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7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E1FFFA-BDC2-42D3-9908-6B5337B2D184}" v="50" dt="2026-04-24T13:01:25.6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 Ashburner" userId="9a3208030317d634" providerId="LiveId" clId="{BAA33467-2FD6-40DC-AA85-A521E8981A73}"/>
    <pc:docChg chg="undo custSel addSld delSld modSld">
      <pc:chgData name="Zac Ashburner" userId="9a3208030317d634" providerId="LiveId" clId="{BAA33467-2FD6-40DC-AA85-A521E8981A73}" dt="2026-04-24T13:09:41.508" v="726" actId="20577"/>
      <pc:docMkLst>
        <pc:docMk/>
      </pc:docMkLst>
      <pc:sldChg chg="addSp modSp mod">
        <pc:chgData name="Zac Ashburner" userId="9a3208030317d634" providerId="LiveId" clId="{BAA33467-2FD6-40DC-AA85-A521E8981A73}" dt="2026-04-24T13:06:03.476" v="712" actId="20577"/>
        <pc:sldMkLst>
          <pc:docMk/>
          <pc:sldMk cId="2112260383" sldId="257"/>
        </pc:sldMkLst>
        <pc:spChg chg="add mod">
          <ac:chgData name="Zac Ashburner" userId="9a3208030317d634" providerId="LiveId" clId="{BAA33467-2FD6-40DC-AA85-A521E8981A73}" dt="2026-04-24T09:02:43.814" v="33" actId="207"/>
          <ac:spMkLst>
            <pc:docMk/>
            <pc:sldMk cId="2112260383" sldId="257"/>
            <ac:spMk id="3" creationId="{A2928456-47D2-FB1D-B678-23F4FC4FCC51}"/>
          </ac:spMkLst>
        </pc:spChg>
        <pc:spChg chg="mod">
          <ac:chgData name="Zac Ashburner" userId="9a3208030317d634" providerId="LiveId" clId="{BAA33467-2FD6-40DC-AA85-A521E8981A73}" dt="2026-04-24T13:06:03.476" v="712" actId="20577"/>
          <ac:spMkLst>
            <pc:docMk/>
            <pc:sldMk cId="2112260383" sldId="257"/>
            <ac:spMk id="9" creationId="{3ECDEF0C-11F2-D290-F515-F88227582EEE}"/>
          </ac:spMkLst>
        </pc:spChg>
      </pc:sldChg>
      <pc:sldChg chg="addSp modSp mod">
        <pc:chgData name="Zac Ashburner" userId="9a3208030317d634" providerId="LiveId" clId="{BAA33467-2FD6-40DC-AA85-A521E8981A73}" dt="2026-04-24T12:59:14.342" v="693" actId="20577"/>
        <pc:sldMkLst>
          <pc:docMk/>
          <pc:sldMk cId="1730489882" sldId="258"/>
        </pc:sldMkLst>
        <pc:spChg chg="mod">
          <ac:chgData name="Zac Ashburner" userId="9a3208030317d634" providerId="LiveId" clId="{BAA33467-2FD6-40DC-AA85-A521E8981A73}" dt="2026-04-24T12:59:14.342" v="693" actId="20577"/>
          <ac:spMkLst>
            <pc:docMk/>
            <pc:sldMk cId="1730489882" sldId="258"/>
            <ac:spMk id="3" creationId="{0E20BA06-FF2A-94B4-6150-531EC44590C4}"/>
          </ac:spMkLst>
        </pc:spChg>
        <pc:spChg chg="add mod">
          <ac:chgData name="Zac Ashburner" userId="9a3208030317d634" providerId="LiveId" clId="{BAA33467-2FD6-40DC-AA85-A521E8981A73}" dt="2026-04-24T09:01:32.898" v="25"/>
          <ac:spMkLst>
            <pc:docMk/>
            <pc:sldMk cId="1730489882" sldId="258"/>
            <ac:spMk id="4" creationId="{BD6B7207-622A-7EC6-588E-305FCCC00F39}"/>
          </ac:spMkLst>
        </pc:spChg>
        <pc:spChg chg="add mod">
          <ac:chgData name="Zac Ashburner" userId="9a3208030317d634" providerId="LiveId" clId="{BAA33467-2FD6-40DC-AA85-A521E8981A73}" dt="2026-04-24T09:05:34.201" v="39" actId="1076"/>
          <ac:spMkLst>
            <pc:docMk/>
            <pc:sldMk cId="1730489882" sldId="258"/>
            <ac:spMk id="7" creationId="{BF894B39-FA08-5BE1-A6D2-6214276AE5BC}"/>
          </ac:spMkLst>
        </pc:spChg>
      </pc:sldChg>
      <pc:sldChg chg="addSp modSp mod">
        <pc:chgData name="Zac Ashburner" userId="9a3208030317d634" providerId="LiveId" clId="{BAA33467-2FD6-40DC-AA85-A521E8981A73}" dt="2026-04-24T13:07:03.771" v="725" actId="20577"/>
        <pc:sldMkLst>
          <pc:docMk/>
          <pc:sldMk cId="1695777046" sldId="259"/>
        </pc:sldMkLst>
        <pc:spChg chg="mod">
          <ac:chgData name="Zac Ashburner" userId="9a3208030317d634" providerId="LiveId" clId="{BAA33467-2FD6-40DC-AA85-A521E8981A73}" dt="2026-04-24T13:07:03.771" v="725" actId="20577"/>
          <ac:spMkLst>
            <pc:docMk/>
            <pc:sldMk cId="1695777046" sldId="259"/>
            <ac:spMk id="3" creationId="{F50C6B21-A614-DAF7-2F8C-2071D8672CA0}"/>
          </ac:spMkLst>
        </pc:spChg>
        <pc:spChg chg="add mod">
          <ac:chgData name="Zac Ashburner" userId="9a3208030317d634" providerId="LiveId" clId="{BAA33467-2FD6-40DC-AA85-A521E8981A73}" dt="2026-04-24T12:24:53.518" v="311" actId="14100"/>
          <ac:spMkLst>
            <pc:docMk/>
            <pc:sldMk cId="1695777046" sldId="259"/>
            <ac:spMk id="6" creationId="{938EA80D-065A-9F56-1CD5-44E7AA23C8B4}"/>
          </ac:spMkLst>
        </pc:spChg>
      </pc:sldChg>
      <pc:sldChg chg="modSp mod">
        <pc:chgData name="Zac Ashburner" userId="9a3208030317d634" providerId="LiveId" clId="{BAA33467-2FD6-40DC-AA85-A521E8981A73}" dt="2026-04-24T12:54:14.200" v="603" actId="5793"/>
        <pc:sldMkLst>
          <pc:docMk/>
          <pc:sldMk cId="2374913387" sldId="260"/>
        </pc:sldMkLst>
        <pc:spChg chg="mod">
          <ac:chgData name="Zac Ashburner" userId="9a3208030317d634" providerId="LiveId" clId="{BAA33467-2FD6-40DC-AA85-A521E8981A73}" dt="2026-04-24T12:54:14.200" v="603" actId="5793"/>
          <ac:spMkLst>
            <pc:docMk/>
            <pc:sldMk cId="2374913387" sldId="260"/>
            <ac:spMk id="3" creationId="{C249D45B-5ACF-6414-99BB-79E89DF478B3}"/>
          </ac:spMkLst>
        </pc:spChg>
      </pc:sldChg>
      <pc:sldChg chg="modSp mod">
        <pc:chgData name="Zac Ashburner" userId="9a3208030317d634" providerId="LiveId" clId="{BAA33467-2FD6-40DC-AA85-A521E8981A73}" dt="2026-04-24T13:09:41.508" v="726" actId="20577"/>
        <pc:sldMkLst>
          <pc:docMk/>
          <pc:sldMk cId="3565143347" sldId="261"/>
        </pc:sldMkLst>
        <pc:spChg chg="mod">
          <ac:chgData name="Zac Ashburner" userId="9a3208030317d634" providerId="LiveId" clId="{BAA33467-2FD6-40DC-AA85-A521E8981A73}" dt="2026-04-24T13:09:41.508" v="726" actId="20577"/>
          <ac:spMkLst>
            <pc:docMk/>
            <pc:sldMk cId="3565143347" sldId="261"/>
            <ac:spMk id="3" creationId="{F8FFB5B1-2AC2-A04C-D361-7497CAC0413E}"/>
          </ac:spMkLst>
        </pc:spChg>
      </pc:sldChg>
      <pc:sldChg chg="modSp mod">
        <pc:chgData name="Zac Ashburner" userId="9a3208030317d634" providerId="LiveId" clId="{BAA33467-2FD6-40DC-AA85-A521E8981A73}" dt="2026-04-24T12:53:10.705" v="553" actId="20577"/>
        <pc:sldMkLst>
          <pc:docMk/>
          <pc:sldMk cId="1537350739" sldId="262"/>
        </pc:sldMkLst>
        <pc:spChg chg="mod">
          <ac:chgData name="Zac Ashburner" userId="9a3208030317d634" providerId="LiveId" clId="{BAA33467-2FD6-40DC-AA85-A521E8981A73}" dt="2026-04-24T12:53:10.705" v="553" actId="20577"/>
          <ac:spMkLst>
            <pc:docMk/>
            <pc:sldMk cId="1537350739" sldId="262"/>
            <ac:spMk id="3" creationId="{B0CE5010-3231-DB42-47A5-E9BF90F2A9F4}"/>
          </ac:spMkLst>
        </pc:spChg>
      </pc:sldChg>
      <pc:sldChg chg="addSp delSp modSp mod">
        <pc:chgData name="Zac Ashburner" userId="9a3208030317d634" providerId="LiveId" clId="{BAA33467-2FD6-40DC-AA85-A521E8981A73}" dt="2026-04-24T13:01:17.234" v="696" actId="20577"/>
        <pc:sldMkLst>
          <pc:docMk/>
          <pc:sldMk cId="1915078186" sldId="263"/>
        </pc:sldMkLst>
        <pc:spChg chg="mod">
          <ac:chgData name="Zac Ashburner" userId="9a3208030317d634" providerId="LiveId" clId="{BAA33467-2FD6-40DC-AA85-A521E8981A73}" dt="2026-04-24T09:35:52.595" v="45" actId="26606"/>
          <ac:spMkLst>
            <pc:docMk/>
            <pc:sldMk cId="1915078186" sldId="263"/>
            <ac:spMk id="2" creationId="{8906A81D-54B4-8D84-6A52-69EE24391AA4}"/>
          </ac:spMkLst>
        </pc:spChg>
        <pc:spChg chg="mod">
          <ac:chgData name="Zac Ashburner" userId="9a3208030317d634" providerId="LiveId" clId="{BAA33467-2FD6-40DC-AA85-A521E8981A73}" dt="2026-04-24T13:00:26.375" v="694" actId="20577"/>
          <ac:spMkLst>
            <pc:docMk/>
            <pc:sldMk cId="1915078186" sldId="263"/>
            <ac:spMk id="3" creationId="{9967B7FE-28E3-A5A3-C1B6-9A913B6D71AA}"/>
          </ac:spMkLst>
        </pc:spChg>
        <pc:spChg chg="add mod">
          <ac:chgData name="Zac Ashburner" userId="9a3208030317d634" providerId="LiveId" clId="{BAA33467-2FD6-40DC-AA85-A521E8981A73}" dt="2026-04-24T13:01:17.234" v="696" actId="20577"/>
          <ac:spMkLst>
            <pc:docMk/>
            <pc:sldMk cId="1915078186" sldId="263"/>
            <ac:spMk id="5" creationId="{5A0CB2C0-1931-EC03-0DC1-50318DF078BA}"/>
          </ac:spMkLst>
        </pc:spChg>
        <pc:spChg chg="del">
          <ac:chgData name="Zac Ashburner" userId="9a3208030317d634" providerId="LiveId" clId="{BAA33467-2FD6-40DC-AA85-A521E8981A73}" dt="2026-04-24T09:35:52.595" v="45" actId="26606"/>
          <ac:spMkLst>
            <pc:docMk/>
            <pc:sldMk cId="1915078186" sldId="263"/>
            <ac:spMk id="8" creationId="{777A147A-9ED8-46B4-8660-1B3C2AA880B5}"/>
          </ac:spMkLst>
        </pc:spChg>
        <pc:spChg chg="del">
          <ac:chgData name="Zac Ashburner" userId="9a3208030317d634" providerId="LiveId" clId="{BAA33467-2FD6-40DC-AA85-A521E8981A73}" dt="2026-04-24T09:35:52.595" v="45" actId="26606"/>
          <ac:spMkLst>
            <pc:docMk/>
            <pc:sldMk cId="1915078186" sldId="263"/>
            <ac:spMk id="10" creationId="{5D6C15A0-C087-4593-8414-2B4EC1CDC3DE}"/>
          </ac:spMkLst>
        </pc:spChg>
        <pc:spChg chg="add">
          <ac:chgData name="Zac Ashburner" userId="9a3208030317d634" providerId="LiveId" clId="{BAA33467-2FD6-40DC-AA85-A521E8981A73}" dt="2026-04-24T09:35:52.595" v="45" actId="26606"/>
          <ac:spMkLst>
            <pc:docMk/>
            <pc:sldMk cId="1915078186" sldId="263"/>
            <ac:spMk id="15" creationId="{100EDD19-6802-4EC3-95CE-CFFAB042CFD6}"/>
          </ac:spMkLst>
        </pc:spChg>
        <pc:spChg chg="add">
          <ac:chgData name="Zac Ashburner" userId="9a3208030317d634" providerId="LiveId" clId="{BAA33467-2FD6-40DC-AA85-A521E8981A73}" dt="2026-04-24T09:35:52.595" v="45" actId="26606"/>
          <ac:spMkLst>
            <pc:docMk/>
            <pc:sldMk cId="1915078186" sldId="263"/>
            <ac:spMk id="17" creationId="{DB17E863-922E-4C26-BD64-E8FD41D28661}"/>
          </ac:spMkLst>
        </pc:spChg>
      </pc:sldChg>
      <pc:sldChg chg="modSp mod">
        <pc:chgData name="Zac Ashburner" userId="9a3208030317d634" providerId="LiveId" clId="{BAA33467-2FD6-40DC-AA85-A521E8981A73}" dt="2026-04-24T12:57:53.965" v="684" actId="20577"/>
        <pc:sldMkLst>
          <pc:docMk/>
          <pc:sldMk cId="64938868" sldId="264"/>
        </pc:sldMkLst>
        <pc:spChg chg="mod">
          <ac:chgData name="Zac Ashburner" userId="9a3208030317d634" providerId="LiveId" clId="{BAA33467-2FD6-40DC-AA85-A521E8981A73}" dt="2026-04-24T12:57:53.965" v="684" actId="20577"/>
          <ac:spMkLst>
            <pc:docMk/>
            <pc:sldMk cId="64938868" sldId="264"/>
            <ac:spMk id="3" creationId="{C16348FE-1906-5FD1-1C3B-9DB52502026B}"/>
          </ac:spMkLst>
        </pc:spChg>
      </pc:sldChg>
      <pc:sldChg chg="addSp modSp mod">
        <pc:chgData name="Zac Ashburner" userId="9a3208030317d634" providerId="LiveId" clId="{BAA33467-2FD6-40DC-AA85-A521E8981A73}" dt="2026-04-24T13:02:18.266" v="701" actId="20577"/>
        <pc:sldMkLst>
          <pc:docMk/>
          <pc:sldMk cId="289027797" sldId="265"/>
        </pc:sldMkLst>
        <pc:spChg chg="mod">
          <ac:chgData name="Zac Ashburner" userId="9a3208030317d634" providerId="LiveId" clId="{BAA33467-2FD6-40DC-AA85-A521E8981A73}" dt="2026-04-24T13:02:18.266" v="701" actId="20577"/>
          <ac:spMkLst>
            <pc:docMk/>
            <pc:sldMk cId="289027797" sldId="265"/>
            <ac:spMk id="3" creationId="{200A22B8-1EAA-B1D5-B0FE-4435F22CF26A}"/>
          </ac:spMkLst>
        </pc:spChg>
        <pc:spChg chg="add mod">
          <ac:chgData name="Zac Ashburner" userId="9a3208030317d634" providerId="LiveId" clId="{BAA33467-2FD6-40DC-AA85-A521E8981A73}" dt="2026-04-24T09:40:05.841" v="61" actId="1076"/>
          <ac:spMkLst>
            <pc:docMk/>
            <pc:sldMk cId="289027797" sldId="265"/>
            <ac:spMk id="5" creationId="{F37DBC0E-C50E-356F-58A8-E725CF891C38}"/>
          </ac:spMkLst>
        </pc:spChg>
      </pc:sldChg>
      <pc:sldChg chg="addSp delSp mod">
        <pc:chgData name="Zac Ashburner" userId="9a3208030317d634" providerId="LiveId" clId="{BAA33467-2FD6-40DC-AA85-A521E8981A73}" dt="2026-04-24T09:45:17.199" v="63" actId="22"/>
        <pc:sldMkLst>
          <pc:docMk/>
          <pc:sldMk cId="2586641370" sldId="266"/>
        </pc:sldMkLst>
        <pc:spChg chg="add del">
          <ac:chgData name="Zac Ashburner" userId="9a3208030317d634" providerId="LiveId" clId="{BAA33467-2FD6-40DC-AA85-A521E8981A73}" dt="2026-04-24T09:45:17.199" v="63" actId="22"/>
          <ac:spMkLst>
            <pc:docMk/>
            <pc:sldMk cId="2586641370" sldId="266"/>
            <ac:spMk id="6" creationId="{7F1CCA39-FD30-4755-96E5-6269105DF45F}"/>
          </ac:spMkLst>
        </pc:spChg>
      </pc:sldChg>
      <pc:sldChg chg="addSp modSp mod">
        <pc:chgData name="Zac Ashburner" userId="9a3208030317d634" providerId="LiveId" clId="{BAA33467-2FD6-40DC-AA85-A521E8981A73}" dt="2026-04-24T13:03:56.739" v="711" actId="20577"/>
        <pc:sldMkLst>
          <pc:docMk/>
          <pc:sldMk cId="4219457182" sldId="267"/>
        </pc:sldMkLst>
        <pc:spChg chg="mod">
          <ac:chgData name="Zac Ashburner" userId="9a3208030317d634" providerId="LiveId" clId="{BAA33467-2FD6-40DC-AA85-A521E8981A73}" dt="2026-04-24T13:03:56.739" v="711" actId="20577"/>
          <ac:spMkLst>
            <pc:docMk/>
            <pc:sldMk cId="4219457182" sldId="267"/>
            <ac:spMk id="2" creationId="{8E20A9FB-E672-78BD-F618-F2CD9A4E30DC}"/>
          </ac:spMkLst>
        </pc:spChg>
        <pc:spChg chg="mod">
          <ac:chgData name="Zac Ashburner" userId="9a3208030317d634" providerId="LiveId" clId="{BAA33467-2FD6-40DC-AA85-A521E8981A73}" dt="2026-04-24T13:01:06.315" v="695" actId="20577"/>
          <ac:spMkLst>
            <pc:docMk/>
            <pc:sldMk cId="4219457182" sldId="267"/>
            <ac:spMk id="3" creationId="{844C9FB6-12CB-A604-553D-08844B84F220}"/>
          </ac:spMkLst>
        </pc:spChg>
        <pc:spChg chg="add mod">
          <ac:chgData name="Zac Ashburner" userId="9a3208030317d634" providerId="LiveId" clId="{BAA33467-2FD6-40DC-AA85-A521E8981A73}" dt="2026-04-24T13:01:32.741" v="698" actId="14100"/>
          <ac:spMkLst>
            <pc:docMk/>
            <pc:sldMk cId="4219457182" sldId="267"/>
            <ac:spMk id="5" creationId="{AC49A3C0-D34C-2368-471A-083D46E5839E}"/>
          </ac:spMkLst>
        </pc:spChg>
      </pc:sldChg>
      <pc:sldChg chg="modSp new mod">
        <pc:chgData name="Zac Ashburner" userId="9a3208030317d634" providerId="LiveId" clId="{BAA33467-2FD6-40DC-AA85-A521E8981A73}" dt="2026-04-24T12:36:42.840" v="316"/>
        <pc:sldMkLst>
          <pc:docMk/>
          <pc:sldMk cId="2763119745" sldId="268"/>
        </pc:sldMkLst>
        <pc:spChg chg="mod">
          <ac:chgData name="Zac Ashburner" userId="9a3208030317d634" providerId="LiveId" clId="{BAA33467-2FD6-40DC-AA85-A521E8981A73}" dt="2026-04-24T09:45:33.580" v="69"/>
          <ac:spMkLst>
            <pc:docMk/>
            <pc:sldMk cId="2763119745" sldId="268"/>
            <ac:spMk id="2" creationId="{B06CD050-5A41-21D6-A597-E0F3AFE7BF7E}"/>
          </ac:spMkLst>
        </pc:spChg>
        <pc:spChg chg="mod">
          <ac:chgData name="Zac Ashburner" userId="9a3208030317d634" providerId="LiveId" clId="{BAA33467-2FD6-40DC-AA85-A521E8981A73}" dt="2026-04-24T12:36:42.840" v="316"/>
          <ac:spMkLst>
            <pc:docMk/>
            <pc:sldMk cId="2763119745" sldId="268"/>
            <ac:spMk id="3" creationId="{0C2D06B6-CAD4-108D-CC8B-71DB8F91847B}"/>
          </ac:spMkLst>
        </pc:spChg>
      </pc:sldChg>
      <pc:sldChg chg="new del">
        <pc:chgData name="Zac Ashburner" userId="9a3208030317d634" providerId="LiveId" clId="{BAA33467-2FD6-40DC-AA85-A521E8981A73}" dt="2026-04-24T12:42:25" v="355" actId="680"/>
        <pc:sldMkLst>
          <pc:docMk/>
          <pc:sldMk cId="2124235152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292E6-5A13-6DE3-A051-F6306B196F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038DF6-E047-2D10-C708-3E7BC177B3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37C25-65EC-5194-D8AF-D8B90FB59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3964E-6C3A-1F3C-F05A-E9AB9A181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53EF44-11D4-6FED-1C8C-7D3DA59BD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20B42-817B-91E7-69DA-1844057BD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213EA-2678-F183-DC92-85C98F6F4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6862F-7DBF-92C5-7B0E-EC064DED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5F88C-C586-B0C3-47D3-BCAAA186D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9C99A-4165-185D-5E99-C93616008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054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1652F-3999-E21C-3480-A5E7EEAE0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7AF0E-DEF6-824F-614C-42B7DB0B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9C85E-FF00-6507-43F0-C1F149801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97C94-208B-1CA3-3A3B-433C61CA2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2B24B-AC89-4EE4-14BB-7CC1A2539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427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6336A-FF61-91D5-6CEC-A40BEFDBF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C73D3-3F8B-B997-4A33-53DB355B8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CA6417-8FD3-9918-01AB-56A2DB9445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CAD80C-6B8F-FD9C-C50C-921E28FF9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520508-6F4F-6DEB-07F7-11EE2AE62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FCB459-A796-4D60-9C36-81EA8EB76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61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E180-692B-EAB1-F04D-DDF019449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A7A03-F043-7B44-C03B-AFDE9AEE56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125AC-E726-3415-BDF4-5A32A301F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CF5457-63F4-9DB0-F7D1-962D32CA2D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C7D8D3-7602-14F8-9388-C46B27914B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608A4-0740-06D6-DD59-3832F08B5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8A191A-F4E2-700E-7A60-8582653CE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2B035E-472E-FDE9-D719-8B88CE59C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7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DBD6C-AA29-83FC-41D8-D4F8292AD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3E5DA6-64D1-AF28-2E51-F0C6433E4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B0B67-B4DE-0BCB-405A-CEC43F04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5688F-DC38-CF97-A8B4-EAA0D7F7F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795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144C3B-DDE8-456F-C118-A784A6F7D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C34AC2-342A-ADF8-F81F-815A173EB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1DF26-5F9D-424E-0A95-31742C2E8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25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99243-287B-F346-5626-A91FA52A2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5A26-D7AA-75A1-DA3F-5D2E7F992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1FE971-5232-7F90-FB71-BA6FD8B2D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1C977-CA28-F465-3E23-9F6EDC733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31172E-1E16-807E-81D2-943BF43FC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1EA430-4B9C-D6CD-00BD-B0C338380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43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83A8F-8CCF-EEFC-02D3-75196AED2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AFA528-2DB5-CB3D-2AAC-E9B68A8307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3066E3-ABC4-EDBC-E437-13905CC532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6CBCE1-CD2B-9865-6ECE-B240B973B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327A3-3C54-D643-3644-3F869046D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03FBE1-85BB-67F3-071E-9FEB18967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08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EA1E5-57A0-0B3B-DCEA-3C967902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9D9120-323B-DD76-2DD0-9041984C28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D46C3-FC55-22C7-F893-BC2A4ED62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ACD55-DEA8-17E8-6D75-DF32617F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A1C01-FA7E-11B7-CC14-E710BED6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4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E42FE-624D-BA39-8FDC-7C91F6BC09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DFEA0-4EEF-BBA4-B840-F2C37B6DFC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8BCFD-6B71-5EDF-A07F-EB4B8CED8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0295B-74AB-7AFD-8372-B51795AB8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FF258-7253-7D84-807E-A531386F4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886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079C37-18D0-BCC8-31E5-F063AF336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7E233-6C64-00A0-C8F2-8458753F6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5AD14-77EB-62BB-E663-91594D768D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E6DCA9-47BC-43B0-B1ED-C2CFCADD3471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A1C3C-B6E2-8F5D-DFB9-38912C3131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AE308-D45A-3576-ED6B-971C5FCA93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0ECD76-5B31-479F-8ED3-437A0FD4E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047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books/edition/Exercise_Physiology/L8UfnQEACAAJ?hl=en" TargetMode="External"/><Relationship Id="rId3" Type="http://schemas.openxmlformats.org/officeDocument/2006/relationships/hyperlink" Target="https://pubmed.ncbi.nlm.nih.gov/15722287/" TargetMode="External"/><Relationship Id="rId7" Type="http://schemas.openxmlformats.org/officeDocument/2006/relationships/hyperlink" Target="https://www.sciencedirect.com/science/article/abs/pii/S1466853X05000180" TargetMode="External"/><Relationship Id="rId2" Type="http://schemas.openxmlformats.org/officeDocument/2006/relationships/hyperlink" Target="https://pubmed.ncbi.nlm.nih.gov/21142282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17347316/?utm_source=chatgpt.com" TargetMode="External"/><Relationship Id="rId5" Type="http://schemas.openxmlformats.org/officeDocument/2006/relationships/hyperlink" Target="https://www.google.co.uk/books/edition/Fundamentals_of_Biomechanics/9Fz0K94Q3UYC?hl=en&amp;gbpv=0" TargetMode="External"/><Relationship Id="rId4" Type="http://schemas.openxmlformats.org/officeDocument/2006/relationships/hyperlink" Target="https://royalsocietypublishing.org/doi/10.1098/rspb.1938.0050" TargetMode="External"/><Relationship Id="rId9" Type="http://schemas.openxmlformats.org/officeDocument/2006/relationships/hyperlink" Target="https://pubmed.ncbi.nlm.nih.gov/2683898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74A22-E475-B2CA-AB56-9090C0255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242455"/>
            <a:ext cx="10512553" cy="4275466"/>
          </a:xfrm>
        </p:spPr>
        <p:txBody>
          <a:bodyPr anchor="b">
            <a:noAutofit/>
          </a:bodyPr>
          <a:lstStyle/>
          <a:p>
            <a:pPr algn="l"/>
            <a:r>
              <a:rPr lang="en-GB" b="1" dirty="0">
                <a:latin typeface="Alasassy Caps" pitchFamily="2" charset="0"/>
              </a:rPr>
              <a:t>To what extent does lower-body strength contribute to horizontal power output in explosive movements such as the broad jump?</a:t>
            </a:r>
            <a:endParaRPr lang="en-GB" dirty="0">
              <a:latin typeface="Alasassy Caps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5F8AFF-7023-5ACA-50B4-1174A26A8F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sz="1700" dirty="0"/>
              <a:t>By Zac Ashburner</a:t>
            </a:r>
          </a:p>
          <a:p>
            <a:pPr algn="l"/>
            <a:r>
              <a:rPr lang="en-GB" sz="1700" dirty="0"/>
              <a:t>BSc Sport &amp; Exercise Science</a:t>
            </a:r>
          </a:p>
          <a:p>
            <a:pPr algn="l"/>
            <a:r>
              <a:rPr lang="en-GB" sz="1700" dirty="0"/>
              <a:t>Biomechanics 2</a:t>
            </a:r>
            <a:r>
              <a:rPr lang="en-GB" sz="1700" baseline="30000" dirty="0"/>
              <a:t>nd</a:t>
            </a:r>
            <a:r>
              <a:rPr lang="en-GB" sz="1700" dirty="0"/>
              <a:t> year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76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0F1968D2-5FF6-04BF-9179-4CD2F711501C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640080" y="325369"/>
                <a:ext cx="4368602" cy="1956841"/>
              </a:xfrm>
            </p:spPr>
            <p:txBody>
              <a:bodyPr anchor="b">
                <a:normAutofit/>
              </a:bodyPr>
              <a:lstStyle/>
              <a:p>
                <a:pPr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5400" i="1" kern="100" smtClean="0">
                          <a:effectLst/>
                          <a:latin typeface="Cambria Math" panose="020405030504060302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GB" sz="5400" i="1" kern="100" smtClean="0">
                          <a:effectLst/>
                          <a:latin typeface="Cambria Math" panose="020405030504060302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5400" i="1" kern="100" smtClean="0">
                          <a:effectLst/>
                          <a:latin typeface="Cambria Math" panose="020405030504060302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m:t>𝐹</m:t>
                      </m:r>
                      <m:r>
                        <a:rPr lang="en-GB" sz="5400" i="1" kern="100" smtClean="0">
                          <a:effectLst/>
                          <a:latin typeface="Cambria Math" panose="020405030504060302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m:t>×</m:t>
                      </m:r>
                      <m:r>
                        <a:rPr lang="en-GB" sz="5400" i="1" kern="100" smtClean="0">
                          <a:effectLst/>
                          <a:latin typeface="Cambria Math" panose="020405030504060302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m:t>𝑣</m:t>
                      </m:r>
                    </m:oMath>
                  </m:oMathPara>
                </a14:m>
                <a:br>
                  <a:rPr lang="en-GB" sz="5400" kern="100" dirty="0">
                    <a:effectLst/>
                    <a:latin typeface="Alasassy Caps" pitchFamily="2" charset="0"/>
                    <a:ea typeface="Aptos" panose="020B0004020202020204" pitchFamily="34" charset="0"/>
                    <a:cs typeface="Times New Roman" panose="02020603050405020304" pitchFamily="18" charset="0"/>
                  </a:rPr>
                </a:br>
                <a:endParaRPr lang="en-GB" sz="5400" dirty="0">
                  <a:latin typeface="Alasassy Caps" pitchFamily="2" charset="0"/>
                </a:endParaRP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0F1968D2-5FF6-04BF-9179-4CD2F711501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640080" y="325369"/>
                <a:ext cx="4368602" cy="1956841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ECDEF0C-11F2-D290-F515-F88227582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748044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Explosive performance relies heavily on the ability to generate high levels of power in a short period of time.</a:t>
            </a:r>
          </a:p>
          <a:p>
            <a:r>
              <a:rPr lang="en-GB" dirty="0"/>
              <a:t>Power is defined as the product of force and velocity (McArdle, Katch and Katch, 2015).</a:t>
            </a:r>
          </a:p>
          <a:p>
            <a:r>
              <a:rPr lang="en-GB" dirty="0"/>
              <a:t>Lower-body strength contributes to force production, while movement speed contributes to velocity.</a:t>
            </a:r>
          </a:p>
          <a:p>
            <a:r>
              <a:rPr lang="en-GB" dirty="0"/>
              <a:t>Athletes need both strength and speed to maximise performance.</a:t>
            </a:r>
          </a:p>
          <a:p>
            <a:r>
              <a:rPr lang="en-GB" dirty="0"/>
              <a:t>Cormie et al. (2011) suggest that maximal strength alone does not optimise power unless force can be applied rapidly.</a:t>
            </a:r>
          </a:p>
          <a:p>
            <a:r>
              <a:rPr lang="en-GB" dirty="0"/>
              <a:t>Important in explosive movements such as sprint starts, jumping, tackling, and rapid changes of direction.</a:t>
            </a:r>
          </a:p>
          <a:p>
            <a:endParaRPr lang="en-US" sz="2200" dirty="0"/>
          </a:p>
        </p:txBody>
      </p:sp>
      <p:pic>
        <p:nvPicPr>
          <p:cNvPr id="5" name="Content Placeholder 4" descr="Person doing deadlift">
            <a:extLst>
              <a:ext uri="{FF2B5EF4-FFF2-40B4-BE49-F238E27FC236}">
                <a16:creationId xmlns:a16="http://schemas.microsoft.com/office/drawing/2014/main" id="{AB224BC9-4FC8-78EA-0E8E-3434B564BC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48" r="-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928456-47D2-FB1D-B678-23F4FC4FCC51}"/>
              </a:ext>
            </a:extLst>
          </p:cNvPr>
          <p:cNvSpPr txBox="1"/>
          <p:nvPr/>
        </p:nvSpPr>
        <p:spPr>
          <a:xfrm>
            <a:off x="6080571" y="6490178"/>
            <a:ext cx="5937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(McArdle, Katch and Katch, 2015; Cormie, McGuigan and Newton, 2011)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260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rrow in a bulls eye">
            <a:extLst>
              <a:ext uri="{FF2B5EF4-FFF2-40B4-BE49-F238E27FC236}">
                <a16:creationId xmlns:a16="http://schemas.microsoft.com/office/drawing/2014/main" id="{0BC1F0D5-628A-CF5D-1627-FF95519842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36" r="16633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0BA06-FF2A-94B4-6150-531EC4459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2315" y="2722834"/>
            <a:ext cx="6251110" cy="348386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Investigate whether greater lower-body strength leads to increased horizontal power output.</a:t>
            </a:r>
          </a:p>
          <a:p>
            <a:r>
              <a:rPr lang="en-GB" dirty="0"/>
              <a:t>Understanding this relationship is important for improving athletic performance and reducing injury risk.</a:t>
            </a:r>
          </a:p>
          <a:p>
            <a:r>
              <a:rPr lang="en-GB" dirty="0"/>
              <a:t>The standing broad jump was chosen because it is a reliable measure of horizontal explosive power and has a strong relationship with sprint acceleration and athletic performance (</a:t>
            </a:r>
            <a:r>
              <a:rPr lang="en-GB" dirty="0" err="1"/>
              <a:t>Maulder</a:t>
            </a:r>
            <a:r>
              <a:rPr lang="en-GB" dirty="0"/>
              <a:t> and Cronin, 2005).</a:t>
            </a:r>
          </a:p>
          <a:p>
            <a:endParaRPr lang="en-GB" sz="2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8AAB1-5227-C216-4286-0A565E7E0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AIMS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894B39-FA08-5BE1-A6D2-6214276AE5BC}"/>
              </a:ext>
            </a:extLst>
          </p:cNvPr>
          <p:cNvSpPr txBox="1"/>
          <p:nvPr/>
        </p:nvSpPr>
        <p:spPr>
          <a:xfrm>
            <a:off x="9677400" y="6477071"/>
            <a:ext cx="3048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(Maulder and Cronin, 2005)</a:t>
            </a:r>
          </a:p>
        </p:txBody>
      </p:sp>
    </p:spTree>
    <p:extLst>
      <p:ext uri="{BB962C8B-B14F-4D97-AF65-F5344CB8AC3E}">
        <p14:creationId xmlns:p14="http://schemas.microsoft.com/office/powerpoint/2010/main" val="1730489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75003-240D-8B60-9F23-B60D221FC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654" y="329184"/>
            <a:ext cx="6658218" cy="1783080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METHODS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F2D212-48F0-9BD4-DA5F-48E3FE5F19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34" b="-1"/>
          <a:stretch>
            <a:fillRect/>
          </a:stretch>
        </p:blipFill>
        <p:spPr>
          <a:xfrm>
            <a:off x="504351" y="22316"/>
            <a:ext cx="3269114" cy="3392424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1045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AD978D8-728B-22DE-DF82-641F0B0C7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r="3498" b="-1"/>
          <a:stretch>
            <a:fillRect/>
          </a:stretch>
        </p:blipFill>
        <p:spPr bwMode="auto">
          <a:xfrm>
            <a:off x="1" y="3437056"/>
            <a:ext cx="4890653" cy="3127734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C6B21-A614-DAF7-2F8C-2071D8672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654" y="2798064"/>
            <a:ext cx="6658217" cy="339242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 small-scale biomechanical experiment was conducted using class data.</a:t>
            </a:r>
          </a:p>
          <a:p>
            <a:r>
              <a:rPr lang="en-GB" dirty="0"/>
              <a:t>Participants completed two biomechanical tests.</a:t>
            </a:r>
          </a:p>
          <a:p>
            <a:r>
              <a:rPr lang="en-GB" dirty="0"/>
              <a:t>The first was a leg and back dynamometer test, which measured maximal lower-body strength in kilograms.</a:t>
            </a:r>
          </a:p>
          <a:p>
            <a:r>
              <a:rPr lang="en-GB" dirty="0"/>
              <a:t>The second was a standing broad jump test, which measured horizontal power output using jump distance recorded in centimetres.</a:t>
            </a:r>
          </a:p>
          <a:p>
            <a:r>
              <a:rPr lang="en-GB"/>
              <a:t>These tests </a:t>
            </a:r>
            <a:r>
              <a:rPr lang="en-GB" dirty="0"/>
              <a:t>are commonly used because they provide a practical and effective way of measuring force production and explosive movement performance (Knudson, 2007).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8EA80D-065A-9F56-1CD5-44E7AA23C8B4}"/>
              </a:ext>
            </a:extLst>
          </p:cNvPr>
          <p:cNvSpPr txBox="1"/>
          <p:nvPr/>
        </p:nvSpPr>
        <p:spPr>
          <a:xfrm>
            <a:off x="10656541" y="6370355"/>
            <a:ext cx="39403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(Knudson, 2007)</a:t>
            </a:r>
          </a:p>
        </p:txBody>
      </p:sp>
    </p:spTree>
    <p:extLst>
      <p:ext uri="{BB962C8B-B14F-4D97-AF65-F5344CB8AC3E}">
        <p14:creationId xmlns:p14="http://schemas.microsoft.com/office/powerpoint/2010/main" val="1695777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DD048-ADEF-BAB5-4073-3D3546DA5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VARIABLES</a:t>
            </a:r>
          </a:p>
        </p:txBody>
      </p:sp>
      <p:pic>
        <p:nvPicPr>
          <p:cNvPr id="7" name="Graphic 6" descr="Variable">
            <a:extLst>
              <a:ext uri="{FF2B5EF4-FFF2-40B4-BE49-F238E27FC236}">
                <a16:creationId xmlns:a16="http://schemas.microsoft.com/office/drawing/2014/main" id="{144754E5-B2A6-EE43-2FA5-3A8B073A37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0936" y="699516"/>
            <a:ext cx="5458968" cy="5458968"/>
          </a:xfrm>
          <a:prstGeom prst="rect">
            <a:avLst/>
          </a:pr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E5010-3231-DB42-47A5-E9BF90F2A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 fontScale="77500" lnSpcReduction="20000"/>
          </a:bodyPr>
          <a:lstStyle/>
          <a:p>
            <a:r>
              <a:rPr lang="en-GB" dirty="0"/>
              <a:t>Independent variable: lower-body strength, measured using the dynamometer.</a:t>
            </a:r>
          </a:p>
          <a:p>
            <a:r>
              <a:rPr lang="en-GB" dirty="0"/>
              <a:t>Dependent variable: broad jump distance, which was used as a measure of horizontal power output.</a:t>
            </a:r>
          </a:p>
          <a:p>
            <a:r>
              <a:rPr lang="en-GB" dirty="0"/>
              <a:t>Data analysed using descriptive statistics and correlation analysis to identify the relationship between strength and jump performance.</a:t>
            </a:r>
          </a:p>
          <a:p>
            <a:r>
              <a:rPr lang="en-GB" dirty="0"/>
              <a:t>A positive correlation would suggest that greater strength contributes to greater power output.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537350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CA3B2C-64E8-D173-0375-B3012993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LIMITATIONS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D45B-5ACF-6414-99BB-79E89DF47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Several limitations should be acknowledged in this study.</a:t>
            </a:r>
          </a:p>
          <a:p>
            <a:r>
              <a:rPr lang="en-GB" dirty="0"/>
              <a:t>Small sample size, which reduces reliability and limits how well the findings can be generalised.</a:t>
            </a:r>
          </a:p>
          <a:p>
            <a:r>
              <a:rPr lang="en-GB" dirty="0"/>
              <a:t>Variability in jumping technique between participants, which may have affected performance.</a:t>
            </a:r>
          </a:p>
          <a:p>
            <a:r>
              <a:rPr lang="en-GB" dirty="0"/>
              <a:t>Differences in training background, experience, and neuromuscular coordination were not controlled.</a:t>
            </a:r>
          </a:p>
          <a:p>
            <a:pPr marL="0" indent="0">
              <a:buNone/>
            </a:pPr>
            <a:r>
              <a:rPr lang="en-GB" dirty="0"/>
              <a:t>These factors may influence broad jump performance independently of maximal strength.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74913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F9A52-1742-5E6C-CD83-B893BA759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RESULTS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B5B1-2AC2-A04C-D361-7497CAC04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results showed a positive relationship between lower-body strength and broad jump performance.</a:t>
            </a:r>
          </a:p>
          <a:p>
            <a:r>
              <a:rPr lang="en-GB" dirty="0"/>
              <a:t>Participants with higher dynamometer scores generally achieved greater jump distances.</a:t>
            </a:r>
          </a:p>
          <a:p>
            <a:r>
              <a:rPr lang="en-GB" dirty="0"/>
              <a:t>The correlation coefficient was </a:t>
            </a:r>
            <a:r>
              <a:rPr lang="en-GB"/>
              <a:t>r = </a:t>
            </a:r>
            <a:r>
              <a:rPr lang="en-GB" dirty="0"/>
              <a:t>0.63, indicating a moderately strong positive relationship, suggesting that participants with greater lower-body strength achieved greater broad jump distances.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However, some variability was observed, suggesting that strength alone does not fully determine explosive performance.</a:t>
            </a:r>
          </a:p>
          <a:p>
            <a:r>
              <a:rPr lang="en-GB" dirty="0"/>
              <a:t>This supports the idea that maximal strength contributes significantly to power production, but optimal explosive performance also depends on how quickly force can be applied.</a:t>
            </a:r>
          </a:p>
          <a:p>
            <a:r>
              <a:rPr lang="en-GB" dirty="0"/>
              <a:t>This indicates that while strength is important, other factors also contribute to horizontal power output.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65143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6A81D-54B4-8D84-6A52-69EE24391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Discussion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7B7FE-28E3-A5A3-C1B6-9A913B6D7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findings support the biomechanical principle that greater force production contributes to increased power output.</a:t>
            </a:r>
          </a:p>
          <a:p>
            <a:r>
              <a:rPr lang="en-GB" dirty="0"/>
              <a:t>However, power is not determined by force alone.</a:t>
            </a:r>
          </a:p>
          <a:p>
            <a:r>
              <a:rPr lang="en-GB" dirty="0"/>
              <a:t>Velocity also plays a major role, meaning athletes must be able to apply force quickly as well as produce high levels of force.</a:t>
            </a:r>
          </a:p>
          <a:p>
            <a:r>
              <a:rPr lang="en-GB" dirty="0"/>
              <a:t>This aligns with the force–velocity relationship first described by Hill (1938), where optimal power occurs at a balance between force and movement speed.</a:t>
            </a:r>
          </a:p>
          <a:p>
            <a:r>
              <a:rPr lang="en-GB" dirty="0"/>
              <a:t>This also supports the work of Suchomel et al. (2016), who explain that muscular strength is essential for athletic performance, but must be combined with speed and coordination.</a:t>
            </a:r>
          </a:p>
          <a:p>
            <a:r>
              <a:rPr lang="en-GB" dirty="0"/>
              <a:t>This shows that strength contributes to power, but optimal performance requires a high rate of force development, not just maximal force.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0CB2C0-1931-EC03-0DC1-50318DF078BA}"/>
              </a:ext>
            </a:extLst>
          </p:cNvPr>
          <p:cNvSpPr txBox="1"/>
          <p:nvPr/>
        </p:nvSpPr>
        <p:spPr>
          <a:xfrm>
            <a:off x="6629399" y="6476619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/>
              <a:t>(Hill, 1938; Suchomel, Nimphius and Stone, 2016)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15078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0A9FB-E672-78BD-F618-F2CD9A4E3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latin typeface="Alasassy Caps" pitchFamily="2" charset="0"/>
              </a:rPr>
              <a:t>DISCUSSION &amp; INJURY RISK</a:t>
            </a:r>
            <a:endParaRPr lang="en-GB" sz="5400" dirty="0">
              <a:latin typeface="Alasassy Caps" pitchFamily="2" charset="0"/>
            </a:endParaRP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C9FB6-12CB-A604-553D-08844B84F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Some participants with high strength did not achieve the best jump distances.</a:t>
            </a:r>
          </a:p>
          <a:p>
            <a:r>
              <a:rPr lang="en-GB" dirty="0"/>
              <a:t>This may be due to poor jumping technique, lower movement velocity, or reduced neuromuscular coordination.</a:t>
            </a:r>
          </a:p>
          <a:p>
            <a:r>
              <a:rPr lang="en-GB" dirty="0"/>
              <a:t>Markovic (2007) shows that plyometric training improves explosive power more effectively than strength training alone because it improves rate of force development.</a:t>
            </a:r>
          </a:p>
          <a:p>
            <a:r>
              <a:rPr lang="en-GB" dirty="0"/>
              <a:t>From an injury perspective, insufficient power or poor force absorption during landing can increase joint stress, particularly at the knee.</a:t>
            </a:r>
          </a:p>
          <a:p>
            <a:r>
              <a:rPr lang="en-GB" dirty="0"/>
              <a:t>Hewett et al. (2005) found that poor landing mechanics and reduced neuromuscular control are strongly associated with increased ACL injury risk.</a:t>
            </a:r>
          </a:p>
          <a:p>
            <a:r>
              <a:rPr lang="en-GB" dirty="0"/>
              <a:t>This highlights the importance of not only producing force but also controlling force safely.</a:t>
            </a:r>
          </a:p>
          <a:p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49A3C0-D34C-2368-471A-083D46E5839E}"/>
              </a:ext>
            </a:extLst>
          </p:cNvPr>
          <p:cNvSpPr txBox="1"/>
          <p:nvPr/>
        </p:nvSpPr>
        <p:spPr>
          <a:xfrm>
            <a:off x="9116499" y="6415067"/>
            <a:ext cx="358756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/>
              <a:t>(Markovic, 2007; Hewett et al., 2005)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19457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5F9A39-CC45-3D0F-851B-D0C28E661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CONCLUSION</a:t>
            </a:r>
          </a:p>
        </p:txBody>
      </p: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FFA0FA97-7A6C-EC73-CF08-59A5678DDA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43" r="5326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348FE-1906-5FD1-1C3B-9DB525020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Lower-body </a:t>
            </a:r>
            <a:r>
              <a:rPr lang="en-GB" dirty="0"/>
              <a:t>strength contributes significantly to horizontal power output, but it is not the only determining factor.</a:t>
            </a:r>
          </a:p>
          <a:p>
            <a:r>
              <a:rPr lang="en-GB" dirty="0"/>
              <a:t>Power is best developed through a combination of strength and velocity-based training.</a:t>
            </a:r>
          </a:p>
          <a:p>
            <a:r>
              <a:rPr lang="en-GB" dirty="0"/>
              <a:t>Athletes must not only produce force but also apply it quickly and efficiently to maximise performance.</a:t>
            </a:r>
          </a:p>
          <a:p>
            <a:r>
              <a:rPr lang="en-GB" dirty="0"/>
              <a:t>Strength alone does not guarantee explosive performance.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4938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F4F0B-921C-9F0F-23CC-5A896A53D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lasassy Caps" pitchFamily="2" charset="0"/>
              </a:rPr>
              <a:t>RECOMMENDATIONS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A22B8-1EAA-B1D5-B0FE-4435F22CF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Based on these findings, athletes should combine traditional strength training such as squats and deadlifts with explosive exercises like plyometrics and jump training.</a:t>
            </a:r>
          </a:p>
          <a:p>
            <a:r>
              <a:rPr lang="en-GB" dirty="0"/>
              <a:t>There should also be a focus on movement technique and improving rate of force development, as recommended by Cormie et al. (2011) and Markovic (2007).</a:t>
            </a:r>
          </a:p>
          <a:p>
            <a:r>
              <a:rPr lang="en-GB" dirty="0"/>
              <a:t>This combined approach can improve performance while also reducing injury risk.</a:t>
            </a:r>
          </a:p>
          <a:p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7DBC0E-C50E-356F-58A8-E725CF891C38}"/>
              </a:ext>
            </a:extLst>
          </p:cNvPr>
          <p:cNvSpPr txBox="1"/>
          <p:nvPr/>
        </p:nvSpPr>
        <p:spPr>
          <a:xfrm>
            <a:off x="7620000" y="6415067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/>
              <a:t>(Cormie, McGuigan and Newton, 2011; Markovic, 2007)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9027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42D2A-79FE-7692-6B0C-39C78EA2B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A6202-0EFF-E42C-16FA-4D0FAD35E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F12C4AF6-0DFB-7176-425E-2D5193DD35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5791993" y="640080"/>
            <a:ext cx="4939222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64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CD050-5A41-21D6-A597-E0F3AFE7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D06B6-CAD4-108D-CC8B-71DB8F91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3733"/>
            <a:ext cx="10515600" cy="509323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P. Cormie, M.R. McGuigan and R.U. Newton, ‘Developing maximal neuromuscular power: Part 1 – Biological basis of maximal power production’, </a:t>
            </a:r>
            <a:r>
              <a:rPr lang="en-GB" i="1" dirty="0"/>
              <a:t>Sports Medicine</a:t>
            </a:r>
            <a:r>
              <a:rPr lang="en-GB" dirty="0"/>
              <a:t>, vol. 41, no. 1, 2011, pp. 17–38. Available at: </a:t>
            </a:r>
            <a:r>
              <a:rPr lang="en-GB" dirty="0">
                <a:hlinkClick r:id="rId2"/>
              </a:rPr>
              <a:t>https://pubmed.ncbi.nlm.nih.gov/21142282/</a:t>
            </a:r>
            <a:r>
              <a:rPr lang="en-GB" dirty="0"/>
              <a:t> </a:t>
            </a:r>
          </a:p>
          <a:p>
            <a:r>
              <a:rPr lang="en-GB" dirty="0"/>
              <a:t>T.E. Hewett, G.D. Myer, K.R. Ford, R.S. Heidt Jr., A.J. Colosimo, S.G. McLean, A.J. van den Bogert, M.V. Paterno and P. Succop, ‘Biomechanical measures of neuromuscular control and valgus loading of the knee predict ACL injury risk’, </a:t>
            </a:r>
            <a:r>
              <a:rPr lang="en-GB" i="1" dirty="0"/>
              <a:t>American Journal of Sports Medicine</a:t>
            </a:r>
            <a:r>
              <a:rPr lang="en-GB" dirty="0"/>
              <a:t>, vol. 33, no. 4, 2005, pp. 492–501. Available at: </a:t>
            </a:r>
            <a:r>
              <a:rPr lang="en-GB" dirty="0">
                <a:hlinkClick r:id="rId3"/>
              </a:rPr>
              <a:t>https://pubmed.ncbi.nlm.nih.gov/15722287/</a:t>
            </a:r>
            <a:r>
              <a:rPr lang="en-GB" dirty="0"/>
              <a:t> </a:t>
            </a:r>
          </a:p>
          <a:p>
            <a:r>
              <a:rPr lang="en-GB" dirty="0"/>
              <a:t>A.V. Hill, ‘The heat of shortening and the dynamic constants of muscle’, </a:t>
            </a:r>
            <a:r>
              <a:rPr lang="en-GB" i="1" dirty="0"/>
              <a:t>Proceedings of the Royal Society B</a:t>
            </a:r>
            <a:r>
              <a:rPr lang="en-GB" dirty="0"/>
              <a:t>, vol. 126, no. 843, 1938, pp. 136–195. Available at: </a:t>
            </a:r>
            <a:r>
              <a:rPr lang="en-GB" dirty="0">
                <a:hlinkClick r:id="rId4"/>
              </a:rPr>
              <a:t>https://royalsocietypublishing.org/doi/10.1098/rspb.1938.0050</a:t>
            </a:r>
            <a:r>
              <a:rPr lang="en-GB" dirty="0"/>
              <a:t> </a:t>
            </a:r>
          </a:p>
          <a:p>
            <a:r>
              <a:rPr lang="en-GB" dirty="0"/>
              <a:t>D. Knudson, </a:t>
            </a:r>
            <a:r>
              <a:rPr lang="en-GB" i="1" dirty="0"/>
              <a:t>Fundamentals of Biomechanics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 (New York: Springer, 2007), pp. 63–65. Available at: </a:t>
            </a:r>
            <a:r>
              <a:rPr lang="en-GB" dirty="0">
                <a:hlinkClick r:id="rId5"/>
              </a:rPr>
              <a:t>Fundamentals of Biomechanics - Google Books</a:t>
            </a:r>
            <a:endParaRPr lang="en-GB" dirty="0"/>
          </a:p>
          <a:p>
            <a:r>
              <a:rPr lang="en-GB" dirty="0"/>
              <a:t>G. Markovic, ‘Does plyometric training improve vertical jump height? A meta-analytical review’, </a:t>
            </a:r>
            <a:r>
              <a:rPr lang="en-GB" i="1" dirty="0"/>
              <a:t>British Journal of Sports Medicine</a:t>
            </a:r>
            <a:r>
              <a:rPr lang="en-GB" dirty="0"/>
              <a:t>, vol. 41, no. 6, 2007, pp. 349–355. Available at: </a:t>
            </a:r>
            <a:r>
              <a:rPr lang="en-GB" dirty="0">
                <a:hlinkClick r:id="rId6"/>
              </a:rPr>
              <a:t>https://pubmed.ncbi.nlm.nih.gov/17347316/</a:t>
            </a:r>
            <a:r>
              <a:rPr lang="en-GB" dirty="0"/>
              <a:t> </a:t>
            </a:r>
          </a:p>
          <a:p>
            <a:r>
              <a:rPr lang="en-GB" dirty="0"/>
              <a:t>P. </a:t>
            </a:r>
            <a:r>
              <a:rPr lang="en-GB" dirty="0" err="1"/>
              <a:t>Maulder</a:t>
            </a:r>
            <a:r>
              <a:rPr lang="en-GB" dirty="0"/>
              <a:t> and J. Cronin, ‘Horizontal and vertical jump assessment: reliability, symmetry, discriminative and predictive ability’, </a:t>
            </a:r>
            <a:r>
              <a:rPr lang="en-GB" i="1" dirty="0"/>
              <a:t>Physical Therapy in Sport</a:t>
            </a:r>
            <a:r>
              <a:rPr lang="en-GB" dirty="0"/>
              <a:t>, vol. 6, no. 2, 2005, pp. 74–82. Available at: </a:t>
            </a:r>
            <a:r>
              <a:rPr lang="en-GB" dirty="0">
                <a:hlinkClick r:id="rId7"/>
              </a:rPr>
              <a:t>https://www.sciencedirect.com/science/article/abs/pii/S1466853X05000180</a:t>
            </a:r>
            <a:r>
              <a:rPr lang="en-GB" dirty="0"/>
              <a:t> </a:t>
            </a:r>
          </a:p>
          <a:p>
            <a:r>
              <a:rPr lang="en-GB" dirty="0"/>
              <a:t>W.D. McArdle, F.I. Katch and V.L. Katch, </a:t>
            </a:r>
            <a:r>
              <a:rPr lang="en-GB" i="1" dirty="0"/>
              <a:t>Exercise Physiology: Nutrition, Energy, and Human Performance</a:t>
            </a:r>
            <a:r>
              <a:rPr lang="en-GB" dirty="0"/>
              <a:t>, 8th </a:t>
            </a:r>
            <a:r>
              <a:rPr lang="en-GB" dirty="0" err="1"/>
              <a:t>edn</a:t>
            </a:r>
            <a:r>
              <a:rPr lang="en-GB" dirty="0"/>
              <a:t> (Philadelphia: Wolters Kluwer, 2015). Available at: </a:t>
            </a:r>
            <a:r>
              <a:rPr lang="en-GB" dirty="0">
                <a:hlinkClick r:id="rId8"/>
              </a:rPr>
              <a:t>Exercise Physiology - Google Books</a:t>
            </a:r>
            <a:endParaRPr lang="en-GB" dirty="0"/>
          </a:p>
          <a:p>
            <a:r>
              <a:rPr lang="en-GB" dirty="0"/>
              <a:t>T.J. Suchomel, S. Nimphius and M.H. Stone, ‘The Importance of Muscular Strength in Athletic Performance’, </a:t>
            </a:r>
            <a:r>
              <a:rPr lang="en-GB" i="1" dirty="0"/>
              <a:t>Sports Medicine</a:t>
            </a:r>
            <a:r>
              <a:rPr lang="en-GB" dirty="0"/>
              <a:t>, vol. 46, no. 10, 2016, pp. 1419–1449. Available at: </a:t>
            </a:r>
            <a:r>
              <a:rPr lang="en-GB" dirty="0">
                <a:hlinkClick r:id="rId9"/>
              </a:rPr>
              <a:t>https://pubmed.ncbi.nlm.nih.gov/26838985/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119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3142</TotalTime>
  <Words>1475</Words>
  <Application>Microsoft Office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Alasassy Caps</vt:lpstr>
      <vt:lpstr>Aptos</vt:lpstr>
      <vt:lpstr>Aptos Display</vt:lpstr>
      <vt:lpstr>Arial</vt:lpstr>
      <vt:lpstr>Cambria Math</vt:lpstr>
      <vt:lpstr>Office Theme</vt:lpstr>
      <vt:lpstr>To what extent does lower-body strength contribute to horizontal power output in explosive movements such as the broad jump?</vt:lpstr>
      <vt:lpstr>P=F×v </vt:lpstr>
      <vt:lpstr>AIMS</vt:lpstr>
      <vt:lpstr>METHODS</vt:lpstr>
      <vt:lpstr>VARIABLES</vt:lpstr>
      <vt:lpstr>LIMITATIONS</vt:lpstr>
      <vt:lpstr>RESULTS</vt:lpstr>
      <vt:lpstr>Discussion</vt:lpstr>
      <vt:lpstr>DISCUSSION &amp; INJURY RISK</vt:lpstr>
      <vt:lpstr>CONCLUSION</vt:lpstr>
      <vt:lpstr>RECOMMENDATIONS</vt:lpstr>
      <vt:lpstr>Thank you for listening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Zac Ashburner</dc:creator>
  <cp:lastModifiedBy>Zac Ashburner</cp:lastModifiedBy>
  <cp:revision>1</cp:revision>
  <dcterms:created xsi:type="dcterms:W3CDTF">2026-04-21T10:32:54Z</dcterms:created>
  <dcterms:modified xsi:type="dcterms:W3CDTF">2026-04-24T13:09:52Z</dcterms:modified>
</cp:coreProperties>
</file>