
<file path=[Content_Types].xml><?xml version="1.0" encoding="utf-8"?>
<Types xmlns="http://schemas.openxmlformats.org/package/2006/content-types">
  <Default Extension="png" ContentType="image/png"/>
  <Default Extension="mp3" ContentType="audio/mpeg"/>
  <Default Extension="svg" ContentType="image/svg+xml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0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6.png"/><Relationship Id="rId4" Type="http://schemas.openxmlformats.org/officeDocument/2006/relationships/image" Target="../media/image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14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23.svg"/><Relationship Id="rId2" Type="http://schemas.openxmlformats.org/officeDocument/2006/relationships/image" Target="../media/image14.svg"/><Relationship Id="rId1" Type="http://schemas.openxmlformats.org/officeDocument/2006/relationships/image" Target="../media/image1.png"/><Relationship Id="rId6" Type="http://schemas.openxmlformats.org/officeDocument/2006/relationships/image" Target="../media/image17.svg"/><Relationship Id="rId11" Type="http://schemas.openxmlformats.org/officeDocument/2006/relationships/image" Target="../media/image13.png"/><Relationship Id="rId5" Type="http://schemas.openxmlformats.org/officeDocument/2006/relationships/image" Target="../media/image10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12.png"/><Relationship Id="rId14" Type="http://schemas.openxmlformats.org/officeDocument/2006/relationships/image" Target="../media/image2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6.png"/><Relationship Id="rId4" Type="http://schemas.openxmlformats.org/officeDocument/2006/relationships/image" Target="../media/image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14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23.svg"/><Relationship Id="rId2" Type="http://schemas.openxmlformats.org/officeDocument/2006/relationships/image" Target="../media/image14.svg"/><Relationship Id="rId1" Type="http://schemas.openxmlformats.org/officeDocument/2006/relationships/image" Target="../media/image1.png"/><Relationship Id="rId6" Type="http://schemas.openxmlformats.org/officeDocument/2006/relationships/image" Target="../media/image17.svg"/><Relationship Id="rId11" Type="http://schemas.openxmlformats.org/officeDocument/2006/relationships/image" Target="../media/image13.png"/><Relationship Id="rId5" Type="http://schemas.openxmlformats.org/officeDocument/2006/relationships/image" Target="../media/image10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12.png"/><Relationship Id="rId1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4D63C8-1266-427A-9D64-8E5941C62E2D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D90323C-82B1-425A-BBFA-FA8C435AB7F6}">
      <dgm:prSet phldrT="[Text]" custT="1"/>
      <dgm:spPr/>
      <dgm:t>
        <a:bodyPr/>
        <a:lstStyle/>
        <a:p>
          <a:r>
            <a:rPr lang="en-US" sz="2000" dirty="0"/>
            <a:t>Explanation of the anatomy and physiology of the respiratory system and </a:t>
          </a:r>
        </a:p>
      </dgm:t>
    </dgm:pt>
    <dgm:pt modelId="{410A51ED-DC12-431B-A632-D3723431C7E6}" type="parTrans" cxnId="{CC36300E-1B92-49A6-9164-3FB640803D2D}">
      <dgm:prSet/>
      <dgm:spPr/>
      <dgm:t>
        <a:bodyPr/>
        <a:lstStyle/>
        <a:p>
          <a:endParaRPr lang="en-US"/>
        </a:p>
      </dgm:t>
    </dgm:pt>
    <dgm:pt modelId="{514AF57B-8FBD-48BD-AB2A-49D959D5740D}" type="sibTrans" cxnId="{CC36300E-1B92-49A6-9164-3FB640803D2D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48D20AF6-E736-4560-B1AE-2A9027FADA20}">
      <dgm:prSet phldrT="[Text]" custT="1"/>
      <dgm:spPr/>
      <dgm:t>
        <a:bodyPr/>
        <a:lstStyle/>
        <a:p>
          <a:r>
            <a:rPr lang="en-US" sz="1600" dirty="0"/>
            <a:t>Discuss how COPD interferes with the normal functioning of respiratory organs, and what clinical and lifestyle-related risks are encountered by this patient</a:t>
          </a:r>
        </a:p>
      </dgm:t>
    </dgm:pt>
    <dgm:pt modelId="{C7BBE754-04C9-44BD-A8D9-E8CF69BD9230}" type="parTrans" cxnId="{68D6DB1F-8B1C-40AF-B37F-7182045A5864}">
      <dgm:prSet/>
      <dgm:spPr/>
      <dgm:t>
        <a:bodyPr/>
        <a:lstStyle/>
        <a:p>
          <a:endParaRPr lang="en-US"/>
        </a:p>
      </dgm:t>
    </dgm:pt>
    <dgm:pt modelId="{BA11D99C-06D8-4E03-80F2-C8C65A7AFF65}" type="sibTrans" cxnId="{68D6DB1F-8B1C-40AF-B37F-7182045A5864}">
      <dgm:prSet phldrT="02"/>
      <dgm:spPr/>
      <dgm:t>
        <a:bodyPr/>
        <a:lstStyle/>
        <a:p>
          <a:r>
            <a:rPr lang="en-US" dirty="0"/>
            <a:t>02</a:t>
          </a:r>
        </a:p>
      </dgm:t>
    </dgm:pt>
    <dgm:pt modelId="{A8ECFE28-7A50-465B-8B60-F4B7C482D410}">
      <dgm:prSet phldrT="[Text]"/>
      <dgm:spPr/>
      <dgm:t>
        <a:bodyPr/>
        <a:lstStyle/>
        <a:p>
          <a:r>
            <a:rPr lang="en-US" dirty="0"/>
            <a:t>Describe an evidence-based care plan of a fictitious COPD patient based on the NHS and NICE guidelines.</a:t>
          </a:r>
        </a:p>
      </dgm:t>
    </dgm:pt>
    <dgm:pt modelId="{5532A82E-C17A-4C98-849C-E9B401FEB4D6}" type="parTrans" cxnId="{1466DE71-DB45-49EE-B83E-F0983777681C}">
      <dgm:prSet/>
      <dgm:spPr/>
      <dgm:t>
        <a:bodyPr/>
        <a:lstStyle/>
        <a:p>
          <a:endParaRPr lang="en-US"/>
        </a:p>
      </dgm:t>
    </dgm:pt>
    <dgm:pt modelId="{165D0CAF-9A2F-4B4C-8A0A-52969516CAAA}" type="sibTrans" cxnId="{1466DE71-DB45-49EE-B83E-F0983777681C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723F4B3D-E3C1-440B-AC8A-875FE814ECAA}" type="pres">
      <dgm:prSet presAssocID="{D24D63C8-1266-427A-9D64-8E5941C62E2D}" presName="Name0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38787F9-0323-4C00-A1FD-7FCDA8CDB593}" type="pres">
      <dgm:prSet presAssocID="{1D90323C-82B1-425A-BBFA-FA8C435AB7F6}" presName="compositeNode" presStyleCnt="0">
        <dgm:presLayoutVars>
          <dgm:bulletEnabled val="1"/>
        </dgm:presLayoutVars>
      </dgm:prSet>
      <dgm:spPr/>
    </dgm:pt>
    <dgm:pt modelId="{612A5369-C53F-4073-8DCC-D7EB25ED5CCC}" type="pres">
      <dgm:prSet presAssocID="{1D90323C-82B1-425A-BBFA-FA8C435AB7F6}" presName="bgRect" presStyleLbl="alignNode1" presStyleIdx="0" presStyleCnt="3"/>
      <dgm:spPr/>
      <dgm:t>
        <a:bodyPr/>
        <a:lstStyle/>
        <a:p>
          <a:endParaRPr lang="en-US"/>
        </a:p>
      </dgm:t>
    </dgm:pt>
    <dgm:pt modelId="{FF621EB4-BF54-4D9F-AD9B-6680BA04369A}" type="pres">
      <dgm:prSet presAssocID="{514AF57B-8FBD-48BD-AB2A-49D959D5740D}" presName="sibTransNodeRect" presStyleLbl="align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77618D6-35DC-41D6-8B37-927F854EEC19}" type="pres">
      <dgm:prSet presAssocID="{1D90323C-82B1-425A-BBFA-FA8C435AB7F6}" presName="nodeRect" presStyleLbl="align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F944DBB-A4EF-43FD-9887-62CAD7B72B67}" type="pres">
      <dgm:prSet presAssocID="{514AF57B-8FBD-48BD-AB2A-49D959D5740D}" presName="sibTrans" presStyleCnt="0"/>
      <dgm:spPr/>
    </dgm:pt>
    <dgm:pt modelId="{6A8399DF-B680-40A2-BAB8-308201FD1015}" type="pres">
      <dgm:prSet presAssocID="{48D20AF6-E736-4560-B1AE-2A9027FADA20}" presName="compositeNode" presStyleCnt="0">
        <dgm:presLayoutVars>
          <dgm:bulletEnabled val="1"/>
        </dgm:presLayoutVars>
      </dgm:prSet>
      <dgm:spPr/>
    </dgm:pt>
    <dgm:pt modelId="{AABD1297-B294-453D-9716-B1F0138307A1}" type="pres">
      <dgm:prSet presAssocID="{48D20AF6-E736-4560-B1AE-2A9027FADA20}" presName="bgRect" presStyleLbl="alignNode1" presStyleIdx="1" presStyleCnt="3"/>
      <dgm:spPr/>
      <dgm:t>
        <a:bodyPr/>
        <a:lstStyle/>
        <a:p>
          <a:endParaRPr lang="en-US"/>
        </a:p>
      </dgm:t>
    </dgm:pt>
    <dgm:pt modelId="{4B0A1D6E-4A11-4B16-A5BA-49441985003E}" type="pres">
      <dgm:prSet presAssocID="{BA11D99C-06D8-4E03-80F2-C8C65A7AFF65}" presName="sibTransNodeRect" presStyleLbl="align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E7A1A7-D504-4E25-A8CB-BBF9B75A6626}" type="pres">
      <dgm:prSet presAssocID="{48D20AF6-E736-4560-B1AE-2A9027FADA20}" presName="nodeRect" presStyleLbl="align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29E9C0A-77EE-46BC-8395-AC4491FB87CE}" type="pres">
      <dgm:prSet presAssocID="{BA11D99C-06D8-4E03-80F2-C8C65A7AFF65}" presName="sibTrans" presStyleCnt="0"/>
      <dgm:spPr/>
    </dgm:pt>
    <dgm:pt modelId="{7B487B31-ED7A-459E-9D69-AF0664EB082F}" type="pres">
      <dgm:prSet presAssocID="{A8ECFE28-7A50-465B-8B60-F4B7C482D410}" presName="compositeNode" presStyleCnt="0">
        <dgm:presLayoutVars>
          <dgm:bulletEnabled val="1"/>
        </dgm:presLayoutVars>
      </dgm:prSet>
      <dgm:spPr/>
    </dgm:pt>
    <dgm:pt modelId="{8A1A5C06-9003-49FF-A368-890D9CFCC547}" type="pres">
      <dgm:prSet presAssocID="{A8ECFE28-7A50-465B-8B60-F4B7C482D410}" presName="bgRect" presStyleLbl="alignNode1" presStyleIdx="2" presStyleCnt="3"/>
      <dgm:spPr/>
      <dgm:t>
        <a:bodyPr/>
        <a:lstStyle/>
        <a:p>
          <a:endParaRPr lang="en-US"/>
        </a:p>
      </dgm:t>
    </dgm:pt>
    <dgm:pt modelId="{823718B5-AFAA-44CE-A6A5-5073CC6CC603}" type="pres">
      <dgm:prSet presAssocID="{165D0CAF-9A2F-4B4C-8A0A-52969516CAAA}" presName="sibTransNodeRect" presStyleLbl="align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FAEB219-0773-4255-B2E2-16C90A8777EE}" type="pres">
      <dgm:prSet presAssocID="{A8ECFE28-7A50-465B-8B60-F4B7C482D410}" presName="nodeRect" presStyleLbl="align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0464A81-613B-48DC-8AA1-4EB7226C0354}" type="presOf" srcId="{BA11D99C-06D8-4E03-80F2-C8C65A7AFF65}" destId="{4B0A1D6E-4A11-4B16-A5BA-49441985003E}" srcOrd="0" destOrd="0" presId="urn:microsoft.com/office/officeart/2016/7/layout/LinearBlockProcessNumbered"/>
    <dgm:cxn modelId="{C514FBCD-C78F-49A7-B95F-6F1DDC872A28}" type="presOf" srcId="{A8ECFE28-7A50-465B-8B60-F4B7C482D410}" destId="{2FAEB219-0773-4255-B2E2-16C90A8777EE}" srcOrd="1" destOrd="0" presId="urn:microsoft.com/office/officeart/2016/7/layout/LinearBlockProcessNumbered"/>
    <dgm:cxn modelId="{AC2B2DD1-D4EF-4A67-BC5E-DCE6E21555B6}" type="presOf" srcId="{165D0CAF-9A2F-4B4C-8A0A-52969516CAAA}" destId="{823718B5-AFAA-44CE-A6A5-5073CC6CC603}" srcOrd="0" destOrd="0" presId="urn:microsoft.com/office/officeart/2016/7/layout/LinearBlockProcessNumbered"/>
    <dgm:cxn modelId="{1466DE71-DB45-49EE-B83E-F0983777681C}" srcId="{D24D63C8-1266-427A-9D64-8E5941C62E2D}" destId="{A8ECFE28-7A50-465B-8B60-F4B7C482D410}" srcOrd="2" destOrd="0" parTransId="{5532A82E-C17A-4C98-849C-E9B401FEB4D6}" sibTransId="{165D0CAF-9A2F-4B4C-8A0A-52969516CAAA}"/>
    <dgm:cxn modelId="{FD4F4C15-41CF-40E1-B1DF-2333958AACEB}" type="presOf" srcId="{48D20AF6-E736-4560-B1AE-2A9027FADA20}" destId="{AABD1297-B294-453D-9716-B1F0138307A1}" srcOrd="0" destOrd="0" presId="urn:microsoft.com/office/officeart/2016/7/layout/LinearBlockProcessNumbered"/>
    <dgm:cxn modelId="{D5C5DE8D-F17D-4C36-B707-EA4B5DB49842}" type="presOf" srcId="{1D90323C-82B1-425A-BBFA-FA8C435AB7F6}" destId="{877618D6-35DC-41D6-8B37-927F854EEC19}" srcOrd="1" destOrd="0" presId="urn:microsoft.com/office/officeart/2016/7/layout/LinearBlockProcessNumbered"/>
    <dgm:cxn modelId="{38BA63B3-0170-4E5B-B525-68721D8963FF}" type="presOf" srcId="{A8ECFE28-7A50-465B-8B60-F4B7C482D410}" destId="{8A1A5C06-9003-49FF-A368-890D9CFCC547}" srcOrd="0" destOrd="0" presId="urn:microsoft.com/office/officeart/2016/7/layout/LinearBlockProcessNumbered"/>
    <dgm:cxn modelId="{3E5C5E2A-558E-4BAB-929F-2566F7D2ECD1}" type="presOf" srcId="{514AF57B-8FBD-48BD-AB2A-49D959D5740D}" destId="{FF621EB4-BF54-4D9F-AD9B-6680BA04369A}" srcOrd="0" destOrd="0" presId="urn:microsoft.com/office/officeart/2016/7/layout/LinearBlockProcessNumbered"/>
    <dgm:cxn modelId="{FEABA640-3723-4FA4-A163-BA181B995FAA}" type="presOf" srcId="{1D90323C-82B1-425A-BBFA-FA8C435AB7F6}" destId="{612A5369-C53F-4073-8DCC-D7EB25ED5CCC}" srcOrd="0" destOrd="0" presId="urn:microsoft.com/office/officeart/2016/7/layout/LinearBlockProcessNumbered"/>
    <dgm:cxn modelId="{CC36300E-1B92-49A6-9164-3FB640803D2D}" srcId="{D24D63C8-1266-427A-9D64-8E5941C62E2D}" destId="{1D90323C-82B1-425A-BBFA-FA8C435AB7F6}" srcOrd="0" destOrd="0" parTransId="{410A51ED-DC12-431B-A632-D3723431C7E6}" sibTransId="{514AF57B-8FBD-48BD-AB2A-49D959D5740D}"/>
    <dgm:cxn modelId="{641D68BC-0458-47ED-9B48-B6311939704C}" type="presOf" srcId="{48D20AF6-E736-4560-B1AE-2A9027FADA20}" destId="{84E7A1A7-D504-4E25-A8CB-BBF9B75A6626}" srcOrd="1" destOrd="0" presId="urn:microsoft.com/office/officeart/2016/7/layout/LinearBlockProcessNumbered"/>
    <dgm:cxn modelId="{B663656D-8F52-48B6-87B2-23E9F9C42E15}" type="presOf" srcId="{D24D63C8-1266-427A-9D64-8E5941C62E2D}" destId="{723F4B3D-E3C1-440B-AC8A-875FE814ECAA}" srcOrd="0" destOrd="0" presId="urn:microsoft.com/office/officeart/2016/7/layout/LinearBlockProcessNumbered"/>
    <dgm:cxn modelId="{68D6DB1F-8B1C-40AF-B37F-7182045A5864}" srcId="{D24D63C8-1266-427A-9D64-8E5941C62E2D}" destId="{48D20AF6-E736-4560-B1AE-2A9027FADA20}" srcOrd="1" destOrd="0" parTransId="{C7BBE754-04C9-44BD-A8D9-E8CF69BD9230}" sibTransId="{BA11D99C-06D8-4E03-80F2-C8C65A7AFF65}"/>
    <dgm:cxn modelId="{CE3741FE-3E0C-4741-ABB2-58816C395CA9}" type="presParOf" srcId="{723F4B3D-E3C1-440B-AC8A-875FE814ECAA}" destId="{A38787F9-0323-4C00-A1FD-7FCDA8CDB593}" srcOrd="0" destOrd="0" presId="urn:microsoft.com/office/officeart/2016/7/layout/LinearBlockProcessNumbered"/>
    <dgm:cxn modelId="{74E455DB-8B33-4F15-9B48-59A29392BCEF}" type="presParOf" srcId="{A38787F9-0323-4C00-A1FD-7FCDA8CDB593}" destId="{612A5369-C53F-4073-8DCC-D7EB25ED5CCC}" srcOrd="0" destOrd="0" presId="urn:microsoft.com/office/officeart/2016/7/layout/LinearBlockProcessNumbered"/>
    <dgm:cxn modelId="{43A7DDFF-7AE1-422A-B8B4-BFFF2397C949}" type="presParOf" srcId="{A38787F9-0323-4C00-A1FD-7FCDA8CDB593}" destId="{FF621EB4-BF54-4D9F-AD9B-6680BA04369A}" srcOrd="1" destOrd="0" presId="urn:microsoft.com/office/officeart/2016/7/layout/LinearBlockProcessNumbered"/>
    <dgm:cxn modelId="{780DFBFB-DEFE-4890-840A-B17A539F2F1B}" type="presParOf" srcId="{A38787F9-0323-4C00-A1FD-7FCDA8CDB593}" destId="{877618D6-35DC-41D6-8B37-927F854EEC19}" srcOrd="2" destOrd="0" presId="urn:microsoft.com/office/officeart/2016/7/layout/LinearBlockProcessNumbered"/>
    <dgm:cxn modelId="{554AAC77-EE45-40D8-BA9C-B09EDB387B3A}" type="presParOf" srcId="{723F4B3D-E3C1-440B-AC8A-875FE814ECAA}" destId="{1F944DBB-A4EF-43FD-9887-62CAD7B72B67}" srcOrd="1" destOrd="0" presId="urn:microsoft.com/office/officeart/2016/7/layout/LinearBlockProcessNumbered"/>
    <dgm:cxn modelId="{59F604DE-0ABF-47B4-9B18-F429245B7752}" type="presParOf" srcId="{723F4B3D-E3C1-440B-AC8A-875FE814ECAA}" destId="{6A8399DF-B680-40A2-BAB8-308201FD1015}" srcOrd="2" destOrd="0" presId="urn:microsoft.com/office/officeart/2016/7/layout/LinearBlockProcessNumbered"/>
    <dgm:cxn modelId="{294CDCE4-BC2A-488F-9515-73441C457902}" type="presParOf" srcId="{6A8399DF-B680-40A2-BAB8-308201FD1015}" destId="{AABD1297-B294-453D-9716-B1F0138307A1}" srcOrd="0" destOrd="0" presId="urn:microsoft.com/office/officeart/2016/7/layout/LinearBlockProcessNumbered"/>
    <dgm:cxn modelId="{26031A64-7208-45CA-BC47-CCB55DD2348C}" type="presParOf" srcId="{6A8399DF-B680-40A2-BAB8-308201FD1015}" destId="{4B0A1D6E-4A11-4B16-A5BA-49441985003E}" srcOrd="1" destOrd="0" presId="urn:microsoft.com/office/officeart/2016/7/layout/LinearBlockProcessNumbered"/>
    <dgm:cxn modelId="{A43A38C8-44B2-4A2A-8C49-B3A0D7A7142D}" type="presParOf" srcId="{6A8399DF-B680-40A2-BAB8-308201FD1015}" destId="{84E7A1A7-D504-4E25-A8CB-BBF9B75A6626}" srcOrd="2" destOrd="0" presId="urn:microsoft.com/office/officeart/2016/7/layout/LinearBlockProcessNumbered"/>
    <dgm:cxn modelId="{B0D1197D-52D2-44B3-A3BD-140DF8A57BD2}" type="presParOf" srcId="{723F4B3D-E3C1-440B-AC8A-875FE814ECAA}" destId="{029E9C0A-77EE-46BC-8395-AC4491FB87CE}" srcOrd="3" destOrd="0" presId="urn:microsoft.com/office/officeart/2016/7/layout/LinearBlockProcessNumbered"/>
    <dgm:cxn modelId="{2C698EB2-BEF2-48BF-BD26-9332E85EF1F1}" type="presParOf" srcId="{723F4B3D-E3C1-440B-AC8A-875FE814ECAA}" destId="{7B487B31-ED7A-459E-9D69-AF0664EB082F}" srcOrd="4" destOrd="0" presId="urn:microsoft.com/office/officeart/2016/7/layout/LinearBlockProcessNumbered"/>
    <dgm:cxn modelId="{2E550B3A-0634-450B-9F98-BFEBD69D4B09}" type="presParOf" srcId="{7B487B31-ED7A-459E-9D69-AF0664EB082F}" destId="{8A1A5C06-9003-49FF-A368-890D9CFCC547}" srcOrd="0" destOrd="0" presId="urn:microsoft.com/office/officeart/2016/7/layout/LinearBlockProcessNumbered"/>
    <dgm:cxn modelId="{6E9A1D93-1CAB-4953-9F3B-D9D8F1629103}" type="presParOf" srcId="{7B487B31-ED7A-459E-9D69-AF0664EB082F}" destId="{823718B5-AFAA-44CE-A6A5-5073CC6CC603}" srcOrd="1" destOrd="0" presId="urn:microsoft.com/office/officeart/2016/7/layout/LinearBlockProcessNumbered"/>
    <dgm:cxn modelId="{BDB3743B-AB4C-495B-8FB6-6340B41CED29}" type="presParOf" srcId="{7B487B31-ED7A-459E-9D69-AF0664EB082F}" destId="{2FAEB219-0773-4255-B2E2-16C90A8777EE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BA5304-48C4-4AE5-848B-023C16341D43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65DF0F7-7C6A-493B-9201-824201CA2547}">
      <dgm:prSet custT="1"/>
      <dgm:spPr/>
      <dgm:t>
        <a:bodyPr/>
        <a:lstStyle/>
        <a:p>
          <a:pPr>
            <a:defRPr b="1"/>
          </a:pPr>
          <a:r>
            <a:rPr lang="en-US" sz="1600" dirty="0"/>
            <a:t>The respiratory system includes upper airways, bronchi, bronchioles, and alveoli, and respiratory muscles, such as diaphragm and intercostal muscles (</a:t>
          </a:r>
          <a:r>
            <a:rPr lang="en-US" sz="1600" dirty="0" err="1"/>
            <a:t>Tortora</a:t>
          </a:r>
          <a:r>
            <a:rPr lang="en-US" sz="1600" dirty="0"/>
            <a:t> and </a:t>
          </a:r>
          <a:r>
            <a:rPr lang="en-US" sz="1600" dirty="0" err="1"/>
            <a:t>Derrickson</a:t>
          </a:r>
          <a:r>
            <a:rPr lang="en-US" sz="1600" dirty="0"/>
            <a:t>, 2017). Alveoli is the place where gas exchange takes place as oxygen is diffused into the blood and carbon dioxide is diffused out (Sherwood, 2016).</a:t>
          </a:r>
        </a:p>
      </dgm:t>
    </dgm:pt>
    <dgm:pt modelId="{A3FD0800-ECBD-49B3-8DCA-A671F420C873}" type="parTrans" cxnId="{5243290B-053E-439C-8704-E0D21A65D409}">
      <dgm:prSet/>
      <dgm:spPr/>
      <dgm:t>
        <a:bodyPr/>
        <a:lstStyle/>
        <a:p>
          <a:endParaRPr lang="en-US"/>
        </a:p>
      </dgm:t>
    </dgm:pt>
    <dgm:pt modelId="{D87BC6FB-5F93-43E7-AB74-93FDEB6DCF8F}" type="sibTrans" cxnId="{5243290B-053E-439C-8704-E0D21A65D409}">
      <dgm:prSet/>
      <dgm:spPr/>
      <dgm:t>
        <a:bodyPr/>
        <a:lstStyle/>
        <a:p>
          <a:endParaRPr lang="en-US"/>
        </a:p>
      </dgm:t>
    </dgm:pt>
    <dgm:pt modelId="{194A542F-4D70-415B-9B95-03ACEB6D3DDF}">
      <dgm:prSet/>
      <dgm:spPr/>
      <dgm:t>
        <a:bodyPr/>
        <a:lstStyle/>
        <a:p>
          <a:pPr>
            <a:defRPr b="1"/>
          </a:pPr>
          <a:r>
            <a:rPr lang="en-US"/>
            <a:t>Normal ventilation depends on:</a:t>
          </a:r>
        </a:p>
      </dgm:t>
    </dgm:pt>
    <dgm:pt modelId="{B1BCAD0D-71F4-43DC-BECB-268B38B69BB8}" type="parTrans" cxnId="{3DA71967-A32E-49AB-AA79-0B13714C3F72}">
      <dgm:prSet/>
      <dgm:spPr/>
      <dgm:t>
        <a:bodyPr/>
        <a:lstStyle/>
        <a:p>
          <a:endParaRPr lang="en-US"/>
        </a:p>
      </dgm:t>
    </dgm:pt>
    <dgm:pt modelId="{802CCCC9-A5F0-4A70-AB4E-678B34CE75D8}" type="sibTrans" cxnId="{3DA71967-A32E-49AB-AA79-0B13714C3F72}">
      <dgm:prSet/>
      <dgm:spPr/>
      <dgm:t>
        <a:bodyPr/>
        <a:lstStyle/>
        <a:p>
          <a:endParaRPr lang="en-US"/>
        </a:p>
      </dgm:t>
    </dgm:pt>
    <dgm:pt modelId="{F5E1FC79-4672-4BD1-9426-6F32ED9231E6}">
      <dgm:prSet/>
      <dgm:spPr/>
      <dgm:t>
        <a:bodyPr/>
        <a:lstStyle/>
        <a:p>
          <a:r>
            <a:rPr lang="en-US" dirty="0"/>
            <a:t>Airflow through patent bronchi</a:t>
          </a:r>
        </a:p>
      </dgm:t>
    </dgm:pt>
    <dgm:pt modelId="{56C7B88E-CB5D-4516-B5D4-B2CB9CCA545B}" type="parTrans" cxnId="{78C45C69-CE7B-45BE-9212-7EE721659FB0}">
      <dgm:prSet/>
      <dgm:spPr/>
      <dgm:t>
        <a:bodyPr/>
        <a:lstStyle/>
        <a:p>
          <a:endParaRPr lang="en-US"/>
        </a:p>
      </dgm:t>
    </dgm:pt>
    <dgm:pt modelId="{99C4EA71-F87C-4C34-B01D-3793B1117E23}" type="sibTrans" cxnId="{78C45C69-CE7B-45BE-9212-7EE721659FB0}">
      <dgm:prSet/>
      <dgm:spPr/>
      <dgm:t>
        <a:bodyPr/>
        <a:lstStyle/>
        <a:p>
          <a:endParaRPr lang="en-US"/>
        </a:p>
      </dgm:t>
    </dgm:pt>
    <dgm:pt modelId="{8B864563-6A55-498E-B507-920019FD147D}">
      <dgm:prSet/>
      <dgm:spPr/>
      <dgm:t>
        <a:bodyPr/>
        <a:lstStyle/>
        <a:p>
          <a:r>
            <a:rPr lang="en-US" dirty="0"/>
            <a:t>Elastic recoil of lung tissue</a:t>
          </a:r>
        </a:p>
      </dgm:t>
    </dgm:pt>
    <dgm:pt modelId="{898EF280-2E76-43EB-B6A3-65D8E29D3D4C}" type="parTrans" cxnId="{7D3671E3-062A-4534-AD8A-5371787FD1FD}">
      <dgm:prSet/>
      <dgm:spPr/>
      <dgm:t>
        <a:bodyPr/>
        <a:lstStyle/>
        <a:p>
          <a:endParaRPr lang="en-US"/>
        </a:p>
      </dgm:t>
    </dgm:pt>
    <dgm:pt modelId="{11B4C81F-8326-4766-A27B-45D64B954DFC}" type="sibTrans" cxnId="{7D3671E3-062A-4534-AD8A-5371787FD1FD}">
      <dgm:prSet/>
      <dgm:spPr/>
      <dgm:t>
        <a:bodyPr/>
        <a:lstStyle/>
        <a:p>
          <a:endParaRPr lang="en-US"/>
        </a:p>
      </dgm:t>
    </dgm:pt>
    <dgm:pt modelId="{8B0297FA-C159-40E3-B559-44D10002BEF8}">
      <dgm:prSet/>
      <dgm:spPr/>
      <dgm:t>
        <a:bodyPr/>
        <a:lstStyle/>
        <a:p>
          <a:r>
            <a:rPr lang="en-US" dirty="0"/>
            <a:t>Efficient gas diffusion across the alveolar-capillary membrane</a:t>
          </a:r>
        </a:p>
      </dgm:t>
    </dgm:pt>
    <dgm:pt modelId="{C24C39C2-5474-4B7E-8579-89C0C984B52D}" type="parTrans" cxnId="{5B636986-A884-4A25-951E-CEE3E937F418}">
      <dgm:prSet/>
      <dgm:spPr/>
      <dgm:t>
        <a:bodyPr/>
        <a:lstStyle/>
        <a:p>
          <a:endParaRPr lang="en-US"/>
        </a:p>
      </dgm:t>
    </dgm:pt>
    <dgm:pt modelId="{E4DD37B1-473E-4806-A607-BDDBD30F4372}" type="sibTrans" cxnId="{5B636986-A884-4A25-951E-CEE3E937F418}">
      <dgm:prSet/>
      <dgm:spPr/>
      <dgm:t>
        <a:bodyPr/>
        <a:lstStyle/>
        <a:p>
          <a:endParaRPr lang="en-US"/>
        </a:p>
      </dgm:t>
    </dgm:pt>
    <dgm:pt modelId="{94E2B671-83EE-4CD9-87E8-EC2B5164CFE2}">
      <dgm:prSet/>
      <dgm:spPr/>
      <dgm:t>
        <a:bodyPr/>
        <a:lstStyle/>
        <a:p>
          <a:pPr>
            <a:defRPr b="1"/>
          </a:pPr>
          <a:r>
            <a:rPr lang="en-US" dirty="0"/>
            <a:t>The autonomic nervous system regulates bronchial smooth muscle tone, influencing airway resistance (</a:t>
          </a:r>
          <a:r>
            <a:rPr lang="en-US" dirty="0" err="1"/>
            <a:t>Marieb</a:t>
          </a:r>
          <a:r>
            <a:rPr lang="en-US" dirty="0"/>
            <a:t> </a:t>
          </a:r>
          <a:r>
            <a:rPr lang="en-US" dirty="0" smtClean="0"/>
            <a:t>and </a:t>
          </a:r>
          <a:r>
            <a:rPr lang="en-US" dirty="0" err="1"/>
            <a:t>Hoehn</a:t>
          </a:r>
          <a:r>
            <a:rPr lang="en-US" dirty="0"/>
            <a:t>, 2018).</a:t>
          </a:r>
        </a:p>
      </dgm:t>
    </dgm:pt>
    <dgm:pt modelId="{ACE203F0-22A0-4B95-AB4A-7B85C8DBF531}" type="parTrans" cxnId="{069FD05F-36A1-4089-92DB-16E56621E925}">
      <dgm:prSet/>
      <dgm:spPr/>
      <dgm:t>
        <a:bodyPr/>
        <a:lstStyle/>
        <a:p>
          <a:endParaRPr lang="en-US"/>
        </a:p>
      </dgm:t>
    </dgm:pt>
    <dgm:pt modelId="{581491EB-6ED5-48CE-9AB1-4659D99108DB}" type="sibTrans" cxnId="{069FD05F-36A1-4089-92DB-16E56621E925}">
      <dgm:prSet/>
      <dgm:spPr/>
      <dgm:t>
        <a:bodyPr/>
        <a:lstStyle/>
        <a:p>
          <a:endParaRPr lang="en-US"/>
        </a:p>
      </dgm:t>
    </dgm:pt>
    <dgm:pt modelId="{E420159C-4224-49E5-AB1C-C605168BC996}" type="pres">
      <dgm:prSet presAssocID="{6EBA5304-48C4-4AE5-848B-023C16341D43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9B9DC54-4860-4780-9959-F3D250B40310}" type="pres">
      <dgm:prSet presAssocID="{265DF0F7-7C6A-493B-9201-824201CA2547}" presName="compNode" presStyleCnt="0"/>
      <dgm:spPr/>
    </dgm:pt>
    <dgm:pt modelId="{3A6272B8-B904-4BE6-8FC2-272F1EAA098B}" type="pres">
      <dgm:prSet presAssocID="{265DF0F7-7C6A-493B-9201-824201CA254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8737BA98-463D-44C2-A99C-2570E13C5C39}" type="pres">
      <dgm:prSet presAssocID="{265DF0F7-7C6A-493B-9201-824201CA2547}" presName="iconSpace" presStyleCnt="0"/>
      <dgm:spPr/>
    </dgm:pt>
    <dgm:pt modelId="{2AC25FE7-8AD8-4240-BC18-B106FEFB559D}" type="pres">
      <dgm:prSet presAssocID="{265DF0F7-7C6A-493B-9201-824201CA2547}" presName="parTx" presStyleLbl="revTx" presStyleIdx="0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5F706B9A-3B59-42FC-9DCE-C9CDB0BC8CC4}" type="pres">
      <dgm:prSet presAssocID="{265DF0F7-7C6A-493B-9201-824201CA2547}" presName="txSpace" presStyleCnt="0"/>
      <dgm:spPr/>
    </dgm:pt>
    <dgm:pt modelId="{2C6A4DF3-A044-4C24-A085-9E61569250B6}" type="pres">
      <dgm:prSet presAssocID="{265DF0F7-7C6A-493B-9201-824201CA2547}" presName="desTx" presStyleLbl="revTx" presStyleIdx="1" presStyleCnt="6">
        <dgm:presLayoutVars/>
      </dgm:prSet>
      <dgm:spPr/>
    </dgm:pt>
    <dgm:pt modelId="{CE77DCFF-7AD7-4914-B673-5F10473CF60B}" type="pres">
      <dgm:prSet presAssocID="{D87BC6FB-5F93-43E7-AB74-93FDEB6DCF8F}" presName="sibTrans" presStyleCnt="0"/>
      <dgm:spPr/>
    </dgm:pt>
    <dgm:pt modelId="{07241D5F-370F-4BE5-9493-44E9742B56B1}" type="pres">
      <dgm:prSet presAssocID="{194A542F-4D70-415B-9B95-03ACEB6D3DDF}" presName="compNode" presStyleCnt="0"/>
      <dgm:spPr/>
    </dgm:pt>
    <dgm:pt modelId="{6F78A14A-182A-4729-BE80-54B506EAD355}" type="pres">
      <dgm:prSet presAssocID="{194A542F-4D70-415B-9B95-03ACEB6D3DD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31507B2-3F84-4D43-81F2-200775DE4178}" type="pres">
      <dgm:prSet presAssocID="{194A542F-4D70-415B-9B95-03ACEB6D3DDF}" presName="iconSpace" presStyleCnt="0"/>
      <dgm:spPr/>
    </dgm:pt>
    <dgm:pt modelId="{3CBA74DD-3FDC-41F4-8581-28034D858228}" type="pres">
      <dgm:prSet presAssocID="{194A542F-4D70-415B-9B95-03ACEB6D3DDF}" presName="parTx" presStyleLbl="revTx" presStyleIdx="2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99F96F27-DEB2-41FE-A1D6-3E41D6FCA86D}" type="pres">
      <dgm:prSet presAssocID="{194A542F-4D70-415B-9B95-03ACEB6D3DDF}" presName="txSpace" presStyleCnt="0"/>
      <dgm:spPr/>
    </dgm:pt>
    <dgm:pt modelId="{A4B65885-6940-48F1-A365-BC62166C95B2}" type="pres">
      <dgm:prSet presAssocID="{194A542F-4D70-415B-9B95-03ACEB6D3DDF}" presName="desTx" presStyleLbl="revTx" presStyleIdx="3" presStyleCnt="6" custLinFactY="-20450" custLinFactNeighborX="-51" custLinFactNeighborY="-100000">
        <dgm:presLayoutVars/>
      </dgm:prSet>
      <dgm:spPr/>
      <dgm:t>
        <a:bodyPr/>
        <a:lstStyle/>
        <a:p>
          <a:endParaRPr lang="en-US"/>
        </a:p>
      </dgm:t>
    </dgm:pt>
    <dgm:pt modelId="{421793EE-7DBB-4598-925F-2D1183AB9D8D}" type="pres">
      <dgm:prSet presAssocID="{802CCCC9-A5F0-4A70-AB4E-678B34CE75D8}" presName="sibTrans" presStyleCnt="0"/>
      <dgm:spPr/>
    </dgm:pt>
    <dgm:pt modelId="{E3FF8042-9CC1-464C-9FD6-9FF4EE3818A7}" type="pres">
      <dgm:prSet presAssocID="{94E2B671-83EE-4CD9-87E8-EC2B5164CFE2}" presName="compNode" presStyleCnt="0"/>
      <dgm:spPr/>
    </dgm:pt>
    <dgm:pt modelId="{6F5C3D19-6FB5-4A72-B821-75857C58E7E4}" type="pres">
      <dgm:prSet presAssocID="{94E2B671-83EE-4CD9-87E8-EC2B5164CFE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7D9A8400-1021-4A5E-A64F-C765375B271E}" type="pres">
      <dgm:prSet presAssocID="{94E2B671-83EE-4CD9-87E8-EC2B5164CFE2}" presName="iconSpace" presStyleCnt="0"/>
      <dgm:spPr/>
    </dgm:pt>
    <dgm:pt modelId="{4851E6F5-B2D6-46AD-998D-D8BBA50978E6}" type="pres">
      <dgm:prSet presAssocID="{94E2B671-83EE-4CD9-87E8-EC2B5164CFE2}" presName="parTx" presStyleLbl="revTx" presStyleIdx="4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C83D8C75-DA07-4931-B75F-4943D6F93421}" type="pres">
      <dgm:prSet presAssocID="{94E2B671-83EE-4CD9-87E8-EC2B5164CFE2}" presName="txSpace" presStyleCnt="0"/>
      <dgm:spPr/>
    </dgm:pt>
    <dgm:pt modelId="{17B2780B-226D-4488-A7B7-F7A55B7B20AB}" type="pres">
      <dgm:prSet presAssocID="{94E2B671-83EE-4CD9-87E8-EC2B5164CFE2}" presName="desTx" presStyleLbl="revTx" presStyleIdx="5" presStyleCnt="6">
        <dgm:presLayoutVars/>
      </dgm:prSet>
      <dgm:spPr/>
    </dgm:pt>
  </dgm:ptLst>
  <dgm:cxnLst>
    <dgm:cxn modelId="{DB0EF79A-A0D2-49D9-9B16-A4A63ADCBCF5}" type="presOf" srcId="{94E2B671-83EE-4CD9-87E8-EC2B5164CFE2}" destId="{4851E6F5-B2D6-46AD-998D-D8BBA50978E6}" srcOrd="0" destOrd="0" presId="urn:microsoft.com/office/officeart/2018/2/layout/IconLabelDescriptionList"/>
    <dgm:cxn modelId="{587E048B-8D56-42B3-BCFF-9634192EB4FE}" type="presOf" srcId="{194A542F-4D70-415B-9B95-03ACEB6D3DDF}" destId="{3CBA74DD-3FDC-41F4-8581-28034D858228}" srcOrd="0" destOrd="0" presId="urn:microsoft.com/office/officeart/2018/2/layout/IconLabelDescriptionList"/>
    <dgm:cxn modelId="{0FE94E59-8D0B-4300-9518-AF027457EAAD}" type="presOf" srcId="{8B0297FA-C159-40E3-B559-44D10002BEF8}" destId="{A4B65885-6940-48F1-A365-BC62166C95B2}" srcOrd="0" destOrd="2" presId="urn:microsoft.com/office/officeart/2018/2/layout/IconLabelDescriptionList"/>
    <dgm:cxn modelId="{7D3671E3-062A-4534-AD8A-5371787FD1FD}" srcId="{194A542F-4D70-415B-9B95-03ACEB6D3DDF}" destId="{8B864563-6A55-498E-B507-920019FD147D}" srcOrd="1" destOrd="0" parTransId="{898EF280-2E76-43EB-B6A3-65D8E29D3D4C}" sibTransId="{11B4C81F-8326-4766-A27B-45D64B954DFC}"/>
    <dgm:cxn modelId="{5B636986-A884-4A25-951E-CEE3E937F418}" srcId="{194A542F-4D70-415B-9B95-03ACEB6D3DDF}" destId="{8B0297FA-C159-40E3-B559-44D10002BEF8}" srcOrd="2" destOrd="0" parTransId="{C24C39C2-5474-4B7E-8579-89C0C984B52D}" sibTransId="{E4DD37B1-473E-4806-A607-BDDBD30F4372}"/>
    <dgm:cxn modelId="{78C45C69-CE7B-45BE-9212-7EE721659FB0}" srcId="{194A542F-4D70-415B-9B95-03ACEB6D3DDF}" destId="{F5E1FC79-4672-4BD1-9426-6F32ED9231E6}" srcOrd="0" destOrd="0" parTransId="{56C7B88E-CB5D-4516-B5D4-B2CB9CCA545B}" sibTransId="{99C4EA71-F87C-4C34-B01D-3793B1117E23}"/>
    <dgm:cxn modelId="{27551EA1-166C-4A27-9A6D-256356E5D9F6}" type="presOf" srcId="{8B864563-6A55-498E-B507-920019FD147D}" destId="{A4B65885-6940-48F1-A365-BC62166C95B2}" srcOrd="0" destOrd="1" presId="urn:microsoft.com/office/officeart/2018/2/layout/IconLabelDescriptionList"/>
    <dgm:cxn modelId="{1FA3D2E7-4333-43EA-BDCD-6944E9365AE9}" type="presOf" srcId="{265DF0F7-7C6A-493B-9201-824201CA2547}" destId="{2AC25FE7-8AD8-4240-BC18-B106FEFB559D}" srcOrd="0" destOrd="0" presId="urn:microsoft.com/office/officeart/2018/2/layout/IconLabelDescriptionList"/>
    <dgm:cxn modelId="{77BD9F58-FE5B-44E3-848F-4233F0EC5546}" type="presOf" srcId="{F5E1FC79-4672-4BD1-9426-6F32ED9231E6}" destId="{A4B65885-6940-48F1-A365-BC62166C95B2}" srcOrd="0" destOrd="0" presId="urn:microsoft.com/office/officeart/2018/2/layout/IconLabelDescriptionList"/>
    <dgm:cxn modelId="{5243290B-053E-439C-8704-E0D21A65D409}" srcId="{6EBA5304-48C4-4AE5-848B-023C16341D43}" destId="{265DF0F7-7C6A-493B-9201-824201CA2547}" srcOrd="0" destOrd="0" parTransId="{A3FD0800-ECBD-49B3-8DCA-A671F420C873}" sibTransId="{D87BC6FB-5F93-43E7-AB74-93FDEB6DCF8F}"/>
    <dgm:cxn modelId="{8500EF93-C4AD-4B56-A981-D2B588BA31C2}" type="presOf" srcId="{6EBA5304-48C4-4AE5-848B-023C16341D43}" destId="{E420159C-4224-49E5-AB1C-C605168BC996}" srcOrd="0" destOrd="0" presId="urn:microsoft.com/office/officeart/2018/2/layout/IconLabelDescriptionList"/>
    <dgm:cxn modelId="{3DA71967-A32E-49AB-AA79-0B13714C3F72}" srcId="{6EBA5304-48C4-4AE5-848B-023C16341D43}" destId="{194A542F-4D70-415B-9B95-03ACEB6D3DDF}" srcOrd="1" destOrd="0" parTransId="{B1BCAD0D-71F4-43DC-BECB-268B38B69BB8}" sibTransId="{802CCCC9-A5F0-4A70-AB4E-678B34CE75D8}"/>
    <dgm:cxn modelId="{069FD05F-36A1-4089-92DB-16E56621E925}" srcId="{6EBA5304-48C4-4AE5-848B-023C16341D43}" destId="{94E2B671-83EE-4CD9-87E8-EC2B5164CFE2}" srcOrd="2" destOrd="0" parTransId="{ACE203F0-22A0-4B95-AB4A-7B85C8DBF531}" sibTransId="{581491EB-6ED5-48CE-9AB1-4659D99108DB}"/>
    <dgm:cxn modelId="{3D5F978E-4DFF-4B4A-A543-0A8B73FBB1F5}" type="presParOf" srcId="{E420159C-4224-49E5-AB1C-C605168BC996}" destId="{C9B9DC54-4860-4780-9959-F3D250B40310}" srcOrd="0" destOrd="0" presId="urn:microsoft.com/office/officeart/2018/2/layout/IconLabelDescriptionList"/>
    <dgm:cxn modelId="{46C7224D-E81C-4961-BE52-1F69698CE102}" type="presParOf" srcId="{C9B9DC54-4860-4780-9959-F3D250B40310}" destId="{3A6272B8-B904-4BE6-8FC2-272F1EAA098B}" srcOrd="0" destOrd="0" presId="urn:microsoft.com/office/officeart/2018/2/layout/IconLabelDescriptionList"/>
    <dgm:cxn modelId="{4DA6018C-F7D5-412D-B7A3-C3F15AE2F6B1}" type="presParOf" srcId="{C9B9DC54-4860-4780-9959-F3D250B40310}" destId="{8737BA98-463D-44C2-A99C-2570E13C5C39}" srcOrd="1" destOrd="0" presId="urn:microsoft.com/office/officeart/2018/2/layout/IconLabelDescriptionList"/>
    <dgm:cxn modelId="{7C72B2EB-02C2-452F-93AD-6A39FF3296D5}" type="presParOf" srcId="{C9B9DC54-4860-4780-9959-F3D250B40310}" destId="{2AC25FE7-8AD8-4240-BC18-B106FEFB559D}" srcOrd="2" destOrd="0" presId="urn:microsoft.com/office/officeart/2018/2/layout/IconLabelDescriptionList"/>
    <dgm:cxn modelId="{1EBD80D7-2E81-4E1D-B5D3-6D7D69C652A3}" type="presParOf" srcId="{C9B9DC54-4860-4780-9959-F3D250B40310}" destId="{5F706B9A-3B59-42FC-9DCE-C9CDB0BC8CC4}" srcOrd="3" destOrd="0" presId="urn:microsoft.com/office/officeart/2018/2/layout/IconLabelDescriptionList"/>
    <dgm:cxn modelId="{76F1A4CB-B2C0-4082-AC61-65CA64D1E6C4}" type="presParOf" srcId="{C9B9DC54-4860-4780-9959-F3D250B40310}" destId="{2C6A4DF3-A044-4C24-A085-9E61569250B6}" srcOrd="4" destOrd="0" presId="urn:microsoft.com/office/officeart/2018/2/layout/IconLabelDescriptionList"/>
    <dgm:cxn modelId="{460334C9-5798-4A8F-A226-3813B3537952}" type="presParOf" srcId="{E420159C-4224-49E5-AB1C-C605168BC996}" destId="{CE77DCFF-7AD7-4914-B673-5F10473CF60B}" srcOrd="1" destOrd="0" presId="urn:microsoft.com/office/officeart/2018/2/layout/IconLabelDescriptionList"/>
    <dgm:cxn modelId="{5A25BDA8-0F55-4D3B-A12D-BCD1DB5451CC}" type="presParOf" srcId="{E420159C-4224-49E5-AB1C-C605168BC996}" destId="{07241D5F-370F-4BE5-9493-44E9742B56B1}" srcOrd="2" destOrd="0" presId="urn:microsoft.com/office/officeart/2018/2/layout/IconLabelDescriptionList"/>
    <dgm:cxn modelId="{2DB4638B-DA2E-41D2-B7BE-774A72F2A676}" type="presParOf" srcId="{07241D5F-370F-4BE5-9493-44E9742B56B1}" destId="{6F78A14A-182A-4729-BE80-54B506EAD355}" srcOrd="0" destOrd="0" presId="urn:microsoft.com/office/officeart/2018/2/layout/IconLabelDescriptionList"/>
    <dgm:cxn modelId="{A3EB6F08-38D3-4378-A4AC-D8ABF60723AC}" type="presParOf" srcId="{07241D5F-370F-4BE5-9493-44E9742B56B1}" destId="{F31507B2-3F84-4D43-81F2-200775DE4178}" srcOrd="1" destOrd="0" presId="urn:microsoft.com/office/officeart/2018/2/layout/IconLabelDescriptionList"/>
    <dgm:cxn modelId="{23BEBC08-D348-43B8-B511-C851A132CCB5}" type="presParOf" srcId="{07241D5F-370F-4BE5-9493-44E9742B56B1}" destId="{3CBA74DD-3FDC-41F4-8581-28034D858228}" srcOrd="2" destOrd="0" presId="urn:microsoft.com/office/officeart/2018/2/layout/IconLabelDescriptionList"/>
    <dgm:cxn modelId="{3440C8C6-8787-4A0A-B524-8E4D0FBA7324}" type="presParOf" srcId="{07241D5F-370F-4BE5-9493-44E9742B56B1}" destId="{99F96F27-DEB2-41FE-A1D6-3E41D6FCA86D}" srcOrd="3" destOrd="0" presId="urn:microsoft.com/office/officeart/2018/2/layout/IconLabelDescriptionList"/>
    <dgm:cxn modelId="{64A5709A-7647-4035-BA0E-8AF36E442796}" type="presParOf" srcId="{07241D5F-370F-4BE5-9493-44E9742B56B1}" destId="{A4B65885-6940-48F1-A365-BC62166C95B2}" srcOrd="4" destOrd="0" presId="urn:microsoft.com/office/officeart/2018/2/layout/IconLabelDescriptionList"/>
    <dgm:cxn modelId="{CCB50D75-F89B-4105-B354-38B0C12013FF}" type="presParOf" srcId="{E420159C-4224-49E5-AB1C-C605168BC996}" destId="{421793EE-7DBB-4598-925F-2D1183AB9D8D}" srcOrd="3" destOrd="0" presId="urn:microsoft.com/office/officeart/2018/2/layout/IconLabelDescriptionList"/>
    <dgm:cxn modelId="{C4A539E1-6D6B-4087-A002-22C561C314A2}" type="presParOf" srcId="{E420159C-4224-49E5-AB1C-C605168BC996}" destId="{E3FF8042-9CC1-464C-9FD6-9FF4EE3818A7}" srcOrd="4" destOrd="0" presId="urn:microsoft.com/office/officeart/2018/2/layout/IconLabelDescriptionList"/>
    <dgm:cxn modelId="{AEE382F5-D3DC-4A71-9431-E88F833E2E12}" type="presParOf" srcId="{E3FF8042-9CC1-464C-9FD6-9FF4EE3818A7}" destId="{6F5C3D19-6FB5-4A72-B821-75857C58E7E4}" srcOrd="0" destOrd="0" presId="urn:microsoft.com/office/officeart/2018/2/layout/IconLabelDescriptionList"/>
    <dgm:cxn modelId="{DDEB3213-9F89-4550-A519-86CF1231B1EA}" type="presParOf" srcId="{E3FF8042-9CC1-464C-9FD6-9FF4EE3818A7}" destId="{7D9A8400-1021-4A5E-A64F-C765375B271E}" srcOrd="1" destOrd="0" presId="urn:microsoft.com/office/officeart/2018/2/layout/IconLabelDescriptionList"/>
    <dgm:cxn modelId="{92DCFA11-F877-4628-96F3-0AFCFD29052A}" type="presParOf" srcId="{E3FF8042-9CC1-464C-9FD6-9FF4EE3818A7}" destId="{4851E6F5-B2D6-46AD-998D-D8BBA50978E6}" srcOrd="2" destOrd="0" presId="urn:microsoft.com/office/officeart/2018/2/layout/IconLabelDescriptionList"/>
    <dgm:cxn modelId="{19938A83-F25B-4638-BEFC-ED6B4317006B}" type="presParOf" srcId="{E3FF8042-9CC1-464C-9FD6-9FF4EE3818A7}" destId="{C83D8C75-DA07-4931-B75F-4943D6F93421}" srcOrd="3" destOrd="0" presId="urn:microsoft.com/office/officeart/2018/2/layout/IconLabelDescriptionList"/>
    <dgm:cxn modelId="{B7253CF8-705D-4F16-A3B7-F838CEC3925D}" type="presParOf" srcId="{E3FF8042-9CC1-464C-9FD6-9FF4EE3818A7}" destId="{17B2780B-226D-4488-A7B7-F7A55B7B20AB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02A5CEC-CDBD-4569-B8AD-89DA654AF447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16EA1D4-9E51-4DDD-B8C7-A02D69DCCFDC}">
      <dgm:prSet/>
      <dgm:spPr/>
      <dgm:t>
        <a:bodyPr/>
        <a:lstStyle/>
        <a:p>
          <a:r>
            <a:rPr lang="en-US" b="1"/>
            <a:t>Lifestyle Risks:</a:t>
          </a:r>
          <a:endParaRPr lang="en-US"/>
        </a:p>
      </dgm:t>
    </dgm:pt>
    <dgm:pt modelId="{08895989-3272-448B-A3D5-C50593F68C7C}" type="parTrans" cxnId="{62D6C507-A90C-4A1F-B7F2-9BBE823419BE}">
      <dgm:prSet/>
      <dgm:spPr/>
      <dgm:t>
        <a:bodyPr/>
        <a:lstStyle/>
        <a:p>
          <a:endParaRPr lang="en-US"/>
        </a:p>
      </dgm:t>
    </dgm:pt>
    <dgm:pt modelId="{ED3A9B37-87B0-40CB-B40F-75583BB2EE38}" type="sibTrans" cxnId="{62D6C507-A90C-4A1F-B7F2-9BBE823419BE}">
      <dgm:prSet/>
      <dgm:spPr/>
      <dgm:t>
        <a:bodyPr/>
        <a:lstStyle/>
        <a:p>
          <a:endParaRPr lang="en-US"/>
        </a:p>
      </dgm:t>
    </dgm:pt>
    <dgm:pt modelId="{DF3EF9D0-2E17-4F2F-8FC3-F2277769327A}">
      <dgm:prSet custT="1"/>
      <dgm:spPr/>
      <dgm:t>
        <a:bodyPr/>
        <a:lstStyle/>
        <a:p>
          <a:r>
            <a:rPr lang="en-US" sz="1800" dirty="0"/>
            <a:t>Current smoker</a:t>
          </a:r>
        </a:p>
      </dgm:t>
    </dgm:pt>
    <dgm:pt modelId="{5437D82E-EA53-4EF8-B8F1-54AC3B6E8EED}" type="parTrans" cxnId="{F9D57947-B0AC-42BB-937D-A31F175E3BBE}">
      <dgm:prSet/>
      <dgm:spPr/>
      <dgm:t>
        <a:bodyPr/>
        <a:lstStyle/>
        <a:p>
          <a:endParaRPr lang="en-US"/>
        </a:p>
      </dgm:t>
    </dgm:pt>
    <dgm:pt modelId="{2266E525-EFC3-45BE-B2CE-1AFF83089308}" type="sibTrans" cxnId="{F9D57947-B0AC-42BB-937D-A31F175E3BBE}">
      <dgm:prSet/>
      <dgm:spPr/>
      <dgm:t>
        <a:bodyPr/>
        <a:lstStyle/>
        <a:p>
          <a:endParaRPr lang="en-US"/>
        </a:p>
      </dgm:t>
    </dgm:pt>
    <dgm:pt modelId="{39755993-C518-401E-85F0-A4E716EF2E7B}">
      <dgm:prSet custT="1"/>
      <dgm:spPr/>
      <dgm:t>
        <a:bodyPr/>
        <a:lstStyle/>
        <a:p>
          <a:r>
            <a:rPr lang="en-US" sz="1800" dirty="0"/>
            <a:t>Sedentary lifestyle</a:t>
          </a:r>
        </a:p>
      </dgm:t>
    </dgm:pt>
    <dgm:pt modelId="{07322936-109F-41CD-ADB2-4D8EC94B6148}" type="parTrans" cxnId="{2962EA9C-5C15-43C2-9FB5-BAB23A5EE763}">
      <dgm:prSet/>
      <dgm:spPr/>
      <dgm:t>
        <a:bodyPr/>
        <a:lstStyle/>
        <a:p>
          <a:endParaRPr lang="en-US"/>
        </a:p>
      </dgm:t>
    </dgm:pt>
    <dgm:pt modelId="{99399F78-A3F8-40ED-BC82-4E6A6959D507}" type="sibTrans" cxnId="{2962EA9C-5C15-43C2-9FB5-BAB23A5EE763}">
      <dgm:prSet/>
      <dgm:spPr/>
      <dgm:t>
        <a:bodyPr/>
        <a:lstStyle/>
        <a:p>
          <a:endParaRPr lang="en-US"/>
        </a:p>
      </dgm:t>
    </dgm:pt>
    <dgm:pt modelId="{076C6C16-31AF-4EDC-83A7-2CEC9A1168C6}">
      <dgm:prSet custT="1"/>
      <dgm:spPr/>
      <dgm:t>
        <a:bodyPr/>
        <a:lstStyle/>
        <a:p>
          <a:r>
            <a:rPr lang="en-US" sz="1800" dirty="0"/>
            <a:t>Suboptimal diet</a:t>
          </a:r>
        </a:p>
      </dgm:t>
    </dgm:pt>
    <dgm:pt modelId="{A4E02B49-8DF5-45E8-B052-9461A717D7AA}" type="parTrans" cxnId="{D88ADF34-62B0-4B9D-9345-F6F0B9F9466E}">
      <dgm:prSet/>
      <dgm:spPr/>
      <dgm:t>
        <a:bodyPr/>
        <a:lstStyle/>
        <a:p>
          <a:endParaRPr lang="en-US"/>
        </a:p>
      </dgm:t>
    </dgm:pt>
    <dgm:pt modelId="{20CDDDD1-FB44-4858-91BB-94919EC33CFA}" type="sibTrans" cxnId="{D88ADF34-62B0-4B9D-9345-F6F0B9F9466E}">
      <dgm:prSet/>
      <dgm:spPr/>
      <dgm:t>
        <a:bodyPr/>
        <a:lstStyle/>
        <a:p>
          <a:endParaRPr lang="en-US"/>
        </a:p>
      </dgm:t>
    </dgm:pt>
    <dgm:pt modelId="{2C3A90C1-ED71-44D3-8A58-91A210D5009C}">
      <dgm:prSet custT="1"/>
      <dgm:spPr/>
      <dgm:t>
        <a:bodyPr/>
        <a:lstStyle/>
        <a:p>
          <a:r>
            <a:rPr lang="en-US" sz="1800" dirty="0"/>
            <a:t>Overweight status</a:t>
          </a:r>
        </a:p>
      </dgm:t>
    </dgm:pt>
    <dgm:pt modelId="{0C5CF73F-5B61-4295-8531-A1E945BA782A}" type="parTrans" cxnId="{B7C31108-FDC7-4A7B-BC46-569C3D5E2254}">
      <dgm:prSet/>
      <dgm:spPr/>
      <dgm:t>
        <a:bodyPr/>
        <a:lstStyle/>
        <a:p>
          <a:endParaRPr lang="en-US"/>
        </a:p>
      </dgm:t>
    </dgm:pt>
    <dgm:pt modelId="{5C5D3F53-AF6F-4327-8D36-7BF7048D0E4F}" type="sibTrans" cxnId="{B7C31108-FDC7-4A7B-BC46-569C3D5E2254}">
      <dgm:prSet/>
      <dgm:spPr/>
      <dgm:t>
        <a:bodyPr/>
        <a:lstStyle/>
        <a:p>
          <a:endParaRPr lang="en-US"/>
        </a:p>
      </dgm:t>
    </dgm:pt>
    <dgm:pt modelId="{8166023B-4314-4EE0-874C-7CD1A9D6C7D0}">
      <dgm:prSet/>
      <dgm:spPr/>
      <dgm:t>
        <a:bodyPr/>
        <a:lstStyle/>
        <a:p>
          <a:r>
            <a:rPr lang="en-US" b="1"/>
            <a:t>Disease-specific Risks:</a:t>
          </a:r>
          <a:endParaRPr lang="en-US"/>
        </a:p>
      </dgm:t>
    </dgm:pt>
    <dgm:pt modelId="{984A2A9E-84A9-4A32-9640-E284288AAF1C}" type="parTrans" cxnId="{259DBB44-FF11-499D-867D-D33D91D5D70B}">
      <dgm:prSet/>
      <dgm:spPr/>
      <dgm:t>
        <a:bodyPr/>
        <a:lstStyle/>
        <a:p>
          <a:endParaRPr lang="en-US"/>
        </a:p>
      </dgm:t>
    </dgm:pt>
    <dgm:pt modelId="{377CA4E0-021A-42D8-881C-BBA302352A0F}" type="sibTrans" cxnId="{259DBB44-FF11-499D-867D-D33D91D5D70B}">
      <dgm:prSet/>
      <dgm:spPr/>
      <dgm:t>
        <a:bodyPr/>
        <a:lstStyle/>
        <a:p>
          <a:endParaRPr lang="en-US"/>
        </a:p>
      </dgm:t>
    </dgm:pt>
    <dgm:pt modelId="{C7B3C64C-C5F8-43D8-8179-CD93B1F2A64C}">
      <dgm:prSet/>
      <dgm:spPr/>
      <dgm:t>
        <a:bodyPr/>
        <a:lstStyle/>
        <a:p>
          <a:r>
            <a:rPr lang="en-US" dirty="0"/>
            <a:t>Smoking – primary cause of COPD (NHS, 2023)</a:t>
          </a:r>
        </a:p>
      </dgm:t>
    </dgm:pt>
    <dgm:pt modelId="{5AB07649-DF3B-4E4E-A6A9-B93FF33C4139}" type="parTrans" cxnId="{01D8EA7F-D97E-43E5-B581-4AF978A49D37}">
      <dgm:prSet/>
      <dgm:spPr/>
      <dgm:t>
        <a:bodyPr/>
        <a:lstStyle/>
        <a:p>
          <a:endParaRPr lang="en-US"/>
        </a:p>
      </dgm:t>
    </dgm:pt>
    <dgm:pt modelId="{306B1335-784B-44B3-A55B-32B279BD1308}" type="sibTrans" cxnId="{01D8EA7F-D97E-43E5-B581-4AF978A49D37}">
      <dgm:prSet/>
      <dgm:spPr/>
      <dgm:t>
        <a:bodyPr/>
        <a:lstStyle/>
        <a:p>
          <a:endParaRPr lang="en-US"/>
        </a:p>
      </dgm:t>
    </dgm:pt>
    <dgm:pt modelId="{9CE49798-181B-4C29-A360-AEC3C2D1152E}">
      <dgm:prSet/>
      <dgm:spPr/>
      <dgm:t>
        <a:bodyPr/>
        <a:lstStyle/>
        <a:p>
          <a:r>
            <a:rPr lang="en-US" dirty="0"/>
            <a:t>Occupational exposure to dust and fumes</a:t>
          </a:r>
        </a:p>
      </dgm:t>
    </dgm:pt>
    <dgm:pt modelId="{BCA6AF50-2EDA-49D0-834C-300DF5FDA8F1}" type="parTrans" cxnId="{54BB86D0-F498-4B07-B7BB-28CF20E969E1}">
      <dgm:prSet/>
      <dgm:spPr/>
      <dgm:t>
        <a:bodyPr/>
        <a:lstStyle/>
        <a:p>
          <a:endParaRPr lang="en-US"/>
        </a:p>
      </dgm:t>
    </dgm:pt>
    <dgm:pt modelId="{913426F2-FAA1-48D0-8AD5-EE94EA03D331}" type="sibTrans" cxnId="{54BB86D0-F498-4B07-B7BB-28CF20E969E1}">
      <dgm:prSet/>
      <dgm:spPr/>
      <dgm:t>
        <a:bodyPr/>
        <a:lstStyle/>
        <a:p>
          <a:endParaRPr lang="en-US"/>
        </a:p>
      </dgm:t>
    </dgm:pt>
    <dgm:pt modelId="{F263E164-7FAE-4986-A564-0619506C4631}">
      <dgm:prSet/>
      <dgm:spPr/>
      <dgm:t>
        <a:bodyPr/>
        <a:lstStyle/>
        <a:p>
          <a:r>
            <a:rPr lang="en-US" dirty="0"/>
            <a:t>History of respiratory infections</a:t>
          </a:r>
        </a:p>
      </dgm:t>
    </dgm:pt>
    <dgm:pt modelId="{43F7A4AE-EE74-48C0-8B1A-3C6EFCA58FD6}" type="parTrans" cxnId="{7286D35F-E7B0-4C06-B697-6B4A013CDC52}">
      <dgm:prSet/>
      <dgm:spPr/>
      <dgm:t>
        <a:bodyPr/>
        <a:lstStyle/>
        <a:p>
          <a:endParaRPr lang="en-US"/>
        </a:p>
      </dgm:t>
    </dgm:pt>
    <dgm:pt modelId="{3F393534-A267-4E5F-9490-0A31138C731F}" type="sibTrans" cxnId="{7286D35F-E7B0-4C06-B697-6B4A013CDC52}">
      <dgm:prSet/>
      <dgm:spPr/>
      <dgm:t>
        <a:bodyPr/>
        <a:lstStyle/>
        <a:p>
          <a:endParaRPr lang="en-US"/>
        </a:p>
      </dgm:t>
    </dgm:pt>
    <dgm:pt modelId="{7CEFA412-06D7-4346-951C-4AAC9FF8C4CF}">
      <dgm:prSet/>
      <dgm:spPr/>
      <dgm:t>
        <a:bodyPr/>
        <a:lstStyle/>
        <a:p>
          <a:r>
            <a:rPr lang="en-US" dirty="0"/>
            <a:t>Older age (risk increases &gt;55 years)</a:t>
          </a:r>
        </a:p>
      </dgm:t>
    </dgm:pt>
    <dgm:pt modelId="{B362CC0A-1212-4DEE-8C58-1FFE97C2493F}" type="parTrans" cxnId="{2A832D9D-2C34-4A3E-A56E-16E297E0D20C}">
      <dgm:prSet/>
      <dgm:spPr/>
      <dgm:t>
        <a:bodyPr/>
        <a:lstStyle/>
        <a:p>
          <a:endParaRPr lang="en-US"/>
        </a:p>
      </dgm:t>
    </dgm:pt>
    <dgm:pt modelId="{CF7FA62E-7D11-4A44-82E8-96581B1C706B}" type="sibTrans" cxnId="{2A832D9D-2C34-4A3E-A56E-16E297E0D20C}">
      <dgm:prSet/>
      <dgm:spPr/>
      <dgm:t>
        <a:bodyPr/>
        <a:lstStyle/>
        <a:p>
          <a:endParaRPr lang="en-US"/>
        </a:p>
      </dgm:t>
    </dgm:pt>
    <dgm:pt modelId="{A5F7AC8D-05A1-494D-A50D-6801C299A80B}">
      <dgm:prSet/>
      <dgm:spPr/>
      <dgm:t>
        <a:bodyPr/>
        <a:lstStyle/>
        <a:p>
          <a:r>
            <a:rPr lang="en-US" b="1"/>
            <a:t>Social Determinants:</a:t>
          </a:r>
          <a:endParaRPr lang="en-US"/>
        </a:p>
      </dgm:t>
    </dgm:pt>
    <dgm:pt modelId="{D2AEF2A3-7691-494F-A6A9-CED79BC27EE5}" type="parTrans" cxnId="{54F80D83-F8CE-4986-A523-AE1BAF47CDD4}">
      <dgm:prSet/>
      <dgm:spPr/>
      <dgm:t>
        <a:bodyPr/>
        <a:lstStyle/>
        <a:p>
          <a:endParaRPr lang="en-US"/>
        </a:p>
      </dgm:t>
    </dgm:pt>
    <dgm:pt modelId="{42F72DF0-57DF-464B-BD5E-14CDED5D9362}" type="sibTrans" cxnId="{54F80D83-F8CE-4986-A523-AE1BAF47CDD4}">
      <dgm:prSet/>
      <dgm:spPr/>
      <dgm:t>
        <a:bodyPr/>
        <a:lstStyle/>
        <a:p>
          <a:endParaRPr lang="en-US"/>
        </a:p>
      </dgm:t>
    </dgm:pt>
    <dgm:pt modelId="{98AE7FF3-426C-4217-AADB-5C21F2E6CF68}">
      <dgm:prSet/>
      <dgm:spPr/>
      <dgm:t>
        <a:bodyPr/>
        <a:lstStyle/>
        <a:p>
          <a:r>
            <a:rPr lang="en-US"/>
            <a:t>Low socioeconomic status</a:t>
          </a:r>
        </a:p>
      </dgm:t>
    </dgm:pt>
    <dgm:pt modelId="{887C2118-705C-4ED0-A7FA-E317A227CD0E}" type="parTrans" cxnId="{0FE72D23-62ED-4D50-8032-9C7235B82EDB}">
      <dgm:prSet/>
      <dgm:spPr/>
      <dgm:t>
        <a:bodyPr/>
        <a:lstStyle/>
        <a:p>
          <a:endParaRPr lang="en-US"/>
        </a:p>
      </dgm:t>
    </dgm:pt>
    <dgm:pt modelId="{80E95E63-494E-4876-8AC0-B8C2B8A362A2}" type="sibTrans" cxnId="{0FE72D23-62ED-4D50-8032-9C7235B82EDB}">
      <dgm:prSet/>
      <dgm:spPr/>
      <dgm:t>
        <a:bodyPr/>
        <a:lstStyle/>
        <a:p>
          <a:endParaRPr lang="en-US"/>
        </a:p>
      </dgm:t>
    </dgm:pt>
    <dgm:pt modelId="{D745A64E-8440-4014-9C05-8870C8D162AF}">
      <dgm:prSet/>
      <dgm:spPr/>
      <dgm:t>
        <a:bodyPr/>
        <a:lstStyle/>
        <a:p>
          <a:r>
            <a:rPr lang="en-US"/>
            <a:t>Living alone → risk of poor self-management</a:t>
          </a:r>
        </a:p>
      </dgm:t>
    </dgm:pt>
    <dgm:pt modelId="{4ACE92F1-1AC4-42B2-9EF5-9DC637049BF3}" type="parTrans" cxnId="{C5BEDA23-8EAE-4DEF-9A67-7AFCB7C97D6B}">
      <dgm:prSet/>
      <dgm:spPr/>
      <dgm:t>
        <a:bodyPr/>
        <a:lstStyle/>
        <a:p>
          <a:endParaRPr lang="en-US"/>
        </a:p>
      </dgm:t>
    </dgm:pt>
    <dgm:pt modelId="{1D740732-F67A-43C2-A6D0-F6464B1C8C75}" type="sibTrans" cxnId="{C5BEDA23-8EAE-4DEF-9A67-7AFCB7C97D6B}">
      <dgm:prSet/>
      <dgm:spPr/>
      <dgm:t>
        <a:bodyPr/>
        <a:lstStyle/>
        <a:p>
          <a:endParaRPr lang="en-US"/>
        </a:p>
      </dgm:t>
    </dgm:pt>
    <dgm:pt modelId="{ED7B42B9-07BE-48C3-A250-B8A5ED0102ED}" type="pres">
      <dgm:prSet presAssocID="{902A5CEC-CDBD-4569-B8AD-89DA654AF44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7C95805-0A7B-4D07-8B1E-55F729AD3C16}" type="pres">
      <dgm:prSet presAssocID="{116EA1D4-9E51-4DDD-B8C7-A02D69DCCFDC}" presName="linNode" presStyleCnt="0"/>
      <dgm:spPr/>
    </dgm:pt>
    <dgm:pt modelId="{CEF1B6A4-EFC0-46A7-B78A-861F72769694}" type="pres">
      <dgm:prSet presAssocID="{116EA1D4-9E51-4DDD-B8C7-A02D69DCCFDC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97E913-674B-45B2-8D8F-12D218438CF4}" type="pres">
      <dgm:prSet presAssocID="{116EA1D4-9E51-4DDD-B8C7-A02D69DCCFDC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F24E0AE-C98C-43BA-BFD6-9A7F12F6CA38}" type="pres">
      <dgm:prSet presAssocID="{ED3A9B37-87B0-40CB-B40F-75583BB2EE38}" presName="sp" presStyleCnt="0"/>
      <dgm:spPr/>
    </dgm:pt>
    <dgm:pt modelId="{6A39ECC0-B20C-4FA4-B015-B2B82D38836D}" type="pres">
      <dgm:prSet presAssocID="{8166023B-4314-4EE0-874C-7CD1A9D6C7D0}" presName="linNode" presStyleCnt="0"/>
      <dgm:spPr/>
    </dgm:pt>
    <dgm:pt modelId="{2F4C9AF5-1C52-47F4-99E7-991B741A07B5}" type="pres">
      <dgm:prSet presAssocID="{8166023B-4314-4EE0-874C-7CD1A9D6C7D0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39A335F-6E8B-4759-839B-4AB05477B70D}" type="pres">
      <dgm:prSet presAssocID="{8166023B-4314-4EE0-874C-7CD1A9D6C7D0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0166487-86B4-49A8-9CDB-5A8337B99547}" type="pres">
      <dgm:prSet presAssocID="{377CA4E0-021A-42D8-881C-BBA302352A0F}" presName="sp" presStyleCnt="0"/>
      <dgm:spPr/>
    </dgm:pt>
    <dgm:pt modelId="{722C2823-26D0-4040-8D2C-5E9AA2FB89DE}" type="pres">
      <dgm:prSet presAssocID="{A5F7AC8D-05A1-494D-A50D-6801C299A80B}" presName="linNode" presStyleCnt="0"/>
      <dgm:spPr/>
    </dgm:pt>
    <dgm:pt modelId="{247D8295-A270-422E-8AE9-3480AE4ACAB4}" type="pres">
      <dgm:prSet presAssocID="{A5F7AC8D-05A1-494D-A50D-6801C299A80B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F32CF05-0BD7-4D21-A2BC-04E631CF2B5A}" type="pres">
      <dgm:prSet presAssocID="{A5F7AC8D-05A1-494D-A50D-6801C299A80B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B8FEE4C-EAD4-49FF-A394-10DD09D05F79}" type="presOf" srcId="{F263E164-7FAE-4986-A564-0619506C4631}" destId="{239A335F-6E8B-4759-839B-4AB05477B70D}" srcOrd="0" destOrd="2" presId="urn:microsoft.com/office/officeart/2005/8/layout/vList5"/>
    <dgm:cxn modelId="{2094D25D-A092-4C57-9B86-DB7A7A8DB3BE}" type="presOf" srcId="{902A5CEC-CDBD-4569-B8AD-89DA654AF447}" destId="{ED7B42B9-07BE-48C3-A250-B8A5ED0102ED}" srcOrd="0" destOrd="0" presId="urn:microsoft.com/office/officeart/2005/8/layout/vList5"/>
    <dgm:cxn modelId="{2962EA9C-5C15-43C2-9FB5-BAB23A5EE763}" srcId="{116EA1D4-9E51-4DDD-B8C7-A02D69DCCFDC}" destId="{39755993-C518-401E-85F0-A4E716EF2E7B}" srcOrd="1" destOrd="0" parTransId="{07322936-109F-41CD-ADB2-4D8EC94B6148}" sibTransId="{99399F78-A3F8-40ED-BC82-4E6A6959D507}"/>
    <dgm:cxn modelId="{1CFEE4BF-17DC-49A1-A836-800C1055FC4C}" type="presOf" srcId="{076C6C16-31AF-4EDC-83A7-2CEC9A1168C6}" destId="{F797E913-674B-45B2-8D8F-12D218438CF4}" srcOrd="0" destOrd="2" presId="urn:microsoft.com/office/officeart/2005/8/layout/vList5"/>
    <dgm:cxn modelId="{71766BBB-1FCF-4BC7-A2C1-B05FE3A06245}" type="presOf" srcId="{D745A64E-8440-4014-9C05-8870C8D162AF}" destId="{4F32CF05-0BD7-4D21-A2BC-04E631CF2B5A}" srcOrd="0" destOrd="1" presId="urn:microsoft.com/office/officeart/2005/8/layout/vList5"/>
    <dgm:cxn modelId="{54BB86D0-F498-4B07-B7BB-28CF20E969E1}" srcId="{8166023B-4314-4EE0-874C-7CD1A9D6C7D0}" destId="{9CE49798-181B-4C29-A360-AEC3C2D1152E}" srcOrd="1" destOrd="0" parTransId="{BCA6AF50-2EDA-49D0-834C-300DF5FDA8F1}" sibTransId="{913426F2-FAA1-48D0-8AD5-EE94EA03D331}"/>
    <dgm:cxn modelId="{E007CE2C-4E58-466F-97D6-FDAD9C9153BD}" type="presOf" srcId="{A5F7AC8D-05A1-494D-A50D-6801C299A80B}" destId="{247D8295-A270-422E-8AE9-3480AE4ACAB4}" srcOrd="0" destOrd="0" presId="urn:microsoft.com/office/officeart/2005/8/layout/vList5"/>
    <dgm:cxn modelId="{0FE72D23-62ED-4D50-8032-9C7235B82EDB}" srcId="{A5F7AC8D-05A1-494D-A50D-6801C299A80B}" destId="{98AE7FF3-426C-4217-AADB-5C21F2E6CF68}" srcOrd="0" destOrd="0" parTransId="{887C2118-705C-4ED0-A7FA-E317A227CD0E}" sibTransId="{80E95E63-494E-4876-8AC0-B8C2B8A362A2}"/>
    <dgm:cxn modelId="{D88ADF34-62B0-4B9D-9345-F6F0B9F9466E}" srcId="{116EA1D4-9E51-4DDD-B8C7-A02D69DCCFDC}" destId="{076C6C16-31AF-4EDC-83A7-2CEC9A1168C6}" srcOrd="2" destOrd="0" parTransId="{A4E02B49-8DF5-45E8-B052-9461A717D7AA}" sibTransId="{20CDDDD1-FB44-4858-91BB-94919EC33CFA}"/>
    <dgm:cxn modelId="{B7C31108-FDC7-4A7B-BC46-569C3D5E2254}" srcId="{116EA1D4-9E51-4DDD-B8C7-A02D69DCCFDC}" destId="{2C3A90C1-ED71-44D3-8A58-91A210D5009C}" srcOrd="3" destOrd="0" parTransId="{0C5CF73F-5B61-4295-8531-A1E945BA782A}" sibTransId="{5C5D3F53-AF6F-4327-8D36-7BF7048D0E4F}"/>
    <dgm:cxn modelId="{752F0F19-54EA-4961-81D1-914C9BD92CEA}" type="presOf" srcId="{9CE49798-181B-4C29-A360-AEC3C2D1152E}" destId="{239A335F-6E8B-4759-839B-4AB05477B70D}" srcOrd="0" destOrd="1" presId="urn:microsoft.com/office/officeart/2005/8/layout/vList5"/>
    <dgm:cxn modelId="{FBFC7763-464C-4258-B71B-A15711AA7DF2}" type="presOf" srcId="{C7B3C64C-C5F8-43D8-8179-CD93B1F2A64C}" destId="{239A335F-6E8B-4759-839B-4AB05477B70D}" srcOrd="0" destOrd="0" presId="urn:microsoft.com/office/officeart/2005/8/layout/vList5"/>
    <dgm:cxn modelId="{F9D57947-B0AC-42BB-937D-A31F175E3BBE}" srcId="{116EA1D4-9E51-4DDD-B8C7-A02D69DCCFDC}" destId="{DF3EF9D0-2E17-4F2F-8FC3-F2277769327A}" srcOrd="0" destOrd="0" parTransId="{5437D82E-EA53-4EF8-B8F1-54AC3B6E8EED}" sibTransId="{2266E525-EFC3-45BE-B2CE-1AFF83089308}"/>
    <dgm:cxn modelId="{A1160D83-60B6-4883-803E-1D91E646F17E}" type="presOf" srcId="{2C3A90C1-ED71-44D3-8A58-91A210D5009C}" destId="{F797E913-674B-45B2-8D8F-12D218438CF4}" srcOrd="0" destOrd="3" presId="urn:microsoft.com/office/officeart/2005/8/layout/vList5"/>
    <dgm:cxn modelId="{259DBB44-FF11-499D-867D-D33D91D5D70B}" srcId="{902A5CEC-CDBD-4569-B8AD-89DA654AF447}" destId="{8166023B-4314-4EE0-874C-7CD1A9D6C7D0}" srcOrd="1" destOrd="0" parTransId="{984A2A9E-84A9-4A32-9640-E284288AAF1C}" sibTransId="{377CA4E0-021A-42D8-881C-BBA302352A0F}"/>
    <dgm:cxn modelId="{7286D35F-E7B0-4C06-B697-6B4A013CDC52}" srcId="{8166023B-4314-4EE0-874C-7CD1A9D6C7D0}" destId="{F263E164-7FAE-4986-A564-0619506C4631}" srcOrd="2" destOrd="0" parTransId="{43F7A4AE-EE74-48C0-8B1A-3C6EFCA58FD6}" sibTransId="{3F393534-A267-4E5F-9490-0A31138C731F}"/>
    <dgm:cxn modelId="{62D6C507-A90C-4A1F-B7F2-9BBE823419BE}" srcId="{902A5CEC-CDBD-4569-B8AD-89DA654AF447}" destId="{116EA1D4-9E51-4DDD-B8C7-A02D69DCCFDC}" srcOrd="0" destOrd="0" parTransId="{08895989-3272-448B-A3D5-C50593F68C7C}" sibTransId="{ED3A9B37-87B0-40CB-B40F-75583BB2EE38}"/>
    <dgm:cxn modelId="{C5BEDA23-8EAE-4DEF-9A67-7AFCB7C97D6B}" srcId="{A5F7AC8D-05A1-494D-A50D-6801C299A80B}" destId="{D745A64E-8440-4014-9C05-8870C8D162AF}" srcOrd="1" destOrd="0" parTransId="{4ACE92F1-1AC4-42B2-9EF5-9DC637049BF3}" sibTransId="{1D740732-F67A-43C2-A6D0-F6464B1C8C75}"/>
    <dgm:cxn modelId="{2C3E2E3C-8D18-4F16-918D-398A1D87113C}" type="presOf" srcId="{39755993-C518-401E-85F0-A4E716EF2E7B}" destId="{F797E913-674B-45B2-8D8F-12D218438CF4}" srcOrd="0" destOrd="1" presId="urn:microsoft.com/office/officeart/2005/8/layout/vList5"/>
    <dgm:cxn modelId="{76A3DE2A-4E20-46B9-A8AD-66FF523D4551}" type="presOf" srcId="{116EA1D4-9E51-4DDD-B8C7-A02D69DCCFDC}" destId="{CEF1B6A4-EFC0-46A7-B78A-861F72769694}" srcOrd="0" destOrd="0" presId="urn:microsoft.com/office/officeart/2005/8/layout/vList5"/>
    <dgm:cxn modelId="{ACEA7B24-2157-4B05-9D49-D9A0CEC21392}" type="presOf" srcId="{98AE7FF3-426C-4217-AADB-5C21F2E6CF68}" destId="{4F32CF05-0BD7-4D21-A2BC-04E631CF2B5A}" srcOrd="0" destOrd="0" presId="urn:microsoft.com/office/officeart/2005/8/layout/vList5"/>
    <dgm:cxn modelId="{54F80D83-F8CE-4986-A523-AE1BAF47CDD4}" srcId="{902A5CEC-CDBD-4569-B8AD-89DA654AF447}" destId="{A5F7AC8D-05A1-494D-A50D-6801C299A80B}" srcOrd="2" destOrd="0" parTransId="{D2AEF2A3-7691-494F-A6A9-CED79BC27EE5}" sibTransId="{42F72DF0-57DF-464B-BD5E-14CDED5D9362}"/>
    <dgm:cxn modelId="{2A832D9D-2C34-4A3E-A56E-16E297E0D20C}" srcId="{8166023B-4314-4EE0-874C-7CD1A9D6C7D0}" destId="{7CEFA412-06D7-4346-951C-4AAC9FF8C4CF}" srcOrd="3" destOrd="0" parTransId="{B362CC0A-1212-4DEE-8C58-1FFE97C2493F}" sibTransId="{CF7FA62E-7D11-4A44-82E8-96581B1C706B}"/>
    <dgm:cxn modelId="{44F74626-E637-4277-9052-4BFE24242307}" type="presOf" srcId="{7CEFA412-06D7-4346-951C-4AAC9FF8C4CF}" destId="{239A335F-6E8B-4759-839B-4AB05477B70D}" srcOrd="0" destOrd="3" presId="urn:microsoft.com/office/officeart/2005/8/layout/vList5"/>
    <dgm:cxn modelId="{1C8ABFB5-6387-425E-9EB5-DCAEFE5E89DC}" type="presOf" srcId="{8166023B-4314-4EE0-874C-7CD1A9D6C7D0}" destId="{2F4C9AF5-1C52-47F4-99E7-991B741A07B5}" srcOrd="0" destOrd="0" presId="urn:microsoft.com/office/officeart/2005/8/layout/vList5"/>
    <dgm:cxn modelId="{8F88B53A-9F0D-422F-B16D-0B054A6FF67C}" type="presOf" srcId="{DF3EF9D0-2E17-4F2F-8FC3-F2277769327A}" destId="{F797E913-674B-45B2-8D8F-12D218438CF4}" srcOrd="0" destOrd="0" presId="urn:microsoft.com/office/officeart/2005/8/layout/vList5"/>
    <dgm:cxn modelId="{01D8EA7F-D97E-43E5-B581-4AF978A49D37}" srcId="{8166023B-4314-4EE0-874C-7CD1A9D6C7D0}" destId="{C7B3C64C-C5F8-43D8-8179-CD93B1F2A64C}" srcOrd="0" destOrd="0" parTransId="{5AB07649-DF3B-4E4E-A6A9-B93FF33C4139}" sibTransId="{306B1335-784B-44B3-A55B-32B279BD1308}"/>
    <dgm:cxn modelId="{281122A4-7003-41F9-96A1-DDBCB187673E}" type="presParOf" srcId="{ED7B42B9-07BE-48C3-A250-B8A5ED0102ED}" destId="{57C95805-0A7B-4D07-8B1E-55F729AD3C16}" srcOrd="0" destOrd="0" presId="urn:microsoft.com/office/officeart/2005/8/layout/vList5"/>
    <dgm:cxn modelId="{DFD6782B-2106-4B67-9E4F-62F5F1B1C735}" type="presParOf" srcId="{57C95805-0A7B-4D07-8B1E-55F729AD3C16}" destId="{CEF1B6A4-EFC0-46A7-B78A-861F72769694}" srcOrd="0" destOrd="0" presId="urn:microsoft.com/office/officeart/2005/8/layout/vList5"/>
    <dgm:cxn modelId="{2C469E99-7B1A-4276-8DC7-152D41EF7A1F}" type="presParOf" srcId="{57C95805-0A7B-4D07-8B1E-55F729AD3C16}" destId="{F797E913-674B-45B2-8D8F-12D218438CF4}" srcOrd="1" destOrd="0" presId="urn:microsoft.com/office/officeart/2005/8/layout/vList5"/>
    <dgm:cxn modelId="{A5551DE9-AA6B-4CDA-8EB4-0AE70A078C87}" type="presParOf" srcId="{ED7B42B9-07BE-48C3-A250-B8A5ED0102ED}" destId="{EF24E0AE-C98C-43BA-BFD6-9A7F12F6CA38}" srcOrd="1" destOrd="0" presId="urn:microsoft.com/office/officeart/2005/8/layout/vList5"/>
    <dgm:cxn modelId="{31B5966E-EB74-45D1-B56A-C7D5068AFF8E}" type="presParOf" srcId="{ED7B42B9-07BE-48C3-A250-B8A5ED0102ED}" destId="{6A39ECC0-B20C-4FA4-B015-B2B82D38836D}" srcOrd="2" destOrd="0" presId="urn:microsoft.com/office/officeart/2005/8/layout/vList5"/>
    <dgm:cxn modelId="{A0B20C4F-C652-42DA-8D29-EF741A4A23ED}" type="presParOf" srcId="{6A39ECC0-B20C-4FA4-B015-B2B82D38836D}" destId="{2F4C9AF5-1C52-47F4-99E7-991B741A07B5}" srcOrd="0" destOrd="0" presId="urn:microsoft.com/office/officeart/2005/8/layout/vList5"/>
    <dgm:cxn modelId="{03AF80CA-B09A-46F2-A399-BA7A57C3E675}" type="presParOf" srcId="{6A39ECC0-B20C-4FA4-B015-B2B82D38836D}" destId="{239A335F-6E8B-4759-839B-4AB05477B70D}" srcOrd="1" destOrd="0" presId="urn:microsoft.com/office/officeart/2005/8/layout/vList5"/>
    <dgm:cxn modelId="{EA27B52D-3086-4480-B3EF-8020DCCC82A6}" type="presParOf" srcId="{ED7B42B9-07BE-48C3-A250-B8A5ED0102ED}" destId="{B0166487-86B4-49A8-9CDB-5A8337B99547}" srcOrd="3" destOrd="0" presId="urn:microsoft.com/office/officeart/2005/8/layout/vList5"/>
    <dgm:cxn modelId="{DBEA43BE-2DF2-4DC4-BE08-8C9D355570C4}" type="presParOf" srcId="{ED7B42B9-07BE-48C3-A250-B8A5ED0102ED}" destId="{722C2823-26D0-4040-8D2C-5E9AA2FB89DE}" srcOrd="4" destOrd="0" presId="urn:microsoft.com/office/officeart/2005/8/layout/vList5"/>
    <dgm:cxn modelId="{6820BE94-6D6B-40DF-B42B-5E1D7E49581A}" type="presParOf" srcId="{722C2823-26D0-4040-8D2C-5E9AA2FB89DE}" destId="{247D8295-A270-422E-8AE9-3480AE4ACAB4}" srcOrd="0" destOrd="0" presId="urn:microsoft.com/office/officeart/2005/8/layout/vList5"/>
    <dgm:cxn modelId="{EC91E64C-C9E8-4304-AC8C-FFE1DC6C19E5}" type="presParOf" srcId="{722C2823-26D0-4040-8D2C-5E9AA2FB89DE}" destId="{4F32CF05-0BD7-4D21-A2BC-04E631CF2B5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EB489A-7408-4A14-B4B2-8490071C0D2C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FBE52DA-AF5D-448B-B396-B4BC57B0A30C}">
      <dgm:prSet/>
      <dgm:spPr/>
      <dgm:t>
        <a:bodyPr/>
        <a:lstStyle/>
        <a:p>
          <a:r>
            <a:rPr lang="en-US"/>
            <a:t>According to NICE (2019), COPD management requires continuous monitoring:</a:t>
          </a:r>
        </a:p>
      </dgm:t>
    </dgm:pt>
    <dgm:pt modelId="{2D813902-A9EF-408E-BFDE-DFB731AC1D7B}" type="parTrans" cxnId="{744A9194-4319-48B5-BF3D-DABA94B98B9D}">
      <dgm:prSet/>
      <dgm:spPr/>
      <dgm:t>
        <a:bodyPr/>
        <a:lstStyle/>
        <a:p>
          <a:endParaRPr lang="en-US"/>
        </a:p>
      </dgm:t>
    </dgm:pt>
    <dgm:pt modelId="{5581F511-37B7-4A93-9F49-D1044E6F8B45}" type="sibTrans" cxnId="{744A9194-4319-48B5-BF3D-DABA94B98B9D}">
      <dgm:prSet/>
      <dgm:spPr/>
      <dgm:t>
        <a:bodyPr/>
        <a:lstStyle/>
        <a:p>
          <a:endParaRPr lang="en-US"/>
        </a:p>
      </dgm:t>
    </dgm:pt>
    <dgm:pt modelId="{DA3C1B41-5641-4D4D-8FD1-765FE9674418}">
      <dgm:prSet custT="1"/>
      <dgm:spPr/>
      <dgm:t>
        <a:bodyPr/>
        <a:lstStyle/>
        <a:p>
          <a:r>
            <a:rPr lang="en-US" sz="1050" dirty="0"/>
            <a:t>Spirometry annually to track disease progression.</a:t>
          </a:r>
        </a:p>
      </dgm:t>
    </dgm:pt>
    <dgm:pt modelId="{319471FE-D74F-4254-B2F6-89EF03F96D9D}" type="parTrans" cxnId="{A3BA4F65-5699-42D2-B3F8-69A82616A7A7}">
      <dgm:prSet/>
      <dgm:spPr/>
      <dgm:t>
        <a:bodyPr/>
        <a:lstStyle/>
        <a:p>
          <a:endParaRPr lang="en-US"/>
        </a:p>
      </dgm:t>
    </dgm:pt>
    <dgm:pt modelId="{0C10ACE4-2081-44A3-A6DB-27DC98ECEA55}" type="sibTrans" cxnId="{A3BA4F65-5699-42D2-B3F8-69A82616A7A7}">
      <dgm:prSet/>
      <dgm:spPr/>
      <dgm:t>
        <a:bodyPr/>
        <a:lstStyle/>
        <a:p>
          <a:endParaRPr lang="en-US"/>
        </a:p>
      </dgm:t>
    </dgm:pt>
    <dgm:pt modelId="{97DC7FE9-32D6-4BA8-BA98-162A5E3B022A}">
      <dgm:prSet custT="1"/>
      <dgm:spPr/>
      <dgm:t>
        <a:bodyPr/>
        <a:lstStyle/>
        <a:p>
          <a:r>
            <a:rPr lang="en-US" sz="1050" dirty="0"/>
            <a:t>Pulse oximetry to assess oxygen saturation.</a:t>
          </a:r>
        </a:p>
      </dgm:t>
    </dgm:pt>
    <dgm:pt modelId="{1AF30404-5566-4E8D-B13B-9F5F174F9882}" type="parTrans" cxnId="{5F1FAD79-9EA2-4CD0-8F4C-6A862E1062AB}">
      <dgm:prSet/>
      <dgm:spPr/>
      <dgm:t>
        <a:bodyPr/>
        <a:lstStyle/>
        <a:p>
          <a:endParaRPr lang="en-US"/>
        </a:p>
      </dgm:t>
    </dgm:pt>
    <dgm:pt modelId="{75174881-EAAC-4C9A-AB8C-5CE2E02D814A}" type="sibTrans" cxnId="{5F1FAD79-9EA2-4CD0-8F4C-6A862E1062AB}">
      <dgm:prSet/>
      <dgm:spPr/>
      <dgm:t>
        <a:bodyPr/>
        <a:lstStyle/>
        <a:p>
          <a:endParaRPr lang="en-US"/>
        </a:p>
      </dgm:t>
    </dgm:pt>
    <dgm:pt modelId="{1CA359FB-6F62-4DC4-B67D-354D9AD34B1C}">
      <dgm:prSet custT="1"/>
      <dgm:spPr/>
      <dgm:t>
        <a:bodyPr/>
        <a:lstStyle/>
        <a:p>
          <a:r>
            <a:rPr lang="en-US" sz="1050" dirty="0"/>
            <a:t>CAT and MRC scores to evaluate symptoms.</a:t>
          </a:r>
        </a:p>
      </dgm:t>
    </dgm:pt>
    <dgm:pt modelId="{8AC532F1-39CA-4E87-B180-2AB4BB1AE313}" type="parTrans" cxnId="{F8460555-87AD-4503-BAC0-93856EDB0A0F}">
      <dgm:prSet/>
      <dgm:spPr/>
      <dgm:t>
        <a:bodyPr/>
        <a:lstStyle/>
        <a:p>
          <a:endParaRPr lang="en-US"/>
        </a:p>
      </dgm:t>
    </dgm:pt>
    <dgm:pt modelId="{959D1066-6B93-4660-A799-EFA9B9019351}" type="sibTrans" cxnId="{F8460555-87AD-4503-BAC0-93856EDB0A0F}">
      <dgm:prSet/>
      <dgm:spPr/>
      <dgm:t>
        <a:bodyPr/>
        <a:lstStyle/>
        <a:p>
          <a:endParaRPr lang="en-US"/>
        </a:p>
      </dgm:t>
    </dgm:pt>
    <dgm:pt modelId="{67F802BB-B18F-487C-9F51-7BA9684E7B49}">
      <dgm:prSet custT="1"/>
      <dgm:spPr/>
      <dgm:t>
        <a:bodyPr/>
        <a:lstStyle/>
        <a:p>
          <a:r>
            <a:rPr lang="en-US" sz="1050"/>
            <a:t>Exacerbation frequency monitoring.</a:t>
          </a:r>
        </a:p>
      </dgm:t>
    </dgm:pt>
    <dgm:pt modelId="{F6EA97D5-AE0B-4D92-AE2B-679049DC5315}" type="parTrans" cxnId="{A25A3718-E2C1-4937-8DC0-B9C58A24B90F}">
      <dgm:prSet/>
      <dgm:spPr/>
      <dgm:t>
        <a:bodyPr/>
        <a:lstStyle/>
        <a:p>
          <a:endParaRPr lang="en-US"/>
        </a:p>
      </dgm:t>
    </dgm:pt>
    <dgm:pt modelId="{1B118EC5-DD73-47D2-98A4-482FD499B4F4}" type="sibTrans" cxnId="{A25A3718-E2C1-4937-8DC0-B9C58A24B90F}">
      <dgm:prSet/>
      <dgm:spPr/>
      <dgm:t>
        <a:bodyPr/>
        <a:lstStyle/>
        <a:p>
          <a:endParaRPr lang="en-US"/>
        </a:p>
      </dgm:t>
    </dgm:pt>
    <dgm:pt modelId="{F3FC4602-7F3F-4CF8-833E-5B7111481BBA}">
      <dgm:prSet custT="1"/>
      <dgm:spPr/>
      <dgm:t>
        <a:bodyPr/>
        <a:lstStyle/>
        <a:p>
          <a:r>
            <a:rPr lang="en-US" sz="1050" dirty="0"/>
            <a:t>Vaccination status: influenza and pneumococcal vaccines.</a:t>
          </a:r>
        </a:p>
      </dgm:t>
    </dgm:pt>
    <dgm:pt modelId="{B8F58932-EC56-4307-A9D9-6D8343340313}" type="parTrans" cxnId="{C1677C55-C0B8-413F-9742-382AF6253A91}">
      <dgm:prSet/>
      <dgm:spPr/>
      <dgm:t>
        <a:bodyPr/>
        <a:lstStyle/>
        <a:p>
          <a:endParaRPr lang="en-US"/>
        </a:p>
      </dgm:t>
    </dgm:pt>
    <dgm:pt modelId="{89BB0C3A-F1B5-4FAC-9531-D79A73AEF09B}" type="sibTrans" cxnId="{C1677C55-C0B8-413F-9742-382AF6253A91}">
      <dgm:prSet/>
      <dgm:spPr/>
      <dgm:t>
        <a:bodyPr/>
        <a:lstStyle/>
        <a:p>
          <a:endParaRPr lang="en-US"/>
        </a:p>
      </dgm:t>
    </dgm:pt>
    <dgm:pt modelId="{B518F019-7A56-41F3-A116-01995E2C688B}">
      <dgm:prSet custT="1"/>
      <dgm:spPr/>
      <dgm:t>
        <a:bodyPr/>
        <a:lstStyle/>
        <a:p>
          <a:r>
            <a:rPr lang="en-US" sz="1100" dirty="0"/>
            <a:t>Blood pressure and BMI monitoring.</a:t>
          </a:r>
        </a:p>
      </dgm:t>
    </dgm:pt>
    <dgm:pt modelId="{431C38B9-D362-48DA-AA3F-0854EE45360E}" type="parTrans" cxnId="{4D48EA07-33E1-48D5-BA5A-55D863BC839E}">
      <dgm:prSet/>
      <dgm:spPr/>
      <dgm:t>
        <a:bodyPr/>
        <a:lstStyle/>
        <a:p>
          <a:endParaRPr lang="en-US"/>
        </a:p>
      </dgm:t>
    </dgm:pt>
    <dgm:pt modelId="{032F9348-C73C-4C7F-B480-1AC29EF4DE62}" type="sibTrans" cxnId="{4D48EA07-33E1-48D5-BA5A-55D863BC839E}">
      <dgm:prSet/>
      <dgm:spPr/>
      <dgm:t>
        <a:bodyPr/>
        <a:lstStyle/>
        <a:p>
          <a:endParaRPr lang="en-US"/>
        </a:p>
      </dgm:t>
    </dgm:pt>
    <dgm:pt modelId="{BCDE17C6-31E1-484D-8763-B44B4684878D}">
      <dgm:prSet/>
      <dgm:spPr/>
      <dgm:t>
        <a:bodyPr/>
        <a:lstStyle/>
        <a:p>
          <a:r>
            <a:rPr lang="en-US" dirty="0"/>
            <a:t>Mr. Thompson should attend quarterly respiratory check-ups.</a:t>
          </a:r>
        </a:p>
      </dgm:t>
    </dgm:pt>
    <dgm:pt modelId="{4E93DA18-3907-4726-B75C-7B7D479A19DB}" type="parTrans" cxnId="{1CFD09A3-4169-4559-BE61-6AC1CAFA232F}">
      <dgm:prSet/>
      <dgm:spPr/>
      <dgm:t>
        <a:bodyPr/>
        <a:lstStyle/>
        <a:p>
          <a:endParaRPr lang="en-US"/>
        </a:p>
      </dgm:t>
    </dgm:pt>
    <dgm:pt modelId="{37A8BB2C-9312-4354-80DC-A543DA474720}" type="sibTrans" cxnId="{1CFD09A3-4169-4559-BE61-6AC1CAFA232F}">
      <dgm:prSet/>
      <dgm:spPr/>
      <dgm:t>
        <a:bodyPr/>
        <a:lstStyle/>
        <a:p>
          <a:endParaRPr lang="en-US"/>
        </a:p>
      </dgm:t>
    </dgm:pt>
    <dgm:pt modelId="{C3F7D534-C957-4A0B-9BC9-20ADD0F8A6E7}" type="pres">
      <dgm:prSet presAssocID="{C4EB489A-7408-4A14-B4B2-8490071C0D2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66860F6-3DBF-4AF4-823B-00D03C0E6ED2}" type="pres">
      <dgm:prSet presAssocID="{BCDE17C6-31E1-484D-8763-B44B4684878D}" presName="boxAndChildren" presStyleCnt="0"/>
      <dgm:spPr/>
    </dgm:pt>
    <dgm:pt modelId="{9453BCBF-7DED-4999-A501-745209E6FC53}" type="pres">
      <dgm:prSet presAssocID="{BCDE17C6-31E1-484D-8763-B44B4684878D}" presName="parentTextBox" presStyleLbl="node1" presStyleIdx="0" presStyleCnt="2"/>
      <dgm:spPr/>
      <dgm:t>
        <a:bodyPr/>
        <a:lstStyle/>
        <a:p>
          <a:endParaRPr lang="en-US"/>
        </a:p>
      </dgm:t>
    </dgm:pt>
    <dgm:pt modelId="{3EA28042-4CAE-420E-B4D3-2B6AD56E81C9}" type="pres">
      <dgm:prSet presAssocID="{5581F511-37B7-4A93-9F49-D1044E6F8B45}" presName="sp" presStyleCnt="0"/>
      <dgm:spPr/>
    </dgm:pt>
    <dgm:pt modelId="{5CA31800-B52E-455A-BD1D-FA95CD6820F3}" type="pres">
      <dgm:prSet presAssocID="{5FBE52DA-AF5D-448B-B396-B4BC57B0A30C}" presName="arrowAndChildren" presStyleCnt="0"/>
      <dgm:spPr/>
    </dgm:pt>
    <dgm:pt modelId="{00EF2B77-1545-44A9-8A07-FDCB35730E62}" type="pres">
      <dgm:prSet presAssocID="{5FBE52DA-AF5D-448B-B396-B4BC57B0A30C}" presName="parentTextArrow" presStyleLbl="node1" presStyleIdx="0" presStyleCnt="2"/>
      <dgm:spPr/>
      <dgm:t>
        <a:bodyPr/>
        <a:lstStyle/>
        <a:p>
          <a:endParaRPr lang="en-US"/>
        </a:p>
      </dgm:t>
    </dgm:pt>
    <dgm:pt modelId="{A82BF9A9-7F10-4E7D-A790-544187C1415D}" type="pres">
      <dgm:prSet presAssocID="{5FBE52DA-AF5D-448B-B396-B4BC57B0A30C}" presName="arrow" presStyleLbl="node1" presStyleIdx="1" presStyleCnt="2"/>
      <dgm:spPr/>
      <dgm:t>
        <a:bodyPr/>
        <a:lstStyle/>
        <a:p>
          <a:endParaRPr lang="en-US"/>
        </a:p>
      </dgm:t>
    </dgm:pt>
    <dgm:pt modelId="{35866492-DF5B-46BC-ADC1-FFD5CD7F1A43}" type="pres">
      <dgm:prSet presAssocID="{5FBE52DA-AF5D-448B-B396-B4BC57B0A30C}" presName="descendantArrow" presStyleCnt="0"/>
      <dgm:spPr/>
    </dgm:pt>
    <dgm:pt modelId="{C666E145-7C9C-4936-B64A-4ED7C63C33DF}" type="pres">
      <dgm:prSet presAssocID="{DA3C1B41-5641-4D4D-8FD1-765FE9674418}" presName="childTextArrow" presStyleLbl="fg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B2092A0-CE60-4B44-A876-326B541DC2FD}" type="pres">
      <dgm:prSet presAssocID="{97DC7FE9-32D6-4BA8-BA98-162A5E3B022A}" presName="childTextArrow" presStyleLbl="fg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231424-798C-4390-AE35-9678F629A185}" type="pres">
      <dgm:prSet presAssocID="{1CA359FB-6F62-4DC4-B67D-354D9AD34B1C}" presName="childTextArrow" presStyleLbl="fg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DD398DE-5968-4D1B-8F63-0393A35E40A5}" type="pres">
      <dgm:prSet presAssocID="{67F802BB-B18F-487C-9F51-7BA9684E7B49}" presName="childTextArrow" presStyleLbl="fg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02D0C62-0850-4770-8097-1930DB290C88}" type="pres">
      <dgm:prSet presAssocID="{F3FC4602-7F3F-4CF8-833E-5B7111481BBA}" presName="childTextArrow" presStyleLbl="fg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0D66642-74C9-494E-A3BC-CC95742420B2}" type="pres">
      <dgm:prSet presAssocID="{B518F019-7A56-41F3-A116-01995E2C688B}" presName="childTextArrow" presStyleLbl="fg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CFD09A3-4169-4559-BE61-6AC1CAFA232F}" srcId="{C4EB489A-7408-4A14-B4B2-8490071C0D2C}" destId="{BCDE17C6-31E1-484D-8763-B44B4684878D}" srcOrd="1" destOrd="0" parTransId="{4E93DA18-3907-4726-B75C-7B7D479A19DB}" sibTransId="{37A8BB2C-9312-4354-80DC-A543DA474720}"/>
    <dgm:cxn modelId="{E20F0870-B63C-477A-8C19-2250BB002368}" type="presOf" srcId="{C4EB489A-7408-4A14-B4B2-8490071C0D2C}" destId="{C3F7D534-C957-4A0B-9BC9-20ADD0F8A6E7}" srcOrd="0" destOrd="0" presId="urn:microsoft.com/office/officeart/2005/8/layout/process4"/>
    <dgm:cxn modelId="{77E0FF64-A854-4BEE-B6E3-64AEA3CE9234}" type="presOf" srcId="{5FBE52DA-AF5D-448B-B396-B4BC57B0A30C}" destId="{A82BF9A9-7F10-4E7D-A790-544187C1415D}" srcOrd="1" destOrd="0" presId="urn:microsoft.com/office/officeart/2005/8/layout/process4"/>
    <dgm:cxn modelId="{C9BC4C83-060A-4C60-B78A-96439B558E6A}" type="presOf" srcId="{1CA359FB-6F62-4DC4-B67D-354D9AD34B1C}" destId="{2D231424-798C-4390-AE35-9678F629A185}" srcOrd="0" destOrd="0" presId="urn:microsoft.com/office/officeart/2005/8/layout/process4"/>
    <dgm:cxn modelId="{250EBF0C-77C4-4951-B8DF-79E396F8C44D}" type="presOf" srcId="{DA3C1B41-5641-4D4D-8FD1-765FE9674418}" destId="{C666E145-7C9C-4936-B64A-4ED7C63C33DF}" srcOrd="0" destOrd="0" presId="urn:microsoft.com/office/officeart/2005/8/layout/process4"/>
    <dgm:cxn modelId="{C1677C55-C0B8-413F-9742-382AF6253A91}" srcId="{5FBE52DA-AF5D-448B-B396-B4BC57B0A30C}" destId="{F3FC4602-7F3F-4CF8-833E-5B7111481BBA}" srcOrd="4" destOrd="0" parTransId="{B8F58932-EC56-4307-A9D9-6D8343340313}" sibTransId="{89BB0C3A-F1B5-4FAC-9531-D79A73AEF09B}"/>
    <dgm:cxn modelId="{4D48EA07-33E1-48D5-BA5A-55D863BC839E}" srcId="{5FBE52DA-AF5D-448B-B396-B4BC57B0A30C}" destId="{B518F019-7A56-41F3-A116-01995E2C688B}" srcOrd="5" destOrd="0" parTransId="{431C38B9-D362-48DA-AA3F-0854EE45360E}" sibTransId="{032F9348-C73C-4C7F-B480-1AC29EF4DE62}"/>
    <dgm:cxn modelId="{F5C54F56-9D69-4234-AC93-D5B24178FCB1}" type="presOf" srcId="{67F802BB-B18F-487C-9F51-7BA9684E7B49}" destId="{CDD398DE-5968-4D1B-8F63-0393A35E40A5}" srcOrd="0" destOrd="0" presId="urn:microsoft.com/office/officeart/2005/8/layout/process4"/>
    <dgm:cxn modelId="{FFC6516A-153F-48F6-B1DE-B4C4AEE21D33}" type="presOf" srcId="{97DC7FE9-32D6-4BA8-BA98-162A5E3B022A}" destId="{9B2092A0-CE60-4B44-A876-326B541DC2FD}" srcOrd="0" destOrd="0" presId="urn:microsoft.com/office/officeart/2005/8/layout/process4"/>
    <dgm:cxn modelId="{A25A3718-E2C1-4937-8DC0-B9C58A24B90F}" srcId="{5FBE52DA-AF5D-448B-B396-B4BC57B0A30C}" destId="{67F802BB-B18F-487C-9F51-7BA9684E7B49}" srcOrd="3" destOrd="0" parTransId="{F6EA97D5-AE0B-4D92-AE2B-679049DC5315}" sibTransId="{1B118EC5-DD73-47D2-98A4-482FD499B4F4}"/>
    <dgm:cxn modelId="{F8460555-87AD-4503-BAC0-93856EDB0A0F}" srcId="{5FBE52DA-AF5D-448B-B396-B4BC57B0A30C}" destId="{1CA359FB-6F62-4DC4-B67D-354D9AD34B1C}" srcOrd="2" destOrd="0" parTransId="{8AC532F1-39CA-4E87-B180-2AB4BB1AE313}" sibTransId="{959D1066-6B93-4660-A799-EFA9B9019351}"/>
    <dgm:cxn modelId="{5F1FAD79-9EA2-4CD0-8F4C-6A862E1062AB}" srcId="{5FBE52DA-AF5D-448B-B396-B4BC57B0A30C}" destId="{97DC7FE9-32D6-4BA8-BA98-162A5E3B022A}" srcOrd="1" destOrd="0" parTransId="{1AF30404-5566-4E8D-B13B-9F5F174F9882}" sibTransId="{75174881-EAAC-4C9A-AB8C-5CE2E02D814A}"/>
    <dgm:cxn modelId="{73EDDFA1-F1B9-41C3-A4A1-6EA187235CD3}" type="presOf" srcId="{F3FC4602-7F3F-4CF8-833E-5B7111481BBA}" destId="{A02D0C62-0850-4770-8097-1930DB290C88}" srcOrd="0" destOrd="0" presId="urn:microsoft.com/office/officeart/2005/8/layout/process4"/>
    <dgm:cxn modelId="{93EB2A20-557C-41CB-A74C-7C9B89992E1E}" type="presOf" srcId="{B518F019-7A56-41F3-A116-01995E2C688B}" destId="{80D66642-74C9-494E-A3BC-CC95742420B2}" srcOrd="0" destOrd="0" presId="urn:microsoft.com/office/officeart/2005/8/layout/process4"/>
    <dgm:cxn modelId="{744A9194-4319-48B5-BF3D-DABA94B98B9D}" srcId="{C4EB489A-7408-4A14-B4B2-8490071C0D2C}" destId="{5FBE52DA-AF5D-448B-B396-B4BC57B0A30C}" srcOrd="0" destOrd="0" parTransId="{2D813902-A9EF-408E-BFDE-DFB731AC1D7B}" sibTransId="{5581F511-37B7-4A93-9F49-D1044E6F8B45}"/>
    <dgm:cxn modelId="{A3BA4F65-5699-42D2-B3F8-69A82616A7A7}" srcId="{5FBE52DA-AF5D-448B-B396-B4BC57B0A30C}" destId="{DA3C1B41-5641-4D4D-8FD1-765FE9674418}" srcOrd="0" destOrd="0" parTransId="{319471FE-D74F-4254-B2F6-89EF03F96D9D}" sibTransId="{0C10ACE4-2081-44A3-A6DB-27DC98ECEA55}"/>
    <dgm:cxn modelId="{A7A59A97-F745-44E9-AE19-36235AC00217}" type="presOf" srcId="{BCDE17C6-31E1-484D-8763-B44B4684878D}" destId="{9453BCBF-7DED-4999-A501-745209E6FC53}" srcOrd="0" destOrd="0" presId="urn:microsoft.com/office/officeart/2005/8/layout/process4"/>
    <dgm:cxn modelId="{96B36FE9-FA97-41CA-8665-555B6CBCDF3E}" type="presOf" srcId="{5FBE52DA-AF5D-448B-B396-B4BC57B0A30C}" destId="{00EF2B77-1545-44A9-8A07-FDCB35730E62}" srcOrd="0" destOrd="0" presId="urn:microsoft.com/office/officeart/2005/8/layout/process4"/>
    <dgm:cxn modelId="{69D707FF-7335-4B08-B64F-FC1210F951B6}" type="presParOf" srcId="{C3F7D534-C957-4A0B-9BC9-20ADD0F8A6E7}" destId="{466860F6-3DBF-4AF4-823B-00D03C0E6ED2}" srcOrd="0" destOrd="0" presId="urn:microsoft.com/office/officeart/2005/8/layout/process4"/>
    <dgm:cxn modelId="{5663FFB4-4427-4B53-B63F-1565D7AC4A49}" type="presParOf" srcId="{466860F6-3DBF-4AF4-823B-00D03C0E6ED2}" destId="{9453BCBF-7DED-4999-A501-745209E6FC53}" srcOrd="0" destOrd="0" presId="urn:microsoft.com/office/officeart/2005/8/layout/process4"/>
    <dgm:cxn modelId="{2259D0C4-FEA2-40B7-B7A4-7A883BFA66AC}" type="presParOf" srcId="{C3F7D534-C957-4A0B-9BC9-20ADD0F8A6E7}" destId="{3EA28042-4CAE-420E-B4D3-2B6AD56E81C9}" srcOrd="1" destOrd="0" presId="urn:microsoft.com/office/officeart/2005/8/layout/process4"/>
    <dgm:cxn modelId="{2C5F5E1E-1AA2-4E23-8D23-4345A4D7CA48}" type="presParOf" srcId="{C3F7D534-C957-4A0B-9BC9-20ADD0F8A6E7}" destId="{5CA31800-B52E-455A-BD1D-FA95CD6820F3}" srcOrd="2" destOrd="0" presId="urn:microsoft.com/office/officeart/2005/8/layout/process4"/>
    <dgm:cxn modelId="{DD5213D3-959F-4038-8C5D-518A34057F8A}" type="presParOf" srcId="{5CA31800-B52E-455A-BD1D-FA95CD6820F3}" destId="{00EF2B77-1545-44A9-8A07-FDCB35730E62}" srcOrd="0" destOrd="0" presId="urn:microsoft.com/office/officeart/2005/8/layout/process4"/>
    <dgm:cxn modelId="{EFCF1B3C-4698-4FFF-A70D-1FA08CE02F82}" type="presParOf" srcId="{5CA31800-B52E-455A-BD1D-FA95CD6820F3}" destId="{A82BF9A9-7F10-4E7D-A790-544187C1415D}" srcOrd="1" destOrd="0" presId="urn:microsoft.com/office/officeart/2005/8/layout/process4"/>
    <dgm:cxn modelId="{73D1F25F-D257-4BE1-9BD3-8A42FCF0EAC9}" type="presParOf" srcId="{5CA31800-B52E-455A-BD1D-FA95CD6820F3}" destId="{35866492-DF5B-46BC-ADC1-FFD5CD7F1A43}" srcOrd="2" destOrd="0" presId="urn:microsoft.com/office/officeart/2005/8/layout/process4"/>
    <dgm:cxn modelId="{E54BDB6A-1212-43EE-9CFF-C2734382418B}" type="presParOf" srcId="{35866492-DF5B-46BC-ADC1-FFD5CD7F1A43}" destId="{C666E145-7C9C-4936-B64A-4ED7C63C33DF}" srcOrd="0" destOrd="0" presId="urn:microsoft.com/office/officeart/2005/8/layout/process4"/>
    <dgm:cxn modelId="{A4B460C8-4C3D-439E-A488-B307AAC4B77B}" type="presParOf" srcId="{35866492-DF5B-46BC-ADC1-FFD5CD7F1A43}" destId="{9B2092A0-CE60-4B44-A876-326B541DC2FD}" srcOrd="1" destOrd="0" presId="urn:microsoft.com/office/officeart/2005/8/layout/process4"/>
    <dgm:cxn modelId="{D1B7060F-514A-463B-82E5-BE1C93CE9EA8}" type="presParOf" srcId="{35866492-DF5B-46BC-ADC1-FFD5CD7F1A43}" destId="{2D231424-798C-4390-AE35-9678F629A185}" srcOrd="2" destOrd="0" presId="urn:microsoft.com/office/officeart/2005/8/layout/process4"/>
    <dgm:cxn modelId="{4DFED747-E00B-45AC-B315-614E921D819F}" type="presParOf" srcId="{35866492-DF5B-46BC-ADC1-FFD5CD7F1A43}" destId="{CDD398DE-5968-4D1B-8F63-0393A35E40A5}" srcOrd="3" destOrd="0" presId="urn:microsoft.com/office/officeart/2005/8/layout/process4"/>
    <dgm:cxn modelId="{F90FA17D-13D9-463C-8594-5CE140C2EB6F}" type="presParOf" srcId="{35866492-DF5B-46BC-ADC1-FFD5CD7F1A43}" destId="{A02D0C62-0850-4770-8097-1930DB290C88}" srcOrd="4" destOrd="0" presId="urn:microsoft.com/office/officeart/2005/8/layout/process4"/>
    <dgm:cxn modelId="{18FD7D4B-8537-4726-98BC-41C16B62AB7D}" type="presParOf" srcId="{35866492-DF5B-46BC-ADC1-FFD5CD7F1A43}" destId="{80D66642-74C9-494E-A3BC-CC95742420B2}" srcOrd="5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83CB07E-3198-40A0-8E29-24E1CAFCCFD9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C645778-7FB4-4637-9EE6-B3A3186EE6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Short-Acting Bronchodilators (SABA/SAMA) for relief of breathlessness</a:t>
          </a:r>
        </a:p>
      </dgm:t>
    </dgm:pt>
    <dgm:pt modelId="{EC38BE4B-E63A-4FA0-A137-A4C18136FB51}" type="parTrans" cxnId="{3B730AD7-87FB-4E9B-A36D-D3FE3DCA6E44}">
      <dgm:prSet/>
      <dgm:spPr/>
      <dgm:t>
        <a:bodyPr/>
        <a:lstStyle/>
        <a:p>
          <a:endParaRPr lang="en-US"/>
        </a:p>
      </dgm:t>
    </dgm:pt>
    <dgm:pt modelId="{6CCB0B3D-654F-45FA-AC34-6515A36221C8}" type="sibTrans" cxnId="{3B730AD7-87FB-4E9B-A36D-D3FE3DCA6E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8CD1848-40C4-4EF2-9203-E32119DD1FF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Long-Acting Bronchodilators (LABA or LAMA) as maintenance therapy</a:t>
          </a:r>
        </a:p>
      </dgm:t>
    </dgm:pt>
    <dgm:pt modelId="{473D6923-0260-42BB-AD05-D1C73787247B}" type="parTrans" cxnId="{736317B9-423A-4775-9850-B79236A7DE99}">
      <dgm:prSet/>
      <dgm:spPr/>
      <dgm:t>
        <a:bodyPr/>
        <a:lstStyle/>
        <a:p>
          <a:endParaRPr lang="en-US"/>
        </a:p>
      </dgm:t>
    </dgm:pt>
    <dgm:pt modelId="{71DF182C-BA0B-494F-AA1C-E4CD947F4CCC}" type="sibTrans" cxnId="{736317B9-423A-4775-9850-B79236A7DE9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D2C749A-0B01-47BD-9268-86710E3ACE6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Inhaled Corticosteroids (ICS) if frequent exacerbations occur</a:t>
          </a:r>
        </a:p>
      </dgm:t>
    </dgm:pt>
    <dgm:pt modelId="{9E3DC410-6722-4F6B-B27D-45C29B1FC4C9}" type="parTrans" cxnId="{A8DC8C86-DA43-428B-9EF6-9F92B6DC64F1}">
      <dgm:prSet/>
      <dgm:spPr/>
      <dgm:t>
        <a:bodyPr/>
        <a:lstStyle/>
        <a:p>
          <a:endParaRPr lang="en-US"/>
        </a:p>
      </dgm:t>
    </dgm:pt>
    <dgm:pt modelId="{1701DDAD-CAFD-4842-A615-A39651D9B6ED}" type="sibTrans" cxnId="{A8DC8C86-DA43-428B-9EF6-9F92B6DC64F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3056DD4-B1BB-4A1D-94AC-25487605B1F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Combination inhalers for improved adherence</a:t>
          </a:r>
        </a:p>
      </dgm:t>
    </dgm:pt>
    <dgm:pt modelId="{5AE233B0-8161-4DB3-93FF-FB083A2D3417}" type="parTrans" cxnId="{FAF1C9F9-4D8A-4F6E-B40F-1B55EDB23A36}">
      <dgm:prSet/>
      <dgm:spPr/>
      <dgm:t>
        <a:bodyPr/>
        <a:lstStyle/>
        <a:p>
          <a:endParaRPr lang="en-US"/>
        </a:p>
      </dgm:t>
    </dgm:pt>
    <dgm:pt modelId="{56D2F580-33B9-4FA8-9BE6-2A08B7C656EC}" type="sibTrans" cxnId="{FAF1C9F9-4D8A-4F6E-B40F-1B55EDB23A3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DCFA5DE-ECC3-4A28-B221-9B09ACC7135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Antibiotics during acute infective exacerbations</a:t>
          </a:r>
        </a:p>
      </dgm:t>
    </dgm:pt>
    <dgm:pt modelId="{70688755-CD24-429D-9FE5-40989F89AA72}" type="parTrans" cxnId="{4378491D-F07E-4209-BA56-9D78E5901EC1}">
      <dgm:prSet/>
      <dgm:spPr/>
      <dgm:t>
        <a:bodyPr/>
        <a:lstStyle/>
        <a:p>
          <a:endParaRPr lang="en-US"/>
        </a:p>
      </dgm:t>
    </dgm:pt>
    <dgm:pt modelId="{452C4448-41BC-41C3-B18B-51CCAAA68FA3}" type="sibTrans" cxnId="{4378491D-F07E-4209-BA56-9D78E5901EC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594D85B-D43A-4575-BF4B-8373ECDB59D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Oxygen therapy assessment if persistent hypoxemia develops (NICE, 2019)</a:t>
          </a:r>
        </a:p>
      </dgm:t>
    </dgm:pt>
    <dgm:pt modelId="{E264EF9A-FF1E-4898-AF51-057135863DA0}" type="parTrans" cxnId="{E7E52A3D-9CA5-421C-ABD2-F361762DDF7E}">
      <dgm:prSet/>
      <dgm:spPr/>
      <dgm:t>
        <a:bodyPr/>
        <a:lstStyle/>
        <a:p>
          <a:endParaRPr lang="en-US"/>
        </a:p>
      </dgm:t>
    </dgm:pt>
    <dgm:pt modelId="{E8A2B871-D4F8-422B-9373-F5E225360672}" type="sibTrans" cxnId="{E7E52A3D-9CA5-421C-ABD2-F361762DDF7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99EF595-E847-4DDD-AA1C-B5E75829A12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Ensuring correct inhaler technique is essential (GOLD, 2024).</a:t>
          </a:r>
        </a:p>
      </dgm:t>
    </dgm:pt>
    <dgm:pt modelId="{582F8D92-08CF-4E8A-87E2-BB07D90E2878}" type="parTrans" cxnId="{C8A3C793-3B83-4F18-A69C-5D54223D846D}">
      <dgm:prSet/>
      <dgm:spPr/>
      <dgm:t>
        <a:bodyPr/>
        <a:lstStyle/>
        <a:p>
          <a:endParaRPr lang="en-US"/>
        </a:p>
      </dgm:t>
    </dgm:pt>
    <dgm:pt modelId="{E91E56B5-6A82-4CF2-87AB-1847946F0F65}" type="sibTrans" cxnId="{C8A3C793-3B83-4F18-A69C-5D54223D846D}">
      <dgm:prSet/>
      <dgm:spPr/>
      <dgm:t>
        <a:bodyPr/>
        <a:lstStyle/>
        <a:p>
          <a:endParaRPr lang="en-US"/>
        </a:p>
      </dgm:t>
    </dgm:pt>
    <dgm:pt modelId="{4B751664-EA92-477E-96FB-A558E077CEAB}" type="pres">
      <dgm:prSet presAssocID="{C83CB07E-3198-40A0-8E29-24E1CAFCCFD9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DF0DDEE-BBA2-46BE-8416-22B35A4837ED}" type="pres">
      <dgm:prSet presAssocID="{C83CB07E-3198-40A0-8E29-24E1CAFCCFD9}" presName="container" presStyleCnt="0">
        <dgm:presLayoutVars>
          <dgm:dir/>
          <dgm:resizeHandles val="exact"/>
        </dgm:presLayoutVars>
      </dgm:prSet>
      <dgm:spPr/>
    </dgm:pt>
    <dgm:pt modelId="{42D0F376-63D5-4394-9C86-23EA327BB3D8}" type="pres">
      <dgm:prSet presAssocID="{7C645778-7FB4-4637-9EE6-B3A3186EE642}" presName="compNode" presStyleCnt="0"/>
      <dgm:spPr/>
    </dgm:pt>
    <dgm:pt modelId="{7A09E7DD-2694-4134-8E1E-51440E395701}" type="pres">
      <dgm:prSet presAssocID="{7C645778-7FB4-4637-9EE6-B3A3186EE642}" presName="iconBgRect" presStyleLbl="bgShp" presStyleIdx="0" presStyleCnt="7"/>
      <dgm:spPr/>
    </dgm:pt>
    <dgm:pt modelId="{EABA564C-BBB4-492F-86B1-BFE0049F57D4}" type="pres">
      <dgm:prSet presAssocID="{7C645778-7FB4-4637-9EE6-B3A3186EE642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3058CFE-2B4A-47EF-A16B-BC7C02461E79}" type="pres">
      <dgm:prSet presAssocID="{7C645778-7FB4-4637-9EE6-B3A3186EE642}" presName="spaceRect" presStyleCnt="0"/>
      <dgm:spPr/>
    </dgm:pt>
    <dgm:pt modelId="{13172353-4014-4479-81C9-26F4AA2B14E4}" type="pres">
      <dgm:prSet presAssocID="{7C645778-7FB4-4637-9EE6-B3A3186EE642}" presName="textRect" presStyleLbl="revTx" presStyleIdx="0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0EBF7FFF-6F48-4A72-A0EE-D14C45409C89}" type="pres">
      <dgm:prSet presAssocID="{6CCB0B3D-654F-45FA-AC34-6515A36221C8}" presName="sibTrans" presStyleLbl="sibTrans2D1" presStyleIdx="0" presStyleCnt="0"/>
      <dgm:spPr/>
      <dgm:t>
        <a:bodyPr/>
        <a:lstStyle/>
        <a:p>
          <a:endParaRPr lang="en-US"/>
        </a:p>
      </dgm:t>
    </dgm:pt>
    <dgm:pt modelId="{41B6BE1E-4F11-48E7-ACDD-A7C7FA05E148}" type="pres">
      <dgm:prSet presAssocID="{38CD1848-40C4-4EF2-9203-E32119DD1FF5}" presName="compNode" presStyleCnt="0"/>
      <dgm:spPr/>
    </dgm:pt>
    <dgm:pt modelId="{376C9BD4-2A1A-4DD1-B2C2-B6284D3616E2}" type="pres">
      <dgm:prSet presAssocID="{38CD1848-40C4-4EF2-9203-E32119DD1FF5}" presName="iconBgRect" presStyleLbl="bgShp" presStyleIdx="1" presStyleCnt="7"/>
      <dgm:spPr/>
    </dgm:pt>
    <dgm:pt modelId="{90C3BDF4-6E33-4A0F-940F-E0AB0CEA6811}" type="pres">
      <dgm:prSet presAssocID="{38CD1848-40C4-4EF2-9203-E32119DD1FF5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62782295-6EA5-4234-8DAA-03C0D8EF193E}" type="pres">
      <dgm:prSet presAssocID="{38CD1848-40C4-4EF2-9203-E32119DD1FF5}" presName="spaceRect" presStyleCnt="0"/>
      <dgm:spPr/>
    </dgm:pt>
    <dgm:pt modelId="{5BF19262-717B-474E-96FF-A8E8DA724CE6}" type="pres">
      <dgm:prSet presAssocID="{38CD1848-40C4-4EF2-9203-E32119DD1FF5}" presName="textRect" presStyleLbl="revTx" presStyleIdx="1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D9547A2F-5C24-4A41-8FBE-FD6FF0656360}" type="pres">
      <dgm:prSet presAssocID="{71DF182C-BA0B-494F-AA1C-E4CD947F4CCC}" presName="sibTrans" presStyleLbl="sibTrans2D1" presStyleIdx="0" presStyleCnt="0"/>
      <dgm:spPr/>
      <dgm:t>
        <a:bodyPr/>
        <a:lstStyle/>
        <a:p>
          <a:endParaRPr lang="en-US"/>
        </a:p>
      </dgm:t>
    </dgm:pt>
    <dgm:pt modelId="{80E743BE-0A07-43AF-BACC-4409DD0A6DBF}" type="pres">
      <dgm:prSet presAssocID="{6D2C749A-0B01-47BD-9268-86710E3ACE66}" presName="compNode" presStyleCnt="0"/>
      <dgm:spPr/>
    </dgm:pt>
    <dgm:pt modelId="{DAAA49EE-D5EC-41CD-8FC2-5EDC5DF78925}" type="pres">
      <dgm:prSet presAssocID="{6D2C749A-0B01-47BD-9268-86710E3ACE66}" presName="iconBgRect" presStyleLbl="bgShp" presStyleIdx="2" presStyleCnt="7"/>
      <dgm:spPr/>
    </dgm:pt>
    <dgm:pt modelId="{930CB3EB-96B7-4C5A-8346-E4222E4147E1}" type="pres">
      <dgm:prSet presAssocID="{6D2C749A-0B01-47BD-9268-86710E3ACE66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5BDA664E-C672-4A84-A112-E5CD03074A29}" type="pres">
      <dgm:prSet presAssocID="{6D2C749A-0B01-47BD-9268-86710E3ACE66}" presName="spaceRect" presStyleCnt="0"/>
      <dgm:spPr/>
    </dgm:pt>
    <dgm:pt modelId="{BF76873D-7A84-432D-ABBF-B705FA0F3632}" type="pres">
      <dgm:prSet presAssocID="{6D2C749A-0B01-47BD-9268-86710E3ACE66}" presName="textRect" presStyleLbl="revTx" presStyleIdx="2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FB105CF5-E1AC-4724-B177-836300373574}" type="pres">
      <dgm:prSet presAssocID="{1701DDAD-CAFD-4842-A615-A39651D9B6ED}" presName="sibTrans" presStyleLbl="sibTrans2D1" presStyleIdx="0" presStyleCnt="0"/>
      <dgm:spPr/>
      <dgm:t>
        <a:bodyPr/>
        <a:lstStyle/>
        <a:p>
          <a:endParaRPr lang="en-US"/>
        </a:p>
      </dgm:t>
    </dgm:pt>
    <dgm:pt modelId="{CBAE5CC2-F2E7-4914-993F-3287F9112787}" type="pres">
      <dgm:prSet presAssocID="{C3056DD4-B1BB-4A1D-94AC-25487605B1FE}" presName="compNode" presStyleCnt="0"/>
      <dgm:spPr/>
    </dgm:pt>
    <dgm:pt modelId="{4295F98E-888E-4988-9F80-6D5C8EC5CDAA}" type="pres">
      <dgm:prSet presAssocID="{C3056DD4-B1BB-4A1D-94AC-25487605B1FE}" presName="iconBgRect" presStyleLbl="bgShp" presStyleIdx="3" presStyleCnt="7"/>
      <dgm:spPr/>
    </dgm:pt>
    <dgm:pt modelId="{1E072AF8-5F0B-4237-9F78-2E5DE72A1581}" type="pres">
      <dgm:prSet presAssocID="{C3056DD4-B1BB-4A1D-94AC-25487605B1FE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2375692-B67A-4FD2-8B95-11C5A623F89C}" type="pres">
      <dgm:prSet presAssocID="{C3056DD4-B1BB-4A1D-94AC-25487605B1FE}" presName="spaceRect" presStyleCnt="0"/>
      <dgm:spPr/>
    </dgm:pt>
    <dgm:pt modelId="{3E067469-4087-4D33-8C09-9C395AE18567}" type="pres">
      <dgm:prSet presAssocID="{C3056DD4-B1BB-4A1D-94AC-25487605B1FE}" presName="textRect" presStyleLbl="revTx" presStyleIdx="3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FB0C7570-B8D3-484A-B2CF-63615E7E9279}" type="pres">
      <dgm:prSet presAssocID="{56D2F580-33B9-4FA8-9BE6-2A08B7C656EC}" presName="sibTrans" presStyleLbl="sibTrans2D1" presStyleIdx="0" presStyleCnt="0"/>
      <dgm:spPr/>
      <dgm:t>
        <a:bodyPr/>
        <a:lstStyle/>
        <a:p>
          <a:endParaRPr lang="en-US"/>
        </a:p>
      </dgm:t>
    </dgm:pt>
    <dgm:pt modelId="{7B18647A-0C75-4C89-837C-32EEE19FE732}" type="pres">
      <dgm:prSet presAssocID="{0DCFA5DE-ECC3-4A28-B221-9B09ACC71351}" presName="compNode" presStyleCnt="0"/>
      <dgm:spPr/>
    </dgm:pt>
    <dgm:pt modelId="{C9A61707-F730-4665-B38D-2B07233B099E}" type="pres">
      <dgm:prSet presAssocID="{0DCFA5DE-ECC3-4A28-B221-9B09ACC71351}" presName="iconBgRect" presStyleLbl="bgShp" presStyleIdx="4" presStyleCnt="7"/>
      <dgm:spPr/>
    </dgm:pt>
    <dgm:pt modelId="{DFB4A67C-FE05-4D8C-85D9-3372EE5B145C}" type="pres">
      <dgm:prSet presAssocID="{0DCFA5DE-ECC3-4A28-B221-9B09ACC7135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44BC99D9-56EB-4F24-9513-2FB6D1E6ACE7}" type="pres">
      <dgm:prSet presAssocID="{0DCFA5DE-ECC3-4A28-B221-9B09ACC71351}" presName="spaceRect" presStyleCnt="0"/>
      <dgm:spPr/>
    </dgm:pt>
    <dgm:pt modelId="{8A22A8E8-75E4-4CB3-866F-8DEAFBA5C1A2}" type="pres">
      <dgm:prSet presAssocID="{0DCFA5DE-ECC3-4A28-B221-9B09ACC71351}" presName="textRect" presStyleLbl="revTx" presStyleIdx="4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4E697195-4F6D-463B-8F59-A79D1F8F2C78}" type="pres">
      <dgm:prSet presAssocID="{452C4448-41BC-41C3-B18B-51CCAAA68FA3}" presName="sibTrans" presStyleLbl="sibTrans2D1" presStyleIdx="0" presStyleCnt="0"/>
      <dgm:spPr/>
      <dgm:t>
        <a:bodyPr/>
        <a:lstStyle/>
        <a:p>
          <a:endParaRPr lang="en-US"/>
        </a:p>
      </dgm:t>
    </dgm:pt>
    <dgm:pt modelId="{F95B814B-122C-424C-A138-05B80349601C}" type="pres">
      <dgm:prSet presAssocID="{8594D85B-D43A-4575-BF4B-8373ECDB59DE}" presName="compNode" presStyleCnt="0"/>
      <dgm:spPr/>
    </dgm:pt>
    <dgm:pt modelId="{CEB83977-68E3-4C9E-8CC3-9CC738385C26}" type="pres">
      <dgm:prSet presAssocID="{8594D85B-D43A-4575-BF4B-8373ECDB59DE}" presName="iconBgRect" presStyleLbl="bgShp" presStyleIdx="5" presStyleCnt="7"/>
      <dgm:spPr/>
    </dgm:pt>
    <dgm:pt modelId="{5BA87B39-97BB-4406-8BF3-631E15C324EB}" type="pres">
      <dgm:prSet presAssocID="{8594D85B-D43A-4575-BF4B-8373ECDB59D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9B45DB41-7613-4397-8FFA-A1D717692CFF}" type="pres">
      <dgm:prSet presAssocID="{8594D85B-D43A-4575-BF4B-8373ECDB59DE}" presName="spaceRect" presStyleCnt="0"/>
      <dgm:spPr/>
    </dgm:pt>
    <dgm:pt modelId="{AE5F513D-DDC7-4E0F-A841-B6FF060688D1}" type="pres">
      <dgm:prSet presAssocID="{8594D85B-D43A-4575-BF4B-8373ECDB59DE}" presName="textRect" presStyleLbl="revTx" presStyleIdx="5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C852467E-F1F9-4D3E-B6E9-ED999DA2009D}" type="pres">
      <dgm:prSet presAssocID="{E8A2B871-D4F8-422B-9373-F5E225360672}" presName="sibTrans" presStyleLbl="sibTrans2D1" presStyleIdx="0" presStyleCnt="0"/>
      <dgm:spPr/>
      <dgm:t>
        <a:bodyPr/>
        <a:lstStyle/>
        <a:p>
          <a:endParaRPr lang="en-US"/>
        </a:p>
      </dgm:t>
    </dgm:pt>
    <dgm:pt modelId="{B2F7CA38-7DCA-463E-A592-849FC5B51001}" type="pres">
      <dgm:prSet presAssocID="{599EF595-E847-4DDD-AA1C-B5E75829A128}" presName="compNode" presStyleCnt="0"/>
      <dgm:spPr/>
    </dgm:pt>
    <dgm:pt modelId="{89F9B26F-8399-4F95-BCCE-C66C0CE8FBC2}" type="pres">
      <dgm:prSet presAssocID="{599EF595-E847-4DDD-AA1C-B5E75829A128}" presName="iconBgRect" presStyleLbl="bgShp" presStyleIdx="6" presStyleCnt="7"/>
      <dgm:spPr/>
    </dgm:pt>
    <dgm:pt modelId="{9AE16D64-C377-4C3D-AE19-7BD5E689AEB4}" type="pres">
      <dgm:prSet presAssocID="{599EF595-E847-4DDD-AA1C-B5E75829A128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Pot of Gold"/>
        </a:ext>
      </dgm:extLst>
    </dgm:pt>
    <dgm:pt modelId="{DA64BC01-3848-4289-9BAB-2C749AE7DD1F}" type="pres">
      <dgm:prSet presAssocID="{599EF595-E847-4DDD-AA1C-B5E75829A128}" presName="spaceRect" presStyleCnt="0"/>
      <dgm:spPr/>
    </dgm:pt>
    <dgm:pt modelId="{5846A4BD-5F0D-4402-B3A5-291649EC15D2}" type="pres">
      <dgm:prSet presAssocID="{599EF595-E847-4DDD-AA1C-B5E75829A128}" presName="textRect" presStyleLbl="revTx" presStyleIdx="6" presStyleCnt="7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2C5E9D3-55F4-4046-BD92-98614A580AC5}" type="presOf" srcId="{1701DDAD-CAFD-4842-A615-A39651D9B6ED}" destId="{FB105CF5-E1AC-4724-B177-836300373574}" srcOrd="0" destOrd="0" presId="urn:microsoft.com/office/officeart/2018/2/layout/IconCircleList"/>
    <dgm:cxn modelId="{5C320801-43D5-4E70-AC64-7F0DC803844E}" type="presOf" srcId="{C83CB07E-3198-40A0-8E29-24E1CAFCCFD9}" destId="{4B751664-EA92-477E-96FB-A558E077CEAB}" srcOrd="0" destOrd="0" presId="urn:microsoft.com/office/officeart/2018/2/layout/IconCircleList"/>
    <dgm:cxn modelId="{3B730AD7-87FB-4E9B-A36D-D3FE3DCA6E44}" srcId="{C83CB07E-3198-40A0-8E29-24E1CAFCCFD9}" destId="{7C645778-7FB4-4637-9EE6-B3A3186EE642}" srcOrd="0" destOrd="0" parTransId="{EC38BE4B-E63A-4FA0-A137-A4C18136FB51}" sibTransId="{6CCB0B3D-654F-45FA-AC34-6515A36221C8}"/>
    <dgm:cxn modelId="{A8DC8C86-DA43-428B-9EF6-9F92B6DC64F1}" srcId="{C83CB07E-3198-40A0-8E29-24E1CAFCCFD9}" destId="{6D2C749A-0B01-47BD-9268-86710E3ACE66}" srcOrd="2" destOrd="0" parTransId="{9E3DC410-6722-4F6B-B27D-45C29B1FC4C9}" sibTransId="{1701DDAD-CAFD-4842-A615-A39651D9B6ED}"/>
    <dgm:cxn modelId="{DB885126-6604-428A-A53E-C1E72078A63E}" type="presOf" srcId="{8594D85B-D43A-4575-BF4B-8373ECDB59DE}" destId="{AE5F513D-DDC7-4E0F-A841-B6FF060688D1}" srcOrd="0" destOrd="0" presId="urn:microsoft.com/office/officeart/2018/2/layout/IconCircleList"/>
    <dgm:cxn modelId="{087A4BE5-EC10-4FDF-91B1-9050C179646E}" type="presOf" srcId="{599EF595-E847-4DDD-AA1C-B5E75829A128}" destId="{5846A4BD-5F0D-4402-B3A5-291649EC15D2}" srcOrd="0" destOrd="0" presId="urn:microsoft.com/office/officeart/2018/2/layout/IconCircleList"/>
    <dgm:cxn modelId="{8C77EA5C-99CB-4C52-8B77-199789AA8DCB}" type="presOf" srcId="{E8A2B871-D4F8-422B-9373-F5E225360672}" destId="{C852467E-F1F9-4D3E-B6E9-ED999DA2009D}" srcOrd="0" destOrd="0" presId="urn:microsoft.com/office/officeart/2018/2/layout/IconCircleList"/>
    <dgm:cxn modelId="{4378491D-F07E-4209-BA56-9D78E5901EC1}" srcId="{C83CB07E-3198-40A0-8E29-24E1CAFCCFD9}" destId="{0DCFA5DE-ECC3-4A28-B221-9B09ACC71351}" srcOrd="4" destOrd="0" parTransId="{70688755-CD24-429D-9FE5-40989F89AA72}" sibTransId="{452C4448-41BC-41C3-B18B-51CCAAA68FA3}"/>
    <dgm:cxn modelId="{FF0925F3-3BCA-4FBB-B896-4988CF406362}" type="presOf" srcId="{7C645778-7FB4-4637-9EE6-B3A3186EE642}" destId="{13172353-4014-4479-81C9-26F4AA2B14E4}" srcOrd="0" destOrd="0" presId="urn:microsoft.com/office/officeart/2018/2/layout/IconCircleList"/>
    <dgm:cxn modelId="{E82B3A92-F778-4CDC-92F9-C23B8C55E094}" type="presOf" srcId="{6CCB0B3D-654F-45FA-AC34-6515A36221C8}" destId="{0EBF7FFF-6F48-4A72-A0EE-D14C45409C89}" srcOrd="0" destOrd="0" presId="urn:microsoft.com/office/officeart/2018/2/layout/IconCircleList"/>
    <dgm:cxn modelId="{FAF1C9F9-4D8A-4F6E-B40F-1B55EDB23A36}" srcId="{C83CB07E-3198-40A0-8E29-24E1CAFCCFD9}" destId="{C3056DD4-B1BB-4A1D-94AC-25487605B1FE}" srcOrd="3" destOrd="0" parTransId="{5AE233B0-8161-4DB3-93FF-FB083A2D3417}" sibTransId="{56D2F580-33B9-4FA8-9BE6-2A08B7C656EC}"/>
    <dgm:cxn modelId="{736317B9-423A-4775-9850-B79236A7DE99}" srcId="{C83CB07E-3198-40A0-8E29-24E1CAFCCFD9}" destId="{38CD1848-40C4-4EF2-9203-E32119DD1FF5}" srcOrd="1" destOrd="0" parTransId="{473D6923-0260-42BB-AD05-D1C73787247B}" sibTransId="{71DF182C-BA0B-494F-AA1C-E4CD947F4CCC}"/>
    <dgm:cxn modelId="{C746A59E-D827-41EC-A1BB-32B2F6DB694D}" type="presOf" srcId="{6D2C749A-0B01-47BD-9268-86710E3ACE66}" destId="{BF76873D-7A84-432D-ABBF-B705FA0F3632}" srcOrd="0" destOrd="0" presId="urn:microsoft.com/office/officeart/2018/2/layout/IconCircleList"/>
    <dgm:cxn modelId="{E7E52A3D-9CA5-421C-ABD2-F361762DDF7E}" srcId="{C83CB07E-3198-40A0-8E29-24E1CAFCCFD9}" destId="{8594D85B-D43A-4575-BF4B-8373ECDB59DE}" srcOrd="5" destOrd="0" parTransId="{E264EF9A-FF1E-4898-AF51-057135863DA0}" sibTransId="{E8A2B871-D4F8-422B-9373-F5E225360672}"/>
    <dgm:cxn modelId="{722294B4-7765-401F-B4BE-2C7ABC5BD2E0}" type="presOf" srcId="{56D2F580-33B9-4FA8-9BE6-2A08B7C656EC}" destId="{FB0C7570-B8D3-484A-B2CF-63615E7E9279}" srcOrd="0" destOrd="0" presId="urn:microsoft.com/office/officeart/2018/2/layout/IconCircleList"/>
    <dgm:cxn modelId="{DBF33499-3300-44DE-BADE-798DD0D3BAB8}" type="presOf" srcId="{71DF182C-BA0B-494F-AA1C-E4CD947F4CCC}" destId="{D9547A2F-5C24-4A41-8FBE-FD6FF0656360}" srcOrd="0" destOrd="0" presId="urn:microsoft.com/office/officeart/2018/2/layout/IconCircleList"/>
    <dgm:cxn modelId="{C8A3C793-3B83-4F18-A69C-5D54223D846D}" srcId="{C83CB07E-3198-40A0-8E29-24E1CAFCCFD9}" destId="{599EF595-E847-4DDD-AA1C-B5E75829A128}" srcOrd="6" destOrd="0" parTransId="{582F8D92-08CF-4E8A-87E2-BB07D90E2878}" sibTransId="{E91E56B5-6A82-4CF2-87AB-1847946F0F65}"/>
    <dgm:cxn modelId="{242E1539-AD4A-4C63-A4C7-4727E9F40137}" type="presOf" srcId="{0DCFA5DE-ECC3-4A28-B221-9B09ACC71351}" destId="{8A22A8E8-75E4-4CB3-866F-8DEAFBA5C1A2}" srcOrd="0" destOrd="0" presId="urn:microsoft.com/office/officeart/2018/2/layout/IconCircleList"/>
    <dgm:cxn modelId="{89529F56-9B72-4204-928D-B0FCF2B613FF}" type="presOf" srcId="{452C4448-41BC-41C3-B18B-51CCAAA68FA3}" destId="{4E697195-4F6D-463B-8F59-A79D1F8F2C78}" srcOrd="0" destOrd="0" presId="urn:microsoft.com/office/officeart/2018/2/layout/IconCircleList"/>
    <dgm:cxn modelId="{DFC56DAF-4B77-4FD9-992A-4A89C11F6194}" type="presOf" srcId="{38CD1848-40C4-4EF2-9203-E32119DD1FF5}" destId="{5BF19262-717B-474E-96FF-A8E8DA724CE6}" srcOrd="0" destOrd="0" presId="urn:microsoft.com/office/officeart/2018/2/layout/IconCircleList"/>
    <dgm:cxn modelId="{29A26522-1EA7-41B8-B5B3-87D65453E318}" type="presOf" srcId="{C3056DD4-B1BB-4A1D-94AC-25487605B1FE}" destId="{3E067469-4087-4D33-8C09-9C395AE18567}" srcOrd="0" destOrd="0" presId="urn:microsoft.com/office/officeart/2018/2/layout/IconCircleList"/>
    <dgm:cxn modelId="{ED8C11C1-1EE2-467B-AF78-C4EABC495D40}" type="presParOf" srcId="{4B751664-EA92-477E-96FB-A558E077CEAB}" destId="{8DF0DDEE-BBA2-46BE-8416-22B35A4837ED}" srcOrd="0" destOrd="0" presId="urn:microsoft.com/office/officeart/2018/2/layout/IconCircleList"/>
    <dgm:cxn modelId="{873007CA-8E31-433D-A27C-FAD4518EB790}" type="presParOf" srcId="{8DF0DDEE-BBA2-46BE-8416-22B35A4837ED}" destId="{42D0F376-63D5-4394-9C86-23EA327BB3D8}" srcOrd="0" destOrd="0" presId="urn:microsoft.com/office/officeart/2018/2/layout/IconCircleList"/>
    <dgm:cxn modelId="{0E6ED4DC-572D-4094-802F-B85B237BB4A2}" type="presParOf" srcId="{42D0F376-63D5-4394-9C86-23EA327BB3D8}" destId="{7A09E7DD-2694-4134-8E1E-51440E395701}" srcOrd="0" destOrd="0" presId="urn:microsoft.com/office/officeart/2018/2/layout/IconCircleList"/>
    <dgm:cxn modelId="{475463A5-5A3F-47AE-B347-612C91095185}" type="presParOf" srcId="{42D0F376-63D5-4394-9C86-23EA327BB3D8}" destId="{EABA564C-BBB4-492F-86B1-BFE0049F57D4}" srcOrd="1" destOrd="0" presId="urn:microsoft.com/office/officeart/2018/2/layout/IconCircleList"/>
    <dgm:cxn modelId="{E7CE2BDB-EBB0-4D95-AD3B-CC16BEC84386}" type="presParOf" srcId="{42D0F376-63D5-4394-9C86-23EA327BB3D8}" destId="{03058CFE-2B4A-47EF-A16B-BC7C02461E79}" srcOrd="2" destOrd="0" presId="urn:microsoft.com/office/officeart/2018/2/layout/IconCircleList"/>
    <dgm:cxn modelId="{0DB1F895-B50B-4E70-9DAA-4EC7C6E8A410}" type="presParOf" srcId="{42D0F376-63D5-4394-9C86-23EA327BB3D8}" destId="{13172353-4014-4479-81C9-26F4AA2B14E4}" srcOrd="3" destOrd="0" presId="urn:microsoft.com/office/officeart/2018/2/layout/IconCircleList"/>
    <dgm:cxn modelId="{B4210E67-FA3E-4CED-AB8B-841700568CD7}" type="presParOf" srcId="{8DF0DDEE-BBA2-46BE-8416-22B35A4837ED}" destId="{0EBF7FFF-6F48-4A72-A0EE-D14C45409C89}" srcOrd="1" destOrd="0" presId="urn:microsoft.com/office/officeart/2018/2/layout/IconCircleList"/>
    <dgm:cxn modelId="{7412219F-9FE2-4B47-A793-4AA961F4EFB3}" type="presParOf" srcId="{8DF0DDEE-BBA2-46BE-8416-22B35A4837ED}" destId="{41B6BE1E-4F11-48E7-ACDD-A7C7FA05E148}" srcOrd="2" destOrd="0" presId="urn:microsoft.com/office/officeart/2018/2/layout/IconCircleList"/>
    <dgm:cxn modelId="{4D2890ED-4B69-4A30-8288-4BFD0F5C83AB}" type="presParOf" srcId="{41B6BE1E-4F11-48E7-ACDD-A7C7FA05E148}" destId="{376C9BD4-2A1A-4DD1-B2C2-B6284D3616E2}" srcOrd="0" destOrd="0" presId="urn:microsoft.com/office/officeart/2018/2/layout/IconCircleList"/>
    <dgm:cxn modelId="{F35DCC60-8731-4FFF-823B-4F290E4460CD}" type="presParOf" srcId="{41B6BE1E-4F11-48E7-ACDD-A7C7FA05E148}" destId="{90C3BDF4-6E33-4A0F-940F-E0AB0CEA6811}" srcOrd="1" destOrd="0" presId="urn:microsoft.com/office/officeart/2018/2/layout/IconCircleList"/>
    <dgm:cxn modelId="{A5F72CE9-D6F1-488F-A379-028A73C9762D}" type="presParOf" srcId="{41B6BE1E-4F11-48E7-ACDD-A7C7FA05E148}" destId="{62782295-6EA5-4234-8DAA-03C0D8EF193E}" srcOrd="2" destOrd="0" presId="urn:microsoft.com/office/officeart/2018/2/layout/IconCircleList"/>
    <dgm:cxn modelId="{42C34086-FFBE-4AD5-BA26-8757AE66BDAC}" type="presParOf" srcId="{41B6BE1E-4F11-48E7-ACDD-A7C7FA05E148}" destId="{5BF19262-717B-474E-96FF-A8E8DA724CE6}" srcOrd="3" destOrd="0" presId="urn:microsoft.com/office/officeart/2018/2/layout/IconCircleList"/>
    <dgm:cxn modelId="{6BD5567F-9738-4921-8825-3FB1E1503DD0}" type="presParOf" srcId="{8DF0DDEE-BBA2-46BE-8416-22B35A4837ED}" destId="{D9547A2F-5C24-4A41-8FBE-FD6FF0656360}" srcOrd="3" destOrd="0" presId="urn:microsoft.com/office/officeart/2018/2/layout/IconCircleList"/>
    <dgm:cxn modelId="{054AAF72-AC46-47AD-9233-443C0D06B005}" type="presParOf" srcId="{8DF0DDEE-BBA2-46BE-8416-22B35A4837ED}" destId="{80E743BE-0A07-43AF-BACC-4409DD0A6DBF}" srcOrd="4" destOrd="0" presId="urn:microsoft.com/office/officeart/2018/2/layout/IconCircleList"/>
    <dgm:cxn modelId="{92DB5E06-B243-4FCD-BA7B-AECF2986AC06}" type="presParOf" srcId="{80E743BE-0A07-43AF-BACC-4409DD0A6DBF}" destId="{DAAA49EE-D5EC-41CD-8FC2-5EDC5DF78925}" srcOrd="0" destOrd="0" presId="urn:microsoft.com/office/officeart/2018/2/layout/IconCircleList"/>
    <dgm:cxn modelId="{2A1B645B-5DA5-49DB-BDFD-5F22FBC272C2}" type="presParOf" srcId="{80E743BE-0A07-43AF-BACC-4409DD0A6DBF}" destId="{930CB3EB-96B7-4C5A-8346-E4222E4147E1}" srcOrd="1" destOrd="0" presId="urn:microsoft.com/office/officeart/2018/2/layout/IconCircleList"/>
    <dgm:cxn modelId="{5E35E2C4-25B0-42AD-A6DC-C4270B6D5ABF}" type="presParOf" srcId="{80E743BE-0A07-43AF-BACC-4409DD0A6DBF}" destId="{5BDA664E-C672-4A84-A112-E5CD03074A29}" srcOrd="2" destOrd="0" presId="urn:microsoft.com/office/officeart/2018/2/layout/IconCircleList"/>
    <dgm:cxn modelId="{C1ACD712-9522-4D3D-A4CE-F945A9DB74BC}" type="presParOf" srcId="{80E743BE-0A07-43AF-BACC-4409DD0A6DBF}" destId="{BF76873D-7A84-432D-ABBF-B705FA0F3632}" srcOrd="3" destOrd="0" presId="urn:microsoft.com/office/officeart/2018/2/layout/IconCircleList"/>
    <dgm:cxn modelId="{40B5A063-6515-4D25-9B42-C747D9A9324E}" type="presParOf" srcId="{8DF0DDEE-BBA2-46BE-8416-22B35A4837ED}" destId="{FB105CF5-E1AC-4724-B177-836300373574}" srcOrd="5" destOrd="0" presId="urn:microsoft.com/office/officeart/2018/2/layout/IconCircleList"/>
    <dgm:cxn modelId="{324F50CA-8B52-4CC5-B227-9B7DB017FD53}" type="presParOf" srcId="{8DF0DDEE-BBA2-46BE-8416-22B35A4837ED}" destId="{CBAE5CC2-F2E7-4914-993F-3287F9112787}" srcOrd="6" destOrd="0" presId="urn:microsoft.com/office/officeart/2018/2/layout/IconCircleList"/>
    <dgm:cxn modelId="{B875F275-FB8F-4A21-9ED2-F9FA417A8C37}" type="presParOf" srcId="{CBAE5CC2-F2E7-4914-993F-3287F9112787}" destId="{4295F98E-888E-4988-9F80-6D5C8EC5CDAA}" srcOrd="0" destOrd="0" presId="urn:microsoft.com/office/officeart/2018/2/layout/IconCircleList"/>
    <dgm:cxn modelId="{7EF18059-4660-4A32-91DF-B1C1639AFF47}" type="presParOf" srcId="{CBAE5CC2-F2E7-4914-993F-3287F9112787}" destId="{1E072AF8-5F0B-4237-9F78-2E5DE72A1581}" srcOrd="1" destOrd="0" presId="urn:microsoft.com/office/officeart/2018/2/layout/IconCircleList"/>
    <dgm:cxn modelId="{9D18819B-0915-4A82-98F8-B3834EEF2C41}" type="presParOf" srcId="{CBAE5CC2-F2E7-4914-993F-3287F9112787}" destId="{32375692-B67A-4FD2-8B95-11C5A623F89C}" srcOrd="2" destOrd="0" presId="urn:microsoft.com/office/officeart/2018/2/layout/IconCircleList"/>
    <dgm:cxn modelId="{BD63ADC8-D198-4488-A65D-FF91D849F831}" type="presParOf" srcId="{CBAE5CC2-F2E7-4914-993F-3287F9112787}" destId="{3E067469-4087-4D33-8C09-9C395AE18567}" srcOrd="3" destOrd="0" presId="urn:microsoft.com/office/officeart/2018/2/layout/IconCircleList"/>
    <dgm:cxn modelId="{01DE60D3-CC51-4E8A-8184-768AB13C937F}" type="presParOf" srcId="{8DF0DDEE-BBA2-46BE-8416-22B35A4837ED}" destId="{FB0C7570-B8D3-484A-B2CF-63615E7E9279}" srcOrd="7" destOrd="0" presId="urn:microsoft.com/office/officeart/2018/2/layout/IconCircleList"/>
    <dgm:cxn modelId="{6D8197C5-9437-45E9-B20A-1B595EAD645B}" type="presParOf" srcId="{8DF0DDEE-BBA2-46BE-8416-22B35A4837ED}" destId="{7B18647A-0C75-4C89-837C-32EEE19FE732}" srcOrd="8" destOrd="0" presId="urn:microsoft.com/office/officeart/2018/2/layout/IconCircleList"/>
    <dgm:cxn modelId="{7C15E61D-5451-4E66-935F-404D3C399FE1}" type="presParOf" srcId="{7B18647A-0C75-4C89-837C-32EEE19FE732}" destId="{C9A61707-F730-4665-B38D-2B07233B099E}" srcOrd="0" destOrd="0" presId="urn:microsoft.com/office/officeart/2018/2/layout/IconCircleList"/>
    <dgm:cxn modelId="{721A6220-D67B-49DA-9419-F82BD5C3BB4B}" type="presParOf" srcId="{7B18647A-0C75-4C89-837C-32EEE19FE732}" destId="{DFB4A67C-FE05-4D8C-85D9-3372EE5B145C}" srcOrd="1" destOrd="0" presId="urn:microsoft.com/office/officeart/2018/2/layout/IconCircleList"/>
    <dgm:cxn modelId="{6F000D93-5E5C-46D3-AF69-4B42F8B9A5CD}" type="presParOf" srcId="{7B18647A-0C75-4C89-837C-32EEE19FE732}" destId="{44BC99D9-56EB-4F24-9513-2FB6D1E6ACE7}" srcOrd="2" destOrd="0" presId="urn:microsoft.com/office/officeart/2018/2/layout/IconCircleList"/>
    <dgm:cxn modelId="{196287F7-9EA3-480D-A89B-7B2946F070C5}" type="presParOf" srcId="{7B18647A-0C75-4C89-837C-32EEE19FE732}" destId="{8A22A8E8-75E4-4CB3-866F-8DEAFBA5C1A2}" srcOrd="3" destOrd="0" presId="urn:microsoft.com/office/officeart/2018/2/layout/IconCircleList"/>
    <dgm:cxn modelId="{C42874C9-E1F4-41BF-A057-2D6C0DCCCA28}" type="presParOf" srcId="{8DF0DDEE-BBA2-46BE-8416-22B35A4837ED}" destId="{4E697195-4F6D-463B-8F59-A79D1F8F2C78}" srcOrd="9" destOrd="0" presId="urn:microsoft.com/office/officeart/2018/2/layout/IconCircleList"/>
    <dgm:cxn modelId="{CDEE8B7F-1097-455A-BA47-6C3015BD50D1}" type="presParOf" srcId="{8DF0DDEE-BBA2-46BE-8416-22B35A4837ED}" destId="{F95B814B-122C-424C-A138-05B80349601C}" srcOrd="10" destOrd="0" presId="urn:microsoft.com/office/officeart/2018/2/layout/IconCircleList"/>
    <dgm:cxn modelId="{9E98A0F5-1225-4CEC-8611-794C3AFBA53A}" type="presParOf" srcId="{F95B814B-122C-424C-A138-05B80349601C}" destId="{CEB83977-68E3-4C9E-8CC3-9CC738385C26}" srcOrd="0" destOrd="0" presId="urn:microsoft.com/office/officeart/2018/2/layout/IconCircleList"/>
    <dgm:cxn modelId="{5580C2C0-150E-49EC-AB6A-FF05CE73E340}" type="presParOf" srcId="{F95B814B-122C-424C-A138-05B80349601C}" destId="{5BA87B39-97BB-4406-8BF3-631E15C324EB}" srcOrd="1" destOrd="0" presId="urn:microsoft.com/office/officeart/2018/2/layout/IconCircleList"/>
    <dgm:cxn modelId="{9C26204A-B123-458F-AE24-78A09D7D89F6}" type="presParOf" srcId="{F95B814B-122C-424C-A138-05B80349601C}" destId="{9B45DB41-7613-4397-8FFA-A1D717692CFF}" srcOrd="2" destOrd="0" presId="urn:microsoft.com/office/officeart/2018/2/layout/IconCircleList"/>
    <dgm:cxn modelId="{B247B651-4C9D-4BB2-987A-5C7A97BBC8CD}" type="presParOf" srcId="{F95B814B-122C-424C-A138-05B80349601C}" destId="{AE5F513D-DDC7-4E0F-A841-B6FF060688D1}" srcOrd="3" destOrd="0" presId="urn:microsoft.com/office/officeart/2018/2/layout/IconCircleList"/>
    <dgm:cxn modelId="{29A25C16-EB8D-4522-AE09-7E02B2C29CDD}" type="presParOf" srcId="{8DF0DDEE-BBA2-46BE-8416-22B35A4837ED}" destId="{C852467E-F1F9-4D3E-B6E9-ED999DA2009D}" srcOrd="11" destOrd="0" presId="urn:microsoft.com/office/officeart/2018/2/layout/IconCircleList"/>
    <dgm:cxn modelId="{520186E8-6530-4699-B4D2-13778C71713E}" type="presParOf" srcId="{8DF0DDEE-BBA2-46BE-8416-22B35A4837ED}" destId="{B2F7CA38-7DCA-463E-A592-849FC5B51001}" srcOrd="12" destOrd="0" presId="urn:microsoft.com/office/officeart/2018/2/layout/IconCircleList"/>
    <dgm:cxn modelId="{0630E205-1C18-4EF5-A9C4-295C13117DCA}" type="presParOf" srcId="{B2F7CA38-7DCA-463E-A592-849FC5B51001}" destId="{89F9B26F-8399-4F95-BCCE-C66C0CE8FBC2}" srcOrd="0" destOrd="0" presId="urn:microsoft.com/office/officeart/2018/2/layout/IconCircleList"/>
    <dgm:cxn modelId="{C02F03D0-0F83-451F-8E04-BBC68FE93C99}" type="presParOf" srcId="{B2F7CA38-7DCA-463E-A592-849FC5B51001}" destId="{9AE16D64-C377-4C3D-AE19-7BD5E689AEB4}" srcOrd="1" destOrd="0" presId="urn:microsoft.com/office/officeart/2018/2/layout/IconCircleList"/>
    <dgm:cxn modelId="{ABC53DF7-7F56-4490-B3BC-59BC02E290F6}" type="presParOf" srcId="{B2F7CA38-7DCA-463E-A592-849FC5B51001}" destId="{DA64BC01-3848-4289-9BAB-2C749AE7DD1F}" srcOrd="2" destOrd="0" presId="urn:microsoft.com/office/officeart/2018/2/layout/IconCircleList"/>
    <dgm:cxn modelId="{8DDEA825-BCC3-4BCA-BFB9-C5B6CD98F2C9}" type="presParOf" srcId="{B2F7CA38-7DCA-463E-A592-849FC5B51001}" destId="{5846A4BD-5F0D-4402-B3A5-291649EC15D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2A5369-C53F-4073-8DCC-D7EB25ED5CCC}">
      <dsp:nvSpPr>
        <dsp:cNvPr id="0" name=""/>
        <dsp:cNvSpPr/>
      </dsp:nvSpPr>
      <dsp:spPr>
        <a:xfrm>
          <a:off x="790" y="0"/>
          <a:ext cx="3201828" cy="35661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6270" tIns="0" rIns="316270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Explanation of the anatomy and physiology of the respiratory system and </a:t>
          </a:r>
        </a:p>
      </dsp:txBody>
      <dsp:txXfrm>
        <a:off x="790" y="1426464"/>
        <a:ext cx="3201828" cy="2139696"/>
      </dsp:txXfrm>
    </dsp:sp>
    <dsp:sp modelId="{FF621EB4-BF54-4D9F-AD9B-6680BA04369A}">
      <dsp:nvSpPr>
        <dsp:cNvPr id="0" name=""/>
        <dsp:cNvSpPr/>
      </dsp:nvSpPr>
      <dsp:spPr>
        <a:xfrm>
          <a:off x="790" y="0"/>
          <a:ext cx="3201828" cy="1426464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6270" tIns="165100" rIns="316270" bIns="165100" numCol="1" spcCol="1270" anchor="ctr" anchorCtr="0">
          <a:noAutofit/>
        </a:bodyPr>
        <a:lstStyle/>
        <a:p>
          <a:pPr lvl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600" kern="1200"/>
            <a:t>01</a:t>
          </a:r>
        </a:p>
      </dsp:txBody>
      <dsp:txXfrm>
        <a:off x="790" y="0"/>
        <a:ext cx="3201828" cy="1426464"/>
      </dsp:txXfrm>
    </dsp:sp>
    <dsp:sp modelId="{AABD1297-B294-453D-9716-B1F0138307A1}">
      <dsp:nvSpPr>
        <dsp:cNvPr id="0" name=""/>
        <dsp:cNvSpPr/>
      </dsp:nvSpPr>
      <dsp:spPr>
        <a:xfrm>
          <a:off x="3458765" y="0"/>
          <a:ext cx="3201828" cy="3566160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6270" tIns="0" rIns="316270" bIns="33020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/>
            <a:t>Discuss how COPD interferes with the normal functioning of respiratory organs, and what clinical and lifestyle-related risks are encountered by this patient</a:t>
          </a:r>
        </a:p>
      </dsp:txBody>
      <dsp:txXfrm>
        <a:off x="3458765" y="1426464"/>
        <a:ext cx="3201828" cy="2139696"/>
      </dsp:txXfrm>
    </dsp:sp>
    <dsp:sp modelId="{4B0A1D6E-4A11-4B16-A5BA-49441985003E}">
      <dsp:nvSpPr>
        <dsp:cNvPr id="0" name=""/>
        <dsp:cNvSpPr/>
      </dsp:nvSpPr>
      <dsp:spPr>
        <a:xfrm>
          <a:off x="3458765" y="0"/>
          <a:ext cx="3201828" cy="1426464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6270" tIns="165100" rIns="316270" bIns="165100" numCol="1" spcCol="1270" anchor="ctr" anchorCtr="0">
          <a:noAutofit/>
        </a:bodyPr>
        <a:lstStyle/>
        <a:p>
          <a:pPr lvl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600" kern="1200" dirty="0"/>
            <a:t>02</a:t>
          </a:r>
        </a:p>
      </dsp:txBody>
      <dsp:txXfrm>
        <a:off x="3458765" y="0"/>
        <a:ext cx="3201828" cy="1426464"/>
      </dsp:txXfrm>
    </dsp:sp>
    <dsp:sp modelId="{8A1A5C06-9003-49FF-A368-890D9CFCC547}">
      <dsp:nvSpPr>
        <dsp:cNvPr id="0" name=""/>
        <dsp:cNvSpPr/>
      </dsp:nvSpPr>
      <dsp:spPr>
        <a:xfrm>
          <a:off x="6916740" y="0"/>
          <a:ext cx="3201828" cy="3566160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6270" tIns="0" rIns="316270" bIns="33020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Describe an evidence-based care plan of a fictitious COPD patient based on the NHS and NICE guidelines.</a:t>
          </a:r>
        </a:p>
      </dsp:txBody>
      <dsp:txXfrm>
        <a:off x="6916740" y="1426464"/>
        <a:ext cx="3201828" cy="2139696"/>
      </dsp:txXfrm>
    </dsp:sp>
    <dsp:sp modelId="{823718B5-AFAA-44CE-A6A5-5073CC6CC603}">
      <dsp:nvSpPr>
        <dsp:cNvPr id="0" name=""/>
        <dsp:cNvSpPr/>
      </dsp:nvSpPr>
      <dsp:spPr>
        <a:xfrm>
          <a:off x="6916740" y="0"/>
          <a:ext cx="3201828" cy="1426464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6270" tIns="165100" rIns="316270" bIns="165100" numCol="1" spcCol="1270" anchor="ctr" anchorCtr="0">
          <a:noAutofit/>
        </a:bodyPr>
        <a:lstStyle/>
        <a:p>
          <a:pPr lvl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600" kern="1200"/>
            <a:t>03</a:t>
          </a:r>
        </a:p>
      </dsp:txBody>
      <dsp:txXfrm>
        <a:off x="6916740" y="0"/>
        <a:ext cx="3201828" cy="14264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6272B8-B904-4BE6-8FC2-272F1EAA098B}">
      <dsp:nvSpPr>
        <dsp:cNvPr id="0" name=""/>
        <dsp:cNvSpPr/>
      </dsp:nvSpPr>
      <dsp:spPr>
        <a:xfrm>
          <a:off x="10010" y="0"/>
          <a:ext cx="1055154" cy="7879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C25FE7-8AD8-4240-BC18-B106FEFB559D}">
      <dsp:nvSpPr>
        <dsp:cNvPr id="0" name=""/>
        <dsp:cNvSpPr/>
      </dsp:nvSpPr>
      <dsp:spPr>
        <a:xfrm>
          <a:off x="10010" y="937332"/>
          <a:ext cx="3014728" cy="2368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1600" kern="1200" dirty="0"/>
            <a:t>The respiratory system includes upper airways, bronchi, bronchioles, and alveoli, and respiratory muscles, such as diaphragm and intercostal muscles (</a:t>
          </a:r>
          <a:r>
            <a:rPr lang="en-US" sz="1600" kern="1200" dirty="0" err="1"/>
            <a:t>Tortora</a:t>
          </a:r>
          <a:r>
            <a:rPr lang="en-US" sz="1600" kern="1200" dirty="0"/>
            <a:t> and </a:t>
          </a:r>
          <a:r>
            <a:rPr lang="en-US" sz="1600" kern="1200" dirty="0" err="1"/>
            <a:t>Derrickson</a:t>
          </a:r>
          <a:r>
            <a:rPr lang="en-US" sz="1600" kern="1200" dirty="0"/>
            <a:t>, 2017). Alveoli is the place where gas exchange takes place as oxygen is diffused into the blood and carbon dioxide is diffused out (Sherwood, 2016).</a:t>
          </a:r>
        </a:p>
      </dsp:txBody>
      <dsp:txXfrm>
        <a:off x="10010" y="937332"/>
        <a:ext cx="3014728" cy="2368121"/>
      </dsp:txXfrm>
    </dsp:sp>
    <dsp:sp modelId="{2C6A4DF3-A044-4C24-A085-9E61569250B6}">
      <dsp:nvSpPr>
        <dsp:cNvPr id="0" name=""/>
        <dsp:cNvSpPr/>
      </dsp:nvSpPr>
      <dsp:spPr>
        <a:xfrm>
          <a:off x="10010" y="3374922"/>
          <a:ext cx="3014728" cy="12808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78A14A-182A-4729-BE80-54B506EAD355}">
      <dsp:nvSpPr>
        <dsp:cNvPr id="0" name=""/>
        <dsp:cNvSpPr/>
      </dsp:nvSpPr>
      <dsp:spPr>
        <a:xfrm>
          <a:off x="3552315" y="0"/>
          <a:ext cx="1055154" cy="7879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A74DD-3FDC-41F4-8581-28034D858228}">
      <dsp:nvSpPr>
        <dsp:cNvPr id="0" name=""/>
        <dsp:cNvSpPr/>
      </dsp:nvSpPr>
      <dsp:spPr>
        <a:xfrm>
          <a:off x="3552315" y="937332"/>
          <a:ext cx="3014728" cy="2368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2100" kern="1200"/>
            <a:t>Normal ventilation depends on:</a:t>
          </a:r>
        </a:p>
      </dsp:txBody>
      <dsp:txXfrm>
        <a:off x="3552315" y="937332"/>
        <a:ext cx="3014728" cy="2368121"/>
      </dsp:txXfrm>
    </dsp:sp>
    <dsp:sp modelId="{A4B65885-6940-48F1-A365-BC62166C95B2}">
      <dsp:nvSpPr>
        <dsp:cNvPr id="0" name=""/>
        <dsp:cNvSpPr/>
      </dsp:nvSpPr>
      <dsp:spPr>
        <a:xfrm>
          <a:off x="3550778" y="1832168"/>
          <a:ext cx="3014728" cy="12808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/>
            <a:t>Airflow through patent bronchi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/>
            <a:t>Elastic recoil of lung tissue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/>
            <a:t>Efficient gas diffusion across the alveolar-capillary membrane</a:t>
          </a:r>
        </a:p>
      </dsp:txBody>
      <dsp:txXfrm>
        <a:off x="3550778" y="1832168"/>
        <a:ext cx="3014728" cy="1280824"/>
      </dsp:txXfrm>
    </dsp:sp>
    <dsp:sp modelId="{6F5C3D19-6FB5-4A72-B821-75857C58E7E4}">
      <dsp:nvSpPr>
        <dsp:cNvPr id="0" name=""/>
        <dsp:cNvSpPr/>
      </dsp:nvSpPr>
      <dsp:spPr>
        <a:xfrm>
          <a:off x="7094621" y="0"/>
          <a:ext cx="1055154" cy="7879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51E6F5-B2D6-46AD-998D-D8BBA50978E6}">
      <dsp:nvSpPr>
        <dsp:cNvPr id="0" name=""/>
        <dsp:cNvSpPr/>
      </dsp:nvSpPr>
      <dsp:spPr>
        <a:xfrm>
          <a:off x="7094621" y="937332"/>
          <a:ext cx="3014728" cy="2368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2100" kern="1200" dirty="0"/>
            <a:t>The autonomic nervous system regulates bronchial smooth muscle tone, influencing airway resistance (</a:t>
          </a:r>
          <a:r>
            <a:rPr lang="en-US" sz="2100" kern="1200" dirty="0" err="1"/>
            <a:t>Marieb</a:t>
          </a:r>
          <a:r>
            <a:rPr lang="en-US" sz="2100" kern="1200" dirty="0"/>
            <a:t> </a:t>
          </a:r>
          <a:r>
            <a:rPr lang="en-US" sz="2100" kern="1200" dirty="0" smtClean="0"/>
            <a:t>and </a:t>
          </a:r>
          <a:r>
            <a:rPr lang="en-US" sz="2100" kern="1200" dirty="0" err="1"/>
            <a:t>Hoehn</a:t>
          </a:r>
          <a:r>
            <a:rPr lang="en-US" sz="2100" kern="1200" dirty="0"/>
            <a:t>, 2018).</a:t>
          </a:r>
        </a:p>
      </dsp:txBody>
      <dsp:txXfrm>
        <a:off x="7094621" y="937332"/>
        <a:ext cx="3014728" cy="2368121"/>
      </dsp:txXfrm>
    </dsp:sp>
    <dsp:sp modelId="{17B2780B-226D-4488-A7B7-F7A55B7B20AB}">
      <dsp:nvSpPr>
        <dsp:cNvPr id="0" name=""/>
        <dsp:cNvSpPr/>
      </dsp:nvSpPr>
      <dsp:spPr>
        <a:xfrm>
          <a:off x="7094621" y="3374922"/>
          <a:ext cx="3014728" cy="12808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97E913-674B-45B2-8D8F-12D218438CF4}">
      <dsp:nvSpPr>
        <dsp:cNvPr id="0" name=""/>
        <dsp:cNvSpPr/>
      </dsp:nvSpPr>
      <dsp:spPr>
        <a:xfrm rot="5400000">
          <a:off x="3204054" y="-1068482"/>
          <a:ext cx="1121829" cy="3543500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/>
            <a:t>Current smoker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/>
            <a:t>Sedentary lifestyle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/>
            <a:t>Suboptimal diet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/>
            <a:t>Overweight status</a:t>
          </a:r>
        </a:p>
      </dsp:txBody>
      <dsp:txXfrm rot="-5400000">
        <a:off x="1993219" y="197116"/>
        <a:ext cx="3488737" cy="1012303"/>
      </dsp:txXfrm>
    </dsp:sp>
    <dsp:sp modelId="{CEF1B6A4-EFC0-46A7-B78A-861F72769694}">
      <dsp:nvSpPr>
        <dsp:cNvPr id="0" name=""/>
        <dsp:cNvSpPr/>
      </dsp:nvSpPr>
      <dsp:spPr>
        <a:xfrm>
          <a:off x="0" y="2124"/>
          <a:ext cx="1993219" cy="140228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/>
            <a:t>Lifestyle Risks:</a:t>
          </a:r>
          <a:endParaRPr lang="en-US" sz="1600" kern="1200"/>
        </a:p>
      </dsp:txBody>
      <dsp:txXfrm>
        <a:off x="68454" y="70578"/>
        <a:ext cx="1856311" cy="1265378"/>
      </dsp:txXfrm>
    </dsp:sp>
    <dsp:sp modelId="{239A335F-6E8B-4759-839B-4AB05477B70D}">
      <dsp:nvSpPr>
        <dsp:cNvPr id="0" name=""/>
        <dsp:cNvSpPr/>
      </dsp:nvSpPr>
      <dsp:spPr>
        <a:xfrm rot="5400000">
          <a:off x="3204054" y="403918"/>
          <a:ext cx="1121829" cy="3543500"/>
        </a:xfrm>
        <a:prstGeom prst="round2Same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Smoking – primary cause of COPD (NHS, 2023)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Occupational exposure to dust and fumes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History of respiratory infections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Older age (risk increases &gt;55 years)</a:t>
          </a:r>
        </a:p>
      </dsp:txBody>
      <dsp:txXfrm rot="-5400000">
        <a:off x="1993219" y="1669517"/>
        <a:ext cx="3488737" cy="1012303"/>
      </dsp:txXfrm>
    </dsp:sp>
    <dsp:sp modelId="{2F4C9AF5-1C52-47F4-99E7-991B741A07B5}">
      <dsp:nvSpPr>
        <dsp:cNvPr id="0" name=""/>
        <dsp:cNvSpPr/>
      </dsp:nvSpPr>
      <dsp:spPr>
        <a:xfrm>
          <a:off x="0" y="1474525"/>
          <a:ext cx="1993219" cy="1402286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/>
            <a:t>Disease-specific Risks:</a:t>
          </a:r>
          <a:endParaRPr lang="en-US" sz="1600" kern="1200"/>
        </a:p>
      </dsp:txBody>
      <dsp:txXfrm>
        <a:off x="68454" y="1542979"/>
        <a:ext cx="1856311" cy="1265378"/>
      </dsp:txXfrm>
    </dsp:sp>
    <dsp:sp modelId="{4F32CF05-0BD7-4D21-A2BC-04E631CF2B5A}">
      <dsp:nvSpPr>
        <dsp:cNvPr id="0" name=""/>
        <dsp:cNvSpPr/>
      </dsp:nvSpPr>
      <dsp:spPr>
        <a:xfrm rot="5400000">
          <a:off x="3204054" y="1876319"/>
          <a:ext cx="1121829" cy="3543500"/>
        </a:xfrm>
        <a:prstGeom prst="round2Same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/>
            <a:t>Low socioeconomic status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/>
            <a:t>Living alone → risk of poor self-management</a:t>
          </a:r>
        </a:p>
      </dsp:txBody>
      <dsp:txXfrm rot="-5400000">
        <a:off x="1993219" y="3141918"/>
        <a:ext cx="3488737" cy="1012303"/>
      </dsp:txXfrm>
    </dsp:sp>
    <dsp:sp modelId="{247D8295-A270-422E-8AE9-3480AE4ACAB4}">
      <dsp:nvSpPr>
        <dsp:cNvPr id="0" name=""/>
        <dsp:cNvSpPr/>
      </dsp:nvSpPr>
      <dsp:spPr>
        <a:xfrm>
          <a:off x="0" y="2946926"/>
          <a:ext cx="1993219" cy="1402286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/>
            <a:t>Social Determinants:</a:t>
          </a:r>
          <a:endParaRPr lang="en-US" sz="1600" kern="1200"/>
        </a:p>
      </dsp:txBody>
      <dsp:txXfrm>
        <a:off x="68454" y="3015380"/>
        <a:ext cx="1856311" cy="12653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53BCBF-7DED-4999-A501-745209E6FC53}">
      <dsp:nvSpPr>
        <dsp:cNvPr id="0" name=""/>
        <dsp:cNvSpPr/>
      </dsp:nvSpPr>
      <dsp:spPr>
        <a:xfrm>
          <a:off x="0" y="3327889"/>
          <a:ext cx="6364224" cy="218345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/>
            <a:t>Mr. Thompson should attend quarterly respiratory check-ups.</a:t>
          </a:r>
        </a:p>
      </dsp:txBody>
      <dsp:txXfrm>
        <a:off x="0" y="3327889"/>
        <a:ext cx="6364224" cy="2183455"/>
      </dsp:txXfrm>
    </dsp:sp>
    <dsp:sp modelId="{A82BF9A9-7F10-4E7D-A790-544187C1415D}">
      <dsp:nvSpPr>
        <dsp:cNvPr id="0" name=""/>
        <dsp:cNvSpPr/>
      </dsp:nvSpPr>
      <dsp:spPr>
        <a:xfrm rot="10800000">
          <a:off x="0" y="2486"/>
          <a:ext cx="6364224" cy="3358155"/>
        </a:xfrm>
        <a:prstGeom prst="upArrowCallou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According to NICE (2019), COPD management requires continuous monitoring:</a:t>
          </a:r>
        </a:p>
      </dsp:txBody>
      <dsp:txXfrm rot="-10800000">
        <a:off x="0" y="2486"/>
        <a:ext cx="6364224" cy="1178712"/>
      </dsp:txXfrm>
    </dsp:sp>
    <dsp:sp modelId="{C666E145-7C9C-4936-B64A-4ED7C63C33DF}">
      <dsp:nvSpPr>
        <dsp:cNvPr id="0" name=""/>
        <dsp:cNvSpPr/>
      </dsp:nvSpPr>
      <dsp:spPr>
        <a:xfrm>
          <a:off x="3107" y="1181198"/>
          <a:ext cx="1059668" cy="100408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50" kern="1200" dirty="0"/>
            <a:t>Spirometry annually to track disease progression.</a:t>
          </a:r>
        </a:p>
      </dsp:txBody>
      <dsp:txXfrm>
        <a:off x="3107" y="1181198"/>
        <a:ext cx="1059668" cy="1004088"/>
      </dsp:txXfrm>
    </dsp:sp>
    <dsp:sp modelId="{9B2092A0-CE60-4B44-A876-326B541DC2FD}">
      <dsp:nvSpPr>
        <dsp:cNvPr id="0" name=""/>
        <dsp:cNvSpPr/>
      </dsp:nvSpPr>
      <dsp:spPr>
        <a:xfrm>
          <a:off x="1062775" y="1181198"/>
          <a:ext cx="1059668" cy="1004088"/>
        </a:xfrm>
        <a:prstGeom prst="rect">
          <a:avLst/>
        </a:prstGeom>
        <a:solidFill>
          <a:schemeClr val="accent2">
            <a:tint val="40000"/>
            <a:alpha val="90000"/>
            <a:hueOff val="1346944"/>
            <a:satOff val="-12446"/>
            <a:lumOff val="-1403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346944"/>
              <a:satOff val="-12446"/>
              <a:lumOff val="-14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50" kern="1200" dirty="0"/>
            <a:t>Pulse oximetry to assess oxygen saturation.</a:t>
          </a:r>
        </a:p>
      </dsp:txBody>
      <dsp:txXfrm>
        <a:off x="1062775" y="1181198"/>
        <a:ext cx="1059668" cy="1004088"/>
      </dsp:txXfrm>
    </dsp:sp>
    <dsp:sp modelId="{2D231424-798C-4390-AE35-9678F629A185}">
      <dsp:nvSpPr>
        <dsp:cNvPr id="0" name=""/>
        <dsp:cNvSpPr/>
      </dsp:nvSpPr>
      <dsp:spPr>
        <a:xfrm>
          <a:off x="2122443" y="1181198"/>
          <a:ext cx="1059668" cy="1004088"/>
        </a:xfrm>
        <a:prstGeom prst="rect">
          <a:avLst/>
        </a:prstGeom>
        <a:solidFill>
          <a:schemeClr val="accent2">
            <a:tint val="40000"/>
            <a:alpha val="90000"/>
            <a:hueOff val="2693887"/>
            <a:satOff val="-24893"/>
            <a:lumOff val="-2806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693887"/>
              <a:satOff val="-24893"/>
              <a:lumOff val="-28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50" kern="1200" dirty="0"/>
            <a:t>CAT and MRC scores to evaluate symptoms.</a:t>
          </a:r>
        </a:p>
      </dsp:txBody>
      <dsp:txXfrm>
        <a:off x="2122443" y="1181198"/>
        <a:ext cx="1059668" cy="1004088"/>
      </dsp:txXfrm>
    </dsp:sp>
    <dsp:sp modelId="{CDD398DE-5968-4D1B-8F63-0393A35E40A5}">
      <dsp:nvSpPr>
        <dsp:cNvPr id="0" name=""/>
        <dsp:cNvSpPr/>
      </dsp:nvSpPr>
      <dsp:spPr>
        <a:xfrm>
          <a:off x="3182112" y="1181198"/>
          <a:ext cx="1059668" cy="1004088"/>
        </a:xfrm>
        <a:prstGeom prst="rect">
          <a:avLst/>
        </a:prstGeom>
        <a:solidFill>
          <a:schemeClr val="accent2">
            <a:tint val="40000"/>
            <a:alpha val="90000"/>
            <a:hueOff val="4040831"/>
            <a:satOff val="-37339"/>
            <a:lumOff val="-4209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040831"/>
              <a:satOff val="-37339"/>
              <a:lumOff val="-42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50" kern="1200"/>
            <a:t>Exacerbation frequency monitoring.</a:t>
          </a:r>
        </a:p>
      </dsp:txBody>
      <dsp:txXfrm>
        <a:off x="3182112" y="1181198"/>
        <a:ext cx="1059668" cy="1004088"/>
      </dsp:txXfrm>
    </dsp:sp>
    <dsp:sp modelId="{A02D0C62-0850-4770-8097-1930DB290C88}">
      <dsp:nvSpPr>
        <dsp:cNvPr id="0" name=""/>
        <dsp:cNvSpPr/>
      </dsp:nvSpPr>
      <dsp:spPr>
        <a:xfrm>
          <a:off x="4241780" y="1181198"/>
          <a:ext cx="1059668" cy="1004088"/>
        </a:xfrm>
        <a:prstGeom prst="rect">
          <a:avLst/>
        </a:prstGeom>
        <a:solidFill>
          <a:schemeClr val="accent2">
            <a:tint val="40000"/>
            <a:alpha val="90000"/>
            <a:hueOff val="5387775"/>
            <a:satOff val="-49786"/>
            <a:lumOff val="-5612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387775"/>
              <a:satOff val="-49786"/>
              <a:lumOff val="-56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50" kern="1200" dirty="0"/>
            <a:t>Vaccination status: influenza and pneumococcal vaccines.</a:t>
          </a:r>
        </a:p>
      </dsp:txBody>
      <dsp:txXfrm>
        <a:off x="4241780" y="1181198"/>
        <a:ext cx="1059668" cy="1004088"/>
      </dsp:txXfrm>
    </dsp:sp>
    <dsp:sp modelId="{80D66642-74C9-494E-A3BC-CC95742420B2}">
      <dsp:nvSpPr>
        <dsp:cNvPr id="0" name=""/>
        <dsp:cNvSpPr/>
      </dsp:nvSpPr>
      <dsp:spPr>
        <a:xfrm>
          <a:off x="5301448" y="1181198"/>
          <a:ext cx="1059668" cy="1004088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Blood pressure and BMI monitoring.</a:t>
          </a:r>
        </a:p>
      </dsp:txBody>
      <dsp:txXfrm>
        <a:off x="5301448" y="1181198"/>
        <a:ext cx="1059668" cy="10040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09E7DD-2694-4134-8E1E-51440E395701}">
      <dsp:nvSpPr>
        <dsp:cNvPr id="0" name=""/>
        <dsp:cNvSpPr/>
      </dsp:nvSpPr>
      <dsp:spPr>
        <a:xfrm>
          <a:off x="82613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BA564C-BBB4-492F-86B1-BFE0049F57D4}">
      <dsp:nvSpPr>
        <dsp:cNvPr id="0" name=""/>
        <dsp:cNvSpPr/>
      </dsp:nvSpPr>
      <dsp:spPr>
        <a:xfrm>
          <a:off x="271034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172353-4014-4479-81C9-26F4AA2B14E4}">
      <dsp:nvSpPr>
        <dsp:cNvPr id="0" name=""/>
        <dsp:cNvSpPr/>
      </dsp:nvSpPr>
      <dsp:spPr>
        <a:xfrm>
          <a:off x="1172126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Short-Acting Bronchodilators (SABA/SAMA) for relief of breathlessness</a:t>
          </a:r>
        </a:p>
      </dsp:txBody>
      <dsp:txXfrm>
        <a:off x="1172126" y="90072"/>
        <a:ext cx="2114937" cy="897246"/>
      </dsp:txXfrm>
    </dsp:sp>
    <dsp:sp modelId="{376C9BD4-2A1A-4DD1-B2C2-B6284D3616E2}">
      <dsp:nvSpPr>
        <dsp:cNvPr id="0" name=""/>
        <dsp:cNvSpPr/>
      </dsp:nvSpPr>
      <dsp:spPr>
        <a:xfrm>
          <a:off x="3655575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C3BDF4-6E33-4A0F-940F-E0AB0CEA6811}">
      <dsp:nvSpPr>
        <dsp:cNvPr id="0" name=""/>
        <dsp:cNvSpPr/>
      </dsp:nvSpPr>
      <dsp:spPr>
        <a:xfrm>
          <a:off x="3843996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F19262-717B-474E-96FF-A8E8DA724CE6}">
      <dsp:nvSpPr>
        <dsp:cNvPr id="0" name=""/>
        <dsp:cNvSpPr/>
      </dsp:nvSpPr>
      <dsp:spPr>
        <a:xfrm>
          <a:off x="4745088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/>
            <a:t>Long-Acting Bronchodilators (LABA or LAMA) as maintenance therapy</a:t>
          </a:r>
        </a:p>
      </dsp:txBody>
      <dsp:txXfrm>
        <a:off x="4745088" y="90072"/>
        <a:ext cx="2114937" cy="897246"/>
      </dsp:txXfrm>
    </dsp:sp>
    <dsp:sp modelId="{DAAA49EE-D5EC-41CD-8FC2-5EDC5DF78925}">
      <dsp:nvSpPr>
        <dsp:cNvPr id="0" name=""/>
        <dsp:cNvSpPr/>
      </dsp:nvSpPr>
      <dsp:spPr>
        <a:xfrm>
          <a:off x="7228536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0CB3EB-96B7-4C5A-8346-E4222E4147E1}">
      <dsp:nvSpPr>
        <dsp:cNvPr id="0" name=""/>
        <dsp:cNvSpPr/>
      </dsp:nvSpPr>
      <dsp:spPr>
        <a:xfrm>
          <a:off x="7416958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6873D-7A84-432D-ABBF-B705FA0F3632}">
      <dsp:nvSpPr>
        <dsp:cNvPr id="0" name=""/>
        <dsp:cNvSpPr/>
      </dsp:nvSpPr>
      <dsp:spPr>
        <a:xfrm>
          <a:off x="8318049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/>
            <a:t>Inhaled Corticosteroids (ICS) if frequent exacerbations occur</a:t>
          </a:r>
        </a:p>
      </dsp:txBody>
      <dsp:txXfrm>
        <a:off x="8318049" y="90072"/>
        <a:ext cx="2114937" cy="897246"/>
      </dsp:txXfrm>
    </dsp:sp>
    <dsp:sp modelId="{4295F98E-888E-4988-9F80-6D5C8EC5CDAA}">
      <dsp:nvSpPr>
        <dsp:cNvPr id="0" name=""/>
        <dsp:cNvSpPr/>
      </dsp:nvSpPr>
      <dsp:spPr>
        <a:xfrm>
          <a:off x="82613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072AF8-5F0B-4237-9F78-2E5DE72A1581}">
      <dsp:nvSpPr>
        <dsp:cNvPr id="0" name=""/>
        <dsp:cNvSpPr/>
      </dsp:nvSpPr>
      <dsp:spPr>
        <a:xfrm>
          <a:off x="271034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067469-4087-4D33-8C09-9C395AE18567}">
      <dsp:nvSpPr>
        <dsp:cNvPr id="0" name=""/>
        <dsp:cNvSpPr/>
      </dsp:nvSpPr>
      <dsp:spPr>
        <a:xfrm>
          <a:off x="1172126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/>
            <a:t>Combination inhalers for improved adherence</a:t>
          </a:r>
        </a:p>
      </dsp:txBody>
      <dsp:txXfrm>
        <a:off x="1172126" y="1727045"/>
        <a:ext cx="2114937" cy="897246"/>
      </dsp:txXfrm>
    </dsp:sp>
    <dsp:sp modelId="{C9A61707-F730-4665-B38D-2B07233B099E}">
      <dsp:nvSpPr>
        <dsp:cNvPr id="0" name=""/>
        <dsp:cNvSpPr/>
      </dsp:nvSpPr>
      <dsp:spPr>
        <a:xfrm>
          <a:off x="3655575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B4A67C-FE05-4D8C-85D9-3372EE5B145C}">
      <dsp:nvSpPr>
        <dsp:cNvPr id="0" name=""/>
        <dsp:cNvSpPr/>
      </dsp:nvSpPr>
      <dsp:spPr>
        <a:xfrm>
          <a:off x="3843996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22A8E8-75E4-4CB3-866F-8DEAFBA5C1A2}">
      <dsp:nvSpPr>
        <dsp:cNvPr id="0" name=""/>
        <dsp:cNvSpPr/>
      </dsp:nvSpPr>
      <dsp:spPr>
        <a:xfrm>
          <a:off x="4745088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/>
            <a:t>Antibiotics during acute infective exacerbations</a:t>
          </a:r>
        </a:p>
      </dsp:txBody>
      <dsp:txXfrm>
        <a:off x="4745088" y="1727045"/>
        <a:ext cx="2114937" cy="897246"/>
      </dsp:txXfrm>
    </dsp:sp>
    <dsp:sp modelId="{CEB83977-68E3-4C9E-8CC3-9CC738385C26}">
      <dsp:nvSpPr>
        <dsp:cNvPr id="0" name=""/>
        <dsp:cNvSpPr/>
      </dsp:nvSpPr>
      <dsp:spPr>
        <a:xfrm>
          <a:off x="7228536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A87B39-97BB-4406-8BF3-631E15C324EB}">
      <dsp:nvSpPr>
        <dsp:cNvPr id="0" name=""/>
        <dsp:cNvSpPr/>
      </dsp:nvSpPr>
      <dsp:spPr>
        <a:xfrm>
          <a:off x="7416958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5F513D-DDC7-4E0F-A841-B6FF060688D1}">
      <dsp:nvSpPr>
        <dsp:cNvPr id="0" name=""/>
        <dsp:cNvSpPr/>
      </dsp:nvSpPr>
      <dsp:spPr>
        <a:xfrm>
          <a:off x="8318049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/>
            <a:t>Oxygen therapy assessment if persistent hypoxemia develops (NICE, 2019)</a:t>
          </a:r>
        </a:p>
      </dsp:txBody>
      <dsp:txXfrm>
        <a:off x="8318049" y="1727045"/>
        <a:ext cx="2114937" cy="897246"/>
      </dsp:txXfrm>
    </dsp:sp>
    <dsp:sp modelId="{89F9B26F-8399-4F95-BCCE-C66C0CE8FBC2}">
      <dsp:nvSpPr>
        <dsp:cNvPr id="0" name=""/>
        <dsp:cNvSpPr/>
      </dsp:nvSpPr>
      <dsp:spPr>
        <a:xfrm>
          <a:off x="82613" y="336401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E16D64-C377-4C3D-AE19-7BD5E689AEB4}">
      <dsp:nvSpPr>
        <dsp:cNvPr id="0" name=""/>
        <dsp:cNvSpPr/>
      </dsp:nvSpPr>
      <dsp:spPr>
        <a:xfrm>
          <a:off x="271034" y="3552441"/>
          <a:ext cx="520402" cy="52040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46A4BD-5F0D-4402-B3A5-291649EC15D2}">
      <dsp:nvSpPr>
        <dsp:cNvPr id="0" name=""/>
        <dsp:cNvSpPr/>
      </dsp:nvSpPr>
      <dsp:spPr>
        <a:xfrm>
          <a:off x="1172126" y="336401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/>
            <a:t>Ensuring correct inhaler technique is essential (GOLD, 2024).</a:t>
          </a:r>
        </a:p>
      </dsp:txBody>
      <dsp:txXfrm>
        <a:off x="1172126" y="3364019"/>
        <a:ext cx="2114937" cy="897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 xmlns="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5701A-657D-D448-32C9-285406B245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E6F5A1-8381-72D2-48E2-6A4537B086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8C9838-445D-DC0F-C402-43B41C7BA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7532-076E-405D-8E90-34AB3D7A3EA0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FA8393-3645-502E-CDDB-C83B63936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A1CCB7-3C9D-C088-B252-A36AEAC40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4603-D052-423A-AD39-A6B6BD4329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43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D855B-D8DD-FB19-FA98-785BFB754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6AF4D-A3C8-7F45-4830-3C1096A062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E5D081-6DB9-5FFD-4AEF-DC8928534A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7532-076E-405D-8E90-34AB3D7A3EA0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1831C9-2B83-C9D9-4C66-9006AF9A5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486B38-D77F-9A2D-AAE1-68F1A8790E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4603-D052-423A-AD39-A6B6BD4329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5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F20F5-3604-6232-36B0-EE3CE663E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5C7B05-2206-BA4E-6D3B-B4052F3FB1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342E2-37A5-6DE1-C83D-FC9AA7768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7532-076E-405D-8E90-34AB3D7A3EA0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43CA9F-EA51-6ACD-9D6E-88DD8C891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D93542-8E45-0C66-6F7C-136ED209B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4603-D052-423A-AD39-A6B6BD4329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181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42E46-F6F6-F66F-E888-6CD3FA3146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AFC98-BE04-E58A-7B71-CFA576BBEE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5864DE-8CB0-A1C0-99ED-A64C8C083B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FF881B-8F6E-5BD7-6D03-5D2AC838B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7532-076E-405D-8E90-34AB3D7A3EA0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F8CE32-C05F-1132-4829-227716C93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EA105B-3528-BAAC-A0EB-EBDB75BCA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4603-D052-423A-AD39-A6B6BD4329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501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10F80-C1D2-C100-F498-D5FBB75F4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836014-A391-2329-44B9-9AB3BC8681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54874A-4EAA-3DDE-321E-6BC454DA8C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94F33D-9F3D-D2BA-43F6-76F469DDC9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34412E-BDBD-8826-D0D3-170CB70930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96C4A4-0DB6-C8A5-ACF2-51F342A7F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7532-076E-405D-8E90-34AB3D7A3EA0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02D846-A9D6-DF55-F814-D172074BB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ED9527-C0FE-E33F-4C21-27F04840F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4603-D052-423A-AD39-A6B6BD4329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273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38ACF-83BF-B9BD-4CEC-E8AD3BDBC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530A7-B975-701B-E4F3-702AFDBB3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7532-076E-405D-8E90-34AB3D7A3EA0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7C3A5C-B007-9E95-B9F3-B0851A6FA3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A2E344-3E15-5033-5EFB-F3CD7E151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4603-D052-423A-AD39-A6B6BD4329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870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D418F5-5857-31BF-7DBE-E6DC7EC22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7532-076E-405D-8E90-34AB3D7A3EA0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E00E07-232C-7AB2-79A3-1A0B15E55E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B3BBD4-4478-393D-3182-54D143FF2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4603-D052-423A-AD39-A6B6BD4329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415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69DC-B8B4-1280-9BED-FB264876D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E1589-A967-B75A-4EB5-5C8AE4CDF0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5D42D6-BECC-EA22-6ED4-21BA876B35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3E7773-A4A6-BDB5-7FA8-A85FF748F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7532-076E-405D-8E90-34AB3D7A3EA0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7610C8-2643-34BF-A2BB-E2F569B43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2A28EB-0320-66CA-A157-6065BC33F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4603-D052-423A-AD39-A6B6BD4329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011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CDF6E-349D-7897-EF5B-9317D3402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63D866-DFC7-B739-6B75-1DEB58C68D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24D36D-69BD-AFDC-3271-FA0D7CD1A7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C2075C-B42D-25BB-6B86-B2A8E90FC6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7532-076E-405D-8E90-34AB3D7A3EA0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5D0258-CD10-699C-E3AE-66746F870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4B4008-FD09-EFEC-E78B-7F84E38D5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4603-D052-423A-AD39-A6B6BD4329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901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FBF18-70F3-E52D-E40F-D1D547BF1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5D3B21-7D30-9FD7-6D02-825AA676BD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7CDBF-67EC-14F5-1AB9-E74C59E39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7532-076E-405D-8E90-34AB3D7A3EA0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F2397-BF4A-0B17-446A-703C4EF39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C5FD4-BFA4-C34A-66E8-1C3195C4A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4603-D052-423A-AD39-A6B6BD4329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070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7CCF61-3477-FB4F-5CEA-86EF0D15EB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82FF32-C68B-918A-8D59-6FC0ED052C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3F449-F98F-1E9B-97DA-4C27E1D1ED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67532-076E-405D-8E90-34AB3D7A3EA0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F834A0-4599-B7AA-7FC2-6480FA0FAA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1335D0-364F-D675-824F-7FCF0E61F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94603-D052-423A-AD39-A6B6BD4329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1977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F02C59-FABE-628B-55C7-F7A8AAF36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BADCE-C2D5-4AE8-97E7-A4383A08FE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C589BC-6096-FF4E-19C6-84269A97F7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267532-076E-405D-8E90-34AB3D7A3EA0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32FF32-2B41-7903-C7F7-2A0BCAF36E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8B3E58-560C-71A7-F849-B7789EA942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F94603-D052-423A-AD39-A6B6BD4329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616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11.sv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image" Target="../media/image8.jpeg"/><Relationship Id="rId9" Type="http://schemas.microsoft.com/office/2007/relationships/diagramDrawing" Target="../diagrams/drawing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chronic-obstructive-pulmonary-disease-copd/" TargetMode="External"/><Relationship Id="rId2" Type="http://schemas.openxmlformats.org/officeDocument/2006/relationships/hyperlink" Target="https://goldcopd.org/2024-gold-repor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rchive.org/details/tortorasprincipl0001tort" TargetMode="External"/><Relationship Id="rId5" Type="http://schemas.openxmlformats.org/officeDocument/2006/relationships/hyperlink" Target="https://www.scribd.com/document/900062820/Human-Physiology-From-Cells-to-Systems-Sherwood-download" TargetMode="External"/><Relationship Id="rId4" Type="http://schemas.openxmlformats.org/officeDocument/2006/relationships/hyperlink" Target="https://www.nice.org.uk/guidance/NG115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-room/fact-sheets/detail/chronic-obstructive-pulmonary-disease-(copd)" TargetMode="External"/><Relationship Id="rId2" Type="http://schemas.openxmlformats.org/officeDocument/2006/relationships/hyperlink" Target="https://www.gov.scot/publications/quality-prescribing-respiratory-2024-2027-consultation-draft-guidance/pages/11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9392A0-F165-DA52-066C-6B72C6C9BC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4609" y="2146324"/>
            <a:ext cx="4805996" cy="1297115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US" sz="2800" b="1" dirty="0">
                <a:solidFill>
                  <a:schemeClr val="tx2"/>
                </a:solidFill>
              </a:rPr>
              <a:t>Comprehensive Care Plan for a Patient with Chronic Respiratory Disease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1B4DEF-892A-268A-CC2C-80DC4D2426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64609" y="374073"/>
            <a:ext cx="5827391" cy="1441247"/>
          </a:xfrm>
        </p:spPr>
        <p:txBody>
          <a:bodyPr anchor="b">
            <a:noAutofit/>
          </a:bodyPr>
          <a:lstStyle/>
          <a:p>
            <a:pPr algn="l"/>
            <a:r>
              <a:rPr lang="en-US" sz="2800" b="1" dirty="0">
                <a:solidFill>
                  <a:schemeClr val="tx2"/>
                </a:solidFill>
              </a:rPr>
              <a:t>Condition: Chronic Obstructive Pulmonary Disease (COPD)</a:t>
            </a:r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97CCB7E5-0BE4-6397-AF0C-40A04552C2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1" name="Title 1">
            <a:extLst>
              <a:ext uri="{FF2B5EF4-FFF2-40B4-BE49-F238E27FC236}">
                <a16:creationId xmlns:a16="http://schemas.microsoft.com/office/drawing/2014/main" id="{AE9392A0-F165-DA52-066C-6B72C6C9BC36}"/>
              </a:ext>
            </a:extLst>
          </p:cNvPr>
          <p:cNvSpPr txBox="1">
            <a:spLocks/>
          </p:cNvSpPr>
          <p:nvPr/>
        </p:nvSpPr>
        <p:spPr>
          <a:xfrm>
            <a:off x="4482230" y="4499174"/>
            <a:ext cx="7709465" cy="184724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400" b="1" dirty="0">
                <a:solidFill>
                  <a:schemeClr val="tx2"/>
                </a:solidFill>
              </a:rPr>
              <a:t>Student Name: </a:t>
            </a:r>
            <a:r>
              <a:rPr lang="en-US" sz="2400" b="1" dirty="0" smtClean="0">
                <a:solidFill>
                  <a:schemeClr val="tx2"/>
                </a:solidFill>
              </a:rPr>
              <a:t>	Sana </a:t>
            </a:r>
            <a:r>
              <a:rPr lang="en-US" sz="2400" b="1" dirty="0">
                <a:solidFill>
                  <a:schemeClr val="tx2"/>
                </a:solidFill>
              </a:rPr>
              <a:t>Rani</a:t>
            </a:r>
          </a:p>
          <a:p>
            <a:pPr algn="l"/>
            <a:r>
              <a:rPr lang="en-US" sz="2400" b="1" dirty="0">
                <a:solidFill>
                  <a:schemeClr val="tx2"/>
                </a:solidFill>
              </a:rPr>
              <a:t>Student ID:   </a:t>
            </a:r>
            <a:r>
              <a:rPr lang="en-US" sz="2400" b="1" dirty="0" smtClean="0">
                <a:solidFill>
                  <a:schemeClr val="tx2"/>
                </a:solidFill>
              </a:rPr>
              <a:t>	2406921</a:t>
            </a:r>
            <a:endParaRPr lang="en-US" sz="2400" b="1" dirty="0">
              <a:solidFill>
                <a:schemeClr val="tx2"/>
              </a:solidFill>
            </a:endParaRPr>
          </a:p>
          <a:p>
            <a:pPr algn="l"/>
            <a:r>
              <a:rPr lang="en-US" sz="2400" b="1" dirty="0">
                <a:solidFill>
                  <a:schemeClr val="tx2"/>
                </a:solidFill>
              </a:rPr>
              <a:t>Module Name: </a:t>
            </a:r>
            <a:r>
              <a:rPr lang="en-US" sz="2400" b="1" dirty="0" smtClean="0">
                <a:solidFill>
                  <a:schemeClr val="tx2"/>
                </a:solidFill>
              </a:rPr>
              <a:t>	Introduction to Physiology</a:t>
            </a:r>
            <a:endParaRPr lang="en-US" sz="2400" b="1" dirty="0">
              <a:solidFill>
                <a:schemeClr val="tx2"/>
              </a:solidFill>
            </a:endParaRPr>
          </a:p>
          <a:p>
            <a:pPr algn="l"/>
            <a:r>
              <a:rPr lang="en-US" sz="2400" b="1" dirty="0">
                <a:solidFill>
                  <a:schemeClr val="tx2"/>
                </a:solidFill>
              </a:rPr>
              <a:t>Module Code:  </a:t>
            </a:r>
            <a:r>
              <a:rPr lang="en-US" sz="2400" b="1" dirty="0" smtClean="0">
                <a:solidFill>
                  <a:schemeClr val="tx2"/>
                </a:solidFill>
              </a:rPr>
              <a:t>	BMHP5023</a:t>
            </a:r>
            <a:r>
              <a:rPr lang="en-US" sz="2400" b="1" dirty="0">
                <a:solidFill>
                  <a:schemeClr val="tx2"/>
                </a:solidFill>
              </a:rPr>
              <a:t>	</a:t>
            </a:r>
          </a:p>
          <a:p>
            <a:pPr algn="l"/>
            <a:endParaRPr lang="en-US" sz="2400" b="1" dirty="0">
              <a:solidFill>
                <a:schemeClr val="tx2"/>
              </a:solidFill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24FD3776-64CD-5EE8-58DF-68D30B0D71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4558" y="77951"/>
            <a:ext cx="3228975" cy="1304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872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08"/>
    </mc:Choice>
    <mc:Fallback xmlns="">
      <p:transition spd="slow" advTm="139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build="p"/>
      <p:bldP spid="1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508111-D760-227F-B032-1C1D1070ACC5}"/>
              </a:ext>
            </a:extLst>
          </p:cNvPr>
          <p:cNvSpPr txBox="1"/>
          <p:nvPr/>
        </p:nvSpPr>
        <p:spPr>
          <a:xfrm>
            <a:off x="1179226" y="528707"/>
            <a:ext cx="9833548" cy="80133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Introduction: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CCDBE-0BFB-1E0E-E1C2-1207228E11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413" y="1533832"/>
            <a:ext cx="10194482" cy="5353392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2400" dirty="0">
                <a:solidFill>
                  <a:schemeClr val="tx2"/>
                </a:solidFill>
              </a:rPr>
              <a:t>One of the key health burdens to the population.</a:t>
            </a:r>
          </a:p>
          <a:p>
            <a:r>
              <a:rPr lang="en-US" sz="2400" dirty="0">
                <a:solidFill>
                  <a:schemeClr val="tx2"/>
                </a:solidFill>
              </a:rPr>
              <a:t>1.2 million individuals in the UK who have been diagnosed with a form of COPD (Scottish Government, 2024).</a:t>
            </a:r>
          </a:p>
          <a:p>
            <a:r>
              <a:rPr lang="en-US" sz="2400" dirty="0">
                <a:solidFill>
                  <a:schemeClr val="tx2"/>
                </a:solidFill>
              </a:rPr>
              <a:t>Prevalence rates increase to 6.2 per cent among people between the ages of 60-69 and almost 10.2 per cent among adults between the ages of 70-79 (Alzheimer's Association, 2024).</a:t>
            </a:r>
          </a:p>
          <a:p>
            <a:r>
              <a:rPr lang="en-US" sz="2400" dirty="0">
                <a:solidFill>
                  <a:schemeClr val="tx2"/>
                </a:solidFill>
              </a:rPr>
              <a:t>Causes around 3.5 million deaths in 2021, which is about 5 percent of all the deaths globally (World Health Organization, 2024).</a:t>
            </a:r>
          </a:p>
          <a:p>
            <a:r>
              <a:rPr lang="en-US" sz="2400" dirty="0">
                <a:solidFill>
                  <a:schemeClr val="tx2"/>
                </a:solidFill>
              </a:rPr>
              <a:t>In developed countries (with high incomes) more than 70 percent of COPD cases are directly related to long-term tobacco consumption, as well as occupation exposures and frequent respiratory infections (Fekete et al, 2024) .</a:t>
            </a:r>
          </a:p>
          <a:p>
            <a:endParaRPr lang="en-US" sz="20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Record (online-voice-recorder.com)">
            <a:hlinkClick r:id="" action="ppaction://media"/>
            <a:extLst>
              <a:ext uri="{FF2B5EF4-FFF2-40B4-BE49-F238E27FC236}">
                <a16:creationId xmlns:a16="http://schemas.microsoft.com/office/drawing/2014/main" id="{FAE7A06F-683A-10D2-8950-1B8D674765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92634" y="560132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840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482"/>
    </mc:Choice>
    <mc:Fallback xmlns="">
      <p:transition spd="slow" advTm="944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84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B1099A1-541C-1076-EE98-342C4B354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chemeClr val="tx2"/>
                </a:solidFill>
              </a:rPr>
              <a:t>Presentation Includes: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81264" y="-5116"/>
            <a:ext cx="3318648" cy="2490264"/>
            <a:chOff x="-305" y="-1"/>
            <a:chExt cx="3832880" cy="287613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2605762" cy="2252847"/>
            <a:chOff x="-305" y="-4155"/>
            <a:chExt cx="2514948" cy="2174333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D3589BF-2E94-3E97-2518-9D606282AA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4575447"/>
              </p:ext>
            </p:extLst>
          </p:nvPr>
        </p:nvGraphicFramePr>
        <p:xfrm>
          <a:off x="1036320" y="2560320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Record (online-voice-recorder.com) (1)">
            <a:hlinkClick r:id="" action="ppaction://media"/>
            <a:extLst>
              <a:ext uri="{FF2B5EF4-FFF2-40B4-BE49-F238E27FC236}">
                <a16:creationId xmlns:a16="http://schemas.microsoft.com/office/drawing/2014/main" id="{09AA2DC1-804D-2759-7FE4-D068FD586D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8887" y="55168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39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07"/>
    </mc:Choice>
    <mc:Fallback xmlns="">
      <p:transition spd="slow" advTm="148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3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8F40BB-5BED-27DA-3CF1-7B04AEFD0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US" sz="3700" b="1">
                <a:solidFill>
                  <a:schemeClr val="tx2"/>
                </a:solidFill>
              </a:rPr>
              <a:t>Anatomy and Physiology of the Respiratory System:</a:t>
            </a:r>
            <a:endParaRPr lang="en-US" sz="370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1666F4-B5EE-BA75-578A-07B8A49F21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7286346"/>
              </p:ext>
            </p:extLst>
          </p:nvPr>
        </p:nvGraphicFramePr>
        <p:xfrm>
          <a:off x="1036320" y="1454046"/>
          <a:ext cx="10119360" cy="46557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 (online-voice-recorder.com) (2)">
            <a:hlinkClick r:id="" action="ppaction://media"/>
            <a:extLst>
              <a:ext uri="{FF2B5EF4-FFF2-40B4-BE49-F238E27FC236}">
                <a16:creationId xmlns:a16="http://schemas.microsoft.com/office/drawing/2014/main" id="{8023CE59-FF9C-6709-0B3C-3B81AB900F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91595" y="51879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637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013"/>
    </mc:Choice>
    <mc:Fallback xmlns="">
      <p:transition spd="slow" advTm="240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6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335C39-029A-E88C-0B1C-51E323619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0176" y="483816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tx2"/>
                </a:solidFill>
              </a:rPr>
              <a:t>Pathophysiology of COPD:</a:t>
            </a:r>
            <a:endParaRPr lang="en-US" sz="3600" dirty="0">
              <a:solidFill>
                <a:schemeClr val="tx2"/>
              </a:solidFill>
            </a:endParaRPr>
          </a:p>
        </p:txBody>
      </p:sp>
      <p:pic>
        <p:nvPicPr>
          <p:cNvPr id="7" name="Graphic 6" descr="Lungs">
            <a:extLst>
              <a:ext uri="{FF2B5EF4-FFF2-40B4-BE49-F238E27FC236}">
                <a16:creationId xmlns:a16="http://schemas.microsoft.com/office/drawing/2014/main" id="{A66FE56E-DBA0-0EBC-E339-39CCD916CF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76844-F37D-EE16-2C4B-9FAF54B8D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1793845"/>
            <a:ext cx="6101426" cy="4745499"/>
          </a:xfrm>
        </p:spPr>
        <p:txBody>
          <a:bodyPr anchor="ctr">
            <a:normAutofit fontScale="92500" lnSpcReduction="20000"/>
          </a:bodyPr>
          <a:lstStyle/>
          <a:p>
            <a:r>
              <a:rPr lang="en-US" sz="1800" dirty="0">
                <a:solidFill>
                  <a:schemeClr val="tx2"/>
                </a:solidFill>
              </a:rPr>
              <a:t>COPD is a condition that is characterized by airflow obstruction, which is chronic due to the presence of emphysema and chronic bronchitis (GOLD, 2024).</a:t>
            </a:r>
          </a:p>
          <a:p>
            <a:r>
              <a:rPr lang="en-US" sz="1800" dirty="0">
                <a:solidFill>
                  <a:schemeClr val="tx2"/>
                </a:solidFill>
              </a:rPr>
              <a:t>Key mechanisms include: 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	1. Chronic inflammatory process leads to bronchial small airways narrowing. 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	2. Alveoli destruction caused by the destruction of a good surface of exchange. 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	3. Loss of elastic recoil -air-trapping and hyperinflation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	4. Hypersecretion of mucus - further obstruction (Barnes, 2020).</a:t>
            </a:r>
          </a:p>
          <a:p>
            <a:r>
              <a:rPr lang="en-US" sz="1800" dirty="0">
                <a:solidFill>
                  <a:schemeClr val="tx2"/>
                </a:solidFill>
              </a:rPr>
              <a:t> The effects of these changes are dyspnea, chronic cough, sputum, and exercise intolerance. Impairment of gas exchange results in hypoxemia and in a severe disease condition, hypercapnia (NICE, 2019).</a:t>
            </a:r>
          </a:p>
          <a:p>
            <a:endParaRPr lang="en-US" sz="13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6173AA9E-1B8E-AE34-BA90-66942B5BE0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15110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495"/>
    </mc:Choice>
    <mc:Fallback xmlns="">
      <p:transition spd="slow" advTm="1454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C276844-0296-E1FA-5E52-69BDD6A68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 b="1">
                <a:solidFill>
                  <a:schemeClr val="tx2"/>
                </a:solidFill>
              </a:rPr>
              <a:t>Impact of COPD on Respiratory Function: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7AE02-7560-15F1-AEC1-E67A090424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199" y="277091"/>
            <a:ext cx="6019495" cy="6385391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tx2"/>
                </a:solidFill>
              </a:rPr>
              <a:t>Physiological consequences include:</a:t>
            </a:r>
          </a:p>
          <a:p>
            <a:pPr marL="0" lvl="0" indent="0">
              <a:buNone/>
            </a:pPr>
            <a:r>
              <a:rPr lang="en-US" dirty="0">
                <a:solidFill>
                  <a:schemeClr val="tx2"/>
                </a:solidFill>
              </a:rPr>
              <a:t>	Reduced FEV1 and FEV1/FVC ratio (Spirometry)</a:t>
            </a:r>
          </a:p>
          <a:p>
            <a:pPr marL="0" lvl="0" indent="0">
              <a:buNone/>
            </a:pPr>
            <a:r>
              <a:rPr lang="en-US" dirty="0">
                <a:solidFill>
                  <a:schemeClr val="tx2"/>
                </a:solidFill>
              </a:rPr>
              <a:t>	Increased residual volume</a:t>
            </a:r>
          </a:p>
          <a:p>
            <a:pPr marL="0" lvl="0" indent="0">
              <a:buNone/>
            </a:pPr>
            <a:r>
              <a:rPr lang="en-US" dirty="0">
                <a:solidFill>
                  <a:schemeClr val="tx2"/>
                </a:solidFill>
              </a:rPr>
              <a:t>	Impaired ventilation-perfusion ratio</a:t>
            </a:r>
          </a:p>
          <a:p>
            <a:pPr marL="0" lvl="0" indent="0">
              <a:buNone/>
            </a:pPr>
            <a:r>
              <a:rPr lang="en-US" dirty="0">
                <a:solidFill>
                  <a:schemeClr val="tx2"/>
                </a:solidFill>
              </a:rPr>
              <a:t>	Declining oxygen saturation during exertion</a:t>
            </a:r>
          </a:p>
          <a:p>
            <a:pPr marL="0" lvl="0" indent="0">
              <a:buNone/>
            </a:pPr>
            <a:r>
              <a:rPr lang="en-US" dirty="0">
                <a:solidFill>
                  <a:schemeClr val="tx2"/>
                </a:solidFill>
              </a:rPr>
              <a:t>	Increased breathing work (Celli </a:t>
            </a:r>
            <a:r>
              <a:rPr lang="en-US" dirty="0" smtClean="0">
                <a:solidFill>
                  <a:schemeClr val="tx2"/>
                </a:solidFill>
              </a:rPr>
              <a:t>and </a:t>
            </a:r>
            <a:r>
              <a:rPr lang="en-US" dirty="0" err="1">
                <a:solidFill>
                  <a:schemeClr val="tx2"/>
                </a:solidFill>
              </a:rPr>
              <a:t>Wedzicha</a:t>
            </a:r>
            <a:r>
              <a:rPr lang="en-US" dirty="0">
                <a:solidFill>
                  <a:schemeClr val="tx2"/>
                </a:solidFill>
              </a:rPr>
              <a:t>, 2019)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C03F724C-2BE5-9EAA-6F2F-74E098DE6A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59139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863"/>
    </mc:Choice>
    <mc:Fallback xmlns="">
      <p:transition spd="slow" advTm="738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F75AD06-DFC4-4B3A-8490-330823D081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587C93-0840-40DF-96D5-D1F2137E644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83BDC3-8396-20CB-72A2-B34396030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01859"/>
            <a:ext cx="4130185" cy="4054282"/>
          </a:xfrm>
        </p:spPr>
        <p:txBody>
          <a:bodyPr>
            <a:normAutofit/>
          </a:bodyPr>
          <a:lstStyle/>
          <a:p>
            <a:r>
              <a:rPr lang="en-US" sz="3600" b="1">
                <a:solidFill>
                  <a:schemeClr val="tx2"/>
                </a:solidFill>
              </a:rPr>
              <a:t>Patient Profile:</a:t>
            </a:r>
            <a:endParaRPr lang="en-US" sz="36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02D55A-F529-4B19-BAF9-F63240A7B4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3839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367E3C-3947-493D-9458-5955DB20AEA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E8D9785-21DB-4CE6-B138-2999AD61612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3AA5AD5-8F29-4165-8112-305DDDDDD07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4EC0CF-F38F-4D7F-B48D-9A26E814DFD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CB9EE-079B-C63E-5E3D-C42804896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2110" y="415636"/>
            <a:ext cx="7453120" cy="633152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chemeClr val="tx2"/>
                </a:solidFill>
              </a:rPr>
              <a:t>Patient Name:</a:t>
            </a:r>
            <a:r>
              <a:rPr lang="en-US" sz="2400" dirty="0">
                <a:solidFill>
                  <a:schemeClr val="tx2"/>
                </a:solidFill>
              </a:rPr>
              <a:t> Mr. David Thompson</a:t>
            </a:r>
            <a:br>
              <a:rPr lang="en-US" sz="2400" dirty="0">
                <a:solidFill>
                  <a:schemeClr val="tx2"/>
                </a:solidFill>
              </a:rPr>
            </a:br>
            <a:r>
              <a:rPr lang="en-US" sz="2400" b="1" dirty="0">
                <a:solidFill>
                  <a:schemeClr val="tx2"/>
                </a:solidFill>
              </a:rPr>
              <a:t>Age:</a:t>
            </a:r>
            <a:r>
              <a:rPr lang="en-US" sz="2400" dirty="0">
                <a:solidFill>
                  <a:schemeClr val="tx2"/>
                </a:solidFill>
              </a:rPr>
              <a:t> 64</a:t>
            </a:r>
            <a:br>
              <a:rPr lang="en-US" sz="2400" dirty="0">
                <a:solidFill>
                  <a:schemeClr val="tx2"/>
                </a:solidFill>
              </a:rPr>
            </a:br>
            <a:r>
              <a:rPr lang="en-US" sz="2400" b="1" dirty="0">
                <a:solidFill>
                  <a:schemeClr val="tx2"/>
                </a:solidFill>
              </a:rPr>
              <a:t>Sex:</a:t>
            </a:r>
            <a:r>
              <a:rPr lang="en-US" sz="2400" dirty="0">
                <a:solidFill>
                  <a:schemeClr val="tx2"/>
                </a:solidFill>
              </a:rPr>
              <a:t> Male</a:t>
            </a:r>
            <a:br>
              <a:rPr lang="en-US" sz="2400" dirty="0">
                <a:solidFill>
                  <a:schemeClr val="tx2"/>
                </a:solidFill>
              </a:rPr>
            </a:br>
            <a:r>
              <a:rPr lang="en-US" sz="2400" b="1" dirty="0">
                <a:solidFill>
                  <a:schemeClr val="tx2"/>
                </a:solidFill>
              </a:rPr>
              <a:t>Ethnicity:</a:t>
            </a:r>
            <a:r>
              <a:rPr lang="en-US" sz="2400" dirty="0">
                <a:solidFill>
                  <a:schemeClr val="tx2"/>
                </a:solidFill>
              </a:rPr>
              <a:t> White British</a:t>
            </a:r>
            <a:br>
              <a:rPr lang="en-US" sz="2400" dirty="0">
                <a:solidFill>
                  <a:schemeClr val="tx2"/>
                </a:solidFill>
              </a:rPr>
            </a:br>
            <a:r>
              <a:rPr lang="en-US" sz="2400" b="1" dirty="0">
                <a:solidFill>
                  <a:schemeClr val="tx2"/>
                </a:solidFill>
              </a:rPr>
              <a:t>Occupation:</a:t>
            </a:r>
            <a:r>
              <a:rPr lang="en-US" sz="2400" dirty="0">
                <a:solidFill>
                  <a:schemeClr val="tx2"/>
                </a:solidFill>
              </a:rPr>
              <a:t> Retired construction worker</a:t>
            </a:r>
            <a:br>
              <a:rPr lang="en-US" sz="2400" dirty="0">
                <a:solidFill>
                  <a:schemeClr val="tx2"/>
                </a:solidFill>
              </a:rPr>
            </a:br>
            <a:r>
              <a:rPr lang="en-US" sz="2400" b="1" dirty="0">
                <a:solidFill>
                  <a:schemeClr val="tx2"/>
                </a:solidFill>
              </a:rPr>
              <a:t>Living Situation:</a:t>
            </a:r>
            <a:r>
              <a:rPr lang="en-US" sz="2400" dirty="0">
                <a:solidFill>
                  <a:schemeClr val="tx2"/>
                </a:solidFill>
              </a:rPr>
              <a:t> Lives alone in a council flat</a:t>
            </a:r>
            <a:br>
              <a:rPr lang="en-US" sz="2400" dirty="0">
                <a:solidFill>
                  <a:schemeClr val="tx2"/>
                </a:solidFill>
              </a:rPr>
            </a:br>
            <a:r>
              <a:rPr lang="en-US" sz="2400" b="1" dirty="0">
                <a:solidFill>
                  <a:schemeClr val="tx2"/>
                </a:solidFill>
              </a:rPr>
              <a:t>Smoking History:</a:t>
            </a:r>
            <a:r>
              <a:rPr lang="en-US" sz="2400" dirty="0">
                <a:solidFill>
                  <a:schemeClr val="tx2"/>
                </a:solidFill>
              </a:rPr>
              <a:t> 35-pack-year history; currently smokes 10 cigarettes/day</a:t>
            </a:r>
            <a:br>
              <a:rPr lang="en-US" sz="2400" dirty="0">
                <a:solidFill>
                  <a:schemeClr val="tx2"/>
                </a:solidFill>
              </a:rPr>
            </a:br>
            <a:r>
              <a:rPr lang="en-US" sz="2400" b="1" dirty="0">
                <a:solidFill>
                  <a:schemeClr val="tx2"/>
                </a:solidFill>
              </a:rPr>
              <a:t>Alcohol:</a:t>
            </a:r>
            <a:r>
              <a:rPr lang="en-US" sz="2400" dirty="0">
                <a:solidFill>
                  <a:schemeClr val="tx2"/>
                </a:solidFill>
              </a:rPr>
              <a:t> Moderate consumption</a:t>
            </a:r>
            <a:br>
              <a:rPr lang="en-US" sz="2400" dirty="0">
                <a:solidFill>
                  <a:schemeClr val="tx2"/>
                </a:solidFill>
              </a:rPr>
            </a:br>
            <a:r>
              <a:rPr lang="en-US" sz="2400" b="1" dirty="0">
                <a:solidFill>
                  <a:schemeClr val="tx2"/>
                </a:solidFill>
              </a:rPr>
              <a:t>BMI:</a:t>
            </a:r>
            <a:r>
              <a:rPr lang="en-US" sz="2400" dirty="0">
                <a:solidFill>
                  <a:schemeClr val="tx2"/>
                </a:solidFill>
              </a:rPr>
              <a:t> 29 (overweight)</a:t>
            </a:r>
            <a:br>
              <a:rPr lang="en-US" sz="2400" dirty="0">
                <a:solidFill>
                  <a:schemeClr val="tx2"/>
                </a:solidFill>
              </a:rPr>
            </a:br>
            <a:r>
              <a:rPr lang="en-US" sz="2400" b="1" dirty="0">
                <a:solidFill>
                  <a:schemeClr val="tx2"/>
                </a:solidFill>
              </a:rPr>
              <a:t>Medical History:</a:t>
            </a:r>
            <a:r>
              <a:rPr lang="en-US" sz="2400" dirty="0">
                <a:solidFill>
                  <a:schemeClr val="tx2"/>
                </a:solidFill>
              </a:rPr>
              <a:t> Hypertension, recurrent chest infections</a:t>
            </a:r>
            <a:br>
              <a:rPr lang="en-US" sz="2400" dirty="0">
                <a:solidFill>
                  <a:schemeClr val="tx2"/>
                </a:solidFill>
              </a:rPr>
            </a:br>
            <a:r>
              <a:rPr lang="en-US" sz="2400" b="1" dirty="0">
                <a:solidFill>
                  <a:schemeClr val="tx2"/>
                </a:solidFill>
              </a:rPr>
              <a:t>Social Factors:</a:t>
            </a:r>
            <a:r>
              <a:rPr lang="en-US" sz="2400" dirty="0">
                <a:solidFill>
                  <a:schemeClr val="tx2"/>
                </a:solidFill>
              </a:rPr>
              <a:t> Low physical activity, limited social support, financial constraints</a:t>
            </a:r>
          </a:p>
          <a:p>
            <a:endParaRPr lang="en-US" sz="16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7A3A52F-BCB3-444D-9372-EE018B135C4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535970" y="4114799"/>
            <a:ext cx="3655725" cy="2743201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1E32C13-DED6-4967-85B8-68DD77103FE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8DDA515-BC6A-47FB-951E-E1E79287501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97EEFA7-6787-4EC0-8284-6D3D2730614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A9621AC-50AB-4B43-896D-78FE571A380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6EEBDFDF-4CC2-C53C-6E48-34023608A6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65788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237"/>
    </mc:Choice>
    <mc:Fallback xmlns="">
      <p:transition spd="slow" advTm="352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50B96C-1525-BE4B-CC71-E61A7E292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Risk Factors for Mr. Thompson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E7F8DD-228A-F6C1-ACA6-3C0143D873B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205" r="7044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66A887-B2A9-0356-E823-F1CBA70B23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2208657"/>
              </p:ext>
            </p:extLst>
          </p:nvPr>
        </p:nvGraphicFramePr>
        <p:xfrm>
          <a:off x="838200" y="1825625"/>
          <a:ext cx="553672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BBE89F21-D0DE-572B-6B77-BC1567496B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51469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111"/>
    </mc:Choice>
    <mc:Fallback xmlns="">
      <p:transition spd="slow" advTm="981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4ABDA2-FBAC-D9B9-DCDE-42CF1CE83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 b="1"/>
              <a:t>Care Plan Overview: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0B5E1-2DEA-46E0-8260-BAC54E79C9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324912"/>
            <a:ext cx="5223362" cy="4031437"/>
          </a:xfrm>
        </p:spPr>
        <p:txBody>
          <a:bodyPr anchor="ctr">
            <a:noAutofit/>
          </a:bodyPr>
          <a:lstStyle/>
          <a:p>
            <a:r>
              <a:rPr lang="en-US" sz="2000" dirty="0"/>
              <a:t>The care plan focuses on:</a:t>
            </a:r>
          </a:p>
          <a:p>
            <a:pPr marL="0" lvl="0" indent="0">
              <a:buNone/>
            </a:pPr>
            <a:r>
              <a:rPr lang="en-US" sz="2000" dirty="0"/>
              <a:t>	Clinical Monitoring.</a:t>
            </a:r>
          </a:p>
          <a:p>
            <a:pPr marL="0" lvl="0" indent="0">
              <a:buNone/>
            </a:pPr>
            <a:r>
              <a:rPr lang="en-US" sz="2000" dirty="0"/>
              <a:t>	Lifestyle Interventions.</a:t>
            </a:r>
          </a:p>
          <a:p>
            <a:pPr marL="0" lvl="0" indent="0">
              <a:buNone/>
            </a:pPr>
            <a:r>
              <a:rPr lang="en-US" sz="2000" dirty="0"/>
              <a:t>	Pharmacological Management.</a:t>
            </a:r>
          </a:p>
          <a:p>
            <a:pPr marL="0" lvl="0" indent="0">
              <a:buNone/>
            </a:pPr>
            <a:r>
              <a:rPr lang="en-US" sz="2000" dirty="0"/>
              <a:t>	Non-Pharmacological Therapies.</a:t>
            </a:r>
          </a:p>
          <a:p>
            <a:pPr marL="0" lvl="0" indent="0">
              <a:buNone/>
            </a:pPr>
            <a:r>
              <a:rPr lang="en-US" sz="2000" dirty="0"/>
              <a:t>	Communication and Ethical Considerations.</a:t>
            </a:r>
          </a:p>
          <a:p>
            <a:pPr marL="0" lvl="0" indent="0">
              <a:buNone/>
            </a:pPr>
            <a:r>
              <a:rPr lang="en-US" sz="2000" dirty="0"/>
              <a:t>	Goals of Care and Review Strategy.</a:t>
            </a:r>
          </a:p>
          <a:p>
            <a:endParaRPr lang="en-US" sz="2000" dirty="0"/>
          </a:p>
        </p:txBody>
      </p:sp>
      <p:pic>
        <p:nvPicPr>
          <p:cNvPr id="5" name="Picture 4" descr="Pink desk with doctor items">
            <a:extLst>
              <a:ext uri="{FF2B5EF4-FFF2-40B4-BE49-F238E27FC236}">
                <a16:creationId xmlns:a16="http://schemas.microsoft.com/office/drawing/2014/main" id="{E4A7820A-7B75-4833-90E9-B0B3031E03B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601" r="-2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8BB3E554-7109-5276-A24B-D7559DC123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25681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726"/>
    </mc:Choice>
    <mc:Fallback xmlns="">
      <p:transition spd="slow" advTm="497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39FC5F-3829-AEDB-7662-F090F34D0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000" b="1"/>
              <a:t>Clinical Monitoring:</a:t>
            </a:r>
            <a:endParaRPr lang="en-US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CA5396-BC57-6004-499D-316447936D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2059313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718769D6-8030-4BE6-AAA6-22481A73FA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57357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106"/>
    </mc:Choice>
    <mc:Fallback xmlns="">
      <p:transition spd="slow" advTm="981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CE89C-1F19-6EBC-4906-25C566576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Pharmacological Management: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4B1BEE-8097-0577-1F44-9DEE0DE0E08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7BC857A-3F50-9802-F7DE-44D805A0EB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21770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419"/>
    </mc:Choice>
    <mc:Fallback xmlns="">
      <p:transition spd="slow" advTm="874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ED6E26-C8A9-3B46-761C-BE101AE48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sz="3500" b="1">
                <a:solidFill>
                  <a:srgbClr val="FFFFFF"/>
                </a:solidFill>
              </a:rPr>
              <a:t>Non-Pharmacological Interventions:</a:t>
            </a:r>
            <a:endParaRPr lang="en-US" sz="3500">
              <a:solidFill>
                <a:srgbClr val="FFFFFF"/>
              </a:solidFill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D67D0-322E-AB7A-2A0C-4C7B806A6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110836"/>
            <a:ext cx="5288929" cy="6747164"/>
          </a:xfrm>
        </p:spPr>
        <p:txBody>
          <a:bodyPr anchor="ctr">
            <a:normAutofit/>
          </a:bodyPr>
          <a:lstStyle/>
          <a:p>
            <a:r>
              <a:rPr lang="en-US" sz="1600" b="1" dirty="0">
                <a:solidFill>
                  <a:schemeClr val="tx1">
                    <a:alpha val="80000"/>
                  </a:schemeClr>
                </a:solidFill>
              </a:rPr>
              <a:t>1. Smoking Cessation</a:t>
            </a:r>
            <a:endParaRPr lang="en-US" sz="1600" dirty="0">
              <a:solidFill>
                <a:schemeClr val="tx1">
                  <a:alpha val="80000"/>
                </a:schemeClr>
              </a:solidFill>
            </a:endParaRPr>
          </a:p>
          <a:p>
            <a:pPr lvl="1"/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Most effective intervention to slow disease progression (NHS, 2023).</a:t>
            </a:r>
          </a:p>
          <a:p>
            <a:pPr lvl="1"/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Offer nicotine replacement therapy and referral to NHS Stop Smoking Services.</a:t>
            </a:r>
          </a:p>
          <a:p>
            <a:r>
              <a:rPr lang="en-US" sz="1600" b="1" dirty="0">
                <a:solidFill>
                  <a:schemeClr val="tx1">
                    <a:alpha val="80000"/>
                  </a:schemeClr>
                </a:solidFill>
              </a:rPr>
              <a:t>2. Pulmonary Rehabilitation</a:t>
            </a:r>
            <a:endParaRPr lang="en-US" sz="1600" dirty="0">
              <a:solidFill>
                <a:schemeClr val="tx1">
                  <a:alpha val="80000"/>
                </a:schemeClr>
              </a:solidFill>
            </a:endParaRPr>
          </a:p>
          <a:p>
            <a:pPr lvl="1"/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Exercise training, education, and self-management support</a:t>
            </a:r>
          </a:p>
          <a:p>
            <a:pPr lvl="1"/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Recommended for all symptomatic COPD patients (NICE, 2019)</a:t>
            </a:r>
          </a:p>
          <a:p>
            <a:r>
              <a:rPr lang="en-US" sz="1600" b="1" dirty="0">
                <a:solidFill>
                  <a:schemeClr val="tx1">
                    <a:alpha val="80000"/>
                  </a:schemeClr>
                </a:solidFill>
              </a:rPr>
              <a:t>3. Diet and Weight Management</a:t>
            </a:r>
            <a:endParaRPr lang="en-US" sz="1600" dirty="0">
              <a:solidFill>
                <a:schemeClr val="tx1">
                  <a:alpha val="80000"/>
                </a:schemeClr>
              </a:solidFill>
            </a:endParaRPr>
          </a:p>
          <a:p>
            <a:pPr lvl="1"/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Encourage Mediterranean-style diet</a:t>
            </a:r>
          </a:p>
          <a:p>
            <a:pPr lvl="1"/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Weight reduction for improved respiratory mechanics</a:t>
            </a:r>
          </a:p>
          <a:p>
            <a:r>
              <a:rPr lang="en-US" sz="1600" b="1" dirty="0">
                <a:solidFill>
                  <a:schemeClr val="tx1">
                    <a:alpha val="80000"/>
                  </a:schemeClr>
                </a:solidFill>
              </a:rPr>
              <a:t>4. Breathing Techniques</a:t>
            </a:r>
            <a:endParaRPr lang="en-US" sz="1600" dirty="0">
              <a:solidFill>
                <a:schemeClr val="tx1">
                  <a:alpha val="80000"/>
                </a:schemeClr>
              </a:solidFill>
            </a:endParaRPr>
          </a:p>
          <a:p>
            <a:pPr lvl="1"/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Pursed-lip breathing</a:t>
            </a:r>
          </a:p>
          <a:p>
            <a:pPr lvl="1"/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Diaphragmatic breathing</a:t>
            </a:r>
          </a:p>
          <a:p>
            <a:r>
              <a:rPr lang="en-US" sz="1600" b="1" dirty="0">
                <a:solidFill>
                  <a:schemeClr val="tx1">
                    <a:alpha val="80000"/>
                  </a:schemeClr>
                </a:solidFill>
              </a:rPr>
              <a:t>5. Vaccination</a:t>
            </a:r>
            <a:endParaRPr lang="en-US" sz="1600" dirty="0">
              <a:solidFill>
                <a:schemeClr val="tx1">
                  <a:alpha val="80000"/>
                </a:schemeClr>
              </a:solidFill>
            </a:endParaRPr>
          </a:p>
          <a:p>
            <a:pPr lvl="1"/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Annual flu shot</a:t>
            </a:r>
          </a:p>
          <a:p>
            <a:pPr lvl="1"/>
            <a:r>
              <a:rPr lang="en-US" sz="1600" dirty="0">
                <a:solidFill>
                  <a:schemeClr val="tx1">
                    <a:alpha val="80000"/>
                  </a:schemeClr>
                </a:solidFill>
              </a:rPr>
              <a:t>One-off pneumococcal vaccine</a:t>
            </a:r>
          </a:p>
          <a:p>
            <a:endParaRPr lang="en-US" sz="16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5156486B-6819-6CB1-D6DE-44397E6D85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1647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827"/>
    </mc:Choice>
    <mc:Fallback xmlns="">
      <p:transition spd="slow" advTm="818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937400-BCE3-0369-94E7-8C80A1E19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7317" y="449628"/>
            <a:ext cx="9833548" cy="823815"/>
          </a:xfrm>
        </p:spPr>
        <p:txBody>
          <a:bodyPr anchor="b">
            <a:normAutofit/>
          </a:bodyPr>
          <a:lstStyle/>
          <a:p>
            <a:pPr algn="ctr"/>
            <a:r>
              <a:rPr lang="en-US" sz="3600" b="1" dirty="0">
                <a:solidFill>
                  <a:schemeClr val="tx2"/>
                </a:solidFill>
              </a:rPr>
              <a:t>Person-Centered Communication:</a:t>
            </a:r>
            <a:endParaRPr lang="en-US" sz="3600" dirty="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C5D08-5D0D-90C7-398F-5C5D9D985E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6613" y="1734572"/>
            <a:ext cx="9833548" cy="4777064"/>
          </a:xfrm>
        </p:spPr>
        <p:txBody>
          <a:bodyPr>
            <a:noAutofit/>
          </a:bodyPr>
          <a:lstStyle/>
          <a:p>
            <a:pPr lvl="0"/>
            <a:r>
              <a:rPr lang="en-US" dirty="0">
                <a:solidFill>
                  <a:schemeClr val="tx2"/>
                </a:solidFill>
              </a:rPr>
              <a:t>Use clear, jargon-free language</a:t>
            </a:r>
          </a:p>
          <a:p>
            <a:pPr lvl="0"/>
            <a:r>
              <a:rPr lang="en-US" dirty="0">
                <a:solidFill>
                  <a:schemeClr val="tx2"/>
                </a:solidFill>
              </a:rPr>
              <a:t>Assess for health literacy barriers</a:t>
            </a:r>
          </a:p>
          <a:p>
            <a:pPr lvl="0"/>
            <a:r>
              <a:rPr lang="en-US" dirty="0">
                <a:solidFill>
                  <a:schemeClr val="tx2"/>
                </a:solidFill>
              </a:rPr>
              <a:t>Encourage shared decision-making</a:t>
            </a:r>
          </a:p>
          <a:p>
            <a:pPr lvl="0"/>
            <a:r>
              <a:rPr lang="en-US" dirty="0">
                <a:solidFill>
                  <a:schemeClr val="tx2"/>
                </a:solidFill>
              </a:rPr>
              <a:t>Respect patient autonomy</a:t>
            </a:r>
          </a:p>
          <a:p>
            <a:pPr lvl="0"/>
            <a:r>
              <a:rPr lang="en-US" dirty="0">
                <a:solidFill>
                  <a:schemeClr val="tx2"/>
                </a:solidFill>
              </a:rPr>
              <a:t>Provide written action plans</a:t>
            </a:r>
          </a:p>
          <a:p>
            <a:pPr lvl="0"/>
            <a:r>
              <a:rPr lang="en-US" dirty="0">
                <a:solidFill>
                  <a:schemeClr val="tx2"/>
                </a:solidFill>
              </a:rPr>
              <a:t>Involve family or carers with patient consent</a:t>
            </a:r>
          </a:p>
          <a:p>
            <a:r>
              <a:rPr lang="en-US" dirty="0">
                <a:solidFill>
                  <a:schemeClr val="tx2"/>
                </a:solidFill>
              </a:rPr>
              <a:t>Motivational interviewing can enhance smoking cessation adherence (Rollnick et al., 2008).</a:t>
            </a:r>
          </a:p>
          <a:p>
            <a:endParaRPr lang="en-US" sz="20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EAE407A7-7981-5EF0-7715-995A0640E7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43763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400"/>
    </mc:Choice>
    <mc:Fallback xmlns="">
      <p:transition spd="slow" advTm="61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5B87FE-EF0B-E570-C413-6665E27A8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8564" y="150268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sz="3600" b="1" dirty="0">
                <a:solidFill>
                  <a:schemeClr val="tx2"/>
                </a:solidFill>
              </a:rPr>
              <a:t>Ethical and Professional Considerations:</a:t>
            </a:r>
            <a:endParaRPr lang="en-US" sz="3600" dirty="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3E5F1-3ABF-9C7C-388A-1BB08DD31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1626097"/>
            <a:ext cx="10555574" cy="5065648"/>
          </a:xfrm>
        </p:spPr>
        <p:txBody>
          <a:bodyPr>
            <a:noAutofit/>
          </a:bodyPr>
          <a:lstStyle/>
          <a:p>
            <a:pPr lvl="0"/>
            <a:r>
              <a:rPr lang="en-US" sz="3200" dirty="0">
                <a:solidFill>
                  <a:schemeClr val="tx2"/>
                </a:solidFill>
              </a:rPr>
              <a:t>Confidentiality under UK GDPR and NHS Code of Practice</a:t>
            </a:r>
          </a:p>
          <a:p>
            <a:pPr lvl="0"/>
            <a:r>
              <a:rPr lang="en-US" sz="3200" dirty="0">
                <a:solidFill>
                  <a:schemeClr val="tx2"/>
                </a:solidFill>
              </a:rPr>
              <a:t>Autonomy: respecting Mr. Thompson’s right to choose</a:t>
            </a:r>
          </a:p>
          <a:p>
            <a:pPr lvl="0"/>
            <a:r>
              <a:rPr lang="en-US" sz="3200" dirty="0">
                <a:solidFill>
                  <a:schemeClr val="tx2"/>
                </a:solidFill>
              </a:rPr>
              <a:t>Beneficence &amp; non-maleficence: ensuring all interventions optimize well-being</a:t>
            </a:r>
          </a:p>
          <a:p>
            <a:pPr lvl="0"/>
            <a:r>
              <a:rPr lang="en-US" sz="3200" dirty="0">
                <a:solidFill>
                  <a:schemeClr val="tx2"/>
                </a:solidFill>
              </a:rPr>
              <a:t>Equity: addressing socioeconomic barriers to care (Beauchamp </a:t>
            </a:r>
            <a:r>
              <a:rPr lang="en-US" sz="3200" dirty="0" smtClean="0">
                <a:solidFill>
                  <a:schemeClr val="tx2"/>
                </a:solidFill>
              </a:rPr>
              <a:t>and </a:t>
            </a:r>
            <a:r>
              <a:rPr lang="en-US" sz="3200" dirty="0">
                <a:solidFill>
                  <a:schemeClr val="tx2"/>
                </a:solidFill>
              </a:rPr>
              <a:t>Childress, 2019)</a:t>
            </a:r>
          </a:p>
          <a:p>
            <a:pPr lvl="0"/>
            <a:r>
              <a:rPr lang="en-US" sz="3200" dirty="0">
                <a:solidFill>
                  <a:schemeClr val="tx2"/>
                </a:solidFill>
              </a:rPr>
              <a:t>Safeguarding: assessing vulnerability due to social isolation</a:t>
            </a:r>
          </a:p>
          <a:p>
            <a:endParaRPr lang="en-US" sz="24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D150AAC-3F5A-2FDA-7269-47F0184793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78763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023"/>
    </mc:Choice>
    <mc:Fallback xmlns="">
      <p:transition spd="slow" advTm="750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6672C7-0151-7BAA-C134-2E425AC12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US" sz="4000" b="1">
                <a:solidFill>
                  <a:schemeClr val="tx2"/>
                </a:solidFill>
              </a:rPr>
              <a:t>Goals of Care:</a:t>
            </a:r>
            <a:endParaRPr lang="en-US" sz="400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D855720-7276-091F-01DA-25A4AC487D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6809093"/>
              </p:ext>
            </p:extLst>
          </p:nvPr>
        </p:nvGraphicFramePr>
        <p:xfrm>
          <a:off x="1200795" y="1781937"/>
          <a:ext cx="9528981" cy="46839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87270">
                  <a:extLst>
                    <a:ext uri="{9D8B030D-6E8A-4147-A177-3AD203B41FA5}">
                      <a16:colId xmlns:a16="http://schemas.microsoft.com/office/drawing/2014/main" val="3404706941"/>
                    </a:ext>
                  </a:extLst>
                </a:gridCol>
                <a:gridCol w="5041711">
                  <a:extLst>
                    <a:ext uri="{9D8B030D-6E8A-4147-A177-3AD203B41FA5}">
                      <a16:colId xmlns:a16="http://schemas.microsoft.com/office/drawing/2014/main" val="1823781799"/>
                    </a:ext>
                  </a:extLst>
                </a:gridCol>
              </a:tblGrid>
              <a:tr h="98468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6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Short-Term Goals:</a:t>
                      </a:r>
                    </a:p>
                    <a:p>
                      <a:pPr algn="ctr"/>
                      <a:endParaRPr lang="en-US" sz="2600"/>
                    </a:p>
                  </a:txBody>
                  <a:tcPr marL="133066" marR="133066" marT="66533" marB="66533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6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Long-Term Goals:</a:t>
                      </a:r>
                    </a:p>
                    <a:p>
                      <a:pPr algn="ctr"/>
                      <a:endParaRPr lang="en-US" sz="2600"/>
                    </a:p>
                  </a:txBody>
                  <a:tcPr marL="133066" marR="133066" marT="66533" marB="66533"/>
                </a:tc>
                <a:extLst>
                  <a:ext uri="{0D108BD9-81ED-4DB2-BD59-A6C34878D82A}">
                    <a16:rowId xmlns:a16="http://schemas.microsoft.com/office/drawing/2014/main" val="3075765761"/>
                  </a:ext>
                </a:extLst>
              </a:tr>
              <a:tr h="2581474">
                <a:tc>
                  <a:txBody>
                    <a:bodyPr/>
                    <a:lstStyle/>
                    <a:p>
                      <a:pPr lvl="0"/>
                      <a:r>
                        <a:rPr lang="en-US" sz="26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Improve breathlessness</a:t>
                      </a:r>
                    </a:p>
                    <a:p>
                      <a:pPr lvl="0"/>
                      <a:r>
                        <a:rPr lang="en-US" sz="26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Reduce smoking frequency</a:t>
                      </a:r>
                    </a:p>
                    <a:p>
                      <a:pPr lvl="0"/>
                      <a:r>
                        <a:rPr lang="en-US" sz="26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Increase physical activity</a:t>
                      </a:r>
                    </a:p>
                    <a:p>
                      <a:pPr lvl="0"/>
                      <a:r>
                        <a:rPr lang="en-US" sz="26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Reduce exacerbation risk</a:t>
                      </a:r>
                    </a:p>
                    <a:p>
                      <a:endParaRPr lang="en-US" sz="2600"/>
                    </a:p>
                  </a:txBody>
                  <a:tcPr marL="133066" marR="133066" marT="66533" marB="66533"/>
                </a:tc>
                <a:tc>
                  <a:txBody>
                    <a:bodyPr/>
                    <a:lstStyle/>
                    <a:p>
                      <a:pPr lvl="0"/>
                      <a:r>
                        <a:rPr lang="en-US" sz="2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Maintain stable lung function</a:t>
                      </a:r>
                    </a:p>
                    <a:p>
                      <a:pPr lvl="0"/>
                      <a:r>
                        <a:rPr lang="en-US" sz="2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Preventing hospital admissions</a:t>
                      </a:r>
                    </a:p>
                    <a:p>
                      <a:pPr lvl="0"/>
                      <a:r>
                        <a:rPr lang="en-US" sz="2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Enhance quality of life</a:t>
                      </a:r>
                    </a:p>
                    <a:p>
                      <a:pPr lvl="0"/>
                      <a:r>
                        <a:rPr lang="en-US" sz="2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Promote self-management and independence</a:t>
                      </a:r>
                    </a:p>
                    <a:p>
                      <a:endParaRPr lang="en-US" sz="2600" dirty="0"/>
                    </a:p>
                  </a:txBody>
                  <a:tcPr marL="133066" marR="133066" marT="66533" marB="66533"/>
                </a:tc>
                <a:extLst>
                  <a:ext uri="{0D108BD9-81ED-4DB2-BD59-A6C34878D82A}">
                    <a16:rowId xmlns:a16="http://schemas.microsoft.com/office/drawing/2014/main" val="2521824040"/>
                  </a:ext>
                </a:extLst>
              </a:tr>
            </a:tbl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B34E0FE-59C7-7FB9-6F23-F6373BB026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5740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093"/>
    </mc:Choice>
    <mc:Fallback xmlns="">
      <p:transition spd="slow" advTm="44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E3838E-9BBF-D820-DD75-36DD8E0E0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664914"/>
            <a:ext cx="9833548" cy="784607"/>
          </a:xfrm>
        </p:spPr>
        <p:txBody>
          <a:bodyPr anchor="b">
            <a:normAutofit/>
          </a:bodyPr>
          <a:lstStyle/>
          <a:p>
            <a:pPr algn="ctr"/>
            <a:r>
              <a:rPr lang="en-US" sz="3600" b="1" dirty="0">
                <a:solidFill>
                  <a:schemeClr val="tx2"/>
                </a:solidFill>
              </a:rPr>
              <a:t>Conclusion:</a:t>
            </a:r>
            <a:endParaRPr lang="en-US" sz="3600" dirty="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3A083-C12E-FEBB-9EBE-F01AD03F3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6612" y="1555746"/>
            <a:ext cx="10535169" cy="5302254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This care plan combines anatomy, physiology, pathophysiology, lifestyle aspects, and evidence-based interventions to assist a patient with COPD.</a:t>
            </a:r>
          </a:p>
          <a:p>
            <a:r>
              <a:rPr lang="en-US" sz="3200" dirty="0">
                <a:solidFill>
                  <a:schemeClr val="tx2"/>
                </a:solidFill>
              </a:rPr>
              <a:t>Health professionals can achieve a lot to help people living with chronic respiratory diseases by employing NHS and NICE guidance to facilitate behavioral change, ethical and person-centered care, to ensure better outcomes.</a:t>
            </a:r>
          </a:p>
          <a:p>
            <a:endParaRPr lang="en-US" sz="24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2BD9C17-CD84-1DE4-A2E7-6F83A1D4A7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07373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227"/>
    </mc:Choice>
    <mc:Fallback xmlns="">
      <p:transition spd="slow" advTm="282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4CF62-DE31-F754-FC56-050A81D04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490" y="233001"/>
            <a:ext cx="10515600" cy="1020330"/>
          </a:xfrm>
        </p:spPr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1220A-D0D7-A798-0CCE-4F7E4459F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490" y="1253331"/>
            <a:ext cx="11611673" cy="5743214"/>
          </a:xfrm>
        </p:spPr>
        <p:txBody>
          <a:bodyPr>
            <a:no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Alzheimer's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Association (2024). 2024 Alzheimer’s Disease Facts and Figures. Alzheimer’s &amp; Dementia, [online] 20(5), pp.3708–3821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alt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Fekete, M., Horvath, A., Santa, B., 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et al. (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2024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) ‘Analysis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of COPD: Distinguishing Characteristics and Management of Smoking vs Never Smoking 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Patients’, </a:t>
            </a:r>
            <a:r>
              <a:rPr lang="en-US" alt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</a:t>
            </a:r>
            <a:r>
              <a:rPr lang="en-US" altLang="en-US" sz="150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</a:t>
            </a:r>
            <a:r>
              <a:rPr lang="en-US" alt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of chronic obstructive pulmonary disease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pp.2671–2688. </a:t>
            </a:r>
            <a:endParaRPr lang="en-US" altLang="en-US" sz="15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Barnes P. J. (2020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) ‘COPD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2020: new directions 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needed’, </a:t>
            </a:r>
            <a:r>
              <a:rPr lang="en-US" alt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American journal of physiology. Lung cellular and molecular physiology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319(5), L884–L886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.. </a:t>
            </a:r>
            <a:endParaRPr lang="en-US" altLang="en-US" sz="15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Beauchamp, T., 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Childress, J. (2019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) ‘Principles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of Biomedical Ethics: Marking Its Fortieth 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Anniversary’, </a:t>
            </a:r>
            <a:r>
              <a:rPr lang="en-US" alt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The American journal of bioethics 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AJOB, 19(11), 9–12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altLang="en-US" sz="15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Celli, B. R., 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alt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Wedzicha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J. A. (2019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) ‘Update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on Clinical Aspects of Chronic Obstructive Pulmonary 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Disease’, </a:t>
            </a:r>
            <a:r>
              <a:rPr lang="en-US" alt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The New England journal of medicine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381(13), 1257–1266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altLang="en-US" sz="15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GOLD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(2024). </a:t>
            </a:r>
            <a:r>
              <a:rPr lang="en-US" alt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Global Strategy for Prevention, Diagnosis and Management of COPD: 2024 Report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at: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https://goldcopd.org/2024-gold-report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13 November 2025).</a:t>
            </a:r>
            <a:endParaRPr lang="en-US" alt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Marieb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E.N. and </a:t>
            </a:r>
            <a:r>
              <a:rPr lang="en-US" alt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Hoehn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K. (2019) </a:t>
            </a:r>
            <a:r>
              <a:rPr lang="en-US" alt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Human Anatomy and </a:t>
            </a:r>
            <a:r>
              <a:rPr lang="en-US" altLang="en-US" sz="15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Physiology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 (11</a:t>
            </a:r>
            <a:r>
              <a:rPr lang="en-US" altLang="en-US" sz="15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5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). London: Pearson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Education Ltd.. </a:t>
            </a:r>
            <a:endParaRPr lang="en-US" alt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NHS (2023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alt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Chronic obstructive pulmonary disease (COPD)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at: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https://www.nhs.uk/conditions/chronic-obstructive-pulmonary-disease-copd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13 November 2025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NICE (2019) </a:t>
            </a:r>
            <a:r>
              <a:rPr lang="en-US" altLang="en-US" sz="15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Chronic Obstructive Pulmonary Disease in over 16s: Diagnosis and Management. 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https://www.nice.org.uk/guidance/NG115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12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November 2025).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Rollnick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S., Miller, W.R. and Butler, C.C. (2008) </a:t>
            </a:r>
            <a:r>
              <a:rPr lang="en-US" alt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Motivational Interviewing in Health Care: Helping Patients Change Behavior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NY: Guilford Press.  </a:t>
            </a:r>
            <a:endParaRPr lang="en-US" altLang="en-US" sz="15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Sherwood (2025). </a:t>
            </a:r>
            <a:r>
              <a:rPr lang="en-US" altLang="en-US" sz="1500" i="1" dirty="0" smtClean="0">
                <a:latin typeface="Arial" panose="020B0604020202020204" pitchFamily="34" charset="0"/>
                <a:cs typeface="Arial" panose="020B0604020202020204" pitchFamily="34" charset="0"/>
              </a:rPr>
              <a:t>Human Physiology: From Cells to Systems Sherwood download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altLang="en-US" sz="15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Scribd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https://www.scribd.com/document/900062820/Human-Physiology-From-Cells-to-Systems-Sherwood-download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10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November 2025).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5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Tortora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(2017). </a:t>
            </a:r>
            <a:r>
              <a:rPr lang="en-US" alt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Tortora’s principles of anatomy &amp; </a:t>
            </a:r>
            <a:r>
              <a:rPr lang="en-US" altLang="en-US" sz="15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physiology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</a:t>
            </a:r>
            <a:r>
              <a:rPr lang="en-US" altLang="en-US" sz="150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archive.org/details/tortorasprincipl0001tort</a:t>
            </a:r>
            <a:r>
              <a:rPr lang="en-US" alt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12 November 2025).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endParaRPr lang="en-US" altLang="en-US" sz="15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6622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10588-5EB5-F62D-A8EA-F1575424C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References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F7A8B-2866-213B-0149-18F6694D1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2436"/>
            <a:ext cx="11159836" cy="5056909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Alzheimer's Association (2024). 2024 Alzheimer’s Disease Facts and Figures. Alzheimer’s &amp; Dementia, [online] 20(5), pp.3708–3821.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://doi.org/10.1002/alz.13809.Fekete, M., Horvath, A., Santa, B., Abonyi-Toth, Z., Tomisa, G., Szollosi, G.J., Lehoczki, A., Fazekas-Pongor, V. and Varga, J.T. (2024). Analysis of COPD: Distinguishing Characteristics and Management of Smoking vs Never Smoking Patients. International journal of chronic obstructive pulmonary disease, [online] 19, pp.2671–2688.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World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Health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2024)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Chronic obstructive pulmonary disease (COPD).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World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Health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https://www.who.int/news-room/fact-sheets/detail/chronic-obstructive-pulmonary-disease-(copd).www.gov.scot. (n.d.). 6. Chronic Obstructive Pulmonary Disease (COPD). [online] Available at: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https://www.gov.scot/publications/quality-prescribing-respiratory-2024-2027-consultation-draft-guidance/pages/11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World Health </a:t>
            </a:r>
            <a:r>
              <a:rPr lang="en-U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(2024). Chronic obstructive pulmonary disease (COPD). Available at: 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https://www.who.int/news-room/fact-sheets/detail/chronic-obstructive-pulmonary-disease-(copd)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14 November 2025). </a:t>
            </a:r>
            <a:endParaRPr lang="en-US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www.gov.scot. (2023) </a:t>
            </a:r>
            <a:r>
              <a:rPr lang="en-US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Quality prescribing for respiratory illness 2024 to 2027 - draft guidance: consultation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https://www.gov.scot/publications/quality-prescribing-respiratory-2024-2027-consultation-draft-guidance/pages/11/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15 November 2025</a:t>
            </a:r>
            <a:r>
              <a:rPr lang="en-US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9312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1436</Words>
  <Application>Microsoft Office PowerPoint</Application>
  <PresentationFormat>Widescreen</PresentationFormat>
  <Paragraphs>144</Paragraphs>
  <Slides>18</Slides>
  <Notes>0</Notes>
  <HiddenSlides>0</HiddenSlides>
  <MMClips>16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Office Theme</vt:lpstr>
      <vt:lpstr>Comprehensive Care Plan for a Patient with Chronic Respiratory Disease</vt:lpstr>
      <vt:lpstr>PowerPoint Presentation</vt:lpstr>
      <vt:lpstr>Presentation Includes:</vt:lpstr>
      <vt:lpstr>Anatomy and Physiology of the Respiratory System:</vt:lpstr>
      <vt:lpstr>Pathophysiology of COPD:</vt:lpstr>
      <vt:lpstr>Impact of COPD on Respiratory Function:</vt:lpstr>
      <vt:lpstr>Patient Profile:</vt:lpstr>
      <vt:lpstr>Risk Factors for Mr. Thompson</vt:lpstr>
      <vt:lpstr>Care Plan Overview:</vt:lpstr>
      <vt:lpstr>Clinical Monitoring:</vt:lpstr>
      <vt:lpstr>Pharmacological Management:</vt:lpstr>
      <vt:lpstr>Non-Pharmacological Interventions:</vt:lpstr>
      <vt:lpstr>Person-Centered Communication:</vt:lpstr>
      <vt:lpstr>Ethical and Professional Considerations:</vt:lpstr>
      <vt:lpstr>Goals of Care:</vt:lpstr>
      <vt:lpstr>Conclusion: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Comprehensive Care Plan for a Patient with Chronic Respiratory Disease</dc:title>
  <dc:creator>Sana Rani</dc:creator>
  <cp:lastModifiedBy>hatif</cp:lastModifiedBy>
  <cp:revision>24</cp:revision>
  <dcterms:created xsi:type="dcterms:W3CDTF">2025-11-16T15:28:14Z</dcterms:created>
  <dcterms:modified xsi:type="dcterms:W3CDTF">2025-11-16T19:51:10Z</dcterms:modified>
</cp:coreProperties>
</file>