
<file path=[Content_Types].xml><?xml version="1.0" encoding="utf-8"?>
<Types xmlns="http://schemas.openxmlformats.org/package/2006/content-types">
  <Default Extension="xml" ContentType="application/xml"/>
  <Default Extension="png" ContentType="image/png"/>
  <Default Extension="gif" ContentType="image/gif"/>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48"/>
  </p:normalViewPr>
  <p:slideViewPr>
    <p:cSldViewPr snapToGrid="0" snapToObjects="1">
      <p:cViewPr varScale="1">
        <p:scale>
          <a:sx n="142" d="100"/>
          <a:sy n="142" d="100"/>
        </p:scale>
        <p:origin x="76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notesMaster" Target="notesMasters/notesMaster1.xml"/><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381300" y="685800"/>
            <a:ext cx="609607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
        <p:nvSpPr>
          <p:cNvPr id="4" name="Shape 4"/>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 Id="rId3" Type="http://schemas.openxmlformats.org/officeDocument/2006/relationships/hyperlink" Target="http://www.eventimpacts.com" TargetMode="Externa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Shape 56"/>
          <p:cNvSpPr>
            <a:spLocks noGrp="1" noRot="1" noChangeAspect="1"/>
          </p:cNvSpPr>
          <p:nvPr>
            <p:ph type="sldImg" idx="2"/>
          </p:nvPr>
        </p:nvSpPr>
        <p:spPr>
          <a:xfrm>
            <a:off x="381300" y="685800"/>
            <a:ext cx="6096075"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7" name="Shape 57"/>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LAUREN: Hello, I’m Lauren and this is Millie and in this presentation we aim to discuss the extent to which Iron Man in Tenby is a sustainable event. </a:t>
            </a:r>
            <a:endParaRPr sz="1200" b="1"/>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Shape 66"/>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7" name="Shape 67"/>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LAUREN: Ironman is Wales’ largest Triathlon, which starts on Tenby’s North Beach. The event as a whole has a population of 10,000 spectators, with around 2,000 professional and amateur athletes. This large scale event requires a high degree of planning and managing environmental, social and economic impacts. Tenby’s Iron Man is deemed to be one of the most spectacular swim locations provided on the race circuit. It also consists of challenging cycling and running courses to test the athletes to their maximum strengths. It is extremely motivating and rewarding for the participants to take part in an Iron Man, entertaining for the supporters and has the interests for the local enthusiasts of spectators in endurance sports. The triathlon consists of a 2.4 mile swim, 112 mile cycle and a 26.22 mile run. </a:t>
            </a:r>
            <a:endParaRPr sz="1200" b="1"/>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Shape 73"/>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74" name="Shape 7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MILLIE: Getz stated that “Events must be valued and evaluated equally in social, cultural, environmental and economic terms in order to be sustainable.” </a:t>
            </a:r>
            <a:endParaRPr sz="1200" b="1"/>
          </a:p>
          <a:p>
            <a:pPr marL="0" lvl="0" indent="0">
              <a:spcBef>
                <a:spcPts val="0"/>
              </a:spcBef>
              <a:spcAft>
                <a:spcPts val="0"/>
              </a:spcAft>
              <a:buNone/>
            </a:pPr>
            <a:r>
              <a:rPr lang="en" sz="1200" b="1"/>
              <a:t>When managing and delivering an event, the industry would put sustainability first. Geographical, cultural and socio-demographic aspects are taken into account in the planning process. Long term views of the event and the potential impacts it may cause might also be considered, reducing any negative impacts and leaving a positive legacy for event companies and businesses. </a:t>
            </a:r>
            <a:endParaRPr sz="1200" b="1"/>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Shape 79"/>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80" name="Shape 8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sz="1200" b="1"/>
              <a:t>MILLIE: Events have the power to inspire and give people that once in a lifetime experience. However, with this comes a number of negative aspects which affect people socially, environmentally, economically and politically. Event managers attempt to erase these negatives and turn them into positives by carrying out various forms of research.</a:t>
            </a:r>
            <a:endParaRPr sz="1200" b="1"/>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Shape 85"/>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86" name="Shape 8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MILLIE: Events have the ability to inspire a large number of attendees in a variety of ways. This could be simply the enjoyable experience created for spectators, or at a more advanced level, this could be the start of an opportunity to positively impact a person’s life. Event managers must ensure that their event ensures a positive impact on the community it is held in. One reason for measuring these impacts could be to contribute towards the aims of the funders of an event. The objectives of stakeholders are an important factor to consider, but also, how a manager's event impacts attendees perceptions and behaviour. Some ways of evaluating these impacts are through surveys and interviews. </a:t>
            </a:r>
            <a:endParaRPr sz="1200" b="1"/>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Shape 92"/>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93" name="Shape 93"/>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MILLIE: The Iron Man Tenby brings together a small community and introduces outsiders to the area, improving the social life within the area. The event also gives residents and contenders a sense of pride, a new challenge and a revitalization of traditions. Also, the community is encouraged to participate in the activities of the triathlon, making people more active and helping them make new friends. Holding the event in such a small community gives the residents validation and recognition of the area where they live, by proving they can host such a large event. As the Iron Man is an annual event designated within the same areas, it results in a new culture for the community to be passed on through generations. The triathlon also offers a children’s race to ensure participation of young people and making them feel rewarded at the end too. </a:t>
            </a:r>
            <a:endParaRPr sz="1200" b="1"/>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Shape 99"/>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00" name="Shape 10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MILLIE: As with every event, the Iron Man comes with its share of bad behaviour and substance abuse which ruins the atmosphere of the day. However, the event has strict rules and regulations to ensure the problem is kept to a minimum. There are also problems of community manipulation and social dislocation. Some would argue that the community didn’t really have a say whether the event should be held at Tenby or not. Whereas for some people it could be a great opportunity to introduce new activities and social interactions, many people choose to live in Tenby for its tranquility and beauty, which raises another point of losing the amenity of the area, the event would result in ruining some of the landscape and scenery of the area which could be very distressing for many residents. While the event is running and even when it is setting up, it creates a lot of noise which could upset the locals and cause social dislocation. Another aspect which adds to this problem is when the event has to close off roads for the race tracks, disrupting many people’s commuting. The Iron Man brings a lot of recognition to Tenby which can be a positive outcome. However, this would encourage more people to move in and live in the area, resulting in the locals either being pushed out because of overcrowding or them wanting to move somewhere else as their quiet society is no more. </a:t>
            </a:r>
            <a:endParaRPr sz="1200" b="1"/>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Shape 106"/>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07" name="Shape 107"/>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rtl="0">
              <a:lnSpc>
                <a:spcPct val="100000"/>
              </a:lnSpc>
              <a:spcBef>
                <a:spcPts val="0"/>
              </a:spcBef>
              <a:spcAft>
                <a:spcPts val="0"/>
              </a:spcAft>
              <a:buNone/>
            </a:pPr>
            <a:r>
              <a:rPr lang="en" sz="1200" b="1"/>
              <a:t>MILLIE: The organisation and delivery of sport and cultural events involve environmental impacts. Therefore, event managers need to consider how events can impact the environment and attempt to make them more sustainable. Some examples of a negative environmental impact are emissions used by the attendees travelling to and from the event and carbon emissions generated in merchandise production.  For the managers, by having the correct communication about the environmental impacts, and understanding how they can make the event more suited to reduce these impacts, the higher quality of sponsorship and funding they may receive for the event. It would also ensure that locals were content with any impacts the event may cause on their communities. </a:t>
            </a:r>
            <a:endParaRPr sz="1200" b="1"/>
          </a:p>
          <a:p>
            <a:pPr marL="0" lvl="0" indent="0">
              <a:lnSpc>
                <a:spcPct val="100000"/>
              </a:lnSpc>
              <a:spcBef>
                <a:spcPts val="0"/>
              </a:spcBef>
              <a:spcAft>
                <a:spcPts val="0"/>
              </a:spcAft>
              <a:buNone/>
            </a:pPr>
            <a:r>
              <a:rPr lang="en" sz="1200" b="1"/>
              <a:t>Positive: potential re-development.</a:t>
            </a:r>
            <a:endParaRPr sz="1200" b="1"/>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Shape 114"/>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15" name="Shape 115"/>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sz="1200" b="1"/>
              <a:t>LAUREN:</a:t>
            </a:r>
            <a:endParaRPr sz="1200" b="1"/>
          </a:p>
          <a:p>
            <a:pPr marL="457200" lvl="0" indent="-304800">
              <a:spcBef>
                <a:spcPts val="0"/>
              </a:spcBef>
              <a:spcAft>
                <a:spcPts val="0"/>
              </a:spcAft>
              <a:buSzPts val="1200"/>
              <a:buChar char="●"/>
            </a:pPr>
            <a:r>
              <a:rPr lang="en" sz="1200" b="1"/>
              <a:t>Throughout the races across the country Ironman prioritises material and equipment reuse, to avoid landfill waste. </a:t>
            </a:r>
            <a:endParaRPr sz="1200" b="1"/>
          </a:p>
          <a:p>
            <a:pPr marL="457200" lvl="0" indent="-304800">
              <a:spcBef>
                <a:spcPts val="0"/>
              </a:spcBef>
              <a:spcAft>
                <a:spcPts val="0"/>
              </a:spcAft>
              <a:buSzPts val="1200"/>
              <a:buChar char="●"/>
            </a:pPr>
            <a:r>
              <a:rPr lang="en" sz="1200" b="1"/>
              <a:t>Plastic bottles and cans were an exception. But the event ensured that any product or packaging that contained food or drink was compostable. </a:t>
            </a:r>
            <a:endParaRPr sz="1200" b="1"/>
          </a:p>
          <a:p>
            <a:pPr marL="457200" lvl="0" indent="-304800">
              <a:spcBef>
                <a:spcPts val="0"/>
              </a:spcBef>
              <a:spcAft>
                <a:spcPts val="0"/>
              </a:spcAft>
              <a:buSzPts val="1200"/>
              <a:buChar char="●"/>
            </a:pPr>
            <a:r>
              <a:rPr lang="en" sz="1200" b="1"/>
              <a:t>Professional printing was used to ensure that the least amount of paper materials were used, making sure that no mistakes were made and everything was low in amount to help the environment. </a:t>
            </a:r>
            <a:endParaRPr sz="1200" b="1"/>
          </a:p>
          <a:p>
            <a:pPr marL="457200" lvl="0" indent="-304800">
              <a:spcBef>
                <a:spcPts val="0"/>
              </a:spcBef>
              <a:spcAft>
                <a:spcPts val="0"/>
              </a:spcAft>
              <a:buSzPts val="1200"/>
              <a:buChar char="●"/>
            </a:pPr>
            <a:r>
              <a:rPr lang="en" sz="1200" b="1"/>
              <a:t>Over the course of the event in tenby energy and emissions are used frequently. However ironman does require a road closure and this prevents many vehicles from being used on the roads. To reduce the amount of cars from spectators they provide a shuttle bus or local bus used to bring people to the venue which can then reduce the number of cars on the roads. </a:t>
            </a:r>
            <a:endParaRPr sz="1200" b="1"/>
          </a:p>
          <a:p>
            <a:pPr marL="457200" lvl="0" indent="-304800">
              <a:spcBef>
                <a:spcPts val="0"/>
              </a:spcBef>
              <a:spcAft>
                <a:spcPts val="0"/>
              </a:spcAft>
              <a:buSzPts val="1200"/>
              <a:buChar char="●"/>
            </a:pPr>
            <a:r>
              <a:rPr lang="en" sz="1200" b="1"/>
              <a:t>All the items used in the event are reused as the event is a recurring event that happens annually. The fences, stands, start/finish line, and all equipment such as sound and tech items are all stored and used again. Avoiding as much waste as possible.  </a:t>
            </a:r>
            <a:endParaRPr sz="1200" b="1"/>
          </a:p>
          <a:p>
            <a:pPr marL="0" lvl="0" indent="0">
              <a:spcBef>
                <a:spcPts val="0"/>
              </a:spcBef>
              <a:spcAft>
                <a:spcPts val="0"/>
              </a:spcAft>
              <a:buNone/>
            </a:pPr>
            <a:r>
              <a:rPr lang="en"/>
              <a:t>  </a:t>
            </a:r>
            <a:endParaRPr/>
          </a:p>
          <a:p>
            <a:pPr marL="0" lvl="0" indent="0">
              <a:spcBef>
                <a:spcPts val="0"/>
              </a:spcBef>
              <a:spcAft>
                <a:spcPts val="0"/>
              </a:spcAft>
              <a:buNone/>
            </a:pPr>
            <a:endParaRPr/>
          </a:p>
          <a:p>
            <a:pPr marL="0" lvl="0" indent="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Shape 121"/>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22" name="Shape 12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sz="1200" b="1"/>
              <a:t>LAUREN:</a:t>
            </a:r>
            <a:endParaRPr sz="1200" b="1"/>
          </a:p>
          <a:p>
            <a:pPr marL="457200" lvl="0" indent="-304800" rtl="0">
              <a:spcBef>
                <a:spcPts val="0"/>
              </a:spcBef>
              <a:spcAft>
                <a:spcPts val="0"/>
              </a:spcAft>
              <a:buSzPts val="1200"/>
              <a:buChar char="●"/>
            </a:pPr>
            <a:r>
              <a:rPr lang="en" sz="1200" b="1"/>
              <a:t>Over the event, Wales experiences traffic coming into the town of the event. This is because it is popular for the people living close by to visit to watch the race as well as competitors to come. Driving is the main form of transport and can let off lots of emissions for the environment and iron man is unable to stop people driving to watch the event. Causes pollution and not good for the environment.</a:t>
            </a:r>
            <a:endParaRPr sz="1200" b="1"/>
          </a:p>
          <a:p>
            <a:pPr marL="457200" lvl="0" indent="-304800" rtl="0">
              <a:spcBef>
                <a:spcPts val="0"/>
              </a:spcBef>
              <a:spcAft>
                <a:spcPts val="0"/>
              </a:spcAft>
              <a:buSzPts val="1200"/>
              <a:buChar char="●"/>
            </a:pPr>
            <a:r>
              <a:rPr lang="en" sz="1200" b="1"/>
              <a:t>The merchandise team have to produce a large number of products for the attendees and must make sure they have more than enough for the public. Products which are not used will be a waste as they will not be reusable as they will have the year of the event printed on the products. It is an inescapable environmental issue that is caused by the event. </a:t>
            </a:r>
            <a:endParaRPr sz="1200" b="1"/>
          </a:p>
          <a:p>
            <a:pPr marL="457200" lvl="0" indent="-304800" rtl="0">
              <a:spcBef>
                <a:spcPts val="0"/>
              </a:spcBef>
              <a:spcAft>
                <a:spcPts val="0"/>
              </a:spcAft>
              <a:buSzPts val="1200"/>
              <a:buChar char="●"/>
            </a:pPr>
            <a:r>
              <a:rPr lang="en" sz="1200" b="1"/>
              <a:t>Waste left over from the event has a negative impact on the environment and is cause by the Iron man event. This is because having large amounts of the public in one area can cause littering and this is bad for the environment. Iron man has waste bins around the event but many of the public do not help out by putting their waste in the bins. They could also have recyclable bins for different materials to help the environment. </a:t>
            </a:r>
            <a:endParaRPr sz="1200" b="1"/>
          </a:p>
          <a:p>
            <a:pPr marL="457200" lvl="0" indent="-304800">
              <a:spcBef>
                <a:spcPts val="0"/>
              </a:spcBef>
              <a:spcAft>
                <a:spcPts val="0"/>
              </a:spcAft>
              <a:buSzPts val="1200"/>
              <a:buChar char="●"/>
            </a:pPr>
            <a:r>
              <a:rPr lang="en" sz="1200" b="1"/>
              <a:t>Over the time of iron man, the spectators like to get behind the athletes and encourage them in the race by creating loads of noise. This is bad for the wildlife and the locals do not like all the noise sometimes if not involved in the event. </a:t>
            </a:r>
            <a:endParaRPr sz="1200" b="1"/>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Shape 128"/>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29" name="Shape 129"/>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MILLIE: Economic impacts are a major part of ensuring that major events are a financial success.  By measuring this, public sector bodies are able to evaluate their profit in contrast to their investment on their event, but also provide an insight into how events push economic benefits. </a:t>
            </a:r>
            <a:endParaRPr sz="1200" b="1"/>
          </a:p>
          <a:p>
            <a:pPr marL="0" lvl="0" indent="0">
              <a:spcBef>
                <a:spcPts val="0"/>
              </a:spcBef>
              <a:spcAft>
                <a:spcPts val="0"/>
              </a:spcAft>
              <a:buNone/>
            </a:pPr>
            <a:r>
              <a:rPr lang="en" sz="1200" b="1"/>
              <a:t>The economic impacts of major events show an evaluation of how much expense has been generated within an area as a result of the the event. One of the main factors of a positive economic impact is how much attendees and the event managers spend in the area. Economic impact studies aim to find the net change in a host economy after the event is complete, meaning that they would aim to investigate cash inflows and outflows to establish a good net outcome. </a:t>
            </a:r>
            <a:endParaRPr sz="1200" b="1"/>
          </a:p>
          <a:p>
            <a:pPr marL="0" lvl="0" indent="0">
              <a:spcBef>
                <a:spcPts val="0"/>
              </a:spcBef>
              <a:spcAft>
                <a:spcPts val="0"/>
              </a:spcAft>
              <a:buNone/>
            </a:pPr>
            <a:r>
              <a:rPr lang="en" sz="1200" b="1"/>
              <a:t>The total amount of money spent in a designated area, which can be ‘directly attributed’ (www.eventimpacts.com) into staging an event is called the Direct Economic Impact. This is assessed through means of researching organiser and visitor spending and as a result producing a net increase score of spending during the event. </a:t>
            </a:r>
            <a:endParaRPr sz="1200" b="1"/>
          </a:p>
          <a:p>
            <a:pPr marL="0" lvl="0" indent="0">
              <a:spcBef>
                <a:spcPts val="0"/>
              </a:spcBef>
              <a:spcAft>
                <a:spcPts val="0"/>
              </a:spcAft>
              <a:buNone/>
            </a:pPr>
            <a:r>
              <a:rPr lang="en" sz="1200" b="1"/>
              <a:t>The Total Economic Impact is also a format of study that event managers are interested in. This results in understanding the ‘secondary impacts’ of additional spending in order to adjust the Direct Economic Impacts. This requires studies to be carried out before the event, which ‘analyse detailed interactions and interdependencies within the host economy’ (</a:t>
            </a:r>
            <a:r>
              <a:rPr lang="en" sz="1200" b="1" u="sng">
                <a:solidFill>
                  <a:schemeClr val="hlink"/>
                </a:solidFill>
                <a:hlinkClick r:id="rId3"/>
              </a:rPr>
              <a:t>www.eventimpacts.com</a:t>
            </a:r>
            <a:r>
              <a:rPr lang="en" sz="1200" b="1"/>
              <a:t>). </a:t>
            </a:r>
            <a:endParaRPr sz="1200" b="1"/>
          </a:p>
          <a:p>
            <a:pPr marL="0" lvl="0" indent="0">
              <a:spcBef>
                <a:spcPts val="0"/>
              </a:spcBef>
              <a:spcAft>
                <a:spcPts val="0"/>
              </a:spcAft>
              <a:buNone/>
            </a:pPr>
            <a:r>
              <a:rPr lang="en" sz="1200" b="1"/>
              <a:t>Negatives: Over a short period of time so only short time jobs, overspending</a:t>
            </a:r>
            <a:endParaRPr sz="1200" b="1"/>
          </a:p>
          <a:p>
            <a:pPr marL="0" lvl="0" indent="0">
              <a:spcBef>
                <a:spcPts val="0"/>
              </a:spcBef>
              <a:spcAft>
                <a:spcPts val="0"/>
              </a:spcAft>
              <a:buNone/>
            </a:pPr>
            <a:endParaRPr sz="1200" b="1"/>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Shape 135"/>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6" name="Shape 13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MILLIE: Holding a big event in a small community increases the recognition and therefore, tourism for the event destination. This would result in more business opportunities for the residents of Tenby as more money would be coming in and the area would require more workers at busy times. Also, if an event runs over a few days people stay for longer and spend more money. By more money coming into the area, people with a lower credit rating are rewarded with a higher yield and also, an increased tax revenue. There are more opportunities for locals to start up businesses as a result of the increased tourism and they would benefit from a good commercial activity rating from doing so. </a:t>
            </a:r>
            <a:endParaRPr sz="1200" b="1"/>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Shape 142"/>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43" name="Shape 143"/>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MILLIE: Tenby is a small neighbourhood which makes the residents reluctant to welcome in any tourists as it results in overcrowding and less jobs for the locals. The reputation of the area may get damaged as it could lose some authenticity and scenery from new facilities and people coming in and if the event was to go wrong in any way, it would reflect badly on the community. Additionally, when more tourists live in an area prices within it rise, pushing locals out when they can’t afford to live there anymore. Another disadvantage of the Iron Man being situated in Tenby is that people are in danger of being exploited in their jobs and homes as people may take advantage. Some people may experience opportunity costs as a result of the area, they may have to decide what to give up in order to achieve something else. Lastly, new managers coming into the area may result in a loss or mismanagement of finance. If the money is not managed in an efficient and useful way it would result in losing it and that will reflect negatively of the financial standing of a person or a business. </a:t>
            </a:r>
            <a:endParaRPr sz="1200" b="1"/>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Shape 149"/>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50" name="Shape 15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LAUREN: Events carried out well give the government of an area good recognition. </a:t>
            </a:r>
            <a:endParaRPr sz="1200" b="1"/>
          </a:p>
          <a:p>
            <a:pPr marL="0" lvl="0" indent="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Shape 156"/>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57" name="Shape 157"/>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LAUREN: For events the gain good recognition it will give the culture of the city pride therefore, if the city can hold major events then it give good recognition for the city. For Ironman wales they give Tenby a good name and people believe that it holds a good event for the Ironman. Speaking to an former athlete competing in the event i found that Tenby is one of the favourite areas to do a triathlon.  </a:t>
            </a:r>
            <a:endParaRPr sz="1200" b="1"/>
          </a:p>
          <a:p>
            <a:pPr marL="0" lvl="0" indent="0">
              <a:spcBef>
                <a:spcPts val="0"/>
              </a:spcBef>
              <a:spcAft>
                <a:spcPts val="0"/>
              </a:spcAft>
              <a:buNone/>
            </a:pPr>
            <a:r>
              <a:rPr lang="en" sz="1200" b="1"/>
              <a:t>The event will gain international prestige but having success and achievement from event and holds the city a good reputation. </a:t>
            </a:r>
            <a:endParaRPr sz="1200" b="1"/>
          </a:p>
          <a:p>
            <a:pPr marL="0" lvl="0" indent="0">
              <a:spcBef>
                <a:spcPts val="0"/>
              </a:spcBef>
              <a:spcAft>
                <a:spcPts val="0"/>
              </a:spcAft>
              <a:buNone/>
            </a:pPr>
            <a:r>
              <a:rPr lang="en" sz="1200" b="1"/>
              <a:t>The area within the event is held can give them a improved profile for the area. </a:t>
            </a:r>
            <a:endParaRPr sz="1200" b="1"/>
          </a:p>
          <a:p>
            <a:pPr marL="0" lvl="0" indent="0">
              <a:spcBef>
                <a:spcPts val="0"/>
              </a:spcBef>
              <a:spcAft>
                <a:spcPts val="0"/>
              </a:spcAft>
              <a:buNone/>
            </a:pPr>
            <a:r>
              <a:rPr lang="en" sz="1200" b="1"/>
              <a:t>Tenby will also have a promotion of investment, bringing people to the area for a major event can increased the income for the restaurants, shops and bars etc. For Tenby, the hotel and B&amp;B are fully booked over the time of the event therefore brings good amounts of income to the area.</a:t>
            </a:r>
            <a:endParaRPr sz="1200" b="1"/>
          </a:p>
          <a:p>
            <a:pPr marL="0" lvl="0" indent="0">
              <a:spcBef>
                <a:spcPts val="0"/>
              </a:spcBef>
              <a:spcAft>
                <a:spcPts val="0"/>
              </a:spcAft>
              <a:buNone/>
            </a:pPr>
            <a:r>
              <a:rPr lang="en" sz="1200" b="1"/>
              <a:t>The event will show they have good business and good at what they do for the event and the government over the planning of the event and carrying out of the event. </a:t>
            </a:r>
            <a:endParaRPr sz="1200" b="1"/>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Shape 163"/>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64" name="Shape 16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b="1"/>
              <a:t>LAUREN: Ironman Wales runs well and gets better each year. However there is always a risk of event failure and the managers need to be have everything planned out to avoid this issue. </a:t>
            </a:r>
            <a:endParaRPr b="1"/>
          </a:p>
          <a:p>
            <a:pPr marL="0" lvl="0" indent="0">
              <a:spcBef>
                <a:spcPts val="0"/>
              </a:spcBef>
              <a:spcAft>
                <a:spcPts val="0"/>
              </a:spcAft>
              <a:buNone/>
            </a:pPr>
            <a:r>
              <a:rPr lang="en" b="1"/>
              <a:t>For the sponsors and stakeholders the ironman event possibly may mis allocate funds to these businesses which could be unfair for their stakeholders. This is also something the managers need to take into consideration. </a:t>
            </a:r>
            <a:endParaRPr b="1"/>
          </a:p>
          <a:p>
            <a:pPr marL="0" lvl="0" indent="0">
              <a:spcBef>
                <a:spcPts val="0"/>
              </a:spcBef>
              <a:spcAft>
                <a:spcPts val="0"/>
              </a:spcAft>
              <a:buNone/>
            </a:pPr>
            <a:r>
              <a:rPr lang="en" b="1"/>
              <a:t>Ironman also needs to ensure they manage their accounts for the event well before the event runs and this takes months of planning. Ironman each year seems to run well. However the managers may lose out on money more each year due to the event scale increasing. </a:t>
            </a:r>
            <a:r>
              <a:rPr lang="en"/>
              <a:t>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Shape 170"/>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71" name="Shape 171"/>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00000"/>
              </a:lnSpc>
              <a:spcBef>
                <a:spcPts val="0"/>
              </a:spcBef>
              <a:spcAft>
                <a:spcPts val="0"/>
              </a:spcAft>
              <a:buNone/>
            </a:pPr>
            <a:r>
              <a:rPr lang="en" sz="1200" b="1"/>
              <a:t>MILLIE: The framework of an event is formed through the structure of organisations. Different events will provide different services, and some events rely heavily on volunteers (Allen et al, 2006). However, certain elements must be staffed by paid professionals. Training and expertise are essential for some roles such as security or entertainment for example. Event managers must consider the fact that things can go wrong. Therefore, potential risks need to be identified and organisers have to find mechanisms to minimise them (Tarlow, 2002, cited in Allen, 2006). In more serious terms, the emergency services must be set up at any large-scale event as this service is beyond event staff capability, professionals must be present to ensure safety. A range of emergency services may attend an event, such as, fire, ambulance, local authorities and police (Shone and Parry, 2004).</a:t>
            </a:r>
            <a:endParaRPr sz="1200" b="1"/>
          </a:p>
          <a:p>
            <a:pPr marL="0" lvl="0" indent="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Shape 178"/>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79" name="Shape 179"/>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b="1"/>
              <a:t>LAUREN: Iron Man Wales is a event which is very high up on keeping their event sustainable, a few recommendations we have thought about for many events including iron man to take into consideration are </a:t>
            </a:r>
            <a:endParaRPr b="1"/>
          </a:p>
          <a:p>
            <a:pPr marL="457200" lvl="0" indent="-298450" rtl="0">
              <a:spcBef>
                <a:spcPts val="0"/>
              </a:spcBef>
              <a:spcAft>
                <a:spcPts val="0"/>
              </a:spcAft>
              <a:buSzPts val="1100"/>
              <a:buChar char="-"/>
            </a:pPr>
            <a:r>
              <a:rPr lang="en" b="1"/>
              <a:t>Planning a more sustainable venue. Features such as, close to public transport therefore, less people would need to travel by car to the event and more would take the train if a nearby railway was situated close to the venue. This would help the environment and keep the event sustainable by giving off less pollution into our air and reduce the greenhouse gases and global warming. </a:t>
            </a:r>
            <a:endParaRPr b="1"/>
          </a:p>
          <a:p>
            <a:pPr marL="457200" lvl="0" indent="-298450" rtl="0">
              <a:spcBef>
                <a:spcPts val="0"/>
              </a:spcBef>
              <a:spcAft>
                <a:spcPts val="0"/>
              </a:spcAft>
              <a:buSzPts val="1100"/>
              <a:buChar char="-"/>
            </a:pPr>
            <a:r>
              <a:rPr lang="en" b="1"/>
              <a:t>By involving the local community to help keep the event sustainable you could allow volunteering jobs for students and charities to help out at the event for example - litter picking and checking that the waste is being recycled, also in the clear up at the end of the event to manage the event waste. By doing this in return it can give the locals work experience and events students help towards their course.  </a:t>
            </a:r>
            <a:endParaRPr b="1"/>
          </a:p>
          <a:p>
            <a:pPr marL="457200" lvl="0" indent="-298450" rtl="0">
              <a:spcBef>
                <a:spcPts val="0"/>
              </a:spcBef>
              <a:spcAft>
                <a:spcPts val="0"/>
              </a:spcAft>
              <a:buSzPts val="1100"/>
              <a:buChar char="-"/>
            </a:pPr>
            <a:r>
              <a:rPr lang="en" b="1"/>
              <a:t>At events using organic catering from local grown food is sustainable and good for the environment. Sometimes getting these is difficult so catering which uses fair trade where possible is the best. Also having vegetarian options is good and will help to reduce carbon emissions.</a:t>
            </a:r>
            <a:endParaRPr b="1"/>
          </a:p>
          <a:p>
            <a:pPr marL="457200" lvl="0" indent="-298450" rtl="0">
              <a:spcBef>
                <a:spcPts val="0"/>
              </a:spcBef>
              <a:spcAft>
                <a:spcPts val="0"/>
              </a:spcAft>
              <a:buSzPts val="1100"/>
              <a:buChar char="-"/>
            </a:pPr>
            <a:r>
              <a:rPr lang="en" b="1"/>
              <a:t>Cleaning up can be a big task at the end of the event , therefore it ,may be a good idea to create a waste plan, and share it with the event team before the event therefore everyone with know where everything gets recycled and what gets reused for next year etc. More waste products are recyclable so looking into what can be recycled before the event begins. Benefits the event and the event team at the end of the event. </a:t>
            </a:r>
            <a:endParaRPr b="1"/>
          </a:p>
          <a:p>
            <a:pPr marL="457200" lvl="0" indent="-298450">
              <a:spcBef>
                <a:spcPts val="0"/>
              </a:spcBef>
              <a:spcAft>
                <a:spcPts val="0"/>
              </a:spcAft>
              <a:buSzPts val="1100"/>
              <a:buChar char="-"/>
            </a:pPr>
            <a:r>
              <a:rPr lang="en" b="1"/>
              <a:t>Printing and using electronic resources for the event is a much more sustainable way to running the event. Tickets and booking online, rather than using paper work and copies. Online programmes and brochures for the competitors and spectators for the event, can be a improvement for the events sustainability. </a:t>
            </a:r>
            <a:endParaRPr b="1"/>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Shape 185"/>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86" name="Shape 18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rtl="0">
              <a:lnSpc>
                <a:spcPct val="115000"/>
              </a:lnSpc>
              <a:spcBef>
                <a:spcPts val="0"/>
              </a:spcBef>
              <a:spcAft>
                <a:spcPts val="0"/>
              </a:spcAft>
              <a:buNone/>
            </a:pPr>
            <a:r>
              <a:rPr lang="en" sz="1200" b="1">
                <a:latin typeface="Average"/>
                <a:ea typeface="Average"/>
                <a:cs typeface="Average"/>
                <a:sym typeface="Average"/>
              </a:rPr>
              <a:t>LAUREN: Overall, Iron man Wales in Tenby is a event which catches the eye of not just athletes from all around the country but the people of the area with a passion for entertainment and great event atmosphere. </a:t>
            </a:r>
            <a:endParaRPr sz="1200" b="1">
              <a:latin typeface="Average"/>
              <a:ea typeface="Average"/>
              <a:cs typeface="Average"/>
              <a:sym typeface="Average"/>
            </a:endParaRPr>
          </a:p>
          <a:p>
            <a:pPr marL="0" lvl="0" indent="0" rtl="0">
              <a:lnSpc>
                <a:spcPct val="115000"/>
              </a:lnSpc>
              <a:spcBef>
                <a:spcPts val="1600"/>
              </a:spcBef>
              <a:spcAft>
                <a:spcPts val="0"/>
              </a:spcAft>
              <a:buNone/>
            </a:pPr>
            <a:r>
              <a:rPr lang="en" sz="1200" b="1">
                <a:latin typeface="Average"/>
                <a:ea typeface="Average"/>
                <a:cs typeface="Average"/>
                <a:sym typeface="Average"/>
              </a:rPr>
              <a:t>The sustainability level for Iron Man Wales is at its greatest and is working really hard to maintain the top level. Most events will find ways to improve this and therefore will be able to created many more events keeping sustainable to the environment as much as they can. </a:t>
            </a:r>
            <a:endParaRPr sz="1200" b="1">
              <a:latin typeface="Average"/>
              <a:ea typeface="Average"/>
              <a:cs typeface="Average"/>
              <a:sym typeface="Average"/>
            </a:endParaRPr>
          </a:p>
          <a:p>
            <a:pPr marL="0" lvl="0" indent="0" rtl="0">
              <a:lnSpc>
                <a:spcPct val="115000"/>
              </a:lnSpc>
              <a:spcBef>
                <a:spcPts val="1600"/>
              </a:spcBef>
              <a:spcAft>
                <a:spcPts val="1600"/>
              </a:spcAft>
              <a:buNone/>
            </a:pPr>
            <a:r>
              <a:rPr lang="en" sz="1200" b="1">
                <a:latin typeface="Average"/>
                <a:ea typeface="Average"/>
                <a:cs typeface="Average"/>
                <a:sym typeface="Average"/>
              </a:rPr>
              <a:t>A major event like this one is definitely beneficial to the community of Tenby and brings in great income and recognition to the area.  Iron Man is a brilliant event to be apart of. </a:t>
            </a:r>
            <a:endParaRPr sz="1200" b="1"/>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Shape 191"/>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92" name="Shape 19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MILLIE: This is a list of the references we used throughout the presentation. </a:t>
            </a:r>
            <a:endParaRPr sz="1200" b="1"/>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Shape 197"/>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98" name="Shape 19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LAUREN: Thank you for listening, any questions?</a:t>
            </a:r>
            <a:endParaRPr sz="1200" b="1"/>
          </a:p>
          <a:p>
            <a:pPr marL="0" lvl="0" indent="0">
              <a:spcBef>
                <a:spcPts val="0"/>
              </a:spcBef>
              <a:spcAft>
                <a:spcPts val="0"/>
              </a:spcAft>
              <a:buNone/>
            </a:pPr>
            <a:endParaRPr sz="1200" b="1"/>
          </a:p>
          <a:p>
            <a:pPr marL="0" lvl="0" indent="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9"/>
        <p:cNvGrpSpPr/>
        <p:nvPr/>
      </p:nvGrpSpPr>
      <p:grpSpPr>
        <a:xfrm>
          <a:off x="0" y="0"/>
          <a:ext cx="0" cy="0"/>
          <a:chOff x="0" y="0"/>
          <a:chExt cx="0" cy="0"/>
        </a:xfrm>
      </p:grpSpPr>
      <p:grpSp>
        <p:nvGrpSpPr>
          <p:cNvPr id="10" name="Shape 10"/>
          <p:cNvGrpSpPr/>
          <p:nvPr/>
        </p:nvGrpSpPr>
        <p:grpSpPr>
          <a:xfrm>
            <a:off x="4350279" y="2855377"/>
            <a:ext cx="443589" cy="105632"/>
            <a:chOff x="4137525" y="2915950"/>
            <a:chExt cx="869100" cy="207000"/>
          </a:xfrm>
        </p:grpSpPr>
        <p:sp>
          <p:nvSpPr>
            <p:cNvPr id="11" name="Shape 11"/>
            <p:cNvSpPr/>
            <p:nvPr/>
          </p:nvSpPr>
          <p:spPr>
            <a:xfrm>
              <a:off x="4468575" y="2915950"/>
              <a:ext cx="207000" cy="207000"/>
            </a:xfrm>
            <a:prstGeom prst="ellipse">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2" name="Shape 12"/>
            <p:cNvSpPr/>
            <p:nvPr/>
          </p:nvSpPr>
          <p:spPr>
            <a:xfrm>
              <a:off x="4799625" y="2915950"/>
              <a:ext cx="207000" cy="207000"/>
            </a:xfrm>
            <a:prstGeom prst="ellipse">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3" name="Shape 13"/>
            <p:cNvSpPr/>
            <p:nvPr/>
          </p:nvSpPr>
          <p:spPr>
            <a:xfrm>
              <a:off x="4137525" y="2915950"/>
              <a:ext cx="207000" cy="207000"/>
            </a:xfrm>
            <a:prstGeom prst="ellipse">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14" name="Shape 14"/>
          <p:cNvSpPr txBox="1">
            <a:spLocks noGrp="1"/>
          </p:cNvSpPr>
          <p:nvPr>
            <p:ph type="ctrTitle"/>
          </p:nvPr>
        </p:nvSpPr>
        <p:spPr>
          <a:xfrm>
            <a:off x="671258" y="990800"/>
            <a:ext cx="7801500" cy="1730100"/>
          </a:xfrm>
          <a:prstGeom prst="rect">
            <a:avLst/>
          </a:prstGeom>
        </p:spPr>
        <p:txBody>
          <a:bodyPr spcFirstLastPara="1" wrap="square" lIns="91425" tIns="91425" rIns="91425" bIns="91425" anchor="b" anchorCtr="0"/>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5" name="Shape 15"/>
          <p:cNvSpPr txBox="1">
            <a:spLocks noGrp="1"/>
          </p:cNvSpPr>
          <p:nvPr>
            <p:ph type="subTitle" idx="1"/>
          </p:nvPr>
        </p:nvSpPr>
        <p:spPr>
          <a:xfrm>
            <a:off x="671250" y="3174876"/>
            <a:ext cx="78015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16" name="Shape 16"/>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17"/>
        <p:cNvGrpSpPr/>
        <p:nvPr/>
      </p:nvGrpSpPr>
      <p:grpSpPr>
        <a:xfrm>
          <a:off x="0" y="0"/>
          <a:ext cx="0" cy="0"/>
          <a:chOff x="0" y="0"/>
          <a:chExt cx="0" cy="0"/>
        </a:xfrm>
      </p:grpSpPr>
      <p:sp>
        <p:nvSpPr>
          <p:cNvPr id="18" name="Shape 18"/>
          <p:cNvSpPr txBox="1">
            <a:spLocks noGrp="1"/>
          </p:cNvSpPr>
          <p:nvPr>
            <p:ph type="title"/>
          </p:nvPr>
        </p:nvSpPr>
        <p:spPr>
          <a:xfrm>
            <a:off x="671250" y="2141250"/>
            <a:ext cx="7852200" cy="8610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9" name="Shape 19"/>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20"/>
        <p:cNvGrpSpPr/>
        <p:nvPr/>
      </p:nvGrpSpPr>
      <p:grpSpPr>
        <a:xfrm>
          <a:off x="0" y="0"/>
          <a:ext cx="0" cy="0"/>
          <a:chOff x="0" y="0"/>
          <a:chExt cx="0" cy="0"/>
        </a:xfrm>
      </p:grpSpPr>
      <p:sp>
        <p:nvSpPr>
          <p:cNvPr id="21" name="Shape 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2" name="Shape 2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23" name="Shape 23"/>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p:cSld name="Title and two columns">
    <p:spTree>
      <p:nvGrpSpPr>
        <p:cNvPr id="1" name="Shape 24"/>
        <p:cNvGrpSpPr/>
        <p:nvPr/>
      </p:nvGrpSpPr>
      <p:grpSpPr>
        <a:xfrm>
          <a:off x="0" y="0"/>
          <a:ext cx="0" cy="0"/>
          <a:chOff x="0" y="0"/>
          <a:chExt cx="0" cy="0"/>
        </a:xfrm>
      </p:grpSpPr>
      <p:sp>
        <p:nvSpPr>
          <p:cNvPr id="25" name="Shape 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6" name="Shape 26"/>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7" name="Shape 27"/>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8" name="Shape 28"/>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29"/>
        <p:cNvGrpSpPr/>
        <p:nvPr/>
      </p:nvGrpSpPr>
      <p:grpSpPr>
        <a:xfrm>
          <a:off x="0" y="0"/>
          <a:ext cx="0" cy="0"/>
          <a:chOff x="0" y="0"/>
          <a:chExt cx="0" cy="0"/>
        </a:xfrm>
      </p:grpSpPr>
      <p:sp>
        <p:nvSpPr>
          <p:cNvPr id="30" name="Shape 3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1" name="Shape 31"/>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One column text">
    <p:spTree>
      <p:nvGrpSpPr>
        <p:cNvPr id="1" name="Shape 32"/>
        <p:cNvGrpSpPr/>
        <p:nvPr/>
      </p:nvGrpSpPr>
      <p:grpSpPr>
        <a:xfrm>
          <a:off x="0" y="0"/>
          <a:ext cx="0" cy="0"/>
          <a:chOff x="0" y="0"/>
          <a:chExt cx="0" cy="0"/>
        </a:xfrm>
      </p:grpSpPr>
      <p:sp>
        <p:nvSpPr>
          <p:cNvPr id="33" name="Shape 33"/>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Shape 34"/>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5" name="Shape 35"/>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Main point">
    <p:bg>
      <p:bgPr>
        <a:solidFill>
          <a:schemeClr val="lt2"/>
        </a:solidFill>
        <a:effectLst/>
      </p:bgPr>
    </p:bg>
    <p:spTree>
      <p:nvGrpSpPr>
        <p:cNvPr id="1" name="Shape 36"/>
        <p:cNvGrpSpPr/>
        <p:nvPr/>
      </p:nvGrpSpPr>
      <p:grpSpPr>
        <a:xfrm>
          <a:off x="0" y="0"/>
          <a:ext cx="0" cy="0"/>
          <a:chOff x="0" y="0"/>
          <a:chExt cx="0" cy="0"/>
        </a:xfrm>
      </p:grpSpPr>
      <p:sp>
        <p:nvSpPr>
          <p:cNvPr id="37" name="Shape 37"/>
          <p:cNvSpPr txBox="1">
            <a:spLocks noGrp="1"/>
          </p:cNvSpPr>
          <p:nvPr>
            <p:ph type="title"/>
          </p:nvPr>
        </p:nvSpPr>
        <p:spPr>
          <a:xfrm>
            <a:off x="490250" y="526350"/>
            <a:ext cx="6227100" cy="4090800"/>
          </a:xfrm>
          <a:prstGeom prst="rect">
            <a:avLst/>
          </a:prstGeom>
        </p:spPr>
        <p:txBody>
          <a:bodyPr spcFirstLastPara="1" wrap="square" lIns="91425" tIns="91425" rIns="91425" bIns="91425" anchor="ctr" anchorCtr="0"/>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38" name="Shape 38"/>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solidFill>
                  <a:schemeClr val="lt1"/>
                </a:solidFill>
              </a:rPr>
              <a:t>‹#›</a:t>
            </a:fld>
            <a:endParaRPr>
              <a:solidFill>
                <a:schemeClr val="lt1"/>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Section title and description">
    <p:spTree>
      <p:nvGrpSpPr>
        <p:cNvPr id="1" name="Shape 39"/>
        <p:cNvGrpSpPr/>
        <p:nvPr/>
      </p:nvGrpSpPr>
      <p:grpSpPr>
        <a:xfrm>
          <a:off x="0" y="0"/>
          <a:ext cx="0" cy="0"/>
          <a:chOff x="0" y="0"/>
          <a:chExt cx="0" cy="0"/>
        </a:xfrm>
      </p:grpSpPr>
      <p:sp>
        <p:nvSpPr>
          <p:cNvPr id="40" name="Shape 40"/>
          <p:cNvSpPr/>
          <p:nvPr/>
        </p:nvSpPr>
        <p:spPr>
          <a:xfrm>
            <a:off x="457200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cxnSp>
        <p:nvCxnSpPr>
          <p:cNvPr id="41" name="Shape 41"/>
          <p:cNvCxnSpPr/>
          <p:nvPr/>
        </p:nvCxnSpPr>
        <p:spPr>
          <a:xfrm>
            <a:off x="5029675" y="4495500"/>
            <a:ext cx="468300" cy="0"/>
          </a:xfrm>
          <a:prstGeom prst="straightConnector1">
            <a:avLst/>
          </a:prstGeom>
          <a:noFill/>
          <a:ln w="19050" cap="flat" cmpd="sng">
            <a:solidFill>
              <a:schemeClr val="lt1"/>
            </a:solidFill>
            <a:prstDash val="solid"/>
            <a:round/>
            <a:headEnd type="none" w="med" len="med"/>
            <a:tailEnd type="none" w="med" len="med"/>
          </a:ln>
        </p:spPr>
      </p:cxnSp>
      <p:sp>
        <p:nvSpPr>
          <p:cNvPr id="42" name="Shape 42"/>
          <p:cNvSpPr txBox="1">
            <a:spLocks noGrp="1"/>
          </p:cNvSpPr>
          <p:nvPr>
            <p:ph type="title"/>
          </p:nvPr>
        </p:nvSpPr>
        <p:spPr>
          <a:xfrm>
            <a:off x="265500" y="1081400"/>
            <a:ext cx="4045200" cy="1710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3" name="Shape 43"/>
          <p:cNvSpPr txBox="1">
            <a:spLocks noGrp="1"/>
          </p:cNvSpPr>
          <p:nvPr>
            <p:ph type="subTitle" idx="1"/>
          </p:nvPr>
        </p:nvSpPr>
        <p:spPr>
          <a:xfrm>
            <a:off x="265500" y="2845201"/>
            <a:ext cx="4045200" cy="13455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Clr>
                <a:schemeClr val="dk1"/>
              </a:buClr>
              <a:buSzPts val="2100"/>
              <a:buNone/>
              <a:defRPr sz="21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None/>
              <a:defRPr sz="2100">
                <a:solidFill>
                  <a:schemeClr val="dk1"/>
                </a:solidFill>
              </a:defRPr>
            </a:lvl4pPr>
            <a:lvl5pPr lvl="4" algn="ctr">
              <a:lnSpc>
                <a:spcPct val="100000"/>
              </a:lnSpc>
              <a:spcBef>
                <a:spcPts val="0"/>
              </a:spcBef>
              <a:spcAft>
                <a:spcPts val="0"/>
              </a:spcAft>
              <a:buClr>
                <a:schemeClr val="dk1"/>
              </a:buClr>
              <a:buSzPts val="2100"/>
              <a:buNone/>
              <a:defRPr sz="2100">
                <a:solidFill>
                  <a:schemeClr val="dk1"/>
                </a:solidFill>
              </a:defRPr>
            </a:lvl5pPr>
            <a:lvl6pPr lvl="5" algn="ctr">
              <a:lnSpc>
                <a:spcPct val="100000"/>
              </a:lnSpc>
              <a:spcBef>
                <a:spcPts val="0"/>
              </a:spcBef>
              <a:spcAft>
                <a:spcPts val="0"/>
              </a:spcAft>
              <a:buClr>
                <a:schemeClr val="dk1"/>
              </a:buClr>
              <a:buSzPts val="2100"/>
              <a:buNone/>
              <a:defRPr sz="2100">
                <a:solidFill>
                  <a:schemeClr val="dk1"/>
                </a:solidFill>
              </a:defRPr>
            </a:lvl6pPr>
            <a:lvl7pPr lvl="6" algn="ctr">
              <a:lnSpc>
                <a:spcPct val="100000"/>
              </a:lnSpc>
              <a:spcBef>
                <a:spcPts val="0"/>
              </a:spcBef>
              <a:spcAft>
                <a:spcPts val="0"/>
              </a:spcAft>
              <a:buClr>
                <a:schemeClr val="dk1"/>
              </a:buClr>
              <a:buSzPts val="2100"/>
              <a:buNone/>
              <a:defRPr sz="2100">
                <a:solidFill>
                  <a:schemeClr val="dk1"/>
                </a:solidFill>
              </a:defRPr>
            </a:lvl7pPr>
            <a:lvl8pPr lvl="7" algn="ctr">
              <a:lnSpc>
                <a:spcPct val="100000"/>
              </a:lnSpc>
              <a:spcBef>
                <a:spcPts val="0"/>
              </a:spcBef>
              <a:spcAft>
                <a:spcPts val="0"/>
              </a:spcAft>
              <a:buClr>
                <a:schemeClr val="dk1"/>
              </a:buClr>
              <a:buSzPts val="2100"/>
              <a:buNone/>
              <a:defRPr sz="2100">
                <a:solidFill>
                  <a:schemeClr val="dk1"/>
                </a:solidFill>
              </a:defRPr>
            </a:lvl8pPr>
            <a:lvl9pPr lvl="8" algn="ctr">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44" name="Shape 44"/>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1600"/>
              </a:spcBef>
              <a:spcAft>
                <a:spcPts val="0"/>
              </a:spcAft>
              <a:buClr>
                <a:schemeClr val="lt1"/>
              </a:buClr>
              <a:buSzPts val="1400"/>
              <a:buChar char="○"/>
              <a:defRPr>
                <a:solidFill>
                  <a:schemeClr val="lt1"/>
                </a:solidFill>
              </a:defRPr>
            </a:lvl2pPr>
            <a:lvl3pPr marL="1371600" lvl="2" indent="-317500">
              <a:spcBef>
                <a:spcPts val="1600"/>
              </a:spcBef>
              <a:spcAft>
                <a:spcPts val="0"/>
              </a:spcAft>
              <a:buClr>
                <a:schemeClr val="lt1"/>
              </a:buClr>
              <a:buSzPts val="1400"/>
              <a:buChar char="■"/>
              <a:defRPr>
                <a:solidFill>
                  <a:schemeClr val="lt1"/>
                </a:solidFill>
              </a:defRPr>
            </a:lvl3pPr>
            <a:lvl4pPr marL="1828800" lvl="3" indent="-317500">
              <a:spcBef>
                <a:spcPts val="1600"/>
              </a:spcBef>
              <a:spcAft>
                <a:spcPts val="0"/>
              </a:spcAft>
              <a:buClr>
                <a:schemeClr val="lt1"/>
              </a:buClr>
              <a:buSzPts val="1400"/>
              <a:buChar char="●"/>
              <a:defRPr>
                <a:solidFill>
                  <a:schemeClr val="lt1"/>
                </a:solidFill>
              </a:defRPr>
            </a:lvl4pPr>
            <a:lvl5pPr marL="2286000" lvl="4" indent="-317500">
              <a:spcBef>
                <a:spcPts val="1600"/>
              </a:spcBef>
              <a:spcAft>
                <a:spcPts val="0"/>
              </a:spcAft>
              <a:buClr>
                <a:schemeClr val="lt1"/>
              </a:buClr>
              <a:buSzPts val="1400"/>
              <a:buChar char="○"/>
              <a:defRPr>
                <a:solidFill>
                  <a:schemeClr val="lt1"/>
                </a:solidFill>
              </a:defRPr>
            </a:lvl5pPr>
            <a:lvl6pPr marL="2743200" lvl="5" indent="-317500">
              <a:spcBef>
                <a:spcPts val="1600"/>
              </a:spcBef>
              <a:spcAft>
                <a:spcPts val="0"/>
              </a:spcAft>
              <a:buClr>
                <a:schemeClr val="lt1"/>
              </a:buClr>
              <a:buSzPts val="1400"/>
              <a:buChar char="■"/>
              <a:defRPr>
                <a:solidFill>
                  <a:schemeClr val="lt1"/>
                </a:solidFill>
              </a:defRPr>
            </a:lvl6pPr>
            <a:lvl7pPr marL="3200400" lvl="6" indent="-317500">
              <a:spcBef>
                <a:spcPts val="1600"/>
              </a:spcBef>
              <a:spcAft>
                <a:spcPts val="0"/>
              </a:spcAft>
              <a:buClr>
                <a:schemeClr val="lt1"/>
              </a:buClr>
              <a:buSzPts val="1400"/>
              <a:buChar char="●"/>
              <a:defRPr>
                <a:solidFill>
                  <a:schemeClr val="lt1"/>
                </a:solidFill>
              </a:defRPr>
            </a:lvl7pPr>
            <a:lvl8pPr marL="3657600" lvl="7" indent="-317500">
              <a:spcBef>
                <a:spcPts val="1600"/>
              </a:spcBef>
              <a:spcAft>
                <a:spcPts val="0"/>
              </a:spcAft>
              <a:buClr>
                <a:schemeClr val="lt1"/>
              </a:buClr>
              <a:buSzPts val="1400"/>
              <a:buChar char="○"/>
              <a:defRPr>
                <a:solidFill>
                  <a:schemeClr val="lt1"/>
                </a:solidFill>
              </a:defRPr>
            </a:lvl8pPr>
            <a:lvl9pPr marL="4114800" lvl="8" indent="-317500">
              <a:spcBef>
                <a:spcPts val="1600"/>
              </a:spcBef>
              <a:spcAft>
                <a:spcPts val="1600"/>
              </a:spcAft>
              <a:buClr>
                <a:schemeClr val="lt1"/>
              </a:buClr>
              <a:buSzPts val="1400"/>
              <a:buChar char="■"/>
              <a:defRPr>
                <a:solidFill>
                  <a:schemeClr val="lt1"/>
                </a:solidFill>
              </a:defRPr>
            </a:lvl9pPr>
          </a:lstStyle>
          <a:p>
            <a:endParaRPr/>
          </a:p>
        </p:txBody>
      </p:sp>
      <p:sp>
        <p:nvSpPr>
          <p:cNvPr id="45" name="Shape 45"/>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solidFill>
                  <a:schemeClr val="lt1"/>
                </a:solidFill>
              </a:rPr>
              <a:t>‹#›</a:t>
            </a:fld>
            <a:endParaRPr>
              <a:solidFill>
                <a:schemeClr val="lt1"/>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Caption">
    <p:spTree>
      <p:nvGrpSpPr>
        <p:cNvPr id="1" name="Shape 46"/>
        <p:cNvGrpSpPr/>
        <p:nvPr/>
      </p:nvGrpSpPr>
      <p:grpSpPr>
        <a:xfrm>
          <a:off x="0" y="0"/>
          <a:ext cx="0" cy="0"/>
          <a:chOff x="0" y="0"/>
          <a:chExt cx="0" cy="0"/>
        </a:xfrm>
      </p:grpSpPr>
      <p:sp>
        <p:nvSpPr>
          <p:cNvPr id="47" name="Shape 47"/>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Clr>
                <a:schemeClr val="dk1"/>
              </a:buClr>
              <a:buSzPts val="2100"/>
              <a:buFont typeface="Oswald"/>
              <a:buNone/>
              <a:defRPr sz="2100">
                <a:solidFill>
                  <a:schemeClr val="dk1"/>
                </a:solidFill>
                <a:latin typeface="Oswald"/>
                <a:ea typeface="Oswald"/>
                <a:cs typeface="Oswald"/>
                <a:sym typeface="Oswald"/>
              </a:defRPr>
            </a:lvl1pPr>
          </a:lstStyle>
          <a:p>
            <a:endParaRPr/>
          </a:p>
        </p:txBody>
      </p:sp>
      <p:sp>
        <p:nvSpPr>
          <p:cNvPr id="48" name="Shape 48"/>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Big number">
    <p:spTree>
      <p:nvGrpSpPr>
        <p:cNvPr id="1" name="Shape 49"/>
        <p:cNvGrpSpPr/>
        <p:nvPr/>
      </p:nvGrpSpPr>
      <p:grpSpPr>
        <a:xfrm>
          <a:off x="0" y="0"/>
          <a:ext cx="0" cy="0"/>
          <a:chOff x="0" y="0"/>
          <a:chExt cx="0" cy="0"/>
        </a:xfrm>
      </p:grpSpPr>
      <p:sp>
        <p:nvSpPr>
          <p:cNvPr id="50" name="Shape 50"/>
          <p:cNvSpPr txBox="1">
            <a:spLocks noGrp="1"/>
          </p:cNvSpPr>
          <p:nvPr>
            <p:ph type="title"/>
          </p:nvPr>
        </p:nvSpPr>
        <p:spPr>
          <a:xfrm>
            <a:off x="311700" y="1255275"/>
            <a:ext cx="8520600" cy="18906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endParaRPr/>
          </a:p>
        </p:txBody>
      </p:sp>
      <p:sp>
        <p:nvSpPr>
          <p:cNvPr id="51" name="Shape 5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52" name="Shape 5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53"/>
        <p:cNvGrpSpPr/>
        <p:nvPr/>
      </p:nvGrpSpPr>
      <p:grpSpPr>
        <a:xfrm>
          <a:off x="0" y="0"/>
          <a:ext cx="0" cy="0"/>
          <a:chOff x="0" y="0"/>
          <a:chExt cx="0" cy="0"/>
        </a:xfrm>
      </p:grpSpPr>
      <p:sp>
        <p:nvSpPr>
          <p:cNvPr id="54" name="Shape 54"/>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late">
    <p:bg>
      <p:bgPr>
        <a:solidFill>
          <a:schemeClr val="lt1"/>
        </a:solidFill>
        <a:effectLst/>
      </p:bgPr>
    </p:bg>
    <p:spTree>
      <p:nvGrpSpPr>
        <p:cNvPr id="1" name="Shape 5"/>
        <p:cNvGrpSpPr/>
        <p:nvPr/>
      </p:nvGrpSpPr>
      <p:grpSpPr>
        <a:xfrm>
          <a:off x="0" y="0"/>
          <a:ext cx="0" cy="0"/>
          <a:chOff x="0" y="0"/>
          <a:chExt cx="0" cy="0"/>
        </a:xfrm>
      </p:grpSpPr>
      <p:sp>
        <p:nvSpPr>
          <p:cNvPr id="6" name="Shape 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1pPr>
            <a:lvl2pPr lvl="1">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2pPr>
            <a:lvl3pPr lvl="2">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3pPr>
            <a:lvl4pPr lvl="3">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4pPr>
            <a:lvl5pPr lvl="4">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5pPr>
            <a:lvl6pPr lvl="5">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6pPr>
            <a:lvl7pPr lvl="6">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7pPr>
            <a:lvl8pPr lvl="7">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8pPr>
            <a:lvl9pPr lvl="8">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9pPr>
          </a:lstStyle>
          <a:p>
            <a:endParaRPr/>
          </a:p>
        </p:txBody>
      </p:sp>
      <p:sp>
        <p:nvSpPr>
          <p:cNvPr id="7" name="Shape 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accent3"/>
              </a:buClr>
              <a:buSzPts val="1800"/>
              <a:buFont typeface="Average"/>
              <a:buChar char="●"/>
              <a:defRPr sz="1800">
                <a:solidFill>
                  <a:schemeClr val="accent3"/>
                </a:solidFill>
                <a:latin typeface="Average"/>
                <a:ea typeface="Average"/>
                <a:cs typeface="Average"/>
                <a:sym typeface="Average"/>
              </a:defRPr>
            </a:lvl1pPr>
            <a:lvl2pPr marL="914400" lvl="1"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2pPr>
            <a:lvl3pPr marL="1371600" lvl="2"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3pPr>
            <a:lvl4pPr marL="1828800" lvl="3"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4pPr>
            <a:lvl5pPr marL="2286000" lvl="4"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5pPr>
            <a:lvl6pPr marL="2743200" lvl="5"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6pPr>
            <a:lvl7pPr marL="3200400" lvl="6"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7pPr>
            <a:lvl8pPr marL="3657600" lvl="7"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8pPr>
            <a:lvl9pPr marL="4114800" lvl="8" indent="-317500">
              <a:lnSpc>
                <a:spcPct val="115000"/>
              </a:lnSpc>
              <a:spcBef>
                <a:spcPts val="1600"/>
              </a:spcBef>
              <a:spcAft>
                <a:spcPts val="1600"/>
              </a:spcAft>
              <a:buClr>
                <a:schemeClr val="accent3"/>
              </a:buClr>
              <a:buSzPts val="1400"/>
              <a:buFont typeface="Average"/>
              <a:buChar char="■"/>
              <a:defRPr>
                <a:solidFill>
                  <a:schemeClr val="accent3"/>
                </a:solidFill>
                <a:latin typeface="Average"/>
                <a:ea typeface="Average"/>
                <a:cs typeface="Average"/>
                <a:sym typeface="Average"/>
              </a:defRPr>
            </a:lvl9pPr>
          </a:lstStyle>
          <a:p>
            <a:endParaRPr/>
          </a:p>
        </p:txBody>
      </p:sp>
      <p:sp>
        <p:nvSpPr>
          <p:cNvPr id="8" name="Shape 8"/>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Autofit/>
          </a:bodyPr>
          <a:lstStyle/>
          <a:p>
            <a:pPr marL="0" lvl="0" indent="0" algn="r">
              <a:spcBef>
                <a:spcPts val="0"/>
              </a:spcBef>
              <a:spcAft>
                <a:spcPts val="0"/>
              </a:spcAft>
              <a:buNone/>
            </a:pPr>
            <a:fld id="{00000000-1234-1234-1234-123412341234}" type="slidenum">
              <a:rPr lang="en" sz="1000">
                <a:solidFill>
                  <a:schemeClr val="accent3"/>
                </a:solidFill>
                <a:latin typeface="Average"/>
                <a:ea typeface="Average"/>
                <a:cs typeface="Average"/>
                <a:sym typeface="Average"/>
              </a:rPr>
              <a:t>‹#›</a:t>
            </a:fld>
            <a:endParaRPr sz="1000">
              <a:solidFill>
                <a:schemeClr val="accent3"/>
              </a:solidFill>
              <a:latin typeface="Average"/>
              <a:ea typeface="Average"/>
              <a:cs typeface="Average"/>
              <a:sym typeface="Average"/>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xmlns:mc="http://schemas.openxmlformats.org/markup-compatibility/2006" xmlns:p14="http://schemas.microsoft.com/office/powerpoint/2010/main">
    <mc:Choice Requires="p14">
      <p:transition spd="slow">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gi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4" Type="http://schemas.openxmlformats.org/officeDocument/2006/relationships/image" Target="../media/image7.png"/><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8.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9.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1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1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1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1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1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16.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1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hyperlink" Target="http://eu.ironman.com/triathlon/events/emea/ironman/wales.aspx" TargetMode="External"/><Relationship Id="rId4" Type="http://schemas.openxmlformats.org/officeDocument/2006/relationships/hyperlink" Target="http://www.eventimpacts.com/impact-types/environmental/content/sustainability-planning-and-management" TargetMode="External"/><Relationship Id="rId5" Type="http://schemas.openxmlformats.org/officeDocument/2006/relationships/hyperlink" Target="http://www.ironman.com" TargetMode="External"/><Relationship Id="rId6" Type="http://schemas.openxmlformats.org/officeDocument/2006/relationships/hyperlink" Target="http://kwhs.wharton.upenn.edu/term/social-impact/" TargetMode="External"/><Relationship Id="rId7" Type="http://schemas.openxmlformats.org/officeDocument/2006/relationships/hyperlink" Target="http://www.buisnessdictionary.com/definition/political-impact.html" TargetMode="External"/><Relationship Id="rId1" Type="http://schemas.openxmlformats.org/officeDocument/2006/relationships/slideLayout" Target="../slideLayouts/slideLayout3.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Shape 59"/>
          <p:cNvSpPr txBox="1">
            <a:spLocks noGrp="1"/>
          </p:cNvSpPr>
          <p:nvPr>
            <p:ph type="ctrTitle"/>
          </p:nvPr>
        </p:nvSpPr>
        <p:spPr>
          <a:xfrm>
            <a:off x="671258" y="990800"/>
            <a:ext cx="7801500" cy="1730100"/>
          </a:xfrm>
          <a:prstGeom prst="rect">
            <a:avLst/>
          </a:prstGeom>
        </p:spPr>
        <p:txBody>
          <a:bodyPr spcFirstLastPara="1" wrap="square" lIns="91425" tIns="91425" rIns="91425" bIns="91425" anchor="b" anchorCtr="0">
            <a:noAutofit/>
          </a:bodyPr>
          <a:lstStyle/>
          <a:p>
            <a:pPr marL="0" lvl="0" indent="0">
              <a:spcBef>
                <a:spcPts val="0"/>
              </a:spcBef>
              <a:spcAft>
                <a:spcPts val="0"/>
              </a:spcAft>
              <a:buNone/>
            </a:pPr>
            <a:r>
              <a:rPr lang="en"/>
              <a:t>Sustainable Events Management</a:t>
            </a:r>
            <a:endParaRPr/>
          </a:p>
          <a:p>
            <a:pPr marL="0" lvl="0" indent="0">
              <a:spcBef>
                <a:spcPts val="0"/>
              </a:spcBef>
              <a:spcAft>
                <a:spcPts val="0"/>
              </a:spcAft>
              <a:buNone/>
            </a:pPr>
            <a:r>
              <a:rPr lang="en"/>
              <a:t>Iron Man Tenby</a:t>
            </a:r>
            <a:endParaRPr/>
          </a:p>
        </p:txBody>
      </p:sp>
      <p:sp>
        <p:nvSpPr>
          <p:cNvPr id="60" name="Shape 60"/>
          <p:cNvSpPr txBox="1">
            <a:spLocks noGrp="1"/>
          </p:cNvSpPr>
          <p:nvPr>
            <p:ph type="subTitle" idx="1"/>
          </p:nvPr>
        </p:nvSpPr>
        <p:spPr>
          <a:xfrm>
            <a:off x="671250" y="3174876"/>
            <a:ext cx="7801500" cy="7926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By Lauren Boyce &amp; Millie George</a:t>
            </a:r>
            <a:endParaRPr/>
          </a:p>
        </p:txBody>
      </p:sp>
      <p:pic>
        <p:nvPicPr>
          <p:cNvPr id="61" name="Shape 61"/>
          <p:cNvPicPr preferRelativeResize="0"/>
          <p:nvPr/>
        </p:nvPicPr>
        <p:blipFill>
          <a:blip r:embed="rId3">
            <a:alphaModFix/>
          </a:blip>
          <a:stretch>
            <a:fillRect/>
          </a:stretch>
        </p:blipFill>
        <p:spPr>
          <a:xfrm>
            <a:off x="7797900" y="0"/>
            <a:ext cx="1346100" cy="513950"/>
          </a:xfrm>
          <a:prstGeom prst="rect">
            <a:avLst/>
          </a:prstGeom>
          <a:noFill/>
          <a:ln>
            <a:noFill/>
          </a:ln>
        </p:spPr>
      </p:pic>
      <p:pic>
        <p:nvPicPr>
          <p:cNvPr id="62" name="Shape 62"/>
          <p:cNvPicPr preferRelativeResize="0"/>
          <p:nvPr/>
        </p:nvPicPr>
        <p:blipFill>
          <a:blip r:embed="rId3">
            <a:alphaModFix/>
          </a:blip>
          <a:stretch>
            <a:fillRect/>
          </a:stretch>
        </p:blipFill>
        <p:spPr>
          <a:xfrm>
            <a:off x="0" y="4629550"/>
            <a:ext cx="1346100" cy="513950"/>
          </a:xfrm>
          <a:prstGeom prst="rect">
            <a:avLst/>
          </a:prstGeom>
          <a:noFill/>
          <a:ln>
            <a:noFill/>
          </a:ln>
        </p:spPr>
      </p:pic>
      <p:pic>
        <p:nvPicPr>
          <p:cNvPr id="63" name="Shape 63"/>
          <p:cNvPicPr preferRelativeResize="0"/>
          <p:nvPr/>
        </p:nvPicPr>
        <p:blipFill>
          <a:blip r:embed="rId3">
            <a:alphaModFix/>
          </a:blip>
          <a:stretch>
            <a:fillRect/>
          </a:stretch>
        </p:blipFill>
        <p:spPr>
          <a:xfrm>
            <a:off x="0" y="0"/>
            <a:ext cx="1346100" cy="513950"/>
          </a:xfrm>
          <a:prstGeom prst="rect">
            <a:avLst/>
          </a:prstGeom>
          <a:noFill/>
          <a:ln>
            <a:noFill/>
          </a:ln>
        </p:spPr>
      </p:pic>
      <p:pic>
        <p:nvPicPr>
          <p:cNvPr id="64" name="Shape 64"/>
          <p:cNvPicPr preferRelativeResize="0"/>
          <p:nvPr/>
        </p:nvPicPr>
        <p:blipFill>
          <a:blip r:embed="rId3">
            <a:alphaModFix/>
          </a:blip>
          <a:stretch>
            <a:fillRect/>
          </a:stretch>
        </p:blipFill>
        <p:spPr>
          <a:xfrm>
            <a:off x="7797900" y="4629550"/>
            <a:ext cx="1346100" cy="5139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Shape 6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 Tenby </a:t>
            </a:r>
            <a:endParaRPr/>
          </a:p>
        </p:txBody>
      </p:sp>
      <p:sp>
        <p:nvSpPr>
          <p:cNvPr id="70" name="Shape 7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rtl="0">
              <a:spcBef>
                <a:spcPts val="0"/>
              </a:spcBef>
              <a:spcAft>
                <a:spcPts val="0"/>
              </a:spcAft>
              <a:buSzPts val="1800"/>
              <a:buChar char="●"/>
            </a:pPr>
            <a:r>
              <a:rPr lang="en"/>
              <a:t>Iron Man is Wales’ largest Triathlon which starts on Tenby’s North Beach.  </a:t>
            </a:r>
            <a:endParaRPr/>
          </a:p>
          <a:p>
            <a:pPr marL="457200" lvl="0" indent="-342900">
              <a:spcBef>
                <a:spcPts val="0"/>
              </a:spcBef>
              <a:spcAft>
                <a:spcPts val="0"/>
              </a:spcAft>
              <a:buSzPts val="1800"/>
              <a:buChar char="●"/>
            </a:pPr>
            <a:r>
              <a:rPr lang="en"/>
              <a:t>One of the most spectacular swim locations provided on the race circuit. </a:t>
            </a:r>
            <a:endParaRPr/>
          </a:p>
          <a:p>
            <a:pPr marL="457200" lvl="0" indent="-342900" rtl="0">
              <a:spcBef>
                <a:spcPts val="0"/>
              </a:spcBef>
              <a:spcAft>
                <a:spcPts val="0"/>
              </a:spcAft>
              <a:buSzPts val="1800"/>
              <a:buChar char="●"/>
            </a:pPr>
            <a:r>
              <a:rPr lang="en"/>
              <a:t>Challenging bike and run courses to test the athletes to their strengths. </a:t>
            </a:r>
            <a:endParaRPr/>
          </a:p>
          <a:p>
            <a:pPr marL="457200" lvl="0" indent="-342900" rtl="0">
              <a:spcBef>
                <a:spcPts val="0"/>
              </a:spcBef>
              <a:spcAft>
                <a:spcPts val="0"/>
              </a:spcAft>
              <a:buSzPts val="1800"/>
              <a:buChar char="●"/>
            </a:pPr>
            <a:r>
              <a:rPr lang="en"/>
              <a:t>This event is extremely motivating for the participants and has interests for the local enthusiasts of spectators in endurance sports.  </a:t>
            </a:r>
            <a:endParaRPr/>
          </a:p>
          <a:p>
            <a:pPr marL="457200" lvl="0" indent="-381000" rtl="0">
              <a:spcBef>
                <a:spcPts val="0"/>
              </a:spcBef>
              <a:spcAft>
                <a:spcPts val="0"/>
              </a:spcAft>
              <a:buSzPts val="2400"/>
              <a:buChar char="●"/>
            </a:pPr>
            <a:r>
              <a:rPr lang="en" sz="2400"/>
              <a:t>2.4 Mile Swim.</a:t>
            </a:r>
            <a:endParaRPr sz="2400"/>
          </a:p>
          <a:p>
            <a:pPr marL="457200" lvl="0" indent="-381000" rtl="0">
              <a:spcBef>
                <a:spcPts val="0"/>
              </a:spcBef>
              <a:spcAft>
                <a:spcPts val="0"/>
              </a:spcAft>
              <a:buSzPts val="2400"/>
              <a:buChar char="●"/>
            </a:pPr>
            <a:r>
              <a:rPr lang="en" sz="2400"/>
              <a:t>112 Mile Cycle.</a:t>
            </a:r>
            <a:endParaRPr sz="2400"/>
          </a:p>
          <a:p>
            <a:pPr marL="457200" lvl="0" indent="-381000">
              <a:spcBef>
                <a:spcPts val="0"/>
              </a:spcBef>
              <a:spcAft>
                <a:spcPts val="0"/>
              </a:spcAft>
              <a:buSzPts val="2400"/>
              <a:buChar char="●"/>
            </a:pPr>
            <a:r>
              <a:rPr lang="en" sz="2400"/>
              <a:t>26.22 Mile Run.</a:t>
            </a:r>
            <a:endParaRPr sz="2400"/>
          </a:p>
        </p:txBody>
      </p:sp>
      <p:pic>
        <p:nvPicPr>
          <p:cNvPr id="71" name="Shape 71"/>
          <p:cNvPicPr preferRelativeResize="0"/>
          <p:nvPr/>
        </p:nvPicPr>
        <p:blipFill>
          <a:blip r:embed="rId3">
            <a:alphaModFix/>
          </a:blip>
          <a:stretch>
            <a:fillRect/>
          </a:stretch>
        </p:blipFill>
        <p:spPr>
          <a:xfrm>
            <a:off x="5911300" y="3279000"/>
            <a:ext cx="2921000" cy="15240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Shape 7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Sustainable Events Management </a:t>
            </a:r>
            <a:endParaRPr/>
          </a:p>
        </p:txBody>
      </p:sp>
      <p:sp>
        <p:nvSpPr>
          <p:cNvPr id="77" name="Shape 77"/>
          <p:cNvSpPr txBox="1">
            <a:spLocks noGrp="1"/>
          </p:cNvSpPr>
          <p:nvPr>
            <p:ph type="body" idx="1"/>
          </p:nvPr>
        </p:nvSpPr>
        <p:spPr>
          <a:xfrm>
            <a:off x="223625" y="1152475"/>
            <a:ext cx="8520600" cy="3416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“Events must be valued and evaluated equally in social, cultural, environmental and economic terms in order to be sustainable.” (Getz 2007, p.123).</a:t>
            </a:r>
            <a:endParaRPr/>
          </a:p>
          <a:p>
            <a:pPr marL="457200" lvl="0" indent="-342900" rtl="0">
              <a:spcBef>
                <a:spcPts val="1600"/>
              </a:spcBef>
              <a:spcAft>
                <a:spcPts val="0"/>
              </a:spcAft>
              <a:buSzPts val="1800"/>
              <a:buChar char="●"/>
            </a:pPr>
            <a:r>
              <a:rPr lang="en"/>
              <a:t>Geography, culture, socio-demographics. </a:t>
            </a:r>
            <a:endParaRPr/>
          </a:p>
          <a:p>
            <a:pPr marL="457200" lvl="0" indent="-342900" rtl="0">
              <a:spcBef>
                <a:spcPts val="0"/>
              </a:spcBef>
              <a:spcAft>
                <a:spcPts val="0"/>
              </a:spcAft>
              <a:buSzPts val="1800"/>
              <a:buChar char="●"/>
            </a:pPr>
            <a:r>
              <a:rPr lang="en"/>
              <a:t>Short &amp; long term effects. </a:t>
            </a:r>
            <a:endParaRPr/>
          </a:p>
          <a:p>
            <a:pPr marL="0" lvl="0" indent="0">
              <a:spcBef>
                <a:spcPts val="1600"/>
              </a:spcBef>
              <a:spcAft>
                <a:spcPts val="0"/>
              </a:spcAft>
              <a:buNone/>
            </a:pPr>
            <a:r>
              <a:rPr lang="en"/>
              <a:t>It is near impossible for event managers to run an event without any negative impacts on sustainability. </a:t>
            </a:r>
            <a:endParaRPr/>
          </a:p>
          <a:p>
            <a:pPr marL="0" lvl="0" indent="0" rtl="0">
              <a:spcBef>
                <a:spcPts val="1600"/>
              </a:spcBef>
              <a:spcAft>
                <a:spcPts val="0"/>
              </a:spcAft>
              <a:buNone/>
            </a:pPr>
            <a:r>
              <a:rPr lang="en"/>
              <a:t>It is a challenge for planners to ensure their event is as sustainable as possible in order to retain a positive effect on the area.  </a:t>
            </a:r>
            <a:endParaRPr/>
          </a:p>
          <a:p>
            <a:pPr marL="0" lvl="0" indent="0">
              <a:spcBef>
                <a:spcPts val="1600"/>
              </a:spcBef>
              <a:spcAft>
                <a:spcPts val="160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Shape 8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a:t>Impacts and Implications </a:t>
            </a:r>
            <a:endParaRPr/>
          </a:p>
        </p:txBody>
      </p:sp>
      <p:sp>
        <p:nvSpPr>
          <p:cNvPr id="83" name="Shape 83"/>
          <p:cNvSpPr txBox="1">
            <a:spLocks noGrp="1"/>
          </p:cNvSpPr>
          <p:nvPr>
            <p:ph type="body" idx="1"/>
          </p:nvPr>
        </p:nvSpPr>
        <p:spPr>
          <a:xfrm>
            <a:off x="311700" y="1431125"/>
            <a:ext cx="8520600" cy="34164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sz="2400" b="1"/>
              <a:t>Events have the power to inspire and give people that once in a lifetime experience, however, with this comes a number of negative aspects which affect people socially, environmentally, economically and politically. Event managers attempt to erase these negatives and turn them into positives by carrying out various forms of research. </a:t>
            </a:r>
            <a:endParaRPr sz="2400" b="1"/>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Shape 88"/>
          <p:cNvSpPr txBox="1">
            <a:spLocks noGrp="1"/>
          </p:cNvSpPr>
          <p:nvPr>
            <p:ph type="title"/>
          </p:nvPr>
        </p:nvSpPr>
        <p:spPr>
          <a:xfrm>
            <a:off x="498175" y="30287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Social Impacts</a:t>
            </a:r>
            <a:endParaRPr/>
          </a:p>
        </p:txBody>
      </p:sp>
      <p:sp>
        <p:nvSpPr>
          <p:cNvPr id="89" name="Shape 89"/>
          <p:cNvSpPr txBox="1">
            <a:spLocks noGrp="1"/>
          </p:cNvSpPr>
          <p:nvPr>
            <p:ph type="body" idx="1"/>
          </p:nvPr>
        </p:nvSpPr>
        <p:spPr>
          <a:xfrm>
            <a:off x="213800" y="989075"/>
            <a:ext cx="8520600" cy="3416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a:solidFill>
                  <a:srgbClr val="FF0000"/>
                </a:solidFill>
              </a:rPr>
              <a:t>“Social impact is the effect an organisation’s actions have on the well being of the community” - </a:t>
            </a:r>
            <a:r>
              <a:rPr lang="en" b="1" u="sng">
                <a:solidFill>
                  <a:srgbClr val="FF0000"/>
                </a:solidFill>
              </a:rPr>
              <a:t>KWHS.com </a:t>
            </a:r>
            <a:endParaRPr b="1" u="sng">
              <a:solidFill>
                <a:srgbClr val="FF0000"/>
              </a:solidFill>
            </a:endParaRPr>
          </a:p>
          <a:p>
            <a:pPr marL="457200" lvl="0" indent="-342900" rtl="0">
              <a:spcBef>
                <a:spcPts val="1600"/>
              </a:spcBef>
              <a:spcAft>
                <a:spcPts val="0"/>
              </a:spcAft>
              <a:buSzPts val="1800"/>
              <a:buChar char="●"/>
            </a:pPr>
            <a:r>
              <a:rPr lang="en"/>
              <a:t>What are social impacts and how do we measure them? </a:t>
            </a:r>
            <a:endParaRPr/>
          </a:p>
          <a:p>
            <a:pPr marL="457200" lvl="0" indent="-342900" rtl="0">
              <a:spcBef>
                <a:spcPts val="0"/>
              </a:spcBef>
              <a:spcAft>
                <a:spcPts val="0"/>
              </a:spcAft>
              <a:buSzPts val="1800"/>
              <a:buChar char="➔"/>
            </a:pPr>
            <a:r>
              <a:rPr lang="en"/>
              <a:t>Inspire people.</a:t>
            </a:r>
            <a:endParaRPr/>
          </a:p>
          <a:p>
            <a:pPr marL="457200" lvl="0" indent="-342900" rtl="0">
              <a:spcBef>
                <a:spcPts val="0"/>
              </a:spcBef>
              <a:spcAft>
                <a:spcPts val="0"/>
              </a:spcAft>
              <a:buSzPts val="1800"/>
              <a:buChar char="➔"/>
            </a:pPr>
            <a:r>
              <a:rPr lang="en"/>
              <a:t>Entertainment &amp; Experience.</a:t>
            </a:r>
            <a:endParaRPr/>
          </a:p>
          <a:p>
            <a:pPr marL="457200" lvl="0" indent="-342900" rtl="0">
              <a:spcBef>
                <a:spcPts val="0"/>
              </a:spcBef>
              <a:spcAft>
                <a:spcPts val="0"/>
              </a:spcAft>
              <a:buSzPts val="1800"/>
              <a:buChar char="➔"/>
            </a:pPr>
            <a:r>
              <a:rPr lang="en"/>
              <a:t>Start of a new interest. </a:t>
            </a:r>
            <a:endParaRPr/>
          </a:p>
          <a:p>
            <a:pPr marL="457200" lvl="0" indent="-342900" rtl="0">
              <a:spcBef>
                <a:spcPts val="0"/>
              </a:spcBef>
              <a:spcAft>
                <a:spcPts val="0"/>
              </a:spcAft>
              <a:buSzPts val="1800"/>
              <a:buChar char="➔"/>
            </a:pPr>
            <a:r>
              <a:rPr lang="en"/>
              <a:t>Positive community impact.</a:t>
            </a:r>
            <a:endParaRPr/>
          </a:p>
          <a:p>
            <a:pPr marL="457200" lvl="0" indent="-342900" rtl="0">
              <a:spcBef>
                <a:spcPts val="0"/>
              </a:spcBef>
              <a:spcAft>
                <a:spcPts val="0"/>
              </a:spcAft>
              <a:buSzPts val="1800"/>
              <a:buChar char="★"/>
            </a:pPr>
            <a:r>
              <a:rPr lang="en"/>
              <a:t>We measure these to contribute to the funder’s aims, consider recommendations for next time and to ensure a happy community.</a:t>
            </a:r>
            <a:endParaRPr/>
          </a:p>
          <a:p>
            <a:pPr marL="0" lvl="0" indent="0">
              <a:spcBef>
                <a:spcPts val="1600"/>
              </a:spcBef>
              <a:spcAft>
                <a:spcPts val="1600"/>
              </a:spcAft>
              <a:buNone/>
            </a:pPr>
            <a:endParaRPr/>
          </a:p>
        </p:txBody>
      </p:sp>
      <p:pic>
        <p:nvPicPr>
          <p:cNvPr id="90" name="Shape 90"/>
          <p:cNvPicPr preferRelativeResize="0"/>
          <p:nvPr/>
        </p:nvPicPr>
        <p:blipFill>
          <a:blip r:embed="rId3">
            <a:alphaModFix/>
          </a:blip>
          <a:stretch>
            <a:fillRect/>
          </a:stretch>
        </p:blipFill>
        <p:spPr>
          <a:xfrm>
            <a:off x="6519750" y="1778150"/>
            <a:ext cx="2135174" cy="12002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Shape 9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Positive Social Impacts</a:t>
            </a:r>
            <a:endParaRPr/>
          </a:p>
        </p:txBody>
      </p:sp>
      <p:sp>
        <p:nvSpPr>
          <p:cNvPr id="96" name="Shape 9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81000" rtl="0">
              <a:spcBef>
                <a:spcPts val="0"/>
              </a:spcBef>
              <a:spcAft>
                <a:spcPts val="0"/>
              </a:spcAft>
              <a:buSzPts val="2400"/>
              <a:buChar char="●"/>
            </a:pPr>
            <a:r>
              <a:rPr lang="en" sz="2400"/>
              <a:t>Experience with others.</a:t>
            </a:r>
            <a:endParaRPr sz="2400"/>
          </a:p>
          <a:p>
            <a:pPr marL="457200" lvl="0" indent="-381000" rtl="0">
              <a:spcBef>
                <a:spcPts val="0"/>
              </a:spcBef>
              <a:spcAft>
                <a:spcPts val="0"/>
              </a:spcAft>
              <a:buSzPts val="2400"/>
              <a:buChar char="●"/>
            </a:pPr>
            <a:r>
              <a:rPr lang="en" sz="2400"/>
              <a:t>Revitalising of traditions. </a:t>
            </a:r>
            <a:endParaRPr sz="2400"/>
          </a:p>
          <a:p>
            <a:pPr marL="457200" lvl="0" indent="-381000" rtl="0">
              <a:spcBef>
                <a:spcPts val="0"/>
              </a:spcBef>
              <a:spcAft>
                <a:spcPts val="0"/>
              </a:spcAft>
              <a:buSzPts val="2400"/>
              <a:buChar char="●"/>
            </a:pPr>
            <a:r>
              <a:rPr lang="en" sz="2400"/>
              <a:t>Pride for the community.</a:t>
            </a:r>
            <a:endParaRPr sz="2400"/>
          </a:p>
          <a:p>
            <a:pPr marL="457200" lvl="0" indent="-381000" rtl="0">
              <a:spcBef>
                <a:spcPts val="0"/>
              </a:spcBef>
              <a:spcAft>
                <a:spcPts val="0"/>
              </a:spcAft>
              <a:buSzPts val="2400"/>
              <a:buChar char="●"/>
            </a:pPr>
            <a:r>
              <a:rPr lang="en" sz="2400"/>
              <a:t>Community validation.</a:t>
            </a:r>
            <a:endParaRPr sz="2400"/>
          </a:p>
          <a:p>
            <a:pPr marL="457200" lvl="0" indent="-381000" rtl="0">
              <a:spcBef>
                <a:spcPts val="0"/>
              </a:spcBef>
              <a:spcAft>
                <a:spcPts val="0"/>
              </a:spcAft>
              <a:buSzPts val="2400"/>
              <a:buChar char="●"/>
            </a:pPr>
            <a:r>
              <a:rPr lang="en" sz="2400"/>
              <a:t>Community participation increases.</a:t>
            </a:r>
            <a:endParaRPr sz="2400"/>
          </a:p>
          <a:p>
            <a:pPr marL="457200" lvl="0" indent="-381000" rtl="0">
              <a:spcBef>
                <a:spcPts val="0"/>
              </a:spcBef>
              <a:spcAft>
                <a:spcPts val="0"/>
              </a:spcAft>
              <a:buSzPts val="2400"/>
              <a:buChar char="●"/>
            </a:pPr>
            <a:r>
              <a:rPr lang="en" sz="2400"/>
              <a:t>New challenges.</a:t>
            </a:r>
            <a:endParaRPr sz="2400"/>
          </a:p>
          <a:p>
            <a:pPr marL="457200" lvl="0" indent="-381000" rtl="0">
              <a:spcBef>
                <a:spcPts val="0"/>
              </a:spcBef>
              <a:spcAft>
                <a:spcPts val="0"/>
              </a:spcAft>
              <a:buSzPts val="2400"/>
              <a:buChar char="●"/>
            </a:pPr>
            <a:r>
              <a:rPr lang="en" sz="2400"/>
              <a:t>Expands culture.</a:t>
            </a:r>
            <a:endParaRPr sz="2400"/>
          </a:p>
          <a:p>
            <a:pPr marL="0" lvl="0" indent="0" algn="r" rtl="0">
              <a:spcBef>
                <a:spcPts val="1600"/>
              </a:spcBef>
              <a:spcAft>
                <a:spcPts val="0"/>
              </a:spcAft>
              <a:buNone/>
            </a:pPr>
            <a:endParaRPr sz="1600">
              <a:solidFill>
                <a:srgbClr val="402000"/>
              </a:solidFill>
              <a:latin typeface="Arial"/>
              <a:ea typeface="Arial"/>
              <a:cs typeface="Arial"/>
              <a:sym typeface="Arial"/>
            </a:endParaRPr>
          </a:p>
          <a:p>
            <a:pPr marL="0" lvl="0" indent="0" algn="r">
              <a:spcBef>
                <a:spcPts val="1600"/>
              </a:spcBef>
              <a:spcAft>
                <a:spcPts val="1600"/>
              </a:spcAft>
              <a:buNone/>
            </a:pPr>
            <a:r>
              <a:rPr lang="en" sz="1600" b="1" u="sng">
                <a:latin typeface="Arial"/>
                <a:ea typeface="Arial"/>
                <a:cs typeface="Arial"/>
                <a:sym typeface="Arial"/>
              </a:rPr>
              <a:t>Chapter 3, ‘Festival &amp; Special Event Management’, Allen et al (2011).</a:t>
            </a:r>
            <a:endParaRPr b="1" u="sng"/>
          </a:p>
        </p:txBody>
      </p:sp>
      <p:pic>
        <p:nvPicPr>
          <p:cNvPr id="97" name="Shape 97"/>
          <p:cNvPicPr preferRelativeResize="0"/>
          <p:nvPr/>
        </p:nvPicPr>
        <p:blipFill>
          <a:blip r:embed="rId3">
            <a:alphaModFix/>
          </a:blip>
          <a:stretch>
            <a:fillRect/>
          </a:stretch>
        </p:blipFill>
        <p:spPr>
          <a:xfrm>
            <a:off x="5459506" y="1281954"/>
            <a:ext cx="3464876" cy="202263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Shape 10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Negative Social Impacts</a:t>
            </a:r>
            <a:endParaRPr/>
          </a:p>
        </p:txBody>
      </p:sp>
      <p:sp>
        <p:nvSpPr>
          <p:cNvPr id="103" name="Shape 10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81000" rtl="0">
              <a:spcBef>
                <a:spcPts val="0"/>
              </a:spcBef>
              <a:spcAft>
                <a:spcPts val="0"/>
              </a:spcAft>
              <a:buSzPts val="2400"/>
              <a:buChar char="●"/>
            </a:pPr>
            <a:r>
              <a:rPr lang="en" sz="2400"/>
              <a:t>Alienation of the community. </a:t>
            </a:r>
            <a:endParaRPr sz="2400"/>
          </a:p>
          <a:p>
            <a:pPr marL="457200" lvl="0" indent="-381000" rtl="0">
              <a:spcBef>
                <a:spcPts val="0"/>
              </a:spcBef>
              <a:spcAft>
                <a:spcPts val="0"/>
              </a:spcAft>
              <a:buSzPts val="2400"/>
              <a:buChar char="●"/>
            </a:pPr>
            <a:r>
              <a:rPr lang="en" sz="2400"/>
              <a:t>Community manipulation. </a:t>
            </a:r>
            <a:endParaRPr sz="2400"/>
          </a:p>
          <a:p>
            <a:pPr marL="457200" lvl="0" indent="-381000" rtl="0">
              <a:spcBef>
                <a:spcPts val="0"/>
              </a:spcBef>
              <a:spcAft>
                <a:spcPts val="0"/>
              </a:spcAft>
              <a:buSzPts val="2400"/>
              <a:buChar char="●"/>
            </a:pPr>
            <a:r>
              <a:rPr lang="en" sz="2400"/>
              <a:t>Bad behaviour. </a:t>
            </a:r>
            <a:endParaRPr sz="2400"/>
          </a:p>
          <a:p>
            <a:pPr marL="457200" lvl="0" indent="-381000" rtl="0">
              <a:spcBef>
                <a:spcPts val="0"/>
              </a:spcBef>
              <a:spcAft>
                <a:spcPts val="0"/>
              </a:spcAft>
              <a:buSzPts val="2400"/>
              <a:buChar char="●"/>
            </a:pPr>
            <a:r>
              <a:rPr lang="en" sz="2400"/>
              <a:t>Substance abuse. </a:t>
            </a:r>
            <a:endParaRPr sz="2400"/>
          </a:p>
          <a:p>
            <a:pPr marL="457200" lvl="0" indent="-381000" rtl="0">
              <a:spcBef>
                <a:spcPts val="0"/>
              </a:spcBef>
              <a:spcAft>
                <a:spcPts val="0"/>
              </a:spcAft>
              <a:buSzPts val="2400"/>
              <a:buChar char="●"/>
            </a:pPr>
            <a:r>
              <a:rPr lang="en" sz="2400"/>
              <a:t>Social dislocation.</a:t>
            </a:r>
            <a:endParaRPr sz="2400"/>
          </a:p>
          <a:p>
            <a:pPr marL="457200" lvl="0" indent="-381000" rtl="0">
              <a:spcBef>
                <a:spcPts val="0"/>
              </a:spcBef>
              <a:spcAft>
                <a:spcPts val="0"/>
              </a:spcAft>
              <a:buSzPts val="2400"/>
              <a:buChar char="●"/>
            </a:pPr>
            <a:r>
              <a:rPr lang="en" sz="2400"/>
              <a:t>Loss of amenity.</a:t>
            </a:r>
            <a:endParaRPr sz="2400"/>
          </a:p>
          <a:p>
            <a:pPr marL="0" lvl="0" indent="0" rtl="0">
              <a:spcBef>
                <a:spcPts val="1600"/>
              </a:spcBef>
              <a:spcAft>
                <a:spcPts val="0"/>
              </a:spcAft>
              <a:buNone/>
            </a:pPr>
            <a:endParaRPr/>
          </a:p>
          <a:p>
            <a:pPr marL="0" lvl="0" indent="0" algn="r" rtl="0">
              <a:spcBef>
                <a:spcPts val="1600"/>
              </a:spcBef>
              <a:spcAft>
                <a:spcPts val="0"/>
              </a:spcAft>
              <a:buNone/>
            </a:pPr>
            <a:r>
              <a:rPr lang="en" sz="1600" b="1" u="sng">
                <a:latin typeface="Arial"/>
                <a:ea typeface="Arial"/>
                <a:cs typeface="Arial"/>
                <a:sym typeface="Arial"/>
              </a:rPr>
              <a:t>Chapter 3, ‘Festival &amp; Special Event Management’, Allen et al (2011)</a:t>
            </a:r>
            <a:endParaRPr sz="1600" b="1" u="sng">
              <a:latin typeface="Arial"/>
              <a:ea typeface="Arial"/>
              <a:cs typeface="Arial"/>
              <a:sym typeface="Arial"/>
            </a:endParaRPr>
          </a:p>
          <a:p>
            <a:pPr marL="0" lvl="0" indent="0">
              <a:spcBef>
                <a:spcPts val="0"/>
              </a:spcBef>
              <a:spcAft>
                <a:spcPts val="1600"/>
              </a:spcAft>
              <a:buNone/>
            </a:pPr>
            <a:endParaRPr/>
          </a:p>
        </p:txBody>
      </p:sp>
      <p:pic>
        <p:nvPicPr>
          <p:cNvPr id="104" name="Shape 104"/>
          <p:cNvPicPr preferRelativeResize="0"/>
          <p:nvPr/>
        </p:nvPicPr>
        <p:blipFill>
          <a:blip r:embed="rId3">
            <a:alphaModFix/>
          </a:blip>
          <a:stretch>
            <a:fillRect/>
          </a:stretch>
        </p:blipFill>
        <p:spPr>
          <a:xfrm>
            <a:off x="4749100" y="1453063"/>
            <a:ext cx="4222823" cy="28152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Shape 10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Environmental Impacts</a:t>
            </a:r>
            <a:endParaRPr/>
          </a:p>
        </p:txBody>
      </p:sp>
      <p:sp>
        <p:nvSpPr>
          <p:cNvPr id="110" name="Shape 11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ctr">
              <a:spcBef>
                <a:spcPts val="0"/>
              </a:spcBef>
              <a:spcAft>
                <a:spcPts val="0"/>
              </a:spcAft>
              <a:buNone/>
            </a:pPr>
            <a:r>
              <a:rPr lang="en" b="1">
                <a:solidFill>
                  <a:srgbClr val="FF0000"/>
                </a:solidFill>
              </a:rPr>
              <a:t>“The impact on the environment created by an industry, service, plan, or project” - </a:t>
            </a:r>
            <a:r>
              <a:rPr lang="en" b="1" u="sng">
                <a:solidFill>
                  <a:srgbClr val="FF0000"/>
                </a:solidFill>
              </a:rPr>
              <a:t>Collinsdictionary.com</a:t>
            </a:r>
            <a:endParaRPr b="1" u="sng">
              <a:solidFill>
                <a:srgbClr val="FF0000"/>
              </a:solidFill>
            </a:endParaRPr>
          </a:p>
          <a:p>
            <a:pPr marL="0" lvl="0" indent="0">
              <a:spcBef>
                <a:spcPts val="1600"/>
              </a:spcBef>
              <a:spcAft>
                <a:spcPts val="0"/>
              </a:spcAft>
              <a:buNone/>
            </a:pPr>
            <a:r>
              <a:rPr lang="en"/>
              <a:t>The organisation and delivery of sport and cultural events involve environmental impacts.</a:t>
            </a:r>
            <a:endParaRPr/>
          </a:p>
          <a:p>
            <a:pPr marL="0" lvl="0" indent="0">
              <a:spcBef>
                <a:spcPts val="1600"/>
              </a:spcBef>
              <a:spcAft>
                <a:spcPts val="0"/>
              </a:spcAft>
              <a:buNone/>
            </a:pPr>
            <a:r>
              <a:rPr lang="en"/>
              <a:t>Event managers need to consider how events can impact the environment and how to make them more sustainable.  </a:t>
            </a:r>
            <a:endParaRPr/>
          </a:p>
          <a:p>
            <a:pPr marL="0" lvl="0" indent="0" rtl="0">
              <a:spcBef>
                <a:spcPts val="1600"/>
              </a:spcBef>
              <a:spcAft>
                <a:spcPts val="0"/>
              </a:spcAft>
              <a:buNone/>
            </a:pPr>
            <a:endParaRPr/>
          </a:p>
          <a:p>
            <a:pPr marL="0" lvl="0" indent="0">
              <a:spcBef>
                <a:spcPts val="1600"/>
              </a:spcBef>
              <a:spcAft>
                <a:spcPts val="0"/>
              </a:spcAft>
              <a:buNone/>
            </a:pPr>
            <a:endParaRPr/>
          </a:p>
          <a:p>
            <a:pPr marL="0" lvl="0" indent="0">
              <a:spcBef>
                <a:spcPts val="1600"/>
              </a:spcBef>
              <a:spcAft>
                <a:spcPts val="0"/>
              </a:spcAft>
              <a:buNone/>
            </a:pPr>
            <a:endParaRPr/>
          </a:p>
          <a:p>
            <a:pPr marL="0" lvl="0" indent="0">
              <a:spcBef>
                <a:spcPts val="1600"/>
              </a:spcBef>
              <a:spcAft>
                <a:spcPts val="1600"/>
              </a:spcAft>
              <a:buNone/>
            </a:pPr>
            <a:endParaRPr/>
          </a:p>
        </p:txBody>
      </p:sp>
      <p:pic>
        <p:nvPicPr>
          <p:cNvPr id="111" name="Shape 111"/>
          <p:cNvPicPr preferRelativeResize="0"/>
          <p:nvPr/>
        </p:nvPicPr>
        <p:blipFill>
          <a:blip r:embed="rId3">
            <a:alphaModFix/>
          </a:blip>
          <a:stretch>
            <a:fillRect/>
          </a:stretch>
        </p:blipFill>
        <p:spPr>
          <a:xfrm>
            <a:off x="1677748" y="3725725"/>
            <a:ext cx="1741826" cy="1306375"/>
          </a:xfrm>
          <a:prstGeom prst="rect">
            <a:avLst/>
          </a:prstGeom>
          <a:noFill/>
          <a:ln>
            <a:noFill/>
          </a:ln>
        </p:spPr>
      </p:pic>
      <p:pic>
        <p:nvPicPr>
          <p:cNvPr id="112" name="Shape 112"/>
          <p:cNvPicPr preferRelativeResize="0"/>
          <p:nvPr/>
        </p:nvPicPr>
        <p:blipFill>
          <a:blip r:embed="rId4">
            <a:alphaModFix/>
          </a:blip>
          <a:stretch>
            <a:fillRect/>
          </a:stretch>
        </p:blipFill>
        <p:spPr>
          <a:xfrm>
            <a:off x="5178825" y="3760350"/>
            <a:ext cx="1695651" cy="12717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Shape 1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Positive Environmental Impacts</a:t>
            </a:r>
            <a:endParaRPr/>
          </a:p>
        </p:txBody>
      </p:sp>
      <p:sp>
        <p:nvSpPr>
          <p:cNvPr id="118" name="Shape 118"/>
          <p:cNvSpPr txBox="1">
            <a:spLocks noGrp="1"/>
          </p:cNvSpPr>
          <p:nvPr>
            <p:ph type="body" idx="1"/>
          </p:nvPr>
        </p:nvSpPr>
        <p:spPr>
          <a:xfrm>
            <a:off x="-1284725" y="1690850"/>
            <a:ext cx="8520600" cy="3416400"/>
          </a:xfrm>
          <a:prstGeom prst="rect">
            <a:avLst/>
          </a:prstGeom>
        </p:spPr>
        <p:txBody>
          <a:bodyPr spcFirstLastPara="1" wrap="square" lIns="91425" tIns="91425" rIns="91425" bIns="91425" anchor="t" anchorCtr="0">
            <a:noAutofit/>
          </a:bodyPr>
          <a:lstStyle/>
          <a:p>
            <a:pPr marL="457200" lvl="0" indent="-419100" algn="ctr" rtl="0">
              <a:spcBef>
                <a:spcPts val="0"/>
              </a:spcBef>
              <a:spcAft>
                <a:spcPts val="0"/>
              </a:spcAft>
              <a:buSzPts val="3000"/>
              <a:buChar char="●"/>
            </a:pPr>
            <a:r>
              <a:rPr lang="en" sz="3000"/>
              <a:t>Avoid landfill waste</a:t>
            </a:r>
            <a:endParaRPr sz="3000"/>
          </a:p>
          <a:p>
            <a:pPr marL="457200" lvl="0" indent="-419100" algn="ctr" rtl="0">
              <a:spcBef>
                <a:spcPts val="0"/>
              </a:spcBef>
              <a:spcAft>
                <a:spcPts val="0"/>
              </a:spcAft>
              <a:buSzPts val="3000"/>
              <a:buChar char="●"/>
            </a:pPr>
            <a:r>
              <a:rPr lang="en" sz="3000"/>
              <a:t>Recyclable items </a:t>
            </a:r>
            <a:endParaRPr sz="3000"/>
          </a:p>
          <a:p>
            <a:pPr marL="457200" lvl="0" indent="-419100" algn="ctr" rtl="0">
              <a:spcBef>
                <a:spcPts val="0"/>
              </a:spcBef>
              <a:spcAft>
                <a:spcPts val="0"/>
              </a:spcAft>
              <a:buSzPts val="3000"/>
              <a:buChar char="●"/>
            </a:pPr>
            <a:r>
              <a:rPr lang="en" sz="3000"/>
              <a:t>Printing </a:t>
            </a:r>
            <a:endParaRPr sz="3000"/>
          </a:p>
          <a:p>
            <a:pPr marL="457200" lvl="0" indent="-419100" algn="ctr">
              <a:spcBef>
                <a:spcPts val="0"/>
              </a:spcBef>
              <a:spcAft>
                <a:spcPts val="0"/>
              </a:spcAft>
              <a:buSzPts val="3000"/>
              <a:buChar char="●"/>
            </a:pPr>
            <a:r>
              <a:rPr lang="en" sz="3000"/>
              <a:t>Reusing</a:t>
            </a:r>
            <a:endParaRPr sz="3000"/>
          </a:p>
        </p:txBody>
      </p:sp>
      <p:pic>
        <p:nvPicPr>
          <p:cNvPr id="119" name="Shape 119" descr="Image result for reduce reuse recycle"/>
          <p:cNvPicPr preferRelativeResize="0"/>
          <p:nvPr/>
        </p:nvPicPr>
        <p:blipFill>
          <a:blip r:embed="rId3">
            <a:alphaModFix/>
          </a:blip>
          <a:stretch>
            <a:fillRect/>
          </a:stretch>
        </p:blipFill>
        <p:spPr>
          <a:xfrm>
            <a:off x="5825650" y="1450675"/>
            <a:ext cx="2857500" cy="28575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Shape 1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Negative Environmental Impacts</a:t>
            </a:r>
            <a:endParaRPr/>
          </a:p>
        </p:txBody>
      </p:sp>
      <p:sp>
        <p:nvSpPr>
          <p:cNvPr id="125" name="Shape 125"/>
          <p:cNvSpPr txBox="1">
            <a:spLocks noGrp="1"/>
          </p:cNvSpPr>
          <p:nvPr>
            <p:ph type="body" idx="1"/>
          </p:nvPr>
        </p:nvSpPr>
        <p:spPr>
          <a:xfrm>
            <a:off x="-1590500" y="1408125"/>
            <a:ext cx="8520600" cy="3416400"/>
          </a:xfrm>
          <a:prstGeom prst="rect">
            <a:avLst/>
          </a:prstGeom>
        </p:spPr>
        <p:txBody>
          <a:bodyPr spcFirstLastPara="1" wrap="square" lIns="91425" tIns="91425" rIns="91425" bIns="91425" anchor="t" anchorCtr="0">
            <a:noAutofit/>
          </a:bodyPr>
          <a:lstStyle/>
          <a:p>
            <a:pPr marL="457200" lvl="0" indent="-419100" algn="ctr" rtl="0">
              <a:spcBef>
                <a:spcPts val="0"/>
              </a:spcBef>
              <a:spcAft>
                <a:spcPts val="0"/>
              </a:spcAft>
              <a:buSzPts val="3000"/>
              <a:buChar char="●"/>
            </a:pPr>
            <a:r>
              <a:rPr lang="en" sz="3000"/>
              <a:t>Transportation</a:t>
            </a:r>
            <a:endParaRPr sz="3000"/>
          </a:p>
          <a:p>
            <a:pPr marL="457200" lvl="0" indent="-419100" algn="ctr" rtl="0">
              <a:spcBef>
                <a:spcPts val="0"/>
              </a:spcBef>
              <a:spcAft>
                <a:spcPts val="0"/>
              </a:spcAft>
              <a:buSzPts val="3000"/>
              <a:buChar char="●"/>
            </a:pPr>
            <a:r>
              <a:rPr lang="en" sz="3000"/>
              <a:t>Pollution </a:t>
            </a:r>
            <a:endParaRPr sz="3000"/>
          </a:p>
          <a:p>
            <a:pPr marL="457200" lvl="0" indent="-419100" algn="ctr" rtl="0">
              <a:spcBef>
                <a:spcPts val="0"/>
              </a:spcBef>
              <a:spcAft>
                <a:spcPts val="0"/>
              </a:spcAft>
              <a:buSzPts val="3000"/>
              <a:buChar char="●"/>
            </a:pPr>
            <a:r>
              <a:rPr lang="en" sz="3000"/>
              <a:t>Merchandise Products</a:t>
            </a:r>
            <a:endParaRPr sz="3000"/>
          </a:p>
          <a:p>
            <a:pPr marL="457200" lvl="0" indent="-419100" algn="ctr" rtl="0">
              <a:spcBef>
                <a:spcPts val="0"/>
              </a:spcBef>
              <a:spcAft>
                <a:spcPts val="0"/>
              </a:spcAft>
              <a:buSzPts val="3000"/>
              <a:buChar char="●"/>
            </a:pPr>
            <a:r>
              <a:rPr lang="en" sz="3000"/>
              <a:t>Waste (Litter)</a:t>
            </a:r>
            <a:endParaRPr sz="3000"/>
          </a:p>
          <a:p>
            <a:pPr marL="457200" lvl="0" indent="-419100" algn="ctr" rtl="0">
              <a:spcBef>
                <a:spcPts val="0"/>
              </a:spcBef>
              <a:spcAft>
                <a:spcPts val="0"/>
              </a:spcAft>
              <a:buSzPts val="3000"/>
              <a:buChar char="●"/>
            </a:pPr>
            <a:r>
              <a:rPr lang="en" sz="3000"/>
              <a:t>Noise Disturbance </a:t>
            </a:r>
            <a:endParaRPr sz="3000"/>
          </a:p>
          <a:p>
            <a:pPr marL="0" lvl="0" indent="0" algn="ctr">
              <a:spcBef>
                <a:spcPts val="1600"/>
              </a:spcBef>
              <a:spcAft>
                <a:spcPts val="1600"/>
              </a:spcAft>
              <a:buNone/>
            </a:pPr>
            <a:endParaRPr sz="3000"/>
          </a:p>
        </p:txBody>
      </p:sp>
      <p:pic>
        <p:nvPicPr>
          <p:cNvPr id="126" name="Shape 126" descr="Image result for environment"/>
          <p:cNvPicPr preferRelativeResize="0"/>
          <p:nvPr/>
        </p:nvPicPr>
        <p:blipFill>
          <a:blip r:embed="rId3">
            <a:alphaModFix/>
          </a:blip>
          <a:stretch>
            <a:fillRect/>
          </a:stretch>
        </p:blipFill>
        <p:spPr>
          <a:xfrm>
            <a:off x="5157200" y="1913069"/>
            <a:ext cx="3388601" cy="19053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Shape 13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Economic Impacts</a:t>
            </a:r>
            <a:endParaRPr/>
          </a:p>
        </p:txBody>
      </p:sp>
      <p:sp>
        <p:nvSpPr>
          <p:cNvPr id="132" name="Shape 13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a:solidFill>
                  <a:srgbClr val="FF0000"/>
                </a:solidFill>
              </a:rPr>
              <a:t>“The total amount of additional expenditure generated within a defined area, as a direct consequence of staging the event” - </a:t>
            </a:r>
            <a:r>
              <a:rPr lang="en" b="1" u="sng">
                <a:solidFill>
                  <a:srgbClr val="FF0000"/>
                </a:solidFill>
              </a:rPr>
              <a:t>Eventimpacts.com</a:t>
            </a:r>
            <a:endParaRPr b="1" u="sng">
              <a:solidFill>
                <a:srgbClr val="FF0000"/>
              </a:solidFill>
            </a:endParaRPr>
          </a:p>
          <a:p>
            <a:pPr marL="457200" lvl="0" indent="-342900" rtl="0">
              <a:spcBef>
                <a:spcPts val="1600"/>
              </a:spcBef>
              <a:spcAft>
                <a:spcPts val="0"/>
              </a:spcAft>
              <a:buSzPts val="1800"/>
              <a:buChar char="●"/>
            </a:pPr>
            <a:r>
              <a:rPr lang="en"/>
              <a:t>Managers will carry out studies to ensure financial success from their event. </a:t>
            </a:r>
            <a:endParaRPr/>
          </a:p>
          <a:p>
            <a:pPr marL="457200" lvl="0" indent="-342900" rtl="0">
              <a:spcBef>
                <a:spcPts val="0"/>
              </a:spcBef>
              <a:spcAft>
                <a:spcPts val="0"/>
              </a:spcAft>
              <a:buSzPts val="1800"/>
              <a:buChar char="●"/>
            </a:pPr>
            <a:r>
              <a:rPr lang="en"/>
              <a:t>Profit/Investment. </a:t>
            </a:r>
            <a:endParaRPr/>
          </a:p>
          <a:p>
            <a:pPr marL="457200" lvl="0" indent="-342900" rtl="0">
              <a:spcBef>
                <a:spcPts val="0"/>
              </a:spcBef>
              <a:spcAft>
                <a:spcPts val="0"/>
              </a:spcAft>
              <a:buSzPts val="1800"/>
              <a:buChar char="●"/>
            </a:pPr>
            <a:r>
              <a:rPr lang="en"/>
              <a:t>Expense generated within the designated area. </a:t>
            </a:r>
            <a:endParaRPr/>
          </a:p>
          <a:p>
            <a:pPr marL="457200" lvl="0" indent="-342900" rtl="0">
              <a:spcBef>
                <a:spcPts val="0"/>
              </a:spcBef>
              <a:spcAft>
                <a:spcPts val="0"/>
              </a:spcAft>
              <a:buSzPts val="1800"/>
              <a:buChar char="●"/>
            </a:pPr>
            <a:r>
              <a:rPr lang="en"/>
              <a:t>Economic Impact Studies aim to find the net change in a host economy (cash inflows and outflows).</a:t>
            </a:r>
            <a:endParaRPr/>
          </a:p>
          <a:p>
            <a:pPr marL="0" lvl="0" indent="0" rtl="0">
              <a:spcBef>
                <a:spcPts val="1600"/>
              </a:spcBef>
              <a:spcAft>
                <a:spcPts val="0"/>
              </a:spcAft>
              <a:buNone/>
            </a:pPr>
            <a:endParaRPr/>
          </a:p>
          <a:p>
            <a:pPr marL="457200" lvl="0" indent="-342900" rtl="0">
              <a:spcBef>
                <a:spcPts val="1600"/>
              </a:spcBef>
              <a:spcAft>
                <a:spcPts val="0"/>
              </a:spcAft>
              <a:buSzPts val="1800"/>
              <a:buChar char="●"/>
            </a:pPr>
            <a:r>
              <a:rPr lang="en" b="1"/>
              <a:t>Direct Economic Impact. </a:t>
            </a:r>
            <a:endParaRPr b="1"/>
          </a:p>
          <a:p>
            <a:pPr marL="457200" lvl="0" indent="-342900">
              <a:spcBef>
                <a:spcPts val="0"/>
              </a:spcBef>
              <a:spcAft>
                <a:spcPts val="0"/>
              </a:spcAft>
              <a:buSzPts val="1800"/>
              <a:buChar char="●"/>
            </a:pPr>
            <a:r>
              <a:rPr lang="en" b="1"/>
              <a:t>Total Economic Impact.</a:t>
            </a:r>
            <a:endParaRPr b="1"/>
          </a:p>
        </p:txBody>
      </p:sp>
      <p:pic>
        <p:nvPicPr>
          <p:cNvPr id="133" name="Shape 133"/>
          <p:cNvPicPr preferRelativeResize="0"/>
          <p:nvPr/>
        </p:nvPicPr>
        <p:blipFill>
          <a:blip r:embed="rId3">
            <a:alphaModFix/>
          </a:blip>
          <a:stretch>
            <a:fillRect/>
          </a:stretch>
        </p:blipFill>
        <p:spPr>
          <a:xfrm>
            <a:off x="6297400" y="3472850"/>
            <a:ext cx="1341475" cy="144995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Shape 13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Positive Economic Impacts</a:t>
            </a:r>
            <a:endParaRPr/>
          </a:p>
        </p:txBody>
      </p:sp>
      <p:sp>
        <p:nvSpPr>
          <p:cNvPr id="139" name="Shape 13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81000" rtl="0">
              <a:spcBef>
                <a:spcPts val="0"/>
              </a:spcBef>
              <a:spcAft>
                <a:spcPts val="0"/>
              </a:spcAft>
              <a:buSzPts val="2400"/>
              <a:buChar char="●"/>
            </a:pPr>
            <a:r>
              <a:rPr lang="en" sz="2400"/>
              <a:t>Increased promotion and tourism for the event destination. </a:t>
            </a:r>
            <a:endParaRPr sz="2400"/>
          </a:p>
          <a:p>
            <a:pPr marL="457200" lvl="0" indent="-381000" rtl="0">
              <a:spcBef>
                <a:spcPts val="0"/>
              </a:spcBef>
              <a:spcAft>
                <a:spcPts val="0"/>
              </a:spcAft>
              <a:buSzPts val="2400"/>
              <a:buChar char="●"/>
            </a:pPr>
            <a:r>
              <a:rPr lang="en" sz="2400"/>
              <a:t>People stay for longer and spend money in the area.</a:t>
            </a:r>
            <a:endParaRPr sz="2400"/>
          </a:p>
          <a:p>
            <a:pPr marL="457200" lvl="0" indent="-381000" rtl="0">
              <a:spcBef>
                <a:spcPts val="0"/>
              </a:spcBef>
              <a:spcAft>
                <a:spcPts val="0"/>
              </a:spcAft>
              <a:buSzPts val="2400"/>
              <a:buChar char="●"/>
            </a:pPr>
            <a:r>
              <a:rPr lang="en" sz="2400"/>
              <a:t>Higher yield.</a:t>
            </a:r>
            <a:endParaRPr sz="2400"/>
          </a:p>
          <a:p>
            <a:pPr marL="457200" lvl="0" indent="-381000" rtl="0">
              <a:spcBef>
                <a:spcPts val="0"/>
              </a:spcBef>
              <a:spcAft>
                <a:spcPts val="0"/>
              </a:spcAft>
              <a:buSzPts val="2400"/>
              <a:buChar char="●"/>
            </a:pPr>
            <a:r>
              <a:rPr lang="en" sz="2400"/>
              <a:t>Increased tax revenue.</a:t>
            </a:r>
            <a:endParaRPr sz="2400"/>
          </a:p>
          <a:p>
            <a:pPr marL="457200" lvl="0" indent="-381000" rtl="0">
              <a:spcBef>
                <a:spcPts val="0"/>
              </a:spcBef>
              <a:spcAft>
                <a:spcPts val="0"/>
              </a:spcAft>
              <a:buSzPts val="2400"/>
              <a:buChar char="●"/>
            </a:pPr>
            <a:r>
              <a:rPr lang="en" sz="2400"/>
              <a:t>More business opportunities.</a:t>
            </a:r>
            <a:endParaRPr sz="2400"/>
          </a:p>
          <a:p>
            <a:pPr marL="457200" lvl="0" indent="-381000" rtl="0">
              <a:spcBef>
                <a:spcPts val="0"/>
              </a:spcBef>
              <a:spcAft>
                <a:spcPts val="0"/>
              </a:spcAft>
              <a:buSzPts val="2400"/>
              <a:buChar char="●"/>
            </a:pPr>
            <a:r>
              <a:rPr lang="en" sz="2400"/>
              <a:t>Increased commercial activity.</a:t>
            </a:r>
            <a:endParaRPr sz="2400"/>
          </a:p>
          <a:p>
            <a:pPr marL="457200" lvl="0" indent="-381000" rtl="0">
              <a:spcBef>
                <a:spcPts val="0"/>
              </a:spcBef>
              <a:spcAft>
                <a:spcPts val="0"/>
              </a:spcAft>
              <a:buSzPts val="2400"/>
              <a:buChar char="●"/>
            </a:pPr>
            <a:r>
              <a:rPr lang="en" sz="2400"/>
              <a:t>More jobs.</a:t>
            </a:r>
            <a:endParaRPr sz="2400"/>
          </a:p>
          <a:p>
            <a:pPr marL="0" lvl="0" indent="0" algn="r" rtl="0">
              <a:spcBef>
                <a:spcPts val="1600"/>
              </a:spcBef>
              <a:spcAft>
                <a:spcPts val="0"/>
              </a:spcAft>
              <a:buNone/>
            </a:pPr>
            <a:endParaRPr sz="1600">
              <a:solidFill>
                <a:srgbClr val="402000"/>
              </a:solidFill>
              <a:latin typeface="Arial"/>
              <a:ea typeface="Arial"/>
              <a:cs typeface="Arial"/>
              <a:sym typeface="Arial"/>
            </a:endParaRPr>
          </a:p>
          <a:p>
            <a:pPr marL="0" lvl="0" indent="0" algn="r" rtl="0">
              <a:spcBef>
                <a:spcPts val="1000"/>
              </a:spcBef>
              <a:spcAft>
                <a:spcPts val="0"/>
              </a:spcAft>
              <a:buNone/>
            </a:pPr>
            <a:r>
              <a:rPr lang="en" sz="1600" b="1" u="sng">
                <a:latin typeface="Arial"/>
                <a:ea typeface="Arial"/>
                <a:cs typeface="Arial"/>
                <a:sym typeface="Arial"/>
              </a:rPr>
              <a:t> Chapter 3, ‘Festival &amp; Special Event Management’, Allen et al (2011)</a:t>
            </a:r>
            <a:endParaRPr sz="1600" b="1" u="sng">
              <a:latin typeface="Arial"/>
              <a:ea typeface="Arial"/>
              <a:cs typeface="Arial"/>
              <a:sym typeface="Arial"/>
            </a:endParaRPr>
          </a:p>
          <a:p>
            <a:pPr marL="0" lvl="0" indent="0">
              <a:spcBef>
                <a:spcPts val="0"/>
              </a:spcBef>
              <a:spcAft>
                <a:spcPts val="1600"/>
              </a:spcAft>
              <a:buNone/>
            </a:pPr>
            <a:endParaRPr b="1" u="sng"/>
          </a:p>
        </p:txBody>
      </p:sp>
      <p:pic>
        <p:nvPicPr>
          <p:cNvPr id="140" name="Shape 140"/>
          <p:cNvPicPr preferRelativeResize="0"/>
          <p:nvPr/>
        </p:nvPicPr>
        <p:blipFill>
          <a:blip r:embed="rId3">
            <a:alphaModFix/>
          </a:blip>
          <a:stretch>
            <a:fillRect/>
          </a:stretch>
        </p:blipFill>
        <p:spPr>
          <a:xfrm>
            <a:off x="6282088" y="2293463"/>
            <a:ext cx="2143125" cy="21431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Shape 14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Negative Economic Impacts</a:t>
            </a:r>
            <a:endParaRPr/>
          </a:p>
        </p:txBody>
      </p:sp>
      <p:sp>
        <p:nvSpPr>
          <p:cNvPr id="146" name="Shape 14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81000" rtl="0">
              <a:spcBef>
                <a:spcPts val="0"/>
              </a:spcBef>
              <a:spcAft>
                <a:spcPts val="0"/>
              </a:spcAft>
              <a:buSzPts val="2400"/>
              <a:buChar char="●"/>
            </a:pPr>
            <a:r>
              <a:rPr lang="en" sz="2400"/>
              <a:t>Community are reluctant to welcome tourists.</a:t>
            </a:r>
            <a:endParaRPr sz="2400"/>
          </a:p>
          <a:p>
            <a:pPr marL="457200" lvl="0" indent="-381000" rtl="0">
              <a:spcBef>
                <a:spcPts val="0"/>
              </a:spcBef>
              <a:spcAft>
                <a:spcPts val="0"/>
              </a:spcAft>
              <a:buSzPts val="2400"/>
              <a:buChar char="●"/>
            </a:pPr>
            <a:r>
              <a:rPr lang="en" sz="2400"/>
              <a:t>Loss of authenticity.</a:t>
            </a:r>
            <a:endParaRPr sz="2400"/>
          </a:p>
          <a:p>
            <a:pPr marL="457200" lvl="0" indent="-381000" rtl="0">
              <a:spcBef>
                <a:spcPts val="0"/>
              </a:spcBef>
              <a:spcAft>
                <a:spcPts val="0"/>
              </a:spcAft>
              <a:buSzPts val="2400"/>
              <a:buChar char="●"/>
            </a:pPr>
            <a:r>
              <a:rPr lang="en" sz="2400"/>
              <a:t>Reputation may get damaged. </a:t>
            </a:r>
            <a:endParaRPr sz="2400"/>
          </a:p>
          <a:p>
            <a:pPr marL="457200" lvl="0" indent="-381000" rtl="0">
              <a:spcBef>
                <a:spcPts val="0"/>
              </a:spcBef>
              <a:spcAft>
                <a:spcPts val="0"/>
              </a:spcAft>
              <a:buSzPts val="2400"/>
              <a:buChar char="●"/>
            </a:pPr>
            <a:r>
              <a:rPr lang="en" sz="2400"/>
              <a:t>Exploitation.</a:t>
            </a:r>
            <a:endParaRPr sz="2400"/>
          </a:p>
          <a:p>
            <a:pPr marL="457200" lvl="0" indent="-381000" rtl="0">
              <a:spcBef>
                <a:spcPts val="0"/>
              </a:spcBef>
              <a:spcAft>
                <a:spcPts val="0"/>
              </a:spcAft>
              <a:buSzPts val="2400"/>
              <a:buChar char="●"/>
            </a:pPr>
            <a:r>
              <a:rPr lang="en" sz="2400"/>
              <a:t>Prices increase.</a:t>
            </a:r>
            <a:endParaRPr sz="2400"/>
          </a:p>
          <a:p>
            <a:pPr marL="457200" lvl="0" indent="-381000" rtl="0">
              <a:spcBef>
                <a:spcPts val="0"/>
              </a:spcBef>
              <a:spcAft>
                <a:spcPts val="0"/>
              </a:spcAft>
              <a:buSzPts val="2400"/>
              <a:buChar char="●"/>
            </a:pPr>
            <a:r>
              <a:rPr lang="en" sz="2400"/>
              <a:t>Opportunity costs.</a:t>
            </a:r>
            <a:endParaRPr sz="2400"/>
          </a:p>
          <a:p>
            <a:pPr marL="457200" lvl="0" indent="-381000" rtl="0">
              <a:spcBef>
                <a:spcPts val="0"/>
              </a:spcBef>
              <a:spcAft>
                <a:spcPts val="0"/>
              </a:spcAft>
              <a:buSzPts val="2400"/>
              <a:buChar char="●"/>
            </a:pPr>
            <a:r>
              <a:rPr lang="en" sz="2400"/>
              <a:t>Mismanagement of finance.</a:t>
            </a:r>
            <a:endParaRPr sz="2400"/>
          </a:p>
          <a:p>
            <a:pPr marL="457200" lvl="0" indent="-381000" rtl="0">
              <a:spcBef>
                <a:spcPts val="0"/>
              </a:spcBef>
              <a:spcAft>
                <a:spcPts val="0"/>
              </a:spcAft>
              <a:buSzPts val="2400"/>
              <a:buChar char="●"/>
            </a:pPr>
            <a:r>
              <a:rPr lang="en" sz="2400"/>
              <a:t>Loss of finance. </a:t>
            </a:r>
            <a:endParaRPr sz="2400"/>
          </a:p>
          <a:p>
            <a:pPr marL="0" lvl="0" indent="0" algn="r" rtl="0">
              <a:spcBef>
                <a:spcPts val="1600"/>
              </a:spcBef>
              <a:spcAft>
                <a:spcPts val="0"/>
              </a:spcAft>
              <a:buNone/>
            </a:pPr>
            <a:r>
              <a:rPr lang="en" sz="1600">
                <a:latin typeface="Arial"/>
                <a:ea typeface="Arial"/>
                <a:cs typeface="Arial"/>
                <a:sym typeface="Arial"/>
              </a:rPr>
              <a:t>:</a:t>
            </a:r>
            <a:r>
              <a:rPr lang="en" sz="1600" b="1" u="sng">
                <a:latin typeface="Arial"/>
                <a:ea typeface="Arial"/>
                <a:cs typeface="Arial"/>
                <a:sym typeface="Arial"/>
              </a:rPr>
              <a:t>Chapter 3, ‘Festival &amp; Special Event Management’, Allen et al (2011)</a:t>
            </a:r>
            <a:endParaRPr sz="1600" b="1" u="sng">
              <a:latin typeface="Arial"/>
              <a:ea typeface="Arial"/>
              <a:cs typeface="Arial"/>
              <a:sym typeface="Arial"/>
            </a:endParaRPr>
          </a:p>
          <a:p>
            <a:pPr marL="0" lvl="0" indent="0" rtl="0">
              <a:spcBef>
                <a:spcPts val="0"/>
              </a:spcBef>
              <a:spcAft>
                <a:spcPts val="1600"/>
              </a:spcAft>
              <a:buNone/>
            </a:pPr>
            <a:endParaRPr/>
          </a:p>
        </p:txBody>
      </p:sp>
      <p:pic>
        <p:nvPicPr>
          <p:cNvPr id="147" name="Shape 147"/>
          <p:cNvPicPr preferRelativeResize="0"/>
          <p:nvPr/>
        </p:nvPicPr>
        <p:blipFill>
          <a:blip r:embed="rId3">
            <a:alphaModFix/>
          </a:blip>
          <a:stretch>
            <a:fillRect/>
          </a:stretch>
        </p:blipFill>
        <p:spPr>
          <a:xfrm>
            <a:off x="5028702" y="2234850"/>
            <a:ext cx="3901675" cy="2027397"/>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Shape 15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Political Impacts</a:t>
            </a:r>
            <a:endParaRPr/>
          </a:p>
        </p:txBody>
      </p:sp>
      <p:sp>
        <p:nvSpPr>
          <p:cNvPr id="153" name="Shape 153"/>
          <p:cNvSpPr txBox="1">
            <a:spLocks noGrp="1"/>
          </p:cNvSpPr>
          <p:nvPr>
            <p:ph type="body" idx="1"/>
          </p:nvPr>
        </p:nvSpPr>
        <p:spPr>
          <a:xfrm>
            <a:off x="279800" y="1160450"/>
            <a:ext cx="8520600" cy="3416400"/>
          </a:xfrm>
          <a:prstGeom prst="rect">
            <a:avLst/>
          </a:prstGeom>
        </p:spPr>
        <p:txBody>
          <a:bodyPr spcFirstLastPara="1" wrap="square" lIns="91425" tIns="91425" rIns="91425" bIns="91425" anchor="t" anchorCtr="0">
            <a:noAutofit/>
          </a:bodyPr>
          <a:lstStyle/>
          <a:p>
            <a:pPr marL="0" lvl="0" indent="0" algn="ctr">
              <a:spcBef>
                <a:spcPts val="0"/>
              </a:spcBef>
              <a:spcAft>
                <a:spcPts val="0"/>
              </a:spcAft>
              <a:buNone/>
            </a:pPr>
            <a:r>
              <a:rPr lang="en" b="1">
                <a:solidFill>
                  <a:srgbClr val="FF0000"/>
                </a:solidFill>
              </a:rPr>
              <a:t>“The effect that government policy and its administrative practices can have on something” - </a:t>
            </a:r>
            <a:r>
              <a:rPr lang="en" b="1" u="sng">
                <a:solidFill>
                  <a:srgbClr val="FF0000"/>
                </a:solidFill>
              </a:rPr>
              <a:t>Businessdictionary.com</a:t>
            </a:r>
            <a:endParaRPr b="1" u="sng">
              <a:solidFill>
                <a:srgbClr val="FF0000"/>
              </a:solidFill>
            </a:endParaRPr>
          </a:p>
          <a:p>
            <a:pPr marL="457200" lvl="0" indent="-342900" rtl="0">
              <a:spcBef>
                <a:spcPts val="1600"/>
              </a:spcBef>
              <a:spcAft>
                <a:spcPts val="0"/>
              </a:spcAft>
              <a:buSzPts val="1800"/>
              <a:buChar char="●"/>
            </a:pPr>
            <a:r>
              <a:rPr lang="en"/>
              <a:t>Civic Pride - European city of culture</a:t>
            </a:r>
            <a:endParaRPr/>
          </a:p>
          <a:p>
            <a:pPr marL="0" lvl="0" indent="0" rtl="0">
              <a:spcBef>
                <a:spcPts val="1600"/>
              </a:spcBef>
              <a:spcAft>
                <a:spcPts val="1600"/>
              </a:spcAft>
              <a:buNone/>
            </a:pPr>
            <a:r>
              <a:rPr lang="en"/>
              <a:t>Political Impact and Implications, generally want a positive recognition for the city and have the other areas of the country and even world admiring the fact that they can hold such a major event. </a:t>
            </a:r>
            <a:endParaRPr/>
          </a:p>
        </p:txBody>
      </p:sp>
      <p:pic>
        <p:nvPicPr>
          <p:cNvPr id="154" name="Shape 154"/>
          <p:cNvPicPr preferRelativeResize="0"/>
          <p:nvPr/>
        </p:nvPicPr>
        <p:blipFill>
          <a:blip r:embed="rId3">
            <a:alphaModFix/>
          </a:blip>
          <a:stretch>
            <a:fillRect/>
          </a:stretch>
        </p:blipFill>
        <p:spPr>
          <a:xfrm>
            <a:off x="7085900" y="3360425"/>
            <a:ext cx="1714500" cy="160765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Shape 15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Positive Political Impacts </a:t>
            </a:r>
            <a:endParaRPr/>
          </a:p>
        </p:txBody>
      </p:sp>
      <p:sp>
        <p:nvSpPr>
          <p:cNvPr id="160" name="Shape 160"/>
          <p:cNvSpPr txBox="1">
            <a:spLocks noGrp="1"/>
          </p:cNvSpPr>
          <p:nvPr>
            <p:ph type="body" idx="1"/>
          </p:nvPr>
        </p:nvSpPr>
        <p:spPr>
          <a:xfrm>
            <a:off x="311700" y="1256125"/>
            <a:ext cx="8520600" cy="3416400"/>
          </a:xfrm>
          <a:prstGeom prst="rect">
            <a:avLst/>
          </a:prstGeom>
        </p:spPr>
        <p:txBody>
          <a:bodyPr spcFirstLastPara="1" wrap="square" lIns="91425" tIns="91425" rIns="91425" bIns="91425" anchor="t" anchorCtr="0">
            <a:noAutofit/>
          </a:bodyPr>
          <a:lstStyle/>
          <a:p>
            <a:pPr marL="457200" lvl="0" indent="-381000" algn="ctr" rtl="0">
              <a:spcBef>
                <a:spcPts val="0"/>
              </a:spcBef>
              <a:spcAft>
                <a:spcPts val="0"/>
              </a:spcAft>
              <a:buSzPts val="2400"/>
              <a:buChar char="●"/>
            </a:pPr>
            <a:r>
              <a:rPr lang="en" sz="2400"/>
              <a:t>International Prestige</a:t>
            </a:r>
            <a:endParaRPr sz="2400"/>
          </a:p>
          <a:p>
            <a:pPr marL="457200" lvl="0" indent="-381000" algn="ctr" rtl="0">
              <a:spcBef>
                <a:spcPts val="0"/>
              </a:spcBef>
              <a:spcAft>
                <a:spcPts val="0"/>
              </a:spcAft>
              <a:buSzPts val="2400"/>
              <a:buChar char="●"/>
            </a:pPr>
            <a:r>
              <a:rPr lang="en" sz="2400"/>
              <a:t>Improved Profile</a:t>
            </a:r>
            <a:endParaRPr sz="2400"/>
          </a:p>
          <a:p>
            <a:pPr marL="457200" lvl="0" indent="-381000" algn="ctr" rtl="0">
              <a:spcBef>
                <a:spcPts val="0"/>
              </a:spcBef>
              <a:spcAft>
                <a:spcPts val="0"/>
              </a:spcAft>
              <a:buSzPts val="2400"/>
              <a:buChar char="●"/>
            </a:pPr>
            <a:r>
              <a:rPr lang="en" sz="2400"/>
              <a:t>Promotion of investment </a:t>
            </a:r>
            <a:endParaRPr sz="2400"/>
          </a:p>
          <a:p>
            <a:pPr marL="457200" lvl="0" indent="-381000" algn="ctr" rtl="0">
              <a:spcBef>
                <a:spcPts val="0"/>
              </a:spcBef>
              <a:spcAft>
                <a:spcPts val="0"/>
              </a:spcAft>
              <a:buSzPts val="2400"/>
              <a:buChar char="●"/>
            </a:pPr>
            <a:r>
              <a:rPr lang="en" sz="2400"/>
              <a:t>Demonstration of administrative skills (Athens 2004)</a:t>
            </a:r>
            <a:endParaRPr sz="2400"/>
          </a:p>
          <a:p>
            <a:pPr marL="0" lvl="0" indent="0" rtl="0">
              <a:spcBef>
                <a:spcPts val="1600"/>
              </a:spcBef>
              <a:spcAft>
                <a:spcPts val="0"/>
              </a:spcAft>
              <a:buNone/>
            </a:pPr>
            <a:endParaRPr sz="2400"/>
          </a:p>
          <a:p>
            <a:pPr marL="0" lvl="0" indent="0" rtl="0">
              <a:spcBef>
                <a:spcPts val="1600"/>
              </a:spcBef>
              <a:spcAft>
                <a:spcPts val="0"/>
              </a:spcAft>
              <a:buNone/>
            </a:pPr>
            <a:endParaRPr sz="2400"/>
          </a:p>
          <a:p>
            <a:pPr marL="0" lvl="0" indent="0" algn="r" rtl="0">
              <a:spcBef>
                <a:spcPts val="1600"/>
              </a:spcBef>
              <a:spcAft>
                <a:spcPts val="0"/>
              </a:spcAft>
              <a:buNone/>
            </a:pPr>
            <a:endParaRPr sz="1400" b="1" u="sng"/>
          </a:p>
          <a:p>
            <a:pPr marL="0" lvl="0" indent="0" algn="r" rtl="0">
              <a:spcBef>
                <a:spcPts val="1600"/>
              </a:spcBef>
              <a:spcAft>
                <a:spcPts val="1600"/>
              </a:spcAft>
              <a:buNone/>
            </a:pPr>
            <a:r>
              <a:rPr lang="en" sz="1400" b="1" u="sng"/>
              <a:t>Chapter 3, ‘Festival &amp; Special Events Management’, Allen et al (2011)</a:t>
            </a:r>
            <a:endParaRPr sz="1400" b="1" u="sng"/>
          </a:p>
        </p:txBody>
      </p:sp>
      <p:pic>
        <p:nvPicPr>
          <p:cNvPr id="161" name="Shape 161"/>
          <p:cNvPicPr preferRelativeResize="0"/>
          <p:nvPr/>
        </p:nvPicPr>
        <p:blipFill>
          <a:blip r:embed="rId3">
            <a:alphaModFix/>
          </a:blip>
          <a:stretch>
            <a:fillRect/>
          </a:stretch>
        </p:blipFill>
        <p:spPr>
          <a:xfrm>
            <a:off x="2139050" y="3257575"/>
            <a:ext cx="5265975" cy="9634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Shape 16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Iron Man Negative Political Impacts</a:t>
            </a:r>
            <a:endParaRPr/>
          </a:p>
        </p:txBody>
      </p:sp>
      <p:sp>
        <p:nvSpPr>
          <p:cNvPr id="167" name="Shape 167"/>
          <p:cNvSpPr txBox="1">
            <a:spLocks noGrp="1"/>
          </p:cNvSpPr>
          <p:nvPr>
            <p:ph type="body" idx="1"/>
          </p:nvPr>
        </p:nvSpPr>
        <p:spPr>
          <a:xfrm>
            <a:off x="311700" y="1144500"/>
            <a:ext cx="8520600" cy="3416400"/>
          </a:xfrm>
          <a:prstGeom prst="rect">
            <a:avLst/>
          </a:prstGeom>
        </p:spPr>
        <p:txBody>
          <a:bodyPr spcFirstLastPara="1" wrap="square" lIns="91425" tIns="91425" rIns="91425" bIns="91425" anchor="t" anchorCtr="0">
            <a:noAutofit/>
          </a:bodyPr>
          <a:lstStyle/>
          <a:p>
            <a:pPr marL="457200" lvl="0" indent="-381000" rtl="0">
              <a:spcBef>
                <a:spcPts val="0"/>
              </a:spcBef>
              <a:spcAft>
                <a:spcPts val="0"/>
              </a:spcAft>
              <a:buSzPts val="2400"/>
              <a:buChar char="●"/>
            </a:pPr>
            <a:r>
              <a:rPr lang="en" sz="2400"/>
              <a:t>Risk of event failure</a:t>
            </a:r>
            <a:endParaRPr sz="2400"/>
          </a:p>
          <a:p>
            <a:pPr marL="457200" lvl="0" indent="-381000" rtl="0">
              <a:spcBef>
                <a:spcPts val="0"/>
              </a:spcBef>
              <a:spcAft>
                <a:spcPts val="0"/>
              </a:spcAft>
              <a:buSzPts val="2400"/>
              <a:buChar char="●"/>
            </a:pPr>
            <a:r>
              <a:rPr lang="en" sz="2400"/>
              <a:t>Misallocation of funds</a:t>
            </a:r>
            <a:endParaRPr sz="2400"/>
          </a:p>
          <a:p>
            <a:pPr marL="457200" lvl="0" indent="-381000" rtl="0">
              <a:spcBef>
                <a:spcPts val="0"/>
              </a:spcBef>
              <a:spcAft>
                <a:spcPts val="0"/>
              </a:spcAft>
              <a:buSzPts val="2400"/>
              <a:buChar char="●"/>
            </a:pPr>
            <a:r>
              <a:rPr lang="en" sz="2400"/>
              <a:t>Lack of Accountability </a:t>
            </a:r>
            <a:endParaRPr sz="2400"/>
          </a:p>
          <a:p>
            <a:pPr marL="457200" lvl="0" indent="-381000" rtl="0">
              <a:spcBef>
                <a:spcPts val="0"/>
              </a:spcBef>
              <a:spcAft>
                <a:spcPts val="0"/>
              </a:spcAft>
              <a:buSzPts val="2400"/>
              <a:buChar char="●"/>
            </a:pPr>
            <a:r>
              <a:rPr lang="en" sz="2400"/>
              <a:t>Propaganda</a:t>
            </a:r>
            <a:endParaRPr sz="2400"/>
          </a:p>
          <a:p>
            <a:pPr marL="457200" lvl="0" indent="-381000" rtl="0">
              <a:spcBef>
                <a:spcPts val="0"/>
              </a:spcBef>
              <a:spcAft>
                <a:spcPts val="0"/>
              </a:spcAft>
              <a:buSzPts val="2400"/>
              <a:buChar char="●"/>
            </a:pPr>
            <a:r>
              <a:rPr lang="en" sz="2400"/>
              <a:t>Loss of community ownership and control</a:t>
            </a:r>
            <a:endParaRPr sz="2400"/>
          </a:p>
          <a:p>
            <a:pPr marL="457200" lvl="0" indent="-381000" rtl="0">
              <a:spcBef>
                <a:spcPts val="0"/>
              </a:spcBef>
              <a:spcAft>
                <a:spcPts val="0"/>
              </a:spcAft>
              <a:buSzPts val="2400"/>
              <a:buChar char="●"/>
            </a:pPr>
            <a:r>
              <a:rPr lang="en" sz="2400"/>
              <a:t>Legitimation of ideology</a:t>
            </a:r>
            <a:endParaRPr sz="2400"/>
          </a:p>
          <a:p>
            <a:pPr marL="0" lvl="0" indent="0" rtl="0">
              <a:spcBef>
                <a:spcPts val="1600"/>
              </a:spcBef>
              <a:spcAft>
                <a:spcPts val="0"/>
              </a:spcAft>
              <a:buNone/>
            </a:pPr>
            <a:endParaRPr/>
          </a:p>
          <a:p>
            <a:pPr marL="0" lvl="0" indent="0" rtl="0">
              <a:spcBef>
                <a:spcPts val="1600"/>
              </a:spcBef>
              <a:spcAft>
                <a:spcPts val="0"/>
              </a:spcAft>
              <a:buNone/>
            </a:pPr>
            <a:endParaRPr/>
          </a:p>
          <a:p>
            <a:pPr marL="0" lvl="0" indent="0" algn="r" rtl="0">
              <a:spcBef>
                <a:spcPts val="1600"/>
              </a:spcBef>
              <a:spcAft>
                <a:spcPts val="0"/>
              </a:spcAft>
              <a:buNone/>
            </a:pPr>
            <a:endParaRPr sz="1400" b="1" u="sng"/>
          </a:p>
          <a:p>
            <a:pPr marL="0" lvl="0" indent="0" algn="r">
              <a:spcBef>
                <a:spcPts val="1600"/>
              </a:spcBef>
              <a:spcAft>
                <a:spcPts val="1600"/>
              </a:spcAft>
              <a:buNone/>
            </a:pPr>
            <a:r>
              <a:rPr lang="en" sz="1400" b="1" u="sng"/>
              <a:t>Source: Chapter 3, ‘Festival &amp; Special Events Management’, Allen et al (2011)</a:t>
            </a:r>
            <a:r>
              <a:rPr lang="en" sz="1400"/>
              <a:t> </a:t>
            </a:r>
            <a:endParaRPr sz="1400"/>
          </a:p>
        </p:txBody>
      </p:sp>
      <p:pic>
        <p:nvPicPr>
          <p:cNvPr id="168" name="Shape 168"/>
          <p:cNvPicPr preferRelativeResize="0"/>
          <p:nvPr/>
        </p:nvPicPr>
        <p:blipFill>
          <a:blip r:embed="rId3">
            <a:alphaModFix/>
          </a:blip>
          <a:stretch>
            <a:fillRect/>
          </a:stretch>
        </p:blipFill>
        <p:spPr>
          <a:xfrm>
            <a:off x="6783825" y="2670125"/>
            <a:ext cx="2099700" cy="20997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Shape 17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Stakeholders</a:t>
            </a:r>
            <a:endParaRPr/>
          </a:p>
        </p:txBody>
      </p:sp>
      <p:sp>
        <p:nvSpPr>
          <p:cNvPr id="174" name="Shape 17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ctr">
              <a:spcBef>
                <a:spcPts val="0"/>
              </a:spcBef>
              <a:spcAft>
                <a:spcPts val="0"/>
              </a:spcAft>
              <a:buNone/>
            </a:pPr>
            <a:r>
              <a:rPr lang="en" b="1"/>
              <a:t>“People and organisations with a legitimate interest in the outcome of an event.” - </a:t>
            </a:r>
            <a:r>
              <a:rPr lang="en" b="1" u="sng"/>
              <a:t>(Bowdin, 2006, chapter 4).</a:t>
            </a:r>
            <a:r>
              <a:rPr lang="en" b="1"/>
              <a:t> </a:t>
            </a:r>
            <a:endParaRPr b="1"/>
          </a:p>
          <a:p>
            <a:pPr marL="457200" lvl="0" indent="-342900" rtl="0">
              <a:spcBef>
                <a:spcPts val="1600"/>
              </a:spcBef>
              <a:spcAft>
                <a:spcPts val="0"/>
              </a:spcAft>
              <a:buSzPts val="1800"/>
              <a:buChar char="●"/>
            </a:pPr>
            <a:r>
              <a:rPr lang="en"/>
              <a:t>Volunteers/paid professionals.</a:t>
            </a:r>
            <a:endParaRPr/>
          </a:p>
          <a:p>
            <a:pPr marL="457200" lvl="0" indent="-342900" rtl="0">
              <a:spcBef>
                <a:spcPts val="0"/>
              </a:spcBef>
              <a:spcAft>
                <a:spcPts val="0"/>
              </a:spcAft>
              <a:buSzPts val="1800"/>
              <a:buChar char="●"/>
            </a:pPr>
            <a:r>
              <a:rPr lang="en"/>
              <a:t>Some may require training/expertise (security/entertainment). </a:t>
            </a:r>
            <a:endParaRPr/>
          </a:p>
          <a:p>
            <a:pPr marL="457200" lvl="0" indent="-342900" rtl="0">
              <a:spcBef>
                <a:spcPts val="0"/>
              </a:spcBef>
              <a:spcAft>
                <a:spcPts val="0"/>
              </a:spcAft>
              <a:buSzPts val="1800"/>
              <a:buChar char="●"/>
            </a:pPr>
            <a:r>
              <a:rPr lang="en"/>
              <a:t>Potential risks should be identified and mechanisms should be found to minimise them.</a:t>
            </a:r>
            <a:endParaRPr/>
          </a:p>
          <a:p>
            <a:pPr marL="457200" lvl="0" indent="-342900">
              <a:spcBef>
                <a:spcPts val="0"/>
              </a:spcBef>
              <a:spcAft>
                <a:spcPts val="0"/>
              </a:spcAft>
              <a:buSzPts val="1800"/>
              <a:buChar char="●"/>
            </a:pPr>
            <a:r>
              <a:rPr lang="en"/>
              <a:t>Emergency Services are essential for large scale events. </a:t>
            </a:r>
            <a:endParaRPr/>
          </a:p>
        </p:txBody>
      </p:sp>
      <p:sp>
        <p:nvSpPr>
          <p:cNvPr id="175" name="Shape 175"/>
          <p:cNvSpPr txBox="1"/>
          <p:nvPr/>
        </p:nvSpPr>
        <p:spPr>
          <a:xfrm>
            <a:off x="6495000" y="4242900"/>
            <a:ext cx="2649000" cy="900600"/>
          </a:xfrm>
          <a:prstGeom prst="rect">
            <a:avLst/>
          </a:prstGeom>
          <a:noFill/>
          <a:ln>
            <a:noFill/>
          </a:ln>
        </p:spPr>
        <p:txBody>
          <a:bodyPr spcFirstLastPara="1" wrap="square" lIns="91425" tIns="91425" rIns="91425" bIns="91425" anchor="t" anchorCtr="0">
            <a:noAutofit/>
          </a:bodyPr>
          <a:lstStyle/>
          <a:p>
            <a:pPr marL="0" lvl="0" indent="0" algn="r">
              <a:spcBef>
                <a:spcPts val="0"/>
              </a:spcBef>
              <a:spcAft>
                <a:spcPts val="0"/>
              </a:spcAft>
              <a:buNone/>
            </a:pPr>
            <a:r>
              <a:rPr lang="en" b="1" u="sng">
                <a:solidFill>
                  <a:schemeClr val="accent3"/>
                </a:solidFill>
              </a:rPr>
              <a:t>(Allen et al, 2007).</a:t>
            </a:r>
            <a:endParaRPr b="1" u="sng">
              <a:solidFill>
                <a:schemeClr val="accent3"/>
              </a:solidFill>
            </a:endParaRPr>
          </a:p>
          <a:p>
            <a:pPr marL="0" lvl="0" indent="0" algn="r">
              <a:spcBef>
                <a:spcPts val="0"/>
              </a:spcBef>
              <a:spcAft>
                <a:spcPts val="0"/>
              </a:spcAft>
              <a:buNone/>
            </a:pPr>
            <a:r>
              <a:rPr lang="en" b="1" u="sng">
                <a:solidFill>
                  <a:schemeClr val="accent3"/>
                </a:solidFill>
              </a:rPr>
              <a:t>(Tarlow, 2002).</a:t>
            </a:r>
            <a:endParaRPr b="1" u="sng">
              <a:solidFill>
                <a:schemeClr val="accent3"/>
              </a:solidFill>
            </a:endParaRPr>
          </a:p>
          <a:p>
            <a:pPr marL="0" lvl="0" indent="0" algn="r">
              <a:spcBef>
                <a:spcPts val="0"/>
              </a:spcBef>
              <a:spcAft>
                <a:spcPts val="0"/>
              </a:spcAft>
              <a:buNone/>
            </a:pPr>
            <a:r>
              <a:rPr lang="en" b="1" u="sng">
                <a:solidFill>
                  <a:schemeClr val="accent3"/>
                </a:solidFill>
              </a:rPr>
              <a:t>(Shone and Parry, 2004).</a:t>
            </a:r>
            <a:endParaRPr b="1" u="sng">
              <a:solidFill>
                <a:schemeClr val="accent3"/>
              </a:solidFill>
            </a:endParaRPr>
          </a:p>
        </p:txBody>
      </p:sp>
      <p:pic>
        <p:nvPicPr>
          <p:cNvPr id="176" name="Shape 176"/>
          <p:cNvPicPr preferRelativeResize="0"/>
          <p:nvPr/>
        </p:nvPicPr>
        <p:blipFill>
          <a:blip r:embed="rId3">
            <a:alphaModFix/>
          </a:blip>
          <a:stretch>
            <a:fillRect/>
          </a:stretch>
        </p:blipFill>
        <p:spPr>
          <a:xfrm>
            <a:off x="3158175" y="3719850"/>
            <a:ext cx="1840125" cy="130852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Shape 18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Recommendations </a:t>
            </a:r>
            <a:endParaRPr/>
          </a:p>
        </p:txBody>
      </p:sp>
      <p:sp>
        <p:nvSpPr>
          <p:cNvPr id="182" name="Shape 182"/>
          <p:cNvSpPr txBox="1">
            <a:spLocks noGrp="1"/>
          </p:cNvSpPr>
          <p:nvPr>
            <p:ph type="body" idx="1"/>
          </p:nvPr>
        </p:nvSpPr>
        <p:spPr>
          <a:xfrm>
            <a:off x="278300" y="1152475"/>
            <a:ext cx="8520600" cy="3416400"/>
          </a:xfrm>
          <a:prstGeom prst="rect">
            <a:avLst/>
          </a:prstGeom>
        </p:spPr>
        <p:txBody>
          <a:bodyPr spcFirstLastPara="1" wrap="square" lIns="91425" tIns="91425" rIns="91425" bIns="91425" anchor="t" anchorCtr="0">
            <a:noAutofit/>
          </a:bodyPr>
          <a:lstStyle/>
          <a:p>
            <a:pPr marL="457200" lvl="0" indent="-419100" rtl="0">
              <a:spcBef>
                <a:spcPts val="0"/>
              </a:spcBef>
              <a:spcAft>
                <a:spcPts val="0"/>
              </a:spcAft>
              <a:buSzPts val="3000"/>
              <a:buChar char="●"/>
            </a:pPr>
            <a:r>
              <a:rPr lang="en" sz="3000"/>
              <a:t>More Sustainable Venue</a:t>
            </a:r>
            <a:endParaRPr sz="3000"/>
          </a:p>
          <a:p>
            <a:pPr marL="457200" lvl="0" indent="-419100" rtl="0">
              <a:spcBef>
                <a:spcPts val="0"/>
              </a:spcBef>
              <a:spcAft>
                <a:spcPts val="0"/>
              </a:spcAft>
              <a:buSzPts val="3000"/>
              <a:buChar char="●"/>
            </a:pPr>
            <a:r>
              <a:rPr lang="en" sz="3000"/>
              <a:t>Involve the local community</a:t>
            </a:r>
            <a:endParaRPr sz="3000"/>
          </a:p>
          <a:p>
            <a:pPr marL="457200" lvl="0" indent="-419100" rtl="0">
              <a:spcBef>
                <a:spcPts val="0"/>
              </a:spcBef>
              <a:spcAft>
                <a:spcPts val="0"/>
              </a:spcAft>
              <a:buSzPts val="3000"/>
              <a:buChar char="●"/>
            </a:pPr>
            <a:r>
              <a:rPr lang="en" sz="3000"/>
              <a:t>Use ethical food and drink </a:t>
            </a:r>
            <a:endParaRPr sz="3000"/>
          </a:p>
          <a:p>
            <a:pPr marL="457200" lvl="0" indent="-419100" rtl="0">
              <a:spcBef>
                <a:spcPts val="0"/>
              </a:spcBef>
              <a:spcAft>
                <a:spcPts val="0"/>
              </a:spcAft>
              <a:buSzPts val="3000"/>
              <a:buChar char="●"/>
            </a:pPr>
            <a:r>
              <a:rPr lang="en" sz="3000"/>
              <a:t>Clean up responsibly</a:t>
            </a:r>
            <a:endParaRPr sz="3000"/>
          </a:p>
          <a:p>
            <a:pPr marL="457200" lvl="0" indent="-419100" rtl="0">
              <a:spcBef>
                <a:spcPts val="0"/>
              </a:spcBef>
              <a:spcAft>
                <a:spcPts val="0"/>
              </a:spcAft>
              <a:buSzPts val="3000"/>
              <a:buChar char="●"/>
            </a:pPr>
            <a:r>
              <a:rPr lang="en" sz="3000"/>
              <a:t>Paper Resources  </a:t>
            </a:r>
            <a:endParaRPr sz="3000"/>
          </a:p>
          <a:p>
            <a:pPr marL="0" lvl="0" indent="0">
              <a:spcBef>
                <a:spcPts val="1600"/>
              </a:spcBef>
              <a:spcAft>
                <a:spcPts val="1600"/>
              </a:spcAft>
              <a:buNone/>
            </a:pPr>
            <a:endParaRPr/>
          </a:p>
        </p:txBody>
      </p:sp>
      <p:pic>
        <p:nvPicPr>
          <p:cNvPr id="183" name="Shape 183"/>
          <p:cNvPicPr preferRelativeResize="0"/>
          <p:nvPr/>
        </p:nvPicPr>
        <p:blipFill>
          <a:blip r:embed="rId3">
            <a:alphaModFix/>
          </a:blip>
          <a:stretch>
            <a:fillRect/>
          </a:stretch>
        </p:blipFill>
        <p:spPr>
          <a:xfrm>
            <a:off x="6450080" y="2794750"/>
            <a:ext cx="2031526" cy="200640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Shape 18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Conclusion</a:t>
            </a:r>
            <a:endParaRPr/>
          </a:p>
        </p:txBody>
      </p:sp>
      <p:sp>
        <p:nvSpPr>
          <p:cNvPr id="189" name="Shape 18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endParaRPr/>
          </a:p>
          <a:p>
            <a:pPr marL="0" lvl="0" indent="0" algn="ctr" rtl="0">
              <a:spcBef>
                <a:spcPts val="1600"/>
              </a:spcBef>
              <a:spcAft>
                <a:spcPts val="0"/>
              </a:spcAft>
              <a:buNone/>
            </a:pPr>
            <a:endParaRPr/>
          </a:p>
          <a:p>
            <a:pPr marL="0" lvl="0" indent="0" algn="ctr">
              <a:spcBef>
                <a:spcPts val="1600"/>
              </a:spcBef>
              <a:spcAft>
                <a:spcPts val="0"/>
              </a:spcAft>
              <a:buNone/>
            </a:pPr>
            <a:r>
              <a:rPr lang="en"/>
              <a:t>Overall, Iron man Wales in Tenby is a event which catches the eye of not just athletes from all around the country but the people of the area with a passion for entertainment and great event atmosphere. </a:t>
            </a:r>
            <a:endParaRPr/>
          </a:p>
          <a:p>
            <a:pPr marL="0" lvl="0" indent="0">
              <a:spcBef>
                <a:spcPts val="1600"/>
              </a:spcBef>
              <a:spcAft>
                <a:spcPts val="1600"/>
              </a:spcAft>
              <a:buNone/>
            </a:pP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Shape 19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References</a:t>
            </a:r>
            <a:endParaRPr/>
          </a:p>
        </p:txBody>
      </p:sp>
      <p:sp>
        <p:nvSpPr>
          <p:cNvPr id="195" name="Shape 19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04800" rtl="0">
              <a:spcBef>
                <a:spcPts val="0"/>
              </a:spcBef>
              <a:spcAft>
                <a:spcPts val="0"/>
              </a:spcAft>
              <a:buSzPts val="1200"/>
              <a:buChar char="●"/>
            </a:pPr>
            <a:r>
              <a:rPr lang="en" sz="1200"/>
              <a:t>Ironman.com, </a:t>
            </a:r>
            <a:r>
              <a:rPr lang="en" sz="1200" i="1"/>
              <a:t>‘Ironman Wales’</a:t>
            </a:r>
            <a:r>
              <a:rPr lang="en" sz="1200"/>
              <a:t>, [Online]. Available: </a:t>
            </a:r>
            <a:r>
              <a:rPr lang="en" sz="1200" u="sng">
                <a:solidFill>
                  <a:schemeClr val="hlink"/>
                </a:solidFill>
                <a:hlinkClick r:id="rId3"/>
              </a:rPr>
              <a:t>http://eu.ironman.com/triathlon/events/emea/ironman/wales.aspx</a:t>
            </a:r>
            <a:r>
              <a:rPr lang="en" sz="1200"/>
              <a:t>, [2017, November, 30th]. </a:t>
            </a:r>
            <a:endParaRPr sz="1200"/>
          </a:p>
          <a:p>
            <a:pPr marL="457200" lvl="0" indent="-304800" rtl="0">
              <a:spcBef>
                <a:spcPts val="0"/>
              </a:spcBef>
              <a:spcAft>
                <a:spcPts val="0"/>
              </a:spcAft>
              <a:buSzPts val="1200"/>
              <a:buChar char="●"/>
            </a:pPr>
            <a:r>
              <a:rPr lang="en" sz="1200"/>
              <a:t>Eventimpacts.com, </a:t>
            </a:r>
            <a:r>
              <a:rPr lang="en" sz="1200" i="1"/>
              <a:t>‘sustainability planning and management Basic Measures’</a:t>
            </a:r>
            <a:r>
              <a:rPr lang="en" sz="1200"/>
              <a:t>, [Online]. Available: </a:t>
            </a:r>
            <a:r>
              <a:rPr lang="en" sz="1200" u="sng">
                <a:solidFill>
                  <a:schemeClr val="hlink"/>
                </a:solidFill>
                <a:hlinkClick r:id="rId4"/>
              </a:rPr>
              <a:t>http://www.eventimpacts.com/impact-types/environmental/content/sustainability-planning-and-management</a:t>
            </a:r>
            <a:r>
              <a:rPr lang="en" sz="1200"/>
              <a:t>, [2017, November, 30th]. </a:t>
            </a:r>
            <a:endParaRPr sz="1200"/>
          </a:p>
          <a:p>
            <a:pPr marL="457200" lvl="0" indent="-304800" rtl="0">
              <a:lnSpc>
                <a:spcPct val="100000"/>
              </a:lnSpc>
              <a:spcBef>
                <a:spcPts val="0"/>
              </a:spcBef>
              <a:spcAft>
                <a:spcPts val="0"/>
              </a:spcAft>
              <a:buSzPts val="1200"/>
              <a:buChar char="●"/>
            </a:pPr>
            <a:r>
              <a:rPr lang="en" sz="1200"/>
              <a:t>Allen, J. Bowdin, G. Harris, R. McDonnell, I. O’Toole, W. (2006), ‘</a:t>
            </a:r>
            <a:r>
              <a:rPr lang="en" sz="1200" i="1"/>
              <a:t>Events Management’</a:t>
            </a:r>
            <a:r>
              <a:rPr lang="en" sz="1200"/>
              <a:t>, (Second Edition), Great Britain: Elsevier Ltd. </a:t>
            </a:r>
            <a:endParaRPr sz="1200"/>
          </a:p>
          <a:p>
            <a:pPr marL="457200" lvl="0" indent="-304800" rtl="0">
              <a:lnSpc>
                <a:spcPct val="100000"/>
              </a:lnSpc>
              <a:spcBef>
                <a:spcPts val="0"/>
              </a:spcBef>
              <a:spcAft>
                <a:spcPts val="0"/>
              </a:spcAft>
              <a:buSzPts val="1200"/>
              <a:buChar char="●"/>
            </a:pPr>
            <a:r>
              <a:rPr lang="en" sz="1200"/>
              <a:t>Parry, B. &amp; Shone, A. (2004), ‘</a:t>
            </a:r>
            <a:r>
              <a:rPr lang="en" sz="1200" i="1"/>
              <a:t>Successful Event Management’</a:t>
            </a:r>
            <a:r>
              <a:rPr lang="en" sz="1200"/>
              <a:t>, (Second Edition), London: Thomson Learning. </a:t>
            </a:r>
            <a:endParaRPr sz="1200"/>
          </a:p>
          <a:p>
            <a:pPr marL="457200" lvl="0" indent="-304800" rtl="0">
              <a:lnSpc>
                <a:spcPct val="100000"/>
              </a:lnSpc>
              <a:spcBef>
                <a:spcPts val="0"/>
              </a:spcBef>
              <a:spcAft>
                <a:spcPts val="0"/>
              </a:spcAft>
              <a:buSzPts val="1200"/>
              <a:buChar char="●"/>
            </a:pPr>
            <a:r>
              <a:rPr lang="en" sz="1200"/>
              <a:t>Ironman.com, </a:t>
            </a:r>
            <a:r>
              <a:rPr lang="en" sz="1200" i="1"/>
              <a:t>‘Sustainability Report’</a:t>
            </a:r>
            <a:r>
              <a:rPr lang="en" sz="1200"/>
              <a:t>, [Online]. Available: </a:t>
            </a:r>
            <a:r>
              <a:rPr lang="en" sz="1200" u="sng">
                <a:solidFill>
                  <a:schemeClr val="hlink"/>
                </a:solidFill>
                <a:hlinkClick r:id="rId5"/>
              </a:rPr>
              <a:t>http://www.ironman.com</a:t>
            </a:r>
            <a:r>
              <a:rPr lang="en" sz="1200"/>
              <a:t>  , [2017, December, 4th]. </a:t>
            </a:r>
            <a:endParaRPr sz="1200"/>
          </a:p>
          <a:p>
            <a:pPr marL="457200" lvl="0" indent="-304800" rtl="0">
              <a:lnSpc>
                <a:spcPct val="100000"/>
              </a:lnSpc>
              <a:spcBef>
                <a:spcPts val="0"/>
              </a:spcBef>
              <a:spcAft>
                <a:spcPts val="0"/>
              </a:spcAft>
              <a:buSzPts val="1200"/>
              <a:buChar char="●"/>
            </a:pPr>
            <a:r>
              <a:rPr lang="en" sz="1200"/>
              <a:t>KWHS, </a:t>
            </a:r>
            <a:r>
              <a:rPr lang="en" sz="1200" i="1"/>
              <a:t>‘Social Impacts - Definition from KWHS’</a:t>
            </a:r>
            <a:r>
              <a:rPr lang="en" sz="1200"/>
              <a:t>, [Online]. Available: </a:t>
            </a:r>
            <a:r>
              <a:rPr lang="en" sz="1200" u="sng">
                <a:solidFill>
                  <a:schemeClr val="hlink"/>
                </a:solidFill>
                <a:hlinkClick r:id="rId6"/>
              </a:rPr>
              <a:t>http://kwhs.wharton.upenn.edu/term/social-impact/</a:t>
            </a:r>
            <a:r>
              <a:rPr lang="en" sz="1200"/>
              <a:t>, [2017, December, 7th]. </a:t>
            </a:r>
            <a:endParaRPr sz="1200"/>
          </a:p>
          <a:p>
            <a:pPr marL="457200" lvl="0" indent="-304800" rtl="0">
              <a:lnSpc>
                <a:spcPct val="100000"/>
              </a:lnSpc>
              <a:spcBef>
                <a:spcPts val="0"/>
              </a:spcBef>
              <a:spcAft>
                <a:spcPts val="0"/>
              </a:spcAft>
              <a:buSzPts val="1200"/>
              <a:buChar char="●"/>
            </a:pPr>
            <a:r>
              <a:rPr lang="en" sz="1200"/>
              <a:t>Collinsdictionary.com, </a:t>
            </a:r>
            <a:r>
              <a:rPr lang="en" sz="1200" i="1"/>
              <a:t>‘Environmental impact definition and meaning’</a:t>
            </a:r>
            <a:r>
              <a:rPr lang="en" sz="1200"/>
              <a:t>, [Online]. Available: http://www.collinsdictionary.com/dictionary/english/environmental-impact, [2017, December, 7th].</a:t>
            </a:r>
            <a:endParaRPr sz="1200"/>
          </a:p>
          <a:p>
            <a:pPr marL="457200" lvl="0" indent="-304800" rtl="0">
              <a:lnSpc>
                <a:spcPct val="100000"/>
              </a:lnSpc>
              <a:spcBef>
                <a:spcPts val="0"/>
              </a:spcBef>
              <a:spcAft>
                <a:spcPts val="0"/>
              </a:spcAft>
              <a:buSzPts val="1200"/>
              <a:buChar char="●"/>
            </a:pPr>
            <a:r>
              <a:rPr lang="en" sz="1200"/>
              <a:t>Business Dictionary.com, </a:t>
            </a:r>
            <a:r>
              <a:rPr lang="en" sz="1200" i="1"/>
              <a:t>‘What is political impact? Definition and meaning’</a:t>
            </a:r>
            <a:r>
              <a:rPr lang="en" sz="1200"/>
              <a:t>, [Online]. Available: </a:t>
            </a:r>
            <a:r>
              <a:rPr lang="en" sz="1200" u="sng">
                <a:solidFill>
                  <a:schemeClr val="hlink"/>
                </a:solidFill>
                <a:hlinkClick r:id="rId7"/>
              </a:rPr>
              <a:t>http://www.buisnessdictionary.com/definition/political-impact.html</a:t>
            </a:r>
            <a:r>
              <a:rPr lang="en" sz="1200"/>
              <a:t>, [2017, December, 7th]. </a:t>
            </a:r>
            <a:endParaRPr sz="1200"/>
          </a:p>
          <a:p>
            <a:pPr marL="457200" lvl="0" indent="-304800" rtl="0">
              <a:lnSpc>
                <a:spcPct val="100000"/>
              </a:lnSpc>
              <a:spcBef>
                <a:spcPts val="0"/>
              </a:spcBef>
              <a:spcAft>
                <a:spcPts val="0"/>
              </a:spcAft>
              <a:buSzPts val="1200"/>
              <a:buChar char="●"/>
            </a:pPr>
            <a:r>
              <a:rPr lang="en" sz="1200"/>
              <a:t>Allen et al. (2011), </a:t>
            </a:r>
            <a:r>
              <a:rPr lang="en" sz="1200" i="1"/>
              <a:t>‘Festival and Special Event Management’</a:t>
            </a:r>
            <a:r>
              <a:rPr lang="en" sz="1200"/>
              <a:t>, (Fifth Edition), Milton: John Wiley &amp; Sons Australia, Ltd.</a:t>
            </a:r>
            <a:endParaRPr sz="1200"/>
          </a:p>
          <a:p>
            <a:pPr marL="0" lvl="0" indent="0">
              <a:spcBef>
                <a:spcPts val="0"/>
              </a:spcBef>
              <a:spcAft>
                <a:spcPts val="0"/>
              </a:spcAft>
              <a:buNone/>
            </a:pPr>
            <a:endParaRPr/>
          </a:p>
          <a:p>
            <a:pPr marL="0" lvl="0" indent="0">
              <a:spcBef>
                <a:spcPts val="1600"/>
              </a:spcBef>
              <a:spcAft>
                <a:spcPts val="1600"/>
              </a:spcAft>
              <a:buNone/>
            </a:pP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Shape 200"/>
          <p:cNvSpPr txBox="1">
            <a:spLocks noGrp="1"/>
          </p:cNvSpPr>
          <p:nvPr>
            <p:ph type="title"/>
          </p:nvPr>
        </p:nvSpPr>
        <p:spPr>
          <a:xfrm>
            <a:off x="671250" y="2141250"/>
            <a:ext cx="7852200" cy="8610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r>
              <a:rPr lang="en"/>
              <a:t>Thank you for listening, any questions?</a:t>
            </a:r>
            <a:endParaRPr sz="4500" b="1"/>
          </a:p>
        </p:txBody>
      </p:sp>
    </p:spTree>
  </p:cSld>
  <p:clrMapOvr>
    <a:masterClrMapping/>
  </p:clrMapOvr>
</p:sld>
</file>

<file path=ppt/theme/theme1.xml><?xml version="1.0" encoding="utf-8"?>
<a:theme xmlns:a="http://schemas.openxmlformats.org/drawingml/2006/main" name="Slate">
  <a:themeElements>
    <a:clrScheme name="Slate">
      <a:dk1>
        <a:srgbClr val="FFFFFF"/>
      </a:dk1>
      <a:lt1>
        <a:srgbClr val="37474F"/>
      </a:lt1>
      <a:dk2>
        <a:srgbClr val="9E9E9E"/>
      </a:dk2>
      <a:lt2>
        <a:srgbClr val="E0E0E0"/>
      </a:lt2>
      <a:accent1>
        <a:srgbClr val="616161"/>
      </a:accent1>
      <a:accent2>
        <a:srgbClr val="78909C"/>
      </a:accent2>
      <a:accent3>
        <a:srgbClr val="CACACA"/>
      </a:accent3>
      <a:accent4>
        <a:srgbClr val="64FFDA"/>
      </a:accent4>
      <a:accent5>
        <a:srgbClr val="FFD966"/>
      </a:accent5>
      <a:accent6>
        <a:srgbClr val="F5F5F5"/>
      </a:accent6>
      <a:hlink>
        <a:srgbClr val="FFD966"/>
      </a:hlink>
      <a:folHlink>
        <a:srgbClr val="FFD96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4331</Words>
  <Application>Microsoft Macintosh PowerPoint</Application>
  <PresentationFormat>On-screen Show (16:9)</PresentationFormat>
  <Paragraphs>196</Paragraphs>
  <Slides>21</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Oswald</vt:lpstr>
      <vt:lpstr>Arial</vt:lpstr>
      <vt:lpstr>Average</vt:lpstr>
      <vt:lpstr>Slate</vt:lpstr>
      <vt:lpstr>Sustainable Events Management Iron Man Tenby</vt:lpstr>
      <vt:lpstr>Iron Man - Tenby </vt:lpstr>
      <vt:lpstr>Sustainable Events Management </vt:lpstr>
      <vt:lpstr>Impacts and Implications </vt:lpstr>
      <vt:lpstr>Social Impacts</vt:lpstr>
      <vt:lpstr>Iron Man Positive Social Impacts</vt:lpstr>
      <vt:lpstr>Iron Man Negative Social Impacts</vt:lpstr>
      <vt:lpstr>Environmental Impacts</vt:lpstr>
      <vt:lpstr>Iron Man Positive Environmental Impacts</vt:lpstr>
      <vt:lpstr>Iron Man Negative Environmental Impacts</vt:lpstr>
      <vt:lpstr>Economic Impacts</vt:lpstr>
      <vt:lpstr>Iron Man Positive Economic Impacts</vt:lpstr>
      <vt:lpstr>Iron Man Negative Economic Impacts</vt:lpstr>
      <vt:lpstr>Political Impacts</vt:lpstr>
      <vt:lpstr>Iron Man Positive Political Impacts </vt:lpstr>
      <vt:lpstr>Iron Man Negative Political Impacts</vt:lpstr>
      <vt:lpstr>Stakeholders</vt:lpstr>
      <vt:lpstr>Recommendations </vt:lpstr>
      <vt:lpstr>Conclusion</vt:lpstr>
      <vt:lpstr>References</vt:lpstr>
      <vt:lpstr>Thank you for listening, any questions?</vt:lpstr>
    </vt:vector>
  </TitlesOfParts>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Events Management Iron Man Tenby</dc:title>
  <cp:lastModifiedBy>Millie George</cp:lastModifiedBy>
  <cp:revision>1</cp:revision>
  <dcterms:modified xsi:type="dcterms:W3CDTF">2018-01-23T11:11:35Z</dcterms:modified>
</cp:coreProperties>
</file>