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0"/>
  </p:notesMasterIdLst>
  <p:sldIdLst>
    <p:sldId id="256" r:id="rId7"/>
    <p:sldId id="259" r:id="rId8"/>
    <p:sldId id="680" r:id="rId9"/>
    <p:sldId id="705" r:id="rId10"/>
    <p:sldId id="681" r:id="rId11"/>
    <p:sldId id="445" r:id="rId12"/>
    <p:sldId id="684" r:id="rId13"/>
    <p:sldId id="683" r:id="rId14"/>
    <p:sldId id="352" r:id="rId15"/>
    <p:sldId id="685" r:id="rId16"/>
    <p:sldId id="682" r:id="rId17"/>
    <p:sldId id="662" r:id="rId18"/>
    <p:sldId id="686" r:id="rId19"/>
    <p:sldId id="687" r:id="rId20"/>
    <p:sldId id="688" r:id="rId21"/>
    <p:sldId id="701" r:id="rId22"/>
    <p:sldId id="689" r:id="rId23"/>
    <p:sldId id="477" r:id="rId24"/>
    <p:sldId id="694" r:id="rId25"/>
    <p:sldId id="470" r:id="rId26"/>
    <p:sldId id="593" r:id="rId27"/>
    <p:sldId id="589" r:id="rId28"/>
    <p:sldId id="374" r:id="rId29"/>
    <p:sldId id="573" r:id="rId30"/>
    <p:sldId id="572" r:id="rId31"/>
    <p:sldId id="696" r:id="rId32"/>
    <p:sldId id="576" r:id="rId33"/>
    <p:sldId id="476" r:id="rId34"/>
    <p:sldId id="697" r:id="rId35"/>
    <p:sldId id="698" r:id="rId36"/>
    <p:sldId id="699" r:id="rId37"/>
    <p:sldId id="700" r:id="rId38"/>
    <p:sldId id="71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E975DD-6759-48D9-8C30-7ADEFF8C0C1C}" v="4" dt="2026-10-15T09:00:38.5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36"/>
    <p:restoredTop sz="96327"/>
  </p:normalViewPr>
  <p:slideViewPr>
    <p:cSldViewPr snapToGrid="0" snapToObjects="1">
      <p:cViewPr varScale="1">
        <p:scale>
          <a:sx n="112" d="100"/>
          <a:sy n="112" d="100"/>
        </p:scale>
        <p:origin x="22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20" Type="http://schemas.openxmlformats.org/officeDocument/2006/relationships/slide" Target="slides/slide14.xml"/><Relationship Id="rId41"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3_1#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1" qsCatId="3D" csTypeId="urn:microsoft.com/office/officeart/2005/8/colors/accent3_1#1" csCatId="accent3" phldr="1"/>
      <dgm:spPr/>
      <dgm:t>
        <a:bodyPr/>
        <a:lstStyle/>
        <a:p>
          <a:endParaRPr lang="en-GB"/>
        </a:p>
      </dgm:t>
    </dgm:pt>
    <dgm:pt modelId="{80796817-207E-42E9-BDF3-0E1BA2E2E3C7}">
      <dgm:prSet phldrT="[Text]"/>
      <dgm:spPr/>
      <dgm:t>
        <a:bodyPr/>
        <a:lstStyle/>
        <a:p>
          <a:r>
            <a:rPr lang="en-GB" dirty="0"/>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74893-F3FA-487C-BB41-7278442825B4}"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359-DA6F-41AD-A045-3D0B46A55200}" type="slidenum">
              <a:rPr lang="en-GB" smtClean="0"/>
              <a:t>‹#›</a:t>
            </a:fld>
            <a:endParaRPr lang="en-GB"/>
          </a:p>
        </p:txBody>
      </p:sp>
    </p:spTree>
    <p:extLst>
      <p:ext uri="{BB962C8B-B14F-4D97-AF65-F5344CB8AC3E}">
        <p14:creationId xmlns:p14="http://schemas.microsoft.com/office/powerpoint/2010/main" val="235698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The infoskills courses are just part of the support we offer all our students.</a:t>
            </a:r>
          </a:p>
          <a:p>
            <a:endParaRPr lang="en-GB" sz="1400" dirty="0">
              <a:latin typeface="Aptos" panose="020B0004020202020204" pitchFamily="34" charset="0"/>
            </a:endParaRPr>
          </a:p>
          <a:p>
            <a:r>
              <a:rPr lang="en-GB" sz="1400" dirty="0">
                <a:latin typeface="Aptos" panose="020B0004020202020204" pitchFamily="34" charset="0"/>
              </a:rPr>
              <a:t>The library webpage has lots of information, support and links to help you on your academic journey.</a:t>
            </a:r>
          </a:p>
          <a:p>
            <a:endParaRPr lang="en-GB" sz="1400" dirty="0">
              <a:latin typeface="Aptos" panose="020B0004020202020204" pitchFamily="34" charset="0"/>
            </a:endParaRPr>
          </a:p>
          <a:p>
            <a:r>
              <a:rPr lang="en-GB" sz="1400" dirty="0">
                <a:latin typeface="Aptos" panose="020B0004020202020204" pitchFamily="34" charset="0"/>
              </a:rPr>
              <a:t>You can navigate easily to the library webpage from your student HWB homepage.</a:t>
            </a:r>
          </a:p>
          <a:p>
            <a:endParaRPr lang="en-GB" sz="1400" dirty="0">
              <a:latin typeface="Aptos" panose="020B00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1239185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t>As a first step, we encourage all new students to self enrol on our infoskills programme.</a:t>
            </a:r>
          </a:p>
          <a:p>
            <a:endParaRPr lang="en-GB" sz="1400" dirty="0"/>
          </a:p>
          <a:p>
            <a:r>
              <a:rPr lang="en-GB" sz="1400" dirty="0"/>
              <a:t>As a new student you currently don’t know what you do not know.</a:t>
            </a:r>
          </a:p>
          <a:p>
            <a:endParaRPr lang="en-GB" sz="1400" dirty="0"/>
          </a:p>
          <a:p>
            <a:r>
              <a:rPr lang="en-GB" sz="1400" dirty="0"/>
              <a:t>Scan the QR code with your phone camera or click on the online link provided for more details on how to develop these important skills. </a:t>
            </a:r>
          </a:p>
          <a:p>
            <a:endParaRPr lang="en-GB" sz="1400" dirty="0"/>
          </a:p>
          <a:p>
            <a:r>
              <a:rPr lang="en-GB" sz="1400" dirty="0"/>
              <a:t>As you progress through this tutorial, you will see pink button links which will take you to the corresponding relevant units. </a:t>
            </a:r>
            <a:endParaRPr lang="en-US" sz="1400" dirty="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208208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Your reading list is just your starting point. You will be expected to independently find further academic sources to include in your work.</a:t>
            </a:r>
          </a:p>
          <a:p>
            <a:endParaRPr lang="en-GB" sz="1400" dirty="0">
              <a:latin typeface="Aptos" panose="020B0004020202020204" pitchFamily="34" charset="0"/>
            </a:endParaRPr>
          </a:p>
          <a:p>
            <a:r>
              <a:rPr lang="en-GB" sz="1400" dirty="0">
                <a:latin typeface="Aptos" panose="020B0004020202020204" pitchFamily="34" charset="0"/>
              </a:rPr>
              <a:t>The library discovery tool is a great starting point. Using keywords you can search across many of our collections and resources in a single simple search.</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318066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0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0598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4069525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738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31171778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image" Target="../media/image4.png"/><Relationship Id="rId5" Type="http://schemas.openxmlformats.org/officeDocument/2006/relationships/slideLayout" Target="../slideLayouts/slideLayout8.xml"/><Relationship Id="rId10" Type="http://schemas.openxmlformats.org/officeDocument/2006/relationships/theme" Target="../theme/theme2.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1" r:id="rId7"/>
    <p:sldLayoutId id="2147483712" r:id="rId8"/>
    <p:sldLayoutId id="214748371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3.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svg"/><Relationship Id="rId1" Type="http://schemas.openxmlformats.org/officeDocument/2006/relationships/slideLayout" Target="../slideLayouts/slideLayout8.xm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27.png"/><Relationship Id="rId4" Type="http://schemas.openxmlformats.org/officeDocument/2006/relationships/hyperlink" Target="https://digitalservices.uwtsd.ac.uk/library/"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course/view.php?id=11455" TargetMode="External"/><Relationship Id="rId2" Type="http://schemas.openxmlformats.org/officeDocument/2006/relationships/notesSlide" Target="../notesSlides/notesSlide3.xml"/><Relationship Id="rId1" Type="http://schemas.openxmlformats.org/officeDocument/2006/relationships/slideLayout" Target="../slideLayouts/slideLayout9.xml"/><Relationship Id="rId5" Type="http://schemas.openxmlformats.org/officeDocument/2006/relationships/hyperlink" Target="https://new.express.adobe.com/webpage/Hq1eFsKTCVmWS" TargetMode="External"/><Relationship Id="rId4" Type="http://schemas.openxmlformats.org/officeDocument/2006/relationships/image" Target="../media/image29.jpe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moodle.uwtsd.ac.uk/mod/scorm/player.php?a=6952&amp;currentorg=articulate_rise&amp;scoid=15118&amp;sesskey=fiSHR9WZNM&amp;display=popup&amp;mode=normal" TargetMode="External"/><Relationship Id="rId1" Type="http://schemas.openxmlformats.org/officeDocument/2006/relationships/slideLayout" Target="../slideLayouts/slideLayout8.xml"/><Relationship Id="rId6" Type="http://schemas.openxmlformats.org/officeDocument/2006/relationships/image" Target="../media/image30.png"/><Relationship Id="rId5" Type="http://schemas.openxmlformats.org/officeDocument/2006/relationships/hyperlink" Target="https://digitalservices.uwtsd.ac.uk/library/" TargetMode="External"/><Relationship Id="rId4" Type="http://schemas.openxmlformats.org/officeDocument/2006/relationships/hyperlink" Target="https://moodle.uwtsd.ac.uk/login/index.php"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7" Type="http://schemas.openxmlformats.org/officeDocument/2006/relationships/image" Target="../media/image34.png"/><Relationship Id="rId2" Type="http://schemas.openxmlformats.org/officeDocument/2006/relationships/image" Target="../media/image31.png"/><Relationship Id="rId1" Type="http://schemas.openxmlformats.org/officeDocument/2006/relationships/slideLayout" Target="../slideLayouts/slideLayout8.xml"/><Relationship Id="rId6" Type="http://schemas.openxmlformats.org/officeDocument/2006/relationships/image" Target="../media/image33.png"/><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image" Target="../media/image35.png"/><Relationship Id="rId1" Type="http://schemas.openxmlformats.org/officeDocument/2006/relationships/slideLayout" Target="../slideLayouts/slideLayout9.xml"/><Relationship Id="rId4" Type="http://schemas.openxmlformats.org/officeDocument/2006/relationships/image" Target="../media/image36.png"/></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image" Target="../media/image27.png"/><Relationship Id="rId4" Type="http://schemas.openxmlformats.org/officeDocument/2006/relationships/hyperlink" Target="https://librarysearch.uwtsd.ac.uk/discovery/dbsearch?vid=44WHELF_UWTSD%3A44WHELF_UWTSD_VU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image" Target="../media/image40.png"/><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22sustainable%20building%22&amp;displayField=all" TargetMode="External"/><Relationship Id="rId1" Type="http://schemas.openxmlformats.org/officeDocument/2006/relationships/slideLayout" Target="../slideLayouts/slideLayout10.xml"/><Relationship Id="rId5" Type="http://schemas.openxmlformats.org/officeDocument/2006/relationships/image" Target="../media/image42.png"/><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librarysearch.uwtsd.ac.uk/discovery/fulldisplay?docid=alma99100531588102421&amp;context=L&amp;vid=44WHELF_UWTSD:44WHELF_UWTSD_VU1&amp;lang=en&amp;search_scope=Search_ELEC&amp;adaptor=Local%20Search%20Engine&amp;tab=Everything&amp;query=any,contains,%22building%20design%22&amp;facet=rtype,include,books&amp;facet=searchcreationdate,include,2020%7C,%7C2025&amp;facet=lang,include,eng&amp;offset=10" TargetMode="External"/><Relationship Id="rId1" Type="http://schemas.openxmlformats.org/officeDocument/2006/relationships/slideLayout" Target="../slideLayouts/slideLayout11.xml"/><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8.xml"/><Relationship Id="rId4" Type="http://schemas.openxmlformats.org/officeDocument/2006/relationships/image" Target="../media/image48.png"/></Relationships>
</file>

<file path=ppt/slides/_rels/slide22.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hyperlink" Target="https://learningonscreen.ac.uk/bob-curated-playlists/" TargetMode="External"/><Relationship Id="rId2" Type="http://schemas.openxmlformats.org/officeDocument/2006/relationships/image" Target="../media/image49.png"/><Relationship Id="rId1" Type="http://schemas.openxmlformats.org/officeDocument/2006/relationships/slideLayout" Target="../slideLayouts/slideLayout8.xml"/><Relationship Id="rId6" Type="http://schemas.openxmlformats.org/officeDocument/2006/relationships/hyperlink" Target="https://learningonscreen.ac.uk/bob/how-to-use-bob/" TargetMode="External"/><Relationship Id="rId5" Type="http://schemas.openxmlformats.org/officeDocument/2006/relationships/hyperlink" Target="https://learningonscreen.ac.uk/ondemand/help.php/faq" TargetMode="External"/><Relationship Id="rId4" Type="http://schemas.openxmlformats.org/officeDocument/2006/relationships/image" Target="../media/image51.png"/></Relationships>
</file>

<file path=ppt/slides/_rels/slide2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librarysearch.uwtsd.ac.uk/discovery/fulldisplay?docid=alma99100604602802421&amp;context=L&amp;vid=44WHELF_UWTSD:44WHELF_UWTSD_VU1&amp;lang=en&amp;search_scope=MyInst_and_CI&amp;adaptor=Local%20Search%20Engine&amp;tab=Everything&amp;query=any,contains,cis&amp;pfilter=rtype,exact,databases&amp;offset=0" TargetMode="Externa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2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browzine.com/libraries/1422/subjects?query=construction&amp;sort=title" TargetMode="Externa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9.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61.jpeg"/></Relationships>
</file>

<file path=ppt/slides/_rels/slide32.xml.rels><?xml version="1.0" encoding="UTF-8" standalone="yes"?>
<Relationships xmlns="http://schemas.openxmlformats.org/package/2006/relationships"><Relationship Id="rId8" Type="http://schemas.openxmlformats.org/officeDocument/2006/relationships/hyperlink" Target="https://digitalservices.uwtsd.ac.uk/library/" TargetMode="External"/><Relationship Id="rId3" Type="http://schemas.openxmlformats.org/officeDocument/2006/relationships/hyperlink" Target="mailto:l.ellis@uwtsd.ac.uk" TargetMode="External"/><Relationship Id="rId7" Type="http://schemas.openxmlformats.org/officeDocument/2006/relationships/image" Target="../media/image62.jpe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hyperlink" Target="mailto:infoskills@uwtsd.ac.uk" TargetMode="External"/><Relationship Id="rId11"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5" Type="http://schemas.openxmlformats.org/officeDocument/2006/relationships/hyperlink" Target="mailto:library@uwtsd.ac.uk" TargetMode="External"/><Relationship Id="rId10" Type="http://schemas.microsoft.com/office/2007/relationships/hdphoto" Target="../media/hdphoto1.wdp"/><Relationship Id="rId4" Type="http://schemas.openxmlformats.org/officeDocument/2006/relationships/hyperlink" Target="mailto:emily.wild@uwtsd.ac.uk" TargetMode="External"/><Relationship Id="rId9" Type="http://schemas.openxmlformats.org/officeDocument/2006/relationships/image" Target="../media/image63.png"/></Relationships>
</file>

<file path=ppt/slides/_rels/slide3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2EE82926-B10C-88E5-3687-A434DEE5B21E}"/>
              </a:ext>
            </a:extLst>
          </p:cNvPr>
          <p:cNvPicPr>
            <a:picLocks noChangeAspect="1"/>
          </p:cNvPicPr>
          <p:nvPr/>
        </p:nvPicPr>
        <p:blipFill>
          <a:blip r:embed="rId2"/>
          <a:srcRect t="22507" r="2" b="2"/>
          <a:stretch>
            <a:fillRect/>
          </a:stretch>
        </p:blipFill>
        <p:spPr>
          <a:xfrm>
            <a:off x="5488574" y="326165"/>
            <a:ext cx="6394744" cy="5567929"/>
          </a:xfrm>
          <a:prstGeom prst="rect">
            <a:avLst/>
          </a:prstGeom>
          <a:noFill/>
          <a:ln>
            <a:noFill/>
          </a:ln>
        </p:spPr>
      </p:pic>
      <p:sp>
        <p:nvSpPr>
          <p:cNvPr id="5" name="TextBox 4">
            <a:extLst>
              <a:ext uri="{FF2B5EF4-FFF2-40B4-BE49-F238E27FC236}">
                <a16:creationId xmlns:a16="http://schemas.microsoft.com/office/drawing/2014/main" id="{B7139AEF-6BF7-E188-89DB-32D9083A2BC4}"/>
              </a:ext>
            </a:extLst>
          </p:cNvPr>
          <p:cNvSpPr txBox="1"/>
          <p:nvPr/>
        </p:nvSpPr>
        <p:spPr>
          <a:xfrm>
            <a:off x="308682" y="1775110"/>
            <a:ext cx="4857387" cy="3477875"/>
          </a:xfrm>
          <a:prstGeom prst="rect">
            <a:avLst/>
          </a:prstGeom>
          <a:noFill/>
        </p:spPr>
        <p:txBody>
          <a:bodyPr wrap="square">
            <a:spAutoFit/>
          </a:bodyPr>
          <a:lstStyle/>
          <a:p>
            <a:r>
              <a:rPr lang="en-US" sz="4000" dirty="0">
                <a:solidFill>
                  <a:schemeClr val="bg1"/>
                </a:solidFill>
              </a:rPr>
              <a:t>Introduction to the Online Library </a:t>
            </a:r>
          </a:p>
          <a:p>
            <a:endParaRPr lang="en-US" sz="2800" dirty="0">
              <a:solidFill>
                <a:schemeClr val="bg1"/>
              </a:solidFill>
            </a:endParaRPr>
          </a:p>
          <a:p>
            <a:r>
              <a:rPr lang="en-US" sz="2800" dirty="0">
                <a:solidFill>
                  <a:schemeClr val="bg1"/>
                </a:solidFill>
              </a:rPr>
              <a:t>Architecture, Construction &amp; Environment</a:t>
            </a:r>
          </a:p>
          <a:p>
            <a:endParaRPr lang="en-US" sz="2800" dirty="0">
              <a:solidFill>
                <a:schemeClr val="bg1"/>
              </a:solidFill>
            </a:endParaRPr>
          </a:p>
          <a:p>
            <a:r>
              <a:rPr lang="en-US" sz="2800" dirty="0">
                <a:solidFill>
                  <a:schemeClr val="bg1"/>
                </a:solidFill>
              </a:rPr>
              <a:t>2026</a:t>
            </a: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dirty="0">
                <a:latin typeface="Calibri"/>
                <a:ea typeface="Calibri"/>
                <a:cs typeface="Calibri"/>
              </a:rPr>
              <a:t>Aims of today's session</a:t>
            </a:r>
            <a:endParaRPr lang="en-US" dirty="0">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487836" y="1525367"/>
            <a:ext cx="7444396" cy="3933960"/>
          </a:xfrm>
        </p:spPr>
        <p:txBody>
          <a:bodyPr vert="horz" lIns="91440" tIns="45720" rIns="91440" bIns="45720" rtlCol="0" anchor="t">
            <a:noAutofit/>
          </a:bodyPr>
          <a:lstStyle/>
          <a:p>
            <a:pPr marL="342900">
              <a:spcBef>
                <a:spcPts val="0"/>
              </a:spcBef>
              <a:spcAft>
                <a:spcPts val="600"/>
              </a:spcAft>
              <a:buFont typeface="Arial,Sans-Serif"/>
              <a:buChar char="•"/>
            </a:pPr>
            <a:r>
              <a:rPr lang="en-US" sz="2400" dirty="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Locate and navigate your online resource list.</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Begin using online library resources – library catalogue.</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Provide links to further resources and useful information.</a:t>
            </a:r>
          </a:p>
          <a:p>
            <a:pPr marL="0" indent="0">
              <a:spcAft>
                <a:spcPts val="600"/>
              </a:spcAft>
              <a:buNone/>
            </a:pPr>
            <a:endParaRPr lang="en-US" sz="2400" dirty="0">
              <a:latin typeface="Calibri"/>
              <a:ea typeface="Calibri"/>
              <a:cs typeface="Calibri"/>
            </a:endParaRPr>
          </a:p>
          <a:p>
            <a:pPr>
              <a:spcAft>
                <a:spcPts val="600"/>
              </a:spcAft>
              <a:buFont typeface="Arial" panose="020B0604020202020204" pitchFamily="34" charset="0"/>
              <a:buChar char="•"/>
            </a:pPr>
            <a:endParaRPr lang="en-US" dirty="0">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Campus (Y Fforwm)</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&amp; Cardiff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Tuesday to Friday, 9am - 4:30pm</a:t>
            </a:r>
            <a:endParaRPr lang="en-GB" sz="2000" dirty="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dirty="0">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454288" y="1244419"/>
            <a:ext cx="7210364" cy="430022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endParaRPr lang="en-GB" sz="2400" dirty="0">
              <a:latin typeface="Calibri"/>
              <a:ea typeface="Calibri"/>
              <a:cs typeface="Calibri"/>
            </a:endParaRPr>
          </a:p>
          <a:p>
            <a:r>
              <a:rPr lang="en-GB" sz="2400" dirty="0">
                <a:ea typeface="Calibri Light"/>
                <a:cs typeface="Calibri Light"/>
              </a:rPr>
              <a:t>QR codes are also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59170" y="1371536"/>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dirty="0">
                <a:solidFill>
                  <a:schemeClr val="bg1"/>
                </a:solidFill>
                <a:latin typeface="Calibri"/>
                <a:ea typeface="Calibri Light"/>
                <a:cs typeface="Calibri Light"/>
              </a:rPr>
              <a:t> </a:t>
            </a:r>
          </a:p>
        </p:txBody>
      </p:sp>
    </p:spTree>
    <p:extLst>
      <p:ext uri="{BB962C8B-B14F-4D97-AF65-F5344CB8AC3E}">
        <p14:creationId xmlns:p14="http://schemas.microsoft.com/office/powerpoint/2010/main" val="317778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latin typeface="+mn-lt"/>
              </a:rPr>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a:extLst>
              <a:ext uri="{96DAC541-7B7A-43D3-8B79-37D633B846F1}">
                <asvg:svgBlip xmlns:asvg="http://schemas.microsoft.com/office/drawing/2016/SVG/main" r:embed="rId2"/>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550864" y="1696381"/>
            <a:ext cx="9605108" cy="2246769"/>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a:t>
            </a:r>
          </a:p>
          <a:p>
            <a:endParaRPr lang="en-GB" sz="2800" dirty="0">
              <a:solidFill>
                <a:srgbClr val="424242"/>
              </a:solidFill>
            </a:endParaRPr>
          </a:p>
          <a:p>
            <a:r>
              <a:rPr lang="en-GB" sz="2800" i="0" dirty="0">
                <a:solidFill>
                  <a:srgbClr val="424242"/>
                </a:solidFill>
                <a:effectLst/>
              </a:rPr>
              <a:t>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505961" y="140691"/>
            <a:ext cx="10795518" cy="1003916"/>
          </a:xfrm>
        </p:spPr>
        <p:txBody>
          <a:bodyPr/>
          <a:lstStyle/>
          <a:p>
            <a:r>
              <a:rPr lang="en-US" dirty="0">
                <a:latin typeface="+mn-lt"/>
              </a:rPr>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506365" y="2095995"/>
            <a:ext cx="3459918"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Navigate to the </a:t>
            </a:r>
            <a:r>
              <a:rPr lang="en-GB" sz="2400" dirty="0">
                <a:latin typeface="Calibri" panose="020F0502020204030204" pitchFamily="34" charset="0"/>
                <a:cs typeface="Calibri" panose="020F0502020204030204" pitchFamily="34" charset="0"/>
                <a:hlinkClick r:id="rId3"/>
              </a:rPr>
              <a:t>Student HWB </a:t>
            </a:r>
            <a:r>
              <a:rPr lang="en-GB" sz="2400" dirty="0">
                <a:latin typeface="Calibri" panose="020F0502020204030204" pitchFamily="34" charset="0"/>
                <a:cs typeface="Calibri" panose="020F0502020204030204" pitchFamily="34" charset="0"/>
              </a:rPr>
              <a:t>page and click on the Library tab.</a:t>
            </a: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4"/>
          <a:stretch>
            <a:fillRect/>
          </a:stretch>
        </p:blipFill>
        <p:spPr>
          <a:xfrm>
            <a:off x="4465520" y="1212229"/>
            <a:ext cx="7341652" cy="3793076"/>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842898" y="304950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454308" y="5276439"/>
            <a:ext cx="10898823"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Note: </a:t>
            </a:r>
            <a:r>
              <a:rPr lang="en-GB" dirty="0">
                <a:latin typeface="Arial" panose="020B0604020202020204" pitchFamily="34" charset="0"/>
                <a:cs typeface="Arial" panose="020B0604020202020204" pitchFamily="34" charset="0"/>
              </a:rPr>
              <a:t>You may need to </a:t>
            </a:r>
            <a:r>
              <a:rPr lang="en-GB" b="1" dirty="0">
                <a:latin typeface="Arial" panose="020B0604020202020204" pitchFamily="34" charset="0"/>
                <a:cs typeface="Arial" panose="020B0604020202020204" pitchFamily="34" charset="0"/>
              </a:rPr>
              <a:t>login</a:t>
            </a:r>
            <a:r>
              <a:rPr lang="en-GB" dirty="0">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4451787" y="3049501"/>
            <a:ext cx="1535495" cy="765352"/>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D71D6D-2CCC-9D7C-809B-D6943BFCB33C}"/>
              </a:ext>
            </a:extLst>
          </p:cNvPr>
          <p:cNvPicPr>
            <a:picLocks noChangeAspect="1"/>
          </p:cNvPicPr>
          <p:nvPr/>
        </p:nvPicPr>
        <p:blipFill>
          <a:blip r:embed="rId5"/>
          <a:stretch>
            <a:fillRect/>
          </a:stretch>
        </p:blipFill>
        <p:spPr>
          <a:xfrm flipH="1">
            <a:off x="1152636" y="3692607"/>
            <a:ext cx="1204759" cy="1187548"/>
          </a:xfrm>
          <a:prstGeom prst="rect">
            <a:avLst/>
          </a:prstGeom>
        </p:spPr>
      </p:pic>
    </p:spTree>
    <p:extLst>
      <p:ext uri="{BB962C8B-B14F-4D97-AF65-F5344CB8AC3E}">
        <p14:creationId xmlns:p14="http://schemas.microsoft.com/office/powerpoint/2010/main" val="829351856"/>
      </p:ext>
    </p:extLst>
  </p:cSld>
  <p:clrMapOvr>
    <a:masterClrMapping/>
  </p:clrMapOvr>
  <mc:AlternateContent xmlns:mc="http://schemas.openxmlformats.org/markup-compatibility/2006" xmlns:p14="http://schemas.microsoft.com/office/powerpoint/2010/main">
    <mc:Choice Requires="p14">
      <p:transition spd="med" p14:dur="700" advTm="21440">
        <p:fade/>
      </p:transition>
    </mc:Choice>
    <mc:Fallback xmlns="">
      <p:transition spd="med" advTm="2144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dirty="0">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0" y="1130703"/>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0396733" y="4526106"/>
            <a:ext cx="1440190" cy="1420406"/>
          </a:xfrm>
          <a:prstGeom prst="rect">
            <a:avLst/>
          </a:prstGeom>
        </p:spPr>
      </p:pic>
    </p:spTree>
    <p:extLst>
      <p:ext uri="{BB962C8B-B14F-4D97-AF65-F5344CB8AC3E}">
        <p14:creationId xmlns:p14="http://schemas.microsoft.com/office/powerpoint/2010/main" val="2713075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BE2319-413A-482C-BC65-7A4DEB3FFF21}"/>
              </a:ext>
            </a:extLst>
          </p:cNvPr>
          <p:cNvSpPr>
            <a:spLocks noGrp="1"/>
          </p:cNvSpPr>
          <p:nvPr>
            <p:ph sz="half" idx="1"/>
          </p:nvPr>
        </p:nvSpPr>
        <p:spPr>
          <a:xfrm>
            <a:off x="388624" y="1226345"/>
            <a:ext cx="6798444" cy="1700047"/>
          </a:xfrm>
        </p:spPr>
        <p:txBody>
          <a:bodyPr vert="horz" lIns="91440" tIns="45720" rIns="91440" bIns="45720" rtlCol="0" anchor="t">
            <a:normAutofit/>
          </a:bodyPr>
          <a:lstStyle/>
          <a:p>
            <a:pPr marL="0" indent="0">
              <a:spcBef>
                <a:spcPts val="0"/>
              </a:spcBef>
              <a:buNone/>
            </a:pPr>
            <a:r>
              <a:rPr lang="en-GB" sz="2400" b="1" dirty="0">
                <a:latin typeface="Calibri"/>
                <a:ea typeface="Calibri"/>
                <a:cs typeface="Calibri"/>
              </a:rPr>
              <a:t>The library provides free access to: </a:t>
            </a:r>
          </a:p>
          <a:p>
            <a:pPr marL="0" indent="0">
              <a:spcBef>
                <a:spcPts val="0"/>
              </a:spcBef>
              <a:buNone/>
            </a:pPr>
            <a:endParaRPr lang="en-GB" sz="2400" dirty="0">
              <a:latin typeface="Calibri" panose="020F0502020204030204" pitchFamily="34" charset="0"/>
              <a:cs typeface="Calibri" panose="020F0502020204030204" pitchFamily="34" charset="0"/>
            </a:endParaRPr>
          </a:p>
          <a:p>
            <a:pPr>
              <a:spcBef>
                <a:spcPts val="0"/>
              </a:spcBef>
              <a:buFont typeface="Arial" panose="020B0604020202020204" pitchFamily="34" charset="0"/>
              <a:buChar char="•"/>
            </a:pPr>
            <a:r>
              <a:rPr lang="en-GB" sz="2200" dirty="0">
                <a:latin typeface="Calibri"/>
                <a:ea typeface="Calibri"/>
                <a:cs typeface="Calibri"/>
              </a:rPr>
              <a:t>Good quality, up-to-date resources, in your subject area, via multiple formats and good filters.</a:t>
            </a:r>
          </a:p>
          <a:p>
            <a:pPr marL="342900" indent="-342900">
              <a:spcBef>
                <a:spcPts val="0"/>
              </a:spcBef>
              <a:buFont typeface="Arial,Sans-Serif"/>
              <a:buChar char="•"/>
            </a:pPr>
            <a:endParaRPr lang="en-GB" sz="2200" dirty="0"/>
          </a:p>
          <a:p>
            <a:pPr marL="0" indent="0">
              <a:spcBef>
                <a:spcPts val="0"/>
              </a:spcBef>
              <a:buNone/>
            </a:pPr>
            <a:endParaRPr lang="en-GB" sz="2200" dirty="0"/>
          </a:p>
          <a:p>
            <a:pPr marL="0" indent="0">
              <a:buNone/>
            </a:pPr>
            <a:endParaRPr lang="en-GB" sz="2000" dirty="0"/>
          </a:p>
        </p:txBody>
      </p:sp>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196426" y="-10510"/>
            <a:ext cx="10795518" cy="1003916"/>
          </a:xfrm>
        </p:spPr>
        <p:txBody>
          <a:bodyPr anchor="b">
            <a:normAutofit/>
          </a:bodyPr>
          <a:lstStyle/>
          <a:p>
            <a:r>
              <a:rPr lang="en-GB" dirty="0">
                <a:latin typeface="Calibri"/>
                <a:ea typeface="Calibri"/>
                <a:cs typeface="Calibri"/>
              </a:rPr>
              <a:t>Explore your library resources</a:t>
            </a:r>
            <a:endParaRPr lang="en-US" dirty="0"/>
          </a:p>
        </p:txBody>
      </p:sp>
      <p:pic>
        <p:nvPicPr>
          <p:cNvPr id="3" name="Picture 2">
            <a:extLst>
              <a:ext uri="{FF2B5EF4-FFF2-40B4-BE49-F238E27FC236}">
                <a16:creationId xmlns:a16="http://schemas.microsoft.com/office/drawing/2014/main" id="{29352B41-29AD-9ABC-5F44-1F695CCBC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p:blipFill>
        <p:spPr bwMode="auto">
          <a:xfrm>
            <a:off x="7994354" y="635056"/>
            <a:ext cx="4094500" cy="390193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DB3E24D9-892B-F3EC-1356-5748761897C7}"/>
              </a:ext>
            </a:extLst>
          </p:cNvPr>
          <p:cNvSpPr txBox="1"/>
          <p:nvPr/>
        </p:nvSpPr>
        <p:spPr>
          <a:xfrm>
            <a:off x="388624" y="2321004"/>
            <a:ext cx="6798444" cy="2215991"/>
          </a:xfrm>
          <a:prstGeom prst="rect">
            <a:avLst/>
          </a:prstGeom>
          <a:noFill/>
        </p:spPr>
        <p:txBody>
          <a:bodyPr wrap="square" lIns="91440" tIns="45720" rIns="91440" bIns="45720" anchor="t">
            <a:spAutoFit/>
          </a:bodyPr>
          <a:lstStyle/>
          <a:p>
            <a:pPr>
              <a:spcBef>
                <a:spcPts val="0"/>
              </a:spcBef>
            </a:pPr>
            <a:endParaRPr lang="en-GB" sz="2400" dirty="0">
              <a:latin typeface="Calibri" panose="020F0502020204030204" pitchFamily="34" charset="0"/>
              <a:cs typeface="Calibri" panose="020F0502020204030204" pitchFamily="34" charset="0"/>
            </a:endParaRPr>
          </a:p>
          <a:p>
            <a:pPr marL="0" indent="0">
              <a:spcBef>
                <a:spcPts val="0"/>
              </a:spcBef>
              <a:buNone/>
            </a:pPr>
            <a:r>
              <a:rPr lang="en-GB" sz="2400" b="1" dirty="0">
                <a:latin typeface="Calibri"/>
                <a:ea typeface="Calibri"/>
                <a:cs typeface="Calibri"/>
              </a:rPr>
              <a:t>You can further:</a:t>
            </a:r>
          </a:p>
          <a:p>
            <a:pPr marL="0" indent="0">
              <a:spcBef>
                <a:spcPts val="0"/>
              </a:spcBef>
              <a:buNone/>
            </a:pPr>
            <a:endParaRPr lang="en-GB" sz="2400" dirty="0"/>
          </a:p>
          <a:p>
            <a:pPr marL="285750" indent="-285750">
              <a:spcBef>
                <a:spcPts val="0"/>
              </a:spcBef>
              <a:spcAft>
                <a:spcPts val="600"/>
              </a:spcAft>
              <a:buFont typeface="Arial,Sans-Serif" panose="05000000000000000000" pitchFamily="2" charset="2"/>
              <a:buChar char="•"/>
            </a:pPr>
            <a:r>
              <a:rPr lang="en-GB" sz="2200" dirty="0">
                <a:latin typeface="Calibri"/>
                <a:cs typeface="Calibri"/>
              </a:rPr>
              <a:t>Check your account,</a:t>
            </a:r>
            <a:r>
              <a:rPr lang="en-US" sz="2200" dirty="0">
                <a:latin typeface="Calibri"/>
                <a:cs typeface="Calibri"/>
              </a:rPr>
              <a:t> s</a:t>
            </a:r>
            <a:r>
              <a:rPr lang="en-GB" sz="2200" dirty="0">
                <a:latin typeface="Calibri"/>
                <a:cs typeface="Calibri"/>
              </a:rPr>
              <a:t>ave and organise favourite resources, find help with referencing and access your course reading lists.</a:t>
            </a:r>
          </a:p>
        </p:txBody>
      </p:sp>
      <p:sp>
        <p:nvSpPr>
          <p:cNvPr id="5" name="TextBox 4">
            <a:extLst>
              <a:ext uri="{FF2B5EF4-FFF2-40B4-BE49-F238E27FC236}">
                <a16:creationId xmlns:a16="http://schemas.microsoft.com/office/drawing/2014/main" id="{D43D1FBC-F342-AE04-4360-07E1B955501D}"/>
              </a:ext>
            </a:extLst>
          </p:cNvPr>
          <p:cNvSpPr txBox="1"/>
          <p:nvPr/>
        </p:nvSpPr>
        <p:spPr>
          <a:xfrm>
            <a:off x="372732" y="4818096"/>
            <a:ext cx="10157430" cy="830997"/>
          </a:xfrm>
          <a:prstGeom prst="rect">
            <a:avLst/>
          </a:prstGeom>
          <a:noFill/>
        </p:spPr>
        <p:txBody>
          <a:bodyPr wrap="square" lIns="91440" tIns="45720" rIns="91440" bIns="45720" anchor="t">
            <a:spAutoFit/>
          </a:bodyPr>
          <a:lstStyle/>
          <a:p>
            <a:pPr marL="0" indent="0">
              <a:spcBef>
                <a:spcPts val="0"/>
              </a:spcBef>
              <a:spcAft>
                <a:spcPts val="600"/>
              </a:spcAft>
              <a:buNone/>
            </a:pPr>
            <a:r>
              <a:rPr lang="en-GB" sz="2400" dirty="0">
                <a:latin typeface="Calibri"/>
                <a:cs typeface="Calibri"/>
              </a:rPr>
              <a:t>Finding good quality information which you can save, organise and recall when needed, will save you time and improve your work!</a:t>
            </a:r>
          </a:p>
        </p:txBody>
      </p:sp>
      <p:pic>
        <p:nvPicPr>
          <p:cNvPr id="8" name="Picture 7">
            <a:hlinkClick r:id="rId4"/>
            <a:extLst>
              <a:ext uri="{FF2B5EF4-FFF2-40B4-BE49-F238E27FC236}">
                <a16:creationId xmlns:a16="http://schemas.microsoft.com/office/drawing/2014/main" id="{7011D07B-A0BC-DB92-0AD6-F1D406BB4C88}"/>
              </a:ext>
            </a:extLst>
          </p:cNvPr>
          <p:cNvPicPr>
            <a:picLocks noChangeAspect="1"/>
          </p:cNvPicPr>
          <p:nvPr/>
        </p:nvPicPr>
        <p:blipFill>
          <a:blip r:embed="rId5"/>
          <a:stretch>
            <a:fillRect/>
          </a:stretch>
        </p:blipFill>
        <p:spPr>
          <a:xfrm>
            <a:off x="10530162" y="4664694"/>
            <a:ext cx="1314076" cy="1296025"/>
          </a:xfrm>
          <a:prstGeom prst="rect">
            <a:avLst/>
          </a:prstGeom>
        </p:spPr>
      </p:pic>
    </p:spTree>
    <p:extLst>
      <p:ext uri="{BB962C8B-B14F-4D97-AF65-F5344CB8AC3E}">
        <p14:creationId xmlns:p14="http://schemas.microsoft.com/office/powerpoint/2010/main" val="3597221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a:xfrm>
            <a:off x="168102" y="46844"/>
            <a:ext cx="11305338" cy="1003916"/>
          </a:xfrm>
        </p:spPr>
        <p:txBody>
          <a:bodyPr>
            <a:normAutofit/>
          </a:bodyPr>
          <a:lstStyle/>
          <a:p>
            <a:r>
              <a:rPr lang="en-GB" sz="4000" dirty="0">
                <a:latin typeface="+mn-lt"/>
              </a:rPr>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342687" y="1040138"/>
            <a:ext cx="11751644" cy="1938992"/>
          </a:xfrm>
          <a:prstGeom prst="rect">
            <a:avLst/>
          </a:prstGeom>
          <a:noFill/>
        </p:spPr>
        <p:txBody>
          <a:bodyPr wrap="square" lIns="91440" tIns="45720" rIns="91440" bIns="45720" rtlCol="0" anchor="t">
            <a:spAutoFit/>
          </a:bodyPr>
          <a:lstStyle/>
          <a:p>
            <a:r>
              <a:rPr lang="en-GB" sz="2400" dirty="0">
                <a:latin typeface="Calibri"/>
                <a:ea typeface="Calibri"/>
                <a:cs typeface="Calibri"/>
              </a:rPr>
              <a:t>Our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Online Infoskills</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Programme</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dirty="0">
                <a:latin typeface="Calibri"/>
                <a:ea typeface="Calibri"/>
                <a:cs typeface="Calibri"/>
              </a:rPr>
              <a:t>is designed to create opportunities for you to:</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Develop your transferable academic and information skills.</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25"/>
          <a:stretch>
            <a:fillRect/>
          </a:stretch>
        </p:blipFill>
        <p:spPr bwMode="auto">
          <a:xfrm>
            <a:off x="10023276" y="3530984"/>
            <a:ext cx="1957806" cy="1874200"/>
          </a:xfrm>
          <a:prstGeom prst="rect">
            <a:avLst/>
          </a:prstGeom>
          <a:noFill/>
          <a:ln>
            <a:noFill/>
          </a:ln>
          <a:effectLst>
            <a:outerShdw blurRad="149987" dist="250190" dir="8460000" algn="ctr">
              <a:srgbClr val="000000">
                <a:alpha val="28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347444" y="3234197"/>
            <a:ext cx="8501149" cy="2308324"/>
          </a:xfrm>
          <a:prstGeom prst="rect">
            <a:avLst/>
          </a:prstGeom>
          <a:noFill/>
          <a:ln w="28575">
            <a:solidFill>
              <a:schemeClr val="accent2"/>
            </a:solidFill>
          </a:ln>
        </p:spPr>
        <p:txBody>
          <a:bodyPr wrap="square">
            <a:spAutoFit/>
          </a:bodyPr>
          <a:lstStyle/>
          <a:p>
            <a:pPr algn="l" rtl="0" fontAlgn="base"/>
            <a:r>
              <a:rPr lang="en-US" sz="2400" b="0" i="0" u="none" strike="noStrike" dirty="0">
                <a:solidFill>
                  <a:srgbClr val="000000"/>
                </a:solidFill>
                <a:effectLst/>
                <a:highlight>
                  <a:srgbClr val="F5F5F5"/>
                </a:highlight>
                <a:latin typeface="Calibri" panose="020F0502020204030204" pitchFamily="34" charset="0"/>
              </a:rPr>
              <a:t>Scan the code (using your camera on your phone), or click the link to find out more about:</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Why information literacy is important.</a:t>
            </a:r>
            <a:r>
              <a:rPr lang="en-US" sz="2400" b="0" i="0" dirty="0">
                <a:solidFill>
                  <a:srgbClr val="000000"/>
                </a:solidFill>
                <a:effectLst/>
                <a:highlight>
                  <a:srgbClr val="F5F5F5"/>
                </a:highlight>
                <a:latin typeface="Calibri" panose="020F0502020204030204" pitchFamily="34" charset="0"/>
              </a:rPr>
              <a:t>​</a:t>
            </a:r>
          </a:p>
          <a:p>
            <a:pPr algn="l" rtl="0" fontAlgn="base"/>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How to access the relevant units. </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10208239" y="2834087"/>
            <a:ext cx="1587880"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hlinkClick r:id="rId5"/>
              </a:rPr>
              <a:t>Online Link</a:t>
            </a:r>
            <a:endParaRPr lang="en-GB" sz="20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A82DB16-86D8-7968-33E9-FEDC91717031}"/>
              </a:ext>
            </a:extLst>
          </p:cNvPr>
          <p:cNvSpPr txBox="1"/>
          <p:nvPr/>
        </p:nvSpPr>
        <p:spPr>
          <a:xfrm>
            <a:off x="9318724" y="261876"/>
            <a:ext cx="277250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Library Infoskills Course</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390452938"/>
      </p:ext>
    </p:extLst>
  </p:cSld>
  <p:clrMapOvr>
    <a:masterClrMapping/>
  </p:clrMapOvr>
  <mc:AlternateContent xmlns:mc="http://schemas.openxmlformats.org/markup-compatibility/2006" xmlns:p14="http://schemas.microsoft.com/office/powerpoint/2010/main">
    <mc:Choice Requires="p14">
      <p:transition spd="med" p14:dur="700" advTm="38422">
        <p:fade/>
      </p:transition>
    </mc:Choice>
    <mc:Fallback xmlns="">
      <p:transition spd="med" advTm="38422">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dirty="0">
                <a:latin typeface="Calibri"/>
                <a:ea typeface="Calibri"/>
                <a:cs typeface="Calibri"/>
              </a:rPr>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816451" y="1881510"/>
            <a:ext cx="5074998" cy="937784"/>
          </a:xfrm>
        </p:spPr>
        <p:txBody>
          <a:bodyPr vert="horz" lIns="91440" tIns="45720" rIns="91440" bIns="45720" rtlCol="0" anchor="t">
            <a:noAutofit/>
          </a:bodyPr>
          <a:lstStyle/>
          <a:p>
            <a:pPr marL="0" indent="0">
              <a:buNone/>
            </a:pPr>
            <a:r>
              <a:rPr lang="en-GB" sz="2400" b="1" dirty="0">
                <a:latin typeface="Calibri"/>
                <a:ea typeface="Calibri"/>
                <a:cs typeface="Calibri"/>
              </a:rPr>
              <a:t>All managed by the library for:</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206542"/>
            <a:ext cx="11878832" cy="830997"/>
          </a:xfrm>
          <a:prstGeom prst="rect">
            <a:avLst/>
          </a:prstGeom>
          <a:noFill/>
        </p:spPr>
        <p:txBody>
          <a:bodyPr wrap="square" lIns="91440" tIns="45720" rIns="91440" bIns="45720" anchor="t">
            <a:spAutoFit/>
          </a:bodyPr>
          <a:lstStyle/>
          <a:p>
            <a:r>
              <a:rPr lang="en-GB" sz="2400" dirty="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978443" y="5358504"/>
            <a:ext cx="4759233" cy="400110"/>
          </a:xfrm>
          <a:prstGeom prst="rect">
            <a:avLst/>
          </a:prstGeom>
          <a:noFill/>
        </p:spPr>
        <p:txBody>
          <a:bodyPr wrap="square" lIns="91440" tIns="45720" rIns="91440" bIns="45720" rtlCol="0" anchor="t">
            <a:spAutoFit/>
          </a:bodyPr>
          <a:lstStyle/>
          <a:p>
            <a:r>
              <a:rPr lang="en-GB" sz="2000" b="1" dirty="0">
                <a:solidFill>
                  <a:schemeClr val="accent2"/>
                </a:solidFill>
                <a:latin typeface="Calibri "/>
              </a:rPr>
              <a:t>N.B. You must sign into your list to access!</a:t>
            </a:r>
            <a:endParaRPr lang="en-US" sz="2000" b="1" dirty="0">
              <a:solidFill>
                <a:schemeClr val="accent2"/>
              </a:solidFill>
              <a:latin typeface="Calibri "/>
            </a:endParaRPr>
          </a:p>
        </p:txBody>
      </p:sp>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3"/>
          <a:stretch>
            <a:fillRect/>
          </a:stretch>
        </p:blipFill>
        <p:spPr>
          <a:xfrm>
            <a:off x="10427998" y="4533157"/>
            <a:ext cx="1412068" cy="1392670"/>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902215" y="2881525"/>
            <a:ext cx="4891935" cy="1569660"/>
          </a:xfrm>
          <a:prstGeom prst="rect">
            <a:avLst/>
          </a:prstGeom>
          <a:noFill/>
        </p:spPr>
        <p:txBody>
          <a:bodyPr wrap="square">
            <a:spAutoFit/>
          </a:bodyPr>
          <a:lstStyle/>
          <a:p>
            <a:pPr marL="0" indent="0">
              <a:buNone/>
            </a:pPr>
            <a:r>
              <a:rPr lang="en-GB" sz="2400" b="1" dirty="0">
                <a:latin typeface="Calibri"/>
                <a:ea typeface="Calibri"/>
                <a:cs typeface="Calibri"/>
              </a:rPr>
              <a:t>Where to Find Them:</a:t>
            </a:r>
          </a:p>
          <a:p>
            <a:pPr lvl="1">
              <a:buFont typeface="Arial" panose="020B0604020202020204" pitchFamily="34" charset="0"/>
              <a:buChar char="•"/>
            </a:pPr>
            <a:r>
              <a:rPr lang="en-GB" sz="2400" dirty="0">
                <a:latin typeface="Calibri"/>
                <a:ea typeface="Calibri"/>
                <a:cs typeface="Calibri"/>
              </a:rPr>
              <a:t>On your </a:t>
            </a:r>
            <a:r>
              <a:rPr lang="en-GB" sz="2400" b="1" dirty="0">
                <a:solidFill>
                  <a:schemeClr val="accent2"/>
                </a:solidFill>
                <a:latin typeface="Calibri"/>
                <a:ea typeface="Calibri"/>
                <a:cs typeface="Calibri"/>
                <a:hlinkClick r:id="rId4">
                  <a:extLst>
                    <a:ext uri="{A12FA001-AC4F-418D-AE19-62706E023703}">
                      <ahyp:hlinkClr xmlns:ahyp="http://schemas.microsoft.com/office/drawing/2018/hyperlinkcolor" val="tx"/>
                    </a:ext>
                  </a:extLst>
                </a:hlinkClick>
              </a:rPr>
              <a:t>Moodle </a:t>
            </a:r>
            <a:r>
              <a:rPr lang="en-GB" sz="2400" b="1" dirty="0">
                <a:latin typeface="Calibri"/>
                <a:ea typeface="Calibri"/>
                <a:cs typeface="Calibri"/>
                <a:hlinkClick r:id="rId4">
                  <a:extLst>
                    <a:ext uri="{A12FA001-AC4F-418D-AE19-62706E023703}">
                      <ahyp:hlinkClr xmlns:ahyp="http://schemas.microsoft.com/office/drawing/2018/hyperlinkcolor" val="tx"/>
                    </a:ext>
                  </a:extLst>
                </a:hlinkClick>
              </a:rPr>
              <a:t> </a:t>
            </a:r>
            <a:r>
              <a:rPr lang="en-GB" sz="2400" dirty="0">
                <a:latin typeface="Calibri"/>
                <a:ea typeface="Calibri"/>
                <a:cs typeface="Calibri"/>
              </a:rPr>
              <a:t>course pages</a:t>
            </a:r>
            <a:r>
              <a:rPr lang="en-GB" sz="2400" b="1" dirty="0">
                <a:latin typeface="Calibri"/>
                <a:ea typeface="Calibri"/>
                <a:cs typeface="Calibri"/>
              </a:rPr>
              <a:t>.</a:t>
            </a:r>
          </a:p>
          <a:p>
            <a:pPr lvl="1"/>
            <a:endParaRPr lang="en-GB" sz="2400" b="1" dirty="0">
              <a:latin typeface="Calibri"/>
              <a:ea typeface="Calibri"/>
              <a:cs typeface="Calibri"/>
            </a:endParaRPr>
          </a:p>
          <a:p>
            <a:pPr lvl="1">
              <a:buFont typeface="Arial" panose="020B0604020202020204" pitchFamily="34" charset="0"/>
              <a:buChar char="•"/>
            </a:pPr>
            <a:r>
              <a:rPr lang="en-GB" sz="2400" dirty="0">
                <a:latin typeface="Calibri"/>
                <a:ea typeface="Calibri"/>
                <a:cs typeface="Calibri"/>
              </a:rPr>
              <a:t>Or via the </a:t>
            </a:r>
            <a:r>
              <a:rPr lang="en-GB" sz="2400" b="1" dirty="0">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Library website</a:t>
            </a:r>
            <a:r>
              <a:rPr lang="en-GB" sz="2400" b="1" dirty="0">
                <a:latin typeface="Calibri"/>
                <a:ea typeface="Calibri"/>
                <a:cs typeface="Calibri"/>
                <a:hlinkClick r:id="rId5">
                  <a:extLst>
                    <a:ext uri="{A12FA001-AC4F-418D-AE19-62706E023703}">
                      <ahyp:hlinkClr xmlns:ahyp="http://schemas.microsoft.com/office/drawing/2018/hyperlinkcolor" val="tx"/>
                    </a:ext>
                  </a:extLst>
                </a:hlinkClick>
              </a:rPr>
              <a:t>.</a:t>
            </a:r>
            <a:endParaRPr lang="en-GB" sz="2400" b="1" dirty="0">
              <a:latin typeface="Calibri"/>
              <a:ea typeface="Calibri"/>
              <a:cs typeface="Calibri"/>
            </a:endParaRPr>
          </a:p>
        </p:txBody>
      </p:sp>
      <p:pic>
        <p:nvPicPr>
          <p:cNvPr id="10" name="Picture 9">
            <a:extLst>
              <a:ext uri="{FF2B5EF4-FFF2-40B4-BE49-F238E27FC236}">
                <a16:creationId xmlns:a16="http://schemas.microsoft.com/office/drawing/2014/main" id="{CDC1DF8C-50AA-8486-126E-65D0EAE7CFA6}"/>
              </a:ext>
            </a:extLst>
          </p:cNvPr>
          <p:cNvPicPr>
            <a:picLocks noChangeAspect="1"/>
          </p:cNvPicPr>
          <p:nvPr/>
        </p:nvPicPr>
        <p:blipFill>
          <a:blip r:embed="rId6"/>
          <a:srcRect l="1045" t="12956" r="894" b="9724"/>
          <a:stretch>
            <a:fillRect/>
          </a:stretch>
        </p:blipFill>
        <p:spPr>
          <a:xfrm>
            <a:off x="533887" y="1991820"/>
            <a:ext cx="6127062" cy="32207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956865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274715" y="210495"/>
            <a:ext cx="11481847" cy="601693"/>
          </a:xfrm>
        </p:spPr>
        <p:txBody>
          <a:bodyPr>
            <a:normAutofit fontScale="90000"/>
          </a:bodyPr>
          <a:lstStyle/>
          <a:p>
            <a:r>
              <a:rPr lang="en-GB" dirty="0">
                <a:latin typeface="+mn-lt"/>
              </a:rPr>
              <a:t>Online Resource List (ORL) demo</a:t>
            </a:r>
            <a:endParaRPr lang="en-US" dirty="0">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177207" y="1476147"/>
            <a:ext cx="6142054" cy="4832092"/>
          </a:xfrm>
          <a:prstGeom prst="rect">
            <a:avLst/>
          </a:prstGeom>
          <a:noFill/>
        </p:spPr>
        <p:txBody>
          <a:bodyPr wrap="square">
            <a:spAutoFit/>
          </a:bodyPr>
          <a:lstStyle/>
          <a:p>
            <a:pPr marL="457200" indent="-457200">
              <a:buFont typeface="Arial" panose="020B0604020202020204" pitchFamily="34" charset="0"/>
              <a:buChar char="•"/>
            </a:pPr>
            <a:r>
              <a:rPr lang="en-GB" sz="2200" dirty="0"/>
              <a:t>Search for your reading list by course code in ‘</a:t>
            </a:r>
            <a:r>
              <a:rPr lang="en-GB" sz="2200" b="1" dirty="0"/>
              <a:t>ALL Lists’</a:t>
            </a:r>
            <a:r>
              <a:rPr lang="en-GB" sz="2200" dirty="0"/>
              <a:t>. E.g. Construction: </a:t>
            </a:r>
            <a:r>
              <a:rPr lang="en-GB" sz="2200" b="1" dirty="0"/>
              <a:t>ACBA4027</a:t>
            </a:r>
            <a:r>
              <a:rPr lang="en-GB" sz="2200" dirty="0"/>
              <a:t> </a:t>
            </a:r>
          </a:p>
          <a:p>
            <a:pPr marL="457200" indent="-457200">
              <a:buFont typeface="Arial" panose="020B0604020202020204" pitchFamily="34" charset="0"/>
              <a:buChar char="•"/>
            </a:pPr>
            <a:endParaRPr lang="en-GB" sz="2200" dirty="0"/>
          </a:p>
          <a:p>
            <a:pPr marL="457200" indent="-457200">
              <a:buFont typeface="Arial" panose="020B0604020202020204" pitchFamily="34" charset="0"/>
              <a:buChar char="•"/>
            </a:pPr>
            <a:r>
              <a:rPr lang="en-GB" sz="2200" dirty="0"/>
              <a:t>Click ‘Add’(to add to </a:t>
            </a:r>
            <a:r>
              <a:rPr lang="en-GB" sz="2200" b="1" dirty="0"/>
              <a:t>‘My Lists’).</a:t>
            </a:r>
          </a:p>
          <a:p>
            <a:pPr marL="457200" indent="-457200">
              <a:buFont typeface="Arial" panose="020B0604020202020204" pitchFamily="34" charset="0"/>
              <a:buChar char="•"/>
            </a:pPr>
            <a:endParaRPr lang="en-GB" sz="2200" b="1" dirty="0"/>
          </a:p>
          <a:p>
            <a:pPr marL="457200" indent="-457200">
              <a:buFont typeface="Arial" panose="020B0604020202020204" pitchFamily="34" charset="0"/>
              <a:buChar char="•"/>
            </a:pPr>
            <a:r>
              <a:rPr lang="en-GB" sz="2200" dirty="0"/>
              <a:t>Search and add ‘LIB02’ to your lists. </a:t>
            </a:r>
          </a:p>
          <a:p>
            <a:pPr marL="457200" indent="-457200">
              <a:buFont typeface="Arial" panose="020B0604020202020204" pitchFamily="34" charset="0"/>
              <a:buChar char="•"/>
            </a:pPr>
            <a:endParaRPr lang="en-GB" sz="2200" dirty="0"/>
          </a:p>
          <a:p>
            <a:pPr marL="457200" indent="-457200">
              <a:buFont typeface="Arial" panose="020B0604020202020204" pitchFamily="34" charset="0"/>
              <a:buChar char="•"/>
            </a:pPr>
            <a:r>
              <a:rPr lang="en-GB" sz="2200" dirty="0"/>
              <a:t>Click on list title to open and access the contents.</a:t>
            </a:r>
          </a:p>
          <a:p>
            <a:pPr marL="457200" indent="-457200">
              <a:buFont typeface="Arial" panose="020B0604020202020204" pitchFamily="34" charset="0"/>
              <a:buChar char="•"/>
            </a:pPr>
            <a:endParaRPr lang="en-GB" sz="2200" dirty="0"/>
          </a:p>
          <a:p>
            <a:pPr marL="457200" indent="-457200">
              <a:buFont typeface="Arial" panose="020B0604020202020204" pitchFamily="34" charset="0"/>
              <a:buChar char="•"/>
            </a:pPr>
            <a:r>
              <a:rPr lang="en-GB" sz="2200" dirty="0"/>
              <a:t>Choose a title and click                           to read online. </a:t>
            </a:r>
          </a:p>
          <a:p>
            <a:pPr marL="342900" indent="-342900">
              <a:buFont typeface="Arial" panose="020B0604020202020204" pitchFamily="34" charset="0"/>
              <a:buChar char="•"/>
            </a:pPr>
            <a:endParaRPr lang="en-GB" sz="2200" dirty="0"/>
          </a:p>
          <a:p>
            <a:endParaRPr lang="en-GB" sz="2200" dirty="0"/>
          </a:p>
        </p:txBody>
      </p:sp>
      <p:pic>
        <p:nvPicPr>
          <p:cNvPr id="11" name="Picture 10">
            <a:extLst>
              <a:ext uri="{FF2B5EF4-FFF2-40B4-BE49-F238E27FC236}">
                <a16:creationId xmlns:a16="http://schemas.microsoft.com/office/drawing/2014/main" id="{12A27865-6166-F33E-E652-93127D6167A3}"/>
              </a:ext>
            </a:extLst>
          </p:cNvPr>
          <p:cNvPicPr>
            <a:picLocks noChangeAspect="1"/>
          </p:cNvPicPr>
          <p:nvPr/>
        </p:nvPicPr>
        <p:blipFill>
          <a:blip r:embed="rId2"/>
          <a:stretch>
            <a:fillRect/>
          </a:stretch>
        </p:blipFill>
        <p:spPr>
          <a:xfrm>
            <a:off x="10634995" y="4756778"/>
            <a:ext cx="1205071" cy="1265147"/>
          </a:xfrm>
          <a:prstGeom prst="rect">
            <a:avLst/>
          </a:prstGeom>
        </p:spPr>
      </p:pic>
      <p:sp>
        <p:nvSpPr>
          <p:cNvPr id="12" name="TextBox 11">
            <a:extLst>
              <a:ext uri="{FF2B5EF4-FFF2-40B4-BE49-F238E27FC236}">
                <a16:creationId xmlns:a16="http://schemas.microsoft.com/office/drawing/2014/main" id="{66E3E5A9-E6B1-8546-F83C-AD3C585DAE2A}"/>
              </a:ext>
            </a:extLst>
          </p:cNvPr>
          <p:cNvSpPr txBox="1"/>
          <p:nvPr/>
        </p:nvSpPr>
        <p:spPr>
          <a:xfrm>
            <a:off x="6365855" y="5204685"/>
            <a:ext cx="2565653" cy="369332"/>
          </a:xfrm>
          <a:prstGeom prst="rect">
            <a:avLst/>
          </a:prstGeom>
          <a:noFill/>
        </p:spPr>
        <p:txBody>
          <a:bodyPr wrap="square" rtlCol="0">
            <a:spAutoFit/>
          </a:bodyPr>
          <a:lstStyle/>
          <a:p>
            <a:r>
              <a:rPr lang="en-GB" dirty="0">
                <a:hlinkClick r:id="rId3"/>
              </a:rPr>
              <a:t>Online Resource List Link</a:t>
            </a:r>
            <a:endParaRPr lang="en-US" dirty="0"/>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4"/>
          <a:srcRect l="7597" t="21451" b="8354"/>
          <a:stretch>
            <a:fillRect/>
          </a:stretch>
        </p:blipFill>
        <p:spPr>
          <a:xfrm>
            <a:off x="3407429" y="4874853"/>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6"/>
          <a:srcRect l="10886" t="31217" b="17224"/>
          <a:stretch>
            <a:fillRect/>
          </a:stretch>
        </p:blipFill>
        <p:spPr>
          <a:xfrm>
            <a:off x="4365738" y="2501642"/>
            <a:ext cx="1084797" cy="376583"/>
          </a:xfrm>
          <a:prstGeom prst="rect">
            <a:avLst/>
          </a:prstGeom>
        </p:spPr>
      </p:pic>
      <p:pic>
        <p:nvPicPr>
          <p:cNvPr id="4" name="Picture 3">
            <a:extLst>
              <a:ext uri="{FF2B5EF4-FFF2-40B4-BE49-F238E27FC236}">
                <a16:creationId xmlns:a16="http://schemas.microsoft.com/office/drawing/2014/main" id="{27FA35D7-A201-73FE-1EA1-0FD1F47770F0}"/>
              </a:ext>
            </a:extLst>
          </p:cNvPr>
          <p:cNvPicPr>
            <a:picLocks noChangeAspect="1"/>
          </p:cNvPicPr>
          <p:nvPr/>
        </p:nvPicPr>
        <p:blipFill>
          <a:blip r:embed="rId7"/>
          <a:srcRect l="876" t="12994" r="25913" b="10319"/>
          <a:stretch>
            <a:fillRect/>
          </a:stretch>
        </p:blipFill>
        <p:spPr>
          <a:xfrm>
            <a:off x="6488099" y="942053"/>
            <a:ext cx="5404386" cy="377395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093601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dirty="0">
                <a:latin typeface="+mn-lt"/>
              </a:rPr>
              <a:t>Saving favourites</a:t>
            </a:r>
            <a:endParaRPr lang="en-US" dirty="0">
              <a:latin typeface="+mn-lt"/>
            </a:endParaRPr>
          </a:p>
        </p:txBody>
      </p:sp>
      <p:sp>
        <p:nvSpPr>
          <p:cNvPr id="9" name="TextBox 8">
            <a:extLst>
              <a:ext uri="{FF2B5EF4-FFF2-40B4-BE49-F238E27FC236}">
                <a16:creationId xmlns:a16="http://schemas.microsoft.com/office/drawing/2014/main" id="{5E450E55-6189-F602-C59F-68612DE7C29D}"/>
              </a:ext>
            </a:extLst>
          </p:cNvPr>
          <p:cNvSpPr txBox="1"/>
          <p:nvPr/>
        </p:nvSpPr>
        <p:spPr>
          <a:xfrm>
            <a:off x="7472453" y="2633651"/>
            <a:ext cx="4672040"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dirty="0"/>
              <a:t>Using the favourites tool in the ORL, you can easily save, manage, and organise all your references you have used in your assignment. </a:t>
            </a:r>
            <a:endParaRPr lang="en-US" sz="2400" dirty="0"/>
          </a:p>
        </p:txBody>
      </p:sp>
      <p:sp>
        <p:nvSpPr>
          <p:cNvPr id="13" name="TextBox 12">
            <a:extLst>
              <a:ext uri="{FF2B5EF4-FFF2-40B4-BE49-F238E27FC236}">
                <a16:creationId xmlns:a16="http://schemas.microsoft.com/office/drawing/2014/main" id="{68528D87-F7B0-B8DA-22B3-9ED30C1FCAAF}"/>
              </a:ext>
            </a:extLst>
          </p:cNvPr>
          <p:cNvSpPr txBox="1"/>
          <p:nvPr/>
        </p:nvSpPr>
        <p:spPr>
          <a:xfrm>
            <a:off x="7472453" y="3743971"/>
            <a:ext cx="4037202" cy="1200329"/>
          </a:xfrm>
          <a:prstGeom prst="rect">
            <a:avLst/>
          </a:prstGeom>
          <a:noFill/>
        </p:spPr>
        <p:txBody>
          <a:bodyPr wrap="square">
            <a:spAutoFit/>
          </a:bodyPr>
          <a:lstStyle/>
          <a:p>
            <a:pPr marL="285750" indent="-285750">
              <a:buFont typeface="Arial" panose="020B0604020202020204" pitchFamily="34" charset="0"/>
              <a:buChar char="•"/>
            </a:pPr>
            <a:r>
              <a:rPr lang="en-GB" sz="2400" dirty="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2"/>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6" name="Picture 5">
            <a:extLst>
              <a:ext uri="{FF2B5EF4-FFF2-40B4-BE49-F238E27FC236}">
                <a16:creationId xmlns:a16="http://schemas.microsoft.com/office/drawing/2014/main" id="{2D298B0E-305E-200A-FB9B-E1768643CCFF}"/>
              </a:ext>
            </a:extLst>
          </p:cNvPr>
          <p:cNvPicPr>
            <a:picLocks noChangeAspect="1"/>
          </p:cNvPicPr>
          <p:nvPr/>
        </p:nvPicPr>
        <p:blipFill>
          <a:blip r:embed="rId4"/>
          <a:srcRect l="932" t="13163" r="6556" b="25096"/>
          <a:stretch>
            <a:fillRect/>
          </a:stretch>
        </p:blipFill>
        <p:spPr>
          <a:xfrm>
            <a:off x="519267" y="2286509"/>
            <a:ext cx="6953186" cy="309361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3B716A2C-A577-B329-ED77-5767FAEA7A3B}"/>
              </a:ext>
            </a:extLst>
          </p:cNvPr>
          <p:cNvSpPr/>
          <p:nvPr/>
        </p:nvSpPr>
        <p:spPr>
          <a:xfrm>
            <a:off x="7198716" y="4595297"/>
            <a:ext cx="273737" cy="2038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153E9828-4135-9D84-AC92-1A3D96015712}"/>
              </a:ext>
            </a:extLst>
          </p:cNvPr>
          <p:cNvSpPr/>
          <p:nvPr/>
        </p:nvSpPr>
        <p:spPr>
          <a:xfrm>
            <a:off x="6220250" y="3972107"/>
            <a:ext cx="1065829" cy="33896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777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dirty="0">
                <a:latin typeface="+mn-lt"/>
              </a:rPr>
              <a:t>Find sources using the library catalogue</a:t>
            </a:r>
            <a:endParaRPr lang="en-US" dirty="0">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dirty="0">
                <a:latin typeface="Calibri "/>
              </a:rPr>
              <a:t>Explore </a:t>
            </a:r>
            <a:r>
              <a:rPr lang="en-GB" sz="2400" dirty="0">
                <a:latin typeface="Calibri "/>
                <a:hlinkClick r:id="rId5"/>
              </a:rPr>
              <a:t>our Library YouTube playlist</a:t>
            </a:r>
            <a:r>
              <a:rPr lang="en-GB" sz="2400" dirty="0">
                <a:latin typeface="Calibri "/>
              </a:rPr>
              <a:t> for short videos on how to find and use our online library.</a:t>
            </a:r>
          </a:p>
          <a:p>
            <a:pPr marL="342900" indent="-342900">
              <a:buFont typeface="Arial" panose="020B0604020202020204" pitchFamily="34" charset="0"/>
              <a:buChar char="•"/>
            </a:pPr>
            <a:endParaRPr lang="en-GB" sz="2400" dirty="0">
              <a:latin typeface="Calibri "/>
            </a:endParaRPr>
          </a:p>
          <a:p>
            <a:pPr marL="342900" indent="-342900">
              <a:buFont typeface="Arial" panose="020B0604020202020204" pitchFamily="34" charset="0"/>
              <a:buChar char="•"/>
            </a:pPr>
            <a:r>
              <a:rPr lang="en-GB" sz="2400" dirty="0">
                <a:latin typeface="Calibri "/>
              </a:rPr>
              <a:t>Find out much more by completing the 'Searching for Information' infoskills units</a:t>
            </a:r>
            <a:endParaRPr lang="en-US" sz="2400" dirty="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8298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a:xfrm>
            <a:off x="257938" y="221406"/>
            <a:ext cx="11481847" cy="738665"/>
          </a:xfrm>
        </p:spPr>
        <p:txBody>
          <a:bodyPr/>
          <a:lstStyle/>
          <a:p>
            <a:r>
              <a:rPr lang="en-GB" dirty="0">
                <a:latin typeface="Calibri "/>
              </a:rPr>
              <a:t>Searching the Library Online</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383329" y="207960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417324" y="1150508"/>
            <a:ext cx="10776566" cy="738664"/>
          </a:xfrm>
          <a:prstGeom prst="rect">
            <a:avLst/>
          </a:prstGeom>
          <a:noFill/>
        </p:spPr>
        <p:txBody>
          <a:bodyPr wrap="square" lIns="91440" tIns="45720" rIns="91440" bIns="45720" rtlCol="0" anchor="t">
            <a:spAutoFit/>
          </a:bodyPr>
          <a:lstStyle/>
          <a:p>
            <a:r>
              <a:rPr lang="en-GB" sz="2400" dirty="0">
                <a:latin typeface="Calibri"/>
                <a:ea typeface="Calibri"/>
                <a:cs typeface="Calibri"/>
              </a:rPr>
              <a:t>Enter a keyword into the search box to search across our many of our collections.</a:t>
            </a:r>
          </a:p>
          <a:p>
            <a:endParaRPr lang="en-US" dirty="0"/>
          </a:p>
        </p:txBody>
      </p:sp>
      <p:sp>
        <p:nvSpPr>
          <p:cNvPr id="7" name="TextBox 6">
            <a:extLst>
              <a:ext uri="{FF2B5EF4-FFF2-40B4-BE49-F238E27FC236}">
                <a16:creationId xmlns:a16="http://schemas.microsoft.com/office/drawing/2014/main" id="{043A1F8C-EF8F-BEF2-7951-A41DB4977C0E}"/>
              </a:ext>
            </a:extLst>
          </p:cNvPr>
          <p:cNvSpPr txBox="1"/>
          <p:nvPr/>
        </p:nvSpPr>
        <p:spPr>
          <a:xfrm>
            <a:off x="417324" y="4419766"/>
            <a:ext cx="10240969" cy="107721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dirty="0">
                <a:latin typeface="Calibri"/>
                <a:ea typeface="Calibri"/>
                <a:cs typeface="Calibri"/>
              </a:rPr>
              <a:t>Not all subscribed collections and databases are searchable by this method. Some </a:t>
            </a:r>
            <a:r>
              <a:rPr lang="en-GB" sz="2000" dirty="0">
                <a:latin typeface="Calibri"/>
                <a:ea typeface="Calibri"/>
                <a:cs typeface="Calibri"/>
                <a:hlinkClick r:id="rId4"/>
              </a:rPr>
              <a:t>specialised databases </a:t>
            </a:r>
            <a:r>
              <a:rPr lang="en-GB" sz="2000" dirty="0">
                <a:latin typeface="Calibri"/>
                <a:ea typeface="Calibri"/>
                <a:cs typeface="Calibri"/>
              </a:rPr>
              <a:t>will need to be searched individually.</a:t>
            </a:r>
          </a:p>
        </p:txBody>
      </p:sp>
      <p:pic>
        <p:nvPicPr>
          <p:cNvPr id="8" name="Picture 7">
            <a:extLst>
              <a:ext uri="{FF2B5EF4-FFF2-40B4-BE49-F238E27FC236}">
                <a16:creationId xmlns:a16="http://schemas.microsoft.com/office/drawing/2014/main" id="{E81DAE62-8929-4D23-1E52-DB645795DFD2}"/>
              </a:ext>
            </a:extLst>
          </p:cNvPr>
          <p:cNvPicPr>
            <a:picLocks noChangeAspect="1"/>
          </p:cNvPicPr>
          <p:nvPr/>
        </p:nvPicPr>
        <p:blipFill>
          <a:blip r:embed="rId5"/>
          <a:stretch>
            <a:fillRect/>
          </a:stretch>
        </p:blipFill>
        <p:spPr>
          <a:xfrm>
            <a:off x="10525729" y="4653741"/>
            <a:ext cx="1346209" cy="1327716"/>
          </a:xfrm>
          <a:prstGeom prst="rect">
            <a:avLst/>
          </a:prstGeom>
        </p:spPr>
      </p:pic>
      <p:sp>
        <p:nvSpPr>
          <p:cNvPr id="9" name="TextBox 8">
            <a:extLst>
              <a:ext uri="{FF2B5EF4-FFF2-40B4-BE49-F238E27FC236}">
                <a16:creationId xmlns:a16="http://schemas.microsoft.com/office/drawing/2014/main" id="{8098F1C7-40E6-7709-1585-9FB6A42239ED}"/>
              </a:ext>
            </a:extLst>
          </p:cNvPr>
          <p:cNvSpPr txBox="1"/>
          <p:nvPr/>
        </p:nvSpPr>
        <p:spPr>
          <a:xfrm>
            <a:off x="10525729" y="4265125"/>
            <a:ext cx="998110" cy="369332"/>
          </a:xfrm>
          <a:prstGeom prst="rect">
            <a:avLst/>
          </a:prstGeom>
          <a:noFill/>
        </p:spPr>
        <p:txBody>
          <a:bodyPr wrap="square" rtlCol="0">
            <a:spAutoFit/>
          </a:bodyPr>
          <a:lstStyle/>
          <a:p>
            <a:r>
              <a:rPr lang="en-GB" dirty="0">
                <a:hlinkClick r:id="rId6"/>
              </a:rPr>
              <a:t>Library</a:t>
            </a:r>
            <a:endParaRPr lang="en-US" dirty="0"/>
          </a:p>
        </p:txBody>
      </p:sp>
    </p:spTree>
    <p:extLst>
      <p:ext uri="{BB962C8B-B14F-4D97-AF65-F5344CB8AC3E}">
        <p14:creationId xmlns:p14="http://schemas.microsoft.com/office/powerpoint/2010/main" val="1660326098"/>
      </p:ext>
    </p:extLst>
  </p:cSld>
  <p:clrMapOvr>
    <a:masterClrMapping/>
  </p:clrMapOvr>
  <mc:AlternateContent xmlns:mc="http://schemas.openxmlformats.org/markup-compatibility/2006" xmlns:p14="http://schemas.microsoft.com/office/powerpoint/2010/main">
    <mc:Choice Requires="p14">
      <p:transition spd="med" p14:dur="700" advTm="21461">
        <p:fade/>
      </p:transition>
    </mc:Choice>
    <mc:Fallback xmlns="">
      <p:transition spd="med" advTm="21461">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dirty="0">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7495749" y="583517"/>
            <a:ext cx="4649815" cy="4154984"/>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dirty="0">
                <a:latin typeface="Calibri"/>
                <a:ea typeface="Calibri"/>
                <a:cs typeface="Calibri"/>
              </a:rPr>
              <a:t>Sign in</a:t>
            </a:r>
            <a:r>
              <a:rPr lang="en-GB" sz="2200" dirty="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Browse</a:t>
            </a:r>
            <a:r>
              <a:rPr lang="en-GB" sz="2200" dirty="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Online Resource Lists</a:t>
            </a:r>
            <a:r>
              <a:rPr lang="en-GB" sz="2200" dirty="0">
                <a:latin typeface="Calibri"/>
                <a:ea typeface="Calibri"/>
                <a:cs typeface="Calibri"/>
              </a:rPr>
              <a:t>; Databases, Research assistant, and more…</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Links</a:t>
            </a:r>
            <a:r>
              <a:rPr lang="en-GB" sz="2200" dirty="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7933637" y="4954254"/>
            <a:ext cx="2075770" cy="400110"/>
          </a:xfrm>
          <a:prstGeom prst="rect">
            <a:avLst/>
          </a:prstGeom>
          <a:noFill/>
        </p:spPr>
        <p:txBody>
          <a:bodyPr wrap="square" lIns="91440" tIns="45720" rIns="91440" bIns="45720" rtlCol="0" anchor="t">
            <a:spAutoFit/>
          </a:bodyPr>
          <a:lstStyle/>
          <a:p>
            <a:r>
              <a:rPr lang="en-GB" sz="2000" dirty="0">
                <a:latin typeface="Calibri"/>
                <a:ea typeface="Calibri"/>
                <a:cs typeface="Calibri"/>
                <a:hlinkClick r:id="rId3"/>
              </a:rPr>
              <a:t>Library Catalogue</a:t>
            </a:r>
            <a:endParaRPr lang="en-US" dirty="0"/>
          </a:p>
        </p:txBody>
      </p:sp>
      <p:pic>
        <p:nvPicPr>
          <p:cNvPr id="6" name="Picture 5">
            <a:extLst>
              <a:ext uri="{FF2B5EF4-FFF2-40B4-BE49-F238E27FC236}">
                <a16:creationId xmlns:a16="http://schemas.microsoft.com/office/drawing/2014/main" id="{A1F96DD9-9EB3-D729-A383-783D20AAB539}"/>
              </a:ext>
            </a:extLst>
          </p:cNvPr>
          <p:cNvPicPr>
            <a:picLocks noChangeAspect="1"/>
          </p:cNvPicPr>
          <p:nvPr/>
        </p:nvPicPr>
        <p:blipFill>
          <a:blip r:embed="rId4"/>
          <a:srcRect l="705" t="12823" r="2423" b="5902"/>
          <a:stretch>
            <a:fillRect/>
          </a:stretch>
        </p:blipFill>
        <p:spPr>
          <a:xfrm>
            <a:off x="312162" y="1115358"/>
            <a:ext cx="7136994" cy="41133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0AAECF11-60DB-8C86-D754-9CCCFA0F7F22}"/>
              </a:ext>
            </a:extLst>
          </p:cNvPr>
          <p:cNvPicPr>
            <a:picLocks noChangeAspect="1"/>
          </p:cNvPicPr>
          <p:nvPr/>
        </p:nvPicPr>
        <p:blipFill>
          <a:blip r:embed="rId5"/>
          <a:stretch>
            <a:fillRect/>
          </a:stretch>
        </p:blipFill>
        <p:spPr>
          <a:xfrm>
            <a:off x="10447295" y="4638093"/>
            <a:ext cx="1432543" cy="1432543"/>
          </a:xfrm>
          <a:prstGeom prst="rect">
            <a:avLst/>
          </a:prstGeom>
        </p:spPr>
      </p:pic>
    </p:spTree>
    <p:extLst>
      <p:ext uri="{BB962C8B-B14F-4D97-AF65-F5344CB8AC3E}">
        <p14:creationId xmlns:p14="http://schemas.microsoft.com/office/powerpoint/2010/main" val="28168441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dirty="0">
                <a:latin typeface="+mn-lt"/>
                <a:cs typeface="Lucida Sans Unicode"/>
              </a:rPr>
              <a:t>Improving your search results </a:t>
            </a:r>
            <a:endParaRPr lang="en-GB" dirty="0">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2" y="900562"/>
            <a:ext cx="5735441" cy="4616648"/>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spcBef>
                <a:spcPts val="300"/>
              </a:spcBef>
              <a:spcAft>
                <a:spcPts val="300"/>
              </a:spcAft>
              <a:buFont typeface="Arial" panose="020B0604020202020204" pitchFamily="34" charset="0"/>
              <a:buChar char="•"/>
            </a:pPr>
            <a:r>
              <a:rPr lang="en-GB" sz="2400" dirty="0">
                <a:solidFill>
                  <a:srgbClr val="424242"/>
                </a:solidFill>
              </a:rPr>
              <a:t>Save your queries, get notifications and add to your favourites in your reading list!</a:t>
            </a:r>
            <a:endParaRPr lang="en-GB" sz="2400" dirty="0">
              <a:solidFill>
                <a:srgbClr val="424242"/>
              </a:solidFill>
              <a:ea typeface="Calibri"/>
              <a:cs typeface="Calibri"/>
            </a:endParaRPr>
          </a:p>
        </p:txBody>
      </p:sp>
      <p:sp>
        <p:nvSpPr>
          <p:cNvPr id="10" name="TextBox 9">
            <a:extLst>
              <a:ext uri="{FF2B5EF4-FFF2-40B4-BE49-F238E27FC236}">
                <a16:creationId xmlns:a16="http://schemas.microsoft.com/office/drawing/2014/main" id="{340BD1AF-9FAE-8D08-5FED-FD65E10988DB}"/>
              </a:ext>
            </a:extLst>
          </p:cNvPr>
          <p:cNvSpPr txBox="1"/>
          <p:nvPr/>
        </p:nvSpPr>
        <p:spPr>
          <a:xfrm>
            <a:off x="7613441" y="5022762"/>
            <a:ext cx="2487786" cy="400110"/>
          </a:xfrm>
          <a:prstGeom prst="rect">
            <a:avLst/>
          </a:prstGeom>
          <a:noFill/>
        </p:spPr>
        <p:txBody>
          <a:bodyPr wrap="square">
            <a:spAutoFit/>
          </a:bodyPr>
          <a:lstStyle/>
          <a:p>
            <a:pPr algn="l">
              <a:spcBef>
                <a:spcPts val="300"/>
              </a:spcBef>
              <a:spcAft>
                <a:spcPts val="300"/>
              </a:spcAft>
            </a:pPr>
            <a:r>
              <a:rPr lang="en-GB" sz="2000" dirty="0">
                <a:solidFill>
                  <a:srgbClr val="424242"/>
                </a:solidFill>
                <a:hlinkClick r:id="rId2"/>
              </a:rPr>
              <a:t>Link to search results</a:t>
            </a:r>
            <a:endParaRPr lang="en-GB" sz="2000" i="0" dirty="0">
              <a:solidFill>
                <a:srgbClr val="424242"/>
              </a:solidFill>
              <a:effectLst/>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9006197" y="380141"/>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pic>
        <p:nvPicPr>
          <p:cNvPr id="6" name="Picture 5">
            <a:extLst>
              <a:ext uri="{FF2B5EF4-FFF2-40B4-BE49-F238E27FC236}">
                <a16:creationId xmlns:a16="http://schemas.microsoft.com/office/drawing/2014/main" id="{059F2ABE-112E-B17A-E0B6-7CE29C70D035}"/>
              </a:ext>
            </a:extLst>
          </p:cNvPr>
          <p:cNvPicPr>
            <a:picLocks noChangeAspect="1"/>
          </p:cNvPicPr>
          <p:nvPr/>
        </p:nvPicPr>
        <p:blipFill>
          <a:blip r:embed="rId4"/>
          <a:srcRect l="648" t="12823" r="1688" b="4884"/>
          <a:stretch>
            <a:fillRect/>
          </a:stretch>
        </p:blipFill>
        <p:spPr>
          <a:xfrm>
            <a:off x="6132141" y="1031991"/>
            <a:ext cx="5805137" cy="3260973"/>
          </a:xfrm>
          <a:prstGeom prst="rect">
            <a:avLst/>
          </a:prstGeom>
        </p:spPr>
      </p:pic>
      <p:pic>
        <p:nvPicPr>
          <p:cNvPr id="11" name="Picture 10">
            <a:extLst>
              <a:ext uri="{FF2B5EF4-FFF2-40B4-BE49-F238E27FC236}">
                <a16:creationId xmlns:a16="http://schemas.microsoft.com/office/drawing/2014/main" id="{6376106A-B532-845F-39E6-B6E4CE98A04D}"/>
              </a:ext>
            </a:extLst>
          </p:cNvPr>
          <p:cNvPicPr>
            <a:picLocks noChangeAspect="1"/>
          </p:cNvPicPr>
          <p:nvPr/>
        </p:nvPicPr>
        <p:blipFill>
          <a:blip r:embed="rId5"/>
          <a:stretch>
            <a:fillRect/>
          </a:stretch>
        </p:blipFill>
        <p:spPr>
          <a:xfrm>
            <a:off x="10347558" y="4445501"/>
            <a:ext cx="1547606" cy="1547606"/>
          </a:xfrm>
          <a:prstGeom prst="rect">
            <a:avLst/>
          </a:prstGeom>
        </p:spPr>
      </p:pic>
    </p:spTree>
    <p:extLst>
      <p:ext uri="{BB962C8B-B14F-4D97-AF65-F5344CB8AC3E}">
        <p14:creationId xmlns:p14="http://schemas.microsoft.com/office/powerpoint/2010/main" val="339476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267914" y="1120554"/>
            <a:ext cx="4974156" cy="3901646"/>
          </a:xfrm>
        </p:spPr>
        <p:txBody>
          <a:bodyPr>
            <a:noAutofit/>
          </a:bodyPr>
          <a:lstStyle/>
          <a:p>
            <a:pPr>
              <a:buFont typeface="Arial" panose="020B0604020202020204" pitchFamily="34" charset="0"/>
              <a:buChar char="•"/>
            </a:pPr>
            <a:r>
              <a:rPr lang="en-GB" sz="2000" dirty="0"/>
              <a:t>Where the book is held if it’s in print.</a:t>
            </a:r>
          </a:p>
          <a:p>
            <a:pPr>
              <a:buFont typeface="Arial" panose="020B0604020202020204" pitchFamily="34" charset="0"/>
              <a:buChar char="•"/>
            </a:pPr>
            <a:r>
              <a:rPr lang="en-GB" sz="2000" dirty="0"/>
              <a:t>Link to ebook or journal article if it’s electronic.</a:t>
            </a:r>
          </a:p>
          <a:p>
            <a:pPr>
              <a:buFont typeface="Arial" panose="020B0604020202020204" pitchFamily="34" charset="0"/>
              <a:buChar char="•"/>
            </a:pPr>
            <a:r>
              <a:rPr lang="en-GB" sz="2000" dirty="0"/>
              <a:t>How to request it if it’s on loan.</a:t>
            </a:r>
          </a:p>
          <a:p>
            <a:pPr>
              <a:buFont typeface="Arial" panose="020B0604020202020204" pitchFamily="34" charset="0"/>
              <a:buChar char="•"/>
            </a:pPr>
            <a:r>
              <a:rPr lang="en-GB" sz="2000" dirty="0"/>
              <a:t>Related reading.</a:t>
            </a:r>
          </a:p>
          <a:p>
            <a:pPr>
              <a:buFont typeface="Arial" panose="020B0604020202020204" pitchFamily="34" charset="0"/>
              <a:buChar char="•"/>
            </a:pPr>
            <a:r>
              <a:rPr lang="en-GB" sz="2000" dirty="0"/>
              <a:t>Option to search just within one journal.</a:t>
            </a:r>
          </a:p>
          <a:p>
            <a:pPr>
              <a:buFont typeface="Arial" panose="020B0604020202020204" pitchFamily="34" charset="0"/>
              <a:buChar char="•"/>
            </a:pPr>
            <a:r>
              <a:rPr lang="en-GB" sz="2000" dirty="0"/>
              <a:t>Virtual browse of other similar books.</a:t>
            </a:r>
          </a:p>
          <a:p>
            <a:pPr>
              <a:buFont typeface="Arial" panose="020B0604020202020204" pitchFamily="34" charset="0"/>
              <a:buChar char="•"/>
            </a:pPr>
            <a:r>
              <a:rPr lang="en-GB" sz="2000" dirty="0"/>
              <a:t>Books on the same Online Resource list.</a:t>
            </a:r>
          </a:p>
          <a:p>
            <a:pPr>
              <a:buFont typeface="Arial" panose="020B0604020202020204" pitchFamily="34" charset="0"/>
              <a:buChar char="•"/>
            </a:pPr>
            <a:r>
              <a:rPr lang="en-GB" sz="2000"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698242" y="92770"/>
            <a:ext cx="10795518" cy="1003916"/>
          </a:xfrm>
        </p:spPr>
        <p:txBody>
          <a:bodyPr>
            <a:normAutofit/>
          </a:bodyPr>
          <a:lstStyle/>
          <a:p>
            <a:r>
              <a:rPr lang="en-GB" dirty="0">
                <a:latin typeface="+mn-lt"/>
              </a:rPr>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58894" y="4923367"/>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F56659AD-33B6-F56B-443F-F47FB734BCC7}"/>
              </a:ext>
            </a:extLst>
          </p:cNvPr>
          <p:cNvPicPr>
            <a:picLocks noChangeAspect="1"/>
          </p:cNvPicPr>
          <p:nvPr/>
        </p:nvPicPr>
        <p:blipFill>
          <a:blip r:embed="rId3"/>
          <a:srcRect l="10435" t="11976" r="23830" b="20512"/>
          <a:stretch>
            <a:fillRect/>
          </a:stretch>
        </p:blipFill>
        <p:spPr>
          <a:xfrm>
            <a:off x="5288663" y="920795"/>
            <a:ext cx="5245517" cy="359148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44224264-1986-8803-C8E1-A33F9D93093A}"/>
              </a:ext>
            </a:extLst>
          </p:cNvPr>
          <p:cNvPicPr>
            <a:picLocks noChangeAspect="1"/>
          </p:cNvPicPr>
          <p:nvPr/>
        </p:nvPicPr>
        <p:blipFill>
          <a:blip r:embed="rId4"/>
          <a:srcRect l="10275" t="50000" r="24043" b="14730"/>
          <a:stretch>
            <a:fillRect/>
          </a:stretch>
        </p:blipFill>
        <p:spPr>
          <a:xfrm>
            <a:off x="7046739" y="3678056"/>
            <a:ext cx="5039807" cy="18041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931771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dirty="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dirty="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
                <a:cs typeface="Calibri Light" panose="020F0302020204030204" pitchFamily="34" charset="0"/>
              </a:rPr>
              <a:t>More specialised content – fewer, more relevant results.</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More controlled indexing – filter results in greater detail.</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dirty="0">
              <a:solidFill>
                <a:schemeClr val="bg1"/>
              </a:solidFill>
            </a:endParaRPr>
          </a:p>
        </p:txBody>
      </p:sp>
    </p:spTree>
    <p:extLst>
      <p:ext uri="{BB962C8B-B14F-4D97-AF65-F5344CB8AC3E}">
        <p14:creationId xmlns:p14="http://schemas.microsoft.com/office/powerpoint/2010/main" val="926128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a:hlinkClick r:id="rId2"/>
              </a:rPr>
              <a:t>Database Search</a:t>
            </a:r>
            <a:endParaRPr lang="en-US"/>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456149"/>
            <a:ext cx="4684641" cy="4060483"/>
          </a:xfrm>
          <a:ln w="57150">
            <a:solidFill>
              <a:schemeClr val="accent2"/>
            </a:solidFill>
          </a:ln>
        </p:spPr>
        <p:txBody>
          <a:bodyPr vert="horz" lIns="91440" tIns="45720" rIns="91440" bIns="45720" rtlCol="0" anchor="t">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CIS (Construction Information Service).</a:t>
            </a:r>
          </a:p>
          <a:p>
            <a:pPr lvl="1"/>
            <a:r>
              <a:rPr lang="en-GB" sz="1800" dirty="0"/>
              <a:t>Cite Them Right.</a:t>
            </a:r>
          </a:p>
          <a:p>
            <a:r>
              <a:rPr lang="en-GB" sz="2200" dirty="0"/>
              <a:t>Go directly to subject specific databases:</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 ScienceDirect.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631125" y="1269207"/>
            <a:ext cx="6251277" cy="3582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126800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a:xfrm>
            <a:off x="291010" y="-67212"/>
            <a:ext cx="11481847" cy="1325563"/>
          </a:xfrm>
        </p:spPr>
        <p:txBody>
          <a:bodyPr/>
          <a:lstStyle/>
          <a:p>
            <a:r>
              <a:rPr lang="en-GB" dirty="0">
                <a:latin typeface="+mn-lt"/>
              </a:rPr>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291010" y="88943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6453187" y="5106480"/>
            <a:ext cx="3066251" cy="369332"/>
          </a:xfrm>
          <a:prstGeom prst="rect">
            <a:avLst/>
          </a:prstGeom>
          <a:noFill/>
        </p:spPr>
        <p:txBody>
          <a:bodyPr wrap="square" rtlCol="0">
            <a:spAutoFit/>
          </a:bodyPr>
          <a:lstStyle/>
          <a:p>
            <a:r>
              <a:rPr lang="en-GB" dirty="0">
                <a:hlinkClick r:id="rId2"/>
              </a:rPr>
              <a:t>Box of Broadcasts</a:t>
            </a:r>
            <a:endParaRPr lang="en-GB" dirty="0"/>
          </a:p>
        </p:txBody>
      </p:sp>
      <p:pic>
        <p:nvPicPr>
          <p:cNvPr id="5" name="Picture 4">
            <a:extLst>
              <a:ext uri="{FF2B5EF4-FFF2-40B4-BE49-F238E27FC236}">
                <a16:creationId xmlns:a16="http://schemas.microsoft.com/office/drawing/2014/main" id="{BCC34C10-26C5-9530-0A1E-8B6BF3C3A054}"/>
              </a:ext>
            </a:extLst>
          </p:cNvPr>
          <p:cNvPicPr>
            <a:picLocks noChangeAspect="1"/>
          </p:cNvPicPr>
          <p:nvPr/>
        </p:nvPicPr>
        <p:blipFill>
          <a:blip r:embed="rId3"/>
          <a:srcRect l="31528" t="11263" r="32769" b="4867"/>
          <a:stretch>
            <a:fillRect/>
          </a:stretch>
        </p:blipFill>
        <p:spPr>
          <a:xfrm>
            <a:off x="450521" y="2212876"/>
            <a:ext cx="4989285" cy="325088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59DCAF62-A109-F915-7E9B-A0BB848880F2}"/>
              </a:ext>
            </a:extLst>
          </p:cNvPr>
          <p:cNvPicPr>
            <a:picLocks noChangeAspect="1"/>
          </p:cNvPicPr>
          <p:nvPr/>
        </p:nvPicPr>
        <p:blipFill>
          <a:blip r:embed="rId4"/>
          <a:srcRect l="32252" t="11748" r="32769" b="6356"/>
          <a:stretch>
            <a:fillRect/>
          </a:stretch>
        </p:blipFill>
        <p:spPr>
          <a:xfrm>
            <a:off x="6299151" y="1170581"/>
            <a:ext cx="5627743" cy="36547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94009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ABB5B-BC4C-5397-1F39-F800812CB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68408-62EC-512C-488A-4768FA108BA2}"/>
              </a:ext>
            </a:extLst>
          </p:cNvPr>
          <p:cNvSpPr>
            <a:spLocks noGrp="1"/>
          </p:cNvSpPr>
          <p:nvPr>
            <p:ph type="title"/>
          </p:nvPr>
        </p:nvSpPr>
        <p:spPr>
          <a:xfrm>
            <a:off x="355076" y="19250"/>
            <a:ext cx="11481847" cy="1325563"/>
          </a:xfrm>
        </p:spPr>
        <p:txBody>
          <a:bodyPr>
            <a:normAutofit/>
          </a:bodyPr>
          <a:lstStyle/>
          <a:p>
            <a:r>
              <a:rPr lang="en-GB" dirty="0">
                <a:latin typeface="+mn-lt"/>
              </a:rPr>
              <a:t>Search Box of Broadcasts (BoB)</a:t>
            </a:r>
          </a:p>
        </p:txBody>
      </p:sp>
      <p:sp>
        <p:nvSpPr>
          <p:cNvPr id="6" name="TextBox 5">
            <a:extLst>
              <a:ext uri="{FF2B5EF4-FFF2-40B4-BE49-F238E27FC236}">
                <a16:creationId xmlns:a16="http://schemas.microsoft.com/office/drawing/2014/main" id="{C60D7C8C-D7BE-E725-D5A3-5C3047D162C8}"/>
              </a:ext>
            </a:extLst>
          </p:cNvPr>
          <p:cNvSpPr txBox="1"/>
          <p:nvPr/>
        </p:nvSpPr>
        <p:spPr>
          <a:xfrm>
            <a:off x="257346" y="1061372"/>
            <a:ext cx="6335095" cy="163121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a:solidFill>
                  <a:srgbClr val="3A3A3A"/>
                </a:solidFill>
              </a:rPr>
              <a:t>From the guide select a day and time of a programme you want to view. </a:t>
            </a:r>
          </a:p>
          <a:p>
            <a:pPr marL="342900" indent="-342900">
              <a:buFont typeface="Arial" panose="020B0604020202020204" pitchFamily="34" charset="0"/>
              <a:buChar char="•"/>
            </a:pPr>
            <a:r>
              <a:rPr lang="en-GB" sz="2000" dirty="0"/>
              <a:t>Search by programme or by public playlist.</a:t>
            </a:r>
          </a:p>
          <a:p>
            <a:pPr marL="342900" indent="-342900">
              <a:buFont typeface="Arial" panose="020B0604020202020204" pitchFamily="34" charset="0"/>
              <a:buChar char="•"/>
            </a:pPr>
            <a:r>
              <a:rPr lang="en-GB" sz="2000" dirty="0"/>
              <a:t>Curated Playlists to search for pre-created lists; click on the Learning on Screen logo, then  Content Hub.</a:t>
            </a:r>
          </a:p>
        </p:txBody>
      </p:sp>
      <p:pic>
        <p:nvPicPr>
          <p:cNvPr id="13" name="Picture 12">
            <a:extLst>
              <a:ext uri="{FF2B5EF4-FFF2-40B4-BE49-F238E27FC236}">
                <a16:creationId xmlns:a16="http://schemas.microsoft.com/office/drawing/2014/main" id="{9AAE6A3C-9DE7-1B8C-822D-DC30D0A61D68}"/>
              </a:ext>
            </a:extLst>
          </p:cNvPr>
          <p:cNvPicPr>
            <a:picLocks noChangeAspect="1"/>
          </p:cNvPicPr>
          <p:nvPr/>
        </p:nvPicPr>
        <p:blipFill>
          <a:blip r:embed="rId2"/>
          <a:srcRect l="33265" t="20229" r="33928" b="5080"/>
          <a:stretch>
            <a:fillRect/>
          </a:stretch>
        </p:blipFill>
        <p:spPr>
          <a:xfrm>
            <a:off x="6689124" y="1045689"/>
            <a:ext cx="5245529" cy="3312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5" name="Picture 14">
            <a:extLst>
              <a:ext uri="{FF2B5EF4-FFF2-40B4-BE49-F238E27FC236}">
                <a16:creationId xmlns:a16="http://schemas.microsoft.com/office/drawing/2014/main" id="{E52DA6E0-EAB8-A80C-3FA3-220AFE094A07}"/>
              </a:ext>
            </a:extLst>
          </p:cNvPr>
          <p:cNvPicPr>
            <a:picLocks noChangeAspect="1"/>
          </p:cNvPicPr>
          <p:nvPr/>
        </p:nvPicPr>
        <p:blipFill>
          <a:blip r:embed="rId3"/>
          <a:srcRect l="30000" t="11424" r="30299" b="62831"/>
          <a:stretch>
            <a:fillRect/>
          </a:stretch>
        </p:blipFill>
        <p:spPr>
          <a:xfrm>
            <a:off x="403781" y="2669848"/>
            <a:ext cx="5920363" cy="10648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7" name="Picture 16">
            <a:extLst>
              <a:ext uri="{FF2B5EF4-FFF2-40B4-BE49-F238E27FC236}">
                <a16:creationId xmlns:a16="http://schemas.microsoft.com/office/drawing/2014/main" id="{FB40157C-DD91-E860-ECC3-31373A8F0AE7}"/>
              </a:ext>
            </a:extLst>
          </p:cNvPr>
          <p:cNvPicPr>
            <a:picLocks noChangeAspect="1"/>
          </p:cNvPicPr>
          <p:nvPr/>
        </p:nvPicPr>
        <p:blipFill>
          <a:blip r:embed="rId4"/>
          <a:srcRect l="29776" t="53846" r="30030" b="12477"/>
          <a:stretch>
            <a:fillRect/>
          </a:stretch>
        </p:blipFill>
        <p:spPr>
          <a:xfrm>
            <a:off x="403781" y="3942932"/>
            <a:ext cx="5908010" cy="13730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9C44B1A4-2F83-8DC8-8F9F-3764000F85F9}"/>
              </a:ext>
            </a:extLst>
          </p:cNvPr>
          <p:cNvSpPr txBox="1"/>
          <p:nvPr/>
        </p:nvSpPr>
        <p:spPr>
          <a:xfrm>
            <a:off x="6531285" y="4587149"/>
            <a:ext cx="489438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lgn="l" rtl="0">
              <a:buFont typeface="Arial"/>
              <a:buChar char="•"/>
            </a:pPr>
            <a:r>
              <a:rPr lang="en-GB" sz="2000" kern="1200" dirty="0">
                <a:ea typeface="+mn-ea"/>
                <a:cs typeface="+mn-cs"/>
                <a:hlinkClick r:id="rId5">
                  <a:extLst>
                    <a:ext uri="{A12FA001-AC4F-418D-AE19-62706E023703}">
                      <ahyp:hlinkClr xmlns:ahyp="http://schemas.microsoft.com/office/drawing/2018/hyperlinkcolor" val="tx"/>
                    </a:ext>
                  </a:extLst>
                </a:hlinkClick>
              </a:rPr>
              <a:t>Help</a:t>
            </a:r>
            <a:endParaRPr lang="en-GB" sz="2000" kern="1200" dirty="0"/>
          </a:p>
          <a:p>
            <a:pPr marL="283210" indent="-283210" algn="l" rtl="0">
              <a:buFont typeface="Arial"/>
              <a:buChar char="•"/>
            </a:pPr>
            <a:r>
              <a:rPr lang="en-GB" sz="2000" kern="1200" dirty="0">
                <a:hlinkClick r:id="rId6">
                  <a:extLst>
                    <a:ext uri="{A12FA001-AC4F-418D-AE19-62706E023703}">
                      <ahyp:hlinkClr xmlns:ahyp="http://schemas.microsoft.com/office/drawing/2018/hyperlinkcolor" val="tx"/>
                    </a:ext>
                  </a:extLst>
                </a:hlinkClick>
              </a:rPr>
              <a:t>How to videos</a:t>
            </a:r>
            <a:endParaRPr lang="en-GB" sz="2000" kern="1200" dirty="0"/>
          </a:p>
          <a:p>
            <a:pPr marL="283210" indent="-283210">
              <a:buFont typeface="Arial"/>
              <a:buChar char="•"/>
            </a:pPr>
            <a:r>
              <a:rPr lang="en-GB" sz="2000" dirty="0">
                <a:ea typeface="Calibri Light"/>
                <a:cs typeface="Calibri Light"/>
                <a:hlinkClick r:id="rId7">
                  <a:extLst>
                    <a:ext uri="{A12FA001-AC4F-418D-AE19-62706E023703}">
                      <ahyp:hlinkClr xmlns:ahyp="http://schemas.microsoft.com/office/drawing/2018/hyperlinkcolor" val="tx"/>
                    </a:ext>
                  </a:extLst>
                </a:hlinkClick>
              </a:rPr>
              <a:t>BoB Curated Playlists · Learning on Screen</a:t>
            </a:r>
            <a:endParaRPr lang="en-GB" sz="2000" dirty="0"/>
          </a:p>
          <a:p>
            <a:pPr algn="ctr"/>
            <a:endParaRPr lang="en-GB" sz="2000" dirty="0">
              <a:ea typeface="Calibri Light"/>
              <a:cs typeface="Calibri Light"/>
            </a:endParaRPr>
          </a:p>
        </p:txBody>
      </p:sp>
    </p:spTree>
    <p:extLst>
      <p:ext uri="{BB962C8B-B14F-4D97-AF65-F5344CB8AC3E}">
        <p14:creationId xmlns:p14="http://schemas.microsoft.com/office/powerpoint/2010/main" val="40648127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22440" y="5165085"/>
            <a:ext cx="5253297" cy="494722"/>
          </a:xfrm>
        </p:spPr>
        <p:txBody>
          <a:bodyPr/>
          <a:lstStyle/>
          <a:p>
            <a:r>
              <a:rPr lang="en-US" dirty="0">
                <a:hlinkClick r:id="rId2"/>
              </a:rPr>
              <a:t>CIS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Construction Information Service (CIS)</a:t>
            </a:r>
          </a:p>
        </p:txBody>
      </p:sp>
      <p:sp>
        <p:nvSpPr>
          <p:cNvPr id="7" name="TextBox 6">
            <a:extLst>
              <a:ext uri="{FF2B5EF4-FFF2-40B4-BE49-F238E27FC236}">
                <a16:creationId xmlns:a16="http://schemas.microsoft.com/office/drawing/2014/main" id="{64624B7F-074F-D5AA-DE1E-7B666BBACD5C}"/>
              </a:ext>
            </a:extLst>
          </p:cNvPr>
          <p:cNvSpPr txBox="1"/>
          <p:nvPr/>
        </p:nvSpPr>
        <p:spPr>
          <a:xfrm>
            <a:off x="391828" y="1327381"/>
            <a:ext cx="3983825" cy="3785652"/>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3A3A3A"/>
                </a:solidFill>
              </a:rPr>
              <a:t>Has resources for Environmental Engineering.</a:t>
            </a:r>
          </a:p>
          <a:p>
            <a:pPr marL="285750" indent="-285750">
              <a:buFont typeface="Arial" panose="020B0604020202020204" pitchFamily="34" charset="0"/>
              <a:buChar char="•"/>
            </a:pPr>
            <a:endParaRPr lang="en-GB" sz="2000" dirty="0">
              <a:solidFill>
                <a:srgbClr val="3A3A3A"/>
              </a:solidFill>
            </a:endParaRPr>
          </a:p>
          <a:p>
            <a:pPr marL="285750" indent="-285750">
              <a:buFont typeface="Arial" panose="020B0604020202020204" pitchFamily="34" charset="0"/>
              <a:buChar char="•"/>
            </a:pPr>
            <a:r>
              <a:rPr lang="en-GB" sz="2000" dirty="0">
                <a:solidFill>
                  <a:srgbClr val="3A3A3A"/>
                </a:solidFill>
              </a:rPr>
              <a:t>CIS contains, news, British Standards, articles, access to the Architects’ Journal, legislation, BIM.</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000000"/>
                </a:solidFill>
                <a:effectLst/>
              </a:rPr>
              <a:t>Create your own personal project folders.</a:t>
            </a:r>
          </a:p>
          <a:p>
            <a:pPr marL="285750" indent="-285750">
              <a:buFont typeface="Arial" panose="020B0604020202020204" pitchFamily="34" charset="0"/>
              <a:buChar char="•"/>
            </a:pPr>
            <a:endParaRPr lang="en-GB" sz="2000" dirty="0">
              <a:solidFill>
                <a:srgbClr val="000000"/>
              </a:solidFill>
            </a:endParaRPr>
          </a:p>
          <a:p>
            <a:pPr marL="285750" indent="-285750">
              <a:buFont typeface="Arial" panose="020B0604020202020204" pitchFamily="34" charset="0"/>
              <a:buChar char="•"/>
            </a:pPr>
            <a:r>
              <a:rPr lang="en-GB" sz="2000" dirty="0">
                <a:solidFill>
                  <a:srgbClr val="000000"/>
                </a:solidFill>
              </a:rPr>
              <a:t>Save searches and create alerts</a:t>
            </a:r>
            <a:r>
              <a:rPr lang="en-GB" dirty="0">
                <a:solidFill>
                  <a:srgbClr val="000000"/>
                </a:solidFill>
              </a:rPr>
              <a:t>.</a:t>
            </a:r>
            <a:endParaRPr lang="en-GB" dirty="0"/>
          </a:p>
        </p:txBody>
      </p:sp>
      <p:pic>
        <p:nvPicPr>
          <p:cNvPr id="4" name="Picture 3">
            <a:extLst>
              <a:ext uri="{FF2B5EF4-FFF2-40B4-BE49-F238E27FC236}">
                <a16:creationId xmlns:a16="http://schemas.microsoft.com/office/drawing/2014/main" id="{4E2BC0E4-1EDA-13BD-FBB0-D6802E1A9916}"/>
              </a:ext>
            </a:extLst>
          </p:cNvPr>
          <p:cNvPicPr>
            <a:picLocks noChangeAspect="1"/>
          </p:cNvPicPr>
          <p:nvPr/>
        </p:nvPicPr>
        <p:blipFill rotWithShape="1">
          <a:blip r:embed="rId3"/>
          <a:srcRect t="11590" r="1027" b="5492"/>
          <a:stretch/>
        </p:blipFill>
        <p:spPr>
          <a:xfrm>
            <a:off x="4874858" y="1269207"/>
            <a:ext cx="6562336" cy="366519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7218403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507250" y="4905402"/>
            <a:ext cx="5253297"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1" y="71250"/>
            <a:ext cx="10795518" cy="1003916"/>
          </a:xfrm>
        </p:spPr>
        <p:txBody>
          <a:bodyPr anchor="b">
            <a:normAutofit/>
          </a:bodyPr>
          <a:lstStyle/>
          <a:p>
            <a:r>
              <a:rPr lang="en-GB" dirty="0">
                <a:latin typeface="+mn-lt"/>
              </a:rPr>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166455"/>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3"/>
          <a:srcRect l="425" t="11801" r="46509" b="5073"/>
          <a:stretch/>
        </p:blipFill>
        <p:spPr>
          <a:xfrm>
            <a:off x="5249439" y="503167"/>
            <a:ext cx="6469812" cy="39703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578970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9236" y="5114461"/>
            <a:ext cx="2617976"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59083" y="-232821"/>
            <a:ext cx="10795518" cy="1003916"/>
          </a:xfrm>
        </p:spPr>
        <p:txBody>
          <a:bodyPr anchor="b">
            <a:normAutofit/>
          </a:bodyPr>
          <a:lstStyle/>
          <a:p>
            <a:r>
              <a:rPr lang="en-GB" dirty="0">
                <a:latin typeface="Calibri"/>
                <a:ea typeface="Calibri"/>
                <a:cs typeface="Calibri"/>
              </a:rPr>
              <a:t>Proquest Central</a:t>
            </a:r>
          </a:p>
        </p:txBody>
      </p:sp>
      <p:sp>
        <p:nvSpPr>
          <p:cNvPr id="5" name="TextBox 4">
            <a:extLst>
              <a:ext uri="{FF2B5EF4-FFF2-40B4-BE49-F238E27FC236}">
                <a16:creationId xmlns:a16="http://schemas.microsoft.com/office/drawing/2014/main" id="{33A1AC0A-D70C-719B-9C6E-DDC29DCDA4D0}"/>
              </a:ext>
            </a:extLst>
          </p:cNvPr>
          <p:cNvSpPr txBox="1"/>
          <p:nvPr/>
        </p:nvSpPr>
        <p:spPr>
          <a:xfrm>
            <a:off x="227143" y="1381803"/>
            <a:ext cx="3523642" cy="3416320"/>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dirty="0">
                <a:solidFill>
                  <a:srgbClr val="555555"/>
                </a:solidFill>
                <a:effectLst/>
              </a:rPr>
              <a:t>ProQuest Central is the largest single periodical resource available.  </a:t>
            </a:r>
          </a:p>
          <a:p>
            <a:pPr marR="0" lvl="0" algn="l" defTabSz="457200" rtl="0" eaLnBrk="1" fontAlgn="base" latinLnBrk="0" hangingPunct="1">
              <a:lnSpc>
                <a:spcPct val="100000"/>
              </a:lnSpc>
              <a:spcBef>
                <a:spcPct val="0"/>
              </a:spcBef>
              <a:spcAft>
                <a:spcPct val="0"/>
              </a:spcAft>
              <a:buClrTx/>
              <a:buSzTx/>
              <a:tabLst/>
              <a:defRPr/>
            </a:pPr>
            <a:endParaRPr lang="en-GB" sz="2400" dirty="0">
              <a:solidFill>
                <a:srgbClr val="555555"/>
              </a:solidFill>
            </a:endParaRPr>
          </a:p>
          <a:p>
            <a:pPr marR="0" lvl="0" algn="l" defTabSz="457200" rtl="0" eaLnBrk="1" fontAlgn="base" latinLnBrk="0" hangingPunct="1">
              <a:lnSpc>
                <a:spcPct val="100000"/>
              </a:lnSpc>
              <a:spcBef>
                <a:spcPct val="0"/>
              </a:spcBef>
              <a:spcAft>
                <a:spcPct val="0"/>
              </a:spcAft>
              <a:buClrTx/>
              <a:buSzTx/>
              <a:tabLst/>
              <a:defRPr/>
            </a:pPr>
            <a:r>
              <a:rPr lang="en-GB" sz="2400" b="0" i="0" dirty="0">
                <a:solidFill>
                  <a:srgbClr val="555555"/>
                </a:solidFill>
                <a:effectLst/>
              </a:rPr>
              <a:t>Try going to ‘Also Available to You’ and select Engineering Database which has subject coverage for  Construction.</a:t>
            </a:r>
          </a:p>
        </p:txBody>
      </p:sp>
      <p:pic>
        <p:nvPicPr>
          <p:cNvPr id="6" name="Picture 5">
            <a:extLst>
              <a:ext uri="{FF2B5EF4-FFF2-40B4-BE49-F238E27FC236}">
                <a16:creationId xmlns:a16="http://schemas.microsoft.com/office/drawing/2014/main" id="{EFB2248C-075B-4CF2-1B15-3DD764166C99}"/>
              </a:ext>
            </a:extLst>
          </p:cNvPr>
          <p:cNvPicPr>
            <a:picLocks noChangeAspect="1"/>
          </p:cNvPicPr>
          <p:nvPr/>
        </p:nvPicPr>
        <p:blipFill>
          <a:blip r:embed="rId3"/>
          <a:srcRect l="5371" t="12152" r="1331" b="9446"/>
          <a:stretch>
            <a:fillRect/>
          </a:stretch>
        </p:blipFill>
        <p:spPr>
          <a:xfrm>
            <a:off x="3921499" y="771095"/>
            <a:ext cx="8043358" cy="450609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1907587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dirty="0">
                <a:latin typeface="+mn-lt"/>
                <a:cs typeface="Calibri"/>
              </a:rPr>
              <a:t>Search for journals - Browzine</a:t>
            </a:r>
            <a:endParaRPr lang="en-GB" dirty="0">
              <a:latin typeface="+mn-lt"/>
            </a:endParaRPr>
          </a:p>
        </p:txBody>
      </p:sp>
      <p:sp>
        <p:nvSpPr>
          <p:cNvPr id="3" name="Content Placeholder 2"/>
          <p:cNvSpPr>
            <a:spLocks noGrp="1"/>
          </p:cNvSpPr>
          <p:nvPr>
            <p:ph sz="quarter" idx="10"/>
          </p:nvPr>
        </p:nvSpPr>
        <p:spPr>
          <a:xfrm>
            <a:off x="316544" y="1296482"/>
            <a:ext cx="4371939" cy="4132467"/>
          </a:xfrm>
          <a:ln w="57150">
            <a:solidFill>
              <a:schemeClr val="accent2"/>
            </a:solidFill>
          </a:ln>
        </p:spPr>
        <p:txBody>
          <a:bodyPr>
            <a:normAutofit fontScale="92500" lnSpcReduction="10000"/>
          </a:bodyPr>
          <a:lstStyle/>
          <a:p>
            <a:pPr marL="0" indent="0">
              <a:buNone/>
            </a:pPr>
            <a:r>
              <a:rPr lang="en-GB" dirty="0">
                <a:latin typeface="Calibri "/>
                <a:cs typeface="Calibri Light" panose="020F0302020204030204" pitchFamily="34" charset="0"/>
              </a:rPr>
              <a:t>Keep up-to-date with the latest issues of your favourite journals.</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Browse by subject or use the search box and search by title, subject or ISSN.</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Use My Bookshelf and My Articles to save favourite content.</a:t>
            </a:r>
            <a:endParaRPr lang="en-GB" sz="3100" dirty="0">
              <a:latin typeface="Calibri Light" panose="020F0302020204030204" pitchFamily="34" charset="0"/>
              <a:cs typeface="Calibri Light" panose="020F0302020204030204" pitchFamily="34" charset="0"/>
            </a:endParaRPr>
          </a:p>
          <a:p>
            <a:pPr marL="0" indent="0">
              <a:buNone/>
            </a:pPr>
            <a:endParaRPr lang="en-GB" dirty="0"/>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dirty="0">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6445589" y="5188767"/>
            <a:ext cx="3407159" cy="569387"/>
          </a:xfrm>
          <a:prstGeom prst="rect">
            <a:avLst/>
          </a:prstGeom>
          <a:noFill/>
        </p:spPr>
        <p:txBody>
          <a:bodyPr wrap="square">
            <a:spAutoFit/>
          </a:bodyPr>
          <a:lstStyle/>
          <a:p>
            <a:pPr marL="0" indent="0">
              <a:buNone/>
            </a:pPr>
            <a:r>
              <a:rPr lang="en-GB" sz="3100" dirty="0">
                <a:cs typeface="Calibri Light" panose="020F0302020204030204" pitchFamily="34" charset="0"/>
                <a:hlinkClick r:id="rId3"/>
              </a:rPr>
              <a:t>Browzine</a:t>
            </a:r>
            <a:endParaRPr lang="en-GB" sz="3100" dirty="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4858888" y="4308205"/>
            <a:ext cx="1353596" cy="1341993"/>
          </a:xfrm>
          <a:prstGeom prst="rect">
            <a:avLst/>
          </a:prstGeom>
        </p:spPr>
      </p:pic>
      <p:pic>
        <p:nvPicPr>
          <p:cNvPr id="7" name="Picture 6">
            <a:extLst>
              <a:ext uri="{FF2B5EF4-FFF2-40B4-BE49-F238E27FC236}">
                <a16:creationId xmlns:a16="http://schemas.microsoft.com/office/drawing/2014/main" id="{AB62FCCB-8A16-6349-330F-7EB44D635CF9}"/>
              </a:ext>
            </a:extLst>
          </p:cNvPr>
          <p:cNvPicPr>
            <a:picLocks noChangeAspect="1"/>
          </p:cNvPicPr>
          <p:nvPr/>
        </p:nvPicPr>
        <p:blipFill>
          <a:blip r:embed="rId5"/>
          <a:srcRect l="648" t="12484" r="1579" b="5325"/>
          <a:stretch>
            <a:fillRect/>
          </a:stretch>
        </p:blipFill>
        <p:spPr>
          <a:xfrm>
            <a:off x="4968046" y="1118382"/>
            <a:ext cx="4939841" cy="27684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1" name="Picture 10">
            <a:extLst>
              <a:ext uri="{FF2B5EF4-FFF2-40B4-BE49-F238E27FC236}">
                <a16:creationId xmlns:a16="http://schemas.microsoft.com/office/drawing/2014/main" id="{F3857628-8CB7-769E-4D08-D74464819BE3}"/>
              </a:ext>
            </a:extLst>
          </p:cNvPr>
          <p:cNvPicPr>
            <a:picLocks noChangeAspect="1"/>
          </p:cNvPicPr>
          <p:nvPr/>
        </p:nvPicPr>
        <p:blipFill>
          <a:blip r:embed="rId6"/>
          <a:srcRect l="762" t="21571" r="8820" b="28153"/>
          <a:stretch>
            <a:fillRect/>
          </a:stretch>
        </p:blipFill>
        <p:spPr>
          <a:xfrm>
            <a:off x="6382889" y="3073788"/>
            <a:ext cx="5705442" cy="211497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488394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504" y="-58855"/>
            <a:ext cx="11481847" cy="1325563"/>
          </a:xfrm>
        </p:spPr>
        <p:txBody>
          <a:bodyPr>
            <a:noAutofit/>
          </a:bodyPr>
          <a:lstStyle/>
          <a:p>
            <a:r>
              <a:rPr lang="en-GB" dirty="0">
                <a:latin typeface="Calibri" panose="020F0502020204030204" pitchFamily="34" charset="0"/>
                <a:cs typeface="Calibri" panose="020F0502020204030204" pitchFamily="34" charset="0"/>
              </a:rPr>
              <a:t>Search by Subject</a:t>
            </a:r>
          </a:p>
        </p:txBody>
      </p:sp>
      <p:sp>
        <p:nvSpPr>
          <p:cNvPr id="3" name="Content Placeholder 2"/>
          <p:cNvSpPr>
            <a:spLocks noGrp="1"/>
          </p:cNvSpPr>
          <p:nvPr>
            <p:ph sz="quarter" idx="10"/>
          </p:nvPr>
        </p:nvSpPr>
        <p:spPr>
          <a:xfrm>
            <a:off x="482453" y="1809487"/>
            <a:ext cx="3379488" cy="3465498"/>
          </a:xfrm>
        </p:spPr>
        <p:txBody>
          <a:bodyPr>
            <a:normAutofit/>
          </a:bodyPr>
          <a:lstStyle/>
          <a:p>
            <a:pPr marL="0" indent="0">
              <a:buNone/>
            </a:pPr>
            <a:r>
              <a:rPr lang="en-GB" sz="2400" dirty="0">
                <a:latin typeface="Calibri" panose="020F0502020204030204" pitchFamily="34" charset="0"/>
                <a:cs typeface="Calibri" panose="020F0502020204030204" pitchFamily="34" charset="0"/>
              </a:rPr>
              <a:t>Use the search box to find journals on construction.</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Light" panose="020F0302020204030204" pitchFamily="34" charset="0"/>
                <a:cs typeface="Calibri Light" panose="020F0302020204030204" pitchFamily="34" charset="0"/>
                <a:hlinkClick r:id="rId2"/>
              </a:rPr>
              <a:t>Browzine</a:t>
            </a:r>
            <a:endParaRPr lang="en-GB" sz="2400" b="1"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AA52CD16-47A8-B470-0F26-53071B4E960C}"/>
              </a:ext>
            </a:extLst>
          </p:cNvPr>
          <p:cNvPicPr>
            <a:picLocks noChangeAspect="1"/>
          </p:cNvPicPr>
          <p:nvPr/>
        </p:nvPicPr>
        <p:blipFill rotWithShape="1">
          <a:blip r:embed="rId3"/>
          <a:srcRect l="561" t="11398" r="1231" b="4624"/>
          <a:stretch/>
        </p:blipFill>
        <p:spPr>
          <a:xfrm>
            <a:off x="4061890" y="1082044"/>
            <a:ext cx="7702461" cy="439096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0532019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latin typeface="+mn-lt"/>
              </a:rPr>
              <a:t>Cite Them Right</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807858" y="1300667"/>
            <a:ext cx="8073935" cy="42566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3278832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dirty="0">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dirty="0">
                <a:solidFill>
                  <a:schemeClr val="accent2"/>
                </a:solidFill>
                <a:latin typeface="Calibri" panose="020F0502020204030204" pitchFamily="34" charset="0"/>
                <a:cs typeface="Calibri" panose="020F0502020204030204" pitchFamily="34" charset="0"/>
              </a:rPr>
              <a:t>Consider</a:t>
            </a:r>
            <a:r>
              <a:rPr lang="en-GB" sz="2200" b="1"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the source and quality of the information you are using. </a:t>
            </a:r>
          </a:p>
          <a:p>
            <a:pPr marL="0" indent="0">
              <a:buNone/>
            </a:pPr>
            <a:r>
              <a:rPr lang="en-GB" sz="2200" b="1" dirty="0">
                <a:solidFill>
                  <a:schemeClr val="accent2"/>
                </a:solidFill>
                <a:latin typeface="Calibri" panose="020F0502020204030204" pitchFamily="34" charset="0"/>
                <a:cs typeface="Calibri" panose="020F0502020204030204" pitchFamily="34" charset="0"/>
              </a:rPr>
              <a:t>Apply</a:t>
            </a:r>
            <a:r>
              <a:rPr lang="en-GB" sz="2200" dirty="0">
                <a:latin typeface="Calibri" panose="020F0502020204030204" pitchFamily="34" charset="0"/>
                <a:cs typeface="Calibri" panose="020F0502020204030204" pitchFamily="34" charset="0"/>
              </a:rPr>
              <a:t> critical thinking and reasoning.</a:t>
            </a:r>
          </a:p>
          <a:p>
            <a:pPr marL="0" indent="0">
              <a:buNone/>
            </a:pPr>
            <a:r>
              <a:rPr lang="en-GB" sz="2000" dirty="0">
                <a:latin typeface="Calibri" panose="020F0502020204030204" pitchFamily="34" charset="0"/>
                <a:cs typeface="Calibri" panose="020F0502020204030204" pitchFamily="34" charset="0"/>
              </a:rPr>
              <a:t> </a:t>
            </a:r>
            <a:endParaRPr lang="en-GB" sz="2000" dirty="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urrency</a:t>
              </a:r>
              <a:endParaRPr lang="en-GB" sz="24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dirty="0">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C</a:t>
                </a:r>
              </a:p>
              <a:p>
                <a:r>
                  <a:rPr lang="en-GB" sz="3600" b="1" dirty="0">
                    <a:solidFill>
                      <a:schemeClr val="accent2"/>
                    </a:solidFill>
                    <a:latin typeface="Calibri" panose="020F0502020204030204" pitchFamily="34" charset="0"/>
                    <a:cs typeface="Calibri" panose="020F0502020204030204" pitchFamily="34" charset="0"/>
                  </a:rPr>
                  <a:t>O</a:t>
                </a:r>
              </a:p>
              <a:p>
                <a:r>
                  <a:rPr lang="en-GB" sz="3600" b="1" dirty="0">
                    <a:solidFill>
                      <a:schemeClr val="accent2"/>
                    </a:solidFill>
                    <a:latin typeface="Calibri" panose="020F0502020204030204" pitchFamily="34" charset="0"/>
                    <a:cs typeface="Calibri" panose="020F0502020204030204" pitchFamily="34" charset="0"/>
                  </a:rPr>
                  <a:t>R</a:t>
                </a:r>
              </a:p>
              <a:p>
                <a:r>
                  <a:rPr lang="en-GB" sz="3600" b="1" dirty="0">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4"/>
              </a:rPr>
              <a:t>ACORN</a:t>
            </a:r>
            <a:r>
              <a:rPr lang="en-GB" dirty="0">
                <a:solidFill>
                  <a:schemeClr val="accent2"/>
                </a:solidFill>
                <a:latin typeface="Calibri" panose="020F0502020204030204" pitchFamily="34" charset="0"/>
                <a:cs typeface="Calibri" panose="020F0502020204030204" pitchFamily="34" charset="0"/>
              </a:rPr>
              <a:t> (article and video)</a:t>
            </a:r>
            <a:endParaRPr lang="en-US" dirty="0"/>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5"/>
              </a:rPr>
              <a:t>SIFT </a:t>
            </a:r>
            <a:r>
              <a:rPr lang="en-GB" dirty="0">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6"/>
              </a:rPr>
              <a:t>CRAAP</a:t>
            </a:r>
            <a:r>
              <a:rPr lang="en-GB" dirty="0">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dirty="0">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dirty="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1537265908"/>
      </p:ext>
    </p:extLst>
  </p:cSld>
  <p:clrMapOvr>
    <a:masterClrMapping/>
  </p:clrMapOvr>
  <mc:AlternateContent xmlns:mc="http://schemas.openxmlformats.org/markup-compatibility/2006" xmlns:p14="http://schemas.microsoft.com/office/powerpoint/2010/main">
    <mc:Choice Requires="p14">
      <p:transition spd="med" p14:dur="700" advTm="31353">
        <p:fade/>
      </p:transition>
    </mc:Choice>
    <mc:Fallback xmlns="">
      <p:transition spd="med" advTm="31353">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dirty="0">
                <a:latin typeface="+mn-lt"/>
              </a:rPr>
              <a:t>Develop your skills</a:t>
            </a:r>
            <a:endParaRPr lang="en-US" dirty="0">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dirty="0">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dirty="0">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574920691"/>
      </p:ext>
    </p:extLst>
  </p:cSld>
  <p:clrMapOvr>
    <a:masterClrMapping/>
  </p:clrMapOvr>
  <mc:AlternateContent xmlns:mc="http://schemas.openxmlformats.org/markup-compatibility/2006" xmlns:p14="http://schemas.microsoft.com/office/powerpoint/2010/main">
    <mc:Choice Requires="p14">
      <p:transition spd="med" p14:dur="700" advTm="45099">
        <p:fade/>
      </p:transition>
    </mc:Choice>
    <mc:Fallback xmlns="">
      <p:transition spd="med" advTm="45099">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955262" y="1276437"/>
            <a:ext cx="5942044" cy="1003916"/>
          </a:xfrm>
        </p:spPr>
        <p:txBody>
          <a:bodyPr vert="horz" lIns="91440" tIns="45720" rIns="91440" bIns="45720" rtlCol="0" anchor="t">
            <a:normAutofit/>
          </a:bodyPr>
          <a:lstStyle/>
          <a:p>
            <a:pPr marL="0" indent="0">
              <a:buNone/>
            </a:pPr>
            <a:r>
              <a:rPr lang="en-GB" dirty="0">
                <a:latin typeface="Calibri" panose="020F0502020204030204" pitchFamily="34" charset="0"/>
                <a:cs typeface="Calibri" panose="020F0502020204030204" pitchFamily="34" charset="0"/>
              </a:rPr>
              <a:t>Lisa Ellis:  </a:t>
            </a:r>
            <a:r>
              <a:rPr lang="en-GB" dirty="0">
                <a:latin typeface="Calibri" panose="020F0502020204030204" pitchFamily="34" charset="0"/>
                <a:cs typeface="Calibri" panose="020F0502020204030204" pitchFamily="34" charset="0"/>
                <a:hlinkClick r:id="rId3"/>
              </a:rPr>
              <a:t>l.ellis@uwtsd.ac.uk</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Emily Wild: </a:t>
            </a:r>
            <a:r>
              <a:rPr lang="en-GB" dirty="0">
                <a:latin typeface="Calibri" panose="020F0502020204030204" pitchFamily="34" charset="0"/>
                <a:cs typeface="Calibri" panose="020F0502020204030204" pitchFamily="34" charset="0"/>
                <a:hlinkClick r:id="rId4"/>
              </a:rPr>
              <a:t>emily.wild@uwtsd.ac.uk</a:t>
            </a: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287465" y="251994"/>
            <a:ext cx="10795518" cy="659960"/>
          </a:xfrm>
        </p:spPr>
        <p:txBody>
          <a:bodyPr>
            <a:normAutofit fontScale="90000"/>
          </a:bodyPr>
          <a:lstStyle/>
          <a:p>
            <a:r>
              <a:rPr lang="en-GB" dirty="0">
                <a:latin typeface="+mn-lt"/>
              </a:rPr>
              <a:t>Contact</a:t>
            </a: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5976052" y="2462842"/>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976052" y="2633964"/>
            <a:ext cx="6342744" cy="3385542"/>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5"/>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6"/>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Chat: </a:t>
            </a:r>
          </a:p>
          <a:p>
            <a:endParaRPr lang="en-GB" sz="2400" dirty="0">
              <a:latin typeface="Calibri" panose="020F0502020204030204" pitchFamily="34" charset="0"/>
              <a:cs typeface="Calibri" panose="020F0502020204030204" pitchFamily="34" charset="0"/>
            </a:endParaRP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8962" y="1169316"/>
            <a:ext cx="4748496" cy="45193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8"/>
            <a:extLst>
              <a:ext uri="{FF2B5EF4-FFF2-40B4-BE49-F238E27FC236}">
                <a16:creationId xmlns:a16="http://schemas.microsoft.com/office/drawing/2014/main" id="{6CE3850F-2918-F351-623C-BFF1CE5C4347}"/>
              </a:ext>
            </a:extLst>
          </p:cNvPr>
          <p:cNvPicPr>
            <a:picLocks noChangeAspect="1"/>
          </p:cNvPicPr>
          <p:nvPr/>
        </p:nvPicPr>
        <p:blipFill>
          <a:blip r:embed="rId9">
            <a:duotone>
              <a:schemeClr val="accent1">
                <a:shade val="45000"/>
                <a:satMod val="135000"/>
              </a:schemeClr>
              <a:prstClr val="white"/>
            </a:duotone>
            <a:extLst>
              <a:ext uri="{BEBA8EAE-BF5A-486C-A8C5-ECC9F3942E4B}">
                <a14:imgProps xmlns:a14="http://schemas.microsoft.com/office/drawing/2010/main">
                  <a14:imgLayer r:embed="rId10">
                    <a14:imgEffect>
                      <a14:sharpenSoften amount="50000"/>
                    </a14:imgEffect>
                  </a14:imgLayer>
                </a14:imgProps>
              </a:ext>
            </a:extLst>
          </a:blip>
          <a:stretch>
            <a:fillRect/>
          </a:stretch>
        </p:blipFill>
        <p:spPr>
          <a:xfrm>
            <a:off x="8287359" y="4622548"/>
            <a:ext cx="1022060" cy="945180"/>
          </a:xfrm>
          <a:prstGeom prst="rect">
            <a:avLst/>
          </a:prstGeo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2296" y="5318459"/>
            <a:ext cx="3265716" cy="369332"/>
          </a:xfrm>
          <a:prstGeom prst="rect">
            <a:avLst/>
          </a:prstGeom>
          <a:noFill/>
        </p:spPr>
        <p:txBody>
          <a:bodyPr wrap="square" rtlCol="0">
            <a:spAutoFit/>
          </a:bodyPr>
          <a:lstStyle/>
          <a:p>
            <a:r>
              <a:rPr lang="en-GB" dirty="0">
                <a:solidFill>
                  <a:schemeClr val="bg1">
                    <a:lumMod val="95000"/>
                  </a:schemeClr>
                </a:solidFill>
              </a:rPr>
              <a:t>Source: </a:t>
            </a:r>
            <a:r>
              <a:rPr lang="en-GB" dirty="0" err="1">
                <a:solidFill>
                  <a:schemeClr val="bg1">
                    <a:lumMod val="95000"/>
                  </a:schemeClr>
                </a:solidFill>
                <a:hlinkClick r:id="rId11">
                  <a:extLst>
                    <a:ext uri="{A12FA001-AC4F-418D-AE19-62706E023703}">
                      <ahyp:hlinkClr xmlns:ahyp="http://schemas.microsoft.com/office/drawing/2018/hyperlinkcolor" val="tx"/>
                    </a:ext>
                  </a:extLst>
                </a:hlinkClick>
              </a:rPr>
              <a:t>Pixabay</a:t>
            </a:r>
            <a:r>
              <a:rPr lang="en-GB" dirty="0">
                <a:solidFill>
                  <a:schemeClr val="bg1">
                    <a:lumMod val="95000"/>
                  </a:schemeClr>
                </a:solidFill>
                <a:hlinkClick r:id="rId11">
                  <a:extLst>
                    <a:ext uri="{A12FA001-AC4F-418D-AE19-62706E023703}">
                      <ahyp:hlinkClr xmlns:ahyp="http://schemas.microsoft.com/office/drawing/2018/hyperlinkcolor" val="tx"/>
                    </a:ext>
                  </a:extLst>
                </a:hlinkClick>
              </a:rPr>
              <a:t>: image by Geralt</a:t>
            </a:r>
            <a:endParaRPr lang="en-GB" dirty="0">
              <a:solidFill>
                <a:schemeClr val="bg1">
                  <a:lumMod val="95000"/>
                </a:schemeClr>
              </a:solidFill>
            </a:endParaRPr>
          </a:p>
        </p:txBody>
      </p:sp>
    </p:spTree>
    <p:extLst>
      <p:ext uri="{BB962C8B-B14F-4D97-AF65-F5344CB8AC3E}">
        <p14:creationId xmlns:p14="http://schemas.microsoft.com/office/powerpoint/2010/main" val="2199667136"/>
      </p:ext>
    </p:extLst>
  </p:cSld>
  <p:clrMapOvr>
    <a:masterClrMapping/>
  </p:clrMapOvr>
  <mc:AlternateContent xmlns:mc="http://schemas.openxmlformats.org/markup-compatibility/2006" xmlns:p14="http://schemas.microsoft.com/office/powerpoint/2010/main">
    <mc:Choice Requires="p14">
      <p:transition spd="med" p14:dur="700" advTm="11702">
        <p:fade/>
      </p:transition>
    </mc:Choice>
    <mc:Fallback xmlns="">
      <p:transition spd="med" advTm="11702">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2106</Words>
  <Application>Microsoft Office PowerPoint</Application>
  <PresentationFormat>Widescreen</PresentationFormat>
  <Paragraphs>316</Paragraphs>
  <Slides>33</Slides>
  <Notes>11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33</vt:i4>
      </vt:variant>
    </vt:vector>
  </HeadingPairs>
  <TitlesOfParts>
    <vt:vector size="42" baseType="lpstr">
      <vt:lpstr>Arial,Sans-Serif</vt:lpstr>
      <vt:lpstr>Calibri </vt:lpstr>
      <vt:lpstr>Aptos</vt:lpstr>
      <vt:lpstr>Arial</vt:lpstr>
      <vt:lpstr>Calibri</vt:lpstr>
      <vt:lpstr>Calibri Light</vt: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Using the library for research</vt:lpstr>
      <vt:lpstr>Library website: Student HWB</vt:lpstr>
      <vt:lpstr>Services and support </vt:lpstr>
      <vt:lpstr>Explore your library resources</vt:lpstr>
      <vt:lpstr>Sign up to Online Infoskills Tutorials</vt:lpstr>
      <vt:lpstr>Online Resource Lists – your shortcut</vt:lpstr>
      <vt:lpstr>Online Resource List (ORL) demo</vt:lpstr>
      <vt:lpstr>Saving favourites</vt:lpstr>
      <vt:lpstr>Find sources using the library catalogue</vt:lpstr>
      <vt:lpstr>Searching the Library Online</vt:lpstr>
      <vt:lpstr>Library Catalogue – overview.</vt:lpstr>
      <vt:lpstr>Improving your search results </vt:lpstr>
      <vt:lpstr>What the item records include</vt:lpstr>
      <vt:lpstr>Why use individual databases?</vt:lpstr>
      <vt:lpstr>Database Search</vt:lpstr>
      <vt:lpstr>Box of Broadcasts (BoB)</vt:lpstr>
      <vt:lpstr>Search Box of Broadcasts (BoB)</vt:lpstr>
      <vt:lpstr>Construction Information Service (CIS)</vt:lpstr>
      <vt:lpstr>ScienceDirect</vt:lpstr>
      <vt:lpstr>Proquest Central</vt:lpstr>
      <vt:lpstr>Search for journals - Browzine</vt:lpstr>
      <vt:lpstr>Search by Subject</vt:lpstr>
      <vt:lpstr>Cite Them Right</vt:lpstr>
      <vt:lpstr>Evaluating Information</vt:lpstr>
      <vt:lpstr>AI CRAAP Test</vt:lpstr>
      <vt:lpstr>Develop your skills</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Hannah Williams</cp:lastModifiedBy>
  <cp:revision>21</cp:revision>
  <dcterms:created xsi:type="dcterms:W3CDTF">2021-03-09T15:35:42Z</dcterms:created>
  <dcterms:modified xsi:type="dcterms:W3CDTF">2026-10-15T13:46:02Z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