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1"/>
  </p:sldMasterIdLst>
  <p:notesMasterIdLst>
    <p:notesMasterId r:id="rId24"/>
  </p:notesMasterIdLst>
  <p:sldIdLst>
    <p:sldId id="256" r:id="rId2"/>
    <p:sldId id="257" r:id="rId3"/>
    <p:sldId id="258" r:id="rId4"/>
    <p:sldId id="259" r:id="rId5"/>
    <p:sldId id="260" r:id="rId6"/>
    <p:sldId id="261" r:id="rId7"/>
    <p:sldId id="262" r:id="rId8"/>
    <p:sldId id="263" r:id="rId9"/>
    <p:sldId id="280" r:id="rId10"/>
    <p:sldId id="265" r:id="rId11"/>
    <p:sldId id="266" r:id="rId12"/>
    <p:sldId id="267" r:id="rId13"/>
    <p:sldId id="268" r:id="rId14"/>
    <p:sldId id="270" r:id="rId15"/>
    <p:sldId id="271" r:id="rId16"/>
    <p:sldId id="272" r:id="rId17"/>
    <p:sldId id="273" r:id="rId18"/>
    <p:sldId id="274" r:id="rId19"/>
    <p:sldId id="281" r:id="rId20"/>
    <p:sldId id="277" r:id="rId21"/>
    <p:sldId id="278" r:id="rId22"/>
    <p:sldId id="2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91" autoAdjust="0"/>
  </p:normalViewPr>
  <p:slideViewPr>
    <p:cSldViewPr snapToGrid="0">
      <p:cViewPr varScale="1">
        <p:scale>
          <a:sx n="80" d="100"/>
          <a:sy n="80" d="100"/>
        </p:scale>
        <p:origin x="5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43057C-50A5-413E-A9A8-845AE3399DD6}"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IN"/>
        </a:p>
      </dgm:t>
    </dgm:pt>
    <dgm:pt modelId="{6ACA8BD0-4D90-4647-816D-81E30BFB9CB7}">
      <dgm:prSet phldrT="[Text]" custT="1"/>
      <dgm:spPr/>
      <dgm:t>
        <a:bodyPr/>
        <a:lstStyle/>
        <a:p>
          <a:pPr>
            <a:buFont typeface="Times New Roman" panose="02020603050405020304" pitchFamily="18" charset="0"/>
            <a:buChar char="•"/>
          </a:pPr>
          <a:r>
            <a:rPr lang="en-IN" sz="1600" dirty="0">
              <a:latin typeface="Times New Roman" panose="02020603050405020304" pitchFamily="18" charset="0"/>
              <a:cs typeface="Times New Roman" panose="02020603050405020304" pitchFamily="18" charset="0"/>
            </a:rPr>
            <a:t>To determine prevalence and socio-demographic profile of students engaged in gymnastics in University of Manchester</a:t>
          </a:r>
        </a:p>
      </dgm:t>
    </dgm:pt>
    <dgm:pt modelId="{FB190342-B5A5-42A6-83DC-CF15241C0D74}" type="parTrans" cxnId="{6670A997-0A33-431B-94BF-D6BE76ECBF82}">
      <dgm:prSet/>
      <dgm:spPr/>
      <dgm:t>
        <a:bodyPr/>
        <a:lstStyle/>
        <a:p>
          <a:endParaRPr lang="en-IN"/>
        </a:p>
      </dgm:t>
    </dgm:pt>
    <dgm:pt modelId="{A79B5202-199E-4EF6-89CC-D6DF2172D769}" type="sibTrans" cxnId="{6670A997-0A33-431B-94BF-D6BE76ECBF82}">
      <dgm:prSet/>
      <dgm:spPr/>
      <dgm:t>
        <a:bodyPr/>
        <a:lstStyle/>
        <a:p>
          <a:endParaRPr lang="en-IN"/>
        </a:p>
      </dgm:t>
    </dgm:pt>
    <dgm:pt modelId="{9440E6A5-330C-41B7-8ED4-DA428A77A850}">
      <dgm:prSet phldrT="[Text]" custT="1"/>
      <dgm:spPr/>
      <dgm:t>
        <a:bodyPr/>
        <a:lstStyle/>
        <a:p>
          <a:r>
            <a:rPr lang="en-IN" sz="1600" dirty="0">
              <a:latin typeface="Times New Roman" panose="02020603050405020304" pitchFamily="18" charset="0"/>
              <a:cs typeface="Times New Roman" panose="02020603050405020304" pitchFamily="18" charset="0"/>
            </a:rPr>
            <a:t>To identify factors motivating the students for engaging in gymnastics as a physical activity</a:t>
          </a:r>
        </a:p>
      </dgm:t>
    </dgm:pt>
    <dgm:pt modelId="{138D9549-F85F-403F-8C36-CF954AD50517}" type="parTrans" cxnId="{D03DBA64-FAA6-49E9-B254-1D5B8C0C7917}">
      <dgm:prSet/>
      <dgm:spPr/>
      <dgm:t>
        <a:bodyPr/>
        <a:lstStyle/>
        <a:p>
          <a:endParaRPr lang="en-IN"/>
        </a:p>
      </dgm:t>
    </dgm:pt>
    <dgm:pt modelId="{ED578113-4C14-4346-9636-B895E91693F9}" type="sibTrans" cxnId="{D03DBA64-FAA6-49E9-B254-1D5B8C0C7917}">
      <dgm:prSet/>
      <dgm:spPr/>
      <dgm:t>
        <a:bodyPr/>
        <a:lstStyle/>
        <a:p>
          <a:endParaRPr lang="en-IN"/>
        </a:p>
      </dgm:t>
    </dgm:pt>
    <dgm:pt modelId="{B363F6AA-4CD5-4A7B-83BD-F3A683D33B9E}">
      <dgm:prSet phldrT="[Text]" custT="1"/>
      <dgm:spPr/>
      <dgm:t>
        <a:bodyPr/>
        <a:lstStyle/>
        <a:p>
          <a:r>
            <a:rPr lang="en-IN" sz="1600" dirty="0">
              <a:latin typeface="Times New Roman" panose="02020603050405020304" pitchFamily="18" charset="0"/>
              <a:cs typeface="Times New Roman" panose="02020603050405020304" pitchFamily="18" charset="0"/>
            </a:rPr>
            <a:t>To examine the strategies for improving gymnastics among university students of Manchester</a:t>
          </a:r>
        </a:p>
      </dgm:t>
    </dgm:pt>
    <dgm:pt modelId="{82210D6A-737C-4C0F-B924-20C2FDA0CB08}" type="sibTrans" cxnId="{86F3A6E0-6EAC-4B7A-A98B-A5CC6E9375FB}">
      <dgm:prSet/>
      <dgm:spPr/>
      <dgm:t>
        <a:bodyPr/>
        <a:lstStyle/>
        <a:p>
          <a:endParaRPr lang="en-IN"/>
        </a:p>
      </dgm:t>
    </dgm:pt>
    <dgm:pt modelId="{D5DF9300-77ED-47BD-8364-0EC2881A4114}" type="parTrans" cxnId="{86F3A6E0-6EAC-4B7A-A98B-A5CC6E9375FB}">
      <dgm:prSet/>
      <dgm:spPr/>
      <dgm:t>
        <a:bodyPr/>
        <a:lstStyle/>
        <a:p>
          <a:endParaRPr lang="en-IN"/>
        </a:p>
      </dgm:t>
    </dgm:pt>
    <dgm:pt modelId="{A4F69FD7-D55B-4938-80B8-ABDAAF410335}" type="pres">
      <dgm:prSet presAssocID="{D043057C-50A5-413E-A9A8-845AE3399DD6}" presName="Name0" presStyleCnt="0">
        <dgm:presLayoutVars>
          <dgm:chPref val="1"/>
          <dgm:dir/>
          <dgm:animOne val="branch"/>
          <dgm:animLvl val="lvl"/>
          <dgm:resizeHandles/>
        </dgm:presLayoutVars>
      </dgm:prSet>
      <dgm:spPr/>
    </dgm:pt>
    <dgm:pt modelId="{AC5DD8A8-AF67-4FC0-A142-6BE998F3299C}" type="pres">
      <dgm:prSet presAssocID="{6ACA8BD0-4D90-4647-816D-81E30BFB9CB7}" presName="vertOne" presStyleCnt="0"/>
      <dgm:spPr/>
    </dgm:pt>
    <dgm:pt modelId="{B24DE15F-CF8C-4ADA-B7B7-E3C43F599DC1}" type="pres">
      <dgm:prSet presAssocID="{6ACA8BD0-4D90-4647-816D-81E30BFB9CB7}" presName="txOne" presStyleLbl="node0" presStyleIdx="0" presStyleCnt="1">
        <dgm:presLayoutVars>
          <dgm:chPref val="3"/>
        </dgm:presLayoutVars>
      </dgm:prSet>
      <dgm:spPr/>
    </dgm:pt>
    <dgm:pt modelId="{9832B8E2-146B-4404-90F8-DA1BB12AF937}" type="pres">
      <dgm:prSet presAssocID="{6ACA8BD0-4D90-4647-816D-81E30BFB9CB7}" presName="parTransOne" presStyleCnt="0"/>
      <dgm:spPr/>
    </dgm:pt>
    <dgm:pt modelId="{F13146B0-DB6F-483C-A349-86D1A8E1A26B}" type="pres">
      <dgm:prSet presAssocID="{6ACA8BD0-4D90-4647-816D-81E30BFB9CB7}" presName="horzOne" presStyleCnt="0"/>
      <dgm:spPr/>
    </dgm:pt>
    <dgm:pt modelId="{A3F84589-722B-40B1-A27C-5387D5907200}" type="pres">
      <dgm:prSet presAssocID="{9440E6A5-330C-41B7-8ED4-DA428A77A850}" presName="vertTwo" presStyleCnt="0"/>
      <dgm:spPr/>
    </dgm:pt>
    <dgm:pt modelId="{BFD7DC52-4F5A-4D61-B98A-D88FD68B01C4}" type="pres">
      <dgm:prSet presAssocID="{9440E6A5-330C-41B7-8ED4-DA428A77A850}" presName="txTwo" presStyleLbl="node2" presStyleIdx="0" presStyleCnt="2" custLinFactNeighborX="848" custLinFactNeighborY="-379">
        <dgm:presLayoutVars>
          <dgm:chPref val="3"/>
        </dgm:presLayoutVars>
      </dgm:prSet>
      <dgm:spPr/>
    </dgm:pt>
    <dgm:pt modelId="{BA68C71F-FB01-477F-8FE4-32C46F6E1C0B}" type="pres">
      <dgm:prSet presAssocID="{9440E6A5-330C-41B7-8ED4-DA428A77A850}" presName="horzTwo" presStyleCnt="0"/>
      <dgm:spPr/>
    </dgm:pt>
    <dgm:pt modelId="{C96DD2B2-0A48-4C77-9EED-2E0402FC1FEC}" type="pres">
      <dgm:prSet presAssocID="{ED578113-4C14-4346-9636-B895E91693F9}" presName="sibSpaceTwo" presStyleCnt="0"/>
      <dgm:spPr/>
    </dgm:pt>
    <dgm:pt modelId="{887FEBBC-31B7-4A8B-A51A-D739759D5128}" type="pres">
      <dgm:prSet presAssocID="{B363F6AA-4CD5-4A7B-83BD-F3A683D33B9E}" presName="vertTwo" presStyleCnt="0"/>
      <dgm:spPr/>
    </dgm:pt>
    <dgm:pt modelId="{64EFDAFC-7974-4B84-90DE-43C35634C5E9}" type="pres">
      <dgm:prSet presAssocID="{B363F6AA-4CD5-4A7B-83BD-F3A683D33B9E}" presName="txTwo" presStyleLbl="node2" presStyleIdx="1" presStyleCnt="2">
        <dgm:presLayoutVars>
          <dgm:chPref val="3"/>
        </dgm:presLayoutVars>
      </dgm:prSet>
      <dgm:spPr/>
    </dgm:pt>
    <dgm:pt modelId="{1DB6E2DF-F277-4099-98A0-FBA2236F4A3B}" type="pres">
      <dgm:prSet presAssocID="{B363F6AA-4CD5-4A7B-83BD-F3A683D33B9E}" presName="horzTwo" presStyleCnt="0"/>
      <dgm:spPr/>
    </dgm:pt>
  </dgm:ptLst>
  <dgm:cxnLst>
    <dgm:cxn modelId="{45D37910-782D-44C6-B907-DBF6D32D011F}" type="presOf" srcId="{6ACA8BD0-4D90-4647-816D-81E30BFB9CB7}" destId="{B24DE15F-CF8C-4ADA-B7B7-E3C43F599DC1}" srcOrd="0" destOrd="0" presId="urn:microsoft.com/office/officeart/2005/8/layout/hierarchy4"/>
    <dgm:cxn modelId="{425BDE42-3214-4917-B01B-5D400E5B231E}" type="presOf" srcId="{B363F6AA-4CD5-4A7B-83BD-F3A683D33B9E}" destId="{64EFDAFC-7974-4B84-90DE-43C35634C5E9}" srcOrd="0" destOrd="0" presId="urn:microsoft.com/office/officeart/2005/8/layout/hierarchy4"/>
    <dgm:cxn modelId="{D03DBA64-FAA6-49E9-B254-1D5B8C0C7917}" srcId="{6ACA8BD0-4D90-4647-816D-81E30BFB9CB7}" destId="{9440E6A5-330C-41B7-8ED4-DA428A77A850}" srcOrd="0" destOrd="0" parTransId="{138D9549-F85F-403F-8C36-CF954AD50517}" sibTransId="{ED578113-4C14-4346-9636-B895E91693F9}"/>
    <dgm:cxn modelId="{6670A997-0A33-431B-94BF-D6BE76ECBF82}" srcId="{D043057C-50A5-413E-A9A8-845AE3399DD6}" destId="{6ACA8BD0-4D90-4647-816D-81E30BFB9CB7}" srcOrd="0" destOrd="0" parTransId="{FB190342-B5A5-42A6-83DC-CF15241C0D74}" sibTransId="{A79B5202-199E-4EF6-89CC-D6DF2172D769}"/>
    <dgm:cxn modelId="{0C1ED8BD-C1E0-4B0B-9924-0541A1A1749F}" type="presOf" srcId="{D043057C-50A5-413E-A9A8-845AE3399DD6}" destId="{A4F69FD7-D55B-4938-80B8-ABDAAF410335}" srcOrd="0" destOrd="0" presId="urn:microsoft.com/office/officeart/2005/8/layout/hierarchy4"/>
    <dgm:cxn modelId="{86F3A6E0-6EAC-4B7A-A98B-A5CC6E9375FB}" srcId="{6ACA8BD0-4D90-4647-816D-81E30BFB9CB7}" destId="{B363F6AA-4CD5-4A7B-83BD-F3A683D33B9E}" srcOrd="1" destOrd="0" parTransId="{D5DF9300-77ED-47BD-8364-0EC2881A4114}" sibTransId="{82210D6A-737C-4C0F-B924-20C2FDA0CB08}"/>
    <dgm:cxn modelId="{9F2D88F6-CDA3-48BA-BE19-CCE75E6A9207}" type="presOf" srcId="{9440E6A5-330C-41B7-8ED4-DA428A77A850}" destId="{BFD7DC52-4F5A-4D61-B98A-D88FD68B01C4}" srcOrd="0" destOrd="0" presId="urn:microsoft.com/office/officeart/2005/8/layout/hierarchy4"/>
    <dgm:cxn modelId="{176CEA5B-021F-41AF-B807-3517F45490C7}" type="presParOf" srcId="{A4F69FD7-D55B-4938-80B8-ABDAAF410335}" destId="{AC5DD8A8-AF67-4FC0-A142-6BE998F3299C}" srcOrd="0" destOrd="0" presId="urn:microsoft.com/office/officeart/2005/8/layout/hierarchy4"/>
    <dgm:cxn modelId="{C180BB76-77B3-48EE-8BF2-C9EC81677253}" type="presParOf" srcId="{AC5DD8A8-AF67-4FC0-A142-6BE998F3299C}" destId="{B24DE15F-CF8C-4ADA-B7B7-E3C43F599DC1}" srcOrd="0" destOrd="0" presId="urn:microsoft.com/office/officeart/2005/8/layout/hierarchy4"/>
    <dgm:cxn modelId="{2956C0B5-0336-46A1-AEFE-93BF7D2613AF}" type="presParOf" srcId="{AC5DD8A8-AF67-4FC0-A142-6BE998F3299C}" destId="{9832B8E2-146B-4404-90F8-DA1BB12AF937}" srcOrd="1" destOrd="0" presId="urn:microsoft.com/office/officeart/2005/8/layout/hierarchy4"/>
    <dgm:cxn modelId="{6C21976A-FD52-416E-A69F-D82305D7BA5C}" type="presParOf" srcId="{AC5DD8A8-AF67-4FC0-A142-6BE998F3299C}" destId="{F13146B0-DB6F-483C-A349-86D1A8E1A26B}" srcOrd="2" destOrd="0" presId="urn:microsoft.com/office/officeart/2005/8/layout/hierarchy4"/>
    <dgm:cxn modelId="{E8FD438B-2967-45B7-938F-503C85AA2EFE}" type="presParOf" srcId="{F13146B0-DB6F-483C-A349-86D1A8E1A26B}" destId="{A3F84589-722B-40B1-A27C-5387D5907200}" srcOrd="0" destOrd="0" presId="urn:microsoft.com/office/officeart/2005/8/layout/hierarchy4"/>
    <dgm:cxn modelId="{E63953C3-6758-45B0-9965-194955ACE9DC}" type="presParOf" srcId="{A3F84589-722B-40B1-A27C-5387D5907200}" destId="{BFD7DC52-4F5A-4D61-B98A-D88FD68B01C4}" srcOrd="0" destOrd="0" presId="urn:microsoft.com/office/officeart/2005/8/layout/hierarchy4"/>
    <dgm:cxn modelId="{53C7A1C6-3E38-4265-91A5-4C943FED323B}" type="presParOf" srcId="{A3F84589-722B-40B1-A27C-5387D5907200}" destId="{BA68C71F-FB01-477F-8FE4-32C46F6E1C0B}" srcOrd="1" destOrd="0" presId="urn:microsoft.com/office/officeart/2005/8/layout/hierarchy4"/>
    <dgm:cxn modelId="{459999D3-AF2C-4AD1-A1FF-E110785C6C32}" type="presParOf" srcId="{F13146B0-DB6F-483C-A349-86D1A8E1A26B}" destId="{C96DD2B2-0A48-4C77-9EED-2E0402FC1FEC}" srcOrd="1" destOrd="0" presId="urn:microsoft.com/office/officeart/2005/8/layout/hierarchy4"/>
    <dgm:cxn modelId="{138B9F95-1E25-487B-9773-7860A8E85A5C}" type="presParOf" srcId="{F13146B0-DB6F-483C-A349-86D1A8E1A26B}" destId="{887FEBBC-31B7-4A8B-A51A-D739759D5128}" srcOrd="2" destOrd="0" presId="urn:microsoft.com/office/officeart/2005/8/layout/hierarchy4"/>
    <dgm:cxn modelId="{CF900237-73AC-4AA7-85BA-7FDAAD593EC1}" type="presParOf" srcId="{887FEBBC-31B7-4A8B-A51A-D739759D5128}" destId="{64EFDAFC-7974-4B84-90DE-43C35634C5E9}" srcOrd="0" destOrd="0" presId="urn:microsoft.com/office/officeart/2005/8/layout/hierarchy4"/>
    <dgm:cxn modelId="{5C8D990F-EC2D-4D48-B85A-CBCA04B77273}" type="presParOf" srcId="{887FEBBC-31B7-4A8B-A51A-D739759D5128}" destId="{1DB6E2DF-F277-4099-98A0-FBA2236F4A3B}"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9E2A2A-7A7D-46AF-BCA9-78127423B2B3}" type="doc">
      <dgm:prSet loTypeId="urn:diagrams.loki3.com/BracketList" loCatId="list" qsTypeId="urn:microsoft.com/office/officeart/2005/8/quickstyle/simple1" qsCatId="simple" csTypeId="urn:microsoft.com/office/officeart/2005/8/colors/colorful4" csCatId="colorful" phldr="1"/>
      <dgm:spPr/>
      <dgm:t>
        <a:bodyPr/>
        <a:lstStyle/>
        <a:p>
          <a:endParaRPr lang="en-IN"/>
        </a:p>
      </dgm:t>
    </dgm:pt>
    <dgm:pt modelId="{2E0171E2-FC68-4C26-8A0E-C143AD357C7A}">
      <dgm:prSet phldrT="[Text]"/>
      <dgm:spPr/>
      <dgm:t>
        <a:bodyPr/>
        <a:lstStyle/>
        <a:p>
          <a:pPr>
            <a:buFont typeface="Times New Roman" panose="02020603050405020304" pitchFamily="18" charset="0"/>
            <a:buChar char="•"/>
          </a:pPr>
          <a:r>
            <a:rPr lang="en-IN" dirty="0">
              <a:latin typeface="Times New Roman" panose="02020603050405020304" pitchFamily="18" charset="0"/>
              <a:cs typeface="Times New Roman" panose="02020603050405020304" pitchFamily="18" charset="0"/>
            </a:rPr>
            <a:t>What is proportion and socio-demographic characteristics of students engaging in gymnastics in University of Manchester?</a:t>
          </a:r>
        </a:p>
      </dgm:t>
    </dgm:pt>
    <dgm:pt modelId="{58F5E7B4-BD07-44A1-9B0B-5396897750E3}" type="parTrans" cxnId="{51E60283-BBBA-4157-A95E-C1C0F9906B56}">
      <dgm:prSet/>
      <dgm:spPr/>
      <dgm:t>
        <a:bodyPr/>
        <a:lstStyle/>
        <a:p>
          <a:endParaRPr lang="en-IN"/>
        </a:p>
      </dgm:t>
    </dgm:pt>
    <dgm:pt modelId="{54B3532A-FCD4-4CE1-88F9-17640715A4C4}" type="sibTrans" cxnId="{51E60283-BBBA-4157-A95E-C1C0F9906B56}">
      <dgm:prSet/>
      <dgm:spPr/>
      <dgm:t>
        <a:bodyPr/>
        <a:lstStyle/>
        <a:p>
          <a:endParaRPr lang="en-IN"/>
        </a:p>
      </dgm:t>
    </dgm:pt>
    <dgm:pt modelId="{2D257BF3-B5CE-4EA4-A2F6-B0D5DBABBED0}">
      <dgm:prSet phldrT="[Text]"/>
      <dgm:spPr/>
      <dgm:t>
        <a:bodyPr/>
        <a:lstStyle/>
        <a:p>
          <a:r>
            <a:rPr lang="en-IN" dirty="0">
              <a:latin typeface="Times New Roman" panose="02020603050405020304" pitchFamily="18" charset="0"/>
              <a:cs typeface="Times New Roman" panose="02020603050405020304" pitchFamily="18" charset="0"/>
            </a:rPr>
            <a:t>QUESTION 2</a:t>
          </a:r>
        </a:p>
      </dgm:t>
    </dgm:pt>
    <dgm:pt modelId="{1BEFB3CF-23FD-4611-B1B2-31FCE6D3E506}" type="parTrans" cxnId="{0A6149B8-25D0-4866-8940-71B4A00C3241}">
      <dgm:prSet/>
      <dgm:spPr/>
      <dgm:t>
        <a:bodyPr/>
        <a:lstStyle/>
        <a:p>
          <a:endParaRPr lang="en-IN"/>
        </a:p>
      </dgm:t>
    </dgm:pt>
    <dgm:pt modelId="{D7311408-679E-449E-A2A1-D527446F4BF5}" type="sibTrans" cxnId="{0A6149B8-25D0-4866-8940-71B4A00C3241}">
      <dgm:prSet/>
      <dgm:spPr/>
      <dgm:t>
        <a:bodyPr/>
        <a:lstStyle/>
        <a:p>
          <a:endParaRPr lang="en-IN"/>
        </a:p>
      </dgm:t>
    </dgm:pt>
    <dgm:pt modelId="{2E24279A-E266-4E22-9011-A9CD0C9F1AB8}">
      <dgm:prSet phldrT="[Text]"/>
      <dgm:spPr/>
      <dgm:t>
        <a:bodyPr/>
        <a:lstStyle/>
        <a:p>
          <a:pPr>
            <a:buFont typeface="Times New Roman" panose="02020603050405020304" pitchFamily="18" charset="0"/>
            <a:buChar char="•"/>
          </a:pPr>
          <a:r>
            <a:rPr lang="en-IN" dirty="0">
              <a:latin typeface="Times New Roman" panose="02020603050405020304" pitchFamily="18" charset="0"/>
              <a:cs typeface="Times New Roman" panose="02020603050405020304" pitchFamily="18" charset="0"/>
            </a:rPr>
            <a:t>What are the factors motivating the students to engage in gymnastics?</a:t>
          </a:r>
        </a:p>
      </dgm:t>
    </dgm:pt>
    <dgm:pt modelId="{A013523D-3E86-4A31-9004-C9D4A0A53346}" type="parTrans" cxnId="{2FA6F9AA-75AE-4253-83E9-F364B31D0D2B}">
      <dgm:prSet/>
      <dgm:spPr/>
      <dgm:t>
        <a:bodyPr/>
        <a:lstStyle/>
        <a:p>
          <a:endParaRPr lang="en-IN"/>
        </a:p>
      </dgm:t>
    </dgm:pt>
    <dgm:pt modelId="{F3AE7123-5DF5-420F-8717-35F9D901834D}" type="sibTrans" cxnId="{2FA6F9AA-75AE-4253-83E9-F364B31D0D2B}">
      <dgm:prSet/>
      <dgm:spPr/>
      <dgm:t>
        <a:bodyPr/>
        <a:lstStyle/>
        <a:p>
          <a:endParaRPr lang="en-IN"/>
        </a:p>
      </dgm:t>
    </dgm:pt>
    <dgm:pt modelId="{779792F5-FB5F-4A6F-8A86-C774DEBFE25D}">
      <dgm:prSet phldrT="[Text]" custT="1"/>
      <dgm:spPr/>
      <dgm:t>
        <a:bodyPr/>
        <a:lstStyle/>
        <a:p>
          <a:r>
            <a:rPr lang="en-IN" sz="1800" dirty="0">
              <a:latin typeface="Times New Roman" panose="02020603050405020304" pitchFamily="18" charset="0"/>
              <a:cs typeface="Times New Roman" panose="02020603050405020304" pitchFamily="18" charset="0"/>
            </a:rPr>
            <a:t>QUESTION 1</a:t>
          </a:r>
        </a:p>
      </dgm:t>
    </dgm:pt>
    <dgm:pt modelId="{5E9A359E-2845-4C34-9A51-A49726FB42B8}" type="sibTrans" cxnId="{435F7D0E-98DB-4F58-B3C0-0CEDD8DCACF0}">
      <dgm:prSet/>
      <dgm:spPr/>
      <dgm:t>
        <a:bodyPr/>
        <a:lstStyle/>
        <a:p>
          <a:endParaRPr lang="en-IN"/>
        </a:p>
      </dgm:t>
    </dgm:pt>
    <dgm:pt modelId="{AF274607-2390-4BF0-93DE-4A21E5317A73}" type="parTrans" cxnId="{435F7D0E-98DB-4F58-B3C0-0CEDD8DCACF0}">
      <dgm:prSet/>
      <dgm:spPr/>
      <dgm:t>
        <a:bodyPr/>
        <a:lstStyle/>
        <a:p>
          <a:endParaRPr lang="en-IN"/>
        </a:p>
      </dgm:t>
    </dgm:pt>
    <dgm:pt modelId="{351B1A01-DD35-44C1-ABDF-B07B903E0742}" type="pres">
      <dgm:prSet presAssocID="{0A9E2A2A-7A7D-46AF-BCA9-78127423B2B3}" presName="Name0" presStyleCnt="0">
        <dgm:presLayoutVars>
          <dgm:dir/>
          <dgm:animLvl val="lvl"/>
          <dgm:resizeHandles val="exact"/>
        </dgm:presLayoutVars>
      </dgm:prSet>
      <dgm:spPr/>
    </dgm:pt>
    <dgm:pt modelId="{2F50FDF7-0962-40E8-A1BD-49576AF049F2}" type="pres">
      <dgm:prSet presAssocID="{779792F5-FB5F-4A6F-8A86-C774DEBFE25D}" presName="linNode" presStyleCnt="0"/>
      <dgm:spPr/>
    </dgm:pt>
    <dgm:pt modelId="{FEBCBA99-3CF0-48AF-924A-3AD27BDFC12A}" type="pres">
      <dgm:prSet presAssocID="{779792F5-FB5F-4A6F-8A86-C774DEBFE25D}" presName="parTx" presStyleLbl="revTx" presStyleIdx="0" presStyleCnt="2">
        <dgm:presLayoutVars>
          <dgm:chMax val="1"/>
          <dgm:bulletEnabled val="1"/>
        </dgm:presLayoutVars>
      </dgm:prSet>
      <dgm:spPr/>
    </dgm:pt>
    <dgm:pt modelId="{6E1258C1-A92F-4383-A0DF-9CD93C9D838D}" type="pres">
      <dgm:prSet presAssocID="{779792F5-FB5F-4A6F-8A86-C774DEBFE25D}" presName="bracket" presStyleLbl="parChTrans1D1" presStyleIdx="0" presStyleCnt="2" custScaleY="43216"/>
      <dgm:spPr/>
    </dgm:pt>
    <dgm:pt modelId="{99D2218D-8995-4B7F-A168-8DB1BEEBA5B6}" type="pres">
      <dgm:prSet presAssocID="{779792F5-FB5F-4A6F-8A86-C774DEBFE25D}" presName="spH" presStyleCnt="0"/>
      <dgm:spPr/>
    </dgm:pt>
    <dgm:pt modelId="{48FC84F8-31EF-4471-8329-B38DF99244B6}" type="pres">
      <dgm:prSet presAssocID="{779792F5-FB5F-4A6F-8A86-C774DEBFE25D}" presName="desTx" presStyleLbl="node1" presStyleIdx="0" presStyleCnt="2" custScaleX="107050" custScaleY="36677">
        <dgm:presLayoutVars>
          <dgm:bulletEnabled val="1"/>
        </dgm:presLayoutVars>
      </dgm:prSet>
      <dgm:spPr/>
    </dgm:pt>
    <dgm:pt modelId="{E9B34635-875F-4599-9B50-48C78C5B0735}" type="pres">
      <dgm:prSet presAssocID="{5E9A359E-2845-4C34-9A51-A49726FB42B8}" presName="spV" presStyleCnt="0"/>
      <dgm:spPr/>
    </dgm:pt>
    <dgm:pt modelId="{C2F19B4B-6AC6-453D-8A0D-E53BFF9308E8}" type="pres">
      <dgm:prSet presAssocID="{2D257BF3-B5CE-4EA4-A2F6-B0D5DBABBED0}" presName="linNode" presStyleCnt="0"/>
      <dgm:spPr/>
    </dgm:pt>
    <dgm:pt modelId="{A5756A16-1F9F-4FCC-822E-E5906E7593BF}" type="pres">
      <dgm:prSet presAssocID="{2D257BF3-B5CE-4EA4-A2F6-B0D5DBABBED0}" presName="parTx" presStyleLbl="revTx" presStyleIdx="1" presStyleCnt="2">
        <dgm:presLayoutVars>
          <dgm:chMax val="1"/>
          <dgm:bulletEnabled val="1"/>
        </dgm:presLayoutVars>
      </dgm:prSet>
      <dgm:spPr/>
    </dgm:pt>
    <dgm:pt modelId="{C82F182B-120B-4D54-AC0F-C54AE9C6E591}" type="pres">
      <dgm:prSet presAssocID="{2D257BF3-B5CE-4EA4-A2F6-B0D5DBABBED0}" presName="bracket" presStyleLbl="parChTrans1D1" presStyleIdx="1" presStyleCnt="2" custScaleY="38329"/>
      <dgm:spPr/>
    </dgm:pt>
    <dgm:pt modelId="{511F2ECA-F361-4A9C-B7D2-DBDC14BF3B89}" type="pres">
      <dgm:prSet presAssocID="{2D257BF3-B5CE-4EA4-A2F6-B0D5DBABBED0}" presName="spH" presStyleCnt="0"/>
      <dgm:spPr/>
    </dgm:pt>
    <dgm:pt modelId="{E5F839A6-6B1C-4C48-8849-BC78562D6C9B}" type="pres">
      <dgm:prSet presAssocID="{2D257BF3-B5CE-4EA4-A2F6-B0D5DBABBED0}" presName="desTx" presStyleLbl="node1" presStyleIdx="1" presStyleCnt="2" custScaleX="105988" custScaleY="36651">
        <dgm:presLayoutVars>
          <dgm:bulletEnabled val="1"/>
        </dgm:presLayoutVars>
      </dgm:prSet>
      <dgm:spPr/>
    </dgm:pt>
  </dgm:ptLst>
  <dgm:cxnLst>
    <dgm:cxn modelId="{27E6610E-6BAA-4BB6-AE0A-89DDFBEE6D63}" type="presOf" srcId="{0A9E2A2A-7A7D-46AF-BCA9-78127423B2B3}" destId="{351B1A01-DD35-44C1-ABDF-B07B903E0742}" srcOrd="0" destOrd="0" presId="urn:diagrams.loki3.com/BracketList"/>
    <dgm:cxn modelId="{435F7D0E-98DB-4F58-B3C0-0CEDD8DCACF0}" srcId="{0A9E2A2A-7A7D-46AF-BCA9-78127423B2B3}" destId="{779792F5-FB5F-4A6F-8A86-C774DEBFE25D}" srcOrd="0" destOrd="0" parTransId="{AF274607-2390-4BF0-93DE-4A21E5317A73}" sibTransId="{5E9A359E-2845-4C34-9A51-A49726FB42B8}"/>
    <dgm:cxn modelId="{294CB116-E66F-4413-9C84-BD34CD838DE8}" type="presOf" srcId="{2E24279A-E266-4E22-9011-A9CD0C9F1AB8}" destId="{E5F839A6-6B1C-4C48-8849-BC78562D6C9B}" srcOrd="0" destOrd="0" presId="urn:diagrams.loki3.com/BracketList"/>
    <dgm:cxn modelId="{D2EAFE1E-E6A6-48A5-84F4-0F58111E2568}" type="presOf" srcId="{2E0171E2-FC68-4C26-8A0E-C143AD357C7A}" destId="{48FC84F8-31EF-4471-8329-B38DF99244B6}" srcOrd="0" destOrd="0" presId="urn:diagrams.loki3.com/BracketList"/>
    <dgm:cxn modelId="{EE37DA81-358B-4CE7-B7CF-DD548F0A7637}" type="presOf" srcId="{779792F5-FB5F-4A6F-8A86-C774DEBFE25D}" destId="{FEBCBA99-3CF0-48AF-924A-3AD27BDFC12A}" srcOrd="0" destOrd="0" presId="urn:diagrams.loki3.com/BracketList"/>
    <dgm:cxn modelId="{51E60283-BBBA-4157-A95E-C1C0F9906B56}" srcId="{779792F5-FB5F-4A6F-8A86-C774DEBFE25D}" destId="{2E0171E2-FC68-4C26-8A0E-C143AD357C7A}" srcOrd="0" destOrd="0" parTransId="{58F5E7B4-BD07-44A1-9B0B-5396897750E3}" sibTransId="{54B3532A-FCD4-4CE1-88F9-17640715A4C4}"/>
    <dgm:cxn modelId="{3E9D58AA-0B20-47C1-9D49-9C61B4090276}" type="presOf" srcId="{2D257BF3-B5CE-4EA4-A2F6-B0D5DBABBED0}" destId="{A5756A16-1F9F-4FCC-822E-E5906E7593BF}" srcOrd="0" destOrd="0" presId="urn:diagrams.loki3.com/BracketList"/>
    <dgm:cxn modelId="{2FA6F9AA-75AE-4253-83E9-F364B31D0D2B}" srcId="{2D257BF3-B5CE-4EA4-A2F6-B0D5DBABBED0}" destId="{2E24279A-E266-4E22-9011-A9CD0C9F1AB8}" srcOrd="0" destOrd="0" parTransId="{A013523D-3E86-4A31-9004-C9D4A0A53346}" sibTransId="{F3AE7123-5DF5-420F-8717-35F9D901834D}"/>
    <dgm:cxn modelId="{0A6149B8-25D0-4866-8940-71B4A00C3241}" srcId="{0A9E2A2A-7A7D-46AF-BCA9-78127423B2B3}" destId="{2D257BF3-B5CE-4EA4-A2F6-B0D5DBABBED0}" srcOrd="1" destOrd="0" parTransId="{1BEFB3CF-23FD-4611-B1B2-31FCE6D3E506}" sibTransId="{D7311408-679E-449E-A2A1-D527446F4BF5}"/>
    <dgm:cxn modelId="{5E417885-1329-461A-BF5E-8DF572294B79}" type="presParOf" srcId="{351B1A01-DD35-44C1-ABDF-B07B903E0742}" destId="{2F50FDF7-0962-40E8-A1BD-49576AF049F2}" srcOrd="0" destOrd="0" presId="urn:diagrams.loki3.com/BracketList"/>
    <dgm:cxn modelId="{54B99F47-58B2-42B9-B00A-2CE22CA475A4}" type="presParOf" srcId="{2F50FDF7-0962-40E8-A1BD-49576AF049F2}" destId="{FEBCBA99-3CF0-48AF-924A-3AD27BDFC12A}" srcOrd="0" destOrd="0" presId="urn:diagrams.loki3.com/BracketList"/>
    <dgm:cxn modelId="{A27DCC18-8FA6-4EA4-B91E-D4150B44E79F}" type="presParOf" srcId="{2F50FDF7-0962-40E8-A1BD-49576AF049F2}" destId="{6E1258C1-A92F-4383-A0DF-9CD93C9D838D}" srcOrd="1" destOrd="0" presId="urn:diagrams.loki3.com/BracketList"/>
    <dgm:cxn modelId="{5A7DFE91-C2B9-4C82-89EC-26669E186F56}" type="presParOf" srcId="{2F50FDF7-0962-40E8-A1BD-49576AF049F2}" destId="{99D2218D-8995-4B7F-A168-8DB1BEEBA5B6}" srcOrd="2" destOrd="0" presId="urn:diagrams.loki3.com/BracketList"/>
    <dgm:cxn modelId="{E6803AD2-5A54-4150-9873-E3C4DB1C9C10}" type="presParOf" srcId="{2F50FDF7-0962-40E8-A1BD-49576AF049F2}" destId="{48FC84F8-31EF-4471-8329-B38DF99244B6}" srcOrd="3" destOrd="0" presId="urn:diagrams.loki3.com/BracketList"/>
    <dgm:cxn modelId="{33D520E2-0CBA-444F-9A3A-114D326E2043}" type="presParOf" srcId="{351B1A01-DD35-44C1-ABDF-B07B903E0742}" destId="{E9B34635-875F-4599-9B50-48C78C5B0735}" srcOrd="1" destOrd="0" presId="urn:diagrams.loki3.com/BracketList"/>
    <dgm:cxn modelId="{A66C16BF-3C17-4E86-920A-A566CB8DA16A}" type="presParOf" srcId="{351B1A01-DD35-44C1-ABDF-B07B903E0742}" destId="{C2F19B4B-6AC6-453D-8A0D-E53BFF9308E8}" srcOrd="2" destOrd="0" presId="urn:diagrams.loki3.com/BracketList"/>
    <dgm:cxn modelId="{B4A41FC0-5297-4A39-A90B-EA7765F66B2C}" type="presParOf" srcId="{C2F19B4B-6AC6-453D-8A0D-E53BFF9308E8}" destId="{A5756A16-1F9F-4FCC-822E-E5906E7593BF}" srcOrd="0" destOrd="0" presId="urn:diagrams.loki3.com/BracketList"/>
    <dgm:cxn modelId="{4BB45AAD-6C9C-4682-BEFE-0DC6D597C3E4}" type="presParOf" srcId="{C2F19B4B-6AC6-453D-8A0D-E53BFF9308E8}" destId="{C82F182B-120B-4D54-AC0F-C54AE9C6E591}" srcOrd="1" destOrd="0" presId="urn:diagrams.loki3.com/BracketList"/>
    <dgm:cxn modelId="{953449FC-7003-46D9-AE43-2F0291C41E2C}" type="presParOf" srcId="{C2F19B4B-6AC6-453D-8A0D-E53BFF9308E8}" destId="{511F2ECA-F361-4A9C-B7D2-DBDC14BF3B89}" srcOrd="2" destOrd="0" presId="urn:diagrams.loki3.com/BracketList"/>
    <dgm:cxn modelId="{F003DD4A-3E2A-4CBD-BD9A-5587317A5874}" type="presParOf" srcId="{C2F19B4B-6AC6-453D-8A0D-E53BFF9308E8}" destId="{E5F839A6-6B1C-4C48-8849-BC78562D6C9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9E2A2A-7A7D-46AF-BCA9-78127423B2B3}" type="doc">
      <dgm:prSet loTypeId="urn:diagrams.loki3.com/BracketList" loCatId="list" qsTypeId="urn:microsoft.com/office/officeart/2005/8/quickstyle/simple1" qsCatId="simple" csTypeId="urn:microsoft.com/office/officeart/2005/8/colors/accent1_4" csCatId="accent1" phldr="1"/>
      <dgm:spPr/>
      <dgm:t>
        <a:bodyPr/>
        <a:lstStyle/>
        <a:p>
          <a:endParaRPr lang="en-IN"/>
        </a:p>
      </dgm:t>
    </dgm:pt>
    <dgm:pt modelId="{2E0171E2-FC68-4C26-8A0E-C143AD357C7A}">
      <dgm:prSet phldrT="[Text]"/>
      <dgm:spPr/>
      <dgm:t>
        <a:bodyPr/>
        <a:lstStyle/>
        <a:p>
          <a:r>
            <a:rPr lang="en-IN" dirty="0">
              <a:latin typeface="Times New Roman" panose="02020603050405020304" pitchFamily="18" charset="0"/>
              <a:cs typeface="Times New Roman" panose="02020603050405020304" pitchFamily="18" charset="0"/>
            </a:rPr>
            <a:t>What strategies can be implemented by the University of Manchester to improve gymnastics among the University students? </a:t>
          </a:r>
        </a:p>
      </dgm:t>
    </dgm:pt>
    <dgm:pt modelId="{58F5E7B4-BD07-44A1-9B0B-5396897750E3}" type="parTrans" cxnId="{51E60283-BBBA-4157-A95E-C1C0F9906B56}">
      <dgm:prSet/>
      <dgm:spPr/>
      <dgm:t>
        <a:bodyPr/>
        <a:lstStyle/>
        <a:p>
          <a:endParaRPr lang="en-IN"/>
        </a:p>
      </dgm:t>
    </dgm:pt>
    <dgm:pt modelId="{54B3532A-FCD4-4CE1-88F9-17640715A4C4}" type="sibTrans" cxnId="{51E60283-BBBA-4157-A95E-C1C0F9906B56}">
      <dgm:prSet/>
      <dgm:spPr/>
      <dgm:t>
        <a:bodyPr/>
        <a:lstStyle/>
        <a:p>
          <a:endParaRPr lang="en-IN"/>
        </a:p>
      </dgm:t>
    </dgm:pt>
    <dgm:pt modelId="{779792F5-FB5F-4A6F-8A86-C774DEBFE25D}">
      <dgm:prSet phldrT="[Text]"/>
      <dgm:spPr/>
      <dgm:t>
        <a:bodyPr/>
        <a:lstStyle/>
        <a:p>
          <a:r>
            <a:rPr lang="en-IN" dirty="0">
              <a:latin typeface="Times New Roman" panose="02020603050405020304" pitchFamily="18" charset="0"/>
              <a:cs typeface="Times New Roman" panose="02020603050405020304" pitchFamily="18" charset="0"/>
            </a:rPr>
            <a:t>QUESTION</a:t>
          </a:r>
        </a:p>
      </dgm:t>
    </dgm:pt>
    <dgm:pt modelId="{5E9A359E-2845-4C34-9A51-A49726FB42B8}" type="sibTrans" cxnId="{435F7D0E-98DB-4F58-B3C0-0CEDD8DCACF0}">
      <dgm:prSet/>
      <dgm:spPr/>
      <dgm:t>
        <a:bodyPr/>
        <a:lstStyle/>
        <a:p>
          <a:endParaRPr lang="en-IN"/>
        </a:p>
      </dgm:t>
    </dgm:pt>
    <dgm:pt modelId="{AF274607-2390-4BF0-93DE-4A21E5317A73}" type="parTrans" cxnId="{435F7D0E-98DB-4F58-B3C0-0CEDD8DCACF0}">
      <dgm:prSet/>
      <dgm:spPr/>
      <dgm:t>
        <a:bodyPr/>
        <a:lstStyle/>
        <a:p>
          <a:endParaRPr lang="en-IN"/>
        </a:p>
      </dgm:t>
    </dgm:pt>
    <dgm:pt modelId="{351B1A01-DD35-44C1-ABDF-B07B903E0742}" type="pres">
      <dgm:prSet presAssocID="{0A9E2A2A-7A7D-46AF-BCA9-78127423B2B3}" presName="Name0" presStyleCnt="0">
        <dgm:presLayoutVars>
          <dgm:dir/>
          <dgm:animLvl val="lvl"/>
          <dgm:resizeHandles val="exact"/>
        </dgm:presLayoutVars>
      </dgm:prSet>
      <dgm:spPr/>
    </dgm:pt>
    <dgm:pt modelId="{2F50FDF7-0962-40E8-A1BD-49576AF049F2}" type="pres">
      <dgm:prSet presAssocID="{779792F5-FB5F-4A6F-8A86-C774DEBFE25D}" presName="linNode" presStyleCnt="0"/>
      <dgm:spPr/>
    </dgm:pt>
    <dgm:pt modelId="{FEBCBA99-3CF0-48AF-924A-3AD27BDFC12A}" type="pres">
      <dgm:prSet presAssocID="{779792F5-FB5F-4A6F-8A86-C774DEBFE25D}" presName="parTx" presStyleLbl="revTx" presStyleIdx="0" presStyleCnt="1">
        <dgm:presLayoutVars>
          <dgm:chMax val="1"/>
          <dgm:bulletEnabled val="1"/>
        </dgm:presLayoutVars>
      </dgm:prSet>
      <dgm:spPr/>
    </dgm:pt>
    <dgm:pt modelId="{6E1258C1-A92F-4383-A0DF-9CD93C9D838D}" type="pres">
      <dgm:prSet presAssocID="{779792F5-FB5F-4A6F-8A86-C774DEBFE25D}" presName="bracket" presStyleLbl="parChTrans1D1" presStyleIdx="0" presStyleCnt="1"/>
      <dgm:spPr/>
    </dgm:pt>
    <dgm:pt modelId="{99D2218D-8995-4B7F-A168-8DB1BEEBA5B6}" type="pres">
      <dgm:prSet presAssocID="{779792F5-FB5F-4A6F-8A86-C774DEBFE25D}" presName="spH" presStyleCnt="0"/>
      <dgm:spPr/>
    </dgm:pt>
    <dgm:pt modelId="{48FC84F8-31EF-4471-8329-B38DF99244B6}" type="pres">
      <dgm:prSet presAssocID="{779792F5-FB5F-4A6F-8A86-C774DEBFE25D}" presName="desTx" presStyleLbl="node1" presStyleIdx="0" presStyleCnt="1">
        <dgm:presLayoutVars>
          <dgm:bulletEnabled val="1"/>
        </dgm:presLayoutVars>
      </dgm:prSet>
      <dgm:spPr/>
    </dgm:pt>
  </dgm:ptLst>
  <dgm:cxnLst>
    <dgm:cxn modelId="{27E6610E-6BAA-4BB6-AE0A-89DDFBEE6D63}" type="presOf" srcId="{0A9E2A2A-7A7D-46AF-BCA9-78127423B2B3}" destId="{351B1A01-DD35-44C1-ABDF-B07B903E0742}" srcOrd="0" destOrd="0" presId="urn:diagrams.loki3.com/BracketList"/>
    <dgm:cxn modelId="{435F7D0E-98DB-4F58-B3C0-0CEDD8DCACF0}" srcId="{0A9E2A2A-7A7D-46AF-BCA9-78127423B2B3}" destId="{779792F5-FB5F-4A6F-8A86-C774DEBFE25D}" srcOrd="0" destOrd="0" parTransId="{AF274607-2390-4BF0-93DE-4A21E5317A73}" sibTransId="{5E9A359E-2845-4C34-9A51-A49726FB42B8}"/>
    <dgm:cxn modelId="{D2EAFE1E-E6A6-48A5-84F4-0F58111E2568}" type="presOf" srcId="{2E0171E2-FC68-4C26-8A0E-C143AD357C7A}" destId="{48FC84F8-31EF-4471-8329-B38DF99244B6}" srcOrd="0" destOrd="0" presId="urn:diagrams.loki3.com/BracketList"/>
    <dgm:cxn modelId="{EE37DA81-358B-4CE7-B7CF-DD548F0A7637}" type="presOf" srcId="{779792F5-FB5F-4A6F-8A86-C774DEBFE25D}" destId="{FEBCBA99-3CF0-48AF-924A-3AD27BDFC12A}" srcOrd="0" destOrd="0" presId="urn:diagrams.loki3.com/BracketList"/>
    <dgm:cxn modelId="{51E60283-BBBA-4157-A95E-C1C0F9906B56}" srcId="{779792F5-FB5F-4A6F-8A86-C774DEBFE25D}" destId="{2E0171E2-FC68-4C26-8A0E-C143AD357C7A}" srcOrd="0" destOrd="0" parTransId="{58F5E7B4-BD07-44A1-9B0B-5396897750E3}" sibTransId="{54B3532A-FCD4-4CE1-88F9-17640715A4C4}"/>
    <dgm:cxn modelId="{5E417885-1329-461A-BF5E-8DF572294B79}" type="presParOf" srcId="{351B1A01-DD35-44C1-ABDF-B07B903E0742}" destId="{2F50FDF7-0962-40E8-A1BD-49576AF049F2}" srcOrd="0" destOrd="0" presId="urn:diagrams.loki3.com/BracketList"/>
    <dgm:cxn modelId="{54B99F47-58B2-42B9-B00A-2CE22CA475A4}" type="presParOf" srcId="{2F50FDF7-0962-40E8-A1BD-49576AF049F2}" destId="{FEBCBA99-3CF0-48AF-924A-3AD27BDFC12A}" srcOrd="0" destOrd="0" presId="urn:diagrams.loki3.com/BracketList"/>
    <dgm:cxn modelId="{A27DCC18-8FA6-4EA4-B91E-D4150B44E79F}" type="presParOf" srcId="{2F50FDF7-0962-40E8-A1BD-49576AF049F2}" destId="{6E1258C1-A92F-4383-A0DF-9CD93C9D838D}" srcOrd="1" destOrd="0" presId="urn:diagrams.loki3.com/BracketList"/>
    <dgm:cxn modelId="{5A7DFE91-C2B9-4C82-89EC-26669E186F56}" type="presParOf" srcId="{2F50FDF7-0962-40E8-A1BD-49576AF049F2}" destId="{99D2218D-8995-4B7F-A168-8DB1BEEBA5B6}" srcOrd="2" destOrd="0" presId="urn:diagrams.loki3.com/BracketList"/>
    <dgm:cxn modelId="{E6803AD2-5A54-4150-9873-E3C4DB1C9C10}" type="presParOf" srcId="{2F50FDF7-0962-40E8-A1BD-49576AF049F2}" destId="{48FC84F8-31EF-4471-8329-B38DF99244B6}"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3F1161-4CA7-402D-B3F1-A2ACA049460B}" type="doc">
      <dgm:prSet loTypeId="urn:diagrams.loki3.com/BracketList" loCatId="list" qsTypeId="urn:microsoft.com/office/officeart/2005/8/quickstyle/simple1" qsCatId="simple" csTypeId="urn:microsoft.com/office/officeart/2005/8/colors/colorful5" csCatId="colorful" phldr="1"/>
      <dgm:spPr/>
      <dgm:t>
        <a:bodyPr/>
        <a:lstStyle/>
        <a:p>
          <a:endParaRPr lang="en-IN"/>
        </a:p>
      </dgm:t>
    </dgm:pt>
    <dgm:pt modelId="{411EE71D-3C0C-49B4-8CDA-0B1C1B5C0B67}">
      <dgm:prSet phldrT="[Text]" custT="1"/>
      <dgm:spPr/>
      <dgm:t>
        <a:bodyPr/>
        <a:lstStyle/>
        <a:p>
          <a:pPr>
            <a:buFont typeface="Times New Roman" panose="02020603050405020304" pitchFamily="18" charset="0"/>
            <a:buChar char="•"/>
          </a:pPr>
          <a:r>
            <a:rPr lang="en-IN" sz="1800" dirty="0">
              <a:effectLst/>
              <a:latin typeface="Times New Roman" panose="02020603050405020304" pitchFamily="18" charset="0"/>
              <a:ea typeface="Calibri" panose="020F0502020204030204" pitchFamily="34" charset="0"/>
              <a:cs typeface="Vrinda" panose="020B0502040204020203" pitchFamily="34" charset="0"/>
            </a:rPr>
            <a:t>Appropriate tools and techniques to collect information according to aims and research question (Pandey and Pandey, 2021)</a:t>
          </a:r>
          <a:endParaRPr lang="en-IN" sz="1800" dirty="0"/>
        </a:p>
      </dgm:t>
    </dgm:pt>
    <dgm:pt modelId="{A4ADB7C5-9308-445F-AF5D-43F01FEEE863}" type="parTrans" cxnId="{2C211FDE-DB39-47BF-8047-DF6555F31200}">
      <dgm:prSet/>
      <dgm:spPr/>
      <dgm:t>
        <a:bodyPr/>
        <a:lstStyle/>
        <a:p>
          <a:endParaRPr lang="en-IN" sz="1400"/>
        </a:p>
      </dgm:t>
    </dgm:pt>
    <dgm:pt modelId="{9D4F10D2-507E-4F1C-8111-6F494A44E4FD}" type="sibTrans" cxnId="{2C211FDE-DB39-47BF-8047-DF6555F31200}">
      <dgm:prSet/>
      <dgm:spPr/>
      <dgm:t>
        <a:bodyPr/>
        <a:lstStyle/>
        <a:p>
          <a:endParaRPr lang="en-IN" sz="1400"/>
        </a:p>
      </dgm:t>
    </dgm:pt>
    <dgm:pt modelId="{45D0037B-7A53-4DEF-A2E6-867EF4DCFD60}">
      <dgm:prSet phldrT="[Text]" custT="1"/>
      <dgm:spPr/>
      <dgm:t>
        <a:bodyPr/>
        <a:lstStyle/>
        <a:p>
          <a:r>
            <a:rPr lang="en-IN" sz="1600" dirty="0">
              <a:latin typeface="Times New Roman" panose="02020603050405020304" pitchFamily="18" charset="0"/>
              <a:cs typeface="Times New Roman" panose="02020603050405020304" pitchFamily="18" charset="0"/>
            </a:rPr>
            <a:t>METHODOLOGY</a:t>
          </a:r>
          <a:endParaRPr lang="en-IN" sz="1600" dirty="0"/>
        </a:p>
      </dgm:t>
    </dgm:pt>
    <dgm:pt modelId="{46E97B85-2B1F-44CE-9CBE-C3E3783EA638}" type="parTrans" cxnId="{752B3939-8F84-48B9-8287-A1C4C38A3C8B}">
      <dgm:prSet/>
      <dgm:spPr/>
      <dgm:t>
        <a:bodyPr/>
        <a:lstStyle/>
        <a:p>
          <a:endParaRPr lang="en-IN" sz="1400"/>
        </a:p>
      </dgm:t>
    </dgm:pt>
    <dgm:pt modelId="{881DEC01-A09B-4285-A738-05077DE61231}" type="sibTrans" cxnId="{752B3939-8F84-48B9-8287-A1C4C38A3C8B}">
      <dgm:prSet/>
      <dgm:spPr/>
      <dgm:t>
        <a:bodyPr/>
        <a:lstStyle/>
        <a:p>
          <a:endParaRPr lang="en-IN" sz="1400"/>
        </a:p>
      </dgm:t>
    </dgm:pt>
    <dgm:pt modelId="{F5AD8654-5F91-4CDE-99DB-C81B9BD550DA}">
      <dgm:prSet phldrT="[Text]" custT="1"/>
      <dgm:spPr/>
      <dgm:t>
        <a:bodyPr/>
        <a:lstStyle/>
        <a:p>
          <a:pPr>
            <a:buFont typeface="Times New Roman" panose="02020603050405020304" pitchFamily="18" charset="0"/>
            <a:buChar char="•"/>
          </a:pPr>
          <a:r>
            <a:rPr lang="en-IN" sz="1800" dirty="0">
              <a:effectLst/>
              <a:latin typeface="Times New Roman" panose="02020603050405020304" pitchFamily="18" charset="0"/>
              <a:ea typeface="Calibri" panose="020F0502020204030204" pitchFamily="34" charset="0"/>
              <a:cs typeface="Vrinda" panose="020B0502040204020203" pitchFamily="34" charset="0"/>
            </a:rPr>
            <a:t>Justifying the use of tools and techniques to conduct the research and to address the question and aims of the study</a:t>
          </a:r>
          <a:endParaRPr lang="en-IN" sz="1800" dirty="0"/>
        </a:p>
      </dgm:t>
    </dgm:pt>
    <dgm:pt modelId="{D51BCC14-48D7-459D-B6B3-4715CD276295}" type="parTrans" cxnId="{D8F22B95-931B-4497-9C1E-9AFC28979198}">
      <dgm:prSet/>
      <dgm:spPr/>
      <dgm:t>
        <a:bodyPr/>
        <a:lstStyle/>
        <a:p>
          <a:endParaRPr lang="en-IN" sz="1400"/>
        </a:p>
      </dgm:t>
    </dgm:pt>
    <dgm:pt modelId="{597BAA49-5B0C-4DE7-A1A1-B5EAC28C4C84}" type="sibTrans" cxnId="{D8F22B95-931B-4497-9C1E-9AFC28979198}">
      <dgm:prSet/>
      <dgm:spPr/>
      <dgm:t>
        <a:bodyPr/>
        <a:lstStyle/>
        <a:p>
          <a:endParaRPr lang="en-IN" sz="1400"/>
        </a:p>
      </dgm:t>
    </dgm:pt>
    <dgm:pt modelId="{D41EC323-FD8A-4423-B658-06CF8B52A5AE}">
      <dgm:prSet phldrT="[Text]" custT="1"/>
      <dgm:spPr/>
      <dgm:t>
        <a:bodyPr/>
        <a:lstStyle/>
        <a:p>
          <a:r>
            <a:rPr lang="en-IN" sz="1600" dirty="0">
              <a:latin typeface="Times New Roman" panose="02020603050405020304" pitchFamily="18" charset="0"/>
              <a:cs typeface="Times New Roman" panose="02020603050405020304" pitchFamily="18" charset="0"/>
            </a:rPr>
            <a:t>METHODOLOGY</a:t>
          </a:r>
        </a:p>
      </dgm:t>
    </dgm:pt>
    <dgm:pt modelId="{0B90F8C7-FBBD-4B58-B066-3CE980242DB9}" type="sibTrans" cxnId="{EB86DDEF-CFE7-431E-8B69-2AC686956E87}">
      <dgm:prSet/>
      <dgm:spPr/>
      <dgm:t>
        <a:bodyPr/>
        <a:lstStyle/>
        <a:p>
          <a:endParaRPr lang="en-IN" sz="1400"/>
        </a:p>
      </dgm:t>
    </dgm:pt>
    <dgm:pt modelId="{3FBD3B5E-1271-466F-8A2F-3535C2680C82}" type="parTrans" cxnId="{EB86DDEF-CFE7-431E-8B69-2AC686956E87}">
      <dgm:prSet/>
      <dgm:spPr/>
      <dgm:t>
        <a:bodyPr/>
        <a:lstStyle/>
        <a:p>
          <a:endParaRPr lang="en-IN" sz="1400"/>
        </a:p>
      </dgm:t>
    </dgm:pt>
    <dgm:pt modelId="{F53DEC3B-9768-40B9-83A2-7E69BBEFBAD7}" type="pres">
      <dgm:prSet presAssocID="{A73F1161-4CA7-402D-B3F1-A2ACA049460B}" presName="Name0" presStyleCnt="0">
        <dgm:presLayoutVars>
          <dgm:dir/>
          <dgm:animLvl val="lvl"/>
          <dgm:resizeHandles val="exact"/>
        </dgm:presLayoutVars>
      </dgm:prSet>
      <dgm:spPr/>
    </dgm:pt>
    <dgm:pt modelId="{095CCD58-CD00-4524-89CA-B90F3724D53C}" type="pres">
      <dgm:prSet presAssocID="{D41EC323-FD8A-4423-B658-06CF8B52A5AE}" presName="linNode" presStyleCnt="0"/>
      <dgm:spPr/>
    </dgm:pt>
    <dgm:pt modelId="{B0EAE397-7DAF-4297-BE5B-C93384D20723}" type="pres">
      <dgm:prSet presAssocID="{D41EC323-FD8A-4423-B658-06CF8B52A5AE}" presName="parTx" presStyleLbl="revTx" presStyleIdx="0" presStyleCnt="2" custLinFactX="-86027" custLinFactNeighborX="-100000" custLinFactNeighborY="-2030">
        <dgm:presLayoutVars>
          <dgm:chMax val="1"/>
          <dgm:bulletEnabled val="1"/>
        </dgm:presLayoutVars>
      </dgm:prSet>
      <dgm:spPr/>
    </dgm:pt>
    <dgm:pt modelId="{60295657-1AE2-440B-B310-D85EF0B1B524}" type="pres">
      <dgm:prSet presAssocID="{D41EC323-FD8A-4423-B658-06CF8B52A5AE}" presName="bracket" presStyleLbl="parChTrans1D1" presStyleIdx="0" presStyleCnt="2" custScaleY="64111"/>
      <dgm:spPr/>
    </dgm:pt>
    <dgm:pt modelId="{852E8925-DDEF-4752-9384-D017F3E4488E}" type="pres">
      <dgm:prSet presAssocID="{D41EC323-FD8A-4423-B658-06CF8B52A5AE}" presName="spH" presStyleCnt="0"/>
      <dgm:spPr/>
    </dgm:pt>
    <dgm:pt modelId="{D57BCE38-39D6-4A26-8BD7-7DE82318955E}" type="pres">
      <dgm:prSet presAssocID="{D41EC323-FD8A-4423-B658-06CF8B52A5AE}" presName="desTx" presStyleLbl="node1" presStyleIdx="0" presStyleCnt="2" custScaleY="67086">
        <dgm:presLayoutVars>
          <dgm:bulletEnabled val="1"/>
        </dgm:presLayoutVars>
      </dgm:prSet>
      <dgm:spPr/>
    </dgm:pt>
    <dgm:pt modelId="{759BA806-0AB7-4156-BF6B-098AF26D17D0}" type="pres">
      <dgm:prSet presAssocID="{0B90F8C7-FBBD-4B58-B066-3CE980242DB9}" presName="spV" presStyleCnt="0"/>
      <dgm:spPr/>
    </dgm:pt>
    <dgm:pt modelId="{A966276E-310C-4E5A-88EE-BA3CEF9E5805}" type="pres">
      <dgm:prSet presAssocID="{45D0037B-7A53-4DEF-A2E6-867EF4DCFD60}" presName="linNode" presStyleCnt="0"/>
      <dgm:spPr/>
    </dgm:pt>
    <dgm:pt modelId="{B5E0751D-9ED5-4CD7-BF9A-99C1703BE43F}" type="pres">
      <dgm:prSet presAssocID="{45D0037B-7A53-4DEF-A2E6-867EF4DCFD60}" presName="parTx" presStyleLbl="revTx" presStyleIdx="1" presStyleCnt="2">
        <dgm:presLayoutVars>
          <dgm:chMax val="1"/>
          <dgm:bulletEnabled val="1"/>
        </dgm:presLayoutVars>
      </dgm:prSet>
      <dgm:spPr/>
    </dgm:pt>
    <dgm:pt modelId="{E9A2533E-1539-4F05-9D7C-4EF2E759CBED}" type="pres">
      <dgm:prSet presAssocID="{45D0037B-7A53-4DEF-A2E6-867EF4DCFD60}" presName="bracket" presStyleLbl="parChTrans1D1" presStyleIdx="1" presStyleCnt="2" custScaleY="62822"/>
      <dgm:spPr/>
    </dgm:pt>
    <dgm:pt modelId="{2354F153-3444-454D-96EB-4B693F7D9426}" type="pres">
      <dgm:prSet presAssocID="{45D0037B-7A53-4DEF-A2E6-867EF4DCFD60}" presName="spH" presStyleCnt="0"/>
      <dgm:spPr/>
    </dgm:pt>
    <dgm:pt modelId="{0F9C76B5-FEAC-45A1-BD8B-361760569653}" type="pres">
      <dgm:prSet presAssocID="{45D0037B-7A53-4DEF-A2E6-867EF4DCFD60}" presName="desTx" presStyleLbl="node1" presStyleIdx="1" presStyleCnt="2" custScaleY="59847">
        <dgm:presLayoutVars>
          <dgm:bulletEnabled val="1"/>
        </dgm:presLayoutVars>
      </dgm:prSet>
      <dgm:spPr/>
    </dgm:pt>
  </dgm:ptLst>
  <dgm:cxnLst>
    <dgm:cxn modelId="{88399A35-A0AA-44D7-BA1B-77171D73F57B}" type="presOf" srcId="{411EE71D-3C0C-49B4-8CDA-0B1C1B5C0B67}" destId="{D57BCE38-39D6-4A26-8BD7-7DE82318955E}" srcOrd="0" destOrd="0" presId="urn:diagrams.loki3.com/BracketList"/>
    <dgm:cxn modelId="{752B3939-8F84-48B9-8287-A1C4C38A3C8B}" srcId="{A73F1161-4CA7-402D-B3F1-A2ACA049460B}" destId="{45D0037B-7A53-4DEF-A2E6-867EF4DCFD60}" srcOrd="1" destOrd="0" parTransId="{46E97B85-2B1F-44CE-9CBE-C3E3783EA638}" sibTransId="{881DEC01-A09B-4285-A738-05077DE61231}"/>
    <dgm:cxn modelId="{680B3C6C-53FD-40FF-BE5F-6CF4B3A28B1F}" type="presOf" srcId="{F5AD8654-5F91-4CDE-99DB-C81B9BD550DA}" destId="{0F9C76B5-FEAC-45A1-BD8B-361760569653}" srcOrd="0" destOrd="0" presId="urn:diagrams.loki3.com/BracketList"/>
    <dgm:cxn modelId="{C34AAF4D-FAE3-45B4-9AE6-26CD0BC2757A}" type="presOf" srcId="{A73F1161-4CA7-402D-B3F1-A2ACA049460B}" destId="{F53DEC3B-9768-40B9-83A2-7E69BBEFBAD7}" srcOrd="0" destOrd="0" presId="urn:diagrams.loki3.com/BracketList"/>
    <dgm:cxn modelId="{21A7E686-8832-4A8E-AB9A-0F39E9377120}" type="presOf" srcId="{D41EC323-FD8A-4423-B658-06CF8B52A5AE}" destId="{B0EAE397-7DAF-4297-BE5B-C93384D20723}" srcOrd="0" destOrd="0" presId="urn:diagrams.loki3.com/BracketList"/>
    <dgm:cxn modelId="{D8F22B95-931B-4497-9C1E-9AFC28979198}" srcId="{45D0037B-7A53-4DEF-A2E6-867EF4DCFD60}" destId="{F5AD8654-5F91-4CDE-99DB-C81B9BD550DA}" srcOrd="0" destOrd="0" parTransId="{D51BCC14-48D7-459D-B6B3-4715CD276295}" sibTransId="{597BAA49-5B0C-4DE7-A1A1-B5EAC28C4C84}"/>
    <dgm:cxn modelId="{2C211FDE-DB39-47BF-8047-DF6555F31200}" srcId="{D41EC323-FD8A-4423-B658-06CF8B52A5AE}" destId="{411EE71D-3C0C-49B4-8CDA-0B1C1B5C0B67}" srcOrd="0" destOrd="0" parTransId="{A4ADB7C5-9308-445F-AF5D-43F01FEEE863}" sibTransId="{9D4F10D2-507E-4F1C-8111-6F494A44E4FD}"/>
    <dgm:cxn modelId="{DB7814E1-BB66-4EB7-90FB-A1334A327D2B}" type="presOf" srcId="{45D0037B-7A53-4DEF-A2E6-867EF4DCFD60}" destId="{B5E0751D-9ED5-4CD7-BF9A-99C1703BE43F}" srcOrd="0" destOrd="0" presId="urn:diagrams.loki3.com/BracketList"/>
    <dgm:cxn modelId="{EB86DDEF-CFE7-431E-8B69-2AC686956E87}" srcId="{A73F1161-4CA7-402D-B3F1-A2ACA049460B}" destId="{D41EC323-FD8A-4423-B658-06CF8B52A5AE}" srcOrd="0" destOrd="0" parTransId="{3FBD3B5E-1271-466F-8A2F-3535C2680C82}" sibTransId="{0B90F8C7-FBBD-4B58-B066-3CE980242DB9}"/>
    <dgm:cxn modelId="{46131043-9D3B-43CC-9160-B28B1E0BFC6D}" type="presParOf" srcId="{F53DEC3B-9768-40B9-83A2-7E69BBEFBAD7}" destId="{095CCD58-CD00-4524-89CA-B90F3724D53C}" srcOrd="0" destOrd="0" presId="urn:diagrams.loki3.com/BracketList"/>
    <dgm:cxn modelId="{3673CF30-5B72-4E44-9724-55326D23E130}" type="presParOf" srcId="{095CCD58-CD00-4524-89CA-B90F3724D53C}" destId="{B0EAE397-7DAF-4297-BE5B-C93384D20723}" srcOrd="0" destOrd="0" presId="urn:diagrams.loki3.com/BracketList"/>
    <dgm:cxn modelId="{EF8C6A46-9F0E-4616-BB48-D6AB6DA69E9C}" type="presParOf" srcId="{095CCD58-CD00-4524-89CA-B90F3724D53C}" destId="{60295657-1AE2-440B-B310-D85EF0B1B524}" srcOrd="1" destOrd="0" presId="urn:diagrams.loki3.com/BracketList"/>
    <dgm:cxn modelId="{572ABCD5-EFB8-4DD3-A23E-D8D0E79E4067}" type="presParOf" srcId="{095CCD58-CD00-4524-89CA-B90F3724D53C}" destId="{852E8925-DDEF-4752-9384-D017F3E4488E}" srcOrd="2" destOrd="0" presId="urn:diagrams.loki3.com/BracketList"/>
    <dgm:cxn modelId="{5567BF87-BF0A-45F5-89B7-C51BEDAA9946}" type="presParOf" srcId="{095CCD58-CD00-4524-89CA-B90F3724D53C}" destId="{D57BCE38-39D6-4A26-8BD7-7DE82318955E}" srcOrd="3" destOrd="0" presId="urn:diagrams.loki3.com/BracketList"/>
    <dgm:cxn modelId="{111314B8-0D70-4C27-AD34-7FF8C9E19573}" type="presParOf" srcId="{F53DEC3B-9768-40B9-83A2-7E69BBEFBAD7}" destId="{759BA806-0AB7-4156-BF6B-098AF26D17D0}" srcOrd="1" destOrd="0" presId="urn:diagrams.loki3.com/BracketList"/>
    <dgm:cxn modelId="{7B4A2F37-E023-451F-9252-28CB2C83FE15}" type="presParOf" srcId="{F53DEC3B-9768-40B9-83A2-7E69BBEFBAD7}" destId="{A966276E-310C-4E5A-88EE-BA3CEF9E5805}" srcOrd="2" destOrd="0" presId="urn:diagrams.loki3.com/BracketList"/>
    <dgm:cxn modelId="{1D656994-894E-4B90-B319-674872030AEB}" type="presParOf" srcId="{A966276E-310C-4E5A-88EE-BA3CEF9E5805}" destId="{B5E0751D-9ED5-4CD7-BF9A-99C1703BE43F}" srcOrd="0" destOrd="0" presId="urn:diagrams.loki3.com/BracketList"/>
    <dgm:cxn modelId="{75BEF781-48BB-4AFA-81F1-15150FFA875C}" type="presParOf" srcId="{A966276E-310C-4E5A-88EE-BA3CEF9E5805}" destId="{E9A2533E-1539-4F05-9D7C-4EF2E759CBED}" srcOrd="1" destOrd="0" presId="urn:diagrams.loki3.com/BracketList"/>
    <dgm:cxn modelId="{D06B69F4-3006-4AD0-BE98-C8420BECA013}" type="presParOf" srcId="{A966276E-310C-4E5A-88EE-BA3CEF9E5805}" destId="{2354F153-3444-454D-96EB-4B693F7D9426}" srcOrd="2" destOrd="0" presId="urn:diagrams.loki3.com/BracketList"/>
    <dgm:cxn modelId="{DAEA6AE3-8FBE-4A9B-B5E3-0BA277C83B99}" type="presParOf" srcId="{A966276E-310C-4E5A-88EE-BA3CEF9E5805}" destId="{0F9C76B5-FEAC-45A1-BD8B-361760569653}"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A9C2E4-3E1F-4D78-8569-3A3E5C0A23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IN"/>
        </a:p>
      </dgm:t>
    </dgm:pt>
    <dgm:pt modelId="{EF6743A5-3539-4A57-B06C-A490D64EADED}">
      <dgm:prSet phldrT="[Text]" custT="1"/>
      <dgm:spPr/>
      <dgm:t>
        <a:bodyPr/>
        <a:lstStyle/>
        <a:p>
          <a:pPr>
            <a:buFont typeface="Times New Roman" panose="02020603050405020304" pitchFamily="18" charset="0"/>
            <a:buChar char="•"/>
          </a:pPr>
          <a:r>
            <a:rPr lang="en-IN" sz="2000" dirty="0">
              <a:effectLst/>
              <a:latin typeface="+mn-lt"/>
              <a:ea typeface="Calibri" panose="020F0502020204030204" pitchFamily="34" charset="0"/>
              <a:cs typeface="Vrinda" panose="020B0502040204020203" pitchFamily="34" charset="0"/>
            </a:rPr>
            <a:t>The quantitative data analysis technique will be used</a:t>
          </a:r>
          <a:endParaRPr lang="en-IN" sz="2000" dirty="0">
            <a:latin typeface="+mn-lt"/>
          </a:endParaRPr>
        </a:p>
      </dgm:t>
    </dgm:pt>
    <dgm:pt modelId="{B34483D2-431F-43A1-8DC7-C4D027E1F4E0}" type="parTrans" cxnId="{8FBD7673-07BC-4BC2-918F-E9F7820DFCDB}">
      <dgm:prSet/>
      <dgm:spPr/>
      <dgm:t>
        <a:bodyPr/>
        <a:lstStyle/>
        <a:p>
          <a:endParaRPr lang="en-IN"/>
        </a:p>
      </dgm:t>
    </dgm:pt>
    <dgm:pt modelId="{1FF9E951-AB2C-4F5D-99D9-91472A48E9CC}" type="sibTrans" cxnId="{8FBD7673-07BC-4BC2-918F-E9F7820DFCDB}">
      <dgm:prSet/>
      <dgm:spPr/>
      <dgm:t>
        <a:bodyPr/>
        <a:lstStyle/>
        <a:p>
          <a:endParaRPr lang="en-IN"/>
        </a:p>
      </dgm:t>
    </dgm:pt>
    <dgm:pt modelId="{D309F264-5C46-4134-AB80-52CFA4FEE6A4}">
      <dgm:prSet phldrT="[Text]" custT="1"/>
      <dgm:spPr/>
      <dgm:t>
        <a:bodyPr/>
        <a:lstStyle/>
        <a:p>
          <a:pPr>
            <a:buFont typeface="Times New Roman" panose="02020603050405020304" pitchFamily="18" charset="0"/>
            <a:buChar char="•"/>
          </a:pPr>
          <a:r>
            <a:rPr lang="en-IN" sz="2000" dirty="0"/>
            <a:t>appropriate statistical software such as SPSS or STATA will be used (Samuels, 2020)</a:t>
          </a:r>
        </a:p>
      </dgm:t>
    </dgm:pt>
    <dgm:pt modelId="{AEE7BD61-5752-459B-BCF5-5C1C77AD14B6}" type="parTrans" cxnId="{6AA78050-506E-4952-B10C-96230B8697B9}">
      <dgm:prSet/>
      <dgm:spPr/>
      <dgm:t>
        <a:bodyPr/>
        <a:lstStyle/>
        <a:p>
          <a:endParaRPr lang="en-IN"/>
        </a:p>
      </dgm:t>
    </dgm:pt>
    <dgm:pt modelId="{2B7D7CB5-96E2-4E96-A976-E6ECE3D3439D}" type="sibTrans" cxnId="{6AA78050-506E-4952-B10C-96230B8697B9}">
      <dgm:prSet/>
      <dgm:spPr/>
      <dgm:t>
        <a:bodyPr/>
        <a:lstStyle/>
        <a:p>
          <a:endParaRPr lang="en-IN"/>
        </a:p>
      </dgm:t>
    </dgm:pt>
    <dgm:pt modelId="{738949EE-0A47-4977-ACB0-F9BB733BCFCE}">
      <dgm:prSet phldrT="[Text]" custT="1"/>
      <dgm:spPr/>
      <dgm:t>
        <a:bodyPr/>
        <a:lstStyle/>
        <a:p>
          <a:pPr>
            <a:buNone/>
          </a:pPr>
          <a:r>
            <a:rPr lang="en-IN" sz="2000" dirty="0"/>
            <a:t>The numerical process will be implemented</a:t>
          </a:r>
        </a:p>
      </dgm:t>
    </dgm:pt>
    <dgm:pt modelId="{015CD5F3-F0D9-4A81-BCFF-B6CEDB8DED40}" type="sibTrans" cxnId="{8E6893AD-C12C-44E6-AF61-5EA31BCB1A7E}">
      <dgm:prSet/>
      <dgm:spPr/>
      <dgm:t>
        <a:bodyPr/>
        <a:lstStyle/>
        <a:p>
          <a:endParaRPr lang="en-IN"/>
        </a:p>
      </dgm:t>
    </dgm:pt>
    <dgm:pt modelId="{1388EAD3-CF8C-4DF3-AB75-29F02DE74258}" type="parTrans" cxnId="{8E6893AD-C12C-44E6-AF61-5EA31BCB1A7E}">
      <dgm:prSet/>
      <dgm:spPr/>
      <dgm:t>
        <a:bodyPr/>
        <a:lstStyle/>
        <a:p>
          <a:endParaRPr lang="en-IN"/>
        </a:p>
      </dgm:t>
    </dgm:pt>
    <dgm:pt modelId="{B614CC29-FBFF-457C-9DE7-E022C43E4E05}" type="pres">
      <dgm:prSet presAssocID="{BCA9C2E4-3E1F-4D78-8569-3A3E5C0A2366}" presName="linear" presStyleCnt="0">
        <dgm:presLayoutVars>
          <dgm:dir/>
          <dgm:animLvl val="lvl"/>
          <dgm:resizeHandles val="exact"/>
        </dgm:presLayoutVars>
      </dgm:prSet>
      <dgm:spPr/>
    </dgm:pt>
    <dgm:pt modelId="{FD964A67-12D9-4B06-B3BE-E7D7F7655185}" type="pres">
      <dgm:prSet presAssocID="{EF6743A5-3539-4A57-B06C-A490D64EADED}" presName="parentLin" presStyleCnt="0"/>
      <dgm:spPr/>
    </dgm:pt>
    <dgm:pt modelId="{82FAC720-C25E-4A74-AFAD-5610348F1CF8}" type="pres">
      <dgm:prSet presAssocID="{EF6743A5-3539-4A57-B06C-A490D64EADED}" presName="parentLeftMargin" presStyleLbl="node1" presStyleIdx="0" presStyleCnt="3"/>
      <dgm:spPr/>
    </dgm:pt>
    <dgm:pt modelId="{632A8EEC-CDF8-4552-AD4C-3399D153C15F}" type="pres">
      <dgm:prSet presAssocID="{EF6743A5-3539-4A57-B06C-A490D64EADED}" presName="parentText" presStyleLbl="node1" presStyleIdx="0" presStyleCnt="3" custScaleY="94957">
        <dgm:presLayoutVars>
          <dgm:chMax val="0"/>
          <dgm:bulletEnabled val="1"/>
        </dgm:presLayoutVars>
      </dgm:prSet>
      <dgm:spPr/>
    </dgm:pt>
    <dgm:pt modelId="{F1E9EF64-3A11-4CFC-ACA5-E5CA0DD001B6}" type="pres">
      <dgm:prSet presAssocID="{EF6743A5-3539-4A57-B06C-A490D64EADED}" presName="negativeSpace" presStyleCnt="0"/>
      <dgm:spPr/>
    </dgm:pt>
    <dgm:pt modelId="{80CDE48E-944B-457A-BCE5-56F38BC1632D}" type="pres">
      <dgm:prSet presAssocID="{EF6743A5-3539-4A57-B06C-A490D64EADED}" presName="childText" presStyleLbl="conFgAcc1" presStyleIdx="0" presStyleCnt="3">
        <dgm:presLayoutVars>
          <dgm:bulletEnabled val="1"/>
        </dgm:presLayoutVars>
      </dgm:prSet>
      <dgm:spPr/>
    </dgm:pt>
    <dgm:pt modelId="{1AE98BF4-F355-49E0-BD14-9CB828969682}" type="pres">
      <dgm:prSet presAssocID="{1FF9E951-AB2C-4F5D-99D9-91472A48E9CC}" presName="spaceBetweenRectangles" presStyleCnt="0"/>
      <dgm:spPr/>
    </dgm:pt>
    <dgm:pt modelId="{E7CA79D7-C595-4D3D-87FD-143F6155C4DB}" type="pres">
      <dgm:prSet presAssocID="{D309F264-5C46-4134-AB80-52CFA4FEE6A4}" presName="parentLin" presStyleCnt="0"/>
      <dgm:spPr/>
    </dgm:pt>
    <dgm:pt modelId="{78FCD1D8-BB19-402A-AC96-F0EE1560B428}" type="pres">
      <dgm:prSet presAssocID="{D309F264-5C46-4134-AB80-52CFA4FEE6A4}" presName="parentLeftMargin" presStyleLbl="node1" presStyleIdx="0" presStyleCnt="3"/>
      <dgm:spPr/>
    </dgm:pt>
    <dgm:pt modelId="{F4BE3227-B18D-4457-8DEB-D68912E19850}" type="pres">
      <dgm:prSet presAssocID="{D309F264-5C46-4134-AB80-52CFA4FEE6A4}" presName="parentText" presStyleLbl="node1" presStyleIdx="1" presStyleCnt="3">
        <dgm:presLayoutVars>
          <dgm:chMax val="0"/>
          <dgm:bulletEnabled val="1"/>
        </dgm:presLayoutVars>
      </dgm:prSet>
      <dgm:spPr/>
    </dgm:pt>
    <dgm:pt modelId="{80651CE9-7AFC-4312-8EF9-9BAFCFA96EBA}" type="pres">
      <dgm:prSet presAssocID="{D309F264-5C46-4134-AB80-52CFA4FEE6A4}" presName="negativeSpace" presStyleCnt="0"/>
      <dgm:spPr/>
    </dgm:pt>
    <dgm:pt modelId="{FC130E13-9C83-491A-A13B-A39972118257}" type="pres">
      <dgm:prSet presAssocID="{D309F264-5C46-4134-AB80-52CFA4FEE6A4}" presName="childText" presStyleLbl="conFgAcc1" presStyleIdx="1" presStyleCnt="3" custScaleY="65514">
        <dgm:presLayoutVars>
          <dgm:bulletEnabled val="1"/>
        </dgm:presLayoutVars>
      </dgm:prSet>
      <dgm:spPr/>
    </dgm:pt>
    <dgm:pt modelId="{CCF25E96-12FA-4E07-8A14-65173653BF64}" type="pres">
      <dgm:prSet presAssocID="{2B7D7CB5-96E2-4E96-A976-E6ECE3D3439D}" presName="spaceBetweenRectangles" presStyleCnt="0"/>
      <dgm:spPr/>
    </dgm:pt>
    <dgm:pt modelId="{AA11CA7B-FCD6-4D0F-AC5A-051FE84F8BF7}" type="pres">
      <dgm:prSet presAssocID="{738949EE-0A47-4977-ACB0-F9BB733BCFCE}" presName="parentLin" presStyleCnt="0"/>
      <dgm:spPr/>
    </dgm:pt>
    <dgm:pt modelId="{932E9525-3FA1-4234-A283-AF9AB494C198}" type="pres">
      <dgm:prSet presAssocID="{738949EE-0A47-4977-ACB0-F9BB733BCFCE}" presName="parentLeftMargin" presStyleLbl="node1" presStyleIdx="1" presStyleCnt="3"/>
      <dgm:spPr/>
    </dgm:pt>
    <dgm:pt modelId="{1057CEF9-4EB5-4AD5-AC16-F7123C3D80CC}" type="pres">
      <dgm:prSet presAssocID="{738949EE-0A47-4977-ACB0-F9BB733BCFCE}" presName="parentText" presStyleLbl="node1" presStyleIdx="2" presStyleCnt="3">
        <dgm:presLayoutVars>
          <dgm:chMax val="0"/>
          <dgm:bulletEnabled val="1"/>
        </dgm:presLayoutVars>
      </dgm:prSet>
      <dgm:spPr/>
    </dgm:pt>
    <dgm:pt modelId="{C68BF4E8-4833-40D2-B9FA-C2492312EED3}" type="pres">
      <dgm:prSet presAssocID="{738949EE-0A47-4977-ACB0-F9BB733BCFCE}" presName="negativeSpace" presStyleCnt="0"/>
      <dgm:spPr/>
    </dgm:pt>
    <dgm:pt modelId="{A02333EA-D4A8-4C56-BF3D-D27DBF5B7E66}" type="pres">
      <dgm:prSet presAssocID="{738949EE-0A47-4977-ACB0-F9BB733BCFCE}" presName="childText" presStyleLbl="conFgAcc1" presStyleIdx="2" presStyleCnt="3">
        <dgm:presLayoutVars>
          <dgm:bulletEnabled val="1"/>
        </dgm:presLayoutVars>
      </dgm:prSet>
      <dgm:spPr/>
    </dgm:pt>
  </dgm:ptLst>
  <dgm:cxnLst>
    <dgm:cxn modelId="{9B0BBB0B-AC6E-4484-A93A-202D3F7F4426}" type="presOf" srcId="{EF6743A5-3539-4A57-B06C-A490D64EADED}" destId="{632A8EEC-CDF8-4552-AD4C-3399D153C15F}" srcOrd="1" destOrd="0" presId="urn:microsoft.com/office/officeart/2005/8/layout/list1"/>
    <dgm:cxn modelId="{FE863629-6D1F-4F07-B6CD-D40C9AA61BF5}" type="presOf" srcId="{EF6743A5-3539-4A57-B06C-A490D64EADED}" destId="{82FAC720-C25E-4A74-AFAD-5610348F1CF8}" srcOrd="0" destOrd="0" presId="urn:microsoft.com/office/officeart/2005/8/layout/list1"/>
    <dgm:cxn modelId="{6AA78050-506E-4952-B10C-96230B8697B9}" srcId="{BCA9C2E4-3E1F-4D78-8569-3A3E5C0A2366}" destId="{D309F264-5C46-4134-AB80-52CFA4FEE6A4}" srcOrd="1" destOrd="0" parTransId="{AEE7BD61-5752-459B-BCF5-5C1C77AD14B6}" sibTransId="{2B7D7CB5-96E2-4E96-A976-E6ECE3D3439D}"/>
    <dgm:cxn modelId="{8FBD7673-07BC-4BC2-918F-E9F7820DFCDB}" srcId="{BCA9C2E4-3E1F-4D78-8569-3A3E5C0A2366}" destId="{EF6743A5-3539-4A57-B06C-A490D64EADED}" srcOrd="0" destOrd="0" parTransId="{B34483D2-431F-43A1-8DC7-C4D027E1F4E0}" sibTransId="{1FF9E951-AB2C-4F5D-99D9-91472A48E9CC}"/>
    <dgm:cxn modelId="{7572F97C-2840-446E-A79B-BD1600D83432}" type="presOf" srcId="{738949EE-0A47-4977-ACB0-F9BB733BCFCE}" destId="{932E9525-3FA1-4234-A283-AF9AB494C198}" srcOrd="0" destOrd="0" presId="urn:microsoft.com/office/officeart/2005/8/layout/list1"/>
    <dgm:cxn modelId="{BA2A8093-32E7-4F3F-B1DC-32E4A3E9AB79}" type="presOf" srcId="{BCA9C2E4-3E1F-4D78-8569-3A3E5C0A2366}" destId="{B614CC29-FBFF-457C-9DE7-E022C43E4E05}" srcOrd="0" destOrd="0" presId="urn:microsoft.com/office/officeart/2005/8/layout/list1"/>
    <dgm:cxn modelId="{61FF67AA-52B5-47DF-A741-726DC7DE55EA}" type="presOf" srcId="{D309F264-5C46-4134-AB80-52CFA4FEE6A4}" destId="{F4BE3227-B18D-4457-8DEB-D68912E19850}" srcOrd="1" destOrd="0" presId="urn:microsoft.com/office/officeart/2005/8/layout/list1"/>
    <dgm:cxn modelId="{8E6893AD-C12C-44E6-AF61-5EA31BCB1A7E}" srcId="{BCA9C2E4-3E1F-4D78-8569-3A3E5C0A2366}" destId="{738949EE-0A47-4977-ACB0-F9BB733BCFCE}" srcOrd="2" destOrd="0" parTransId="{1388EAD3-CF8C-4DF3-AB75-29F02DE74258}" sibTransId="{015CD5F3-F0D9-4A81-BCFF-B6CEDB8DED40}"/>
    <dgm:cxn modelId="{8855B8BB-3A85-4A65-9C61-40839660CC5C}" type="presOf" srcId="{D309F264-5C46-4134-AB80-52CFA4FEE6A4}" destId="{78FCD1D8-BB19-402A-AC96-F0EE1560B428}" srcOrd="0" destOrd="0" presId="urn:microsoft.com/office/officeart/2005/8/layout/list1"/>
    <dgm:cxn modelId="{44674CF6-B4A9-4EFF-A1E2-5CAAEC3F3B81}" type="presOf" srcId="{738949EE-0A47-4977-ACB0-F9BB733BCFCE}" destId="{1057CEF9-4EB5-4AD5-AC16-F7123C3D80CC}" srcOrd="1" destOrd="0" presId="urn:microsoft.com/office/officeart/2005/8/layout/list1"/>
    <dgm:cxn modelId="{C3902A10-30BF-4619-B25B-30E89C2BF515}" type="presParOf" srcId="{B614CC29-FBFF-457C-9DE7-E022C43E4E05}" destId="{FD964A67-12D9-4B06-B3BE-E7D7F7655185}" srcOrd="0" destOrd="0" presId="urn:microsoft.com/office/officeart/2005/8/layout/list1"/>
    <dgm:cxn modelId="{04BC6338-0A42-44DB-9E61-E7BC36056B22}" type="presParOf" srcId="{FD964A67-12D9-4B06-B3BE-E7D7F7655185}" destId="{82FAC720-C25E-4A74-AFAD-5610348F1CF8}" srcOrd="0" destOrd="0" presId="urn:microsoft.com/office/officeart/2005/8/layout/list1"/>
    <dgm:cxn modelId="{4F3B498A-4351-46C7-AB38-8A4A0783B122}" type="presParOf" srcId="{FD964A67-12D9-4B06-B3BE-E7D7F7655185}" destId="{632A8EEC-CDF8-4552-AD4C-3399D153C15F}" srcOrd="1" destOrd="0" presId="urn:microsoft.com/office/officeart/2005/8/layout/list1"/>
    <dgm:cxn modelId="{2A068E6A-4F2F-4EF6-831D-15A670A7BA3D}" type="presParOf" srcId="{B614CC29-FBFF-457C-9DE7-E022C43E4E05}" destId="{F1E9EF64-3A11-4CFC-ACA5-E5CA0DD001B6}" srcOrd="1" destOrd="0" presId="urn:microsoft.com/office/officeart/2005/8/layout/list1"/>
    <dgm:cxn modelId="{F46B7835-2BC1-4877-9130-79DF5DD36974}" type="presParOf" srcId="{B614CC29-FBFF-457C-9DE7-E022C43E4E05}" destId="{80CDE48E-944B-457A-BCE5-56F38BC1632D}" srcOrd="2" destOrd="0" presId="urn:microsoft.com/office/officeart/2005/8/layout/list1"/>
    <dgm:cxn modelId="{7BD6F658-70F2-4804-BC36-FCE2BB97107C}" type="presParOf" srcId="{B614CC29-FBFF-457C-9DE7-E022C43E4E05}" destId="{1AE98BF4-F355-49E0-BD14-9CB828969682}" srcOrd="3" destOrd="0" presId="urn:microsoft.com/office/officeart/2005/8/layout/list1"/>
    <dgm:cxn modelId="{8E1ACC11-2103-4327-84E1-C3DB375F2367}" type="presParOf" srcId="{B614CC29-FBFF-457C-9DE7-E022C43E4E05}" destId="{E7CA79D7-C595-4D3D-87FD-143F6155C4DB}" srcOrd="4" destOrd="0" presId="urn:microsoft.com/office/officeart/2005/8/layout/list1"/>
    <dgm:cxn modelId="{ECB15577-A1A0-4795-9064-9CCA5AE0CEAA}" type="presParOf" srcId="{E7CA79D7-C595-4D3D-87FD-143F6155C4DB}" destId="{78FCD1D8-BB19-402A-AC96-F0EE1560B428}" srcOrd="0" destOrd="0" presId="urn:microsoft.com/office/officeart/2005/8/layout/list1"/>
    <dgm:cxn modelId="{D3EF566E-4CFC-4763-A168-33CA90C45296}" type="presParOf" srcId="{E7CA79D7-C595-4D3D-87FD-143F6155C4DB}" destId="{F4BE3227-B18D-4457-8DEB-D68912E19850}" srcOrd="1" destOrd="0" presId="urn:microsoft.com/office/officeart/2005/8/layout/list1"/>
    <dgm:cxn modelId="{DC02FD62-6C26-45D6-B658-E6125329BB37}" type="presParOf" srcId="{B614CC29-FBFF-457C-9DE7-E022C43E4E05}" destId="{80651CE9-7AFC-4312-8EF9-9BAFCFA96EBA}" srcOrd="5" destOrd="0" presId="urn:microsoft.com/office/officeart/2005/8/layout/list1"/>
    <dgm:cxn modelId="{84185D4F-38E4-4B80-973A-61C10512DDE9}" type="presParOf" srcId="{B614CC29-FBFF-457C-9DE7-E022C43E4E05}" destId="{FC130E13-9C83-491A-A13B-A39972118257}" srcOrd="6" destOrd="0" presId="urn:microsoft.com/office/officeart/2005/8/layout/list1"/>
    <dgm:cxn modelId="{26B714AD-D238-4D5C-A999-F145EEC7330E}" type="presParOf" srcId="{B614CC29-FBFF-457C-9DE7-E022C43E4E05}" destId="{CCF25E96-12FA-4E07-8A14-65173653BF64}" srcOrd="7" destOrd="0" presId="urn:microsoft.com/office/officeart/2005/8/layout/list1"/>
    <dgm:cxn modelId="{6C9B09B3-B1A0-4442-B56A-09FD392A1FE1}" type="presParOf" srcId="{B614CC29-FBFF-457C-9DE7-E022C43E4E05}" destId="{AA11CA7B-FCD6-4D0F-AC5A-051FE84F8BF7}" srcOrd="8" destOrd="0" presId="urn:microsoft.com/office/officeart/2005/8/layout/list1"/>
    <dgm:cxn modelId="{70712DF3-23D1-405F-A0A3-B20C92139EED}" type="presParOf" srcId="{AA11CA7B-FCD6-4D0F-AC5A-051FE84F8BF7}" destId="{932E9525-3FA1-4234-A283-AF9AB494C198}" srcOrd="0" destOrd="0" presId="urn:microsoft.com/office/officeart/2005/8/layout/list1"/>
    <dgm:cxn modelId="{812F55A5-A466-4D13-BDFC-09A3552BC513}" type="presParOf" srcId="{AA11CA7B-FCD6-4D0F-AC5A-051FE84F8BF7}" destId="{1057CEF9-4EB5-4AD5-AC16-F7123C3D80CC}" srcOrd="1" destOrd="0" presId="urn:microsoft.com/office/officeart/2005/8/layout/list1"/>
    <dgm:cxn modelId="{B9533CEA-A3B7-4F77-A99C-A038BD7CE6E1}" type="presParOf" srcId="{B614CC29-FBFF-457C-9DE7-E022C43E4E05}" destId="{C68BF4E8-4833-40D2-B9FA-C2492312EED3}" srcOrd="9" destOrd="0" presId="urn:microsoft.com/office/officeart/2005/8/layout/list1"/>
    <dgm:cxn modelId="{6E80FEB5-B0C1-4B73-9DDF-C4C32D8A838B}" type="presParOf" srcId="{B614CC29-FBFF-457C-9DE7-E022C43E4E05}" destId="{A02333EA-D4A8-4C56-BF3D-D27DBF5B7E6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62CC5A-849A-45B3-A78B-AAAA1A638C01}" type="doc">
      <dgm:prSet loTypeId="urn:diagrams.loki3.com/BracketList" loCatId="list" qsTypeId="urn:microsoft.com/office/officeart/2005/8/quickstyle/simple1" qsCatId="simple" csTypeId="urn:microsoft.com/office/officeart/2005/8/colors/colorful3" csCatId="colorful" phldr="1"/>
      <dgm:spPr/>
      <dgm:t>
        <a:bodyPr/>
        <a:lstStyle/>
        <a:p>
          <a:endParaRPr lang="en-IN"/>
        </a:p>
      </dgm:t>
    </dgm:pt>
    <dgm:pt modelId="{F14CB5DA-A3B0-4A45-BA7B-115D1E0AF7CC}">
      <dgm:prSet phldrT="[Text]"/>
      <dgm:spPr/>
      <dgm:t>
        <a:bodyPr/>
        <a:lstStyle/>
        <a:p>
          <a:r>
            <a:rPr lang="en-IN" dirty="0">
              <a:latin typeface="Times New Roman" panose="02020603050405020304" pitchFamily="18" charset="0"/>
              <a:cs typeface="Times New Roman" panose="02020603050405020304" pitchFamily="18" charset="0"/>
            </a:rPr>
            <a:t>ETHICS</a:t>
          </a:r>
        </a:p>
      </dgm:t>
    </dgm:pt>
    <dgm:pt modelId="{F747BEC0-8402-45C1-9428-061A6414F451}" type="parTrans" cxnId="{A6AE0251-C0E7-49E6-8A0F-BEA9CEB16EEB}">
      <dgm:prSet/>
      <dgm:spPr/>
      <dgm:t>
        <a:bodyPr/>
        <a:lstStyle/>
        <a:p>
          <a:endParaRPr lang="en-IN">
            <a:latin typeface="Times New Roman" panose="02020603050405020304" pitchFamily="18" charset="0"/>
            <a:cs typeface="Times New Roman" panose="02020603050405020304" pitchFamily="18" charset="0"/>
          </a:endParaRPr>
        </a:p>
      </dgm:t>
    </dgm:pt>
    <dgm:pt modelId="{55A6F355-192B-4AA6-A75E-DAC6B3B4B7AF}" type="sibTrans" cxnId="{A6AE0251-C0E7-49E6-8A0F-BEA9CEB16EEB}">
      <dgm:prSet/>
      <dgm:spPr/>
      <dgm:t>
        <a:bodyPr/>
        <a:lstStyle/>
        <a:p>
          <a:endParaRPr lang="en-IN">
            <a:latin typeface="Times New Roman" panose="02020603050405020304" pitchFamily="18" charset="0"/>
            <a:cs typeface="Times New Roman" panose="02020603050405020304" pitchFamily="18" charset="0"/>
          </a:endParaRPr>
        </a:p>
      </dgm:t>
    </dgm:pt>
    <dgm:pt modelId="{41344F4C-3ECD-48F3-A978-1D8CECABE5E7}">
      <dgm:prSet phldrT="[Text]"/>
      <dgm:spPr/>
      <dgm:t>
        <a:bodyPr/>
        <a:lstStyle/>
        <a:p>
          <a:pPr>
            <a:buFont typeface="Times New Roman" panose="02020603050405020304" pitchFamily="18" charset="0"/>
            <a:buChar char="•"/>
          </a:pPr>
          <a:r>
            <a:rPr lang="en-IN" dirty="0"/>
            <a:t>Participation will be voluntary</a:t>
          </a:r>
          <a:r>
            <a:rPr lang="en-IN" dirty="0">
              <a:effectLst/>
              <a:latin typeface="Times New Roman" panose="02020603050405020304" pitchFamily="18" charset="0"/>
              <a:ea typeface="Calibri" panose="020F0502020204030204" pitchFamily="34" charset="0"/>
              <a:cs typeface="Times New Roman" panose="02020603050405020304" pitchFamily="18" charset="0"/>
            </a:rPr>
            <a:t>(Fiesler, 2019)</a:t>
          </a:r>
          <a:endParaRPr lang="en-IN" dirty="0">
            <a:latin typeface="Times New Roman" panose="02020603050405020304" pitchFamily="18" charset="0"/>
            <a:cs typeface="Times New Roman" panose="02020603050405020304" pitchFamily="18" charset="0"/>
          </a:endParaRPr>
        </a:p>
      </dgm:t>
    </dgm:pt>
    <dgm:pt modelId="{795EE40C-5960-488C-83C7-A29CAA56E49F}" type="parTrans" cxnId="{85B2145D-170F-4B7D-9031-B9808B5A2393}">
      <dgm:prSet/>
      <dgm:spPr/>
      <dgm:t>
        <a:bodyPr/>
        <a:lstStyle/>
        <a:p>
          <a:endParaRPr lang="en-IN">
            <a:latin typeface="Times New Roman" panose="02020603050405020304" pitchFamily="18" charset="0"/>
            <a:cs typeface="Times New Roman" panose="02020603050405020304" pitchFamily="18" charset="0"/>
          </a:endParaRPr>
        </a:p>
      </dgm:t>
    </dgm:pt>
    <dgm:pt modelId="{9AA2A044-7827-4ED3-87CC-531C86469E44}" type="sibTrans" cxnId="{85B2145D-170F-4B7D-9031-B9808B5A2393}">
      <dgm:prSet/>
      <dgm:spPr/>
      <dgm:t>
        <a:bodyPr/>
        <a:lstStyle/>
        <a:p>
          <a:endParaRPr lang="en-IN">
            <a:latin typeface="Times New Roman" panose="02020603050405020304" pitchFamily="18" charset="0"/>
            <a:cs typeface="Times New Roman" panose="02020603050405020304" pitchFamily="18" charset="0"/>
          </a:endParaRPr>
        </a:p>
      </dgm:t>
    </dgm:pt>
    <dgm:pt modelId="{35E27DEF-6B76-44AA-AF57-B3069DBCC876}">
      <dgm:prSet phldrT="[Text]"/>
      <dgm:spPr/>
      <dgm:t>
        <a:bodyPr/>
        <a:lstStyle/>
        <a:p>
          <a:r>
            <a:rPr lang="en-IN" dirty="0">
              <a:latin typeface="Times New Roman" panose="02020603050405020304" pitchFamily="18" charset="0"/>
              <a:cs typeface="Times New Roman" panose="02020603050405020304" pitchFamily="18" charset="0"/>
            </a:rPr>
            <a:t>ETHICS</a:t>
          </a:r>
        </a:p>
      </dgm:t>
    </dgm:pt>
    <dgm:pt modelId="{20F6D0D4-DEA9-4317-B373-BAE66B0916F9}" type="parTrans" cxnId="{C21A01B0-5735-441E-86F6-A3DAD834F35A}">
      <dgm:prSet/>
      <dgm:spPr/>
      <dgm:t>
        <a:bodyPr/>
        <a:lstStyle/>
        <a:p>
          <a:endParaRPr lang="en-IN">
            <a:latin typeface="Times New Roman" panose="02020603050405020304" pitchFamily="18" charset="0"/>
            <a:cs typeface="Times New Roman" panose="02020603050405020304" pitchFamily="18" charset="0"/>
          </a:endParaRPr>
        </a:p>
      </dgm:t>
    </dgm:pt>
    <dgm:pt modelId="{E3CF4808-B4E8-423B-A904-26A2E1982847}" type="sibTrans" cxnId="{C21A01B0-5735-441E-86F6-A3DAD834F35A}">
      <dgm:prSet/>
      <dgm:spPr/>
      <dgm:t>
        <a:bodyPr/>
        <a:lstStyle/>
        <a:p>
          <a:endParaRPr lang="en-IN">
            <a:latin typeface="Times New Roman" panose="02020603050405020304" pitchFamily="18" charset="0"/>
            <a:cs typeface="Times New Roman" panose="02020603050405020304" pitchFamily="18" charset="0"/>
          </a:endParaRPr>
        </a:p>
      </dgm:t>
    </dgm:pt>
    <dgm:pt modelId="{67DA66CA-CDC1-448D-868A-426D8F6261DB}">
      <dgm:prSet phldrT="[Text]"/>
      <dgm:spPr/>
      <dgm:t>
        <a:bodyPr/>
        <a:lstStyle/>
        <a:p>
          <a:pPr>
            <a:buFont typeface="Times New Roman" panose="02020603050405020304" pitchFamily="18" charset="0"/>
            <a:buChar char="•"/>
          </a:pPr>
          <a:r>
            <a:rPr lang="en-IN" dirty="0"/>
            <a:t>Confidentiality of the data collected will be maintained</a:t>
          </a:r>
          <a:endParaRPr lang="en-IN" dirty="0">
            <a:latin typeface="Times New Roman" panose="02020603050405020304" pitchFamily="18" charset="0"/>
            <a:cs typeface="Times New Roman" panose="02020603050405020304" pitchFamily="18" charset="0"/>
          </a:endParaRPr>
        </a:p>
      </dgm:t>
    </dgm:pt>
    <dgm:pt modelId="{DA36816E-D926-4FBD-87D0-9E85E0BF6EBD}" type="parTrans" cxnId="{40E1174A-95D6-490E-84B1-6439EDB85112}">
      <dgm:prSet/>
      <dgm:spPr/>
      <dgm:t>
        <a:bodyPr/>
        <a:lstStyle/>
        <a:p>
          <a:endParaRPr lang="en-IN">
            <a:latin typeface="Times New Roman" panose="02020603050405020304" pitchFamily="18" charset="0"/>
            <a:cs typeface="Times New Roman" panose="02020603050405020304" pitchFamily="18" charset="0"/>
          </a:endParaRPr>
        </a:p>
      </dgm:t>
    </dgm:pt>
    <dgm:pt modelId="{E38D243F-C48E-4D19-BEA3-8942C74DC14E}" type="sibTrans" cxnId="{40E1174A-95D6-490E-84B1-6439EDB85112}">
      <dgm:prSet/>
      <dgm:spPr/>
      <dgm:t>
        <a:bodyPr/>
        <a:lstStyle/>
        <a:p>
          <a:endParaRPr lang="en-IN">
            <a:latin typeface="Times New Roman" panose="02020603050405020304" pitchFamily="18" charset="0"/>
            <a:cs typeface="Times New Roman" panose="02020603050405020304" pitchFamily="18" charset="0"/>
          </a:endParaRPr>
        </a:p>
      </dgm:t>
    </dgm:pt>
    <dgm:pt modelId="{C64032A3-BEF0-46AD-9084-833E9D93D10D}" type="pres">
      <dgm:prSet presAssocID="{5362CC5A-849A-45B3-A78B-AAAA1A638C01}" presName="Name0" presStyleCnt="0">
        <dgm:presLayoutVars>
          <dgm:dir/>
          <dgm:animLvl val="lvl"/>
          <dgm:resizeHandles val="exact"/>
        </dgm:presLayoutVars>
      </dgm:prSet>
      <dgm:spPr/>
    </dgm:pt>
    <dgm:pt modelId="{E01C41E8-0379-4977-8FD8-4253D5177EB0}" type="pres">
      <dgm:prSet presAssocID="{F14CB5DA-A3B0-4A45-BA7B-115D1E0AF7CC}" presName="linNode" presStyleCnt="0"/>
      <dgm:spPr/>
    </dgm:pt>
    <dgm:pt modelId="{DB9C7242-4114-4E1F-A8A9-F9B79CD689BC}" type="pres">
      <dgm:prSet presAssocID="{F14CB5DA-A3B0-4A45-BA7B-115D1E0AF7CC}" presName="parTx" presStyleLbl="revTx" presStyleIdx="0" presStyleCnt="2">
        <dgm:presLayoutVars>
          <dgm:chMax val="1"/>
          <dgm:bulletEnabled val="1"/>
        </dgm:presLayoutVars>
      </dgm:prSet>
      <dgm:spPr/>
    </dgm:pt>
    <dgm:pt modelId="{1BEA0F63-7444-42F5-987E-9EF2FCA70705}" type="pres">
      <dgm:prSet presAssocID="{F14CB5DA-A3B0-4A45-BA7B-115D1E0AF7CC}" presName="bracket" presStyleLbl="parChTrans1D1" presStyleIdx="0" presStyleCnt="2"/>
      <dgm:spPr/>
    </dgm:pt>
    <dgm:pt modelId="{3A6C777A-2086-46FE-ABDA-AC8374C202A0}" type="pres">
      <dgm:prSet presAssocID="{F14CB5DA-A3B0-4A45-BA7B-115D1E0AF7CC}" presName="spH" presStyleCnt="0"/>
      <dgm:spPr/>
    </dgm:pt>
    <dgm:pt modelId="{2DD588F9-8F43-4D03-852C-13A2A79E9DB2}" type="pres">
      <dgm:prSet presAssocID="{F14CB5DA-A3B0-4A45-BA7B-115D1E0AF7CC}" presName="desTx" presStyleLbl="node1" presStyleIdx="0" presStyleCnt="2">
        <dgm:presLayoutVars>
          <dgm:bulletEnabled val="1"/>
        </dgm:presLayoutVars>
      </dgm:prSet>
      <dgm:spPr/>
    </dgm:pt>
    <dgm:pt modelId="{0E2B971E-CE2E-4521-8E16-C6736DC79C7C}" type="pres">
      <dgm:prSet presAssocID="{55A6F355-192B-4AA6-A75E-DAC6B3B4B7AF}" presName="spV" presStyleCnt="0"/>
      <dgm:spPr/>
    </dgm:pt>
    <dgm:pt modelId="{5D58968B-4E43-4450-9712-2F098987880D}" type="pres">
      <dgm:prSet presAssocID="{35E27DEF-6B76-44AA-AF57-B3069DBCC876}" presName="linNode" presStyleCnt="0"/>
      <dgm:spPr/>
    </dgm:pt>
    <dgm:pt modelId="{61008865-6F96-46A1-B3CC-A7787CBF2B1B}" type="pres">
      <dgm:prSet presAssocID="{35E27DEF-6B76-44AA-AF57-B3069DBCC876}" presName="parTx" presStyleLbl="revTx" presStyleIdx="1" presStyleCnt="2">
        <dgm:presLayoutVars>
          <dgm:chMax val="1"/>
          <dgm:bulletEnabled val="1"/>
        </dgm:presLayoutVars>
      </dgm:prSet>
      <dgm:spPr/>
    </dgm:pt>
    <dgm:pt modelId="{44710AE2-AFD0-4A03-82C3-88EB2CA2DFF4}" type="pres">
      <dgm:prSet presAssocID="{35E27DEF-6B76-44AA-AF57-B3069DBCC876}" presName="bracket" presStyleLbl="parChTrans1D1" presStyleIdx="1" presStyleCnt="2"/>
      <dgm:spPr/>
    </dgm:pt>
    <dgm:pt modelId="{938A690E-8BFE-4CC1-8A5D-BCB633FC9663}" type="pres">
      <dgm:prSet presAssocID="{35E27DEF-6B76-44AA-AF57-B3069DBCC876}" presName="spH" presStyleCnt="0"/>
      <dgm:spPr/>
    </dgm:pt>
    <dgm:pt modelId="{967E09AB-0998-418D-ACC6-14E4DDF3C1EC}" type="pres">
      <dgm:prSet presAssocID="{35E27DEF-6B76-44AA-AF57-B3069DBCC876}" presName="desTx" presStyleLbl="node1" presStyleIdx="1" presStyleCnt="2">
        <dgm:presLayoutVars>
          <dgm:bulletEnabled val="1"/>
        </dgm:presLayoutVars>
      </dgm:prSet>
      <dgm:spPr/>
    </dgm:pt>
  </dgm:ptLst>
  <dgm:cxnLst>
    <dgm:cxn modelId="{9B9EA634-F66D-4188-835A-902CB5D2FA54}" type="presOf" srcId="{67DA66CA-CDC1-448D-868A-426D8F6261DB}" destId="{967E09AB-0998-418D-ACC6-14E4DDF3C1EC}" srcOrd="0" destOrd="0" presId="urn:diagrams.loki3.com/BracketList"/>
    <dgm:cxn modelId="{85B2145D-170F-4B7D-9031-B9808B5A2393}" srcId="{F14CB5DA-A3B0-4A45-BA7B-115D1E0AF7CC}" destId="{41344F4C-3ECD-48F3-A978-1D8CECABE5E7}" srcOrd="0" destOrd="0" parTransId="{795EE40C-5960-488C-83C7-A29CAA56E49F}" sibTransId="{9AA2A044-7827-4ED3-87CC-531C86469E44}"/>
    <dgm:cxn modelId="{40E1174A-95D6-490E-84B1-6439EDB85112}" srcId="{35E27DEF-6B76-44AA-AF57-B3069DBCC876}" destId="{67DA66CA-CDC1-448D-868A-426D8F6261DB}" srcOrd="0" destOrd="0" parTransId="{DA36816E-D926-4FBD-87D0-9E85E0BF6EBD}" sibTransId="{E38D243F-C48E-4D19-BEA3-8942C74DC14E}"/>
    <dgm:cxn modelId="{6D5F934C-8E37-4330-BAE7-D37AAB7C04B3}" type="presOf" srcId="{35E27DEF-6B76-44AA-AF57-B3069DBCC876}" destId="{61008865-6F96-46A1-B3CC-A7787CBF2B1B}" srcOrd="0" destOrd="0" presId="urn:diagrams.loki3.com/BracketList"/>
    <dgm:cxn modelId="{A6AE0251-C0E7-49E6-8A0F-BEA9CEB16EEB}" srcId="{5362CC5A-849A-45B3-A78B-AAAA1A638C01}" destId="{F14CB5DA-A3B0-4A45-BA7B-115D1E0AF7CC}" srcOrd="0" destOrd="0" parTransId="{F747BEC0-8402-45C1-9428-061A6414F451}" sibTransId="{55A6F355-192B-4AA6-A75E-DAC6B3B4B7AF}"/>
    <dgm:cxn modelId="{F5D4DF89-73C8-4DA1-A304-17478433F0C4}" type="presOf" srcId="{F14CB5DA-A3B0-4A45-BA7B-115D1E0AF7CC}" destId="{DB9C7242-4114-4E1F-A8A9-F9B79CD689BC}" srcOrd="0" destOrd="0" presId="urn:diagrams.loki3.com/BracketList"/>
    <dgm:cxn modelId="{7B5FC5AB-7D07-45C5-A97F-3164113CF7E5}" type="presOf" srcId="{5362CC5A-849A-45B3-A78B-AAAA1A638C01}" destId="{C64032A3-BEF0-46AD-9084-833E9D93D10D}" srcOrd="0" destOrd="0" presId="urn:diagrams.loki3.com/BracketList"/>
    <dgm:cxn modelId="{C21A01B0-5735-441E-86F6-A3DAD834F35A}" srcId="{5362CC5A-849A-45B3-A78B-AAAA1A638C01}" destId="{35E27DEF-6B76-44AA-AF57-B3069DBCC876}" srcOrd="1" destOrd="0" parTransId="{20F6D0D4-DEA9-4317-B373-BAE66B0916F9}" sibTransId="{E3CF4808-B4E8-423B-A904-26A2E1982847}"/>
    <dgm:cxn modelId="{DC27F8B9-7BCD-438F-AF54-F6E233D8CF2F}" type="presOf" srcId="{41344F4C-3ECD-48F3-A978-1D8CECABE5E7}" destId="{2DD588F9-8F43-4D03-852C-13A2A79E9DB2}" srcOrd="0" destOrd="0" presId="urn:diagrams.loki3.com/BracketList"/>
    <dgm:cxn modelId="{B1281E8F-2027-4381-9078-2BA56968AF68}" type="presParOf" srcId="{C64032A3-BEF0-46AD-9084-833E9D93D10D}" destId="{E01C41E8-0379-4977-8FD8-4253D5177EB0}" srcOrd="0" destOrd="0" presId="urn:diagrams.loki3.com/BracketList"/>
    <dgm:cxn modelId="{78763074-993A-4806-88F9-8833849A6EEE}" type="presParOf" srcId="{E01C41E8-0379-4977-8FD8-4253D5177EB0}" destId="{DB9C7242-4114-4E1F-A8A9-F9B79CD689BC}" srcOrd="0" destOrd="0" presId="urn:diagrams.loki3.com/BracketList"/>
    <dgm:cxn modelId="{85D3C274-DF00-427A-841A-11A65252E9C7}" type="presParOf" srcId="{E01C41E8-0379-4977-8FD8-4253D5177EB0}" destId="{1BEA0F63-7444-42F5-987E-9EF2FCA70705}" srcOrd="1" destOrd="0" presId="urn:diagrams.loki3.com/BracketList"/>
    <dgm:cxn modelId="{93EBB3FB-9778-4261-81A5-838C91423452}" type="presParOf" srcId="{E01C41E8-0379-4977-8FD8-4253D5177EB0}" destId="{3A6C777A-2086-46FE-ABDA-AC8374C202A0}" srcOrd="2" destOrd="0" presId="urn:diagrams.loki3.com/BracketList"/>
    <dgm:cxn modelId="{B6A689E9-DBCD-4F93-90F9-96C06C21BA8A}" type="presParOf" srcId="{E01C41E8-0379-4977-8FD8-4253D5177EB0}" destId="{2DD588F9-8F43-4D03-852C-13A2A79E9DB2}" srcOrd="3" destOrd="0" presId="urn:diagrams.loki3.com/BracketList"/>
    <dgm:cxn modelId="{5A043FD3-63D8-4886-95A9-4AA57707E867}" type="presParOf" srcId="{C64032A3-BEF0-46AD-9084-833E9D93D10D}" destId="{0E2B971E-CE2E-4521-8E16-C6736DC79C7C}" srcOrd="1" destOrd="0" presId="urn:diagrams.loki3.com/BracketList"/>
    <dgm:cxn modelId="{1E359C3D-7534-47E6-86AC-F2128F58D5D1}" type="presParOf" srcId="{C64032A3-BEF0-46AD-9084-833E9D93D10D}" destId="{5D58968B-4E43-4450-9712-2F098987880D}" srcOrd="2" destOrd="0" presId="urn:diagrams.loki3.com/BracketList"/>
    <dgm:cxn modelId="{5E5D7BFE-013C-4976-A934-2334F0D57BA4}" type="presParOf" srcId="{5D58968B-4E43-4450-9712-2F098987880D}" destId="{61008865-6F96-46A1-B3CC-A7787CBF2B1B}" srcOrd="0" destOrd="0" presId="urn:diagrams.loki3.com/BracketList"/>
    <dgm:cxn modelId="{EDCCF7CF-1FF9-4C4E-9B07-1470D324CB1F}" type="presParOf" srcId="{5D58968B-4E43-4450-9712-2F098987880D}" destId="{44710AE2-AFD0-4A03-82C3-88EB2CA2DFF4}" srcOrd="1" destOrd="0" presId="urn:diagrams.loki3.com/BracketList"/>
    <dgm:cxn modelId="{4F40A435-4F1E-47F1-910B-D293121EE1E0}" type="presParOf" srcId="{5D58968B-4E43-4450-9712-2F098987880D}" destId="{938A690E-8BFE-4CC1-8A5D-BCB633FC9663}" srcOrd="2" destOrd="0" presId="urn:diagrams.loki3.com/BracketList"/>
    <dgm:cxn modelId="{6A816462-8B4F-47FA-B747-935FC90D8DD0}" type="presParOf" srcId="{5D58968B-4E43-4450-9712-2F098987880D}" destId="{967E09AB-0998-418D-ACC6-14E4DDF3C1EC}"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5FEF4F-7BB3-4FA7-972D-81DB599B490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B038FEDC-D71C-48CA-ADBC-EF748159879F}">
      <dgm:prSet phldrT="[Text]"/>
      <dgm:spPr/>
      <dgm:t>
        <a:bodyPr/>
        <a:lstStyle/>
        <a:p>
          <a:pPr>
            <a:buFont typeface="Times New Roman" panose="02020603050405020304" pitchFamily="18" charset="0"/>
            <a:buChar char="•"/>
          </a:pPr>
          <a:r>
            <a:rPr lang="en-IN" dirty="0"/>
            <a:t>The research will generate findings on the prevalence of gymnastics among the students </a:t>
          </a:r>
        </a:p>
      </dgm:t>
    </dgm:pt>
    <dgm:pt modelId="{B10629E8-FD8C-4136-ADE1-E2A6F37734E5}" type="parTrans" cxnId="{23BCA9B6-D5FD-47B0-9FA7-A38E52267C37}">
      <dgm:prSet/>
      <dgm:spPr/>
      <dgm:t>
        <a:bodyPr/>
        <a:lstStyle/>
        <a:p>
          <a:endParaRPr lang="en-IN"/>
        </a:p>
      </dgm:t>
    </dgm:pt>
    <dgm:pt modelId="{FDCD0B66-D833-4328-BD34-8872E1A65B85}" type="sibTrans" cxnId="{23BCA9B6-D5FD-47B0-9FA7-A38E52267C37}">
      <dgm:prSet/>
      <dgm:spPr/>
      <dgm:t>
        <a:bodyPr/>
        <a:lstStyle/>
        <a:p>
          <a:endParaRPr lang="en-IN"/>
        </a:p>
      </dgm:t>
    </dgm:pt>
    <dgm:pt modelId="{9365DA9F-9417-42AB-8533-700C26EDBF20}">
      <dgm:prSet phldrT="[Text]"/>
      <dgm:spPr/>
      <dgm:t>
        <a:bodyPr/>
        <a:lstStyle/>
        <a:p>
          <a:pPr>
            <a:buFont typeface="Times New Roman" panose="02020603050405020304" pitchFamily="18" charset="0"/>
            <a:buChar char="•"/>
          </a:pPr>
          <a:r>
            <a:rPr lang="en-IN" dirty="0"/>
            <a:t>This can be used to plan support facilities for the students </a:t>
          </a:r>
        </a:p>
      </dgm:t>
    </dgm:pt>
    <dgm:pt modelId="{AB56FF3E-0D0E-4E9E-B246-1A7A9779CA2E}" type="parTrans" cxnId="{618C7123-EDE0-4DF5-824D-110971FFC1AB}">
      <dgm:prSet/>
      <dgm:spPr/>
      <dgm:t>
        <a:bodyPr/>
        <a:lstStyle/>
        <a:p>
          <a:endParaRPr lang="en-IN"/>
        </a:p>
      </dgm:t>
    </dgm:pt>
    <dgm:pt modelId="{6DEB46E4-6AAE-4D80-8BAD-E820A52DABB7}" type="sibTrans" cxnId="{618C7123-EDE0-4DF5-824D-110971FFC1AB}">
      <dgm:prSet/>
      <dgm:spPr/>
      <dgm:t>
        <a:bodyPr/>
        <a:lstStyle/>
        <a:p>
          <a:endParaRPr lang="en-IN"/>
        </a:p>
      </dgm:t>
    </dgm:pt>
    <dgm:pt modelId="{AB9E5F22-5A0B-4AB2-8B79-FEBA0C2BCDA8}" type="pres">
      <dgm:prSet presAssocID="{465FEF4F-7BB3-4FA7-972D-81DB599B4900}" presName="linear" presStyleCnt="0">
        <dgm:presLayoutVars>
          <dgm:animLvl val="lvl"/>
          <dgm:resizeHandles val="exact"/>
        </dgm:presLayoutVars>
      </dgm:prSet>
      <dgm:spPr/>
    </dgm:pt>
    <dgm:pt modelId="{A325ED67-B895-4A43-A399-A353D4AE2EA1}" type="pres">
      <dgm:prSet presAssocID="{B038FEDC-D71C-48CA-ADBC-EF748159879F}" presName="parentText" presStyleLbl="node1" presStyleIdx="0" presStyleCnt="2">
        <dgm:presLayoutVars>
          <dgm:chMax val="0"/>
          <dgm:bulletEnabled val="1"/>
        </dgm:presLayoutVars>
      </dgm:prSet>
      <dgm:spPr/>
    </dgm:pt>
    <dgm:pt modelId="{80B5BED4-641E-4679-8913-A3CB134C78F2}" type="pres">
      <dgm:prSet presAssocID="{FDCD0B66-D833-4328-BD34-8872E1A65B85}" presName="spacer" presStyleCnt="0"/>
      <dgm:spPr/>
    </dgm:pt>
    <dgm:pt modelId="{E2968126-A91F-419F-9713-A0E07C1F5C5E}" type="pres">
      <dgm:prSet presAssocID="{9365DA9F-9417-42AB-8533-700C26EDBF20}" presName="parentText" presStyleLbl="node1" presStyleIdx="1" presStyleCnt="2">
        <dgm:presLayoutVars>
          <dgm:chMax val="0"/>
          <dgm:bulletEnabled val="1"/>
        </dgm:presLayoutVars>
      </dgm:prSet>
      <dgm:spPr/>
    </dgm:pt>
  </dgm:ptLst>
  <dgm:cxnLst>
    <dgm:cxn modelId="{618C7123-EDE0-4DF5-824D-110971FFC1AB}" srcId="{465FEF4F-7BB3-4FA7-972D-81DB599B4900}" destId="{9365DA9F-9417-42AB-8533-700C26EDBF20}" srcOrd="1" destOrd="0" parTransId="{AB56FF3E-0D0E-4E9E-B246-1A7A9779CA2E}" sibTransId="{6DEB46E4-6AAE-4D80-8BAD-E820A52DABB7}"/>
    <dgm:cxn modelId="{353C3C2F-4F3C-4FFA-9774-A96192A65895}" type="presOf" srcId="{465FEF4F-7BB3-4FA7-972D-81DB599B4900}" destId="{AB9E5F22-5A0B-4AB2-8B79-FEBA0C2BCDA8}" srcOrd="0" destOrd="0" presId="urn:microsoft.com/office/officeart/2005/8/layout/vList2"/>
    <dgm:cxn modelId="{BFEFF952-4965-4977-A7EA-A185D6B26D08}" type="presOf" srcId="{9365DA9F-9417-42AB-8533-700C26EDBF20}" destId="{E2968126-A91F-419F-9713-A0E07C1F5C5E}" srcOrd="0" destOrd="0" presId="urn:microsoft.com/office/officeart/2005/8/layout/vList2"/>
    <dgm:cxn modelId="{F0E82290-B4A4-40C2-92B7-B6774DECED5F}" type="presOf" srcId="{B038FEDC-D71C-48CA-ADBC-EF748159879F}" destId="{A325ED67-B895-4A43-A399-A353D4AE2EA1}" srcOrd="0" destOrd="0" presId="urn:microsoft.com/office/officeart/2005/8/layout/vList2"/>
    <dgm:cxn modelId="{23BCA9B6-D5FD-47B0-9FA7-A38E52267C37}" srcId="{465FEF4F-7BB3-4FA7-972D-81DB599B4900}" destId="{B038FEDC-D71C-48CA-ADBC-EF748159879F}" srcOrd="0" destOrd="0" parTransId="{B10629E8-FD8C-4136-ADE1-E2A6F37734E5}" sibTransId="{FDCD0B66-D833-4328-BD34-8872E1A65B85}"/>
    <dgm:cxn modelId="{BF91637B-987D-4DFE-A8C7-B262CEC2051F}" type="presParOf" srcId="{AB9E5F22-5A0B-4AB2-8B79-FEBA0C2BCDA8}" destId="{A325ED67-B895-4A43-A399-A353D4AE2EA1}" srcOrd="0" destOrd="0" presId="urn:microsoft.com/office/officeart/2005/8/layout/vList2"/>
    <dgm:cxn modelId="{AE69936B-765C-4DA7-BDA0-3309D18A462A}" type="presParOf" srcId="{AB9E5F22-5A0B-4AB2-8B79-FEBA0C2BCDA8}" destId="{80B5BED4-641E-4679-8913-A3CB134C78F2}" srcOrd="1" destOrd="0" presId="urn:microsoft.com/office/officeart/2005/8/layout/vList2"/>
    <dgm:cxn modelId="{700B011D-4ACB-474E-AFCD-6723BAB4EFA2}" type="presParOf" srcId="{AB9E5F22-5A0B-4AB2-8B79-FEBA0C2BCDA8}" destId="{E2968126-A91F-419F-9713-A0E07C1F5C5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B77204-5842-48F6-8254-14D88749C9D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E73F4808-7C95-48C6-9272-AE114B1D38F7}">
      <dgm:prSet phldrT="[Text]"/>
      <dgm:spPr/>
      <dgm:t>
        <a:bodyPr/>
        <a:lstStyle/>
        <a:p>
          <a:pPr>
            <a:buFont typeface="Times New Roman" panose="02020603050405020304" pitchFamily="18" charset="0"/>
            <a:buChar char="•"/>
          </a:pPr>
          <a:r>
            <a:rPr lang="en-IN" dirty="0"/>
            <a:t>The research will also identify the factors that motivate the students to engage in gymnastics</a:t>
          </a:r>
        </a:p>
      </dgm:t>
    </dgm:pt>
    <dgm:pt modelId="{1C142B10-FA52-4C15-B9F6-43A9B3281F2B}" type="parTrans" cxnId="{66068E8E-8B3E-4216-A3DE-FF03F790D3FF}">
      <dgm:prSet/>
      <dgm:spPr/>
      <dgm:t>
        <a:bodyPr/>
        <a:lstStyle/>
        <a:p>
          <a:endParaRPr lang="en-IN"/>
        </a:p>
      </dgm:t>
    </dgm:pt>
    <dgm:pt modelId="{76D47367-5F02-4212-8FEE-EBB50B4FAD30}" type="sibTrans" cxnId="{66068E8E-8B3E-4216-A3DE-FF03F790D3FF}">
      <dgm:prSet/>
      <dgm:spPr/>
      <dgm:t>
        <a:bodyPr/>
        <a:lstStyle/>
        <a:p>
          <a:endParaRPr lang="en-IN"/>
        </a:p>
      </dgm:t>
    </dgm:pt>
    <dgm:pt modelId="{B7B5C354-247A-43A9-8D54-4E8EC272AD63}">
      <dgm:prSet phldrT="[Text]"/>
      <dgm:spPr/>
      <dgm:t>
        <a:bodyPr/>
        <a:lstStyle/>
        <a:p>
          <a:pPr>
            <a:buFont typeface="Times New Roman" panose="02020603050405020304" pitchFamily="18" charset="0"/>
            <a:buChar char="•"/>
          </a:pPr>
          <a:r>
            <a:rPr lang="en-IN" dirty="0"/>
            <a:t>This can be used to develop a gymnastics policy for the students in the University</a:t>
          </a:r>
        </a:p>
      </dgm:t>
    </dgm:pt>
    <dgm:pt modelId="{B95914D3-CEE1-45D7-9253-4797922A6BF7}" type="parTrans" cxnId="{63C90E87-FC6B-4DF2-9DF0-CD91690C8615}">
      <dgm:prSet/>
      <dgm:spPr/>
      <dgm:t>
        <a:bodyPr/>
        <a:lstStyle/>
        <a:p>
          <a:endParaRPr lang="en-IN"/>
        </a:p>
      </dgm:t>
    </dgm:pt>
    <dgm:pt modelId="{81E70015-19BE-4994-85A2-1A4EEF8C9C71}" type="sibTrans" cxnId="{63C90E87-FC6B-4DF2-9DF0-CD91690C8615}">
      <dgm:prSet/>
      <dgm:spPr/>
      <dgm:t>
        <a:bodyPr/>
        <a:lstStyle/>
        <a:p>
          <a:endParaRPr lang="en-IN"/>
        </a:p>
      </dgm:t>
    </dgm:pt>
    <dgm:pt modelId="{05E49B2A-4EA4-4464-B467-EB83AF5E92D9}" type="pres">
      <dgm:prSet presAssocID="{26B77204-5842-48F6-8254-14D88749C9D5}" presName="linear" presStyleCnt="0">
        <dgm:presLayoutVars>
          <dgm:animLvl val="lvl"/>
          <dgm:resizeHandles val="exact"/>
        </dgm:presLayoutVars>
      </dgm:prSet>
      <dgm:spPr/>
    </dgm:pt>
    <dgm:pt modelId="{7029E9B1-9833-4F51-ACC7-EC5547E80FD1}" type="pres">
      <dgm:prSet presAssocID="{E73F4808-7C95-48C6-9272-AE114B1D38F7}" presName="parentText" presStyleLbl="node1" presStyleIdx="0" presStyleCnt="2">
        <dgm:presLayoutVars>
          <dgm:chMax val="0"/>
          <dgm:bulletEnabled val="1"/>
        </dgm:presLayoutVars>
      </dgm:prSet>
      <dgm:spPr/>
    </dgm:pt>
    <dgm:pt modelId="{8239F3A1-3F30-4E5F-BE4C-DE556E28450D}" type="pres">
      <dgm:prSet presAssocID="{76D47367-5F02-4212-8FEE-EBB50B4FAD30}" presName="spacer" presStyleCnt="0"/>
      <dgm:spPr/>
    </dgm:pt>
    <dgm:pt modelId="{3233DFA5-388D-4195-83FA-F4B37CA328D3}" type="pres">
      <dgm:prSet presAssocID="{B7B5C354-247A-43A9-8D54-4E8EC272AD63}" presName="parentText" presStyleLbl="node1" presStyleIdx="1" presStyleCnt="2">
        <dgm:presLayoutVars>
          <dgm:chMax val="0"/>
          <dgm:bulletEnabled val="1"/>
        </dgm:presLayoutVars>
      </dgm:prSet>
      <dgm:spPr/>
    </dgm:pt>
  </dgm:ptLst>
  <dgm:cxnLst>
    <dgm:cxn modelId="{0C8B4D19-DD46-4206-97F5-9C19969DEA51}" type="presOf" srcId="{B7B5C354-247A-43A9-8D54-4E8EC272AD63}" destId="{3233DFA5-388D-4195-83FA-F4B37CA328D3}" srcOrd="0" destOrd="0" presId="urn:microsoft.com/office/officeart/2005/8/layout/vList2"/>
    <dgm:cxn modelId="{63C90E87-FC6B-4DF2-9DF0-CD91690C8615}" srcId="{26B77204-5842-48F6-8254-14D88749C9D5}" destId="{B7B5C354-247A-43A9-8D54-4E8EC272AD63}" srcOrd="1" destOrd="0" parTransId="{B95914D3-CEE1-45D7-9253-4797922A6BF7}" sibTransId="{81E70015-19BE-4994-85A2-1A4EEF8C9C71}"/>
    <dgm:cxn modelId="{66068E8E-8B3E-4216-A3DE-FF03F790D3FF}" srcId="{26B77204-5842-48F6-8254-14D88749C9D5}" destId="{E73F4808-7C95-48C6-9272-AE114B1D38F7}" srcOrd="0" destOrd="0" parTransId="{1C142B10-FA52-4C15-B9F6-43A9B3281F2B}" sibTransId="{76D47367-5F02-4212-8FEE-EBB50B4FAD30}"/>
    <dgm:cxn modelId="{1764FFBF-14A4-4696-88CF-F7BD14AC9C4A}" type="presOf" srcId="{E73F4808-7C95-48C6-9272-AE114B1D38F7}" destId="{7029E9B1-9833-4F51-ACC7-EC5547E80FD1}" srcOrd="0" destOrd="0" presId="urn:microsoft.com/office/officeart/2005/8/layout/vList2"/>
    <dgm:cxn modelId="{13F6BDD3-6BD1-487D-8994-15DFCFE325EA}" type="presOf" srcId="{26B77204-5842-48F6-8254-14D88749C9D5}" destId="{05E49B2A-4EA4-4464-B467-EB83AF5E92D9}" srcOrd="0" destOrd="0" presId="urn:microsoft.com/office/officeart/2005/8/layout/vList2"/>
    <dgm:cxn modelId="{B9BEA02D-13D2-4A1C-B967-6A0BED8B0266}" type="presParOf" srcId="{05E49B2A-4EA4-4464-B467-EB83AF5E92D9}" destId="{7029E9B1-9833-4F51-ACC7-EC5547E80FD1}" srcOrd="0" destOrd="0" presId="urn:microsoft.com/office/officeart/2005/8/layout/vList2"/>
    <dgm:cxn modelId="{901CF6A4-C758-41A6-849E-7E424709D799}" type="presParOf" srcId="{05E49B2A-4EA4-4464-B467-EB83AF5E92D9}" destId="{8239F3A1-3F30-4E5F-BE4C-DE556E28450D}" srcOrd="1" destOrd="0" presId="urn:microsoft.com/office/officeart/2005/8/layout/vList2"/>
    <dgm:cxn modelId="{38B27754-F653-4223-9EBE-DB3D095EA1D5}" type="presParOf" srcId="{05E49B2A-4EA4-4464-B467-EB83AF5E92D9}" destId="{3233DFA5-388D-4195-83FA-F4B37CA328D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DE15F-CF8C-4ADA-B7B7-E3C43F599DC1}">
      <dsp:nvSpPr>
        <dsp:cNvPr id="0" name=""/>
        <dsp:cNvSpPr/>
      </dsp:nvSpPr>
      <dsp:spPr>
        <a:xfrm>
          <a:off x="3145" y="2264"/>
          <a:ext cx="8513553" cy="2592916"/>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Font typeface="Times New Roman" panose="02020603050405020304" pitchFamily="18" charset="0"/>
            <a:buNone/>
          </a:pPr>
          <a:r>
            <a:rPr lang="en-IN" sz="1600" kern="1200" dirty="0">
              <a:latin typeface="Times New Roman" panose="02020603050405020304" pitchFamily="18" charset="0"/>
              <a:cs typeface="Times New Roman" panose="02020603050405020304" pitchFamily="18" charset="0"/>
            </a:rPr>
            <a:t>To determine prevalence and socio-demographic profile of students engaged in gymnastics in University of Manchester</a:t>
          </a:r>
        </a:p>
      </dsp:txBody>
      <dsp:txXfrm>
        <a:off x="79089" y="78208"/>
        <a:ext cx="8361665" cy="2441028"/>
      </dsp:txXfrm>
    </dsp:sp>
    <dsp:sp modelId="{BFD7DC52-4F5A-4D61-B98A-D88FD68B01C4}">
      <dsp:nvSpPr>
        <dsp:cNvPr id="0" name=""/>
        <dsp:cNvSpPr/>
      </dsp:nvSpPr>
      <dsp:spPr>
        <a:xfrm>
          <a:off x="37787" y="2813658"/>
          <a:ext cx="4085198" cy="2592916"/>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To identify factors motivating the students for engaging in gymnastics as a physical activity</a:t>
          </a:r>
        </a:p>
      </dsp:txBody>
      <dsp:txXfrm>
        <a:off x="113731" y="2889602"/>
        <a:ext cx="3933310" cy="2441028"/>
      </dsp:txXfrm>
    </dsp:sp>
    <dsp:sp modelId="{64EFDAFC-7974-4B84-90DE-43C35634C5E9}">
      <dsp:nvSpPr>
        <dsp:cNvPr id="0" name=""/>
        <dsp:cNvSpPr/>
      </dsp:nvSpPr>
      <dsp:spPr>
        <a:xfrm>
          <a:off x="4431500" y="2823486"/>
          <a:ext cx="4085198" cy="2592916"/>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To examine the strategies for improving gymnastics among university students of Manchester</a:t>
          </a:r>
        </a:p>
      </dsp:txBody>
      <dsp:txXfrm>
        <a:off x="4507444" y="2899430"/>
        <a:ext cx="3933310" cy="2441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CBA99-3CF0-48AF-924A-3AD27BDFC12A}">
      <dsp:nvSpPr>
        <dsp:cNvPr id="0" name=""/>
        <dsp:cNvSpPr/>
      </dsp:nvSpPr>
      <dsp:spPr>
        <a:xfrm>
          <a:off x="829" y="643128"/>
          <a:ext cx="2491373" cy="63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QUESTION 1</a:t>
          </a:r>
        </a:p>
      </dsp:txBody>
      <dsp:txXfrm>
        <a:off x="829" y="643128"/>
        <a:ext cx="2491373" cy="633600"/>
      </dsp:txXfrm>
    </dsp:sp>
    <dsp:sp modelId="{6E1258C1-A92F-4383-A0DF-9CD93C9D838D}">
      <dsp:nvSpPr>
        <dsp:cNvPr id="0" name=""/>
        <dsp:cNvSpPr/>
      </dsp:nvSpPr>
      <dsp:spPr>
        <a:xfrm>
          <a:off x="2492202" y="540647"/>
          <a:ext cx="498274" cy="838563"/>
        </a:xfrm>
        <a:prstGeom prst="leftBrace">
          <a:avLst>
            <a:gd name="adj1" fmla="val 35000"/>
            <a:gd name="adj2" fmla="val 50000"/>
          </a:avLst>
        </a:pr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FC84F8-31EF-4471-8329-B38DF99244B6}">
      <dsp:nvSpPr>
        <dsp:cNvPr id="0" name=""/>
        <dsp:cNvSpPr/>
      </dsp:nvSpPr>
      <dsp:spPr>
        <a:xfrm>
          <a:off x="3189787" y="604088"/>
          <a:ext cx="7254282" cy="711680"/>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Font typeface="Times New Roman" panose="02020603050405020304" pitchFamily="18" charset="0"/>
            <a:buChar char="•"/>
          </a:pPr>
          <a:r>
            <a:rPr lang="en-IN" sz="1900" kern="1200" dirty="0">
              <a:latin typeface="Times New Roman" panose="02020603050405020304" pitchFamily="18" charset="0"/>
              <a:cs typeface="Times New Roman" panose="02020603050405020304" pitchFamily="18" charset="0"/>
            </a:rPr>
            <a:t>What is proportion and socio-demographic characteristics of students engaging in gymnastics in University of Manchester?</a:t>
          </a:r>
        </a:p>
      </dsp:txBody>
      <dsp:txXfrm>
        <a:off x="3189787" y="604088"/>
        <a:ext cx="7254282" cy="711680"/>
      </dsp:txXfrm>
    </dsp:sp>
    <dsp:sp modelId="{A5756A16-1F9F-4FCC-822E-E5906E7593BF}">
      <dsp:nvSpPr>
        <dsp:cNvPr id="0" name=""/>
        <dsp:cNvSpPr/>
      </dsp:nvSpPr>
      <dsp:spPr>
        <a:xfrm>
          <a:off x="829" y="1494410"/>
          <a:ext cx="2506673" cy="100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QUESTION 2</a:t>
          </a:r>
        </a:p>
      </dsp:txBody>
      <dsp:txXfrm>
        <a:off x="829" y="1494410"/>
        <a:ext cx="2506673" cy="1009800"/>
      </dsp:txXfrm>
    </dsp:sp>
    <dsp:sp modelId="{C82F182B-120B-4D54-AC0F-C54AE9C6E591}">
      <dsp:nvSpPr>
        <dsp:cNvPr id="0" name=""/>
        <dsp:cNvSpPr/>
      </dsp:nvSpPr>
      <dsp:spPr>
        <a:xfrm>
          <a:off x="2507503" y="1787644"/>
          <a:ext cx="501334" cy="423331"/>
        </a:xfrm>
        <a:prstGeom prst="leftBrace">
          <a:avLst>
            <a:gd name="adj1" fmla="val 35000"/>
            <a:gd name="adj2" fmla="val 50000"/>
          </a:avLst>
        </a:pr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F839A6-6B1C-4C48-8849-BC78562D6C9B}">
      <dsp:nvSpPr>
        <dsp:cNvPr id="0" name=""/>
        <dsp:cNvSpPr/>
      </dsp:nvSpPr>
      <dsp:spPr>
        <a:xfrm>
          <a:off x="3209371" y="1796911"/>
          <a:ext cx="7226423" cy="404798"/>
        </a:xfrm>
        <a:prstGeom prst="rect">
          <a:avLst/>
        </a:prstGeom>
        <a:solidFill>
          <a:schemeClr val="accent4">
            <a:hueOff val="-492612"/>
            <a:satOff val="14709"/>
            <a:lumOff val="5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Font typeface="Times New Roman" panose="02020603050405020304" pitchFamily="18" charset="0"/>
            <a:buChar char="•"/>
          </a:pPr>
          <a:r>
            <a:rPr lang="en-IN" sz="1900" kern="1200" dirty="0">
              <a:latin typeface="Times New Roman" panose="02020603050405020304" pitchFamily="18" charset="0"/>
              <a:cs typeface="Times New Roman" panose="02020603050405020304" pitchFamily="18" charset="0"/>
            </a:rPr>
            <a:t>What are the factors motivating the students to engage in gymnastics?</a:t>
          </a:r>
        </a:p>
      </dsp:txBody>
      <dsp:txXfrm>
        <a:off x="3209371" y="1796911"/>
        <a:ext cx="7226423" cy="4047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CBA99-3CF0-48AF-924A-3AD27BDFC12A}">
      <dsp:nvSpPr>
        <dsp:cNvPr id="0" name=""/>
        <dsp:cNvSpPr/>
      </dsp:nvSpPr>
      <dsp:spPr>
        <a:xfrm>
          <a:off x="4353" y="1023699"/>
          <a:ext cx="2226673" cy="554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marL="0" lvl="0" indent="0" algn="r"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QUESTION</a:t>
          </a:r>
        </a:p>
      </dsp:txBody>
      <dsp:txXfrm>
        <a:off x="4353" y="1023699"/>
        <a:ext cx="2226673" cy="554400"/>
      </dsp:txXfrm>
    </dsp:sp>
    <dsp:sp modelId="{6E1258C1-A92F-4383-A0DF-9CD93C9D838D}">
      <dsp:nvSpPr>
        <dsp:cNvPr id="0" name=""/>
        <dsp:cNvSpPr/>
      </dsp:nvSpPr>
      <dsp:spPr>
        <a:xfrm>
          <a:off x="2231026" y="451973"/>
          <a:ext cx="445334" cy="1697850"/>
        </a:xfrm>
        <a:prstGeom prst="leftBrace">
          <a:avLst>
            <a:gd name="adj1" fmla="val 35000"/>
            <a:gd name="adj2" fmla="val 50000"/>
          </a:avLst>
        </a:pr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FC84F8-31EF-4471-8329-B38DF99244B6}">
      <dsp:nvSpPr>
        <dsp:cNvPr id="0" name=""/>
        <dsp:cNvSpPr/>
      </dsp:nvSpPr>
      <dsp:spPr>
        <a:xfrm>
          <a:off x="2854495" y="451973"/>
          <a:ext cx="6056551" cy="1697850"/>
        </a:xfrm>
        <a:prstGeom prst="rect">
          <a:avLst/>
        </a:prstGeom>
        <a:solidFill>
          <a:schemeClr val="accent1">
            <a:shade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IN" sz="2800" kern="1200" dirty="0">
              <a:latin typeface="Times New Roman" panose="02020603050405020304" pitchFamily="18" charset="0"/>
              <a:cs typeface="Times New Roman" panose="02020603050405020304" pitchFamily="18" charset="0"/>
            </a:rPr>
            <a:t>What strategies can be implemented by the University of Manchester to improve gymnastics among the University students? </a:t>
          </a:r>
        </a:p>
      </dsp:txBody>
      <dsp:txXfrm>
        <a:off x="2854495" y="451973"/>
        <a:ext cx="6056551" cy="1697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E397-7DAF-4297-BE5B-C93384D20723}">
      <dsp:nvSpPr>
        <dsp:cNvPr id="0" name=""/>
        <dsp:cNvSpPr/>
      </dsp:nvSpPr>
      <dsp:spPr>
        <a:xfrm>
          <a:off x="0" y="206908"/>
          <a:ext cx="2324386"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METHODOLOGY</a:t>
          </a:r>
        </a:p>
      </dsp:txBody>
      <dsp:txXfrm>
        <a:off x="0" y="206908"/>
        <a:ext cx="2324386" cy="1287000"/>
      </dsp:txXfrm>
    </dsp:sp>
    <dsp:sp modelId="{60295657-1AE2-440B-B310-D85EF0B1B524}">
      <dsp:nvSpPr>
        <dsp:cNvPr id="0" name=""/>
        <dsp:cNvSpPr/>
      </dsp:nvSpPr>
      <dsp:spPr>
        <a:xfrm>
          <a:off x="2324386" y="463980"/>
          <a:ext cx="464877" cy="825108"/>
        </a:xfrm>
        <a:prstGeom prst="leftBrace">
          <a:avLst>
            <a:gd name="adj1" fmla="val 35000"/>
            <a:gd name="adj2" fmla="val 50000"/>
          </a:avLst>
        </a:prstGeom>
        <a:noFill/>
        <a:ln w="15875"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7BCE38-39D6-4A26-8BD7-7DE82318955E}">
      <dsp:nvSpPr>
        <dsp:cNvPr id="0" name=""/>
        <dsp:cNvSpPr/>
      </dsp:nvSpPr>
      <dsp:spPr>
        <a:xfrm>
          <a:off x="2975215" y="444836"/>
          <a:ext cx="6322331" cy="863396"/>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Font typeface="Times New Roman" panose="02020603050405020304" pitchFamily="18" charset="0"/>
            <a:buChar char="•"/>
          </a:pPr>
          <a:r>
            <a:rPr lang="en-IN" sz="1800" kern="1200" dirty="0">
              <a:effectLst/>
              <a:latin typeface="Times New Roman" panose="02020603050405020304" pitchFamily="18" charset="0"/>
              <a:ea typeface="Calibri" panose="020F0502020204030204" pitchFamily="34" charset="0"/>
              <a:cs typeface="Vrinda" panose="020B0502040204020203" pitchFamily="34" charset="0"/>
            </a:rPr>
            <a:t>Appropriate tools and techniques to collect information according to aims and research question (Pandey and Pandey, 2021)</a:t>
          </a:r>
          <a:endParaRPr lang="en-IN" sz="1800" kern="1200" dirty="0"/>
        </a:p>
      </dsp:txBody>
      <dsp:txXfrm>
        <a:off x="2975215" y="444836"/>
        <a:ext cx="6322331" cy="863396"/>
      </dsp:txXfrm>
    </dsp:sp>
    <dsp:sp modelId="{B5E0751D-9ED5-4CD7-BF9A-99C1703BE43F}">
      <dsp:nvSpPr>
        <dsp:cNvPr id="0" name=""/>
        <dsp:cNvSpPr/>
      </dsp:nvSpPr>
      <dsp:spPr>
        <a:xfrm>
          <a:off x="0" y="1754034"/>
          <a:ext cx="2324386"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METHODOLOGY</a:t>
          </a:r>
          <a:endParaRPr lang="en-IN" sz="1600" kern="1200" dirty="0"/>
        </a:p>
      </dsp:txBody>
      <dsp:txXfrm>
        <a:off x="0" y="1754034"/>
        <a:ext cx="2324386" cy="1287000"/>
      </dsp:txXfrm>
    </dsp:sp>
    <dsp:sp modelId="{E9A2533E-1539-4F05-9D7C-4EF2E759CBED}">
      <dsp:nvSpPr>
        <dsp:cNvPr id="0" name=""/>
        <dsp:cNvSpPr/>
      </dsp:nvSpPr>
      <dsp:spPr>
        <a:xfrm>
          <a:off x="2324386" y="1993274"/>
          <a:ext cx="464877" cy="808519"/>
        </a:xfrm>
        <a:prstGeom prst="leftBrace">
          <a:avLst>
            <a:gd name="adj1" fmla="val 35000"/>
            <a:gd name="adj2" fmla="val 50000"/>
          </a:avLst>
        </a:prstGeom>
        <a:noFill/>
        <a:ln w="15875"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9C76B5-FEAC-45A1-BD8B-361760569653}">
      <dsp:nvSpPr>
        <dsp:cNvPr id="0" name=""/>
        <dsp:cNvSpPr/>
      </dsp:nvSpPr>
      <dsp:spPr>
        <a:xfrm>
          <a:off x="2975215" y="2012419"/>
          <a:ext cx="6322331" cy="770230"/>
        </a:xfrm>
        <a:prstGeom prst="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Font typeface="Times New Roman" panose="02020603050405020304" pitchFamily="18" charset="0"/>
            <a:buChar char="•"/>
          </a:pPr>
          <a:r>
            <a:rPr lang="en-IN" sz="1800" kern="1200" dirty="0">
              <a:effectLst/>
              <a:latin typeface="Times New Roman" panose="02020603050405020304" pitchFamily="18" charset="0"/>
              <a:ea typeface="Calibri" panose="020F0502020204030204" pitchFamily="34" charset="0"/>
              <a:cs typeface="Vrinda" panose="020B0502040204020203" pitchFamily="34" charset="0"/>
            </a:rPr>
            <a:t>Justifying the use of tools and techniques to conduct the research and to address the question and aims of the study</a:t>
          </a:r>
          <a:endParaRPr lang="en-IN" sz="1800" kern="1200" dirty="0"/>
        </a:p>
      </dsp:txBody>
      <dsp:txXfrm>
        <a:off x="2975215" y="2012419"/>
        <a:ext cx="6322331" cy="7702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DE48E-944B-457A-BCE5-56F38BC1632D}">
      <dsp:nvSpPr>
        <dsp:cNvPr id="0" name=""/>
        <dsp:cNvSpPr/>
      </dsp:nvSpPr>
      <dsp:spPr>
        <a:xfrm>
          <a:off x="0" y="642252"/>
          <a:ext cx="8128000" cy="11088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2A8EEC-CDF8-4552-AD4C-3399D153C15F}">
      <dsp:nvSpPr>
        <dsp:cNvPr id="0" name=""/>
        <dsp:cNvSpPr/>
      </dsp:nvSpPr>
      <dsp:spPr>
        <a:xfrm>
          <a:off x="406400" y="58315"/>
          <a:ext cx="5689600" cy="1233377"/>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Font typeface="Times New Roman" panose="02020603050405020304" pitchFamily="18" charset="0"/>
            <a:buNone/>
          </a:pPr>
          <a:r>
            <a:rPr lang="en-IN" sz="2000" kern="1200" dirty="0">
              <a:effectLst/>
              <a:latin typeface="+mn-lt"/>
              <a:ea typeface="Calibri" panose="020F0502020204030204" pitchFamily="34" charset="0"/>
              <a:cs typeface="Vrinda" panose="020B0502040204020203" pitchFamily="34" charset="0"/>
            </a:rPr>
            <a:t>The quantitative data analysis technique will be used</a:t>
          </a:r>
          <a:endParaRPr lang="en-IN" sz="2000" kern="1200" dirty="0">
            <a:latin typeface="+mn-lt"/>
          </a:endParaRPr>
        </a:p>
      </dsp:txBody>
      <dsp:txXfrm>
        <a:off x="466609" y="118524"/>
        <a:ext cx="5569182" cy="1112959"/>
      </dsp:txXfrm>
    </dsp:sp>
    <dsp:sp modelId="{FC130E13-9C83-491A-A13B-A39972118257}">
      <dsp:nvSpPr>
        <dsp:cNvPr id="0" name=""/>
        <dsp:cNvSpPr/>
      </dsp:nvSpPr>
      <dsp:spPr>
        <a:xfrm>
          <a:off x="0" y="2638092"/>
          <a:ext cx="8128000" cy="726419"/>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BE3227-B18D-4457-8DEB-D68912E19850}">
      <dsp:nvSpPr>
        <dsp:cNvPr id="0" name=""/>
        <dsp:cNvSpPr/>
      </dsp:nvSpPr>
      <dsp:spPr>
        <a:xfrm>
          <a:off x="406400" y="1988652"/>
          <a:ext cx="5689600" cy="129888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Font typeface="Times New Roman" panose="02020603050405020304" pitchFamily="18" charset="0"/>
            <a:buNone/>
          </a:pPr>
          <a:r>
            <a:rPr lang="en-IN" sz="2000" kern="1200" dirty="0"/>
            <a:t>appropriate statistical software such as SPSS or STATA will be used (Samuels, 2020)</a:t>
          </a:r>
        </a:p>
      </dsp:txBody>
      <dsp:txXfrm>
        <a:off x="469806" y="2052058"/>
        <a:ext cx="5562788" cy="1172068"/>
      </dsp:txXfrm>
    </dsp:sp>
    <dsp:sp modelId="{A02333EA-D4A8-4C56-BF3D-D27DBF5B7E66}">
      <dsp:nvSpPr>
        <dsp:cNvPr id="0" name=""/>
        <dsp:cNvSpPr/>
      </dsp:nvSpPr>
      <dsp:spPr>
        <a:xfrm>
          <a:off x="0" y="4251551"/>
          <a:ext cx="8128000" cy="11088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57CEF9-4EB5-4AD5-AC16-F7123C3D80CC}">
      <dsp:nvSpPr>
        <dsp:cNvPr id="0" name=""/>
        <dsp:cNvSpPr/>
      </dsp:nvSpPr>
      <dsp:spPr>
        <a:xfrm>
          <a:off x="406400" y="3602111"/>
          <a:ext cx="5689600" cy="129888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en-IN" sz="2000" kern="1200" dirty="0"/>
            <a:t>The numerical process will be implemented</a:t>
          </a:r>
        </a:p>
      </dsp:txBody>
      <dsp:txXfrm>
        <a:off x="469806" y="3665517"/>
        <a:ext cx="5562788" cy="11720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C7242-4114-4E1F-A8A9-F9B79CD689BC}">
      <dsp:nvSpPr>
        <dsp:cNvPr id="0" name=""/>
        <dsp:cNvSpPr/>
      </dsp:nvSpPr>
      <dsp:spPr>
        <a:xfrm>
          <a:off x="0" y="1411927"/>
          <a:ext cx="2087935" cy="69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88900" rIns="248920" bIns="88900" numCol="1" spcCol="1270" anchor="ctr" anchorCtr="0">
          <a:noAutofit/>
        </a:bodyPr>
        <a:lstStyle/>
        <a:p>
          <a:pPr marL="0" lvl="0" indent="0" algn="r" defTabSz="1555750">
            <a:lnSpc>
              <a:spcPct val="90000"/>
            </a:lnSpc>
            <a:spcBef>
              <a:spcPct val="0"/>
            </a:spcBef>
            <a:spcAft>
              <a:spcPct val="35000"/>
            </a:spcAft>
            <a:buNone/>
          </a:pPr>
          <a:r>
            <a:rPr lang="en-IN" sz="3500" kern="1200" dirty="0">
              <a:latin typeface="Times New Roman" panose="02020603050405020304" pitchFamily="18" charset="0"/>
              <a:cs typeface="Times New Roman" panose="02020603050405020304" pitchFamily="18" charset="0"/>
            </a:rPr>
            <a:t>ETHICS</a:t>
          </a:r>
        </a:p>
      </dsp:txBody>
      <dsp:txXfrm>
        <a:off x="0" y="1411927"/>
        <a:ext cx="2087935" cy="693000"/>
      </dsp:txXfrm>
    </dsp:sp>
    <dsp:sp modelId="{1BEA0F63-7444-42F5-987E-9EF2FCA70705}">
      <dsp:nvSpPr>
        <dsp:cNvPr id="0" name=""/>
        <dsp:cNvSpPr/>
      </dsp:nvSpPr>
      <dsp:spPr>
        <a:xfrm>
          <a:off x="2087934" y="1130396"/>
          <a:ext cx="417587" cy="1256062"/>
        </a:xfrm>
        <a:prstGeom prst="leftBrace">
          <a:avLst>
            <a:gd name="adj1" fmla="val 35000"/>
            <a:gd name="adj2" fmla="val 50000"/>
          </a:avLst>
        </a:pr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D588F9-8F43-4D03-852C-13A2A79E9DB2}">
      <dsp:nvSpPr>
        <dsp:cNvPr id="0" name=""/>
        <dsp:cNvSpPr/>
      </dsp:nvSpPr>
      <dsp:spPr>
        <a:xfrm>
          <a:off x="2672556" y="1130396"/>
          <a:ext cx="5679183" cy="1256062"/>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285750" lvl="1" indent="-285750" algn="l" defTabSz="1555750">
            <a:lnSpc>
              <a:spcPct val="90000"/>
            </a:lnSpc>
            <a:spcBef>
              <a:spcPct val="0"/>
            </a:spcBef>
            <a:spcAft>
              <a:spcPct val="15000"/>
            </a:spcAft>
            <a:buFont typeface="Times New Roman" panose="02020603050405020304" pitchFamily="18" charset="0"/>
            <a:buChar char="•"/>
          </a:pPr>
          <a:r>
            <a:rPr lang="en-IN" sz="3500" kern="1200" dirty="0"/>
            <a:t>Participation will be voluntary</a:t>
          </a:r>
          <a:r>
            <a:rPr lang="en-IN" sz="3500" kern="1200" dirty="0">
              <a:effectLst/>
              <a:latin typeface="Times New Roman" panose="02020603050405020304" pitchFamily="18" charset="0"/>
              <a:ea typeface="Calibri" panose="020F0502020204030204" pitchFamily="34" charset="0"/>
              <a:cs typeface="Times New Roman" panose="02020603050405020304" pitchFamily="18" charset="0"/>
            </a:rPr>
            <a:t>(Fiesler, 2019)</a:t>
          </a:r>
          <a:endParaRPr lang="en-IN" sz="3500" kern="1200" dirty="0">
            <a:latin typeface="Times New Roman" panose="02020603050405020304" pitchFamily="18" charset="0"/>
            <a:cs typeface="Times New Roman" panose="02020603050405020304" pitchFamily="18" charset="0"/>
          </a:endParaRPr>
        </a:p>
      </dsp:txBody>
      <dsp:txXfrm>
        <a:off x="2672556" y="1130396"/>
        <a:ext cx="5679183" cy="1256062"/>
      </dsp:txXfrm>
    </dsp:sp>
    <dsp:sp modelId="{61008865-6F96-46A1-B3CC-A7787CBF2B1B}">
      <dsp:nvSpPr>
        <dsp:cNvPr id="0" name=""/>
        <dsp:cNvSpPr/>
      </dsp:nvSpPr>
      <dsp:spPr>
        <a:xfrm>
          <a:off x="0" y="3053864"/>
          <a:ext cx="2085896" cy="69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88900" rIns="248920" bIns="88900" numCol="1" spcCol="1270" anchor="ctr" anchorCtr="0">
          <a:noAutofit/>
        </a:bodyPr>
        <a:lstStyle/>
        <a:p>
          <a:pPr marL="0" lvl="0" indent="0" algn="r" defTabSz="1555750">
            <a:lnSpc>
              <a:spcPct val="90000"/>
            </a:lnSpc>
            <a:spcBef>
              <a:spcPct val="0"/>
            </a:spcBef>
            <a:spcAft>
              <a:spcPct val="35000"/>
            </a:spcAft>
            <a:buNone/>
          </a:pPr>
          <a:r>
            <a:rPr lang="en-IN" sz="3500" kern="1200" dirty="0">
              <a:latin typeface="Times New Roman" panose="02020603050405020304" pitchFamily="18" charset="0"/>
              <a:cs typeface="Times New Roman" panose="02020603050405020304" pitchFamily="18" charset="0"/>
            </a:rPr>
            <a:t>ETHICS</a:t>
          </a:r>
        </a:p>
      </dsp:txBody>
      <dsp:txXfrm>
        <a:off x="0" y="3053864"/>
        <a:ext cx="2085896" cy="693000"/>
      </dsp:txXfrm>
    </dsp:sp>
    <dsp:sp modelId="{44710AE2-AFD0-4A03-82C3-88EB2CA2DFF4}">
      <dsp:nvSpPr>
        <dsp:cNvPr id="0" name=""/>
        <dsp:cNvSpPr/>
      </dsp:nvSpPr>
      <dsp:spPr>
        <a:xfrm>
          <a:off x="2085896" y="2512458"/>
          <a:ext cx="417179" cy="1775812"/>
        </a:xfrm>
        <a:prstGeom prst="leftBrace">
          <a:avLst>
            <a:gd name="adj1" fmla="val 35000"/>
            <a:gd name="adj2" fmla="val 50000"/>
          </a:avLst>
        </a:pr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7E09AB-0998-418D-ACC6-14E4DDF3C1EC}">
      <dsp:nvSpPr>
        <dsp:cNvPr id="0" name=""/>
        <dsp:cNvSpPr/>
      </dsp:nvSpPr>
      <dsp:spPr>
        <a:xfrm>
          <a:off x="2669946" y="2512458"/>
          <a:ext cx="5673637" cy="1775812"/>
        </a:xfrm>
        <a:prstGeom prst="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285750" lvl="1" indent="-285750" algn="l" defTabSz="1555750">
            <a:lnSpc>
              <a:spcPct val="90000"/>
            </a:lnSpc>
            <a:spcBef>
              <a:spcPct val="0"/>
            </a:spcBef>
            <a:spcAft>
              <a:spcPct val="15000"/>
            </a:spcAft>
            <a:buFont typeface="Times New Roman" panose="02020603050405020304" pitchFamily="18" charset="0"/>
            <a:buChar char="•"/>
          </a:pPr>
          <a:r>
            <a:rPr lang="en-IN" sz="3500" kern="1200" dirty="0"/>
            <a:t>Confidentiality of the data collected will be maintained</a:t>
          </a:r>
          <a:endParaRPr lang="en-IN" sz="3500" kern="1200" dirty="0">
            <a:latin typeface="Times New Roman" panose="02020603050405020304" pitchFamily="18" charset="0"/>
            <a:cs typeface="Times New Roman" panose="02020603050405020304" pitchFamily="18" charset="0"/>
          </a:endParaRPr>
        </a:p>
      </dsp:txBody>
      <dsp:txXfrm>
        <a:off x="2669946" y="2512458"/>
        <a:ext cx="5673637" cy="17758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5ED67-B895-4A43-A399-A353D4AE2EA1}">
      <dsp:nvSpPr>
        <dsp:cNvPr id="0" name=""/>
        <dsp:cNvSpPr/>
      </dsp:nvSpPr>
      <dsp:spPr>
        <a:xfrm>
          <a:off x="0" y="475532"/>
          <a:ext cx="7074486" cy="18532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Font typeface="Times New Roman" panose="02020603050405020304" pitchFamily="18" charset="0"/>
            <a:buNone/>
          </a:pPr>
          <a:r>
            <a:rPr lang="en-IN" sz="3300" kern="1200" dirty="0"/>
            <a:t>The research will generate findings on the prevalence of gymnastics among the students </a:t>
          </a:r>
        </a:p>
      </dsp:txBody>
      <dsp:txXfrm>
        <a:off x="90470" y="566002"/>
        <a:ext cx="6893546" cy="1672340"/>
      </dsp:txXfrm>
    </dsp:sp>
    <dsp:sp modelId="{E2968126-A91F-419F-9713-A0E07C1F5C5E}">
      <dsp:nvSpPr>
        <dsp:cNvPr id="0" name=""/>
        <dsp:cNvSpPr/>
      </dsp:nvSpPr>
      <dsp:spPr>
        <a:xfrm>
          <a:off x="0" y="2423853"/>
          <a:ext cx="7074486" cy="1853280"/>
        </a:xfrm>
        <a:prstGeom prst="roundRec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Font typeface="Times New Roman" panose="02020603050405020304" pitchFamily="18" charset="0"/>
            <a:buNone/>
          </a:pPr>
          <a:r>
            <a:rPr lang="en-IN" sz="3300" kern="1200" dirty="0"/>
            <a:t>This can be used to plan support facilities for the students </a:t>
          </a:r>
        </a:p>
      </dsp:txBody>
      <dsp:txXfrm>
        <a:off x="90470" y="2514323"/>
        <a:ext cx="6893546" cy="16723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9E9B1-9833-4F51-ACC7-EC5547E80FD1}">
      <dsp:nvSpPr>
        <dsp:cNvPr id="0" name=""/>
        <dsp:cNvSpPr/>
      </dsp:nvSpPr>
      <dsp:spPr>
        <a:xfrm>
          <a:off x="0" y="19354"/>
          <a:ext cx="7416800" cy="242657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Font typeface="Times New Roman" panose="02020603050405020304" pitchFamily="18" charset="0"/>
            <a:buNone/>
          </a:pPr>
          <a:r>
            <a:rPr lang="en-IN" sz="3400" kern="1200" dirty="0"/>
            <a:t>The research will also identify the factors that motivate the students to engage in gymnastics</a:t>
          </a:r>
        </a:p>
      </dsp:txBody>
      <dsp:txXfrm>
        <a:off x="118456" y="137810"/>
        <a:ext cx="7179888" cy="2189667"/>
      </dsp:txXfrm>
    </dsp:sp>
    <dsp:sp modelId="{3233DFA5-388D-4195-83FA-F4B37CA328D3}">
      <dsp:nvSpPr>
        <dsp:cNvPr id="0" name=""/>
        <dsp:cNvSpPr/>
      </dsp:nvSpPr>
      <dsp:spPr>
        <a:xfrm>
          <a:off x="0" y="2543853"/>
          <a:ext cx="7416800" cy="2426579"/>
        </a:xfrm>
        <a:prstGeom prst="roundRec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Font typeface="Times New Roman" panose="02020603050405020304" pitchFamily="18" charset="0"/>
            <a:buNone/>
          </a:pPr>
          <a:r>
            <a:rPr lang="en-IN" sz="3400" kern="1200" dirty="0"/>
            <a:t>This can be used to develop a gymnastics policy for the students in the University</a:t>
          </a:r>
        </a:p>
      </dsp:txBody>
      <dsp:txXfrm>
        <a:off x="118456" y="2662309"/>
        <a:ext cx="7179888" cy="21896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2A6B5F-E25D-4493-BCB8-7697D0123BA7}" type="datetimeFigureOut">
              <a:rPr lang="en-IN" smtClean="0"/>
              <a:t>18-07-2023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C41BD-AF48-4222-9F59-5BA0812A576B}" type="slidenum">
              <a:rPr lang="en-IN" smtClean="0"/>
              <a:t>‹#›</a:t>
            </a:fld>
            <a:endParaRPr lang="en-IN"/>
          </a:p>
        </p:txBody>
      </p:sp>
    </p:spTree>
    <p:extLst>
      <p:ext uri="{BB962C8B-B14F-4D97-AF65-F5344CB8AC3E}">
        <p14:creationId xmlns:p14="http://schemas.microsoft.com/office/powerpoint/2010/main" val="3920967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Being physically active is significant for improving brain health.  It is also required to improve the quality of bones and muscles as well as to do everyday activities.  Physical activity also helps to manage the weight and reduce the risk for different diseases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2021).  Vigorous health activities are recommended among the people of all ages, however, students that are studying in the university level, leads to consider regular physical activities for a number of reasons such as revving up metabolism, increasing their stamina as well as focusing on studies.</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2</a:t>
            </a:fld>
            <a:endParaRPr lang="en-IN"/>
          </a:p>
        </p:txBody>
      </p:sp>
    </p:spTree>
    <p:extLst>
      <p:ext uri="{BB962C8B-B14F-4D97-AF65-F5344CB8AC3E}">
        <p14:creationId xmlns:p14="http://schemas.microsoft.com/office/powerpoint/2010/main" val="3417656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reason behind conducting this particular study is to find out how the University of Manchester can consider the prevalence of gymnastics as a physical activity among students of the University of Manchester, UK.  The benefits of having physical activities like gymnastics, as well as to consider the strategies that would be effective to make it popular among the university students.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3</a:t>
            </a:fld>
            <a:endParaRPr lang="en-IN"/>
          </a:p>
        </p:txBody>
      </p:sp>
    </p:spTree>
    <p:extLst>
      <p:ext uri="{BB962C8B-B14F-4D97-AF65-F5344CB8AC3E}">
        <p14:creationId xmlns:p14="http://schemas.microsoft.com/office/powerpoint/2010/main" val="2214880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students can have the benefits such as cardiorespiratory fitness, developed health condition, building strong bones and muscles, managing their weight, and reducing the risk of chronic diseases including heart disease, type two diabetes and cancer, if they consider being physically active through gymnastics and other activities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2022).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Through this research, it will be identified how the organisational authority must consider maintaining the gymnastics at the campus and what are the strategies that should be taken to control the activities</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4</a:t>
            </a:fld>
            <a:endParaRPr lang="en-IN"/>
          </a:p>
        </p:txBody>
      </p:sp>
    </p:spTree>
    <p:extLst>
      <p:ext uri="{BB962C8B-B14F-4D97-AF65-F5344CB8AC3E}">
        <p14:creationId xmlns:p14="http://schemas.microsoft.com/office/powerpoint/2010/main" val="873227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It is essential to encourage students who are studying at the university level.  According to the study, it is found that students can focus better on their studies if they have regular physical activity.  Their skills like reading, writing and doing maths can be improved if they have regular physical activity.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University of Manchester, therefore, needs to consider gymnastics practice in their campus in order to ensure that proper cognitive and physical development of the students can be encouraged.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5</a:t>
            </a:fld>
            <a:endParaRPr lang="en-IN"/>
          </a:p>
        </p:txBody>
      </p:sp>
    </p:spTree>
    <p:extLst>
      <p:ext uri="{BB962C8B-B14F-4D97-AF65-F5344CB8AC3E}">
        <p14:creationId xmlns:p14="http://schemas.microsoft.com/office/powerpoint/2010/main" val="3731786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through this study, it will be identified the prevalence and socio-demographic profile of students engaged in gymnastics in University of Manchester (Raiola and </a:t>
            </a:r>
            <a:r>
              <a:rPr lang="en-IN" sz="1800" kern="100" dirty="0" err="1">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Aliberti</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2021).  Also adopting changing gymnastics regulations and handling the gymnastics performance properly can be a challenge.  Through the study, along with these challenges potential strategies to eliminate them will be identified as well.</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6</a:t>
            </a:fld>
            <a:endParaRPr lang="en-IN"/>
          </a:p>
        </p:txBody>
      </p:sp>
    </p:spTree>
    <p:extLst>
      <p:ext uri="{BB962C8B-B14F-4D97-AF65-F5344CB8AC3E}">
        <p14:creationId xmlns:p14="http://schemas.microsoft.com/office/powerpoint/2010/main" val="2674160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Some specific research objectives are to be taken into consideration in this research so that the research can proceed for addressing those objectives.  It is also essential for identifying the research objectives so that research tools and techniques can be identified according to that</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7</a:t>
            </a:fld>
            <a:endParaRPr lang="en-IN"/>
          </a:p>
        </p:txBody>
      </p:sp>
    </p:spTree>
    <p:extLst>
      <p:ext uri="{BB962C8B-B14F-4D97-AF65-F5344CB8AC3E}">
        <p14:creationId xmlns:p14="http://schemas.microsoft.com/office/powerpoint/2010/main" val="930352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aim of the research is to determine the prevalence of gymnastics among students in Manchester university. The research will help to generate information on the factors that are inspiring students to engage in gym activities</a:t>
            </a:r>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8</a:t>
            </a:fld>
            <a:endParaRPr lang="en-IN"/>
          </a:p>
        </p:txBody>
      </p:sp>
    </p:spTree>
    <p:extLst>
      <p:ext uri="{BB962C8B-B14F-4D97-AF65-F5344CB8AC3E}">
        <p14:creationId xmlns:p14="http://schemas.microsoft.com/office/powerpoint/2010/main" val="268016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study would also focus on potential strategies that the authority of University of Manchester may need to improve the prevalence of gymnastics among the students. It is therefore, beneficial for the organisation to generate information on how the students are getting motivated for such aspects.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9</a:t>
            </a:fld>
            <a:endParaRPr lang="en-IN"/>
          </a:p>
        </p:txBody>
      </p:sp>
    </p:spTree>
    <p:extLst>
      <p:ext uri="{BB962C8B-B14F-4D97-AF65-F5344CB8AC3E}">
        <p14:creationId xmlns:p14="http://schemas.microsoft.com/office/powerpoint/2010/main" val="901361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research methodology section is about finding the tools and techniques that are to be used so that the research questions and aims can be addressed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2019).  In this particular research, necessary methodological approaches are required to be obtained for collecting data, analysing them and interpreting them to match the objectives and address the research questions.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10</a:t>
            </a:fld>
            <a:endParaRPr lang="en-IN"/>
          </a:p>
        </p:txBody>
      </p:sp>
    </p:spTree>
    <p:extLst>
      <p:ext uri="{BB962C8B-B14F-4D97-AF65-F5344CB8AC3E}">
        <p14:creationId xmlns:p14="http://schemas.microsoft.com/office/powerpoint/2010/main" val="1548618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design should be cross sectional for conducting this study. Cross sectional study would be effective for managing survey procedure. As a group of individuals, i.e., the students of the university are to be surveyed, cross sectional study would be recommended over a short period of time. Descriptive design therefore to be selected as it can help to analyse the detailed procedure to be used during the research.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11</a:t>
            </a:fld>
            <a:endParaRPr lang="en-IN"/>
          </a:p>
        </p:txBody>
      </p:sp>
    </p:spTree>
    <p:extLst>
      <p:ext uri="{BB962C8B-B14F-4D97-AF65-F5344CB8AC3E}">
        <p14:creationId xmlns:p14="http://schemas.microsoft.com/office/powerpoint/2010/main" val="3941119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To conduct this particular study specific number of participants are to be approached.  In the initial phase, 120 students of the University of Manchester were approached in order to take part in the procedure.  However, only 100 students agreed to take part in the survey process.  Using a simple random sampling method has been considered for identifying the survey respondents as each member of the population in the university has an equal chance to be selected and an unbiased representation of the group is provided (Bhardwaj, 2019).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12</a:t>
            </a:fld>
            <a:endParaRPr lang="en-IN"/>
          </a:p>
        </p:txBody>
      </p:sp>
    </p:spTree>
    <p:extLst>
      <p:ext uri="{BB962C8B-B14F-4D97-AF65-F5344CB8AC3E}">
        <p14:creationId xmlns:p14="http://schemas.microsoft.com/office/powerpoint/2010/main" val="223198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To conduct the study, specific information and data need to be collected from the right sources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Mohajan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2020).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As the survey method has been used for collecting the required data to be used for the research procedure, it is essential that a structured questionnaire should be used in order to collect data and information from the respondents taken part in the survey.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13</a:t>
            </a:fld>
            <a:endParaRPr lang="en-IN"/>
          </a:p>
        </p:txBody>
      </p:sp>
    </p:spTree>
    <p:extLst>
      <p:ext uri="{BB962C8B-B14F-4D97-AF65-F5344CB8AC3E}">
        <p14:creationId xmlns:p14="http://schemas.microsoft.com/office/powerpoint/2010/main" val="302545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data analysis technique which should be taken into consideration in this particular research is quantitative analysis.  This particular procedure is effective to analyse the statistical data.  Using this particular data analysis technique would be effective to find out the opinion of the responders that have taken part in the research process (Jopling, 2019). Tools like SPSS or STATA would be used for analysing the numerical data collected by survey,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14</a:t>
            </a:fld>
            <a:endParaRPr lang="en-IN"/>
          </a:p>
        </p:txBody>
      </p:sp>
    </p:spTree>
    <p:extLst>
      <p:ext uri="{BB962C8B-B14F-4D97-AF65-F5344CB8AC3E}">
        <p14:creationId xmlns:p14="http://schemas.microsoft.com/office/powerpoint/2010/main" val="3210457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Some specific ethical considerations that to be maintained during the research procedure.  It is essential that this research protocol will be submitted to the Research Ethics Committee of the University of Manchester for review and approval. the anonymity of the respondents will be maintained.  The respondents should take part in the survey procedure voluntarily and written informed consent will be obtained.</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They should not be forced to take part in the process and they should not come under any kind of external pressure for taking part in the process</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15</a:t>
            </a:fld>
            <a:endParaRPr lang="en-IN"/>
          </a:p>
        </p:txBody>
      </p:sp>
    </p:spTree>
    <p:extLst>
      <p:ext uri="{BB962C8B-B14F-4D97-AF65-F5344CB8AC3E}">
        <p14:creationId xmlns:p14="http://schemas.microsoft.com/office/powerpoint/2010/main" val="3107810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respondents should take part in the survey procedure voluntarily and written informed consent will be obtained.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They can withdraw themselves at any time they want and no questions would be asked to them about their withdrawal from the process.  On the other hand, no harm will be done to the respondents if they do not take part in the research process.  It is up to them to take part in the procedure without any external influence</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16</a:t>
            </a:fld>
            <a:endParaRPr lang="en-IN"/>
          </a:p>
        </p:txBody>
      </p:sp>
    </p:spTree>
    <p:extLst>
      <p:ext uri="{BB962C8B-B14F-4D97-AF65-F5344CB8AC3E}">
        <p14:creationId xmlns:p14="http://schemas.microsoft.com/office/powerpoint/2010/main" val="38345950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will help to find out how the University of Manchester should consider the prevalence of gymnastics among the students in campus.  It is needed that a gym should be established on the campus for providing better physical and psychological health to the students. On the other hand, the authority of the university needs to plan support facilities for the students and through this research, it would be done as well. A requirement of gymnastics policy would also be considered here.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17</a:t>
            </a:fld>
            <a:endParaRPr lang="en-IN"/>
          </a:p>
        </p:txBody>
      </p:sp>
    </p:spTree>
    <p:extLst>
      <p:ext uri="{BB962C8B-B14F-4D97-AF65-F5344CB8AC3E}">
        <p14:creationId xmlns:p14="http://schemas.microsoft.com/office/powerpoint/2010/main" val="29839395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will be focusing on also identify the factors that motivate the students to engage in gymnastics.  The requirement of a gym and how the students can use the gym for their cognitive and physical development will be analysed through this research.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Data Collection strategy will be designed according to the requirement of the research and with the help of this particular research methodology and data collection strategy, an effective outcome will be generated that address the aim and research questions</a:t>
            </a:r>
          </a:p>
        </p:txBody>
      </p:sp>
      <p:sp>
        <p:nvSpPr>
          <p:cNvPr id="4" name="Slide Number Placeholder 3"/>
          <p:cNvSpPr>
            <a:spLocks noGrp="1"/>
          </p:cNvSpPr>
          <p:nvPr>
            <p:ph type="sldNum" sz="quarter" idx="5"/>
          </p:nvPr>
        </p:nvSpPr>
        <p:spPr/>
        <p:txBody>
          <a:bodyPr/>
          <a:lstStyle/>
          <a:p>
            <a:fld id="{2A8C41BD-AF48-4222-9F59-5BA0812A576B}" type="slidenum">
              <a:rPr lang="en-IN" smtClean="0"/>
              <a:t>18</a:t>
            </a:fld>
            <a:endParaRPr lang="en-IN"/>
          </a:p>
        </p:txBody>
      </p:sp>
    </p:spTree>
    <p:extLst>
      <p:ext uri="{BB962C8B-B14F-4D97-AF65-F5344CB8AC3E}">
        <p14:creationId xmlns:p14="http://schemas.microsoft.com/office/powerpoint/2010/main" val="9813082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This particular research will be done by following a specific research plan.  There are specific stages that research should follow.  For addressing the research aims and ensuring that the research questions are reserved, a then chat needs to be followed so that the time schedule of the research can be maintained.  For this particular research selection and approval of the topic has been followed by collecting data according to the topic and analysing that collected data.  Findings from the data are then presented against the research questions to answer those questions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19</a:t>
            </a:fld>
            <a:endParaRPr lang="en-IN"/>
          </a:p>
        </p:txBody>
      </p:sp>
    </p:spTree>
    <p:extLst>
      <p:ext uri="{BB962C8B-B14F-4D97-AF65-F5344CB8AC3E}">
        <p14:creationId xmlns:p14="http://schemas.microsoft.com/office/powerpoint/2010/main" val="3397559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6654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0783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0113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7095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7/18/2023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5028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7/18/2023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844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7/18/2023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6012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1092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870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6215882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313557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1784138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098616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7/18/2023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39840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4600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7/18/2023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248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BC1C18-307B-4F68-A007-B5B542270E8D}" type="datetimeFigureOut">
              <a:rPr lang="en-US" smtClean="0"/>
              <a:t>7/18/2023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8468332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hmjournals.com/journal/index.php/JNRPSP/article/download/93/1903" TargetMode="External"/><Relationship Id="rId3" Type="http://schemas.openxmlformats.org/officeDocument/2006/relationships/hyperlink" Target="https://journals.sagepub.com/doi/full/10.1177/1609406919874596?utm_medium=email&amp;utm_content=0A01280&amp;utm_campaign=IJQ_October2020&amp;utm_term=&amp;em=720607ab3d043c2905eb0b64ff6892222e694e66ec3cff09d023e48fa50ee23a&amp;utm_source=adestra" TargetMode="External"/><Relationship Id="rId7" Type="http://schemas.openxmlformats.org/officeDocument/2006/relationships/hyperlink" Target="https://dl.acm.org/doi/pdf/10.1145/3370271" TargetMode="External"/><Relationship Id="rId12" Type="http://schemas.openxmlformats.org/officeDocument/2006/relationships/hyperlink" Target="https://dergipark.org.tr/tr/doi/10.15314/tsed.573516" TargetMode="External"/><Relationship Id="rId2" Type="http://schemas.openxmlformats.org/officeDocument/2006/relationships/hyperlink" Target="https://www.mdpi.com/1660-4601/19/10/6262" TargetMode="External"/><Relationship Id="rId1" Type="http://schemas.openxmlformats.org/officeDocument/2006/relationships/slideLayout" Target="../slideLayouts/slideLayout2.xml"/><Relationship Id="rId6" Type="http://schemas.openxmlformats.org/officeDocument/2006/relationships/hyperlink" Target="https://www.mdpi.com/2075-4663/7/7/166/pdf" TargetMode="External"/><Relationship Id="rId11" Type="http://schemas.openxmlformats.org/officeDocument/2006/relationships/hyperlink" Target="https://mpra.ub.uni-muenchen.de/105149/1/MPRA_paper_105149.pdf" TargetMode="External"/><Relationship Id="rId5" Type="http://schemas.openxmlformats.org/officeDocument/2006/relationships/hyperlink" Target="https://ojs.ub.uni-konstanz.de/srm/article/download/7735/6895" TargetMode="External"/><Relationship Id="rId10" Type="http://schemas.openxmlformats.org/officeDocument/2006/relationships/hyperlink" Target="http://www.na-businesspress.com/JBD/JBD19-2/KimballSH_19_2.pdf" TargetMode="External"/><Relationship Id="rId4" Type="http://schemas.openxmlformats.org/officeDocument/2006/relationships/hyperlink" Target="https://www.j-pcs.org/article.asp?issn=2395-5414;year=2019;volume=5;issue=3;spage=157;epage=163;aulast=Bhardwaj" TargetMode="External"/><Relationship Id="rId9" Type="http://schemas.openxmlformats.org/officeDocument/2006/relationships/hyperlink" Target="https://wlv.openrepository.com/bitstream/handle/2436/622333/Jopling_Using_quantitative_data_2019.pdf?sequence=2&amp;isAllowed=y"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scholar.archive.org/work/l3o73olqk5heljroef5pavs2fe/access/wayback/https:/www.cambridge.org/core/services/aop-cambridge-core/content/view/B0D519269C76DB5BFFBFB84ED7031267/S1049023X21000649a.pdf/div-class-title-population-research-convenience-sampling-strategies-div.pdf" TargetMode="External"/><Relationship Id="rId3" Type="http://schemas.openxmlformats.org/officeDocument/2006/relationships/hyperlink" Target="http://dspace.vnbrims.org:13000/jspui/bitstream/123456789/4666/1/RESEARCH%20METHODOLOGY%20TOOLS%20AND%20TECHNIQUES.pdf" TargetMode="External"/><Relationship Id="rId7" Type="http://schemas.openxmlformats.org/officeDocument/2006/relationships/hyperlink" Target="https://www.intechopen.com/chapters/68505" TargetMode="External"/><Relationship Id="rId2" Type="http://schemas.openxmlformats.org/officeDocument/2006/relationships/hyperlink" Target="https://scholar.archive.org/work/duqoeg6yqzdztcmlao4e6mfevy/access/wayback/https:/aip.scitation.org/doi/pdf/10.1063/5.0104625" TargetMode="External"/><Relationship Id="rId1" Type="http://schemas.openxmlformats.org/officeDocument/2006/relationships/slideLayout" Target="../slideLayouts/slideLayout2.xml"/><Relationship Id="rId6" Type="http://schemas.openxmlformats.org/officeDocument/2006/relationships/hyperlink" Target="http://www.socialsciencejournals.pjgs-ws.com/index.php/PJASS/article/download/101/53/" TargetMode="External"/><Relationship Id="rId5" Type="http://schemas.openxmlformats.org/officeDocument/2006/relationships/hyperlink" Target="https://www.open-access.bcu.ac.uk/9391/1/Stats%20Advisory_Other_QuantitativeDataAnalysisGuide.pdf" TargetMode="External"/><Relationship Id="rId10" Type="http://schemas.openxmlformats.org/officeDocument/2006/relationships/hyperlink" Target="https://link.springer.com/article/10.1007/s10984-020-09339-6" TargetMode="External"/><Relationship Id="rId4" Type="http://schemas.openxmlformats.org/officeDocument/2006/relationships/hyperlink" Target="https://efsupit.ro/images/stories/februarie2021/Art%2071.pdf" TargetMode="External"/><Relationship Id="rId9" Type="http://schemas.openxmlformats.org/officeDocument/2006/relationships/hyperlink" Target="https://conferencea.org/index.php/conferences/article/download/1558/1483"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D011B-9C97-A9C3-A712-D5010FC4D31B}"/>
              </a:ext>
            </a:extLst>
          </p:cNvPr>
          <p:cNvSpPr>
            <a:spLocks noGrp="1"/>
          </p:cNvSpPr>
          <p:nvPr>
            <p:ph type="ctrTitle"/>
          </p:nvPr>
        </p:nvSpPr>
        <p:spPr>
          <a:xfrm>
            <a:off x="1520616" y="1715678"/>
            <a:ext cx="9847385" cy="4967925"/>
          </a:xfrm>
        </p:spPr>
        <p:txBody>
          <a:bodyPr>
            <a:normAutofit/>
          </a:bodyPr>
          <a:lstStyle/>
          <a:p>
            <a:pPr algn="ctr"/>
            <a:r>
              <a:rPr lang="en-IN" sz="3200" b="1" dirty="0"/>
              <a:t>Prevalence of gymnastics(Gym exercises) among students of University of Manchester, UK</a:t>
            </a:r>
            <a:br>
              <a:rPr lang="en-IN" sz="3200" b="1" dirty="0"/>
            </a:br>
            <a:r>
              <a:rPr lang="en-IN" sz="2400" b="1" dirty="0"/>
              <a:t>Assignment 1 (research proposal)</a:t>
            </a:r>
            <a:br>
              <a:rPr lang="en-IN" sz="2400" b="1" dirty="0"/>
            </a:br>
            <a:br>
              <a:rPr lang="en-IN" sz="3200" b="1" dirty="0"/>
            </a:br>
            <a:r>
              <a:rPr lang="en-IN" sz="2000" b="1" dirty="0"/>
              <a:t>Name. Rahul </a:t>
            </a:r>
            <a:r>
              <a:rPr lang="en-IN" sz="2000" b="1" dirty="0" err="1"/>
              <a:t>Arunbhai</a:t>
            </a:r>
            <a:r>
              <a:rPr lang="en-IN" sz="2000" b="1" dirty="0"/>
              <a:t> Patel</a:t>
            </a:r>
            <a:br>
              <a:rPr lang="en-IN" sz="2000" b="1" dirty="0"/>
            </a:br>
            <a:r>
              <a:rPr lang="en-IN" sz="2000" b="1" dirty="0"/>
              <a:t>Student Id. 2221527</a:t>
            </a:r>
            <a:br>
              <a:rPr lang="en-IN" sz="2000" b="1" dirty="0"/>
            </a:br>
            <a:r>
              <a:rPr lang="en-IN" sz="2000" b="1" dirty="0"/>
              <a:t>Module. Practice based research (LCHS7001_LON)</a:t>
            </a:r>
            <a:br>
              <a:rPr lang="en-IN" sz="2000" b="1" dirty="0"/>
            </a:br>
            <a:r>
              <a:rPr lang="en-IN" sz="2000" b="1" dirty="0"/>
              <a:t>Lecturer. </a:t>
            </a:r>
            <a:r>
              <a:rPr lang="en-IN" sz="2000" b="1" dirty="0" err="1"/>
              <a:t>Dr.</a:t>
            </a:r>
            <a:r>
              <a:rPr lang="en-IN" sz="2000" b="1" dirty="0"/>
              <a:t> Muhammed Afolabi</a:t>
            </a:r>
            <a:br>
              <a:rPr lang="en-IN" sz="3200" b="1" dirty="0"/>
            </a:br>
            <a:r>
              <a:rPr lang="en-IN" sz="3200" b="1" dirty="0"/>
              <a:t> </a:t>
            </a:r>
            <a:br>
              <a:rPr lang="en-IN" sz="3200" b="1" dirty="0"/>
            </a:br>
            <a:r>
              <a:rPr lang="en-IN" sz="3200" b="1" dirty="0"/>
              <a:t>  </a:t>
            </a:r>
          </a:p>
        </p:txBody>
      </p:sp>
      <p:pic>
        <p:nvPicPr>
          <p:cNvPr id="4" name="Picture 3" descr="A close-up of a logo&#10;&#10;Description automatically generated">
            <a:extLst>
              <a:ext uri="{FF2B5EF4-FFF2-40B4-BE49-F238E27FC236}">
                <a16:creationId xmlns:a16="http://schemas.microsoft.com/office/drawing/2014/main" id="{DF7D8996-3AED-30D5-985F-9659AFF2F8DA}"/>
              </a:ext>
            </a:extLst>
          </p:cNvPr>
          <p:cNvPicPr>
            <a:picLocks noChangeAspect="1"/>
          </p:cNvPicPr>
          <p:nvPr/>
        </p:nvPicPr>
        <p:blipFill>
          <a:blip r:embed="rId2"/>
          <a:stretch>
            <a:fillRect/>
          </a:stretch>
        </p:blipFill>
        <p:spPr>
          <a:xfrm>
            <a:off x="752476" y="174397"/>
            <a:ext cx="5562600" cy="2111603"/>
          </a:xfrm>
          <a:prstGeom prst="rect">
            <a:avLst/>
          </a:prstGeom>
        </p:spPr>
      </p:pic>
    </p:spTree>
    <p:extLst>
      <p:ext uri="{BB962C8B-B14F-4D97-AF65-F5344CB8AC3E}">
        <p14:creationId xmlns:p14="http://schemas.microsoft.com/office/powerpoint/2010/main" val="1164864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F927-61BE-2D1C-082A-8AFA8053A232}"/>
              </a:ext>
            </a:extLst>
          </p:cNvPr>
          <p:cNvSpPr>
            <a:spLocks noGrp="1"/>
          </p:cNvSpPr>
          <p:nvPr>
            <p:ph type="title"/>
          </p:nvPr>
        </p:nvSpPr>
        <p:spPr>
          <a:xfrm>
            <a:off x="810705" y="155542"/>
            <a:ext cx="10693908" cy="752203"/>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INTRODUCTION</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1D7A5217-80F5-4277-1810-336BAC2CB868}"/>
              </a:ext>
            </a:extLst>
          </p:cNvPr>
          <p:cNvSpPr>
            <a:spLocks noGrp="1"/>
          </p:cNvSpPr>
          <p:nvPr>
            <p:ph idx="1"/>
          </p:nvPr>
        </p:nvSpPr>
        <p:spPr>
          <a:xfrm>
            <a:off x="810705" y="641024"/>
            <a:ext cx="11123629" cy="6061434"/>
          </a:xfrm>
        </p:spPr>
        <p:txBody>
          <a:bodyPr>
            <a:normAutofit fontScale="92500" lnSpcReduction="10000"/>
          </a:bodyPr>
          <a:lstStyle/>
          <a:p>
            <a:pPr marL="0" lvl="0" indent="0" algn="just">
              <a:lnSpc>
                <a:spcPct val="150000"/>
              </a:lnSpc>
              <a:buNone/>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Physical activities like bodybuilding (chest, legs, biceps</a:t>
            </a:r>
            <a:r>
              <a:rPr lang="en-US" kern="100" dirty="0">
                <a:latin typeface="Times New Roman" panose="02020603050405020304" pitchFamily="18" charset="0"/>
                <a:ea typeface="Calibri" panose="020F0502020204030204" pitchFamily="34" charset="0"/>
                <a:cs typeface="Vrinda" panose="020B0502040204020203" pitchFamily="34" charset="0"/>
              </a:rPr>
              <a:t>, triceps exercises ) </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cardio, Aerobics, Zumba</a:t>
            </a:r>
            <a:r>
              <a:rPr lang="en-US" kern="100" dirty="0">
                <a:latin typeface="Times New Roman" panose="02020603050405020304" pitchFamily="18" charset="0"/>
                <a:ea typeface="Calibri" panose="020F0502020204030204" pitchFamily="34" charset="0"/>
                <a:cs typeface="Vrinda" panose="020B0502040204020203" pitchFamily="34" charset="0"/>
              </a:rPr>
              <a:t>, etc. are performed in gym.</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Fitness freak people mostly youngsters went to gym moreover most of universities has gym in their campus for their students because of its benefits.</a:t>
            </a:r>
          </a:p>
          <a:p>
            <a:pPr marL="342900" lvl="0" indent="-342900" algn="just">
              <a:lnSpc>
                <a:spcPct val="150000"/>
              </a:lnSpc>
              <a:buFont typeface="Times New Roman" panose="02020603050405020304" pitchFamily="18" charset="0"/>
              <a:buChar char="•"/>
            </a:pPr>
            <a:r>
              <a:rPr lang="en-IN" sz="1800" dirty="0">
                <a:effectLst/>
                <a:latin typeface="Times New Roman" panose="02020603050405020304" pitchFamily="18" charset="0"/>
                <a:ea typeface="Calibri" panose="020F0502020204030204" pitchFamily="34" charset="0"/>
                <a:cs typeface="Vrinda" panose="020B0502040204020203" pitchFamily="34" charset="0"/>
              </a:rPr>
              <a:t>Being physically active is significant for improving brain health.  It is also required to improve the quality of bones and muscles as well as to do everyday activities.  Physical gym activity also helps to manage the weight and reduce the risk for different diseases (</a:t>
            </a:r>
            <a:r>
              <a:rPr lang="en-IN" sz="18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1800" dirty="0">
                <a:effectLst/>
                <a:latin typeface="Times New Roman" panose="02020603050405020304" pitchFamily="18" charset="0"/>
                <a:ea typeface="Calibri" panose="020F0502020204030204" pitchFamily="34" charset="0"/>
                <a:cs typeface="Vrinda" panose="020B0502040204020203" pitchFamily="34" charset="0"/>
              </a:rPr>
              <a:t> et al. 2021).</a:t>
            </a:r>
          </a:p>
          <a:p>
            <a:pPr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Vigorous health activities are recommended among the people of all ages, however, students that are studying in the university level, leads to consider regular physical activities for a number of reasons such as revving up metabolism, increasing their stamina as well as focusing on studies.</a:t>
            </a:r>
            <a:endParaRPr lang="en-US" kern="100" dirty="0">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study will focus on Prevalence of gymnastics as a physical activity among students of the University of Manchester, UK. </a:t>
            </a:r>
          </a:p>
          <a:p>
            <a:pPr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It will help to find out the objectives of gymnastics as a physical activity at the campus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Ömer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SOSLU, 2019).  </a:t>
            </a: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372494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CA97-E59F-2A11-8B14-FD4002AE9801}"/>
              </a:ext>
            </a:extLst>
          </p:cNvPr>
          <p:cNvSpPr>
            <a:spLocks noGrp="1"/>
          </p:cNvSpPr>
          <p:nvPr>
            <p:ph type="title"/>
          </p:nvPr>
        </p:nvSpPr>
        <p:spPr>
          <a:xfrm>
            <a:off x="961535" y="395925"/>
            <a:ext cx="10543078" cy="978519"/>
          </a:xfrm>
        </p:spPr>
        <p:txBody>
          <a:bodyPr>
            <a:normAutofit fontScale="90000"/>
          </a:bodyPr>
          <a:lstStyle/>
          <a:p>
            <a:pPr algn="ctr"/>
            <a:r>
              <a:rPr lang="en-IN" sz="2800" b="1" kern="100" dirty="0">
                <a:effectLst/>
                <a:latin typeface="Times New Roman" panose="02020603050405020304" pitchFamily="18" charset="0"/>
                <a:ea typeface="Calibri" panose="020F0502020204030204" pitchFamily="34" charset="0"/>
                <a:cs typeface="Vrinda" panose="020B0502040204020203" pitchFamily="34" charset="0"/>
              </a:rPr>
              <a:t>LITERATURE REVIEW - 1</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C4CB9B13-78C0-DD1C-0E62-5B6985775E41}"/>
              </a:ext>
            </a:extLst>
          </p:cNvPr>
          <p:cNvSpPr>
            <a:spLocks noGrp="1"/>
          </p:cNvSpPr>
          <p:nvPr>
            <p:ph idx="1"/>
          </p:nvPr>
        </p:nvSpPr>
        <p:spPr>
          <a:xfrm>
            <a:off x="961535" y="1665922"/>
            <a:ext cx="10543078" cy="4414367"/>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Identifying gymnastics (Gym) as a physical activity.</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Finding out the prevalence of gymnastics as a physical activity among students of the University of Manchester, UK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Tulanboyevich</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2022).</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Identifying strategies that university authority can consider to develop gymnastics as a physical activity. </a:t>
            </a:r>
          </a:p>
          <a:p>
            <a:pPr algn="just">
              <a:lnSpc>
                <a:spcPct val="150000"/>
              </a:lnSpc>
              <a:buFont typeface="Times New Roman" panose="02020603050405020304" pitchFamily="18" charset="0"/>
              <a:buChar char="•"/>
            </a:pPr>
            <a:r>
              <a:rPr lang="en-IN"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The benefits of having physical activities like gymnastics, as well as to consider the strategies that would be effective to make it popular among the university students</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Benefits of it on students lifestyle.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Why it is important</a:t>
            </a:r>
            <a:r>
              <a:rPr lang="en-US" kern="100" dirty="0">
                <a:latin typeface="Times New Roman" panose="02020603050405020304" pitchFamily="18" charset="0"/>
                <a:ea typeface="Calibri" panose="020F0502020204030204" pitchFamily="34" charset="0"/>
                <a:cs typeface="Vrinda" panose="020B0502040204020203" pitchFamily="34" charset="0"/>
              </a:rPr>
              <a:t> </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 do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gyming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t>
            </a:r>
          </a:p>
          <a:p>
            <a:endParaRPr lang="en-IN" dirty="0">
              <a:solidFill>
                <a:schemeClr val="tx1"/>
              </a:solidFill>
            </a:endParaRPr>
          </a:p>
        </p:txBody>
      </p:sp>
    </p:spTree>
    <p:extLst>
      <p:ext uri="{BB962C8B-B14F-4D97-AF65-F5344CB8AC3E}">
        <p14:creationId xmlns:p14="http://schemas.microsoft.com/office/powerpoint/2010/main" val="2049454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FE6F-9AEA-CE82-4BDC-6A68D58DC6DB}"/>
              </a:ext>
            </a:extLst>
          </p:cNvPr>
          <p:cNvSpPr>
            <a:spLocks noGrp="1"/>
          </p:cNvSpPr>
          <p:nvPr>
            <p:ph type="title"/>
          </p:nvPr>
        </p:nvSpPr>
        <p:spPr>
          <a:xfrm>
            <a:off x="1247027" y="209168"/>
            <a:ext cx="10206540" cy="1101158"/>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LITERATURE REVIEW - 2</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DC99A3E0-8EE0-55B5-3B57-628788D6B582}"/>
              </a:ext>
            </a:extLst>
          </p:cNvPr>
          <p:cNvSpPr>
            <a:spLocks noGrp="1"/>
          </p:cNvSpPr>
          <p:nvPr>
            <p:ph idx="1"/>
          </p:nvPr>
        </p:nvSpPr>
        <p:spPr>
          <a:xfrm>
            <a:off x="1247026" y="1310326"/>
            <a:ext cx="10206539" cy="5260156"/>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Gymnastic is effective for the physical and motor skill growth of the students.</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Physical activity of the students is necessary (El Khoury et al. 2019).</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Specific strategies and policies are to be taken for motivating students in it.</a:t>
            </a:r>
          </a:p>
          <a:p>
            <a:pPr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students can have the benefits such as cardiorespiratory fitness, developed health condition, building strong bones and muscles, managing their weight, and reducing the risk of chronic diseases including heart disease, type two diabetes and cancer, if they consider being physically active through gymnastics and other activities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2022).  </a:t>
            </a:r>
          </a:p>
          <a:p>
            <a:pPr algn="just">
              <a:lnSpc>
                <a:spcPct val="150000"/>
              </a:lnSpc>
              <a:buFont typeface="Times New Roman" panose="02020603050405020304" pitchFamily="18" charset="0"/>
              <a:buChar char="•"/>
            </a:pPr>
            <a:r>
              <a:rPr lang="en-IN"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Through this research, it will be identified how the organisational authority must consider maintaining the gymnastics at the campus and what are the strategies that should be taken to control the activities</a:t>
            </a:r>
            <a:endParaRPr lang="en-US"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2652425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A224-A952-578E-A7AC-09E5606FDAEB}"/>
              </a:ext>
            </a:extLst>
          </p:cNvPr>
          <p:cNvSpPr>
            <a:spLocks noGrp="1"/>
          </p:cNvSpPr>
          <p:nvPr>
            <p:ph type="title"/>
          </p:nvPr>
        </p:nvSpPr>
        <p:spPr>
          <a:xfrm>
            <a:off x="1262608" y="284745"/>
            <a:ext cx="10242004" cy="912459"/>
          </a:xfrm>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RATIONALE </a:t>
            </a:r>
            <a:endParaRPr lang="en-IN" sz="3600" b="1" dirty="0"/>
          </a:p>
        </p:txBody>
      </p:sp>
      <p:sp>
        <p:nvSpPr>
          <p:cNvPr id="3" name="Content Placeholder 2">
            <a:extLst>
              <a:ext uri="{FF2B5EF4-FFF2-40B4-BE49-F238E27FC236}">
                <a16:creationId xmlns:a16="http://schemas.microsoft.com/office/drawing/2014/main" id="{003432B9-B49F-3F1D-0BAB-21387DE51B08}"/>
              </a:ext>
            </a:extLst>
          </p:cNvPr>
          <p:cNvSpPr>
            <a:spLocks noGrp="1"/>
          </p:cNvSpPr>
          <p:nvPr>
            <p:ph idx="1"/>
          </p:nvPr>
        </p:nvSpPr>
        <p:spPr>
          <a:xfrm>
            <a:off x="1262608" y="1720645"/>
            <a:ext cx="10242004" cy="4852610"/>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 enhance the physical fitness of the students studying at University of Manchester.</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Understanding the pros and cons of considering gymnastics at the campus of the university.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Enhancing their motor skills through gymnastics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Özbay</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a:t>
            </a:r>
          </a:p>
          <a:p>
            <a:pPr algn="just">
              <a:lnSpc>
                <a:spcPct val="150000"/>
              </a:lnSpc>
              <a:buFont typeface="Times New Roman" panose="02020603050405020304" pitchFamily="18" charset="0"/>
              <a:buChar char="•"/>
            </a:pPr>
            <a:r>
              <a:rPr lang="en-US" kern="100" dirty="0">
                <a:latin typeface="Times New Roman" panose="02020603050405020304" pitchFamily="18" charset="0"/>
                <a:ea typeface="Calibri" panose="020F0502020204030204" pitchFamily="34" charset="0"/>
                <a:cs typeface="Vrinda" panose="020B0502040204020203" pitchFamily="34" charset="0"/>
              </a:rPr>
              <a:t>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It is essential to encourage students who are studying at the university level.  According to the study, it is found that students can focus better on their studies if they have regular physical activity.  Their skills like reading, writing and doing maths can be improved if they have regular physical activity.  </a:t>
            </a:r>
          </a:p>
          <a:p>
            <a:pPr algn="just">
              <a:lnSpc>
                <a:spcPct val="150000"/>
              </a:lnSpc>
              <a:buFont typeface="Times New Roman" panose="02020603050405020304" pitchFamily="18" charset="0"/>
              <a:buChar char="•"/>
            </a:pPr>
            <a:r>
              <a:rPr lang="en-IN"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The University of Manchester, therefore, needs to consider gymnastics practice in their campus in order to ensure that proper cognitive and physical development of the students can be encouraged. </a:t>
            </a:r>
            <a:endParaRPr lang="en-US"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104823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3A3C-683C-A5C5-EE56-907F29F71DAA}"/>
              </a:ext>
            </a:extLst>
          </p:cNvPr>
          <p:cNvSpPr>
            <a:spLocks noGrp="1"/>
          </p:cNvSpPr>
          <p:nvPr>
            <p:ph type="title"/>
          </p:nvPr>
        </p:nvSpPr>
        <p:spPr>
          <a:xfrm>
            <a:off x="1338606" y="452425"/>
            <a:ext cx="10025329" cy="999303"/>
          </a:xfrm>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RATIONALE</a:t>
            </a:r>
            <a:endParaRPr lang="en-IN" sz="3600" b="1" dirty="0"/>
          </a:p>
        </p:txBody>
      </p:sp>
      <p:sp>
        <p:nvSpPr>
          <p:cNvPr id="3" name="Content Placeholder 2">
            <a:extLst>
              <a:ext uri="{FF2B5EF4-FFF2-40B4-BE49-F238E27FC236}">
                <a16:creationId xmlns:a16="http://schemas.microsoft.com/office/drawing/2014/main" id="{3BB1882B-2C99-9CE5-54F2-FB6F21160E40}"/>
              </a:ext>
            </a:extLst>
          </p:cNvPr>
          <p:cNvSpPr>
            <a:spLocks noGrp="1"/>
          </p:cNvSpPr>
          <p:nvPr>
            <p:ph idx="1"/>
          </p:nvPr>
        </p:nvSpPr>
        <p:spPr>
          <a:xfrm>
            <a:off x="1338606" y="1885285"/>
            <a:ext cx="10025329" cy="4520290"/>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Factors that can be used for motivating the students requires to be found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Siddiky</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Strategies to eliminate those challenges will be recommended.</a:t>
            </a:r>
          </a:p>
          <a:p>
            <a:pPr algn="just">
              <a:lnSpc>
                <a:spcPct val="150000"/>
              </a:lnSpc>
              <a:buFont typeface="Times New Roman" panose="02020603050405020304" pitchFamily="18" charset="0"/>
              <a:buChar char="•"/>
            </a:pPr>
            <a:r>
              <a:rPr lang="en-US" kern="100" dirty="0">
                <a:latin typeface="Times New Roman" panose="02020603050405020304" pitchFamily="18" charset="0"/>
                <a:ea typeface="Calibri" panose="020F0502020204030204" pitchFamily="34" charset="0"/>
                <a:cs typeface="Vrinda" panose="020B0502040204020203" pitchFamily="34" charset="0"/>
              </a:rPr>
              <a:t> </a:t>
            </a:r>
            <a:r>
              <a:rPr lang="en-IN" kern="100" dirty="0">
                <a:solidFill>
                  <a:schemeClr val="tx1"/>
                </a:solidFill>
                <a:latin typeface="Times New Roman" panose="02020603050405020304" pitchFamily="18" charset="0"/>
                <a:ea typeface="Calibri" panose="020F0502020204030204" pitchFamily="34" charset="0"/>
                <a:cs typeface="Vrinda" panose="020B0502040204020203" pitchFamily="34" charset="0"/>
              </a:rPr>
              <a:t>T</a:t>
            </a:r>
            <a:r>
              <a:rPr lang="en-IN"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hrough this study, it will be identified the prevalence and socio-demographic profile of students engaged in gymnastics in University of Manchester (Raiola and </a:t>
            </a:r>
            <a:r>
              <a:rPr lang="en-IN" sz="1800" kern="100" dirty="0" err="1">
                <a:solidFill>
                  <a:schemeClr val="tx1"/>
                </a:solidFill>
                <a:effectLst/>
                <a:latin typeface="Times New Roman" panose="02020603050405020304" pitchFamily="18" charset="0"/>
                <a:ea typeface="Calibri" panose="020F0502020204030204" pitchFamily="34" charset="0"/>
                <a:cs typeface="Vrinda" panose="020B0502040204020203" pitchFamily="34" charset="0"/>
              </a:rPr>
              <a:t>Aliberti</a:t>
            </a:r>
            <a:r>
              <a:rPr lang="en-IN"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rPr>
              <a:t>, 2021).  Also adopting changing gymnastics regulations and handling the gymnastics performance properly can be a challenge.  Through the study, along with these challenges potential strategies to eliminate them will be identified as well.</a:t>
            </a:r>
            <a:endParaRPr lang="en-US" sz="1800"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307718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32DF-2F33-981F-F5B5-A5356018A8F6}"/>
              </a:ext>
            </a:extLst>
          </p:cNvPr>
          <p:cNvSpPr>
            <a:spLocks noGrp="1"/>
          </p:cNvSpPr>
          <p:nvPr>
            <p:ph type="title"/>
          </p:nvPr>
        </p:nvSpPr>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RESEARCH OBJECTIVES </a:t>
            </a:r>
            <a:endParaRPr lang="en-IN" sz="3600" b="1" dirty="0"/>
          </a:p>
        </p:txBody>
      </p:sp>
      <p:graphicFrame>
        <p:nvGraphicFramePr>
          <p:cNvPr id="5" name="Diagram 4">
            <a:extLst>
              <a:ext uri="{FF2B5EF4-FFF2-40B4-BE49-F238E27FC236}">
                <a16:creationId xmlns:a16="http://schemas.microsoft.com/office/drawing/2014/main" id="{7DEAEC36-60F3-6C61-86CC-D28191394C59}"/>
              </a:ext>
            </a:extLst>
          </p:cNvPr>
          <p:cNvGraphicFramePr/>
          <p:nvPr>
            <p:extLst>
              <p:ext uri="{D42A27DB-BD31-4B8C-83A1-F6EECF244321}">
                <p14:modId xmlns:p14="http://schemas.microsoft.com/office/powerpoint/2010/main" val="1137988708"/>
              </p:ext>
            </p:extLst>
          </p:nvPr>
        </p:nvGraphicFramePr>
        <p:xfrm>
          <a:off x="2984768" y="1264555"/>
          <a:ext cx="851984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8209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05BF-5E90-E342-D7A1-2B444DA5E337}"/>
              </a:ext>
            </a:extLst>
          </p:cNvPr>
          <p:cNvSpPr>
            <a:spLocks noGrp="1"/>
          </p:cNvSpPr>
          <p:nvPr>
            <p:ph type="title"/>
          </p:nvPr>
        </p:nvSpPr>
        <p:spPr>
          <a:xfrm>
            <a:off x="1140643" y="284745"/>
            <a:ext cx="10363969" cy="818191"/>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RESEARCH QUESTION/AIMS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graphicFrame>
        <p:nvGraphicFramePr>
          <p:cNvPr id="4" name="Diagram 3">
            <a:extLst>
              <a:ext uri="{FF2B5EF4-FFF2-40B4-BE49-F238E27FC236}">
                <a16:creationId xmlns:a16="http://schemas.microsoft.com/office/drawing/2014/main" id="{21B1E78E-23CB-51A1-94C4-795816984D12}"/>
              </a:ext>
            </a:extLst>
          </p:cNvPr>
          <p:cNvGraphicFramePr/>
          <p:nvPr>
            <p:extLst>
              <p:ext uri="{D42A27DB-BD31-4B8C-83A1-F6EECF244321}">
                <p14:modId xmlns:p14="http://schemas.microsoft.com/office/powerpoint/2010/main" val="2260383734"/>
              </p:ext>
            </p:extLst>
          </p:nvPr>
        </p:nvGraphicFramePr>
        <p:xfrm>
          <a:off x="1140643" y="1068001"/>
          <a:ext cx="10444899" cy="3044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AC9064A-35E9-302B-C9C7-963C0082DF96}"/>
              </a:ext>
            </a:extLst>
          </p:cNvPr>
          <p:cNvSpPr txBox="1"/>
          <p:nvPr/>
        </p:nvSpPr>
        <p:spPr>
          <a:xfrm>
            <a:off x="1140643" y="3877118"/>
            <a:ext cx="10444899" cy="2037994"/>
          </a:xfrm>
          <a:prstGeom prst="rect">
            <a:avLst/>
          </a:prstGeom>
          <a:noFill/>
        </p:spPr>
        <p:txBody>
          <a:bodyPr wrap="square" rtlCol="0">
            <a:spAutoFit/>
          </a:bodyPr>
          <a:lstStyle/>
          <a:p>
            <a:pPr marL="0" marR="0" algn="just">
              <a:lnSpc>
                <a:spcPct val="150000"/>
              </a:lnSpc>
              <a:spcBef>
                <a:spcPts val="0"/>
              </a:spcBef>
              <a:spcAft>
                <a:spcPts val="800"/>
              </a:spcAft>
            </a:pPr>
            <a:r>
              <a:rPr lang="en-IN" sz="2800" kern="100" dirty="0">
                <a:effectLst/>
                <a:latin typeface="Times New Roman" panose="02020603050405020304" pitchFamily="18" charset="0"/>
                <a:ea typeface="Calibri" panose="020F0502020204030204" pitchFamily="34" charset="0"/>
                <a:cs typeface="Vrinda" panose="020B0502040204020203" pitchFamily="34" charset="0"/>
              </a:rPr>
              <a:t>Aim:</a:t>
            </a:r>
          </a:p>
          <a:p>
            <a:pPr marL="0" marR="0" algn="just">
              <a:lnSpc>
                <a:spcPct val="150000"/>
              </a:lnSpc>
              <a:spcBef>
                <a:spcPts val="0"/>
              </a:spcBef>
              <a:spcAft>
                <a:spcPts val="800"/>
              </a:spcAft>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aim of the research is to determine the prevalence of gymnastics among students in Manchester university. The research will help to generate information on the factors that are inspiring students to engage in gym activities.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764427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BFB0-03CD-A789-A140-ECE47D4CDFEC}"/>
              </a:ext>
            </a:extLst>
          </p:cNvPr>
          <p:cNvSpPr>
            <a:spLocks noGrp="1"/>
          </p:cNvSpPr>
          <p:nvPr>
            <p:ph type="title"/>
          </p:nvPr>
        </p:nvSpPr>
        <p:spPr>
          <a:xfrm>
            <a:off x="1197205" y="624110"/>
            <a:ext cx="10307408" cy="1280890"/>
          </a:xfrm>
        </p:spPr>
        <p:txBody>
          <a:bodyPr/>
          <a:lstStyle/>
          <a:p>
            <a:pPr algn="ctr"/>
            <a:r>
              <a:rPr lang="en-IN" dirty="0"/>
              <a:t>: Research Question/Aims</a:t>
            </a:r>
          </a:p>
        </p:txBody>
      </p:sp>
      <p:graphicFrame>
        <p:nvGraphicFramePr>
          <p:cNvPr id="4" name="Content Placeholder 3">
            <a:extLst>
              <a:ext uri="{FF2B5EF4-FFF2-40B4-BE49-F238E27FC236}">
                <a16:creationId xmlns:a16="http://schemas.microsoft.com/office/drawing/2014/main" id="{39490B08-1118-753C-E53B-BA639EA4674F}"/>
              </a:ext>
            </a:extLst>
          </p:cNvPr>
          <p:cNvGraphicFramePr>
            <a:graphicFrameLocks noGrp="1"/>
          </p:cNvGraphicFramePr>
          <p:nvPr>
            <p:ph idx="1"/>
            <p:extLst>
              <p:ext uri="{D42A27DB-BD31-4B8C-83A1-F6EECF244321}">
                <p14:modId xmlns:p14="http://schemas.microsoft.com/office/powerpoint/2010/main" val="2353065209"/>
              </p:ext>
            </p:extLst>
          </p:nvPr>
        </p:nvGraphicFramePr>
        <p:xfrm>
          <a:off x="2193287" y="1264555"/>
          <a:ext cx="8915400" cy="260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DEFDCB6-756A-F8AA-06D7-0C93B0EA5CDA}"/>
              </a:ext>
            </a:extLst>
          </p:cNvPr>
          <p:cNvSpPr txBox="1"/>
          <p:nvPr/>
        </p:nvSpPr>
        <p:spPr>
          <a:xfrm>
            <a:off x="1197205" y="3887837"/>
            <a:ext cx="10307408" cy="2130327"/>
          </a:xfrm>
          <a:prstGeom prst="rect">
            <a:avLst/>
          </a:prstGeom>
          <a:noFill/>
        </p:spPr>
        <p:txBody>
          <a:bodyPr wrap="square" rtlCol="0">
            <a:spAutoFit/>
          </a:bodyPr>
          <a:lstStyle/>
          <a:p>
            <a:pPr marL="0" marR="0" algn="just">
              <a:lnSpc>
                <a:spcPct val="150000"/>
              </a:lnSpc>
              <a:spcBef>
                <a:spcPts val="0"/>
              </a:spcBef>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Aim:</a:t>
            </a:r>
          </a:p>
          <a:p>
            <a:pPr marL="0" marR="0" algn="just">
              <a:lnSpc>
                <a:spcPct val="150000"/>
              </a:lnSpc>
              <a:spcBef>
                <a:spcPts val="0"/>
              </a:spcBef>
              <a:spcAft>
                <a:spcPts val="800"/>
              </a:spcAft>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study would also focus on potential strategies that the authority of University of Manchester may need to improve the prevalence of gymnastics among the students. It is therefore, beneficial for the organisation to generate information on how the students are getting motivated for such aspects.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3066099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060A-C8F7-B177-E986-845237C56A0C}"/>
              </a:ext>
            </a:extLst>
          </p:cNvPr>
          <p:cNvSpPr>
            <a:spLocks noGrp="1"/>
          </p:cNvSpPr>
          <p:nvPr>
            <p:ph type="title"/>
          </p:nvPr>
        </p:nvSpPr>
        <p:spPr>
          <a:xfrm>
            <a:off x="1159496" y="237611"/>
            <a:ext cx="10345115" cy="705069"/>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PROPOSED RESEARCH METHODOLOGY SECTION </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graphicFrame>
        <p:nvGraphicFramePr>
          <p:cNvPr id="5" name="Diagram 4">
            <a:extLst>
              <a:ext uri="{FF2B5EF4-FFF2-40B4-BE49-F238E27FC236}">
                <a16:creationId xmlns:a16="http://schemas.microsoft.com/office/drawing/2014/main" id="{733A3522-C6FC-FE1B-326D-780092D744D8}"/>
              </a:ext>
            </a:extLst>
          </p:cNvPr>
          <p:cNvGraphicFramePr/>
          <p:nvPr>
            <p:extLst>
              <p:ext uri="{D42A27DB-BD31-4B8C-83A1-F6EECF244321}">
                <p14:modId xmlns:p14="http://schemas.microsoft.com/office/powerpoint/2010/main" val="1070933987"/>
              </p:ext>
            </p:extLst>
          </p:nvPr>
        </p:nvGraphicFramePr>
        <p:xfrm>
          <a:off x="2207064" y="942680"/>
          <a:ext cx="9297547" cy="32740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86E608A-747C-49B2-B807-33318F35EFA8}"/>
              </a:ext>
            </a:extLst>
          </p:cNvPr>
          <p:cNvSpPr txBox="1"/>
          <p:nvPr/>
        </p:nvSpPr>
        <p:spPr>
          <a:xfrm>
            <a:off x="1470581" y="4499554"/>
            <a:ext cx="9797976" cy="1519903"/>
          </a:xfrm>
          <a:prstGeom prst="rect">
            <a:avLst/>
          </a:prstGeom>
          <a:noFill/>
        </p:spPr>
        <p:txBody>
          <a:bodyPr wrap="square" rtlCol="0">
            <a:spAutoFit/>
          </a:bodyPr>
          <a:lstStyle/>
          <a:p>
            <a:pPr marL="0" marR="0" algn="just">
              <a:lnSpc>
                <a:spcPct val="150000"/>
              </a:lnSpc>
              <a:spcBef>
                <a:spcPts val="0"/>
              </a:spcBef>
              <a:spcAft>
                <a:spcPts val="800"/>
              </a:spcAft>
            </a:pPr>
            <a:r>
              <a:rPr lang="en-IN" sz="2800" kern="100" dirty="0">
                <a:latin typeface="Times New Roman" panose="02020603050405020304" pitchFamily="18" charset="0"/>
                <a:ea typeface="Calibri" panose="020F0502020204030204" pitchFamily="34" charset="0"/>
                <a:cs typeface="Vrinda" panose="020B0502040204020203" pitchFamily="34" charset="0"/>
              </a:rPr>
              <a:t>-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In this particular research, necessary methodological approaches are required to be obtained for  collecting data, analysing them and interpreting them to match the objectives and address the research questions.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428865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508E4-F048-56F9-137D-9FC7316E6E35}"/>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RESEARCH DESIGN</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67C2D198-5F30-7458-F4AE-72BD6FFC6C64}"/>
              </a:ext>
            </a:extLst>
          </p:cNvPr>
          <p:cNvSpPr>
            <a:spLocks noGrp="1"/>
          </p:cNvSpPr>
          <p:nvPr>
            <p:ph idx="1"/>
          </p:nvPr>
        </p:nvSpPr>
        <p:spPr>
          <a:xfrm>
            <a:off x="3051774" y="1506286"/>
            <a:ext cx="7796540" cy="1998914"/>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Cross sectional design would be implemented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Descriptive design would be suitable here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Sileyew</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 </a:t>
            </a:r>
            <a:endParaRPr lang="en-IN" dirty="0"/>
          </a:p>
        </p:txBody>
      </p:sp>
      <p:pic>
        <p:nvPicPr>
          <p:cNvPr id="5" name="Picture 4">
            <a:extLst>
              <a:ext uri="{FF2B5EF4-FFF2-40B4-BE49-F238E27FC236}">
                <a16:creationId xmlns:a16="http://schemas.microsoft.com/office/drawing/2014/main" id="{D14C5D1C-DEF3-6DFE-E3B0-19184A6409CB}"/>
              </a:ext>
            </a:extLst>
          </p:cNvPr>
          <p:cNvPicPr>
            <a:picLocks noChangeAspect="1"/>
          </p:cNvPicPr>
          <p:nvPr/>
        </p:nvPicPr>
        <p:blipFill>
          <a:blip r:embed="rId3"/>
          <a:stretch>
            <a:fillRect/>
          </a:stretch>
        </p:blipFill>
        <p:spPr>
          <a:xfrm>
            <a:off x="6259398" y="2885392"/>
            <a:ext cx="5245214" cy="2704704"/>
          </a:xfrm>
          <a:prstGeom prst="rect">
            <a:avLst/>
          </a:prstGeom>
        </p:spPr>
      </p:pic>
      <p:sp>
        <p:nvSpPr>
          <p:cNvPr id="7" name="TextBox 6">
            <a:extLst>
              <a:ext uri="{FF2B5EF4-FFF2-40B4-BE49-F238E27FC236}">
                <a16:creationId xmlns:a16="http://schemas.microsoft.com/office/drawing/2014/main" id="{AAD191FC-8F70-40DA-5044-03B33877993F}"/>
              </a:ext>
            </a:extLst>
          </p:cNvPr>
          <p:cNvSpPr txBox="1"/>
          <p:nvPr/>
        </p:nvSpPr>
        <p:spPr>
          <a:xfrm>
            <a:off x="6009853" y="5681827"/>
            <a:ext cx="6096000"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6</a:t>
            </a:r>
          </a:p>
          <a:p>
            <a:pPr algn="ctr"/>
            <a:r>
              <a:rPr lang="en-IN" b="1" i="1" dirty="0">
                <a:latin typeface="Times New Roman" panose="02020603050405020304" pitchFamily="18" charset="0"/>
                <a:cs typeface="Times New Roman" panose="02020603050405020304" pitchFamily="18" charset="0"/>
              </a:rPr>
              <a:t>(Hassan, 2023)</a:t>
            </a:r>
          </a:p>
        </p:txBody>
      </p:sp>
    </p:spTree>
    <p:extLst>
      <p:ext uri="{BB962C8B-B14F-4D97-AF65-F5344CB8AC3E}">
        <p14:creationId xmlns:p14="http://schemas.microsoft.com/office/powerpoint/2010/main" val="1442040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5952-8B3C-09C2-DB3B-628585BBF1BA}"/>
              </a:ext>
            </a:extLst>
          </p:cNvPr>
          <p:cNvSpPr>
            <a:spLocks noGrp="1"/>
          </p:cNvSpPr>
          <p:nvPr>
            <p:ph type="title"/>
          </p:nvPr>
        </p:nvSpPr>
        <p:spPr>
          <a:xfrm>
            <a:off x="2992705" y="239626"/>
            <a:ext cx="8911687" cy="1280890"/>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RECRUITMENT, SAMPLING &amp; STUDY PARTICIPANTS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D6509C32-1F45-DBA2-E596-99A5FC0C4021}"/>
              </a:ext>
            </a:extLst>
          </p:cNvPr>
          <p:cNvSpPr>
            <a:spLocks noGrp="1"/>
          </p:cNvSpPr>
          <p:nvPr>
            <p:ph idx="1"/>
          </p:nvPr>
        </p:nvSpPr>
        <p:spPr>
          <a:xfrm>
            <a:off x="6241913" y="1776882"/>
            <a:ext cx="5662479" cy="3788524"/>
          </a:xfrm>
        </p:spPr>
        <p:txBody>
          <a:bodyPr/>
          <a:lstStyle/>
          <a:p>
            <a:pPr marL="342900" lvl="0" indent="-342900"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120 students of University of Manchester will be approached.</a:t>
            </a:r>
          </a:p>
          <a:p>
            <a:pPr marL="342900" lvl="0" indent="-342900"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Approximately 100 students </a:t>
            </a:r>
            <a:r>
              <a:rPr lang="en-IN" kern="100" dirty="0">
                <a:latin typeface="Times New Roman" panose="02020603050405020304" pitchFamily="18" charset="0"/>
                <a:ea typeface="Calibri" panose="020F0502020204030204" pitchFamily="34" charset="0"/>
                <a:cs typeface="Vrinda" panose="020B0502040204020203" pitchFamily="34" charset="0"/>
              </a:rPr>
              <a:t>will be</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agreed to taken part in the research. </a:t>
            </a:r>
          </a:p>
          <a:p>
            <a:pPr marL="342900" lvl="0" indent="-342900" algn="just">
              <a:lnSpc>
                <a:spcPct val="150000"/>
              </a:lnSpc>
              <a:spcAft>
                <a:spcPts val="800"/>
              </a:spcAft>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Simple random sampling method </a:t>
            </a:r>
            <a:r>
              <a:rPr lang="en-IN" kern="100" dirty="0">
                <a:latin typeface="Times New Roman" panose="02020603050405020304" pitchFamily="18" charset="0"/>
                <a:ea typeface="Calibri" panose="020F0502020204030204" pitchFamily="34" charset="0"/>
                <a:cs typeface="Vrinda" panose="020B0502040204020203" pitchFamily="34" charset="0"/>
              </a:rPr>
              <a:t>will</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be used (Stratton, 2021).</a:t>
            </a:r>
          </a:p>
          <a:p>
            <a:endParaRPr lang="en-IN" dirty="0"/>
          </a:p>
        </p:txBody>
      </p:sp>
      <p:pic>
        <p:nvPicPr>
          <p:cNvPr id="5" name="Picture 4">
            <a:extLst>
              <a:ext uri="{FF2B5EF4-FFF2-40B4-BE49-F238E27FC236}">
                <a16:creationId xmlns:a16="http://schemas.microsoft.com/office/drawing/2014/main" id="{20CD661F-2FCD-D748-F8CF-B0E8911954B0}"/>
              </a:ext>
            </a:extLst>
          </p:cNvPr>
          <p:cNvPicPr>
            <a:picLocks noChangeAspect="1"/>
          </p:cNvPicPr>
          <p:nvPr/>
        </p:nvPicPr>
        <p:blipFill>
          <a:blip r:embed="rId3"/>
          <a:stretch>
            <a:fillRect/>
          </a:stretch>
        </p:blipFill>
        <p:spPr>
          <a:xfrm>
            <a:off x="2572093" y="1830661"/>
            <a:ext cx="3377995" cy="3532289"/>
          </a:xfrm>
          <a:prstGeom prst="rect">
            <a:avLst/>
          </a:prstGeom>
        </p:spPr>
      </p:pic>
      <p:sp>
        <p:nvSpPr>
          <p:cNvPr id="7" name="TextBox 6">
            <a:extLst>
              <a:ext uri="{FF2B5EF4-FFF2-40B4-BE49-F238E27FC236}">
                <a16:creationId xmlns:a16="http://schemas.microsoft.com/office/drawing/2014/main" id="{AA741601-F7D5-6EBA-18CD-AB89617883AC}"/>
              </a:ext>
            </a:extLst>
          </p:cNvPr>
          <p:cNvSpPr txBox="1"/>
          <p:nvPr/>
        </p:nvSpPr>
        <p:spPr>
          <a:xfrm>
            <a:off x="1213090" y="5565406"/>
            <a:ext cx="6096000" cy="646331"/>
          </a:xfrm>
          <a:prstGeom prst="rect">
            <a:avLst/>
          </a:prstGeom>
          <a:noFill/>
        </p:spPr>
        <p:txBody>
          <a:bodyPr wrap="square">
            <a:spAutoFit/>
          </a:bodyPr>
          <a:lstStyle/>
          <a:p>
            <a:pPr algn="ctr"/>
            <a:r>
              <a:rPr lang="en-IN" b="1" i="1" dirty="0">
                <a:latin typeface="Times New Roman "/>
              </a:rPr>
              <a:t>Figure 7</a:t>
            </a:r>
          </a:p>
          <a:p>
            <a:pPr algn="ctr"/>
            <a:r>
              <a:rPr lang="en-IN" b="1" i="1" dirty="0">
                <a:latin typeface="Times New Roman "/>
              </a:rPr>
              <a:t>(</a:t>
            </a:r>
            <a:r>
              <a:rPr lang="en-IN" b="1" i="1" dirty="0" err="1">
                <a:latin typeface="Times New Roman "/>
              </a:rPr>
              <a:t>Yata</a:t>
            </a:r>
            <a:r>
              <a:rPr lang="en-IN" b="1" i="1" dirty="0">
                <a:latin typeface="Times New Roman "/>
              </a:rPr>
              <a:t>, 2020)</a:t>
            </a:r>
          </a:p>
        </p:txBody>
      </p:sp>
    </p:spTree>
    <p:extLst>
      <p:ext uri="{BB962C8B-B14F-4D97-AF65-F5344CB8AC3E}">
        <p14:creationId xmlns:p14="http://schemas.microsoft.com/office/powerpoint/2010/main" val="1982132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B874-6A44-B918-437B-6348C48759E1}"/>
              </a:ext>
            </a:extLst>
          </p:cNvPr>
          <p:cNvSpPr>
            <a:spLocks noGrp="1"/>
          </p:cNvSpPr>
          <p:nvPr>
            <p:ph type="title"/>
          </p:nvPr>
        </p:nvSpPr>
        <p:spPr>
          <a:xfrm>
            <a:off x="2366002" y="346396"/>
            <a:ext cx="7958331" cy="1077229"/>
          </a:xfrm>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MATERIALS/DATA COLLECTION METHOD(S)/PROCEDURE </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sp>
        <p:nvSpPr>
          <p:cNvPr id="3" name="Content Placeholder 2">
            <a:extLst>
              <a:ext uri="{FF2B5EF4-FFF2-40B4-BE49-F238E27FC236}">
                <a16:creationId xmlns:a16="http://schemas.microsoft.com/office/drawing/2014/main" id="{35DB2E8D-B2FC-AC98-F308-ABF30E60D5E1}"/>
              </a:ext>
            </a:extLst>
          </p:cNvPr>
          <p:cNvSpPr>
            <a:spLocks noGrp="1"/>
          </p:cNvSpPr>
          <p:nvPr>
            <p:ph idx="1"/>
          </p:nvPr>
        </p:nvSpPr>
        <p:spPr>
          <a:xfrm>
            <a:off x="2797347" y="2067260"/>
            <a:ext cx="3815803" cy="3997828"/>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Primary data would be collected to analyse the research topic</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Survey would be conducted (Archibald et al. 2019)</a:t>
            </a:r>
          </a:p>
          <a:p>
            <a:endParaRPr lang="en-IN" dirty="0"/>
          </a:p>
        </p:txBody>
      </p:sp>
      <p:pic>
        <p:nvPicPr>
          <p:cNvPr id="5" name="Picture 4">
            <a:extLst>
              <a:ext uri="{FF2B5EF4-FFF2-40B4-BE49-F238E27FC236}">
                <a16:creationId xmlns:a16="http://schemas.microsoft.com/office/drawing/2014/main" id="{D3AF99C7-2CC9-0641-ECC4-015E713AF214}"/>
              </a:ext>
            </a:extLst>
          </p:cNvPr>
          <p:cNvPicPr>
            <a:picLocks noChangeAspect="1"/>
          </p:cNvPicPr>
          <p:nvPr/>
        </p:nvPicPr>
        <p:blipFill>
          <a:blip r:embed="rId3"/>
          <a:stretch>
            <a:fillRect/>
          </a:stretch>
        </p:blipFill>
        <p:spPr>
          <a:xfrm>
            <a:off x="7486751" y="2067260"/>
            <a:ext cx="3815803" cy="2868586"/>
          </a:xfrm>
          <a:prstGeom prst="rect">
            <a:avLst/>
          </a:prstGeom>
        </p:spPr>
      </p:pic>
      <p:sp>
        <p:nvSpPr>
          <p:cNvPr id="7" name="TextBox 6">
            <a:extLst>
              <a:ext uri="{FF2B5EF4-FFF2-40B4-BE49-F238E27FC236}">
                <a16:creationId xmlns:a16="http://schemas.microsoft.com/office/drawing/2014/main" id="{3D534AA6-F603-6725-054F-2163E105BCC4}"/>
              </a:ext>
            </a:extLst>
          </p:cNvPr>
          <p:cNvSpPr txBox="1"/>
          <p:nvPr/>
        </p:nvSpPr>
        <p:spPr>
          <a:xfrm>
            <a:off x="6613150" y="5083540"/>
            <a:ext cx="6096000"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8</a:t>
            </a:r>
          </a:p>
          <a:p>
            <a:pPr algn="ctr"/>
            <a:r>
              <a:rPr lang="en-IN" b="1" i="1" dirty="0">
                <a:latin typeface="Times New Roman" panose="02020603050405020304" pitchFamily="18" charset="0"/>
                <a:cs typeface="Times New Roman" panose="02020603050405020304" pitchFamily="18" charset="0"/>
              </a:rPr>
              <a:t>(</a:t>
            </a:r>
            <a:r>
              <a:rPr lang="en-IN" b="1" i="1" dirty="0" err="1">
                <a:latin typeface="Times New Roman" panose="02020603050405020304" pitchFamily="18" charset="0"/>
                <a:cs typeface="Times New Roman" panose="02020603050405020304" pitchFamily="18" charset="0"/>
              </a:rPr>
              <a:t>Tolonen</a:t>
            </a:r>
            <a:r>
              <a:rPr lang="en-IN" b="1" i="1" dirty="0">
                <a:latin typeface="Times New Roman" panose="02020603050405020304" pitchFamily="18" charset="0"/>
                <a:cs typeface="Times New Roman" panose="02020603050405020304" pitchFamily="18" charset="0"/>
              </a:rPr>
              <a:t>, 2005)</a:t>
            </a:r>
          </a:p>
        </p:txBody>
      </p:sp>
    </p:spTree>
    <p:extLst>
      <p:ext uri="{BB962C8B-B14F-4D97-AF65-F5344CB8AC3E}">
        <p14:creationId xmlns:p14="http://schemas.microsoft.com/office/powerpoint/2010/main" val="3535560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0641-A5D4-00C0-6853-AE0271F38A0D}"/>
              </a:ext>
            </a:extLst>
          </p:cNvPr>
          <p:cNvSpPr>
            <a:spLocks noGrp="1"/>
          </p:cNvSpPr>
          <p:nvPr>
            <p:ph type="title"/>
          </p:nvPr>
        </p:nvSpPr>
        <p:spPr>
          <a:xfrm>
            <a:off x="2480383" y="624110"/>
            <a:ext cx="8911687" cy="1280890"/>
          </a:xfrm>
        </p:spPr>
        <p:txBody>
          <a:bodyPr>
            <a:noAutofit/>
          </a:bodyPr>
          <a:lstStyle/>
          <a:p>
            <a:pPr algn="ctr"/>
            <a:r>
              <a:rPr lang="en-IN" b="1" kern="100" dirty="0">
                <a:effectLst/>
                <a:latin typeface="Times New Roman" panose="02020603050405020304" pitchFamily="18" charset="0"/>
                <a:ea typeface="Calibri" panose="020F0502020204030204" pitchFamily="34" charset="0"/>
                <a:cs typeface="Vrinda" panose="020B0502040204020203" pitchFamily="34" charset="0"/>
              </a:rPr>
              <a:t>PROPOSED DATA ANALYSIS TECHNIQUE</a:t>
            </a:r>
            <a:br>
              <a:rPr lang="en-IN"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b="1" dirty="0"/>
          </a:p>
        </p:txBody>
      </p:sp>
      <p:graphicFrame>
        <p:nvGraphicFramePr>
          <p:cNvPr id="4" name="Diagram 3">
            <a:extLst>
              <a:ext uri="{FF2B5EF4-FFF2-40B4-BE49-F238E27FC236}">
                <a16:creationId xmlns:a16="http://schemas.microsoft.com/office/drawing/2014/main" id="{69CBF05E-73F2-272F-C84D-9D6289007C2F}"/>
              </a:ext>
            </a:extLst>
          </p:cNvPr>
          <p:cNvGraphicFramePr/>
          <p:nvPr>
            <p:extLst>
              <p:ext uri="{D42A27DB-BD31-4B8C-83A1-F6EECF244321}">
                <p14:modId xmlns:p14="http://schemas.microsoft.com/office/powerpoint/2010/main" val="3092642832"/>
              </p:ext>
            </p:extLst>
          </p:nvPr>
        </p:nvGraphicFramePr>
        <p:xfrm>
          <a:off x="3264070" y="1905000"/>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98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F84A-2293-C551-377D-394A5DA980F9}"/>
              </a:ext>
            </a:extLst>
          </p:cNvPr>
          <p:cNvSpPr>
            <a:spLocks noGrp="1"/>
          </p:cNvSpPr>
          <p:nvPr>
            <p:ph type="title"/>
          </p:nvPr>
        </p:nvSpPr>
        <p:spPr>
          <a:xfrm>
            <a:off x="1187777" y="624110"/>
            <a:ext cx="10316835" cy="1280890"/>
          </a:xfrm>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ETHICAL CONSIDERATIONS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C7ACC5FA-9E59-4AA1-8EA0-A96146D5E304}"/>
              </a:ext>
            </a:extLst>
          </p:cNvPr>
          <p:cNvSpPr>
            <a:spLocks noGrp="1"/>
          </p:cNvSpPr>
          <p:nvPr>
            <p:ph idx="1"/>
          </p:nvPr>
        </p:nvSpPr>
        <p:spPr>
          <a:xfrm>
            <a:off x="1904214" y="1905000"/>
            <a:ext cx="9012315" cy="4439238"/>
          </a:xfrm>
        </p:spPr>
        <p:txBody>
          <a:bodyPr>
            <a:normAutofit/>
          </a:bodyPr>
          <a:lstStyle/>
          <a:p>
            <a:pPr marL="342900" lvl="0" indent="-342900" algn="just">
              <a:lnSpc>
                <a:spcPct val="150000"/>
              </a:lnSpc>
              <a:buFont typeface="Times New Roman" panose="02020603050405020304" pitchFamily="18" charset="0"/>
              <a:buChar char="•"/>
            </a:pPr>
            <a:r>
              <a:rPr lang="en-US" sz="1800" kern="100" dirty="0">
                <a:latin typeface="Times New Roman" panose="02020603050405020304" pitchFamily="18" charset="0"/>
                <a:ea typeface="Calibri" panose="020F0502020204030204" pitchFamily="34" charset="0"/>
                <a:cs typeface="Vrinda" panose="020B0502040204020203" pitchFamily="34" charset="0"/>
              </a:rPr>
              <a:t>•	This research protocol will be submitted to the Research Ethics Committee of the University of Manchester for review and approval</a:t>
            </a:r>
          </a:p>
          <a:p>
            <a:pPr marL="342900" lvl="0" indent="-342900" algn="just">
              <a:lnSpc>
                <a:spcPct val="150000"/>
              </a:lnSpc>
              <a:buFont typeface="Times New Roman" panose="02020603050405020304" pitchFamily="18" charset="0"/>
              <a:buChar char="•"/>
            </a:pPr>
            <a:r>
              <a:rPr lang="en-US" sz="1800" kern="100" dirty="0">
                <a:latin typeface="Times New Roman" panose="02020603050405020304" pitchFamily="18" charset="0"/>
                <a:ea typeface="Calibri" panose="020F0502020204030204" pitchFamily="34" charset="0"/>
                <a:cs typeface="Vrinda" panose="020B0502040204020203" pitchFamily="34" charset="0"/>
              </a:rPr>
              <a:t>•	Written informed consent will be obtained from each eligible student before they are recruited into the study</a:t>
            </a:r>
          </a:p>
          <a:p>
            <a:pPr algn="just">
              <a:lnSpc>
                <a:spcPct val="150000"/>
              </a:lnSpc>
              <a:buFont typeface="Times New Roman" panose="02020603050405020304" pitchFamily="18" charset="0"/>
              <a:buChar char="•"/>
            </a:pPr>
            <a:r>
              <a:rPr lang="en-US" kern="100" dirty="0">
                <a:latin typeface="Times New Roman" panose="02020603050405020304" pitchFamily="18" charset="0"/>
                <a:ea typeface="Calibri" panose="020F0502020204030204" pitchFamily="34" charset="0"/>
                <a:cs typeface="Vrinda" panose="020B0502040204020203" pitchFamily="34" charset="0"/>
              </a:rPr>
              <a:t>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They should not be forced to take part in the process and they should not come under any kind of external pressure for taking part in the process</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Times New Roman" panose="02020603050405020304" pitchFamily="18" charset="0"/>
              <a:buChar char="•"/>
            </a:pPr>
            <a:endParaRPr lang="en-US" sz="1800" kern="100" dirty="0">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1246479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5DB2A-E03F-8446-0519-5AF8B075E7F4}"/>
              </a:ext>
            </a:extLst>
          </p:cNvPr>
          <p:cNvSpPr>
            <a:spLocks noGrp="1"/>
          </p:cNvSpPr>
          <p:nvPr>
            <p:ph type="title"/>
          </p:nvPr>
        </p:nvSpPr>
        <p:spPr>
          <a:xfrm>
            <a:off x="2297503" y="581907"/>
            <a:ext cx="8911687" cy="1280890"/>
          </a:xfrm>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ETHICAL CONSIDERATIONS</a:t>
            </a:r>
            <a:endParaRPr lang="en-IN" sz="3600" b="1" dirty="0"/>
          </a:p>
        </p:txBody>
      </p:sp>
      <p:graphicFrame>
        <p:nvGraphicFramePr>
          <p:cNvPr id="4" name="Diagram 3">
            <a:extLst>
              <a:ext uri="{FF2B5EF4-FFF2-40B4-BE49-F238E27FC236}">
                <a16:creationId xmlns:a16="http://schemas.microsoft.com/office/drawing/2014/main" id="{05479EEA-83C3-4230-6CDB-8F48DF092924}"/>
              </a:ext>
            </a:extLst>
          </p:cNvPr>
          <p:cNvGraphicFramePr/>
          <p:nvPr>
            <p:extLst>
              <p:ext uri="{D42A27DB-BD31-4B8C-83A1-F6EECF244321}">
                <p14:modId xmlns:p14="http://schemas.microsoft.com/office/powerpoint/2010/main" val="2346903193"/>
              </p:ext>
            </p:extLst>
          </p:nvPr>
        </p:nvGraphicFramePr>
        <p:xfrm>
          <a:off x="2297503" y="1439333"/>
          <a:ext cx="835174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9772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D721-C56D-43ED-1E9A-61253BCD20F3}"/>
              </a:ext>
            </a:extLst>
          </p:cNvPr>
          <p:cNvSpPr>
            <a:spLocks noGrp="1"/>
          </p:cNvSpPr>
          <p:nvPr>
            <p:ph type="title"/>
          </p:nvPr>
        </p:nvSpPr>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IMPLICATION OF RESEARCH</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graphicFrame>
        <p:nvGraphicFramePr>
          <p:cNvPr id="4" name="Diagram 3">
            <a:extLst>
              <a:ext uri="{FF2B5EF4-FFF2-40B4-BE49-F238E27FC236}">
                <a16:creationId xmlns:a16="http://schemas.microsoft.com/office/drawing/2014/main" id="{42B72964-8A8E-8AFE-6245-C58A36C5DB78}"/>
              </a:ext>
            </a:extLst>
          </p:cNvPr>
          <p:cNvGraphicFramePr/>
          <p:nvPr>
            <p:extLst>
              <p:ext uri="{D42A27DB-BD31-4B8C-83A1-F6EECF244321}">
                <p14:modId xmlns:p14="http://schemas.microsoft.com/office/powerpoint/2010/main" val="948550173"/>
              </p:ext>
            </p:extLst>
          </p:nvPr>
        </p:nvGraphicFramePr>
        <p:xfrm>
          <a:off x="3511525" y="1746609"/>
          <a:ext cx="7074486" cy="4752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6055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46E6-497B-E2A2-C17A-C9A00A6CA49A}"/>
              </a:ext>
            </a:extLst>
          </p:cNvPr>
          <p:cNvSpPr>
            <a:spLocks noGrp="1"/>
          </p:cNvSpPr>
          <p:nvPr>
            <p:ph type="title"/>
          </p:nvPr>
        </p:nvSpPr>
        <p:spPr>
          <a:xfrm>
            <a:off x="2592924" y="624110"/>
            <a:ext cx="8911687" cy="1280890"/>
          </a:xfrm>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IMPLICATION OF RESEARCH</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graphicFrame>
        <p:nvGraphicFramePr>
          <p:cNvPr id="7" name="Diagram 6">
            <a:extLst>
              <a:ext uri="{FF2B5EF4-FFF2-40B4-BE49-F238E27FC236}">
                <a16:creationId xmlns:a16="http://schemas.microsoft.com/office/drawing/2014/main" id="{4AF268D8-7D0D-6C8D-22DA-7A85852C9C6E}"/>
              </a:ext>
            </a:extLst>
          </p:cNvPr>
          <p:cNvGraphicFramePr/>
          <p:nvPr>
            <p:extLst>
              <p:ext uri="{D42A27DB-BD31-4B8C-83A1-F6EECF244321}">
                <p14:modId xmlns:p14="http://schemas.microsoft.com/office/powerpoint/2010/main" val="2543896512"/>
              </p:ext>
            </p:extLst>
          </p:nvPr>
        </p:nvGraphicFramePr>
        <p:xfrm>
          <a:off x="3298165" y="1623646"/>
          <a:ext cx="7416800" cy="4989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9844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49887-399C-13F3-3043-9B623816634E}"/>
              </a:ext>
            </a:extLst>
          </p:cNvPr>
          <p:cNvSpPr>
            <a:spLocks noGrp="1"/>
          </p:cNvSpPr>
          <p:nvPr>
            <p:ph type="title"/>
          </p:nvPr>
        </p:nvSpPr>
        <p:spPr>
          <a:xfrm>
            <a:off x="1253766" y="235669"/>
            <a:ext cx="10067826" cy="556183"/>
          </a:xfrm>
        </p:spPr>
        <p:txBody>
          <a:bodyPr>
            <a:normAutofit fontScale="90000"/>
          </a:bodyPr>
          <a:lstStyle/>
          <a:p>
            <a:pPr algn="ctr"/>
            <a:r>
              <a:rPr lang="en-IN" sz="2400" b="1" kern="100" dirty="0">
                <a:effectLst/>
                <a:latin typeface="Times New Roman" panose="02020603050405020304" pitchFamily="18" charset="0"/>
                <a:ea typeface="Calibri" panose="020F0502020204030204" pitchFamily="34" charset="0"/>
                <a:cs typeface="Vrinda" panose="020B0502040204020203" pitchFamily="34" charset="0"/>
              </a:rPr>
              <a:t>TIME SCHEDULE (GANTT CHART)</a:t>
            </a:r>
            <a:br>
              <a:rPr lang="en-IN" sz="24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4400" b="1" dirty="0"/>
          </a:p>
        </p:txBody>
      </p:sp>
      <p:graphicFrame>
        <p:nvGraphicFramePr>
          <p:cNvPr id="6" name="Content Placeholder 5">
            <a:extLst>
              <a:ext uri="{FF2B5EF4-FFF2-40B4-BE49-F238E27FC236}">
                <a16:creationId xmlns:a16="http://schemas.microsoft.com/office/drawing/2014/main" id="{350BC8DD-F48E-F0A7-5B50-876027CE50C7}"/>
              </a:ext>
            </a:extLst>
          </p:cNvPr>
          <p:cNvGraphicFramePr>
            <a:graphicFrameLocks noGrp="1"/>
          </p:cNvGraphicFramePr>
          <p:nvPr>
            <p:ph idx="1"/>
          </p:nvPr>
        </p:nvGraphicFramePr>
        <p:xfrm>
          <a:off x="1791633" y="1229021"/>
          <a:ext cx="8374924" cy="5289764"/>
        </p:xfrm>
        <a:graphic>
          <a:graphicData uri="http://schemas.openxmlformats.org/drawingml/2006/table">
            <a:tbl>
              <a:tblPr firstRow="1" firstCol="1" bandRow="1">
                <a:tableStyleId>{5C22544A-7EE6-4342-B048-85BDC9FD1C3A}</a:tableStyleId>
              </a:tblPr>
              <a:tblGrid>
                <a:gridCol w="3504365">
                  <a:extLst>
                    <a:ext uri="{9D8B030D-6E8A-4147-A177-3AD203B41FA5}">
                      <a16:colId xmlns:a16="http://schemas.microsoft.com/office/drawing/2014/main" val="2515051391"/>
                    </a:ext>
                  </a:extLst>
                </a:gridCol>
                <a:gridCol w="726267">
                  <a:extLst>
                    <a:ext uri="{9D8B030D-6E8A-4147-A177-3AD203B41FA5}">
                      <a16:colId xmlns:a16="http://schemas.microsoft.com/office/drawing/2014/main" val="1435530362"/>
                    </a:ext>
                  </a:extLst>
                </a:gridCol>
                <a:gridCol w="683097">
                  <a:extLst>
                    <a:ext uri="{9D8B030D-6E8A-4147-A177-3AD203B41FA5}">
                      <a16:colId xmlns:a16="http://schemas.microsoft.com/office/drawing/2014/main" val="3420141790"/>
                    </a:ext>
                  </a:extLst>
                </a:gridCol>
                <a:gridCol w="761818">
                  <a:extLst>
                    <a:ext uri="{9D8B030D-6E8A-4147-A177-3AD203B41FA5}">
                      <a16:colId xmlns:a16="http://schemas.microsoft.com/office/drawing/2014/main" val="3259599601"/>
                    </a:ext>
                  </a:extLst>
                </a:gridCol>
                <a:gridCol w="684790">
                  <a:extLst>
                    <a:ext uri="{9D8B030D-6E8A-4147-A177-3AD203B41FA5}">
                      <a16:colId xmlns:a16="http://schemas.microsoft.com/office/drawing/2014/main" val="204791247"/>
                    </a:ext>
                  </a:extLst>
                </a:gridCol>
                <a:gridCol w="684790">
                  <a:extLst>
                    <a:ext uri="{9D8B030D-6E8A-4147-A177-3AD203B41FA5}">
                      <a16:colId xmlns:a16="http://schemas.microsoft.com/office/drawing/2014/main" val="1392570941"/>
                    </a:ext>
                  </a:extLst>
                </a:gridCol>
                <a:gridCol w="645538">
                  <a:extLst>
                    <a:ext uri="{9D8B030D-6E8A-4147-A177-3AD203B41FA5}">
                      <a16:colId xmlns:a16="http://schemas.microsoft.com/office/drawing/2014/main" val="3781139819"/>
                    </a:ext>
                  </a:extLst>
                </a:gridCol>
                <a:gridCol w="684259">
                  <a:extLst>
                    <a:ext uri="{9D8B030D-6E8A-4147-A177-3AD203B41FA5}">
                      <a16:colId xmlns:a16="http://schemas.microsoft.com/office/drawing/2014/main" val="2530957670"/>
                    </a:ext>
                  </a:extLst>
                </a:gridCol>
              </a:tblGrid>
              <a:tr h="644192">
                <a:tc>
                  <a:txBody>
                    <a:bodyPr/>
                    <a:lstStyle/>
                    <a:p>
                      <a:pPr algn="ctr">
                        <a:lnSpc>
                          <a:spcPct val="150000"/>
                        </a:lnSpc>
                        <a:spcAft>
                          <a:spcPts val="1000"/>
                        </a:spcAft>
                      </a:pPr>
                      <a:r>
                        <a:rPr lang="en-GB" sz="1100" kern="0">
                          <a:effectLst/>
                        </a:rPr>
                        <a:t>Main activities/ stages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1</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2</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3</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4</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5</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6</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7</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79916663"/>
                  </a:ext>
                </a:extLst>
              </a:tr>
              <a:tr h="644192">
                <a:tc>
                  <a:txBody>
                    <a:bodyPr/>
                    <a:lstStyle/>
                    <a:p>
                      <a:pPr algn="just">
                        <a:lnSpc>
                          <a:spcPct val="150000"/>
                        </a:lnSpc>
                        <a:spcAft>
                          <a:spcPts val="1000"/>
                        </a:spcAft>
                      </a:pPr>
                      <a:r>
                        <a:rPr lang="en-GB" sz="1100" kern="0">
                          <a:effectLst/>
                        </a:rPr>
                        <a:t>Development and review of research proposal</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672386764"/>
                  </a:ext>
                </a:extLst>
              </a:tr>
              <a:tr h="644192">
                <a:tc>
                  <a:txBody>
                    <a:bodyPr/>
                    <a:lstStyle/>
                    <a:p>
                      <a:pPr algn="just">
                        <a:lnSpc>
                          <a:spcPct val="150000"/>
                        </a:lnSpc>
                        <a:spcAft>
                          <a:spcPts val="1000"/>
                        </a:spcAft>
                      </a:pPr>
                      <a:r>
                        <a:rPr lang="en-GB" sz="1100" kern="0">
                          <a:effectLst/>
                        </a:rPr>
                        <a:t>Submission of the research proposal to the Research Ethics Committee</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414667074"/>
                  </a:ext>
                </a:extLst>
              </a:tr>
              <a:tr h="301444">
                <a:tc>
                  <a:txBody>
                    <a:bodyPr/>
                    <a:lstStyle/>
                    <a:p>
                      <a:pPr algn="just">
                        <a:lnSpc>
                          <a:spcPct val="150000"/>
                        </a:lnSpc>
                        <a:spcAft>
                          <a:spcPts val="1000"/>
                        </a:spcAft>
                      </a:pPr>
                      <a:r>
                        <a:rPr lang="en-GB" sz="1100" kern="0">
                          <a:effectLst/>
                        </a:rPr>
                        <a:t>Study staff recruitment</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554617466"/>
                  </a:ext>
                </a:extLst>
              </a:tr>
              <a:tr h="301444">
                <a:tc>
                  <a:txBody>
                    <a:bodyPr/>
                    <a:lstStyle/>
                    <a:p>
                      <a:pPr algn="just">
                        <a:lnSpc>
                          <a:spcPct val="150000"/>
                        </a:lnSpc>
                        <a:spcAft>
                          <a:spcPts val="1000"/>
                        </a:spcAft>
                      </a:pPr>
                      <a:r>
                        <a:rPr lang="en-GB" sz="1100" kern="0">
                          <a:effectLst/>
                        </a:rPr>
                        <a:t>Study staff training</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160878276"/>
                  </a:ext>
                </a:extLst>
              </a:tr>
              <a:tr h="301444">
                <a:tc>
                  <a:txBody>
                    <a:bodyPr/>
                    <a:lstStyle/>
                    <a:p>
                      <a:pPr algn="just">
                        <a:lnSpc>
                          <a:spcPct val="150000"/>
                        </a:lnSpc>
                        <a:spcAft>
                          <a:spcPts val="1000"/>
                        </a:spcAft>
                      </a:pPr>
                      <a:r>
                        <a:rPr lang="en-GB" sz="1100" kern="0">
                          <a:effectLst/>
                        </a:rPr>
                        <a:t>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497654018"/>
                  </a:ext>
                </a:extLst>
              </a:tr>
              <a:tr h="301444">
                <a:tc>
                  <a:txBody>
                    <a:bodyPr/>
                    <a:lstStyle/>
                    <a:p>
                      <a:pPr algn="just">
                        <a:lnSpc>
                          <a:spcPct val="150000"/>
                        </a:lnSpc>
                        <a:spcAft>
                          <a:spcPts val="1000"/>
                        </a:spcAft>
                      </a:pPr>
                      <a:r>
                        <a:rPr lang="en-GB" sz="1100" kern="0">
                          <a:effectLst/>
                        </a:rPr>
                        <a:t>Data analysis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645820352"/>
                  </a:ext>
                </a:extLst>
              </a:tr>
              <a:tr h="301444">
                <a:tc>
                  <a:txBody>
                    <a:bodyPr/>
                    <a:lstStyle/>
                    <a:p>
                      <a:pPr algn="just">
                        <a:lnSpc>
                          <a:spcPct val="150000"/>
                        </a:lnSpc>
                        <a:spcAft>
                          <a:spcPts val="1000"/>
                        </a:spcAft>
                      </a:pPr>
                      <a:r>
                        <a:rPr lang="en-GB" sz="1100" kern="0">
                          <a:effectLst/>
                        </a:rPr>
                        <a:t>Primary 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080399521"/>
                  </a:ext>
                </a:extLst>
              </a:tr>
              <a:tr h="644192">
                <a:tc>
                  <a:txBody>
                    <a:bodyPr/>
                    <a:lstStyle/>
                    <a:p>
                      <a:pPr algn="just">
                        <a:lnSpc>
                          <a:spcPct val="150000"/>
                        </a:lnSpc>
                        <a:spcAft>
                          <a:spcPts val="1000"/>
                        </a:spcAft>
                      </a:pPr>
                      <a:r>
                        <a:rPr lang="en-GB" sz="1100" kern="0">
                          <a:effectLst/>
                        </a:rPr>
                        <a:t>Analysis &amp; Interpretation of 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380212603"/>
                  </a:ext>
                </a:extLst>
              </a:tr>
              <a:tr h="301444">
                <a:tc>
                  <a:txBody>
                    <a:bodyPr/>
                    <a:lstStyle/>
                    <a:p>
                      <a:pPr algn="just">
                        <a:lnSpc>
                          <a:spcPct val="150000"/>
                        </a:lnSpc>
                        <a:spcAft>
                          <a:spcPts val="1000"/>
                        </a:spcAft>
                      </a:pPr>
                      <a:r>
                        <a:rPr lang="en-GB" sz="1100" kern="0">
                          <a:effectLst/>
                        </a:rPr>
                        <a:t>Findings of the Data</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820583701"/>
                  </a:ext>
                </a:extLst>
              </a:tr>
              <a:tr h="301444">
                <a:tc>
                  <a:txBody>
                    <a:bodyPr/>
                    <a:lstStyle/>
                    <a:p>
                      <a:pPr algn="just">
                        <a:lnSpc>
                          <a:spcPct val="150000"/>
                        </a:lnSpc>
                        <a:spcAft>
                          <a:spcPts val="1000"/>
                        </a:spcAft>
                      </a:pPr>
                      <a:r>
                        <a:rPr lang="en-GB" sz="1100" kern="0">
                          <a:effectLst/>
                        </a:rPr>
                        <a:t>Report writing</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dirty="0">
                          <a:effectLst/>
                        </a:rPr>
                        <a:t> </a:t>
                      </a:r>
                      <a:endParaRPr lang="en-GB" sz="12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051228122"/>
                  </a:ext>
                </a:extLst>
              </a:tr>
              <a:tr h="301444">
                <a:tc>
                  <a:txBody>
                    <a:bodyPr/>
                    <a:lstStyle/>
                    <a:p>
                      <a:pPr algn="just">
                        <a:lnSpc>
                          <a:spcPct val="150000"/>
                        </a:lnSpc>
                        <a:spcAft>
                          <a:spcPts val="1000"/>
                        </a:spcAft>
                      </a:pPr>
                      <a:r>
                        <a:rPr lang="en-GB" sz="1100" kern="0">
                          <a:effectLst/>
                        </a:rPr>
                        <a:t>Dissemination of findings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274548402"/>
                  </a:ext>
                </a:extLst>
              </a:tr>
              <a:tr h="301444">
                <a:tc>
                  <a:txBody>
                    <a:bodyPr/>
                    <a:lstStyle/>
                    <a:p>
                      <a:pPr algn="just">
                        <a:lnSpc>
                          <a:spcPct val="150000"/>
                        </a:lnSpc>
                        <a:spcAft>
                          <a:spcPts val="1000"/>
                        </a:spcAft>
                      </a:pPr>
                      <a:r>
                        <a:rPr lang="en-GB" sz="1100" kern="0">
                          <a:effectLst/>
                        </a:rPr>
                        <a:t>Submission of Final Work</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dirty="0">
                          <a:effectLst/>
                        </a:rPr>
                        <a:t> </a:t>
                      </a:r>
                      <a:endParaRPr lang="en-GB" sz="12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806535441"/>
                  </a:ext>
                </a:extLst>
              </a:tr>
            </a:tbl>
          </a:graphicData>
        </a:graphic>
      </p:graphicFrame>
    </p:spTree>
    <p:extLst>
      <p:ext uri="{BB962C8B-B14F-4D97-AF65-F5344CB8AC3E}">
        <p14:creationId xmlns:p14="http://schemas.microsoft.com/office/powerpoint/2010/main" val="4019654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BD6F3-C851-54E7-999F-9BEACC1537E7}"/>
              </a:ext>
            </a:extLst>
          </p:cNvPr>
          <p:cNvSpPr>
            <a:spLocks noGrp="1"/>
          </p:cNvSpPr>
          <p:nvPr>
            <p:ph type="title"/>
          </p:nvPr>
        </p:nvSpPr>
        <p:spPr/>
        <p:txBody>
          <a:bodyPr>
            <a:normAutofit/>
          </a:bodyPr>
          <a:lstStyle/>
          <a:p>
            <a:pPr algn="ctr"/>
            <a:r>
              <a:rPr lang="en-IN" sz="3600" b="1" dirty="0">
                <a:latin typeface="Times New Roman "/>
              </a:rPr>
              <a:t>REFERENCES</a:t>
            </a:r>
            <a:r>
              <a:rPr lang="en-IN" dirty="0"/>
              <a:t> </a:t>
            </a:r>
            <a:br>
              <a:rPr lang="en-IN" dirty="0"/>
            </a:br>
            <a:endParaRPr lang="en-IN" dirty="0"/>
          </a:p>
        </p:txBody>
      </p:sp>
      <p:sp>
        <p:nvSpPr>
          <p:cNvPr id="3" name="Content Placeholder 2">
            <a:extLst>
              <a:ext uri="{FF2B5EF4-FFF2-40B4-BE49-F238E27FC236}">
                <a16:creationId xmlns:a16="http://schemas.microsoft.com/office/drawing/2014/main" id="{60A86F3D-0342-C563-2A5C-313F9362604D}"/>
              </a:ext>
            </a:extLst>
          </p:cNvPr>
          <p:cNvSpPr>
            <a:spLocks noGrp="1"/>
          </p:cNvSpPr>
          <p:nvPr>
            <p:ph idx="1"/>
          </p:nvPr>
        </p:nvSpPr>
        <p:spPr>
          <a:xfrm>
            <a:off x="163286" y="1240970"/>
            <a:ext cx="11341326" cy="4670251"/>
          </a:xfrm>
        </p:spPr>
        <p:txBody>
          <a:bodyPr>
            <a:normAutofit fontScale="25000" lnSpcReduction="20000"/>
          </a:bodyPr>
          <a:lstStyle/>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Acm</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and Scholarship Series: Imogen Turner – Netball and Dentistry – Biology,  2020. Signing up for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resfit</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UoM Sport. Available at: https://www.sport.manchester.ac.uk/2020/09/17/signing-up-for-resfit/ (Accessed: 15 July 2023). </a:t>
            </a: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T.K.,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Alkhodair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Alhebshi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H.A.,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Rogowska</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Albaker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A.B., Al-</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Damri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N.T., Bin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Dayel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A.F.,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Alonazi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A.S.,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Alrasheed</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N.M. and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M.A., 2022. Examining anxiety, sleep quality, and physical activity as predictors of depression among university students from Saudi Arabia during the second wave of the COVID-19 pandemic. International Journal of Environmental Research and Public Health, 19(10), p.6262.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https://www.mdpi.com/1660-4601/19/10/6262</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Archibald, M.M.,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Ambagtsheer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R.C., Casey, M.G. and Lawless, M., 2019. Using zoom videoconferencing for qualitative data collection: perceptions and experiences of researchers and participants. International journal of qualitative methods, 18, p.1609406919874596.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https://journals.sagepub.com/doi/full/10.1177/1609406919874596?utm_medium=email&amp;utm_content=0A01280&amp;utm_campaign=IJQ_October2020&amp;utm_term=&amp;em=720607ab3d043c2905eb0b64ff6892222e694e66ec3cff09d023e48fa50ee23a&amp;utm_source=adestra</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Bhardwaj, P., 2019. Types of sampling in research. Journal of the Practice of Cardiovascular Sciences, 5(3), p.157.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https://www.j-pcs.org/article.asp?issn=2395-5414;year=2019;volume=5;issue=3;spage=157;epage=163;aulast=Bhardwaj</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Blom</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A.G.,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Cornesse</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C., Friedel, S., Krieger, U.,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Fikel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M., Rettig, T., Wenz, A.,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Juhl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S., Lehrer, R.,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Möhring</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K. and Naumann, E., 2020, June. High Frequency and High Quality Survey Data Collection: The Mannheim Corona Study. In Survey Research Methods (Vol. 14, No. 2, pp. 171-178).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https://ojs.ub.uni-konstanz.de/srm/article/download/7735/6895</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El Khoury, D., Dwyer, J.J., Fein, L.,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Brauer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P., Brennan, S. and Alfaro, I., 2019. Understanding the use of dietary supplements among athlete and non-athlete university students: Development and validation of a questionnaire. Sports, 7(7), p.166.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https://www.mdpi.com/2075-4663/7/7/166/pdf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Fiesler, C., 2019. Ethical considerations for research involving (speculative) public data. Proceedings of the ACM on Human-Computer Interaction, 3(GROUP), pp.1-13.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https://dl.acm.org/doi/pdf/10.1145/3370271</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Hasan, N., Rana, R.U., Chowdhury, S., Dola, A.J. and Rony, M.K.K., 2021. Ethical considerations in research. Journal of Nursing Research, Patient Safety and Practise (JNRPSP) 2799-1210, 1(01), pp.1-4.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8"/>
              </a:rPr>
              <a:t>http://hmjournals.com/journal/index.php/JNRPSP/article/download/93/1903</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Hassan, M., 2023a. Descriptive research design - types, methods and examples, Research Method. Available at: https://researchmethod.net/descriptive-research-design/ (Accessed: 15 July 2023). </a:t>
            </a: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Hassan, M, 2023b. Ethical considerations - types, examples and writing guide, Research Method. Available at: https://researchmethod.net/ethical-considerations/ (Accessed: 15 July 2023). </a:t>
            </a: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Jopling, M., 2019. Using quantitative data. In Practical Research Methods in Education (pp. 55-66). Routledge.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9"/>
              </a:rPr>
              <a:t>https://wlv.openrepository.com/bitstream/handle/2436/622333/Jopling_Using_quantitative_data_2019.pdf?sequence=2&amp;isAllowed=y</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Kimball, S.H., 2019. Survey Data Collection; Online Panel Efficacy. A Comparative Study of Amazon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MTurk</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and Research Now SSI/Survey Monkey/Opinion Access. Journal of Business Diversity, 19(2).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http://www.na-businesspress.com/JBD/JBD19-2/KimballSH_19_2.pdf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Manchester University, 2021. Manchester University. Available at: https://muspartans.com/facilities/brown-fitness-center/1 (Accessed: 15 July 2023). </a:t>
            </a: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Mohajan</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H.K., 2020. Quantitative research: A successful investigation in natural and social sciences. Journal of Economic Development, Environment and People, 9(4), pp.50-79.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1"/>
              </a:rPr>
              <a:t>https://mpra.ub.uni-muenchen.de/105149/1/MPRA_paper_105149.pdf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Ömer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Ö.Z.E.R. and SOSLU, R., 2019. Comparison of the static balance, strength and flexibility characteristics of the university students who taken artistic gymnastic lesson. Turkish Journal of Sport and Exercise, 21(2), pp.229-233.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2"/>
              </a:rPr>
              <a:t>https://dergipark.org.tr/tr/doi/10.15314/tsed.573516</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342578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A5A1-1349-EC4C-045F-5764D7EF9B01}"/>
              </a:ext>
            </a:extLst>
          </p:cNvPr>
          <p:cNvSpPr>
            <a:spLocks noGrp="1"/>
          </p:cNvSpPr>
          <p:nvPr>
            <p:ph type="title"/>
          </p:nvPr>
        </p:nvSpPr>
        <p:spPr>
          <a:xfrm>
            <a:off x="820132" y="0"/>
            <a:ext cx="10712760" cy="490193"/>
          </a:xfrm>
        </p:spPr>
        <p:txBody>
          <a:bodyPr>
            <a:normAutofit fontScale="90000"/>
          </a:bodyPr>
          <a:lstStyle/>
          <a:p>
            <a:pPr algn="ctr"/>
            <a:r>
              <a:rPr lang="en-IN" b="1" dirty="0">
                <a:latin typeface="Times New Roman "/>
              </a:rPr>
              <a:t>REFERENCES</a:t>
            </a:r>
            <a:r>
              <a:rPr lang="en-IN" b="1" dirty="0"/>
              <a:t> </a:t>
            </a:r>
          </a:p>
        </p:txBody>
      </p:sp>
      <p:sp>
        <p:nvSpPr>
          <p:cNvPr id="3" name="Content Placeholder 2">
            <a:extLst>
              <a:ext uri="{FF2B5EF4-FFF2-40B4-BE49-F238E27FC236}">
                <a16:creationId xmlns:a16="http://schemas.microsoft.com/office/drawing/2014/main" id="{8C491A3E-CD1E-40FD-7908-1B4AD62A74C2}"/>
              </a:ext>
            </a:extLst>
          </p:cNvPr>
          <p:cNvSpPr>
            <a:spLocks noGrp="1"/>
          </p:cNvSpPr>
          <p:nvPr>
            <p:ph idx="1"/>
          </p:nvPr>
        </p:nvSpPr>
        <p:spPr>
          <a:xfrm>
            <a:off x="0" y="490193"/>
            <a:ext cx="12066309" cy="4204971"/>
          </a:xfrm>
        </p:spPr>
        <p:txBody>
          <a:bodyPr>
            <a:normAutofit fontScale="25000" lnSpcReduction="20000"/>
          </a:bodyPr>
          <a:lstStyle/>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Özbay</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S., 2019. The Effects of Different Types of Strength Training for Recreational Purposes on the Body Composition and Strength Development of University Students. Asian Journal of Education and Training, 5(2), pp.381-385.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https://scholar.archive.org/work/duqoeg6yqzdztcmlao4e6mfevy/access/wayback/https://aip.scitation.org/doi/pdf/10.1063/5.0104625</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Pandey, P. and Pandey, M.M., 2021. Research methodology tools and techniques. Bridge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Center</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http://dspace.vnbrims.org:13000/jspui/bitstream/123456789/4666/1/RESEARCH%20METHODOLOGY%20TOOLS%20AND%20TECHNIQUES.pdf</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Pinterest, 2019. Student questionnaire freebie.pdf - google drive: Student questionnaire, First Day of school activities, first week of school ideas, Pinterest. Available at: https://www.pinterest.com/pin/17099673573424488/ (Accessed: 15 July 2023). </a:t>
            </a: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Raiola, G. and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Aliberti</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S., 2021. Outdoor sports and physical activity during social distancing by sports sciences and exercise course students at the University of Salerno. Journal of Physical Education &amp; Sport, 21.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https://efsupit.ro/images/stories/februarie2021/Art%2071.pdf</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Samuels, P., 2020. A really simple guide to quantitative data analysis.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https://www.open-access.bcu.ac.uk/9391/1/Stats%20Advisory_Other_QuantitativeDataAnalysisGuide.pdf</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Siddiky</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M.R., 2019. Developing co-curricular activities and extra-curricular activities for all-round development of the undergraduate students: A study of a selected public university in Bangladesh. Pakistan Journal of Applied Social Sciences, 10(1), pp.61-82.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http://www.socialsciencejournals.pjgs-ws.com/index.php/PJASS/article/download/101/53/</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Sileyew</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K.J., 2019. Research design and methodology. Cyberspace, pp.1-12.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https://www.intechopen.com/chapters/68505</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Sporticipate</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timetable 2020-21, 2021.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Sporticipate</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timetable 2020-21 - University of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manchester</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University of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manchester</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Available at: https://www.sport.manchester.ac.uk/wp-content/uploads/sites/259/2020/10/Sporticipate-20-21.pdf (Accessed: 15 July 2023). </a:t>
            </a: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Stratton, S.J., 2021. Population research: convenience sampling strategies. Prehospital and disaster Medicine, 36(4), pp.373-374.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8"/>
              </a:rPr>
              <a:t>https://scholar.archive.org/work/l3o73olqk5heljroef5pavs2fe/access/wayback/https://www.cambridge.org/core/services/aop-cambridge-core/content/view/B0D519269C76DB5BFFBFB84ED7031267/S1049023X21000649a.pdf/div-class-title-population-research-convenience-sampling-strategies-div.pdf</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The Guardian., 2021. Manchester University Sparks backlash with plan to keep lectures online, The Guardian. Available at: https://www.theguardian.com/education/2021/jul/05/manchester-university-sparks-backlash-with-plan-to-keep-lectures-online (Accessed: 15 July 2023). </a:t>
            </a:r>
          </a:p>
          <a:p>
            <a:pPr algn="just">
              <a:lnSpc>
                <a:spcPct val="150000"/>
              </a:lnSpc>
              <a:spcAft>
                <a:spcPts val="800"/>
              </a:spcAft>
            </a:pPr>
            <a:r>
              <a:rPr lang="en-IN" sz="3200" kern="100" dirty="0">
                <a:effectLst/>
                <a:latin typeface="Times New Roman" panose="02020603050405020304" pitchFamily="18" charset="0"/>
                <a:ea typeface="Calibri" panose="020F0502020204030204" pitchFamily="34" charset="0"/>
                <a:cs typeface="Vrinda" panose="020B0502040204020203" pitchFamily="34" charset="0"/>
              </a:rPr>
              <a:t>The University of Manchester, 2023., The University of Manchester, Visit Manchester. Available at: https://www.visitmanchester.com/things-to-see-and-do/the-university-of-manchester-p359531 (Accessed: 15 July 2023). </a:t>
            </a: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Tolonen</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H., 2005, Order of the survey process | download scientific diagram -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researchgate</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Available at: https://www.researchgate.net/figure/Order-of-the-survey-process_fig1_42426312 (Accessed: 15 July 2023). </a:t>
            </a: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Tulanboyevich</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K.S., 2022. The Effectiveness Of Developing Strength And Physical Quality Of High School Students Through Gymnastic Training.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Conferencea</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pp.176-184.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9"/>
              </a:rPr>
              <a:t>https://conferencea.org/index.php/conferences/article/download/1558/1483</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T.,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Leppänen</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U.,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Hyypiä</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M.,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Kokko</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A., Manninen, J.,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Vartiainen</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H.,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Sointu</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E. and </a:t>
            </a: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Hirsto</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L., 2021. Learning environments preferred by university students: A shift toward informal and flexible learning environments. Learning Environments Research, 24, pp.371-388. </a:t>
            </a:r>
            <a:r>
              <a:rPr lang="en-IN" sz="3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https://link.springer.com/article/10.1007/s10984-020-09339-6</a:t>
            </a:r>
            <a:endParaRPr lang="en-IN" sz="32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3200" kern="100" dirty="0" err="1">
                <a:effectLst/>
                <a:latin typeface="Times New Roman" panose="02020603050405020304" pitchFamily="18" charset="0"/>
                <a:ea typeface="Calibri" panose="020F0502020204030204" pitchFamily="34" charset="0"/>
                <a:cs typeface="Vrinda" panose="020B0502040204020203" pitchFamily="34" charset="0"/>
              </a:rPr>
              <a:t>Yata</a:t>
            </a:r>
            <a:r>
              <a:rPr lang="en-IN" sz="3200" kern="100" dirty="0">
                <a:effectLst/>
                <a:latin typeface="Times New Roman" panose="02020603050405020304" pitchFamily="18" charset="0"/>
                <a:ea typeface="Calibri" panose="020F0502020204030204" pitchFamily="34" charset="0"/>
                <a:cs typeface="Vrinda" panose="020B0502040204020203" pitchFamily="34" charset="0"/>
              </a:rPr>
              <a:t>, L.J., 2020, Probability sampling, Scribd. Available at: https://www.scribd.com/presentation/541402907/Probability-Sampling (Accessed: 15 July 2023).</a:t>
            </a:r>
          </a:p>
          <a:p>
            <a:endParaRPr lang="en-IN" dirty="0"/>
          </a:p>
        </p:txBody>
      </p:sp>
    </p:spTree>
    <p:extLst>
      <p:ext uri="{BB962C8B-B14F-4D97-AF65-F5344CB8AC3E}">
        <p14:creationId xmlns:p14="http://schemas.microsoft.com/office/powerpoint/2010/main" val="2214950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DE23DEA-4393-1994-967C-86E48879EBC7}"/>
              </a:ext>
            </a:extLst>
          </p:cNvPr>
          <p:cNvPicPr>
            <a:picLocks noGrp="1" noChangeAspect="1"/>
          </p:cNvPicPr>
          <p:nvPr>
            <p:ph idx="1"/>
          </p:nvPr>
        </p:nvPicPr>
        <p:blipFill>
          <a:blip r:embed="rId2"/>
          <a:stretch>
            <a:fillRect/>
          </a:stretch>
        </p:blipFill>
        <p:spPr>
          <a:xfrm>
            <a:off x="1015361" y="0"/>
            <a:ext cx="10332416" cy="6858000"/>
          </a:xfrm>
        </p:spPr>
      </p:pic>
    </p:spTree>
    <p:extLst>
      <p:ext uri="{BB962C8B-B14F-4D97-AF65-F5344CB8AC3E}">
        <p14:creationId xmlns:p14="http://schemas.microsoft.com/office/powerpoint/2010/main" val="1854856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600</TotalTime>
  <Words>4585</Words>
  <Application>Microsoft Office PowerPoint</Application>
  <PresentationFormat>Widescreen</PresentationFormat>
  <Paragraphs>265</Paragraphs>
  <Slides>22</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Times New Roman </vt:lpstr>
      <vt:lpstr>Arial</vt:lpstr>
      <vt:lpstr>Calibri</vt:lpstr>
      <vt:lpstr>Century Gothic</vt:lpstr>
      <vt:lpstr>Symbol</vt:lpstr>
      <vt:lpstr>Times New Roman</vt:lpstr>
      <vt:lpstr>Wingdings 3</vt:lpstr>
      <vt:lpstr>Wisp</vt:lpstr>
      <vt:lpstr>Prevalence of gymnastics(Gym exercises) among students of University of Manchester, UK Assignment 1 (research proposal)  Name. Rahul Arunbhai Patel Student Id. 2221527 Module. Practice based research (LCHS7001_LON) Lecturer. Dr. Muhammed Afolabi     </vt:lpstr>
      <vt:lpstr>INTRODUCTION </vt:lpstr>
      <vt:lpstr>LITERATURE REVIEW - 1 </vt:lpstr>
      <vt:lpstr>LITERATURE REVIEW - 2 </vt:lpstr>
      <vt:lpstr>RATIONALE </vt:lpstr>
      <vt:lpstr>RATIONALE</vt:lpstr>
      <vt:lpstr>RESEARCH OBJECTIVES </vt:lpstr>
      <vt:lpstr>RESEARCH QUESTION/AIMS </vt:lpstr>
      <vt:lpstr>: Research Question/Aims</vt:lpstr>
      <vt:lpstr>PROPOSED RESEARCH METHODOLOGY SECTION  </vt:lpstr>
      <vt:lpstr>RESEARCH DESIGN </vt:lpstr>
      <vt:lpstr>RECRUITMENT, SAMPLING &amp; STUDY PARTICIPANTS </vt:lpstr>
      <vt:lpstr>MATERIALS/DATA COLLECTION METHOD(S)/PROCEDURE  </vt:lpstr>
      <vt:lpstr>PROPOSED DATA ANALYSIS TECHNIQUE </vt:lpstr>
      <vt:lpstr>ETHICAL CONSIDERATIONS </vt:lpstr>
      <vt:lpstr>ETHICAL CONSIDERATIONS</vt:lpstr>
      <vt:lpstr>IMPLICATION OF RESEARCH </vt:lpstr>
      <vt:lpstr>IMPLICATION OF RESEARCH </vt:lpstr>
      <vt:lpstr>TIME SCHEDULE (GANTT CHART)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ON DEVELOPING A GYM IN UNIVERSITY OF MANCHESTER </dc:title>
  <cp:lastModifiedBy>patelsunand232001@gmail.com</cp:lastModifiedBy>
  <cp:revision>6</cp:revision>
  <dcterms:created xsi:type="dcterms:W3CDTF">2023-07-15T15:51:44Z</dcterms:created>
  <dcterms:modified xsi:type="dcterms:W3CDTF">2023-07-18T12:39:49Z</dcterms:modified>
</cp:coreProperties>
</file>