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16"/>
  </p:handoutMasterIdLst>
  <p:sldIdLst>
    <p:sldId id="257" r:id="rId3"/>
    <p:sldId id="300" r:id="rId5"/>
    <p:sldId id="301" r:id="rId6"/>
    <p:sldId id="293" r:id="rId7"/>
    <p:sldId id="302" r:id="rId8"/>
    <p:sldId id="295" r:id="rId9"/>
    <p:sldId id="294" r:id="rId10"/>
    <p:sldId id="309" r:id="rId11"/>
    <p:sldId id="312" r:id="rId12"/>
    <p:sldId id="311" r:id="rId13"/>
    <p:sldId id="296" r:id="rId14"/>
    <p:sldId id="298" r:id="rId1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F0101"/>
    <a:srgbClr val="3E4150"/>
    <a:srgbClr val="9393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61" autoAdjust="0"/>
    <p:restoredTop sz="99516" autoAdjust="0"/>
  </p:normalViewPr>
  <p:slideViewPr>
    <p:cSldViewPr snapToGrid="0">
      <p:cViewPr varScale="1">
        <p:scale>
          <a:sx n="108" d="100"/>
          <a:sy n="108" d="100"/>
        </p:scale>
        <p:origin x="-516" y="438"/>
      </p:cViewPr>
      <p:guideLst>
        <p:guide orient="horz" pos="2099"/>
        <p:guide pos="3830"/>
      </p:guideLst>
    </p:cSldViewPr>
  </p:slideViewPr>
  <p:outlineViewPr>
    <p:cViewPr>
      <p:scale>
        <a:sx n="33" d="100"/>
        <a:sy n="33" d="100"/>
      </p:scale>
      <p:origin x="0" y="-2430"/>
    </p:cViewPr>
  </p:outlineViewPr>
  <p:notesTextViewPr>
    <p:cViewPr>
      <p:scale>
        <a:sx n="1" d="1"/>
        <a:sy n="1" d="1"/>
      </p:scale>
      <p:origin x="0" y="0"/>
    </p:cViewPr>
  </p:notesTextViewPr>
  <p:sorterViewPr>
    <p:cViewPr>
      <p:scale>
        <a:sx n="66" d="100"/>
        <a:sy n="66" d="100"/>
      </p:scale>
      <p:origin x="0" y="-2562"/>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handoutMaster" Target="handoutMasters/handoutMaster1.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dirty="0" smtClean="0"/>
              <a:t>亮亮图文旗舰店</a:t>
            </a:r>
            <a:endParaRPr lang="zh-CN" altLang="en-US" dirty="0" smtClean="0"/>
          </a:p>
          <a:p>
            <a:r>
              <a:rPr lang="en-US" altLang="zh-CN" dirty="0" smtClean="0"/>
              <a:t>https://liangliangtuwen.tmall.com</a:t>
            </a:r>
            <a:endParaRPr lang="en-US" altLang="zh-C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E762901-3818-4288-A2AF-2123C9E3703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1409E81-2A51-4B75-811C-C3E8AA2F715E}" type="slidenum">
              <a:rPr lang="zh-CN" altLang="en-US" smtClean="0"/>
            </a:fld>
            <a:endParaRPr lang="zh-CN" alt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ltDnDiag">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762901-3818-4288-A2AF-2123C9E3703D}"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409E81-2A51-4B75-811C-C3E8AA2F715E}"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8" Type="http://schemas.openxmlformats.org/officeDocument/2006/relationships/slideLayout" Target="../slideLayouts/slideLayout2.xml"/><Relationship Id="rId17" Type="http://schemas.openxmlformats.org/officeDocument/2006/relationships/tags" Target="../tags/tag17.xml"/><Relationship Id="rId16" Type="http://schemas.openxmlformats.org/officeDocument/2006/relationships/tags" Target="../tags/tag16.xml"/><Relationship Id="rId15" Type="http://schemas.openxmlformats.org/officeDocument/2006/relationships/tags" Target="../tags/tag15.xml"/><Relationship Id="rId14" Type="http://schemas.openxmlformats.org/officeDocument/2006/relationships/tags" Target="../tags/tag14.xml"/><Relationship Id="rId13" Type="http://schemas.openxmlformats.org/officeDocument/2006/relationships/tags" Target="../tags/tag13.xml"/><Relationship Id="rId12" Type="http://schemas.openxmlformats.org/officeDocument/2006/relationships/tags" Target="../tags/tag12.xml"/><Relationship Id="rId11" Type="http://schemas.openxmlformats.org/officeDocument/2006/relationships/tags" Target="../tags/tag11.xml"/><Relationship Id="rId10" Type="http://schemas.openxmlformats.org/officeDocument/2006/relationships/tags" Target="../tags/tag10.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png"/><Relationship Id="rId1"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12"/>
          <p:cNvSpPr txBox="1"/>
          <p:nvPr/>
        </p:nvSpPr>
        <p:spPr>
          <a:xfrm>
            <a:off x="1024255" y="4157345"/>
            <a:ext cx="10212070" cy="1322070"/>
          </a:xfrm>
          <a:prstGeom prst="rect">
            <a:avLst/>
          </a:prstGeom>
          <a:noFill/>
        </p:spPr>
        <p:txBody>
          <a:bodyPr wrap="square" lIns="91472" tIns="45736" rIns="91472" bIns="45736" rtlCol="0" anchor="ctr">
            <a:spAutoFit/>
          </a:bodyPr>
          <a:lstStyle>
            <a:defPPr>
              <a:defRPr lang="zh-CN"/>
            </a:defPPr>
            <a:lvl1pPr algn="ctr">
              <a:defRPr sz="6000" b="1">
                <a:gradFill>
                  <a:gsLst>
                    <a:gs pos="0">
                      <a:schemeClr val="bg1">
                        <a:shade val="30000"/>
                        <a:satMod val="115000"/>
                      </a:schemeClr>
                    </a:gs>
                    <a:gs pos="50000">
                      <a:schemeClr val="bg1">
                        <a:shade val="67500"/>
                        <a:satMod val="115000"/>
                      </a:schemeClr>
                    </a:gs>
                    <a:gs pos="100000">
                      <a:schemeClr val="bg1">
                        <a:shade val="100000"/>
                        <a:satMod val="115000"/>
                      </a:schemeClr>
                    </a:gs>
                  </a:gsLst>
                  <a:lin ang="16200000" scaled="1"/>
                </a:gradFill>
                <a:latin typeface="Arial" panose="020B0604020202090204" pitchFamily="34" charset="0"/>
                <a:ea typeface="微软雅黑" panose="020B0503020204020204" pitchFamily="34" charset="-122"/>
                <a:cs typeface="Arial" panose="020B0604020202090204" pitchFamily="34" charset="0"/>
              </a:defRPr>
            </a:lvl1pPr>
          </a:lstStyle>
          <a:p>
            <a:pPr algn="r"/>
            <a:r>
              <a:rPr lang="en-US" sz="4000" dirty="0" smtClean="0">
                <a:solidFill>
                  <a:srgbClr val="3E4150"/>
                </a:solidFill>
              </a:rPr>
              <a:t>I</a:t>
            </a:r>
            <a:r>
              <a:rPr sz="4000" dirty="0" smtClean="0">
                <a:solidFill>
                  <a:srgbClr val="3E4150"/>
                </a:solidFill>
              </a:rPr>
              <a:t>nfluence</a:t>
            </a:r>
            <a:r>
              <a:rPr lang="en-US" sz="4000" dirty="0" smtClean="0">
                <a:solidFill>
                  <a:srgbClr val="3E4150"/>
                </a:solidFill>
              </a:rPr>
              <a:t>s</a:t>
            </a:r>
            <a:r>
              <a:rPr sz="4000" dirty="0" smtClean="0">
                <a:solidFill>
                  <a:srgbClr val="3E4150"/>
                </a:solidFill>
              </a:rPr>
              <a:t> of the </a:t>
            </a:r>
            <a:r>
              <a:rPr lang="en-US" sz="4000" dirty="0" smtClean="0">
                <a:solidFill>
                  <a:srgbClr val="3E4150"/>
                </a:solidFill>
              </a:rPr>
              <a:t>M</a:t>
            </a:r>
            <a:r>
              <a:rPr sz="4000" dirty="0" smtClean="0">
                <a:solidFill>
                  <a:srgbClr val="3E4150"/>
                </a:solidFill>
              </a:rPr>
              <a:t>other </a:t>
            </a:r>
            <a:r>
              <a:rPr lang="en-US" sz="4000" dirty="0" smtClean="0">
                <a:solidFill>
                  <a:srgbClr val="3E4150"/>
                </a:solidFill>
              </a:rPr>
              <a:t>T</a:t>
            </a:r>
            <a:r>
              <a:rPr sz="4000" dirty="0" smtClean="0">
                <a:solidFill>
                  <a:srgbClr val="3E4150"/>
                </a:solidFill>
              </a:rPr>
              <a:t>ongue to the </a:t>
            </a:r>
            <a:r>
              <a:rPr lang="en-US" sz="4000" dirty="0" smtClean="0">
                <a:solidFill>
                  <a:srgbClr val="3E4150"/>
                </a:solidFill>
              </a:rPr>
              <a:t>ESL</a:t>
            </a:r>
            <a:r>
              <a:rPr sz="4000" dirty="0" smtClean="0">
                <a:solidFill>
                  <a:srgbClr val="3E4150"/>
                </a:solidFill>
              </a:rPr>
              <a:t> </a:t>
            </a:r>
            <a:r>
              <a:rPr lang="en-US" sz="4000" dirty="0" smtClean="0">
                <a:solidFill>
                  <a:srgbClr val="3E4150"/>
                </a:solidFill>
              </a:rPr>
              <a:t>L</a:t>
            </a:r>
            <a:r>
              <a:rPr sz="4000" dirty="0" smtClean="0">
                <a:solidFill>
                  <a:srgbClr val="3E4150"/>
                </a:solidFill>
              </a:rPr>
              <a:t>earning in </a:t>
            </a:r>
            <a:r>
              <a:rPr lang="en-US" sz="4000" dirty="0" smtClean="0">
                <a:solidFill>
                  <a:srgbClr val="3E4150"/>
                </a:solidFill>
              </a:rPr>
              <a:t>Pronunciation</a:t>
            </a:r>
            <a:endParaRPr lang="en-US" sz="4000" dirty="0" smtClean="0">
              <a:solidFill>
                <a:srgbClr val="3E4150"/>
              </a:solidFill>
            </a:endParaRPr>
          </a:p>
        </p:txBody>
      </p:sp>
      <p:sp>
        <p:nvSpPr>
          <p:cNvPr id="46" name="文本框 1"/>
          <p:cNvSpPr>
            <a:spLocks noChangeArrowheads="1"/>
          </p:cNvSpPr>
          <p:nvPr/>
        </p:nvSpPr>
        <p:spPr bwMode="auto">
          <a:xfrm>
            <a:off x="5558270" y="3758879"/>
            <a:ext cx="5677843" cy="398780"/>
          </a:xfrm>
          <a:prstGeom prst="rect">
            <a:avLst/>
          </a:prstGeom>
          <a:noFill/>
        </p:spPr>
        <p:txBody>
          <a:bodyPr wrap="square" rtlCol="0">
            <a:spAutoFit/>
          </a:bodyPr>
          <a:lstStyle/>
          <a:p>
            <a:pPr algn="r"/>
            <a:r>
              <a:rPr lang="en-US" sz="2000" dirty="0">
                <a:solidFill>
                  <a:schemeClr val="bg1">
                    <a:lumMod val="50000"/>
                  </a:schemeClr>
                </a:solidFill>
                <a:latin typeface="微软雅黑" panose="020B0503020204020204" pitchFamily="34" charset="-122"/>
                <a:ea typeface="微软雅黑" panose="020B0503020204020204" pitchFamily="34" charset="-122"/>
                <a:sym typeface="微软雅黑" panose="020B0503020204020204" pitchFamily="34" charset="-122"/>
              </a:rPr>
              <a:t>7004-Assignment 1-Presentation</a:t>
            </a:r>
            <a:endParaRPr lang="en-US" sz="2000" dirty="0">
              <a:solidFill>
                <a:schemeClr val="bg1">
                  <a:lumMod val="50000"/>
                </a:scheme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41" name="组合 40"/>
          <p:cNvGrpSpPr/>
          <p:nvPr/>
        </p:nvGrpSpPr>
        <p:grpSpPr>
          <a:xfrm>
            <a:off x="11571416" y="3959358"/>
            <a:ext cx="620584" cy="1723138"/>
            <a:chOff x="11571416" y="3218099"/>
            <a:chExt cx="620584" cy="1723138"/>
          </a:xfrm>
        </p:grpSpPr>
        <p:sp>
          <p:nvSpPr>
            <p:cNvPr id="43" name="矩形 42"/>
            <p:cNvSpPr/>
            <p:nvPr/>
          </p:nvSpPr>
          <p:spPr>
            <a:xfrm>
              <a:off x="11571416" y="3218099"/>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11571416" y="4500799"/>
              <a:ext cx="620584" cy="44043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2" name="文本框 41"/>
          <p:cNvSpPr txBox="1"/>
          <p:nvPr/>
        </p:nvSpPr>
        <p:spPr>
          <a:xfrm>
            <a:off x="5557520" y="5513070"/>
            <a:ext cx="5678805" cy="583565"/>
          </a:xfrm>
          <a:prstGeom prst="rect">
            <a:avLst/>
          </a:prstGeom>
          <a:noFill/>
        </p:spPr>
        <p:txBody>
          <a:bodyPr wrap="square" rtlCol="0">
            <a:spAutoFit/>
          </a:bodyPr>
          <a:lstStyle/>
          <a:p>
            <a:pPr algn="r"/>
            <a:r>
              <a:rPr lang="en-US" altLang="zh-CN" sz="3200" dirty="0" smtClean="0">
                <a:solidFill>
                  <a:schemeClr val="bg1">
                    <a:lumMod val="50000"/>
                  </a:schemeClr>
                </a:solidFill>
                <a:latin typeface="微软雅黑" panose="020B0503020204020204" pitchFamily="34" charset="-122"/>
                <a:ea typeface="微软雅黑" panose="020B0503020204020204" pitchFamily="34" charset="-122"/>
              </a:rPr>
              <a:t>Jingxin Ma-1914544</a:t>
            </a:r>
            <a:endParaRPr lang="en-US" altLang="zh-CN" sz="3200" dirty="0" smtClean="0">
              <a:solidFill>
                <a:schemeClr val="bg1">
                  <a:lumMod val="50000"/>
                </a:schemeClr>
              </a:solidFill>
              <a:latin typeface="微软雅黑" panose="020B0503020204020204" pitchFamily="34" charset="-122"/>
              <a:ea typeface="微软雅黑" panose="020B0503020204020204" pitchFamily="34" charset="-122"/>
            </a:endParaRPr>
          </a:p>
        </p:txBody>
      </p:sp>
      <p:pic>
        <p:nvPicPr>
          <p:cNvPr id="8" name="图片 7" descr="Getty_phonetics-475158545-56afa4bc5f9b58b7d01b6cf0"/>
          <p:cNvPicPr>
            <a:picLocks noChangeAspect="1"/>
          </p:cNvPicPr>
          <p:nvPr/>
        </p:nvPicPr>
        <p:blipFill>
          <a:blip r:embed="rId1"/>
          <a:stretch>
            <a:fillRect/>
          </a:stretch>
        </p:blipFill>
        <p:spPr>
          <a:xfrm>
            <a:off x="1343660" y="910590"/>
            <a:ext cx="3230880" cy="231648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9"/>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9667875"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Always be aware that English and Chinese are different</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772160" y="989965"/>
            <a:ext cx="8540750" cy="1383665"/>
          </a:xfrm>
          <a:prstGeom prst="rect">
            <a:avLst/>
          </a:prstGeom>
          <a:noFill/>
        </p:spPr>
        <p:txBody>
          <a:bodyPr wrap="square" rtlCol="0">
            <a:spAutoFit/>
          </a:bodyPr>
          <a:p>
            <a:r>
              <a:rPr lang="en-US" altLang="zh-CN" sz="2800"/>
              <a:t>English-Indo European language</a:t>
            </a:r>
            <a:endParaRPr lang="en-US" altLang="zh-CN" sz="2800"/>
          </a:p>
          <a:p>
            <a:endParaRPr lang="en-US" altLang="zh-CN" sz="2800"/>
          </a:p>
          <a:p>
            <a:r>
              <a:rPr lang="en-US" altLang="zh-CN" sz="2800"/>
              <a:t>Chinese-Chinese Tibetan language</a:t>
            </a:r>
            <a:endParaRPr lang="en-US" altLang="zh-CN" sz="2800"/>
          </a:p>
        </p:txBody>
      </p:sp>
      <p:sp>
        <p:nvSpPr>
          <p:cNvPr id="17411" name="圆角矩形 4"/>
          <p:cNvSpPr>
            <a:spLocks noChangeArrowheads="1"/>
          </p:cNvSpPr>
          <p:nvPr>
            <p:custDataLst>
              <p:tags r:id="rId1"/>
            </p:custDataLst>
          </p:nvPr>
        </p:nvSpPr>
        <p:spPr bwMode="auto">
          <a:xfrm>
            <a:off x="1259840" y="4075282"/>
            <a:ext cx="3017134" cy="1132082"/>
          </a:xfrm>
          <a:prstGeom prst="roundRect">
            <a:avLst>
              <a:gd name="adj" fmla="val 16667"/>
            </a:avLst>
          </a:prstGeom>
          <a:solidFill>
            <a:srgbClr val="E84D3E"/>
          </a:solidFill>
          <a:ln>
            <a:noFill/>
          </a:ln>
        </p:spPr>
        <p:txBody>
          <a:bodyPr anchor="ctr"/>
          <a:lstStyle>
            <a:lvl1pPr>
              <a:defRPr>
                <a:solidFill>
                  <a:srgbClr val="000000"/>
                </a:solidFill>
                <a:latin typeface="Calibri" charset="0"/>
                <a:ea typeface="微软雅黑" panose="020B0503020204020204" pitchFamily="34" charset="-122"/>
              </a:defRPr>
            </a:lvl1pPr>
            <a:lvl2pPr marL="742950" indent="-285750">
              <a:defRPr>
                <a:solidFill>
                  <a:srgbClr val="000000"/>
                </a:solidFill>
                <a:latin typeface="Calibri" charset="0"/>
                <a:ea typeface="微软雅黑" panose="020B0503020204020204" pitchFamily="34" charset="-122"/>
              </a:defRPr>
            </a:lvl2pPr>
            <a:lvl3pPr marL="1143000" indent="-228600">
              <a:defRPr>
                <a:solidFill>
                  <a:srgbClr val="000000"/>
                </a:solidFill>
                <a:latin typeface="Calibri" charset="0"/>
                <a:ea typeface="微软雅黑" panose="020B0503020204020204" pitchFamily="34" charset="-122"/>
              </a:defRPr>
            </a:lvl3pPr>
            <a:lvl4pPr marL="1600200" indent="-228600">
              <a:defRPr>
                <a:solidFill>
                  <a:srgbClr val="000000"/>
                </a:solidFill>
                <a:latin typeface="Calibri" charset="0"/>
                <a:ea typeface="微软雅黑" panose="020B0503020204020204" pitchFamily="34" charset="-122"/>
              </a:defRPr>
            </a:lvl4pPr>
            <a:lvl5pPr marL="2057400" indent="-228600">
              <a:defRPr>
                <a:solidFill>
                  <a:srgbClr val="000000"/>
                </a:solidFill>
                <a:latin typeface="Calibri" charset="0"/>
                <a:ea typeface="微软雅黑" panose="020B0503020204020204" pitchFamily="34" charset="-122"/>
              </a:defRPr>
            </a:lvl5pPr>
            <a:lvl6pPr marL="25146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6pPr>
            <a:lvl7pPr marL="29718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7pPr>
            <a:lvl8pPr marL="34290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8pPr>
            <a:lvl9pPr marL="38862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9pPr>
          </a:lstStyle>
          <a:p>
            <a:pPr algn="ctr" eaLnBrk="1" hangingPunct="1"/>
            <a:endParaRPr lang="zh-CN" altLang="en-US">
              <a:solidFill>
                <a:srgbClr val="FFFFFF"/>
              </a:solidFill>
              <a:latin typeface="Arial" panose="020B0604020202090204" pitchFamily="34" charset="0"/>
              <a:ea typeface="黑体" charset="0"/>
            </a:endParaRPr>
          </a:p>
        </p:txBody>
      </p:sp>
      <p:sp>
        <p:nvSpPr>
          <p:cNvPr id="17412" name="圆角矩形 5"/>
          <p:cNvSpPr>
            <a:spLocks noChangeArrowheads="1"/>
          </p:cNvSpPr>
          <p:nvPr>
            <p:custDataLst>
              <p:tags r:id="rId2"/>
            </p:custDataLst>
          </p:nvPr>
        </p:nvSpPr>
        <p:spPr bwMode="auto">
          <a:xfrm>
            <a:off x="5551375" y="2765636"/>
            <a:ext cx="2058264" cy="1132340"/>
          </a:xfrm>
          <a:prstGeom prst="roundRect">
            <a:avLst>
              <a:gd name="adj" fmla="val 16667"/>
            </a:avLst>
          </a:prstGeom>
          <a:solidFill>
            <a:srgbClr val="E84D3E"/>
          </a:solidFill>
          <a:ln>
            <a:noFill/>
          </a:ln>
        </p:spPr>
        <p:txBody>
          <a:bodyPr anchor="ctr"/>
          <a:lstStyle>
            <a:lvl1pPr>
              <a:defRPr>
                <a:solidFill>
                  <a:srgbClr val="000000"/>
                </a:solidFill>
                <a:latin typeface="Calibri" charset="0"/>
                <a:ea typeface="微软雅黑" panose="020B0503020204020204" pitchFamily="34" charset="-122"/>
              </a:defRPr>
            </a:lvl1pPr>
            <a:lvl2pPr marL="742950" indent="-285750">
              <a:defRPr>
                <a:solidFill>
                  <a:srgbClr val="000000"/>
                </a:solidFill>
                <a:latin typeface="Calibri" charset="0"/>
                <a:ea typeface="微软雅黑" panose="020B0503020204020204" pitchFamily="34" charset="-122"/>
              </a:defRPr>
            </a:lvl2pPr>
            <a:lvl3pPr marL="1143000" indent="-228600">
              <a:defRPr>
                <a:solidFill>
                  <a:srgbClr val="000000"/>
                </a:solidFill>
                <a:latin typeface="Calibri" charset="0"/>
                <a:ea typeface="微软雅黑" panose="020B0503020204020204" pitchFamily="34" charset="-122"/>
              </a:defRPr>
            </a:lvl3pPr>
            <a:lvl4pPr marL="1600200" indent="-228600">
              <a:defRPr>
                <a:solidFill>
                  <a:srgbClr val="000000"/>
                </a:solidFill>
                <a:latin typeface="Calibri" charset="0"/>
                <a:ea typeface="微软雅黑" panose="020B0503020204020204" pitchFamily="34" charset="-122"/>
              </a:defRPr>
            </a:lvl4pPr>
            <a:lvl5pPr marL="2057400" indent="-228600">
              <a:defRPr>
                <a:solidFill>
                  <a:srgbClr val="000000"/>
                </a:solidFill>
                <a:latin typeface="Calibri" charset="0"/>
                <a:ea typeface="微软雅黑" panose="020B0503020204020204" pitchFamily="34" charset="-122"/>
              </a:defRPr>
            </a:lvl5pPr>
            <a:lvl6pPr marL="25146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6pPr>
            <a:lvl7pPr marL="29718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7pPr>
            <a:lvl8pPr marL="34290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8pPr>
            <a:lvl9pPr marL="38862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9pPr>
          </a:lstStyle>
          <a:p>
            <a:pPr algn="ctr" eaLnBrk="1" hangingPunct="1"/>
            <a:endParaRPr lang="zh-CN" altLang="en-US">
              <a:solidFill>
                <a:srgbClr val="FFFFFF"/>
              </a:solidFill>
              <a:latin typeface="Arial" panose="020B0604020202090204" pitchFamily="34" charset="0"/>
              <a:ea typeface="黑体" charset="0"/>
            </a:endParaRPr>
          </a:p>
        </p:txBody>
      </p:sp>
      <p:sp>
        <p:nvSpPr>
          <p:cNvPr id="17413" name="圆角矩形 6"/>
          <p:cNvSpPr>
            <a:spLocks noChangeArrowheads="1"/>
          </p:cNvSpPr>
          <p:nvPr>
            <p:custDataLst>
              <p:tags r:id="rId3"/>
            </p:custDataLst>
          </p:nvPr>
        </p:nvSpPr>
        <p:spPr bwMode="auto">
          <a:xfrm>
            <a:off x="5551375" y="5381226"/>
            <a:ext cx="2058264" cy="1132340"/>
          </a:xfrm>
          <a:prstGeom prst="roundRect">
            <a:avLst>
              <a:gd name="adj" fmla="val 16667"/>
            </a:avLst>
          </a:prstGeom>
          <a:solidFill>
            <a:srgbClr val="E84D3E"/>
          </a:solidFill>
          <a:ln>
            <a:noFill/>
          </a:ln>
        </p:spPr>
        <p:txBody>
          <a:bodyPr anchor="ctr"/>
          <a:lstStyle>
            <a:lvl1pPr>
              <a:defRPr>
                <a:solidFill>
                  <a:srgbClr val="000000"/>
                </a:solidFill>
                <a:latin typeface="Calibri" charset="0"/>
                <a:ea typeface="微软雅黑" panose="020B0503020204020204" pitchFamily="34" charset="-122"/>
              </a:defRPr>
            </a:lvl1pPr>
            <a:lvl2pPr marL="742950" indent="-285750">
              <a:defRPr>
                <a:solidFill>
                  <a:srgbClr val="000000"/>
                </a:solidFill>
                <a:latin typeface="Calibri" charset="0"/>
                <a:ea typeface="微软雅黑" panose="020B0503020204020204" pitchFamily="34" charset="-122"/>
              </a:defRPr>
            </a:lvl2pPr>
            <a:lvl3pPr marL="1143000" indent="-228600">
              <a:defRPr>
                <a:solidFill>
                  <a:srgbClr val="000000"/>
                </a:solidFill>
                <a:latin typeface="Calibri" charset="0"/>
                <a:ea typeface="微软雅黑" panose="020B0503020204020204" pitchFamily="34" charset="-122"/>
              </a:defRPr>
            </a:lvl3pPr>
            <a:lvl4pPr marL="1600200" indent="-228600">
              <a:defRPr>
                <a:solidFill>
                  <a:srgbClr val="000000"/>
                </a:solidFill>
                <a:latin typeface="Calibri" charset="0"/>
                <a:ea typeface="微软雅黑" panose="020B0503020204020204" pitchFamily="34" charset="-122"/>
              </a:defRPr>
            </a:lvl4pPr>
            <a:lvl5pPr marL="2057400" indent="-228600">
              <a:defRPr>
                <a:solidFill>
                  <a:srgbClr val="000000"/>
                </a:solidFill>
                <a:latin typeface="Calibri" charset="0"/>
                <a:ea typeface="微软雅黑" panose="020B0503020204020204" pitchFamily="34" charset="-122"/>
              </a:defRPr>
            </a:lvl5pPr>
            <a:lvl6pPr marL="25146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6pPr>
            <a:lvl7pPr marL="29718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7pPr>
            <a:lvl8pPr marL="34290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8pPr>
            <a:lvl9pPr marL="38862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9pPr>
          </a:lstStyle>
          <a:p>
            <a:pPr algn="ctr" eaLnBrk="1" hangingPunct="1"/>
            <a:endParaRPr lang="zh-CN" altLang="en-US">
              <a:solidFill>
                <a:srgbClr val="FFFFFF"/>
              </a:solidFill>
              <a:latin typeface="Arial" panose="020B0604020202090204" pitchFamily="34" charset="0"/>
              <a:ea typeface="黑体" charset="0"/>
            </a:endParaRPr>
          </a:p>
        </p:txBody>
      </p:sp>
      <p:sp>
        <p:nvSpPr>
          <p:cNvPr id="17414" name="圆角矩形 7"/>
          <p:cNvSpPr>
            <a:spLocks noChangeArrowheads="1"/>
          </p:cNvSpPr>
          <p:nvPr>
            <p:custDataLst>
              <p:tags r:id="rId4"/>
            </p:custDataLst>
          </p:nvPr>
        </p:nvSpPr>
        <p:spPr bwMode="auto">
          <a:xfrm>
            <a:off x="8845185" y="1945869"/>
            <a:ext cx="2058264" cy="1132340"/>
          </a:xfrm>
          <a:prstGeom prst="roundRect">
            <a:avLst>
              <a:gd name="adj" fmla="val 16667"/>
            </a:avLst>
          </a:prstGeom>
          <a:solidFill>
            <a:srgbClr val="E84D3E"/>
          </a:solidFill>
          <a:ln>
            <a:noFill/>
          </a:ln>
        </p:spPr>
        <p:txBody>
          <a:bodyPr anchor="ctr"/>
          <a:lstStyle>
            <a:lvl1pPr>
              <a:defRPr>
                <a:solidFill>
                  <a:srgbClr val="000000"/>
                </a:solidFill>
                <a:latin typeface="Calibri" charset="0"/>
                <a:ea typeface="微软雅黑" panose="020B0503020204020204" pitchFamily="34" charset="-122"/>
              </a:defRPr>
            </a:lvl1pPr>
            <a:lvl2pPr marL="742950" indent="-285750">
              <a:defRPr>
                <a:solidFill>
                  <a:srgbClr val="000000"/>
                </a:solidFill>
                <a:latin typeface="Calibri" charset="0"/>
                <a:ea typeface="微软雅黑" panose="020B0503020204020204" pitchFamily="34" charset="-122"/>
              </a:defRPr>
            </a:lvl2pPr>
            <a:lvl3pPr marL="1143000" indent="-228600">
              <a:defRPr>
                <a:solidFill>
                  <a:srgbClr val="000000"/>
                </a:solidFill>
                <a:latin typeface="Calibri" charset="0"/>
                <a:ea typeface="微软雅黑" panose="020B0503020204020204" pitchFamily="34" charset="-122"/>
              </a:defRPr>
            </a:lvl3pPr>
            <a:lvl4pPr marL="1600200" indent="-228600">
              <a:defRPr>
                <a:solidFill>
                  <a:srgbClr val="000000"/>
                </a:solidFill>
                <a:latin typeface="Calibri" charset="0"/>
                <a:ea typeface="微软雅黑" panose="020B0503020204020204" pitchFamily="34" charset="-122"/>
              </a:defRPr>
            </a:lvl4pPr>
            <a:lvl5pPr marL="2057400" indent="-228600">
              <a:defRPr>
                <a:solidFill>
                  <a:srgbClr val="000000"/>
                </a:solidFill>
                <a:latin typeface="Calibri" charset="0"/>
                <a:ea typeface="微软雅黑" panose="020B0503020204020204" pitchFamily="34" charset="-122"/>
              </a:defRPr>
            </a:lvl5pPr>
            <a:lvl6pPr marL="25146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6pPr>
            <a:lvl7pPr marL="29718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7pPr>
            <a:lvl8pPr marL="34290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8pPr>
            <a:lvl9pPr marL="38862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9pPr>
          </a:lstStyle>
          <a:p>
            <a:pPr algn="ctr" eaLnBrk="1" hangingPunct="1"/>
            <a:endParaRPr lang="zh-CN" altLang="en-US">
              <a:solidFill>
                <a:srgbClr val="FFFFFF"/>
              </a:solidFill>
              <a:latin typeface="Arial" panose="020B0604020202090204" pitchFamily="34" charset="0"/>
              <a:ea typeface="黑体" charset="0"/>
            </a:endParaRPr>
          </a:p>
        </p:txBody>
      </p:sp>
      <p:sp>
        <p:nvSpPr>
          <p:cNvPr id="17415" name="圆角矩形 8"/>
          <p:cNvSpPr>
            <a:spLocks noChangeArrowheads="1"/>
          </p:cNvSpPr>
          <p:nvPr>
            <p:custDataLst>
              <p:tags r:id="rId5"/>
            </p:custDataLst>
          </p:nvPr>
        </p:nvSpPr>
        <p:spPr bwMode="auto">
          <a:xfrm>
            <a:off x="8845185" y="3617840"/>
            <a:ext cx="2058264" cy="1132340"/>
          </a:xfrm>
          <a:prstGeom prst="roundRect">
            <a:avLst>
              <a:gd name="adj" fmla="val 16667"/>
            </a:avLst>
          </a:prstGeom>
          <a:solidFill>
            <a:srgbClr val="E84D3E"/>
          </a:solidFill>
          <a:ln>
            <a:noFill/>
          </a:ln>
        </p:spPr>
        <p:txBody>
          <a:bodyPr anchor="ctr"/>
          <a:lstStyle>
            <a:lvl1pPr>
              <a:defRPr>
                <a:solidFill>
                  <a:srgbClr val="000000"/>
                </a:solidFill>
                <a:latin typeface="Calibri" charset="0"/>
                <a:ea typeface="微软雅黑" panose="020B0503020204020204" pitchFamily="34" charset="-122"/>
              </a:defRPr>
            </a:lvl1pPr>
            <a:lvl2pPr marL="742950" indent="-285750">
              <a:defRPr>
                <a:solidFill>
                  <a:srgbClr val="000000"/>
                </a:solidFill>
                <a:latin typeface="Calibri" charset="0"/>
                <a:ea typeface="微软雅黑" panose="020B0503020204020204" pitchFamily="34" charset="-122"/>
              </a:defRPr>
            </a:lvl2pPr>
            <a:lvl3pPr marL="1143000" indent="-228600">
              <a:defRPr>
                <a:solidFill>
                  <a:srgbClr val="000000"/>
                </a:solidFill>
                <a:latin typeface="Calibri" charset="0"/>
                <a:ea typeface="微软雅黑" panose="020B0503020204020204" pitchFamily="34" charset="-122"/>
              </a:defRPr>
            </a:lvl3pPr>
            <a:lvl4pPr marL="1600200" indent="-228600">
              <a:defRPr>
                <a:solidFill>
                  <a:srgbClr val="000000"/>
                </a:solidFill>
                <a:latin typeface="Calibri" charset="0"/>
                <a:ea typeface="微软雅黑" panose="020B0503020204020204" pitchFamily="34" charset="-122"/>
              </a:defRPr>
            </a:lvl4pPr>
            <a:lvl5pPr marL="2057400" indent="-228600">
              <a:defRPr>
                <a:solidFill>
                  <a:srgbClr val="000000"/>
                </a:solidFill>
                <a:latin typeface="Calibri" charset="0"/>
                <a:ea typeface="微软雅黑" panose="020B0503020204020204" pitchFamily="34" charset="-122"/>
              </a:defRPr>
            </a:lvl5pPr>
            <a:lvl6pPr marL="25146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6pPr>
            <a:lvl7pPr marL="29718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7pPr>
            <a:lvl8pPr marL="34290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8pPr>
            <a:lvl9pPr marL="38862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9pPr>
          </a:lstStyle>
          <a:p>
            <a:pPr algn="ctr" eaLnBrk="1" hangingPunct="1"/>
            <a:endParaRPr lang="zh-CN" altLang="en-US">
              <a:solidFill>
                <a:srgbClr val="FFFFFF"/>
              </a:solidFill>
              <a:latin typeface="Arial" panose="020B0604020202090204" pitchFamily="34" charset="0"/>
              <a:ea typeface="黑体" charset="0"/>
            </a:endParaRPr>
          </a:p>
        </p:txBody>
      </p:sp>
      <p:sp>
        <p:nvSpPr>
          <p:cNvPr id="17416" name="圆角矩形 9"/>
          <p:cNvSpPr>
            <a:spLocks noChangeArrowheads="1"/>
          </p:cNvSpPr>
          <p:nvPr>
            <p:custDataLst>
              <p:tags r:id="rId6"/>
            </p:custDataLst>
          </p:nvPr>
        </p:nvSpPr>
        <p:spPr bwMode="auto">
          <a:xfrm>
            <a:off x="8845185" y="5366178"/>
            <a:ext cx="2058264" cy="1132340"/>
          </a:xfrm>
          <a:prstGeom prst="roundRect">
            <a:avLst>
              <a:gd name="adj" fmla="val 16667"/>
            </a:avLst>
          </a:prstGeom>
          <a:solidFill>
            <a:srgbClr val="E84D3E"/>
          </a:solidFill>
          <a:ln>
            <a:noFill/>
          </a:ln>
        </p:spPr>
        <p:txBody>
          <a:bodyPr anchor="ctr"/>
          <a:lstStyle>
            <a:lvl1pPr>
              <a:defRPr>
                <a:solidFill>
                  <a:srgbClr val="000000"/>
                </a:solidFill>
                <a:latin typeface="Calibri" charset="0"/>
                <a:ea typeface="微软雅黑" panose="020B0503020204020204" pitchFamily="34" charset="-122"/>
              </a:defRPr>
            </a:lvl1pPr>
            <a:lvl2pPr marL="742950" indent="-285750">
              <a:defRPr>
                <a:solidFill>
                  <a:srgbClr val="000000"/>
                </a:solidFill>
                <a:latin typeface="Calibri" charset="0"/>
                <a:ea typeface="微软雅黑" panose="020B0503020204020204" pitchFamily="34" charset="-122"/>
              </a:defRPr>
            </a:lvl2pPr>
            <a:lvl3pPr marL="1143000" indent="-228600">
              <a:defRPr>
                <a:solidFill>
                  <a:srgbClr val="000000"/>
                </a:solidFill>
                <a:latin typeface="Calibri" charset="0"/>
                <a:ea typeface="微软雅黑" panose="020B0503020204020204" pitchFamily="34" charset="-122"/>
              </a:defRPr>
            </a:lvl3pPr>
            <a:lvl4pPr marL="1600200" indent="-228600">
              <a:defRPr>
                <a:solidFill>
                  <a:srgbClr val="000000"/>
                </a:solidFill>
                <a:latin typeface="Calibri" charset="0"/>
                <a:ea typeface="微软雅黑" panose="020B0503020204020204" pitchFamily="34" charset="-122"/>
              </a:defRPr>
            </a:lvl4pPr>
            <a:lvl5pPr marL="2057400" indent="-228600">
              <a:defRPr>
                <a:solidFill>
                  <a:srgbClr val="000000"/>
                </a:solidFill>
                <a:latin typeface="Calibri" charset="0"/>
                <a:ea typeface="微软雅黑" panose="020B0503020204020204" pitchFamily="34" charset="-122"/>
              </a:defRPr>
            </a:lvl5pPr>
            <a:lvl6pPr marL="25146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6pPr>
            <a:lvl7pPr marL="29718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7pPr>
            <a:lvl8pPr marL="34290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8pPr>
            <a:lvl9pPr marL="3886200" indent="-228600" fontAlgn="base">
              <a:spcBef>
                <a:spcPct val="0"/>
              </a:spcBef>
              <a:spcAft>
                <a:spcPct val="0"/>
              </a:spcAft>
              <a:buFont typeface="Arial" panose="020B0604020202090204" pitchFamily="34" charset="0"/>
              <a:defRPr>
                <a:solidFill>
                  <a:srgbClr val="000000"/>
                </a:solidFill>
                <a:latin typeface="Calibri" charset="0"/>
                <a:ea typeface="微软雅黑" panose="020B0503020204020204" pitchFamily="34" charset="-122"/>
              </a:defRPr>
            </a:lvl9pPr>
          </a:lstStyle>
          <a:p>
            <a:pPr algn="ctr" eaLnBrk="1" hangingPunct="1"/>
            <a:endParaRPr lang="zh-CN" altLang="en-US">
              <a:solidFill>
                <a:srgbClr val="FFFFFF"/>
              </a:solidFill>
              <a:latin typeface="Arial" panose="020B0604020202090204" pitchFamily="34" charset="0"/>
              <a:ea typeface="黑体" charset="0"/>
            </a:endParaRPr>
          </a:p>
        </p:txBody>
      </p:sp>
      <p:cxnSp>
        <p:nvCxnSpPr>
          <p:cNvPr id="17418" name="直接连接符 15"/>
          <p:cNvCxnSpPr>
            <a:cxnSpLocks noChangeShapeType="1"/>
            <a:stCxn id="17411" idx="3"/>
            <a:endCxn id="17413" idx="1"/>
          </p:cNvCxnSpPr>
          <p:nvPr>
            <p:custDataLst>
              <p:tags r:id="rId7"/>
            </p:custDataLst>
          </p:nvPr>
        </p:nvCxnSpPr>
        <p:spPr bwMode="auto">
          <a:xfrm>
            <a:off x="4276638" y="4641643"/>
            <a:ext cx="1274445" cy="1305560"/>
          </a:xfrm>
          <a:prstGeom prst="line">
            <a:avLst/>
          </a:prstGeom>
          <a:noFill/>
          <a:ln w="6350" cmpd="sng">
            <a:solidFill>
              <a:srgbClr val="E84D3E"/>
            </a:solidFill>
            <a:round/>
          </a:ln>
          <a:extLst>
            <a:ext uri="{909E8E84-426E-40DD-AFC4-6F175D3DCCD1}">
              <a14:hiddenFill xmlns:a14="http://schemas.microsoft.com/office/drawing/2010/main">
                <a:noFill/>
              </a14:hiddenFill>
            </a:ext>
          </a:extLst>
        </p:spPr>
      </p:cxnSp>
      <p:cxnSp>
        <p:nvCxnSpPr>
          <p:cNvPr id="17417" name="直接连接符 13"/>
          <p:cNvCxnSpPr>
            <a:cxnSpLocks noChangeShapeType="1"/>
            <a:stCxn id="17411" idx="3"/>
            <a:endCxn id="17412" idx="1"/>
          </p:cNvCxnSpPr>
          <p:nvPr>
            <p:custDataLst>
              <p:tags r:id="rId8"/>
            </p:custDataLst>
          </p:nvPr>
        </p:nvCxnSpPr>
        <p:spPr bwMode="auto">
          <a:xfrm flipV="1">
            <a:off x="4277492" y="3331513"/>
            <a:ext cx="1274905" cy="1309560"/>
          </a:xfrm>
          <a:prstGeom prst="line">
            <a:avLst/>
          </a:prstGeom>
          <a:noFill/>
          <a:ln w="6350" cmpd="sng">
            <a:solidFill>
              <a:srgbClr val="E84D3E"/>
            </a:solidFill>
            <a:round/>
          </a:ln>
          <a:extLst>
            <a:ext uri="{909E8E84-426E-40DD-AFC4-6F175D3DCCD1}">
              <a14:hiddenFill xmlns:a14="http://schemas.microsoft.com/office/drawing/2010/main">
                <a:noFill/>
              </a14:hiddenFill>
            </a:ext>
          </a:extLst>
        </p:spPr>
      </p:cxnSp>
      <p:cxnSp>
        <p:nvCxnSpPr>
          <p:cNvPr id="17419" name="直接连接符 17"/>
          <p:cNvCxnSpPr>
            <a:cxnSpLocks noChangeShapeType="1"/>
            <a:stCxn id="17412" idx="3"/>
            <a:endCxn id="17414" idx="1"/>
          </p:cNvCxnSpPr>
          <p:nvPr>
            <p:custDataLst>
              <p:tags r:id="rId9"/>
            </p:custDataLst>
          </p:nvPr>
        </p:nvCxnSpPr>
        <p:spPr bwMode="auto">
          <a:xfrm flipV="1">
            <a:off x="7609637" y="2512039"/>
            <a:ext cx="1235547" cy="819767"/>
          </a:xfrm>
          <a:prstGeom prst="line">
            <a:avLst/>
          </a:prstGeom>
          <a:noFill/>
          <a:ln w="6350" cmpd="sng">
            <a:solidFill>
              <a:srgbClr val="E84D3E"/>
            </a:solidFill>
            <a:round/>
          </a:ln>
          <a:extLst>
            <a:ext uri="{909E8E84-426E-40DD-AFC4-6F175D3DCCD1}">
              <a14:hiddenFill xmlns:a14="http://schemas.microsoft.com/office/drawing/2010/main">
                <a:noFill/>
              </a14:hiddenFill>
            </a:ext>
          </a:extLst>
        </p:spPr>
      </p:cxnSp>
      <p:cxnSp>
        <p:nvCxnSpPr>
          <p:cNvPr id="17420" name="直接连接符 19"/>
          <p:cNvCxnSpPr>
            <a:cxnSpLocks noChangeShapeType="1"/>
            <a:stCxn id="17412" idx="3"/>
            <a:endCxn id="17415" idx="1"/>
          </p:cNvCxnSpPr>
          <p:nvPr>
            <p:custDataLst>
              <p:tags r:id="rId10"/>
            </p:custDataLst>
          </p:nvPr>
        </p:nvCxnSpPr>
        <p:spPr bwMode="auto">
          <a:xfrm>
            <a:off x="7609637" y="3331806"/>
            <a:ext cx="1235547" cy="852204"/>
          </a:xfrm>
          <a:prstGeom prst="line">
            <a:avLst/>
          </a:prstGeom>
          <a:noFill/>
          <a:ln w="6350" cmpd="sng">
            <a:solidFill>
              <a:srgbClr val="E84D3E"/>
            </a:solidFill>
            <a:round/>
          </a:ln>
          <a:extLst>
            <a:ext uri="{909E8E84-426E-40DD-AFC4-6F175D3DCCD1}">
              <a14:hiddenFill xmlns:a14="http://schemas.microsoft.com/office/drawing/2010/main">
                <a:noFill/>
              </a14:hiddenFill>
            </a:ext>
          </a:extLst>
        </p:spPr>
      </p:cxnSp>
      <p:cxnSp>
        <p:nvCxnSpPr>
          <p:cNvPr id="17421" name="直接连接符 21"/>
          <p:cNvCxnSpPr>
            <a:cxnSpLocks noChangeShapeType="1"/>
            <a:stCxn id="17413" idx="3"/>
            <a:endCxn id="17416" idx="1"/>
          </p:cNvCxnSpPr>
          <p:nvPr>
            <p:custDataLst>
              <p:tags r:id="rId11"/>
            </p:custDataLst>
          </p:nvPr>
        </p:nvCxnSpPr>
        <p:spPr bwMode="auto">
          <a:xfrm flipV="1">
            <a:off x="7609180" y="5932528"/>
            <a:ext cx="1235710" cy="14605"/>
          </a:xfrm>
          <a:prstGeom prst="line">
            <a:avLst/>
          </a:prstGeom>
          <a:noFill/>
          <a:ln w="6350" cmpd="sng">
            <a:solidFill>
              <a:srgbClr val="E84D3E"/>
            </a:solidFill>
            <a:round/>
          </a:ln>
          <a:extLst>
            <a:ext uri="{909E8E84-426E-40DD-AFC4-6F175D3DCCD1}">
              <a14:hiddenFill xmlns:a14="http://schemas.microsoft.com/office/drawing/2010/main">
                <a:noFill/>
              </a14:hiddenFill>
            </a:ext>
          </a:extLst>
        </p:spPr>
      </p:cxnSp>
      <p:sp>
        <p:nvSpPr>
          <p:cNvPr id="24" name="文本框 23"/>
          <p:cNvSpPr txBox="1"/>
          <p:nvPr>
            <p:custDataLst>
              <p:tags r:id="rId12"/>
            </p:custDataLst>
          </p:nvPr>
        </p:nvSpPr>
        <p:spPr>
          <a:xfrm>
            <a:off x="1384810" y="4075282"/>
            <a:ext cx="2766144" cy="101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lstStyle>
            <a:defPPr>
              <a:defRPr lang="zh-CN"/>
            </a:defPPr>
            <a:lvl1pPr algn="ctr" eaLnBrk="1" hangingPunct="1">
              <a:lnSpc>
                <a:spcPct val="100000"/>
              </a:lnSpc>
              <a:buNone/>
              <a:defRPr sz="1400">
                <a:solidFill>
                  <a:srgbClr val="F4E3B6"/>
                </a:solidFill>
              </a:defRPr>
            </a:lvl1pPr>
            <a:lvl2pPr marL="742950" indent="-285750">
              <a:lnSpc>
                <a:spcPct val="90000"/>
              </a:lnSpc>
              <a:spcBef>
                <a:spcPts val="500"/>
              </a:spcBef>
              <a:buChar char="•"/>
              <a:defRPr sz="2400"/>
            </a:lvl2pPr>
            <a:lvl3pPr marL="1143000" indent="-228600">
              <a:lnSpc>
                <a:spcPct val="90000"/>
              </a:lnSpc>
              <a:spcBef>
                <a:spcPts val="500"/>
              </a:spcBef>
              <a:buChar char="•"/>
              <a:defRPr sz="2000"/>
            </a:lvl3pPr>
            <a:lvl4pPr marL="1600200" indent="-228600">
              <a:lnSpc>
                <a:spcPct val="90000"/>
              </a:lnSpc>
              <a:spcBef>
                <a:spcPts val="500"/>
              </a:spcBef>
              <a:buChar char="•"/>
            </a:lvl4pPr>
            <a:lvl5pPr marL="2057400" indent="-228600">
              <a:lnSpc>
                <a:spcPct val="90000"/>
              </a:lnSpc>
              <a:spcBef>
                <a:spcPts val="500"/>
              </a:spcBef>
              <a:buChar char="•"/>
            </a:lvl5pPr>
            <a:lvl6pPr marL="2514600" indent="-228600" fontAlgn="base">
              <a:lnSpc>
                <a:spcPct val="90000"/>
              </a:lnSpc>
              <a:spcBef>
                <a:spcPts val="500"/>
              </a:spcBef>
              <a:spcAft>
                <a:spcPct val="0"/>
              </a:spcAft>
              <a:buFont typeface="Arial" panose="020B0604020202090204" pitchFamily="34" charset="0"/>
              <a:buChar char="•"/>
            </a:lvl6pPr>
            <a:lvl7pPr marL="2971800" indent="-228600" fontAlgn="base">
              <a:lnSpc>
                <a:spcPct val="90000"/>
              </a:lnSpc>
              <a:spcBef>
                <a:spcPts val="500"/>
              </a:spcBef>
              <a:spcAft>
                <a:spcPct val="0"/>
              </a:spcAft>
              <a:buFont typeface="Arial" panose="020B0604020202090204" pitchFamily="34" charset="0"/>
              <a:buChar char="•"/>
            </a:lvl7pPr>
            <a:lvl8pPr marL="3429000" indent="-228600" fontAlgn="base">
              <a:lnSpc>
                <a:spcPct val="90000"/>
              </a:lnSpc>
              <a:spcBef>
                <a:spcPts val="500"/>
              </a:spcBef>
              <a:spcAft>
                <a:spcPct val="0"/>
              </a:spcAft>
              <a:buFont typeface="Arial" panose="020B0604020202090204" pitchFamily="34" charset="0"/>
              <a:buChar char="•"/>
            </a:lvl8pPr>
            <a:lvl9pPr marL="3886200" indent="-228600" fontAlgn="base">
              <a:lnSpc>
                <a:spcPct val="90000"/>
              </a:lnSpc>
              <a:spcBef>
                <a:spcPts val="500"/>
              </a:spcBef>
              <a:spcAft>
                <a:spcPct val="0"/>
              </a:spcAft>
              <a:buFont typeface="Arial" panose="020B0604020202090204" pitchFamily="34" charset="0"/>
              <a:buChar char="•"/>
            </a:lvl9pPr>
          </a:lstStyle>
          <a:p>
            <a:r>
              <a:rPr lang="en-US" altLang="zh-CN" sz="3600">
                <a:solidFill>
                  <a:srgbClr val="FFFFFF"/>
                </a:solidFill>
                <a:latin typeface="Arial" panose="020B0604020202090204" pitchFamily="34" charset="0"/>
                <a:ea typeface="+mn-ea"/>
                <a:cs typeface="+mn-ea"/>
              </a:rPr>
              <a:t>Differences</a:t>
            </a:r>
            <a:endParaRPr lang="en-US" altLang="zh-CN" sz="3600">
              <a:solidFill>
                <a:srgbClr val="FFFFFF"/>
              </a:solidFill>
              <a:latin typeface="Arial" panose="020B0604020202090204" pitchFamily="34" charset="0"/>
              <a:ea typeface="+mn-ea"/>
              <a:cs typeface="+mn-ea"/>
            </a:endParaRPr>
          </a:p>
        </p:txBody>
      </p:sp>
      <p:sp>
        <p:nvSpPr>
          <p:cNvPr id="30" name="文本框 29"/>
          <p:cNvSpPr txBox="1"/>
          <p:nvPr>
            <p:custDataLst>
              <p:tags r:id="rId13"/>
            </p:custDataLst>
          </p:nvPr>
        </p:nvSpPr>
        <p:spPr>
          <a:xfrm>
            <a:off x="5705506" y="2883885"/>
            <a:ext cx="1749996" cy="895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lstStyle>
            <a:defPPr>
              <a:defRPr lang="zh-CN"/>
            </a:defPPr>
            <a:lvl1pPr algn="ctr" eaLnBrk="1" hangingPunct="1">
              <a:lnSpc>
                <a:spcPct val="100000"/>
              </a:lnSpc>
              <a:buNone/>
              <a:defRPr sz="1400">
                <a:solidFill>
                  <a:srgbClr val="F4E3B6"/>
                </a:solidFill>
              </a:defRPr>
            </a:lvl1pPr>
            <a:lvl2pPr marL="742950" indent="-285750">
              <a:lnSpc>
                <a:spcPct val="90000"/>
              </a:lnSpc>
              <a:spcBef>
                <a:spcPts val="500"/>
              </a:spcBef>
              <a:buChar char="•"/>
              <a:defRPr sz="2400"/>
            </a:lvl2pPr>
            <a:lvl3pPr marL="1143000" indent="-228600">
              <a:lnSpc>
                <a:spcPct val="90000"/>
              </a:lnSpc>
              <a:spcBef>
                <a:spcPts val="500"/>
              </a:spcBef>
              <a:buChar char="•"/>
              <a:defRPr sz="2000"/>
            </a:lvl3pPr>
            <a:lvl4pPr marL="1600200" indent="-228600">
              <a:lnSpc>
                <a:spcPct val="90000"/>
              </a:lnSpc>
              <a:spcBef>
                <a:spcPts val="500"/>
              </a:spcBef>
              <a:buChar char="•"/>
            </a:lvl4pPr>
            <a:lvl5pPr marL="2057400" indent="-228600">
              <a:lnSpc>
                <a:spcPct val="90000"/>
              </a:lnSpc>
              <a:spcBef>
                <a:spcPts val="500"/>
              </a:spcBef>
              <a:buChar char="•"/>
            </a:lvl5pPr>
            <a:lvl6pPr marL="2514600" indent="-228600" fontAlgn="base">
              <a:lnSpc>
                <a:spcPct val="90000"/>
              </a:lnSpc>
              <a:spcBef>
                <a:spcPts val="500"/>
              </a:spcBef>
              <a:spcAft>
                <a:spcPct val="0"/>
              </a:spcAft>
              <a:buFont typeface="Arial" panose="020B0604020202090204" pitchFamily="34" charset="0"/>
              <a:buChar char="•"/>
            </a:lvl6pPr>
            <a:lvl7pPr marL="2971800" indent="-228600" fontAlgn="base">
              <a:lnSpc>
                <a:spcPct val="90000"/>
              </a:lnSpc>
              <a:spcBef>
                <a:spcPts val="500"/>
              </a:spcBef>
              <a:spcAft>
                <a:spcPct val="0"/>
              </a:spcAft>
              <a:buFont typeface="Arial" panose="020B0604020202090204" pitchFamily="34" charset="0"/>
              <a:buChar char="•"/>
            </a:lvl7pPr>
            <a:lvl8pPr marL="3429000" indent="-228600" fontAlgn="base">
              <a:lnSpc>
                <a:spcPct val="90000"/>
              </a:lnSpc>
              <a:spcBef>
                <a:spcPts val="500"/>
              </a:spcBef>
              <a:spcAft>
                <a:spcPct val="0"/>
              </a:spcAft>
              <a:buFont typeface="Arial" panose="020B0604020202090204" pitchFamily="34" charset="0"/>
              <a:buChar char="•"/>
            </a:lvl8pPr>
            <a:lvl9pPr marL="3886200" indent="-228600" fontAlgn="base">
              <a:lnSpc>
                <a:spcPct val="90000"/>
              </a:lnSpc>
              <a:spcBef>
                <a:spcPts val="500"/>
              </a:spcBef>
              <a:spcAft>
                <a:spcPct val="0"/>
              </a:spcAft>
              <a:buFont typeface="Arial" panose="020B0604020202090204" pitchFamily="34" charset="0"/>
              <a:buChar char="•"/>
            </a:lvl9pPr>
          </a:lstStyle>
          <a:p>
            <a:r>
              <a:rPr lang="en-US" altLang="zh-CN" sz="2400">
                <a:solidFill>
                  <a:srgbClr val="FFFFFF"/>
                </a:solidFill>
                <a:latin typeface="Arial" panose="020B0604020202090204" pitchFamily="34" charset="0"/>
                <a:ea typeface="+mn-ea"/>
                <a:cs typeface="+mn-ea"/>
              </a:rPr>
              <a:t>not existing</a:t>
            </a:r>
            <a:endParaRPr lang="en-US" altLang="zh-CN" sz="2400">
              <a:solidFill>
                <a:srgbClr val="FFFFFF"/>
              </a:solidFill>
              <a:latin typeface="Arial" panose="020B0604020202090204" pitchFamily="34" charset="0"/>
              <a:ea typeface="+mn-ea"/>
              <a:cs typeface="+mn-ea"/>
            </a:endParaRPr>
          </a:p>
        </p:txBody>
      </p:sp>
      <p:sp>
        <p:nvSpPr>
          <p:cNvPr id="31" name="文本框 30"/>
          <p:cNvSpPr txBox="1"/>
          <p:nvPr>
            <p:custDataLst>
              <p:tags r:id="rId14"/>
            </p:custDataLst>
          </p:nvPr>
        </p:nvSpPr>
        <p:spPr>
          <a:xfrm>
            <a:off x="5553075" y="5499735"/>
            <a:ext cx="2056130"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lstStyle>
            <a:defPPr>
              <a:defRPr lang="zh-CN"/>
            </a:defPPr>
            <a:lvl1pPr algn="ctr" eaLnBrk="1" hangingPunct="1">
              <a:lnSpc>
                <a:spcPct val="100000"/>
              </a:lnSpc>
              <a:buNone/>
              <a:defRPr sz="1400">
                <a:solidFill>
                  <a:srgbClr val="F4E3B6"/>
                </a:solidFill>
              </a:defRPr>
            </a:lvl1pPr>
            <a:lvl2pPr marL="742950" indent="-285750">
              <a:lnSpc>
                <a:spcPct val="90000"/>
              </a:lnSpc>
              <a:spcBef>
                <a:spcPts val="500"/>
              </a:spcBef>
              <a:buChar char="•"/>
              <a:defRPr sz="2400"/>
            </a:lvl2pPr>
            <a:lvl3pPr marL="1143000" indent="-228600">
              <a:lnSpc>
                <a:spcPct val="90000"/>
              </a:lnSpc>
              <a:spcBef>
                <a:spcPts val="500"/>
              </a:spcBef>
              <a:buChar char="•"/>
              <a:defRPr sz="2000"/>
            </a:lvl3pPr>
            <a:lvl4pPr marL="1600200" indent="-228600">
              <a:lnSpc>
                <a:spcPct val="90000"/>
              </a:lnSpc>
              <a:spcBef>
                <a:spcPts val="500"/>
              </a:spcBef>
              <a:buChar char="•"/>
            </a:lvl4pPr>
            <a:lvl5pPr marL="2057400" indent="-228600">
              <a:lnSpc>
                <a:spcPct val="90000"/>
              </a:lnSpc>
              <a:spcBef>
                <a:spcPts val="500"/>
              </a:spcBef>
              <a:buChar char="•"/>
            </a:lvl5pPr>
            <a:lvl6pPr marL="2514600" indent="-228600" fontAlgn="base">
              <a:lnSpc>
                <a:spcPct val="90000"/>
              </a:lnSpc>
              <a:spcBef>
                <a:spcPts val="500"/>
              </a:spcBef>
              <a:spcAft>
                <a:spcPct val="0"/>
              </a:spcAft>
              <a:buFont typeface="Arial" panose="020B0604020202090204" pitchFamily="34" charset="0"/>
              <a:buChar char="•"/>
            </a:lvl6pPr>
            <a:lvl7pPr marL="2971800" indent="-228600" fontAlgn="base">
              <a:lnSpc>
                <a:spcPct val="90000"/>
              </a:lnSpc>
              <a:spcBef>
                <a:spcPts val="500"/>
              </a:spcBef>
              <a:spcAft>
                <a:spcPct val="0"/>
              </a:spcAft>
              <a:buFont typeface="Arial" panose="020B0604020202090204" pitchFamily="34" charset="0"/>
              <a:buChar char="•"/>
            </a:lvl7pPr>
            <a:lvl8pPr marL="3429000" indent="-228600" fontAlgn="base">
              <a:lnSpc>
                <a:spcPct val="90000"/>
              </a:lnSpc>
              <a:spcBef>
                <a:spcPts val="500"/>
              </a:spcBef>
              <a:spcAft>
                <a:spcPct val="0"/>
              </a:spcAft>
              <a:buFont typeface="Arial" panose="020B0604020202090204" pitchFamily="34" charset="0"/>
              <a:buChar char="•"/>
            </a:lvl8pPr>
            <a:lvl9pPr marL="3886200" indent="-228600" fontAlgn="base">
              <a:lnSpc>
                <a:spcPct val="90000"/>
              </a:lnSpc>
              <a:spcBef>
                <a:spcPts val="500"/>
              </a:spcBef>
              <a:spcAft>
                <a:spcPct val="0"/>
              </a:spcAft>
              <a:buFont typeface="Arial" panose="020B0604020202090204" pitchFamily="34" charset="0"/>
              <a:buChar char="•"/>
            </a:lvl9pPr>
          </a:lstStyle>
          <a:p>
            <a:r>
              <a:rPr lang="en-US" altLang="zh-CN" sz="2400">
                <a:solidFill>
                  <a:srgbClr val="FFFFFF"/>
                </a:solidFill>
                <a:latin typeface="Arial" panose="020B0604020202090204" pitchFamily="34" charset="0"/>
                <a:ea typeface="+mn-ea"/>
                <a:cs typeface="+mn-ea"/>
              </a:rPr>
              <a:t>differentiating</a:t>
            </a:r>
            <a:endParaRPr lang="en-US" altLang="zh-CN" sz="2400">
              <a:solidFill>
                <a:srgbClr val="FFFFFF"/>
              </a:solidFill>
              <a:latin typeface="Arial" panose="020B0604020202090204" pitchFamily="34" charset="0"/>
              <a:ea typeface="+mn-ea"/>
              <a:cs typeface="+mn-ea"/>
            </a:endParaRPr>
          </a:p>
        </p:txBody>
      </p:sp>
      <p:sp>
        <p:nvSpPr>
          <p:cNvPr id="32" name="文本框 31"/>
          <p:cNvSpPr txBox="1"/>
          <p:nvPr>
            <p:custDataLst>
              <p:tags r:id="rId15"/>
            </p:custDataLst>
          </p:nvPr>
        </p:nvSpPr>
        <p:spPr>
          <a:xfrm>
            <a:off x="8999318" y="2064118"/>
            <a:ext cx="1749996" cy="895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normAutofit/>
          </a:bodyPr>
          <a:lstStyle>
            <a:defPPr>
              <a:defRPr lang="zh-CN"/>
            </a:defPPr>
            <a:lvl1pPr algn="ctr" eaLnBrk="1" hangingPunct="1">
              <a:lnSpc>
                <a:spcPct val="100000"/>
              </a:lnSpc>
              <a:buNone/>
              <a:defRPr sz="1400">
                <a:solidFill>
                  <a:srgbClr val="F4E3B6"/>
                </a:solidFill>
              </a:defRPr>
            </a:lvl1pPr>
            <a:lvl2pPr marL="742950" indent="-285750">
              <a:lnSpc>
                <a:spcPct val="90000"/>
              </a:lnSpc>
              <a:spcBef>
                <a:spcPts val="500"/>
              </a:spcBef>
              <a:buChar char="•"/>
              <a:defRPr sz="2400"/>
            </a:lvl2pPr>
            <a:lvl3pPr marL="1143000" indent="-228600">
              <a:lnSpc>
                <a:spcPct val="90000"/>
              </a:lnSpc>
              <a:spcBef>
                <a:spcPts val="500"/>
              </a:spcBef>
              <a:buChar char="•"/>
              <a:defRPr sz="2000"/>
            </a:lvl3pPr>
            <a:lvl4pPr marL="1600200" indent="-228600">
              <a:lnSpc>
                <a:spcPct val="90000"/>
              </a:lnSpc>
              <a:spcBef>
                <a:spcPts val="500"/>
              </a:spcBef>
              <a:buChar char="•"/>
            </a:lvl4pPr>
            <a:lvl5pPr marL="2057400" indent="-228600">
              <a:lnSpc>
                <a:spcPct val="90000"/>
              </a:lnSpc>
              <a:spcBef>
                <a:spcPts val="500"/>
              </a:spcBef>
              <a:buChar char="•"/>
            </a:lvl5pPr>
            <a:lvl6pPr marL="2514600" indent="-228600" fontAlgn="base">
              <a:lnSpc>
                <a:spcPct val="90000"/>
              </a:lnSpc>
              <a:spcBef>
                <a:spcPts val="500"/>
              </a:spcBef>
              <a:spcAft>
                <a:spcPct val="0"/>
              </a:spcAft>
              <a:buFont typeface="Arial" panose="020B0604020202090204" pitchFamily="34" charset="0"/>
              <a:buChar char="•"/>
            </a:lvl6pPr>
            <a:lvl7pPr marL="2971800" indent="-228600" fontAlgn="base">
              <a:lnSpc>
                <a:spcPct val="90000"/>
              </a:lnSpc>
              <a:spcBef>
                <a:spcPts val="500"/>
              </a:spcBef>
              <a:spcAft>
                <a:spcPct val="0"/>
              </a:spcAft>
              <a:buFont typeface="Arial" panose="020B0604020202090204" pitchFamily="34" charset="0"/>
              <a:buChar char="•"/>
            </a:lvl7pPr>
            <a:lvl8pPr marL="3429000" indent="-228600" fontAlgn="base">
              <a:lnSpc>
                <a:spcPct val="90000"/>
              </a:lnSpc>
              <a:spcBef>
                <a:spcPts val="500"/>
              </a:spcBef>
              <a:spcAft>
                <a:spcPct val="0"/>
              </a:spcAft>
              <a:buFont typeface="Arial" panose="020B0604020202090204" pitchFamily="34" charset="0"/>
              <a:buChar char="•"/>
            </a:lvl8pPr>
            <a:lvl9pPr marL="3886200" indent="-228600" fontAlgn="base">
              <a:lnSpc>
                <a:spcPct val="90000"/>
              </a:lnSpc>
              <a:spcBef>
                <a:spcPts val="500"/>
              </a:spcBef>
              <a:spcAft>
                <a:spcPct val="0"/>
              </a:spcAft>
              <a:buFont typeface="Arial" panose="020B0604020202090204" pitchFamily="34" charset="0"/>
              <a:buChar char="•"/>
            </a:lvl9pPr>
          </a:lstStyle>
          <a:p>
            <a:r>
              <a:rPr lang="en-US" altLang="zh-CN" sz="2400">
                <a:solidFill>
                  <a:schemeClr val="bg1"/>
                </a:solidFill>
                <a:sym typeface="+mn-ea"/>
              </a:rPr>
              <a:t>/θ/ and /ð/</a:t>
            </a:r>
            <a:endParaRPr lang="en-US" altLang="zh-CN" sz="2400">
              <a:solidFill>
                <a:schemeClr val="bg1"/>
              </a:solidFill>
              <a:latin typeface="Arial" panose="020B0604020202090204" pitchFamily="34" charset="0"/>
              <a:ea typeface="+mn-ea"/>
              <a:cs typeface="+mn-ea"/>
              <a:sym typeface="+mn-ea"/>
            </a:endParaRPr>
          </a:p>
        </p:txBody>
      </p:sp>
      <p:sp>
        <p:nvSpPr>
          <p:cNvPr id="33" name="文本框 32"/>
          <p:cNvSpPr txBox="1"/>
          <p:nvPr>
            <p:custDataLst>
              <p:tags r:id="rId16"/>
            </p:custDataLst>
          </p:nvPr>
        </p:nvSpPr>
        <p:spPr>
          <a:xfrm>
            <a:off x="8999318" y="3736091"/>
            <a:ext cx="1749996" cy="895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normAutofit/>
          </a:bodyPr>
          <a:lstStyle>
            <a:defPPr>
              <a:defRPr lang="zh-CN"/>
            </a:defPPr>
            <a:lvl1pPr algn="ctr" eaLnBrk="1" hangingPunct="1">
              <a:lnSpc>
                <a:spcPct val="100000"/>
              </a:lnSpc>
              <a:buNone/>
              <a:defRPr sz="1400">
                <a:solidFill>
                  <a:srgbClr val="F4E3B6"/>
                </a:solidFill>
              </a:defRPr>
            </a:lvl1pPr>
            <a:lvl2pPr marL="742950" indent="-285750">
              <a:lnSpc>
                <a:spcPct val="90000"/>
              </a:lnSpc>
              <a:spcBef>
                <a:spcPts val="500"/>
              </a:spcBef>
              <a:buChar char="•"/>
              <a:defRPr sz="2400"/>
            </a:lvl2pPr>
            <a:lvl3pPr marL="1143000" indent="-228600">
              <a:lnSpc>
                <a:spcPct val="90000"/>
              </a:lnSpc>
              <a:spcBef>
                <a:spcPts val="500"/>
              </a:spcBef>
              <a:buChar char="•"/>
              <a:defRPr sz="2000"/>
            </a:lvl3pPr>
            <a:lvl4pPr marL="1600200" indent="-228600">
              <a:lnSpc>
                <a:spcPct val="90000"/>
              </a:lnSpc>
              <a:spcBef>
                <a:spcPts val="500"/>
              </a:spcBef>
              <a:buChar char="•"/>
            </a:lvl4pPr>
            <a:lvl5pPr marL="2057400" indent="-228600">
              <a:lnSpc>
                <a:spcPct val="90000"/>
              </a:lnSpc>
              <a:spcBef>
                <a:spcPts val="500"/>
              </a:spcBef>
              <a:buChar char="•"/>
            </a:lvl5pPr>
            <a:lvl6pPr marL="2514600" indent="-228600" fontAlgn="base">
              <a:lnSpc>
                <a:spcPct val="90000"/>
              </a:lnSpc>
              <a:spcBef>
                <a:spcPts val="500"/>
              </a:spcBef>
              <a:spcAft>
                <a:spcPct val="0"/>
              </a:spcAft>
              <a:buFont typeface="Arial" panose="020B0604020202090204" pitchFamily="34" charset="0"/>
              <a:buChar char="•"/>
            </a:lvl6pPr>
            <a:lvl7pPr marL="2971800" indent="-228600" fontAlgn="base">
              <a:lnSpc>
                <a:spcPct val="90000"/>
              </a:lnSpc>
              <a:spcBef>
                <a:spcPts val="500"/>
              </a:spcBef>
              <a:spcAft>
                <a:spcPct val="0"/>
              </a:spcAft>
              <a:buFont typeface="Arial" panose="020B0604020202090204" pitchFamily="34" charset="0"/>
              <a:buChar char="•"/>
            </a:lvl7pPr>
            <a:lvl8pPr marL="3429000" indent="-228600" fontAlgn="base">
              <a:lnSpc>
                <a:spcPct val="90000"/>
              </a:lnSpc>
              <a:spcBef>
                <a:spcPts val="500"/>
              </a:spcBef>
              <a:spcAft>
                <a:spcPct val="0"/>
              </a:spcAft>
              <a:buFont typeface="Arial" panose="020B0604020202090204" pitchFamily="34" charset="0"/>
              <a:buChar char="•"/>
            </a:lvl8pPr>
            <a:lvl9pPr marL="3886200" indent="-228600" fontAlgn="base">
              <a:lnSpc>
                <a:spcPct val="90000"/>
              </a:lnSpc>
              <a:spcBef>
                <a:spcPts val="500"/>
              </a:spcBef>
              <a:spcAft>
                <a:spcPct val="0"/>
              </a:spcAft>
              <a:buFont typeface="Arial" panose="020B0604020202090204" pitchFamily="34" charset="0"/>
              <a:buChar char="•"/>
            </a:lvl9pPr>
          </a:lstStyle>
          <a:p>
            <a:r>
              <a:rPr lang="en-US" altLang="zh-CN" sz="2800">
                <a:solidFill>
                  <a:schemeClr val="bg1"/>
                </a:solidFill>
                <a:sym typeface="+mn-ea"/>
              </a:rPr>
              <a:t>/qi/</a:t>
            </a:r>
            <a:endParaRPr lang="en-US" altLang="zh-CN" sz="2800">
              <a:solidFill>
                <a:schemeClr val="bg1"/>
              </a:solidFill>
              <a:latin typeface="Arial" panose="020B0604020202090204" pitchFamily="34" charset="0"/>
              <a:ea typeface="+mn-ea"/>
              <a:cs typeface="+mn-ea"/>
              <a:sym typeface="+mn-ea"/>
            </a:endParaRPr>
          </a:p>
        </p:txBody>
      </p:sp>
      <p:sp>
        <p:nvSpPr>
          <p:cNvPr id="34" name="文本框 33"/>
          <p:cNvSpPr txBox="1"/>
          <p:nvPr>
            <p:custDataLst>
              <p:tags r:id="rId17"/>
            </p:custDataLst>
          </p:nvPr>
        </p:nvSpPr>
        <p:spPr>
          <a:xfrm>
            <a:off x="8999318" y="5484427"/>
            <a:ext cx="1749996" cy="895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lstStyle>
            <a:defPPr>
              <a:defRPr lang="zh-CN"/>
            </a:defPPr>
            <a:lvl1pPr algn="ctr" eaLnBrk="1" hangingPunct="1">
              <a:lnSpc>
                <a:spcPct val="100000"/>
              </a:lnSpc>
              <a:buNone/>
              <a:defRPr sz="1400">
                <a:solidFill>
                  <a:srgbClr val="F4E3B6"/>
                </a:solidFill>
              </a:defRPr>
            </a:lvl1pPr>
            <a:lvl2pPr marL="742950" indent="-285750">
              <a:lnSpc>
                <a:spcPct val="90000"/>
              </a:lnSpc>
              <a:spcBef>
                <a:spcPts val="500"/>
              </a:spcBef>
              <a:buChar char="•"/>
              <a:defRPr sz="2400"/>
            </a:lvl2pPr>
            <a:lvl3pPr marL="1143000" indent="-228600">
              <a:lnSpc>
                <a:spcPct val="90000"/>
              </a:lnSpc>
              <a:spcBef>
                <a:spcPts val="500"/>
              </a:spcBef>
              <a:buChar char="•"/>
              <a:defRPr sz="2000"/>
            </a:lvl3pPr>
            <a:lvl4pPr marL="1600200" indent="-228600">
              <a:lnSpc>
                <a:spcPct val="90000"/>
              </a:lnSpc>
              <a:spcBef>
                <a:spcPts val="500"/>
              </a:spcBef>
              <a:buChar char="•"/>
            </a:lvl4pPr>
            <a:lvl5pPr marL="2057400" indent="-228600">
              <a:lnSpc>
                <a:spcPct val="90000"/>
              </a:lnSpc>
              <a:spcBef>
                <a:spcPts val="500"/>
              </a:spcBef>
              <a:buChar char="•"/>
            </a:lvl5pPr>
            <a:lvl6pPr marL="2514600" indent="-228600" fontAlgn="base">
              <a:lnSpc>
                <a:spcPct val="90000"/>
              </a:lnSpc>
              <a:spcBef>
                <a:spcPts val="500"/>
              </a:spcBef>
              <a:spcAft>
                <a:spcPct val="0"/>
              </a:spcAft>
              <a:buFont typeface="Arial" panose="020B0604020202090204" pitchFamily="34" charset="0"/>
              <a:buChar char="•"/>
            </a:lvl6pPr>
            <a:lvl7pPr marL="2971800" indent="-228600" fontAlgn="base">
              <a:lnSpc>
                <a:spcPct val="90000"/>
              </a:lnSpc>
              <a:spcBef>
                <a:spcPts val="500"/>
              </a:spcBef>
              <a:spcAft>
                <a:spcPct val="0"/>
              </a:spcAft>
              <a:buFont typeface="Arial" panose="020B0604020202090204" pitchFamily="34" charset="0"/>
              <a:buChar char="•"/>
            </a:lvl7pPr>
            <a:lvl8pPr marL="3429000" indent="-228600" fontAlgn="base">
              <a:lnSpc>
                <a:spcPct val="90000"/>
              </a:lnSpc>
              <a:spcBef>
                <a:spcPts val="500"/>
              </a:spcBef>
              <a:spcAft>
                <a:spcPct val="0"/>
              </a:spcAft>
              <a:buFont typeface="Arial" panose="020B0604020202090204" pitchFamily="34" charset="0"/>
              <a:buChar char="•"/>
            </a:lvl8pPr>
            <a:lvl9pPr marL="3886200" indent="-228600" fontAlgn="base">
              <a:lnSpc>
                <a:spcPct val="90000"/>
              </a:lnSpc>
              <a:spcBef>
                <a:spcPts val="500"/>
              </a:spcBef>
              <a:spcAft>
                <a:spcPct val="0"/>
              </a:spcAft>
              <a:buFont typeface="Arial" panose="020B0604020202090204" pitchFamily="34" charset="0"/>
              <a:buChar char="•"/>
            </a:lvl9pPr>
          </a:lstStyle>
          <a:p>
            <a:r>
              <a:rPr lang="en-US" altLang="zh-CN" sz="2000">
                <a:solidFill>
                  <a:schemeClr val="bg1"/>
                </a:solidFill>
                <a:latin typeface="Arial" panose="020B0604020202090204" pitchFamily="34" charset="0"/>
                <a:ea typeface="+mn-ea"/>
                <a:cs typeface="+mn-ea"/>
              </a:rPr>
              <a:t>position, opening of the mouth, length...</a:t>
            </a:r>
            <a:endParaRPr lang="en-US" altLang="zh-CN" sz="2000">
              <a:solidFill>
                <a:schemeClr val="bg1"/>
              </a:solidFill>
              <a:latin typeface="Arial" panose="020B0604020202090204" pitchFamily="34" charset="0"/>
              <a:ea typeface="+mn-ea"/>
              <a:cs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4"/>
                                        </p:tgtEl>
                                        <p:attrNameLst>
                                          <p:attrName>style.visibility</p:attrName>
                                        </p:attrNameLst>
                                      </p:cBhvr>
                                      <p:to>
                                        <p:strVal val="visible"/>
                                      </p:to>
                                    </p:set>
                                    <p:anim calcmode="lin" valueType="num">
                                      <p:cBhvr additive="base">
                                        <p:cTn id="12" dur="500" fill="hold"/>
                                        <p:tgtEl>
                                          <p:spTgt spid="34"/>
                                        </p:tgtEl>
                                        <p:attrNameLst>
                                          <p:attrName>ppt_x</p:attrName>
                                        </p:attrNameLst>
                                      </p:cBhvr>
                                      <p:tavLst>
                                        <p:tav tm="0">
                                          <p:val>
                                            <p:strVal val="#ppt_x"/>
                                          </p:val>
                                        </p:tav>
                                        <p:tav tm="100000">
                                          <p:val>
                                            <p:strVal val="#ppt_x"/>
                                          </p:val>
                                        </p:tav>
                                      </p:tavLst>
                                    </p:anim>
                                    <p:anim calcmode="lin" valueType="num">
                                      <p:cBhvr additive="base">
                                        <p:cTn id="13" dur="500" fill="hold"/>
                                        <p:tgtEl>
                                          <p:spTgt spid="34"/>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 calcmode="lin" valueType="num">
                                      <p:cBhvr additive="base">
                                        <p:cTn id="16" dur="500" fill="hold"/>
                                        <p:tgtEl>
                                          <p:spTgt spid="33"/>
                                        </p:tgtEl>
                                        <p:attrNameLst>
                                          <p:attrName>ppt_x</p:attrName>
                                        </p:attrNameLst>
                                      </p:cBhvr>
                                      <p:tavLst>
                                        <p:tav tm="0">
                                          <p:val>
                                            <p:strVal val="#ppt_x"/>
                                          </p:val>
                                        </p:tav>
                                        <p:tav tm="100000">
                                          <p:val>
                                            <p:strVal val="#ppt_x"/>
                                          </p:val>
                                        </p:tav>
                                      </p:tavLst>
                                    </p:anim>
                                    <p:anim calcmode="lin" valueType="num">
                                      <p:cBhvr additive="base">
                                        <p:cTn id="17" dur="500" fill="hold"/>
                                        <p:tgtEl>
                                          <p:spTgt spid="33"/>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2"/>
                                        </p:tgtEl>
                                        <p:attrNameLst>
                                          <p:attrName>style.visibility</p:attrName>
                                        </p:attrNameLst>
                                      </p:cBhvr>
                                      <p:to>
                                        <p:strVal val="visible"/>
                                      </p:to>
                                    </p:set>
                                    <p:anim calcmode="lin" valueType="num">
                                      <p:cBhvr additive="base">
                                        <p:cTn id="20" dur="500" fill="hold"/>
                                        <p:tgtEl>
                                          <p:spTgt spid="32"/>
                                        </p:tgtEl>
                                        <p:attrNameLst>
                                          <p:attrName>ppt_x</p:attrName>
                                        </p:attrNameLst>
                                      </p:cBhvr>
                                      <p:tavLst>
                                        <p:tav tm="0">
                                          <p:val>
                                            <p:strVal val="#ppt_x"/>
                                          </p:val>
                                        </p:tav>
                                        <p:tav tm="100000">
                                          <p:val>
                                            <p:strVal val="#ppt_x"/>
                                          </p:val>
                                        </p:tav>
                                      </p:tavLst>
                                    </p:anim>
                                    <p:anim calcmode="lin" valueType="num">
                                      <p:cBhvr additive="base">
                                        <p:cTn id="21" dur="500" fill="hold"/>
                                        <p:tgtEl>
                                          <p:spTgt spid="3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1"/>
                                        </p:tgtEl>
                                        <p:attrNameLst>
                                          <p:attrName>style.visibility</p:attrName>
                                        </p:attrNameLst>
                                      </p:cBhvr>
                                      <p:to>
                                        <p:strVal val="visible"/>
                                      </p:to>
                                    </p:set>
                                    <p:anim calcmode="lin" valueType="num">
                                      <p:cBhvr additive="base">
                                        <p:cTn id="24" dur="500" fill="hold"/>
                                        <p:tgtEl>
                                          <p:spTgt spid="31"/>
                                        </p:tgtEl>
                                        <p:attrNameLst>
                                          <p:attrName>ppt_x</p:attrName>
                                        </p:attrNameLst>
                                      </p:cBhvr>
                                      <p:tavLst>
                                        <p:tav tm="0">
                                          <p:val>
                                            <p:strVal val="#ppt_x"/>
                                          </p:val>
                                        </p:tav>
                                        <p:tav tm="100000">
                                          <p:val>
                                            <p:strVal val="#ppt_x"/>
                                          </p:val>
                                        </p:tav>
                                      </p:tavLst>
                                    </p:anim>
                                    <p:anim calcmode="lin" valueType="num">
                                      <p:cBhvr additive="base">
                                        <p:cTn id="25" dur="500" fill="hold"/>
                                        <p:tgtEl>
                                          <p:spTgt spid="31"/>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0"/>
                                        </p:tgtEl>
                                        <p:attrNameLst>
                                          <p:attrName>style.visibility</p:attrName>
                                        </p:attrNameLst>
                                      </p:cBhvr>
                                      <p:to>
                                        <p:strVal val="visible"/>
                                      </p:to>
                                    </p:set>
                                    <p:anim calcmode="lin" valueType="num">
                                      <p:cBhvr additive="base">
                                        <p:cTn id="28" dur="500" fill="hold"/>
                                        <p:tgtEl>
                                          <p:spTgt spid="30"/>
                                        </p:tgtEl>
                                        <p:attrNameLst>
                                          <p:attrName>ppt_x</p:attrName>
                                        </p:attrNameLst>
                                      </p:cBhvr>
                                      <p:tavLst>
                                        <p:tav tm="0">
                                          <p:val>
                                            <p:strVal val="#ppt_x"/>
                                          </p:val>
                                        </p:tav>
                                        <p:tav tm="100000">
                                          <p:val>
                                            <p:strVal val="#ppt_x"/>
                                          </p:val>
                                        </p:tav>
                                      </p:tavLst>
                                    </p:anim>
                                    <p:anim calcmode="lin" valueType="num">
                                      <p:cBhvr additive="base">
                                        <p:cTn id="29" dur="500" fill="hold"/>
                                        <p:tgtEl>
                                          <p:spTgt spid="30"/>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24"/>
                                        </p:tgtEl>
                                        <p:attrNameLst>
                                          <p:attrName>style.visibility</p:attrName>
                                        </p:attrNameLst>
                                      </p:cBhvr>
                                      <p:to>
                                        <p:strVal val="visible"/>
                                      </p:to>
                                    </p:set>
                                    <p:anim calcmode="lin" valueType="num">
                                      <p:cBhvr additive="base">
                                        <p:cTn id="32" dur="500" fill="hold"/>
                                        <p:tgtEl>
                                          <p:spTgt spid="24"/>
                                        </p:tgtEl>
                                        <p:attrNameLst>
                                          <p:attrName>ppt_x</p:attrName>
                                        </p:attrNameLst>
                                      </p:cBhvr>
                                      <p:tavLst>
                                        <p:tav tm="0">
                                          <p:val>
                                            <p:strVal val="#ppt_x"/>
                                          </p:val>
                                        </p:tav>
                                        <p:tav tm="100000">
                                          <p:val>
                                            <p:strVal val="#ppt_x"/>
                                          </p:val>
                                        </p:tav>
                                      </p:tavLst>
                                    </p:anim>
                                    <p:anim calcmode="lin" valueType="num">
                                      <p:cBhvr additive="base">
                                        <p:cTn id="33" dur="500" fill="hold"/>
                                        <p:tgtEl>
                                          <p:spTgt spid="24"/>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17421"/>
                                        </p:tgtEl>
                                        <p:attrNameLst>
                                          <p:attrName>style.visibility</p:attrName>
                                        </p:attrNameLst>
                                      </p:cBhvr>
                                      <p:to>
                                        <p:strVal val="visible"/>
                                      </p:to>
                                    </p:set>
                                    <p:anim calcmode="lin" valueType="num">
                                      <p:cBhvr additive="base">
                                        <p:cTn id="36" dur="500" fill="hold"/>
                                        <p:tgtEl>
                                          <p:spTgt spid="17421"/>
                                        </p:tgtEl>
                                        <p:attrNameLst>
                                          <p:attrName>ppt_x</p:attrName>
                                        </p:attrNameLst>
                                      </p:cBhvr>
                                      <p:tavLst>
                                        <p:tav tm="0">
                                          <p:val>
                                            <p:strVal val="#ppt_x"/>
                                          </p:val>
                                        </p:tav>
                                        <p:tav tm="100000">
                                          <p:val>
                                            <p:strVal val="#ppt_x"/>
                                          </p:val>
                                        </p:tav>
                                      </p:tavLst>
                                    </p:anim>
                                    <p:anim calcmode="lin" valueType="num">
                                      <p:cBhvr additive="base">
                                        <p:cTn id="37" dur="500" fill="hold"/>
                                        <p:tgtEl>
                                          <p:spTgt spid="17421"/>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17420"/>
                                        </p:tgtEl>
                                        <p:attrNameLst>
                                          <p:attrName>style.visibility</p:attrName>
                                        </p:attrNameLst>
                                      </p:cBhvr>
                                      <p:to>
                                        <p:strVal val="visible"/>
                                      </p:to>
                                    </p:set>
                                    <p:anim calcmode="lin" valueType="num">
                                      <p:cBhvr additive="base">
                                        <p:cTn id="40" dur="500" fill="hold"/>
                                        <p:tgtEl>
                                          <p:spTgt spid="17420"/>
                                        </p:tgtEl>
                                        <p:attrNameLst>
                                          <p:attrName>ppt_x</p:attrName>
                                        </p:attrNameLst>
                                      </p:cBhvr>
                                      <p:tavLst>
                                        <p:tav tm="0">
                                          <p:val>
                                            <p:strVal val="#ppt_x"/>
                                          </p:val>
                                        </p:tav>
                                        <p:tav tm="100000">
                                          <p:val>
                                            <p:strVal val="#ppt_x"/>
                                          </p:val>
                                        </p:tav>
                                      </p:tavLst>
                                    </p:anim>
                                    <p:anim calcmode="lin" valueType="num">
                                      <p:cBhvr additive="base">
                                        <p:cTn id="41" dur="500" fill="hold"/>
                                        <p:tgtEl>
                                          <p:spTgt spid="17420"/>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17419"/>
                                        </p:tgtEl>
                                        <p:attrNameLst>
                                          <p:attrName>style.visibility</p:attrName>
                                        </p:attrNameLst>
                                      </p:cBhvr>
                                      <p:to>
                                        <p:strVal val="visible"/>
                                      </p:to>
                                    </p:set>
                                    <p:anim calcmode="lin" valueType="num">
                                      <p:cBhvr additive="base">
                                        <p:cTn id="44" dur="500" fill="hold"/>
                                        <p:tgtEl>
                                          <p:spTgt spid="17419"/>
                                        </p:tgtEl>
                                        <p:attrNameLst>
                                          <p:attrName>ppt_x</p:attrName>
                                        </p:attrNameLst>
                                      </p:cBhvr>
                                      <p:tavLst>
                                        <p:tav tm="0">
                                          <p:val>
                                            <p:strVal val="#ppt_x"/>
                                          </p:val>
                                        </p:tav>
                                        <p:tav tm="100000">
                                          <p:val>
                                            <p:strVal val="#ppt_x"/>
                                          </p:val>
                                        </p:tav>
                                      </p:tavLst>
                                    </p:anim>
                                    <p:anim calcmode="lin" valueType="num">
                                      <p:cBhvr additive="base">
                                        <p:cTn id="45" dur="500" fill="hold"/>
                                        <p:tgtEl>
                                          <p:spTgt spid="17419"/>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17417"/>
                                        </p:tgtEl>
                                        <p:attrNameLst>
                                          <p:attrName>style.visibility</p:attrName>
                                        </p:attrNameLst>
                                      </p:cBhvr>
                                      <p:to>
                                        <p:strVal val="visible"/>
                                      </p:to>
                                    </p:set>
                                    <p:anim calcmode="lin" valueType="num">
                                      <p:cBhvr additive="base">
                                        <p:cTn id="48" dur="500" fill="hold"/>
                                        <p:tgtEl>
                                          <p:spTgt spid="17417"/>
                                        </p:tgtEl>
                                        <p:attrNameLst>
                                          <p:attrName>ppt_x</p:attrName>
                                        </p:attrNameLst>
                                      </p:cBhvr>
                                      <p:tavLst>
                                        <p:tav tm="0">
                                          <p:val>
                                            <p:strVal val="#ppt_x"/>
                                          </p:val>
                                        </p:tav>
                                        <p:tav tm="100000">
                                          <p:val>
                                            <p:strVal val="#ppt_x"/>
                                          </p:val>
                                        </p:tav>
                                      </p:tavLst>
                                    </p:anim>
                                    <p:anim calcmode="lin" valueType="num">
                                      <p:cBhvr additive="base">
                                        <p:cTn id="49" dur="500" fill="hold"/>
                                        <p:tgtEl>
                                          <p:spTgt spid="17417"/>
                                        </p:tgtEl>
                                        <p:attrNameLst>
                                          <p:attrName>ppt_y</p:attrName>
                                        </p:attrNameLst>
                                      </p:cBhvr>
                                      <p:tavLst>
                                        <p:tav tm="0">
                                          <p:val>
                                            <p:strVal val="1+#ppt_h/2"/>
                                          </p:val>
                                        </p:tav>
                                        <p:tav tm="100000">
                                          <p:val>
                                            <p:strVal val="#ppt_y"/>
                                          </p:val>
                                        </p:tav>
                                      </p:tavLst>
                                    </p:anim>
                                  </p:childTnLst>
                                </p:cTn>
                              </p:par>
                              <p:par>
                                <p:cTn id="50" presetID="2" presetClass="entr" presetSubtype="4" fill="hold" nodeType="withEffect">
                                  <p:stCondLst>
                                    <p:cond delay="0"/>
                                  </p:stCondLst>
                                  <p:childTnLst>
                                    <p:set>
                                      <p:cBhvr>
                                        <p:cTn id="51" dur="1" fill="hold">
                                          <p:stCondLst>
                                            <p:cond delay="0"/>
                                          </p:stCondLst>
                                        </p:cTn>
                                        <p:tgtEl>
                                          <p:spTgt spid="17418"/>
                                        </p:tgtEl>
                                        <p:attrNameLst>
                                          <p:attrName>style.visibility</p:attrName>
                                        </p:attrNameLst>
                                      </p:cBhvr>
                                      <p:to>
                                        <p:strVal val="visible"/>
                                      </p:to>
                                    </p:set>
                                    <p:anim calcmode="lin" valueType="num">
                                      <p:cBhvr additive="base">
                                        <p:cTn id="52" dur="500" fill="hold"/>
                                        <p:tgtEl>
                                          <p:spTgt spid="17418"/>
                                        </p:tgtEl>
                                        <p:attrNameLst>
                                          <p:attrName>ppt_x</p:attrName>
                                        </p:attrNameLst>
                                      </p:cBhvr>
                                      <p:tavLst>
                                        <p:tav tm="0">
                                          <p:val>
                                            <p:strVal val="#ppt_x"/>
                                          </p:val>
                                        </p:tav>
                                        <p:tav tm="100000">
                                          <p:val>
                                            <p:strVal val="#ppt_x"/>
                                          </p:val>
                                        </p:tav>
                                      </p:tavLst>
                                    </p:anim>
                                    <p:anim calcmode="lin" valueType="num">
                                      <p:cBhvr additive="base">
                                        <p:cTn id="53" dur="500" fill="hold"/>
                                        <p:tgtEl>
                                          <p:spTgt spid="17418"/>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17416"/>
                                        </p:tgtEl>
                                        <p:attrNameLst>
                                          <p:attrName>style.visibility</p:attrName>
                                        </p:attrNameLst>
                                      </p:cBhvr>
                                      <p:to>
                                        <p:strVal val="visible"/>
                                      </p:to>
                                    </p:set>
                                    <p:anim calcmode="lin" valueType="num">
                                      <p:cBhvr additive="base">
                                        <p:cTn id="56" dur="500" fill="hold"/>
                                        <p:tgtEl>
                                          <p:spTgt spid="17416"/>
                                        </p:tgtEl>
                                        <p:attrNameLst>
                                          <p:attrName>ppt_x</p:attrName>
                                        </p:attrNameLst>
                                      </p:cBhvr>
                                      <p:tavLst>
                                        <p:tav tm="0">
                                          <p:val>
                                            <p:strVal val="#ppt_x"/>
                                          </p:val>
                                        </p:tav>
                                        <p:tav tm="100000">
                                          <p:val>
                                            <p:strVal val="#ppt_x"/>
                                          </p:val>
                                        </p:tav>
                                      </p:tavLst>
                                    </p:anim>
                                    <p:anim calcmode="lin" valueType="num">
                                      <p:cBhvr additive="base">
                                        <p:cTn id="57" dur="500" fill="hold"/>
                                        <p:tgtEl>
                                          <p:spTgt spid="17416"/>
                                        </p:tgtEl>
                                        <p:attrNameLst>
                                          <p:attrName>ppt_y</p:attrName>
                                        </p:attrNameLst>
                                      </p:cBhvr>
                                      <p:tavLst>
                                        <p:tav tm="0">
                                          <p:val>
                                            <p:strVal val="1+#ppt_h/2"/>
                                          </p:val>
                                        </p:tav>
                                        <p:tav tm="100000">
                                          <p:val>
                                            <p:strVal val="#ppt_y"/>
                                          </p:val>
                                        </p:tav>
                                      </p:tavLst>
                                    </p:anim>
                                  </p:childTnLst>
                                </p:cTn>
                              </p:par>
                              <p:par>
                                <p:cTn id="58" presetID="2" presetClass="entr" presetSubtype="4" fill="hold" grpId="0" nodeType="withEffect">
                                  <p:stCondLst>
                                    <p:cond delay="0"/>
                                  </p:stCondLst>
                                  <p:childTnLst>
                                    <p:set>
                                      <p:cBhvr>
                                        <p:cTn id="59" dur="1" fill="hold">
                                          <p:stCondLst>
                                            <p:cond delay="0"/>
                                          </p:stCondLst>
                                        </p:cTn>
                                        <p:tgtEl>
                                          <p:spTgt spid="17415"/>
                                        </p:tgtEl>
                                        <p:attrNameLst>
                                          <p:attrName>style.visibility</p:attrName>
                                        </p:attrNameLst>
                                      </p:cBhvr>
                                      <p:to>
                                        <p:strVal val="visible"/>
                                      </p:to>
                                    </p:set>
                                    <p:anim calcmode="lin" valueType="num">
                                      <p:cBhvr additive="base">
                                        <p:cTn id="60" dur="500" fill="hold"/>
                                        <p:tgtEl>
                                          <p:spTgt spid="17415"/>
                                        </p:tgtEl>
                                        <p:attrNameLst>
                                          <p:attrName>ppt_x</p:attrName>
                                        </p:attrNameLst>
                                      </p:cBhvr>
                                      <p:tavLst>
                                        <p:tav tm="0">
                                          <p:val>
                                            <p:strVal val="#ppt_x"/>
                                          </p:val>
                                        </p:tav>
                                        <p:tav tm="100000">
                                          <p:val>
                                            <p:strVal val="#ppt_x"/>
                                          </p:val>
                                        </p:tav>
                                      </p:tavLst>
                                    </p:anim>
                                    <p:anim calcmode="lin" valueType="num">
                                      <p:cBhvr additive="base">
                                        <p:cTn id="61" dur="500" fill="hold"/>
                                        <p:tgtEl>
                                          <p:spTgt spid="17415"/>
                                        </p:tgtEl>
                                        <p:attrNameLst>
                                          <p:attrName>ppt_y</p:attrName>
                                        </p:attrNameLst>
                                      </p:cBhvr>
                                      <p:tavLst>
                                        <p:tav tm="0">
                                          <p:val>
                                            <p:strVal val="1+#ppt_h/2"/>
                                          </p:val>
                                        </p:tav>
                                        <p:tav tm="100000">
                                          <p:val>
                                            <p:strVal val="#ppt_y"/>
                                          </p:val>
                                        </p:tav>
                                      </p:tavLst>
                                    </p:anim>
                                  </p:childTnLst>
                                </p:cTn>
                              </p:par>
                              <p:par>
                                <p:cTn id="62" presetID="2" presetClass="entr" presetSubtype="4" fill="hold" grpId="0" nodeType="withEffect">
                                  <p:stCondLst>
                                    <p:cond delay="0"/>
                                  </p:stCondLst>
                                  <p:childTnLst>
                                    <p:set>
                                      <p:cBhvr>
                                        <p:cTn id="63" dur="1" fill="hold">
                                          <p:stCondLst>
                                            <p:cond delay="0"/>
                                          </p:stCondLst>
                                        </p:cTn>
                                        <p:tgtEl>
                                          <p:spTgt spid="17414"/>
                                        </p:tgtEl>
                                        <p:attrNameLst>
                                          <p:attrName>style.visibility</p:attrName>
                                        </p:attrNameLst>
                                      </p:cBhvr>
                                      <p:to>
                                        <p:strVal val="visible"/>
                                      </p:to>
                                    </p:set>
                                    <p:anim calcmode="lin" valueType="num">
                                      <p:cBhvr additive="base">
                                        <p:cTn id="64" dur="500" fill="hold"/>
                                        <p:tgtEl>
                                          <p:spTgt spid="17414"/>
                                        </p:tgtEl>
                                        <p:attrNameLst>
                                          <p:attrName>ppt_x</p:attrName>
                                        </p:attrNameLst>
                                      </p:cBhvr>
                                      <p:tavLst>
                                        <p:tav tm="0">
                                          <p:val>
                                            <p:strVal val="#ppt_x"/>
                                          </p:val>
                                        </p:tav>
                                        <p:tav tm="100000">
                                          <p:val>
                                            <p:strVal val="#ppt_x"/>
                                          </p:val>
                                        </p:tav>
                                      </p:tavLst>
                                    </p:anim>
                                    <p:anim calcmode="lin" valueType="num">
                                      <p:cBhvr additive="base">
                                        <p:cTn id="65" dur="500" fill="hold"/>
                                        <p:tgtEl>
                                          <p:spTgt spid="17414"/>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stCondLst>
                                    <p:cond delay="0"/>
                                  </p:stCondLst>
                                  <p:childTnLst>
                                    <p:set>
                                      <p:cBhvr>
                                        <p:cTn id="67" dur="1" fill="hold">
                                          <p:stCondLst>
                                            <p:cond delay="0"/>
                                          </p:stCondLst>
                                        </p:cTn>
                                        <p:tgtEl>
                                          <p:spTgt spid="17413"/>
                                        </p:tgtEl>
                                        <p:attrNameLst>
                                          <p:attrName>style.visibility</p:attrName>
                                        </p:attrNameLst>
                                      </p:cBhvr>
                                      <p:to>
                                        <p:strVal val="visible"/>
                                      </p:to>
                                    </p:set>
                                    <p:anim calcmode="lin" valueType="num">
                                      <p:cBhvr additive="base">
                                        <p:cTn id="68" dur="500" fill="hold"/>
                                        <p:tgtEl>
                                          <p:spTgt spid="17413"/>
                                        </p:tgtEl>
                                        <p:attrNameLst>
                                          <p:attrName>ppt_x</p:attrName>
                                        </p:attrNameLst>
                                      </p:cBhvr>
                                      <p:tavLst>
                                        <p:tav tm="0">
                                          <p:val>
                                            <p:strVal val="#ppt_x"/>
                                          </p:val>
                                        </p:tav>
                                        <p:tav tm="100000">
                                          <p:val>
                                            <p:strVal val="#ppt_x"/>
                                          </p:val>
                                        </p:tav>
                                      </p:tavLst>
                                    </p:anim>
                                    <p:anim calcmode="lin" valueType="num">
                                      <p:cBhvr additive="base">
                                        <p:cTn id="69" dur="500" fill="hold"/>
                                        <p:tgtEl>
                                          <p:spTgt spid="17413"/>
                                        </p:tgtEl>
                                        <p:attrNameLst>
                                          <p:attrName>ppt_y</p:attrName>
                                        </p:attrNameLst>
                                      </p:cBhvr>
                                      <p:tavLst>
                                        <p:tav tm="0">
                                          <p:val>
                                            <p:strVal val="1+#ppt_h/2"/>
                                          </p:val>
                                        </p:tav>
                                        <p:tav tm="100000">
                                          <p:val>
                                            <p:strVal val="#ppt_y"/>
                                          </p:val>
                                        </p:tav>
                                      </p:tavLst>
                                    </p:anim>
                                  </p:childTnLst>
                                </p:cTn>
                              </p:par>
                              <p:par>
                                <p:cTn id="70" presetID="2" presetClass="entr" presetSubtype="4" fill="hold" grpId="0" nodeType="withEffect">
                                  <p:stCondLst>
                                    <p:cond delay="0"/>
                                  </p:stCondLst>
                                  <p:childTnLst>
                                    <p:set>
                                      <p:cBhvr>
                                        <p:cTn id="71" dur="1" fill="hold">
                                          <p:stCondLst>
                                            <p:cond delay="0"/>
                                          </p:stCondLst>
                                        </p:cTn>
                                        <p:tgtEl>
                                          <p:spTgt spid="17412"/>
                                        </p:tgtEl>
                                        <p:attrNameLst>
                                          <p:attrName>style.visibility</p:attrName>
                                        </p:attrNameLst>
                                      </p:cBhvr>
                                      <p:to>
                                        <p:strVal val="visible"/>
                                      </p:to>
                                    </p:set>
                                    <p:anim calcmode="lin" valueType="num">
                                      <p:cBhvr additive="base">
                                        <p:cTn id="72" dur="500" fill="hold"/>
                                        <p:tgtEl>
                                          <p:spTgt spid="17412"/>
                                        </p:tgtEl>
                                        <p:attrNameLst>
                                          <p:attrName>ppt_x</p:attrName>
                                        </p:attrNameLst>
                                      </p:cBhvr>
                                      <p:tavLst>
                                        <p:tav tm="0">
                                          <p:val>
                                            <p:strVal val="#ppt_x"/>
                                          </p:val>
                                        </p:tav>
                                        <p:tav tm="100000">
                                          <p:val>
                                            <p:strVal val="#ppt_x"/>
                                          </p:val>
                                        </p:tav>
                                      </p:tavLst>
                                    </p:anim>
                                    <p:anim calcmode="lin" valueType="num">
                                      <p:cBhvr additive="base">
                                        <p:cTn id="73" dur="500" fill="hold"/>
                                        <p:tgtEl>
                                          <p:spTgt spid="17412"/>
                                        </p:tgtEl>
                                        <p:attrNameLst>
                                          <p:attrName>ppt_y</p:attrName>
                                        </p:attrNameLst>
                                      </p:cBhvr>
                                      <p:tavLst>
                                        <p:tav tm="0">
                                          <p:val>
                                            <p:strVal val="1+#ppt_h/2"/>
                                          </p:val>
                                        </p:tav>
                                        <p:tav tm="100000">
                                          <p:val>
                                            <p:strVal val="#ppt_y"/>
                                          </p:val>
                                        </p:tav>
                                      </p:tavLst>
                                    </p:anim>
                                  </p:childTnLst>
                                </p:cTn>
                              </p:par>
                              <p:par>
                                <p:cTn id="74" presetID="2" presetClass="entr" presetSubtype="4" fill="hold" grpId="0" nodeType="withEffect">
                                  <p:stCondLst>
                                    <p:cond delay="0"/>
                                  </p:stCondLst>
                                  <p:childTnLst>
                                    <p:set>
                                      <p:cBhvr>
                                        <p:cTn id="75" dur="1" fill="hold">
                                          <p:stCondLst>
                                            <p:cond delay="0"/>
                                          </p:stCondLst>
                                        </p:cTn>
                                        <p:tgtEl>
                                          <p:spTgt spid="17411"/>
                                        </p:tgtEl>
                                        <p:attrNameLst>
                                          <p:attrName>style.visibility</p:attrName>
                                        </p:attrNameLst>
                                      </p:cBhvr>
                                      <p:to>
                                        <p:strVal val="visible"/>
                                      </p:to>
                                    </p:set>
                                    <p:anim calcmode="lin" valueType="num">
                                      <p:cBhvr additive="base">
                                        <p:cTn id="76" dur="500" fill="hold"/>
                                        <p:tgtEl>
                                          <p:spTgt spid="17411"/>
                                        </p:tgtEl>
                                        <p:attrNameLst>
                                          <p:attrName>ppt_x</p:attrName>
                                        </p:attrNameLst>
                                      </p:cBhvr>
                                      <p:tavLst>
                                        <p:tav tm="0">
                                          <p:val>
                                            <p:strVal val="#ppt_x"/>
                                          </p:val>
                                        </p:tav>
                                        <p:tav tm="100000">
                                          <p:val>
                                            <p:strVal val="#ppt_x"/>
                                          </p:val>
                                        </p:tav>
                                      </p:tavLst>
                                    </p:anim>
                                    <p:anim calcmode="lin" valueType="num">
                                      <p:cBhvr additive="base">
                                        <p:cTn id="77" dur="500" fill="hold"/>
                                        <p:tgtEl>
                                          <p:spTgt spid="174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4" grpId="0"/>
      <p:bldP spid="33" grpId="0"/>
      <p:bldP spid="32" grpId="0"/>
      <p:bldP spid="31" grpId="0"/>
      <p:bldP spid="30" grpId="0"/>
      <p:bldP spid="24" grpId="0"/>
      <p:bldP spid="17416" grpId="0" animBg="1"/>
      <p:bldP spid="17415" grpId="0" animBg="1"/>
      <p:bldP spid="17414" grpId="0" animBg="1"/>
      <p:bldP spid="17413" grpId="0" animBg="1"/>
      <p:bldP spid="17412" grpId="0" animBg="1"/>
      <p:bldP spid="174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2733675"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Chifeng dialect</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pic>
        <p:nvPicPr>
          <p:cNvPr id="8" name="图片 7" descr="300px-China_Inner_Mongolia_Chifeng.svg"/>
          <p:cNvPicPr>
            <a:picLocks noChangeAspect="1"/>
          </p:cNvPicPr>
          <p:nvPr/>
        </p:nvPicPr>
        <p:blipFill>
          <a:blip r:embed="rId1"/>
          <a:stretch>
            <a:fillRect/>
          </a:stretch>
        </p:blipFill>
        <p:spPr>
          <a:xfrm>
            <a:off x="3032125" y="1139190"/>
            <a:ext cx="6127750" cy="5208270"/>
          </a:xfrm>
          <a:prstGeom prst="rect">
            <a:avLst/>
          </a:prstGeom>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11243310" cy="521970"/>
          </a:xfrm>
          <a:prstGeom prst="rect">
            <a:avLst/>
          </a:prstGeom>
          <a:noFill/>
        </p:spPr>
        <p:txBody>
          <a:bodyPr wrap="none" rtlCol="0">
            <a:spAutoFit/>
          </a:bodyPr>
          <a:lstStyle/>
          <a:p>
            <a:pPr algn="l"/>
            <a:r>
              <a:rPr lang="en-US" sz="2800" dirty="0" smtClean="0">
                <a:solidFill>
                  <a:srgbClr val="3E4150"/>
                </a:solidFill>
                <a:sym typeface="+mn-ea"/>
              </a:rPr>
              <a:t>I</a:t>
            </a:r>
            <a:r>
              <a:rPr sz="2800" dirty="0" smtClean="0">
                <a:solidFill>
                  <a:srgbClr val="3E4150"/>
                </a:solidFill>
                <a:sym typeface="+mn-ea"/>
              </a:rPr>
              <a:t>nfluence</a:t>
            </a:r>
            <a:r>
              <a:rPr lang="en-US" sz="2800" dirty="0" smtClean="0">
                <a:solidFill>
                  <a:srgbClr val="3E4150"/>
                </a:solidFill>
                <a:sym typeface="+mn-ea"/>
              </a:rPr>
              <a:t>s</a:t>
            </a:r>
            <a:r>
              <a:rPr sz="2800" dirty="0" smtClean="0">
                <a:solidFill>
                  <a:srgbClr val="3E4150"/>
                </a:solidFill>
                <a:sym typeface="+mn-ea"/>
              </a:rPr>
              <a:t> of the </a:t>
            </a:r>
            <a:r>
              <a:rPr lang="en-US" sz="2800" dirty="0" smtClean="0">
                <a:solidFill>
                  <a:srgbClr val="3E4150"/>
                </a:solidFill>
                <a:sym typeface="+mn-ea"/>
              </a:rPr>
              <a:t>M</a:t>
            </a:r>
            <a:r>
              <a:rPr sz="2800" dirty="0" smtClean="0">
                <a:solidFill>
                  <a:srgbClr val="3E4150"/>
                </a:solidFill>
                <a:sym typeface="+mn-ea"/>
              </a:rPr>
              <a:t>other </a:t>
            </a:r>
            <a:r>
              <a:rPr lang="en-US" sz="2800" dirty="0" smtClean="0">
                <a:solidFill>
                  <a:srgbClr val="3E4150"/>
                </a:solidFill>
                <a:sym typeface="+mn-ea"/>
              </a:rPr>
              <a:t>T</a:t>
            </a:r>
            <a:r>
              <a:rPr sz="2800" dirty="0" smtClean="0">
                <a:solidFill>
                  <a:srgbClr val="3E4150"/>
                </a:solidFill>
                <a:sym typeface="+mn-ea"/>
              </a:rPr>
              <a:t>ongue to the </a:t>
            </a:r>
            <a:r>
              <a:rPr lang="en-US" sz="2800" dirty="0" smtClean="0">
                <a:solidFill>
                  <a:srgbClr val="3E4150"/>
                </a:solidFill>
                <a:sym typeface="+mn-ea"/>
              </a:rPr>
              <a:t>ESL</a:t>
            </a:r>
            <a:r>
              <a:rPr sz="2800" dirty="0" smtClean="0">
                <a:solidFill>
                  <a:srgbClr val="3E4150"/>
                </a:solidFill>
                <a:sym typeface="+mn-ea"/>
              </a:rPr>
              <a:t> </a:t>
            </a:r>
            <a:r>
              <a:rPr lang="en-US" sz="2800" dirty="0" smtClean="0">
                <a:solidFill>
                  <a:srgbClr val="3E4150"/>
                </a:solidFill>
                <a:sym typeface="+mn-ea"/>
              </a:rPr>
              <a:t>L</a:t>
            </a:r>
            <a:r>
              <a:rPr sz="2800" dirty="0" smtClean="0">
                <a:solidFill>
                  <a:srgbClr val="3E4150"/>
                </a:solidFill>
                <a:sym typeface="+mn-ea"/>
              </a:rPr>
              <a:t>earning in </a:t>
            </a:r>
            <a:r>
              <a:rPr lang="en-US" sz="2800" dirty="0" smtClean="0">
                <a:solidFill>
                  <a:srgbClr val="3E4150"/>
                </a:solidFill>
                <a:sym typeface="+mn-ea"/>
              </a:rPr>
              <a:t>Pronunciation</a:t>
            </a:r>
            <a:endParaRPr lang="en-US" altLang="en-US" sz="2800" b="1" dirty="0" smtClean="0">
              <a:solidFill>
                <a:srgbClr val="3E4150"/>
              </a:solidFill>
              <a:latin typeface="微软雅黑" panose="020B0503020204020204" pitchFamily="34" charset="-122"/>
              <a:ea typeface="微软雅黑" panose="020B0503020204020204" pitchFamily="34" charset="-122"/>
              <a:sym typeface="+mn-ea"/>
            </a:endParaRPr>
          </a:p>
        </p:txBody>
      </p:sp>
      <p:grpSp>
        <p:nvGrpSpPr>
          <p:cNvPr id="17" name="组合 16"/>
          <p:cNvGrpSpPr/>
          <p:nvPr/>
        </p:nvGrpSpPr>
        <p:grpSpPr>
          <a:xfrm>
            <a:off x="7273226" y="1299678"/>
            <a:ext cx="4588510" cy="2277031"/>
            <a:chOff x="6174676" y="1393658"/>
            <a:chExt cx="4588510" cy="2277031"/>
          </a:xfrm>
        </p:grpSpPr>
        <p:sp>
          <p:nvSpPr>
            <p:cNvPr id="12" name="Freeform 8"/>
            <p:cNvSpPr/>
            <p:nvPr/>
          </p:nvSpPr>
          <p:spPr bwMode="gray">
            <a:xfrm>
              <a:off x="6174676" y="1393658"/>
              <a:ext cx="4587671" cy="2277031"/>
            </a:xfrm>
            <a:custGeom>
              <a:avLst/>
              <a:gdLst/>
              <a:ahLst/>
              <a:cxnLst/>
              <a:rect l="l" t="t" r="r" b="b"/>
              <a:pathLst>
                <a:path w="4176930" h="2058709">
                  <a:moveTo>
                    <a:pt x="0" y="0"/>
                  </a:moveTo>
                  <a:cubicBezTo>
                    <a:pt x="0" y="0"/>
                    <a:pt x="0" y="0"/>
                    <a:pt x="4176930" y="0"/>
                  </a:cubicBezTo>
                  <a:lnTo>
                    <a:pt x="4176930" y="2058709"/>
                  </a:lnTo>
                  <a:cubicBezTo>
                    <a:pt x="4176930" y="2058709"/>
                    <a:pt x="4176930" y="2058709"/>
                    <a:pt x="1079378" y="2058709"/>
                  </a:cubicBezTo>
                  <a:cubicBezTo>
                    <a:pt x="1078688" y="2046733"/>
                    <a:pt x="1077814" y="2034806"/>
                    <a:pt x="1075638" y="2023030"/>
                  </a:cubicBezTo>
                  <a:cubicBezTo>
                    <a:pt x="1075154" y="2002066"/>
                    <a:pt x="1073005" y="1981342"/>
                    <a:pt x="1069130" y="1960943"/>
                  </a:cubicBezTo>
                  <a:cubicBezTo>
                    <a:pt x="1068629" y="1954635"/>
                    <a:pt x="1067677" y="1948400"/>
                    <a:pt x="1066276" y="1942246"/>
                  </a:cubicBezTo>
                  <a:cubicBezTo>
                    <a:pt x="989069" y="1409541"/>
                    <a:pt x="545998" y="995728"/>
                    <a:pt x="0" y="963616"/>
                  </a:cubicBezTo>
                  <a:cubicBezTo>
                    <a:pt x="0" y="917052"/>
                    <a:pt x="0" y="732381"/>
                    <a:pt x="0" y="0"/>
                  </a:cubicBezTo>
                  <a:close/>
                </a:path>
              </a:pathLst>
            </a:custGeom>
            <a:solidFill>
              <a:schemeClr val="bg1"/>
            </a:solidFill>
            <a:ln w="12700">
              <a:solidFill>
                <a:schemeClr val="bg1">
                  <a:lumMod val="65000"/>
                </a:schemeClr>
              </a:solidFill>
              <a:miter lim="800000"/>
            </a:ln>
            <a:effectLst/>
          </p:spPr>
          <p:txBody>
            <a:bodyPr lIns="128014" tIns="85343" rIns="128014" bIns="170686" anchor="b" anchorCtr="0"/>
            <a:lstStyle/>
            <a:p>
              <a:pPr lvl="0" algn="r"/>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cs typeface="华文黑体" panose="02010600040101010101" pitchFamily="2" charset="-122"/>
              </a:endParaRPr>
            </a:p>
          </p:txBody>
        </p:sp>
        <p:sp>
          <p:nvSpPr>
            <p:cNvPr id="15" name="Rectangle 19"/>
            <p:cNvSpPr>
              <a:spLocks noChangeArrowheads="1"/>
            </p:cNvSpPr>
            <p:nvPr/>
          </p:nvSpPr>
          <p:spPr bwMode="gray">
            <a:xfrm>
              <a:off x="6182931" y="1393658"/>
              <a:ext cx="4580255" cy="638810"/>
            </a:xfrm>
            <a:prstGeom prst="rect">
              <a:avLst/>
            </a:prstGeom>
            <a:solidFill>
              <a:srgbClr val="3E4150"/>
            </a:solidFill>
            <a:ln w="12700">
              <a:noFill/>
              <a:miter lim="800000"/>
            </a:ln>
            <a:effectLst/>
          </p:spPr>
          <p:txBody>
            <a:bodyPr lIns="128014" tIns="85343" rIns="128014" bIns="85343" anchor="ctr"/>
            <a:lstStyle/>
            <a:p>
              <a:pPr defTabSz="949960" eaLnBrk="0" hangingPunct="0"/>
              <a:r>
                <a:rPr lang="en-US" altLang="zh-CN" sz="2400" b="1" noProof="1">
                  <a:solidFill>
                    <a:srgbClr val="FFFFFF"/>
                  </a:solidFill>
                  <a:latin typeface="微软雅黑" panose="020B0503020204020204" pitchFamily="34" charset="-122"/>
                  <a:ea typeface="微软雅黑" panose="020B0503020204020204" pitchFamily="34" charset="-122"/>
                  <a:cs typeface="Arial" panose="020B0604020202090204" pitchFamily="34" charset="0"/>
                </a:rPr>
                <a:t>Positive Influence</a:t>
              </a:r>
              <a:endParaRPr lang="en-US" altLang="zh-CN" sz="2400" b="1" noProof="1">
                <a:solidFill>
                  <a:srgbClr val="FFFFFF"/>
                </a:solidFill>
                <a:latin typeface="微软雅黑" panose="020B0503020204020204" pitchFamily="34" charset="-122"/>
                <a:ea typeface="微软雅黑" panose="020B0503020204020204" pitchFamily="34" charset="-122"/>
                <a:cs typeface="Arial" panose="020B0604020202090204" pitchFamily="34" charset="0"/>
              </a:endParaRPr>
            </a:p>
          </p:txBody>
        </p:sp>
        <p:sp>
          <p:nvSpPr>
            <p:cNvPr id="23" name="矩形 22"/>
            <p:cNvSpPr/>
            <p:nvPr/>
          </p:nvSpPr>
          <p:spPr>
            <a:xfrm>
              <a:off x="7599092" y="2444686"/>
              <a:ext cx="3163697" cy="1013460"/>
            </a:xfrm>
            <a:prstGeom prst="rect">
              <a:avLst/>
            </a:prstGeom>
          </p:spPr>
          <p:txBody>
            <a:bodyPr wrap="square" lIns="91436" tIns="45718" rIns="91436" bIns="45718">
              <a:spAutoFit/>
            </a:bodyPr>
            <a:lstStyle/>
            <a:p>
              <a:pPr algn="r">
                <a:lnSpc>
                  <a:spcPct val="150000"/>
                </a:lnSpc>
              </a:pPr>
              <a:r>
                <a:rPr lang="en-US" altLang="zh-CN" sz="2000" dirty="0">
                  <a:solidFill>
                    <a:schemeClr val="bg2">
                      <a:lumMod val="50000"/>
                    </a:schemeClr>
                  </a:solidFill>
                  <a:latin typeface="微软雅黑" panose="020B0503020204020204" pitchFamily="34" charset="-122"/>
                  <a:ea typeface="微软雅黑" panose="020B0503020204020204" pitchFamily="34" charset="-122"/>
                </a:rPr>
                <a:t>improve L2 learning performance</a:t>
              </a:r>
              <a:endParaRPr lang="en-US" altLang="zh-CN" sz="2000" dirty="0">
                <a:solidFill>
                  <a:schemeClr val="bg2">
                    <a:lumMod val="50000"/>
                  </a:schemeClr>
                </a:solidFill>
                <a:latin typeface="微软雅黑" panose="020B0503020204020204" pitchFamily="34" charset="-122"/>
                <a:ea typeface="微软雅黑" panose="020B0503020204020204" pitchFamily="34" charset="-122"/>
              </a:endParaRPr>
            </a:p>
          </p:txBody>
        </p:sp>
      </p:grpSp>
      <p:grpSp>
        <p:nvGrpSpPr>
          <p:cNvPr id="27" name="组合 26"/>
          <p:cNvGrpSpPr/>
          <p:nvPr/>
        </p:nvGrpSpPr>
        <p:grpSpPr>
          <a:xfrm>
            <a:off x="414535" y="4004008"/>
            <a:ext cx="4596765" cy="2277110"/>
            <a:chOff x="1428630" y="3817953"/>
            <a:chExt cx="4596765" cy="2277110"/>
          </a:xfrm>
        </p:grpSpPr>
        <p:sp>
          <p:nvSpPr>
            <p:cNvPr id="10" name="Freeform 9"/>
            <p:cNvSpPr/>
            <p:nvPr/>
          </p:nvSpPr>
          <p:spPr bwMode="gray">
            <a:xfrm>
              <a:off x="1428631" y="3817953"/>
              <a:ext cx="4588693" cy="2277031"/>
            </a:xfrm>
            <a:custGeom>
              <a:avLst/>
              <a:gdLst/>
              <a:ahLst/>
              <a:cxnLst>
                <a:cxn ang="0">
                  <a:pos x="1300" y="0"/>
                </a:cxn>
                <a:cxn ang="0">
                  <a:pos x="0" y="0"/>
                </a:cxn>
                <a:cxn ang="0">
                  <a:pos x="0" y="864"/>
                </a:cxn>
                <a:cxn ang="0">
                  <a:pos x="1753" y="864"/>
                </a:cxn>
                <a:cxn ang="0">
                  <a:pos x="1753" y="453"/>
                </a:cxn>
                <a:cxn ang="0">
                  <a:pos x="1300" y="0"/>
                </a:cxn>
              </a:cxnLst>
              <a:rect l="0" t="0" r="r" b="b"/>
              <a:pathLst>
                <a:path w="1753" h="864">
                  <a:moveTo>
                    <a:pt x="1300" y="0"/>
                  </a:moveTo>
                  <a:cubicBezTo>
                    <a:pt x="0" y="0"/>
                    <a:pt x="0" y="0"/>
                    <a:pt x="0" y="0"/>
                  </a:cubicBezTo>
                  <a:cubicBezTo>
                    <a:pt x="0" y="864"/>
                    <a:pt x="0" y="864"/>
                    <a:pt x="0" y="864"/>
                  </a:cubicBezTo>
                  <a:cubicBezTo>
                    <a:pt x="1753" y="864"/>
                    <a:pt x="1753" y="864"/>
                    <a:pt x="1753" y="864"/>
                  </a:cubicBezTo>
                  <a:cubicBezTo>
                    <a:pt x="1753" y="453"/>
                    <a:pt x="1753" y="453"/>
                    <a:pt x="1753" y="453"/>
                  </a:cubicBezTo>
                  <a:cubicBezTo>
                    <a:pt x="1509" y="438"/>
                    <a:pt x="1314" y="243"/>
                    <a:pt x="1300" y="0"/>
                  </a:cubicBezTo>
                  <a:close/>
                </a:path>
              </a:pathLst>
            </a:custGeom>
            <a:solidFill>
              <a:schemeClr val="bg1"/>
            </a:solidFill>
            <a:ln w="12700">
              <a:solidFill>
                <a:schemeClr val="bg1">
                  <a:lumMod val="65000"/>
                </a:schemeClr>
              </a:solidFill>
              <a:miter lim="800000"/>
            </a:ln>
            <a:effectLst/>
          </p:spPr>
          <p:txBody>
            <a:bodyPr lIns="128014" tIns="170686" rIns="128014" bIns="170686" anchor="t" anchorCtr="0"/>
            <a:lstStyle/>
            <a:p>
              <a:pPr lvl="0"/>
              <a:endParaRPr lang="zh-CN" altLang="en-US" sz="1600" dirty="0">
                <a:solidFill>
                  <a:schemeClr val="tx1">
                    <a:lumMod val="85000"/>
                    <a:lumOff val="15000"/>
                  </a:schemeClr>
                </a:solidFill>
                <a:latin typeface="微软雅黑" panose="020B0503020204020204" pitchFamily="34" charset="-122"/>
                <a:ea typeface="微软雅黑" panose="020B0503020204020204" pitchFamily="34" charset="-122"/>
                <a:cs typeface="华文黑体" panose="02010600040101010101" pitchFamily="2" charset="-122"/>
              </a:endParaRPr>
            </a:p>
          </p:txBody>
        </p:sp>
        <p:sp>
          <p:nvSpPr>
            <p:cNvPr id="13" name="Rectangle 19"/>
            <p:cNvSpPr>
              <a:spLocks noChangeArrowheads="1"/>
            </p:cNvSpPr>
            <p:nvPr/>
          </p:nvSpPr>
          <p:spPr bwMode="gray">
            <a:xfrm>
              <a:off x="1428630" y="5500068"/>
              <a:ext cx="4596765" cy="594995"/>
            </a:xfrm>
            <a:prstGeom prst="rect">
              <a:avLst/>
            </a:prstGeom>
            <a:solidFill>
              <a:srgbClr val="3E4150"/>
            </a:solidFill>
            <a:ln w="12700">
              <a:noFill/>
              <a:miter lim="800000"/>
            </a:ln>
            <a:effectLst/>
          </p:spPr>
          <p:txBody>
            <a:bodyPr lIns="128014" tIns="85343" rIns="128014" bIns="85343" anchor="ctr"/>
            <a:lstStyle/>
            <a:p>
              <a:pPr defTabSz="949960" eaLnBrk="0" hangingPunct="0"/>
              <a:r>
                <a:rPr lang="en-US" altLang="de-DE" sz="2400" b="1" noProof="1">
                  <a:solidFill>
                    <a:srgbClr val="FFFFFF"/>
                  </a:solidFill>
                  <a:latin typeface="微软雅黑" panose="020B0503020204020204" pitchFamily="34" charset="-122"/>
                  <a:ea typeface="微软雅黑" panose="020B0503020204020204" pitchFamily="34" charset="-122"/>
                  <a:cs typeface="Arial" panose="020B0604020202090204" pitchFamily="34" charset="0"/>
                </a:rPr>
                <a:t>Negative Influence</a:t>
              </a:r>
              <a:endParaRPr lang="en-US" altLang="de-DE" sz="2400" b="1" noProof="1">
                <a:solidFill>
                  <a:srgbClr val="FFFFFF"/>
                </a:solidFill>
                <a:latin typeface="微软雅黑" panose="020B0503020204020204" pitchFamily="34" charset="-122"/>
                <a:ea typeface="微软雅黑" panose="020B0503020204020204" pitchFamily="34" charset="-122"/>
                <a:cs typeface="Arial" panose="020B0604020202090204" pitchFamily="34" charset="0"/>
              </a:endParaRPr>
            </a:p>
          </p:txBody>
        </p:sp>
        <p:sp>
          <p:nvSpPr>
            <p:cNvPr id="25" name="矩形 24"/>
            <p:cNvSpPr/>
            <p:nvPr/>
          </p:nvSpPr>
          <p:spPr>
            <a:xfrm>
              <a:off x="1428775" y="4210722"/>
              <a:ext cx="3163697" cy="1013460"/>
            </a:xfrm>
            <a:prstGeom prst="rect">
              <a:avLst/>
            </a:prstGeom>
          </p:spPr>
          <p:txBody>
            <a:bodyPr wrap="square" lIns="91436" tIns="45718" rIns="91436" bIns="45718">
              <a:spAutoFit/>
            </a:bodyPr>
            <a:lstStyle/>
            <a:p>
              <a:pPr>
                <a:lnSpc>
                  <a:spcPct val="150000"/>
                </a:lnSpc>
              </a:pPr>
              <a:r>
                <a:rPr lang="en-US" altLang="zh-CN" sz="2000" dirty="0">
                  <a:solidFill>
                    <a:schemeClr val="bg2">
                      <a:lumMod val="50000"/>
                    </a:schemeClr>
                  </a:solidFill>
                  <a:latin typeface="微软雅黑" panose="020B0503020204020204" pitchFamily="34" charset="-122"/>
                  <a:ea typeface="微软雅黑" panose="020B0503020204020204" pitchFamily="34" charset="-122"/>
                </a:rPr>
                <a:t>undermine L2 acquisition</a:t>
              </a:r>
              <a:endParaRPr lang="en-US" altLang="zh-CN" sz="2000" dirty="0">
                <a:solidFill>
                  <a:schemeClr val="bg2">
                    <a:lumMod val="50000"/>
                  </a:schemeClr>
                </a:solidFill>
                <a:latin typeface="微软雅黑" panose="020B0503020204020204" pitchFamily="34" charset="-122"/>
                <a:ea typeface="微软雅黑" panose="020B0503020204020204" pitchFamily="34" charset="-122"/>
              </a:endParaRPr>
            </a:p>
          </p:txBody>
        </p:sp>
      </p:grpSp>
      <p:grpSp>
        <p:nvGrpSpPr>
          <p:cNvPr id="24597" name="Group 21"/>
          <p:cNvGrpSpPr/>
          <p:nvPr/>
        </p:nvGrpSpPr>
        <p:grpSpPr bwMode="auto">
          <a:xfrm>
            <a:off x="3873087" y="2568575"/>
            <a:ext cx="4132358" cy="2255520"/>
            <a:chOff x="88" y="0"/>
            <a:chExt cx="1818" cy="1324"/>
          </a:xfrm>
        </p:grpSpPr>
        <p:sp>
          <p:nvSpPr>
            <p:cNvPr id="24598" name="Freeform 22"/>
            <p:cNvSpPr/>
            <p:nvPr/>
          </p:nvSpPr>
          <p:spPr bwMode="auto">
            <a:xfrm>
              <a:off x="1023" y="0"/>
              <a:ext cx="664" cy="1324"/>
            </a:xfrm>
            <a:custGeom>
              <a:avLst/>
              <a:gdLst>
                <a:gd name="T0" fmla="*/ 0 w 347"/>
                <a:gd name="T1" fmla="*/ 0 h 693"/>
                <a:gd name="T2" fmla="*/ 0 w 347"/>
                <a:gd name="T3" fmla="*/ 122 h 693"/>
                <a:gd name="T4" fmla="*/ 225 w 347"/>
                <a:gd name="T5" fmla="*/ 347 h 693"/>
                <a:gd name="T6" fmla="*/ 0 w 347"/>
                <a:gd name="T7" fmla="*/ 572 h 693"/>
                <a:gd name="T8" fmla="*/ 0 w 347"/>
                <a:gd name="T9" fmla="*/ 693 h 693"/>
                <a:gd name="T10" fmla="*/ 347 w 347"/>
                <a:gd name="T11" fmla="*/ 347 h 693"/>
                <a:gd name="T12" fmla="*/ 0 w 347"/>
                <a:gd name="T13" fmla="*/ 0 h 693"/>
              </a:gdLst>
              <a:ahLst/>
              <a:cxnLst>
                <a:cxn ang="0">
                  <a:pos x="T0" y="T1"/>
                </a:cxn>
                <a:cxn ang="0">
                  <a:pos x="T2" y="T3"/>
                </a:cxn>
                <a:cxn ang="0">
                  <a:pos x="T4" y="T5"/>
                </a:cxn>
                <a:cxn ang="0">
                  <a:pos x="T6" y="T7"/>
                </a:cxn>
                <a:cxn ang="0">
                  <a:pos x="T8" y="T9"/>
                </a:cxn>
                <a:cxn ang="0">
                  <a:pos x="T10" y="T11"/>
                </a:cxn>
                <a:cxn ang="0">
                  <a:pos x="T12" y="T13"/>
                </a:cxn>
              </a:cxnLst>
              <a:rect l="0" t="0" r="r" b="b"/>
              <a:pathLst>
                <a:path w="347" h="693">
                  <a:moveTo>
                    <a:pt x="0" y="0"/>
                  </a:moveTo>
                  <a:cubicBezTo>
                    <a:pt x="0" y="122"/>
                    <a:pt x="0" y="122"/>
                    <a:pt x="0" y="122"/>
                  </a:cubicBezTo>
                  <a:cubicBezTo>
                    <a:pt x="125" y="122"/>
                    <a:pt x="225" y="222"/>
                    <a:pt x="225" y="347"/>
                  </a:cubicBezTo>
                  <a:cubicBezTo>
                    <a:pt x="225" y="471"/>
                    <a:pt x="125" y="572"/>
                    <a:pt x="0" y="572"/>
                  </a:cubicBezTo>
                  <a:cubicBezTo>
                    <a:pt x="0" y="693"/>
                    <a:pt x="0" y="693"/>
                    <a:pt x="0" y="693"/>
                  </a:cubicBezTo>
                  <a:cubicBezTo>
                    <a:pt x="192" y="693"/>
                    <a:pt x="347" y="538"/>
                    <a:pt x="347" y="347"/>
                  </a:cubicBezTo>
                  <a:cubicBezTo>
                    <a:pt x="347" y="155"/>
                    <a:pt x="192" y="0"/>
                    <a:pt x="0" y="0"/>
                  </a:cubicBezTo>
                  <a:close/>
                </a:path>
              </a:pathLst>
            </a:custGeom>
            <a:solidFill>
              <a:schemeClr val="tx1">
                <a:lumMod val="85000"/>
                <a:lumOff val="15000"/>
              </a:schemeClr>
            </a:solidFill>
            <a:ln>
              <a:noFill/>
            </a:ln>
            <a:extLst>
              <a:ext uri="{91240B29-F687-4F45-9708-019B960494DF}">
                <a14:hiddenLine xmlns:a14="http://schemas.microsoft.com/office/drawing/2010/main" w="9525">
                  <a:solidFill>
                    <a:srgbClr val="000000"/>
                  </a:solidFill>
                  <a:round/>
                </a14:hiddenLine>
              </a:ext>
            </a:extLst>
          </p:spPr>
          <p:txBody>
            <a:bodyPr/>
            <a:p>
              <a:endParaRPr lang="zh-CN" altLang="en-US">
                <a:solidFill>
                  <a:schemeClr val="bg1">
                    <a:lumMod val="50000"/>
                  </a:schemeClr>
                </a:solidFill>
              </a:endParaRPr>
            </a:p>
          </p:txBody>
        </p:sp>
        <p:sp>
          <p:nvSpPr>
            <p:cNvPr id="24599" name="Freeform 23"/>
            <p:cNvSpPr/>
            <p:nvPr/>
          </p:nvSpPr>
          <p:spPr bwMode="auto">
            <a:xfrm>
              <a:off x="361" y="0"/>
              <a:ext cx="662" cy="1324"/>
            </a:xfrm>
            <a:custGeom>
              <a:avLst/>
              <a:gdLst>
                <a:gd name="T0" fmla="*/ 121 w 346"/>
                <a:gd name="T1" fmla="*/ 347 h 693"/>
                <a:gd name="T2" fmla="*/ 346 w 346"/>
                <a:gd name="T3" fmla="*/ 122 h 693"/>
                <a:gd name="T4" fmla="*/ 346 w 346"/>
                <a:gd name="T5" fmla="*/ 0 h 693"/>
                <a:gd name="T6" fmla="*/ 0 w 346"/>
                <a:gd name="T7" fmla="*/ 347 h 693"/>
                <a:gd name="T8" fmla="*/ 346 w 346"/>
                <a:gd name="T9" fmla="*/ 693 h 693"/>
                <a:gd name="T10" fmla="*/ 346 w 346"/>
                <a:gd name="T11" fmla="*/ 572 h 693"/>
                <a:gd name="T12" fmla="*/ 121 w 346"/>
                <a:gd name="T13" fmla="*/ 347 h 693"/>
              </a:gdLst>
              <a:ahLst/>
              <a:cxnLst>
                <a:cxn ang="0">
                  <a:pos x="T0" y="T1"/>
                </a:cxn>
                <a:cxn ang="0">
                  <a:pos x="T2" y="T3"/>
                </a:cxn>
                <a:cxn ang="0">
                  <a:pos x="T4" y="T5"/>
                </a:cxn>
                <a:cxn ang="0">
                  <a:pos x="T6" y="T7"/>
                </a:cxn>
                <a:cxn ang="0">
                  <a:pos x="T8" y="T9"/>
                </a:cxn>
                <a:cxn ang="0">
                  <a:pos x="T10" y="T11"/>
                </a:cxn>
                <a:cxn ang="0">
                  <a:pos x="T12" y="T13"/>
                </a:cxn>
              </a:cxnLst>
              <a:rect l="0" t="0" r="r" b="b"/>
              <a:pathLst>
                <a:path w="346" h="693">
                  <a:moveTo>
                    <a:pt x="121" y="347"/>
                  </a:moveTo>
                  <a:cubicBezTo>
                    <a:pt x="121" y="222"/>
                    <a:pt x="222" y="122"/>
                    <a:pt x="346" y="122"/>
                  </a:cubicBezTo>
                  <a:cubicBezTo>
                    <a:pt x="346" y="0"/>
                    <a:pt x="346" y="0"/>
                    <a:pt x="346" y="0"/>
                  </a:cubicBezTo>
                  <a:cubicBezTo>
                    <a:pt x="155" y="0"/>
                    <a:pt x="0" y="155"/>
                    <a:pt x="0" y="347"/>
                  </a:cubicBezTo>
                  <a:cubicBezTo>
                    <a:pt x="0" y="538"/>
                    <a:pt x="155" y="693"/>
                    <a:pt x="346" y="693"/>
                  </a:cubicBezTo>
                  <a:cubicBezTo>
                    <a:pt x="346" y="572"/>
                    <a:pt x="346" y="572"/>
                    <a:pt x="346" y="572"/>
                  </a:cubicBezTo>
                  <a:cubicBezTo>
                    <a:pt x="222" y="572"/>
                    <a:pt x="121" y="471"/>
                    <a:pt x="121" y="347"/>
                  </a:cubicBezTo>
                  <a:close/>
                </a:path>
              </a:pathLst>
            </a:custGeom>
            <a:solidFill>
              <a:schemeClr val="tx1">
                <a:lumMod val="85000"/>
                <a:lumOff val="15000"/>
              </a:schemeClr>
            </a:solidFill>
            <a:ln>
              <a:noFill/>
            </a:ln>
            <a:extLst>
              <a:ext uri="{91240B29-F687-4F45-9708-019B960494DF}">
                <a14:hiddenLine xmlns:a14="http://schemas.microsoft.com/office/drawing/2010/main" w="9525">
                  <a:solidFill>
                    <a:srgbClr val="000000"/>
                  </a:solidFill>
                  <a:round/>
                </a14:hiddenLine>
              </a:ext>
            </a:extLst>
          </p:spPr>
          <p:txBody>
            <a:bodyPr/>
            <a:p>
              <a:endParaRPr lang="zh-CN" altLang="en-US">
                <a:solidFill>
                  <a:schemeClr val="bg1">
                    <a:lumMod val="50000"/>
                  </a:schemeClr>
                </a:solidFill>
              </a:endParaRPr>
            </a:p>
          </p:txBody>
        </p:sp>
        <p:sp>
          <p:nvSpPr>
            <p:cNvPr id="24605" name="Freeform 29"/>
            <p:cNvSpPr/>
            <p:nvPr/>
          </p:nvSpPr>
          <p:spPr bwMode="auto">
            <a:xfrm>
              <a:off x="88" y="1093"/>
              <a:ext cx="1087" cy="216"/>
            </a:xfrm>
            <a:custGeom>
              <a:avLst/>
              <a:gdLst>
                <a:gd name="T0" fmla="*/ 61 w 535"/>
                <a:gd name="T1" fmla="*/ 0 h 121"/>
                <a:gd name="T2" fmla="*/ 0 w 535"/>
                <a:gd name="T3" fmla="*/ 60 h 121"/>
                <a:gd name="T4" fmla="*/ 61 w 535"/>
                <a:gd name="T5" fmla="*/ 121 h 121"/>
                <a:gd name="T6" fmla="*/ 535 w 535"/>
                <a:gd name="T7" fmla="*/ 121 h 121"/>
                <a:gd name="T8" fmla="*/ 535 w 535"/>
                <a:gd name="T9" fmla="*/ 0 h 121"/>
                <a:gd name="T10" fmla="*/ 61 w 535"/>
                <a:gd name="T11" fmla="*/ 0 h 121"/>
              </a:gdLst>
              <a:ahLst/>
              <a:cxnLst>
                <a:cxn ang="0">
                  <a:pos x="T0" y="T1"/>
                </a:cxn>
                <a:cxn ang="0">
                  <a:pos x="T2" y="T3"/>
                </a:cxn>
                <a:cxn ang="0">
                  <a:pos x="T4" y="T5"/>
                </a:cxn>
                <a:cxn ang="0">
                  <a:pos x="T6" y="T7"/>
                </a:cxn>
                <a:cxn ang="0">
                  <a:pos x="T8" y="T9"/>
                </a:cxn>
                <a:cxn ang="0">
                  <a:pos x="T10" y="T11"/>
                </a:cxn>
              </a:cxnLst>
              <a:rect l="0" t="0" r="r" b="b"/>
              <a:pathLst>
                <a:path w="535" h="121">
                  <a:moveTo>
                    <a:pt x="61" y="0"/>
                  </a:moveTo>
                  <a:cubicBezTo>
                    <a:pt x="27" y="0"/>
                    <a:pt x="0" y="27"/>
                    <a:pt x="0" y="60"/>
                  </a:cubicBezTo>
                  <a:cubicBezTo>
                    <a:pt x="0" y="93"/>
                    <a:pt x="27" y="121"/>
                    <a:pt x="61" y="121"/>
                  </a:cubicBezTo>
                  <a:cubicBezTo>
                    <a:pt x="535" y="121"/>
                    <a:pt x="535" y="121"/>
                    <a:pt x="535" y="121"/>
                  </a:cubicBezTo>
                  <a:cubicBezTo>
                    <a:pt x="535" y="0"/>
                    <a:pt x="535" y="0"/>
                    <a:pt x="535" y="0"/>
                  </a:cubicBezTo>
                  <a:lnTo>
                    <a:pt x="61" y="0"/>
                  </a:lnTo>
                  <a:close/>
                </a:path>
              </a:pathLst>
            </a:custGeom>
            <a:solidFill>
              <a:schemeClr val="tx1">
                <a:lumMod val="85000"/>
                <a:lumOff val="15000"/>
              </a:schemeClr>
            </a:solidFill>
            <a:ln>
              <a:noFill/>
            </a:ln>
            <a:extLst>
              <a:ext uri="{91240B29-F687-4F45-9708-019B960494DF}">
                <a14:hiddenLine xmlns:a14="http://schemas.microsoft.com/office/drawing/2010/main" w="9525">
                  <a:solidFill>
                    <a:srgbClr val="000000"/>
                  </a:solidFill>
                  <a:round/>
                </a14:hiddenLine>
              </a:ext>
            </a:extLst>
          </p:spPr>
          <p:txBody>
            <a:bodyPr/>
            <a:p>
              <a:r>
                <a:rPr lang="en-US" altLang="zh-CN" sz="2400">
                  <a:solidFill>
                    <a:schemeClr val="bg1"/>
                  </a:solidFill>
                </a:rPr>
                <a:t>negative transfer</a:t>
              </a:r>
              <a:endParaRPr lang="en-US" altLang="zh-CN" sz="2400">
                <a:solidFill>
                  <a:schemeClr val="bg1"/>
                </a:solidFill>
              </a:endParaRPr>
            </a:p>
          </p:txBody>
        </p:sp>
        <p:sp>
          <p:nvSpPr>
            <p:cNvPr id="24606" name="Freeform 30"/>
            <p:cNvSpPr/>
            <p:nvPr/>
          </p:nvSpPr>
          <p:spPr bwMode="auto">
            <a:xfrm>
              <a:off x="881" y="2"/>
              <a:ext cx="1025" cy="231"/>
            </a:xfrm>
            <a:custGeom>
              <a:avLst/>
              <a:gdLst>
                <a:gd name="T0" fmla="*/ 475 w 535"/>
                <a:gd name="T1" fmla="*/ 0 h 121"/>
                <a:gd name="T2" fmla="*/ 0 w 535"/>
                <a:gd name="T3" fmla="*/ 0 h 121"/>
                <a:gd name="T4" fmla="*/ 0 w 535"/>
                <a:gd name="T5" fmla="*/ 121 h 121"/>
                <a:gd name="T6" fmla="*/ 475 w 535"/>
                <a:gd name="T7" fmla="*/ 121 h 121"/>
                <a:gd name="T8" fmla="*/ 535 w 535"/>
                <a:gd name="T9" fmla="*/ 60 h 121"/>
                <a:gd name="T10" fmla="*/ 475 w 535"/>
                <a:gd name="T11" fmla="*/ 0 h 121"/>
              </a:gdLst>
              <a:ahLst/>
              <a:cxnLst>
                <a:cxn ang="0">
                  <a:pos x="T0" y="T1"/>
                </a:cxn>
                <a:cxn ang="0">
                  <a:pos x="T2" y="T3"/>
                </a:cxn>
                <a:cxn ang="0">
                  <a:pos x="T4" y="T5"/>
                </a:cxn>
                <a:cxn ang="0">
                  <a:pos x="T6" y="T7"/>
                </a:cxn>
                <a:cxn ang="0">
                  <a:pos x="T8" y="T9"/>
                </a:cxn>
                <a:cxn ang="0">
                  <a:pos x="T10" y="T11"/>
                </a:cxn>
              </a:cxnLst>
              <a:rect l="0" t="0" r="r" b="b"/>
              <a:pathLst>
                <a:path w="535" h="121">
                  <a:moveTo>
                    <a:pt x="475" y="0"/>
                  </a:moveTo>
                  <a:cubicBezTo>
                    <a:pt x="0" y="0"/>
                    <a:pt x="0" y="0"/>
                    <a:pt x="0" y="0"/>
                  </a:cubicBezTo>
                  <a:cubicBezTo>
                    <a:pt x="0" y="121"/>
                    <a:pt x="0" y="121"/>
                    <a:pt x="0" y="121"/>
                  </a:cubicBezTo>
                  <a:cubicBezTo>
                    <a:pt x="475" y="121"/>
                    <a:pt x="475" y="121"/>
                    <a:pt x="475" y="121"/>
                  </a:cubicBezTo>
                  <a:cubicBezTo>
                    <a:pt x="508" y="121"/>
                    <a:pt x="535" y="93"/>
                    <a:pt x="535" y="60"/>
                  </a:cubicBezTo>
                  <a:cubicBezTo>
                    <a:pt x="535" y="27"/>
                    <a:pt x="508" y="0"/>
                    <a:pt x="475" y="0"/>
                  </a:cubicBezTo>
                  <a:close/>
                </a:path>
              </a:pathLst>
            </a:custGeom>
            <a:solidFill>
              <a:schemeClr val="tx1">
                <a:lumMod val="85000"/>
                <a:lumOff val="15000"/>
              </a:schemeClr>
            </a:solidFill>
            <a:ln>
              <a:noFill/>
            </a:ln>
            <a:extLst>
              <a:ext uri="{91240B29-F687-4F45-9708-019B960494DF}">
                <a14:hiddenLine xmlns:a14="http://schemas.microsoft.com/office/drawing/2010/main" w="9525">
                  <a:solidFill>
                    <a:srgbClr val="000000"/>
                  </a:solidFill>
                  <a:round/>
                </a14:hiddenLine>
              </a:ext>
            </a:extLst>
          </p:spPr>
          <p:txBody>
            <a:bodyPr/>
            <a:p>
              <a:r>
                <a:rPr lang="en-US" altLang="zh-CN" sz="2400">
                  <a:solidFill>
                    <a:schemeClr val="bg1"/>
                  </a:solidFill>
                </a:rPr>
                <a:t>postive transfer</a:t>
              </a:r>
              <a:endParaRPr lang="en-US" altLang="zh-CN" sz="2400">
                <a:solidFill>
                  <a:schemeClr val="bg1"/>
                </a:solidFill>
              </a:endParaRPr>
            </a:p>
          </p:txBody>
        </p:sp>
      </p:grpSp>
      <p:sp>
        <p:nvSpPr>
          <p:cNvPr id="2" name="文本框 1"/>
          <p:cNvSpPr txBox="1"/>
          <p:nvPr/>
        </p:nvSpPr>
        <p:spPr>
          <a:xfrm>
            <a:off x="5260975" y="3220085"/>
            <a:ext cx="2606675" cy="953135"/>
          </a:xfrm>
          <a:prstGeom prst="rect">
            <a:avLst/>
          </a:prstGeom>
          <a:noFill/>
        </p:spPr>
        <p:txBody>
          <a:bodyPr wrap="square" rtlCol="0">
            <a:spAutoFit/>
          </a:bodyPr>
          <a:p>
            <a:r>
              <a:rPr lang="en-US" altLang="zh-CN" sz="2800"/>
              <a:t>language transfer</a:t>
            </a:r>
            <a:endParaRPr lang="en-US" altLang="zh-CN" sz="280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10109200" cy="521970"/>
          </a:xfrm>
          <a:prstGeom prst="rect">
            <a:avLst/>
          </a:prstGeom>
          <a:noFill/>
        </p:spPr>
        <p:txBody>
          <a:bodyPr wrap="none" rtlCol="0">
            <a:spAutoFit/>
          </a:bodyPr>
          <a:lstStyle/>
          <a:p>
            <a:pPr algn="l"/>
            <a:r>
              <a:rPr lang="en-US" altLang="zh-CN" sz="2800" b="1" dirty="0" smtClean="0">
                <a:solidFill>
                  <a:srgbClr val="3E4150"/>
                </a:solidFill>
                <a:latin typeface="微软雅黑" panose="020B0503020204020204" pitchFamily="34" charset="-122"/>
                <a:ea typeface="微软雅黑" panose="020B0503020204020204" pitchFamily="34" charset="-122"/>
                <a:sym typeface="+mn-ea"/>
              </a:rPr>
              <a:t>Differences between Chifeng English and RP -- in general</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sp>
        <p:nvSpPr>
          <p:cNvPr id="8" name="文本框 7"/>
          <p:cNvSpPr txBox="1"/>
          <p:nvPr/>
        </p:nvSpPr>
        <p:spPr>
          <a:xfrm>
            <a:off x="1873885" y="1815465"/>
            <a:ext cx="7419975" cy="2675255"/>
          </a:xfrm>
          <a:prstGeom prst="rect">
            <a:avLst/>
          </a:prstGeom>
          <a:noFill/>
        </p:spPr>
        <p:txBody>
          <a:bodyPr wrap="square" rtlCol="0">
            <a:spAutoFit/>
          </a:bodyPr>
          <a:p>
            <a:pPr marL="571500" indent="-571500">
              <a:lnSpc>
                <a:spcPct val="120000"/>
              </a:lnSpc>
              <a:buFont typeface="Wingdings" panose="05000000000000000000" charset="0"/>
              <a:buChar char=""/>
            </a:pPr>
            <a:r>
              <a:rPr lang="en-US" altLang="zh-CN" sz="2800">
                <a:solidFill>
                  <a:schemeClr val="tx1">
                    <a:lumMod val="75000"/>
                    <a:lumOff val="25000"/>
                  </a:schemeClr>
                </a:solidFill>
              </a:rPr>
              <a:t>flat;</a:t>
            </a:r>
            <a:endParaRPr lang="en-US" altLang="zh-CN" sz="2800">
              <a:solidFill>
                <a:schemeClr val="tx1">
                  <a:lumMod val="75000"/>
                  <a:lumOff val="25000"/>
                </a:schemeClr>
              </a:solidFill>
            </a:endParaRPr>
          </a:p>
          <a:p>
            <a:pPr marL="571500" indent="-571500">
              <a:lnSpc>
                <a:spcPct val="120000"/>
              </a:lnSpc>
              <a:buFont typeface="Wingdings" panose="05000000000000000000" charset="0"/>
              <a:buChar char=""/>
            </a:pPr>
            <a:r>
              <a:rPr lang="en-US" altLang="zh-CN" sz="2800">
                <a:solidFill>
                  <a:schemeClr val="tx1">
                    <a:lumMod val="75000"/>
                    <a:lumOff val="25000"/>
                  </a:schemeClr>
                </a:solidFill>
              </a:rPr>
              <a:t>angulus oris downward; </a:t>
            </a:r>
            <a:endParaRPr lang="en-US" altLang="zh-CN" sz="2800">
              <a:solidFill>
                <a:schemeClr val="tx1">
                  <a:lumMod val="75000"/>
                  <a:lumOff val="25000"/>
                </a:schemeClr>
              </a:solidFill>
            </a:endParaRPr>
          </a:p>
          <a:p>
            <a:pPr marL="571500" indent="-571500">
              <a:lnSpc>
                <a:spcPct val="120000"/>
              </a:lnSpc>
              <a:buFont typeface="Wingdings" panose="05000000000000000000" charset="0"/>
              <a:buChar char=""/>
            </a:pPr>
            <a:r>
              <a:rPr lang="en-US" altLang="zh-CN" sz="2800">
                <a:solidFill>
                  <a:schemeClr val="tx1">
                    <a:lumMod val="75000"/>
                    <a:lumOff val="25000"/>
                  </a:schemeClr>
                </a:solidFill>
                <a:sym typeface="+mn-ea"/>
              </a:rPr>
              <a:t>insufficient</a:t>
            </a:r>
            <a:r>
              <a:rPr lang="en-US" altLang="zh-CN" sz="2800">
                <a:solidFill>
                  <a:schemeClr val="tx1">
                    <a:lumMod val="75000"/>
                    <a:lumOff val="25000"/>
                  </a:schemeClr>
                </a:solidFill>
              </a:rPr>
              <a:t> opening of the mouth; </a:t>
            </a:r>
            <a:endParaRPr lang="en-US" altLang="zh-CN" sz="2800">
              <a:solidFill>
                <a:schemeClr val="tx1">
                  <a:lumMod val="75000"/>
                  <a:lumOff val="25000"/>
                </a:schemeClr>
              </a:solidFill>
            </a:endParaRPr>
          </a:p>
          <a:p>
            <a:pPr marL="571500" indent="-571500">
              <a:lnSpc>
                <a:spcPct val="120000"/>
              </a:lnSpc>
              <a:buFont typeface="Wingdings" panose="05000000000000000000" charset="0"/>
              <a:buChar char=""/>
            </a:pPr>
            <a:r>
              <a:rPr lang="en-US" altLang="zh-CN" sz="2800">
                <a:solidFill>
                  <a:schemeClr val="tx1">
                    <a:lumMod val="75000"/>
                    <a:lumOff val="25000"/>
                  </a:schemeClr>
                </a:solidFill>
              </a:rPr>
              <a:t>only the first half or 1/3 of the mouth is mobilized. </a:t>
            </a:r>
            <a:endParaRPr lang="en-US" altLang="zh-CN" sz="2800">
              <a:solidFill>
                <a:schemeClr val="tx1">
                  <a:lumMod val="75000"/>
                  <a:lumOff val="25000"/>
                </a:schemeClr>
              </a:solidFill>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7851140" cy="521970"/>
          </a:xfrm>
          <a:prstGeom prst="rect">
            <a:avLst/>
          </a:prstGeom>
          <a:noFill/>
        </p:spPr>
        <p:txBody>
          <a:bodyPr wrap="none" rtlCol="0">
            <a:spAutoFit/>
          </a:bodyPr>
          <a:lstStyle/>
          <a:p>
            <a:pPr algn="l"/>
            <a:r>
              <a:rPr lang="en-US" altLang="zh-CN" sz="2800" b="1" dirty="0" smtClean="0">
                <a:solidFill>
                  <a:srgbClr val="3E4150"/>
                </a:solidFill>
                <a:latin typeface="微软雅黑" panose="020B0503020204020204" pitchFamily="34" charset="-122"/>
                <a:ea typeface="微软雅黑" panose="020B0503020204020204" pitchFamily="34" charset="-122"/>
                <a:sym typeface="+mn-ea"/>
              </a:rPr>
              <a:t>Differences between Chifeng English and RP</a:t>
            </a:r>
            <a:endParaRPr lang="en-US" altLang="zh-CN" sz="2800" b="1" dirty="0" smtClean="0">
              <a:solidFill>
                <a:srgbClr val="3E4150"/>
              </a:solidFill>
              <a:latin typeface="微软雅黑" panose="020B0503020204020204" pitchFamily="34" charset="-122"/>
              <a:ea typeface="微软雅黑" panose="020B0503020204020204" pitchFamily="34" charset="-122"/>
              <a:sym typeface="+mn-ea"/>
            </a:endParaRPr>
          </a:p>
        </p:txBody>
      </p:sp>
      <p:cxnSp>
        <p:nvCxnSpPr>
          <p:cNvPr id="9" name="直接连接符 8"/>
          <p:cNvCxnSpPr/>
          <p:nvPr/>
        </p:nvCxnSpPr>
        <p:spPr>
          <a:xfrm>
            <a:off x="3558956" y="1978974"/>
            <a:ext cx="0" cy="360045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rot="5400000">
            <a:off x="4297144" y="1240786"/>
            <a:ext cx="0" cy="1476375"/>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rot="5400000">
            <a:off x="3720881" y="3055298"/>
            <a:ext cx="0" cy="1476375"/>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rot="5400000">
            <a:off x="4297144" y="4844411"/>
            <a:ext cx="0" cy="1476375"/>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3966943" y="1604324"/>
            <a:ext cx="2855913" cy="773112"/>
            <a:chOff x="3952875" y="1970088"/>
            <a:chExt cx="2855913" cy="773112"/>
          </a:xfrm>
          <a:solidFill>
            <a:srgbClr val="3E4150"/>
          </a:solidFill>
        </p:grpSpPr>
        <p:sp>
          <p:nvSpPr>
            <p:cNvPr id="15" name="圆角矩形 14"/>
            <p:cNvSpPr/>
            <p:nvPr/>
          </p:nvSpPr>
          <p:spPr>
            <a:xfrm>
              <a:off x="3952875" y="1970088"/>
              <a:ext cx="2855913" cy="773112"/>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6" name="文本框 15"/>
            <p:cNvSpPr txBox="1"/>
            <p:nvPr/>
          </p:nvSpPr>
          <p:spPr>
            <a:xfrm>
              <a:off x="4184650" y="2003743"/>
              <a:ext cx="2366010" cy="645160"/>
            </a:xfrm>
            <a:prstGeom prst="rect">
              <a:avLst/>
            </a:prstGeom>
            <a:grpFill/>
            <a:effectLst/>
          </p:spPr>
          <p:txBody>
            <a:bodyPr wrap="square" rtlCol="0">
              <a:spAutoFit/>
            </a:bodyPr>
            <a:lstStyle/>
            <a:p>
              <a:r>
                <a:rPr lang="en-US" dirty="0" smtClean="0">
                  <a:solidFill>
                    <a:schemeClr val="bg1"/>
                  </a:solidFill>
                  <a:latin typeface="微软雅黑" panose="020B0503020204020204" pitchFamily="34" charset="-122"/>
                  <a:ea typeface="微软雅黑" panose="020B0503020204020204" pitchFamily="34" charset="-122"/>
                </a:rPr>
                <a:t>problems of articulatory inertia</a:t>
              </a:r>
              <a:endParaRPr lang="en-US" dirty="0" smtClean="0">
                <a:solidFill>
                  <a:schemeClr val="bg1"/>
                </a:solidFill>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3966943" y="3385499"/>
            <a:ext cx="2855913" cy="774700"/>
            <a:chOff x="3952875" y="3751263"/>
            <a:chExt cx="2855913" cy="774700"/>
          </a:xfrm>
          <a:solidFill>
            <a:srgbClr val="3E4150"/>
          </a:solidFill>
        </p:grpSpPr>
        <p:sp>
          <p:nvSpPr>
            <p:cNvPr id="18" name="圆角矩形 17"/>
            <p:cNvSpPr/>
            <p:nvPr/>
          </p:nvSpPr>
          <p:spPr>
            <a:xfrm>
              <a:off x="3952875" y="3751263"/>
              <a:ext cx="2855913" cy="7747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9" name="文本框 18"/>
            <p:cNvSpPr txBox="1"/>
            <p:nvPr/>
          </p:nvSpPr>
          <p:spPr>
            <a:xfrm>
              <a:off x="4215765" y="3830003"/>
              <a:ext cx="2334895" cy="645160"/>
            </a:xfrm>
            <a:prstGeom prst="rect">
              <a:avLst/>
            </a:prstGeom>
            <a:grpFill/>
            <a:effectLst/>
          </p:spPr>
          <p:txBody>
            <a:bodyPr wrap="square" rtlCol="0">
              <a:spAutoFit/>
            </a:bodyPr>
            <a:lstStyle>
              <a:defPPr>
                <a:defRPr lang="zh-CN"/>
              </a:defPPr>
              <a:lvl1pPr>
                <a:defRPr sz="2400">
                  <a:solidFill>
                    <a:schemeClr val="bg1"/>
                  </a:solidFill>
                  <a:latin typeface="微软雅黑" panose="020B0503020204020204" pitchFamily="34" charset="-122"/>
                  <a:ea typeface="微软雅黑" panose="020B0503020204020204" pitchFamily="34" charset="-122"/>
                </a:defRPr>
              </a:lvl1pPr>
            </a:lstStyle>
            <a:p>
              <a:r>
                <a:rPr lang="en-US" altLang="zh-CN" sz="1800" dirty="0" smtClean="0"/>
                <a:t>mis-exchanging of the sounds</a:t>
              </a:r>
              <a:endParaRPr lang="en-US" altLang="zh-CN" sz="1800" dirty="0" smtClean="0"/>
            </a:p>
          </p:txBody>
        </p:sp>
      </p:grpSp>
      <p:grpSp>
        <p:nvGrpSpPr>
          <p:cNvPr id="20" name="组合 19"/>
          <p:cNvGrpSpPr/>
          <p:nvPr/>
        </p:nvGrpSpPr>
        <p:grpSpPr>
          <a:xfrm>
            <a:off x="3958648" y="5166674"/>
            <a:ext cx="2871470" cy="774700"/>
            <a:chOff x="3944580" y="5532438"/>
            <a:chExt cx="2871470" cy="774700"/>
          </a:xfrm>
          <a:solidFill>
            <a:srgbClr val="3E4150"/>
          </a:solidFill>
        </p:grpSpPr>
        <p:sp>
          <p:nvSpPr>
            <p:cNvPr id="21" name="圆角矩形 20"/>
            <p:cNvSpPr/>
            <p:nvPr/>
          </p:nvSpPr>
          <p:spPr>
            <a:xfrm>
              <a:off x="3952875" y="5532438"/>
              <a:ext cx="2855913" cy="7747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2" name="文本框 21"/>
            <p:cNvSpPr txBox="1"/>
            <p:nvPr/>
          </p:nvSpPr>
          <p:spPr>
            <a:xfrm>
              <a:off x="3944580" y="5711179"/>
              <a:ext cx="2871470" cy="368300"/>
            </a:xfrm>
            <a:prstGeom prst="rect">
              <a:avLst/>
            </a:prstGeom>
            <a:grpFill/>
            <a:effectLst/>
          </p:spPr>
          <p:txBody>
            <a:bodyPr wrap="none" rtlCol="0">
              <a:spAutoFit/>
            </a:bodyPr>
            <a:lstStyle>
              <a:defPPr>
                <a:defRPr lang="zh-CN"/>
              </a:defPPr>
              <a:lvl1pPr>
                <a:defRPr sz="2400">
                  <a:solidFill>
                    <a:schemeClr val="bg1"/>
                  </a:solidFill>
                  <a:latin typeface="微软雅黑" panose="020B0503020204020204" pitchFamily="34" charset="-122"/>
                  <a:ea typeface="微软雅黑" panose="020B0503020204020204" pitchFamily="34" charset="-122"/>
                </a:defRPr>
              </a:lvl1pPr>
            </a:lstStyle>
            <a:p>
              <a:r>
                <a:rPr lang="en-US" altLang="zh-CN" sz="1800" dirty="0" smtClean="0"/>
                <a:t>insufficient time duration</a:t>
              </a:r>
              <a:endParaRPr lang="en-US" altLang="zh-CN" sz="1800" dirty="0" smtClean="0"/>
            </a:p>
          </p:txBody>
        </p:sp>
      </p:grpSp>
      <p:sp>
        <p:nvSpPr>
          <p:cNvPr id="27" name="矩形 26"/>
          <p:cNvSpPr/>
          <p:nvPr/>
        </p:nvSpPr>
        <p:spPr>
          <a:xfrm>
            <a:off x="6964045" y="945515"/>
            <a:ext cx="4322445" cy="2028825"/>
          </a:xfrm>
          <a:prstGeom prst="rect">
            <a:avLst/>
          </a:prstGeom>
        </p:spPr>
        <p:txBody>
          <a:bodyPr wrap="square" lIns="91436" tIns="45718" rIns="91436" bIns="45718">
            <a:spAutoFit/>
          </a:bodyPr>
          <a:lstStyle/>
          <a:p>
            <a:pPr marL="171450" indent="-1714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sym typeface="+mn-ea"/>
              </a:rPr>
              <a:t>add /ə/ sound after </a:t>
            </a:r>
            <a:r>
              <a:rPr lang="en-US" altLang="zh-CN" sz="1400" dirty="0">
                <a:solidFill>
                  <a:schemeClr val="bg2">
                    <a:lumMod val="10000"/>
                  </a:schemeClr>
                </a:solidFill>
                <a:latin typeface="微软雅黑" panose="020B0503020204020204" pitchFamily="34" charset="-122"/>
                <a:ea typeface="微软雅黑" panose="020B0503020204020204" pitchFamily="34" charset="-122"/>
              </a:rPr>
              <a:t>/m/, /n/, /l/, /b/, /d/, /ɡ/ </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628650" lvl="1" indent="-1714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e.g.: home; soon; school; Bob; bad; dig...</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171450" indent="-1714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/r/ sound produced as /ʒ/</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628650" lvl="1" indent="-1714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sym typeface="+mn-ea"/>
              </a:rPr>
              <a:t>e.g.: rise; rate...</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171450" indent="-1714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/θ/,/ð//v//tʃ//dʒ/</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628650" lvl="1" indent="-1714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e.g.: teeth; these; visit; teach; range...</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28" name="矩形 27"/>
          <p:cNvSpPr/>
          <p:nvPr/>
        </p:nvSpPr>
        <p:spPr>
          <a:xfrm>
            <a:off x="7022992" y="3262880"/>
            <a:ext cx="3827288" cy="1382395"/>
          </a:xfrm>
          <a:prstGeom prst="rect">
            <a:avLst/>
          </a:prstGeom>
        </p:spPr>
        <p:txBody>
          <a:bodyPr wrap="square" lIns="91436" tIns="45718" rIns="91436" bIns="45718">
            <a:spAutoFit/>
          </a:bodyPr>
          <a:lstStyle/>
          <a:p>
            <a:pPr marL="285750" indent="-285750">
              <a:lnSpc>
                <a:spcPct val="150000"/>
              </a:lnSpc>
              <a:buFont typeface="Arial" panose="020B0604020202090204" pitchFamily="34" charset="0"/>
              <a:buChar char="•"/>
            </a:pPr>
            <a:r>
              <a:rPr lang="en-US" altLang="zh-CN" sz="1400" dirty="0" smtClean="0">
                <a:solidFill>
                  <a:schemeClr val="bg2">
                    <a:lumMod val="10000"/>
                  </a:schemeClr>
                </a:solidFill>
                <a:latin typeface="微软雅黑" panose="020B0503020204020204" pitchFamily="34" charset="-122"/>
                <a:ea typeface="微软雅黑" panose="020B0503020204020204" pitchFamily="34" charset="-122"/>
              </a:rPr>
              <a:t>/w/-/v/</a:t>
            </a:r>
            <a:endParaRPr lang="en-US" altLang="zh-CN" sz="1400" dirty="0" smtClean="0">
              <a:solidFill>
                <a:schemeClr val="bg2">
                  <a:lumMod val="10000"/>
                </a:schemeClr>
              </a:solidFill>
              <a:latin typeface="微软雅黑" panose="020B0503020204020204" pitchFamily="34" charset="-122"/>
              <a:ea typeface="微软雅黑" panose="020B0503020204020204" pitchFamily="34" charset="-122"/>
            </a:endParaRPr>
          </a:p>
          <a:p>
            <a:pPr marL="742950" lvl="1" indent="-285750">
              <a:lnSpc>
                <a:spcPct val="150000"/>
              </a:lnSpc>
              <a:buFont typeface="Arial" panose="020B0604020202090204" pitchFamily="34" charset="0"/>
              <a:buChar char="•"/>
            </a:pPr>
            <a:r>
              <a:rPr lang="en-US" altLang="zh-CN" sz="1400" dirty="0" smtClean="0">
                <a:solidFill>
                  <a:schemeClr val="bg2">
                    <a:lumMod val="10000"/>
                  </a:schemeClr>
                </a:solidFill>
                <a:latin typeface="微软雅黑" panose="020B0503020204020204" pitchFamily="34" charset="-122"/>
                <a:ea typeface="微软雅黑" panose="020B0503020204020204" pitchFamily="34" charset="-122"/>
              </a:rPr>
              <a:t>e.g.: wing; visit</a:t>
            </a:r>
            <a:endParaRPr lang="en-US" altLang="zh-CN" sz="1400" dirty="0" smtClean="0">
              <a:solidFill>
                <a:schemeClr val="bg2">
                  <a:lumMod val="10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 /ʃ/ - /ʒ/</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742950" lvl="1" indent="-2857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e.g.: casual; measure </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29" name="矩形 28"/>
          <p:cNvSpPr/>
          <p:nvPr/>
        </p:nvSpPr>
        <p:spPr>
          <a:xfrm>
            <a:off x="7046692" y="5166656"/>
            <a:ext cx="3827288" cy="1382395"/>
          </a:xfrm>
          <a:prstGeom prst="rect">
            <a:avLst/>
          </a:prstGeom>
        </p:spPr>
        <p:txBody>
          <a:bodyPr wrap="square" lIns="91436" tIns="45718" rIns="91436" bIns="45718">
            <a:spAutoFit/>
          </a:bodyPr>
          <a:lstStyle/>
          <a:p>
            <a:pPr marL="285750" indent="-2857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f</a:t>
            </a:r>
            <a:r>
              <a:rPr lang="zh-CN" altLang="en-US" sz="1400" dirty="0">
                <a:solidFill>
                  <a:schemeClr val="bg2">
                    <a:lumMod val="10000"/>
                  </a:schemeClr>
                </a:solidFill>
                <a:latin typeface="微软雅黑" panose="020B0503020204020204" pitchFamily="34" charset="-122"/>
                <a:ea typeface="微软雅黑" panose="020B0503020204020204" pitchFamily="34" charset="-122"/>
              </a:rPr>
              <a:t>ricatives&amp; </a:t>
            </a:r>
            <a:r>
              <a:rPr lang="en-US" altLang="zh-CN" sz="1400" dirty="0">
                <a:solidFill>
                  <a:schemeClr val="bg2">
                    <a:lumMod val="10000"/>
                  </a:schemeClr>
                </a:solidFill>
                <a:latin typeface="微软雅黑" panose="020B0503020204020204" pitchFamily="34" charset="-122"/>
                <a:ea typeface="微软雅黑" panose="020B0503020204020204" pitchFamily="34" charset="-122"/>
              </a:rPr>
              <a:t>a</a:t>
            </a:r>
            <a:r>
              <a:rPr lang="zh-CN" altLang="en-US" sz="1400" dirty="0">
                <a:solidFill>
                  <a:schemeClr val="bg2">
                    <a:lumMod val="10000"/>
                  </a:schemeClr>
                </a:solidFill>
                <a:latin typeface="微软雅黑" panose="020B0503020204020204" pitchFamily="34" charset="-122"/>
                <a:ea typeface="微软雅黑" panose="020B0503020204020204" pitchFamily="34" charset="-122"/>
              </a:rPr>
              <a:t>ffricat</a:t>
            </a:r>
            <a:r>
              <a:rPr lang="en-US" altLang="zh-CN" sz="1400" dirty="0">
                <a:solidFill>
                  <a:schemeClr val="bg2">
                    <a:lumMod val="10000"/>
                  </a:schemeClr>
                </a:solidFill>
                <a:latin typeface="微软雅黑" panose="020B0503020204020204" pitchFamily="34" charset="-122"/>
                <a:ea typeface="微软雅黑" panose="020B0503020204020204" pitchFamily="34" charset="-122"/>
              </a:rPr>
              <a:t>e: /f/,/v/</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742950" lvl="1" indent="-2857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e.g.: feel; very</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nasals: /ŋ/, /n/</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a:p>
            <a:pPr marL="742950" lvl="1" indent="-285750">
              <a:lnSpc>
                <a:spcPct val="150000"/>
              </a:lnSpc>
              <a:buFont typeface="Arial" panose="020B0604020202090204" pitchFamily="34" charset="0"/>
              <a:buChar char="•"/>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e.g.: thing; mine</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3" name="组合 2"/>
          <p:cNvGrpSpPr/>
          <p:nvPr/>
        </p:nvGrpSpPr>
        <p:grpSpPr>
          <a:xfrm>
            <a:off x="936406" y="2696841"/>
            <a:ext cx="2193925" cy="2193925"/>
            <a:chOff x="936406" y="2696841"/>
            <a:chExt cx="2193925" cy="2193925"/>
          </a:xfrm>
        </p:grpSpPr>
        <p:sp>
          <p:nvSpPr>
            <p:cNvPr id="13" name="椭圆 12"/>
            <p:cNvSpPr/>
            <p:nvPr/>
          </p:nvSpPr>
          <p:spPr>
            <a:xfrm>
              <a:off x="936406" y="2696841"/>
              <a:ext cx="2193925" cy="2193925"/>
            </a:xfrm>
            <a:prstGeom prst="ellipse">
              <a:avLst/>
            </a:prstGeom>
            <a:solidFill>
              <a:srgbClr val="C0010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5" name="文本框 24"/>
            <p:cNvSpPr txBox="1"/>
            <p:nvPr/>
          </p:nvSpPr>
          <p:spPr>
            <a:xfrm>
              <a:off x="1100871" y="3265166"/>
              <a:ext cx="2029460" cy="1198880"/>
            </a:xfrm>
            <a:prstGeom prst="rect">
              <a:avLst/>
            </a:prstGeom>
            <a:noFill/>
          </p:spPr>
          <p:txBody>
            <a:bodyPr wrap="square" rtlCol="0">
              <a:spAutoFit/>
            </a:bodyPr>
            <a:lstStyle/>
            <a:p>
              <a:r>
                <a:rPr lang="en-US" altLang="zh-CN" sz="2400" b="1" dirty="0" smtClean="0">
                  <a:solidFill>
                    <a:schemeClr val="bg1"/>
                  </a:solidFill>
                  <a:latin typeface="微软雅黑" panose="020B0503020204020204" pitchFamily="34" charset="-122"/>
                  <a:ea typeface="微软雅黑" panose="020B0503020204020204" pitchFamily="34" charset="-122"/>
                </a:rPr>
                <a:t>Differences in consonants</a:t>
              </a:r>
              <a:endParaRPr lang="en-US" altLang="zh-CN" sz="2400" b="1" dirty="0" smtClean="0">
                <a:solidFill>
                  <a:schemeClr val="bg1"/>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down)">
                                      <p:cBhvr>
                                        <p:cTn id="8" dur="500"/>
                                        <p:tgtEl>
                                          <p:spTgt spid="4"/>
                                        </p:tgtEl>
                                      </p:cBhvr>
                                    </p:animEffect>
                                  </p:childTnLst>
                                </p:cTn>
                              </p:par>
                            </p:childTnLst>
                          </p:cTn>
                        </p:par>
                        <p:par>
                          <p:cTn id="9" fill="hold">
                            <p:stCondLst>
                              <p:cond delay="500"/>
                            </p:stCondLst>
                            <p:childTnLst>
                              <p:par>
                                <p:cTn id="10" presetID="21" presetClass="entr" presetSubtype="1"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1100"/>
                                        <p:tgtEl>
                                          <p:spTgt spid="3"/>
                                        </p:tgtEl>
                                      </p:cBhvr>
                                    </p:animEffect>
                                  </p:childTnLst>
                                </p:cTn>
                              </p:par>
                            </p:childTnLst>
                          </p:cTn>
                        </p:par>
                        <p:par>
                          <p:cTn id="13" fill="hold">
                            <p:stCondLst>
                              <p:cond delay="2000"/>
                            </p:stCondLst>
                            <p:childTnLst>
                              <p:par>
                                <p:cTn id="14" presetID="22" presetClass="entr" presetSubtype="8"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500"/>
                                        <p:tgtEl>
                                          <p:spTgt spid="11"/>
                                        </p:tgtEl>
                                      </p:cBhvr>
                                    </p:animEffect>
                                  </p:childTnLst>
                                </p:cTn>
                              </p:par>
                            </p:childTnLst>
                          </p:cTn>
                        </p:par>
                        <p:par>
                          <p:cTn id="17" fill="hold">
                            <p:stCondLst>
                              <p:cond delay="2500"/>
                            </p:stCondLst>
                            <p:childTnLst>
                              <p:par>
                                <p:cTn id="18" presetID="16" presetClass="entr" presetSubtype="42"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outHorizontal)">
                                      <p:cBhvr>
                                        <p:cTn id="20" dur="500"/>
                                        <p:tgtEl>
                                          <p:spTgt spid="9"/>
                                        </p:tgtEl>
                                      </p:cBhvr>
                                    </p:animEffect>
                                  </p:childTnLst>
                                </p:cTn>
                              </p:par>
                            </p:childTnLst>
                          </p:cTn>
                        </p:par>
                        <p:par>
                          <p:cTn id="21" fill="hold">
                            <p:stCondLst>
                              <p:cond delay="3000"/>
                            </p:stCondLst>
                            <p:childTnLst>
                              <p:par>
                                <p:cTn id="22" presetID="22" presetClass="entr" presetSubtype="8"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500"/>
                                        <p:tgtEl>
                                          <p:spTgt spid="10"/>
                                        </p:tgtEl>
                                      </p:cBhvr>
                                    </p:animEffect>
                                  </p:childTnLst>
                                </p:cTn>
                              </p:par>
                              <p:par>
                                <p:cTn id="25" presetID="22" presetClass="entr" presetSubtype="8"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left)">
                                      <p:cBhvr>
                                        <p:cTn id="27" dur="500"/>
                                        <p:tgtEl>
                                          <p:spTgt spid="12"/>
                                        </p:tgtEl>
                                      </p:cBhvr>
                                    </p:animEffect>
                                  </p:childTnLst>
                                </p:cTn>
                              </p:par>
                            </p:childTnLst>
                          </p:cTn>
                        </p:par>
                        <p:par>
                          <p:cTn id="28" fill="hold">
                            <p:stCondLst>
                              <p:cond delay="3500"/>
                            </p:stCondLst>
                            <p:childTnLst>
                              <p:par>
                                <p:cTn id="29" presetID="22" presetClass="entr" presetSubtype="8" fill="hold" nodeType="after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left)">
                                      <p:cBhvr>
                                        <p:cTn id="31" dur="500"/>
                                        <p:tgtEl>
                                          <p:spTgt spid="14"/>
                                        </p:tgtEl>
                                      </p:cBhvr>
                                    </p:animEffect>
                                  </p:childTnLst>
                                </p:cTn>
                              </p:par>
                            </p:childTnLst>
                          </p:cTn>
                        </p:par>
                        <p:par>
                          <p:cTn id="32" fill="hold">
                            <p:stCondLst>
                              <p:cond delay="4000"/>
                            </p:stCondLst>
                            <p:childTnLst>
                              <p:par>
                                <p:cTn id="33" presetID="22" presetClass="entr" presetSubtype="8" fill="hold"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wipe(left)">
                                      <p:cBhvr>
                                        <p:cTn id="35" dur="500"/>
                                        <p:tgtEl>
                                          <p:spTgt spid="17"/>
                                        </p:tgtEl>
                                      </p:cBhvr>
                                    </p:animEffect>
                                  </p:childTnLst>
                                </p:cTn>
                              </p:par>
                            </p:childTnLst>
                          </p:cTn>
                        </p:par>
                        <p:par>
                          <p:cTn id="36" fill="hold">
                            <p:stCondLst>
                              <p:cond delay="4500"/>
                            </p:stCondLst>
                            <p:childTnLst>
                              <p:par>
                                <p:cTn id="37" presetID="22" presetClass="entr" presetSubtype="8" fill="hold" nodeType="after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wipe(left)">
                                      <p:cBhvr>
                                        <p:cTn id="39" dur="500"/>
                                        <p:tgtEl>
                                          <p:spTgt spid="20"/>
                                        </p:tgtEl>
                                      </p:cBhvr>
                                    </p:animEffect>
                                  </p:childTnLst>
                                </p:cTn>
                              </p:par>
                              <p:par>
                                <p:cTn id="40" presetID="2" presetClass="entr" presetSubtype="2" fill="hold" grpId="0" nodeType="withEffect">
                                  <p:stCondLst>
                                    <p:cond delay="0"/>
                                  </p:stCondLst>
                                  <p:childTnLst>
                                    <p:set>
                                      <p:cBhvr>
                                        <p:cTn id="41" dur="1" fill="hold">
                                          <p:stCondLst>
                                            <p:cond delay="0"/>
                                          </p:stCondLst>
                                        </p:cTn>
                                        <p:tgtEl>
                                          <p:spTgt spid="27"/>
                                        </p:tgtEl>
                                        <p:attrNameLst>
                                          <p:attrName>style.visibility</p:attrName>
                                        </p:attrNameLst>
                                      </p:cBhvr>
                                      <p:to>
                                        <p:strVal val="visible"/>
                                      </p:to>
                                    </p:set>
                                    <p:anim calcmode="lin" valueType="num">
                                      <p:cBhvr additive="base">
                                        <p:cTn id="42" dur="500" fill="hold"/>
                                        <p:tgtEl>
                                          <p:spTgt spid="27"/>
                                        </p:tgtEl>
                                        <p:attrNameLst>
                                          <p:attrName>ppt_x</p:attrName>
                                        </p:attrNameLst>
                                      </p:cBhvr>
                                      <p:tavLst>
                                        <p:tav tm="0">
                                          <p:val>
                                            <p:strVal val="1+#ppt_w/2"/>
                                          </p:val>
                                        </p:tav>
                                        <p:tav tm="100000">
                                          <p:val>
                                            <p:strVal val="#ppt_x"/>
                                          </p:val>
                                        </p:tav>
                                      </p:tavLst>
                                    </p:anim>
                                    <p:anim calcmode="lin" valueType="num">
                                      <p:cBhvr additive="base">
                                        <p:cTn id="43" dur="500" fill="hold"/>
                                        <p:tgtEl>
                                          <p:spTgt spid="27"/>
                                        </p:tgtEl>
                                        <p:attrNameLst>
                                          <p:attrName>ppt_y</p:attrName>
                                        </p:attrNameLst>
                                      </p:cBhvr>
                                      <p:tavLst>
                                        <p:tav tm="0">
                                          <p:val>
                                            <p:strVal val="#ppt_y"/>
                                          </p:val>
                                        </p:tav>
                                        <p:tav tm="100000">
                                          <p:val>
                                            <p:strVal val="#ppt_y"/>
                                          </p:val>
                                        </p:tav>
                                      </p:tavLst>
                                    </p:anim>
                                  </p:childTnLst>
                                </p:cTn>
                              </p:par>
                              <p:par>
                                <p:cTn id="44" presetID="2" presetClass="entr" presetSubtype="2" fill="hold" grpId="0" nodeType="with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1+#ppt_w/2"/>
                                          </p:val>
                                        </p:tav>
                                        <p:tav tm="100000">
                                          <p:val>
                                            <p:strVal val="#ppt_x"/>
                                          </p:val>
                                        </p:tav>
                                      </p:tavLst>
                                    </p:anim>
                                    <p:anim calcmode="lin" valueType="num">
                                      <p:cBhvr additive="base">
                                        <p:cTn id="47" dur="500" fill="hold"/>
                                        <p:tgtEl>
                                          <p:spTgt spid="28"/>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1+#ppt_w/2"/>
                                          </p:val>
                                        </p:tav>
                                        <p:tav tm="100000">
                                          <p:val>
                                            <p:strVal val="#ppt_x"/>
                                          </p:val>
                                        </p:tav>
                                      </p:tavLst>
                                    </p:anim>
                                    <p:anim calcmode="lin" valueType="num">
                                      <p:cBhvr additive="base">
                                        <p:cTn id="51" dur="500" fill="hold"/>
                                        <p:tgtEl>
                                          <p:spTgt spid="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2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7967345"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Differences between Chifeng English and RP </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cxnSp>
        <p:nvCxnSpPr>
          <p:cNvPr id="9" name="直接连接符 8"/>
          <p:cNvCxnSpPr/>
          <p:nvPr/>
        </p:nvCxnSpPr>
        <p:spPr>
          <a:xfrm>
            <a:off x="3539490" y="1546225"/>
            <a:ext cx="13335" cy="442468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rot="5400000">
            <a:off x="4297144" y="779141"/>
            <a:ext cx="0" cy="1476375"/>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rot="5400000">
            <a:off x="3720881" y="3055298"/>
            <a:ext cx="0" cy="1476375"/>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rot="5400000">
            <a:off x="4277459" y="5203186"/>
            <a:ext cx="0" cy="1476375"/>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3966943" y="1102039"/>
            <a:ext cx="2855913" cy="773112"/>
            <a:chOff x="3952875" y="1970088"/>
            <a:chExt cx="2855913" cy="773112"/>
          </a:xfrm>
          <a:solidFill>
            <a:srgbClr val="3E4150"/>
          </a:solidFill>
        </p:grpSpPr>
        <p:sp>
          <p:nvSpPr>
            <p:cNvPr id="15" name="圆角矩形 14"/>
            <p:cNvSpPr/>
            <p:nvPr/>
          </p:nvSpPr>
          <p:spPr>
            <a:xfrm>
              <a:off x="3952875" y="1970088"/>
              <a:ext cx="2855913" cy="773112"/>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6" name="文本框 15"/>
            <p:cNvSpPr txBox="1"/>
            <p:nvPr/>
          </p:nvSpPr>
          <p:spPr>
            <a:xfrm>
              <a:off x="3982680" y="2176611"/>
              <a:ext cx="2786380" cy="368300"/>
            </a:xfrm>
            <a:prstGeom prst="rect">
              <a:avLst/>
            </a:prstGeom>
            <a:grpFill/>
            <a:effectLst/>
          </p:spPr>
          <p:txBody>
            <a:bodyPr wrap="none" rtlCol="0">
              <a:spAutoFit/>
            </a:bodyPr>
            <a:lstStyle/>
            <a:p>
              <a:r>
                <a:rPr lang="en-US" altLang="zh-CN" dirty="0" smtClean="0">
                  <a:solidFill>
                    <a:schemeClr val="bg1"/>
                  </a:solidFill>
                  <a:latin typeface="微软雅黑" panose="020B0503020204020204" pitchFamily="34" charset="-122"/>
                  <a:ea typeface="微软雅黑" panose="020B0503020204020204" pitchFamily="34" charset="-122"/>
                </a:rPr>
                <a:t>insufficient lip rounding </a:t>
              </a:r>
              <a:endParaRPr lang="en-US" altLang="zh-CN" dirty="0" smtClean="0">
                <a:solidFill>
                  <a:schemeClr val="bg1"/>
                </a:solidFill>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3966943" y="3385499"/>
            <a:ext cx="2855913" cy="774700"/>
            <a:chOff x="3952875" y="3751263"/>
            <a:chExt cx="2855913" cy="774700"/>
          </a:xfrm>
          <a:solidFill>
            <a:srgbClr val="3E4150"/>
          </a:solidFill>
        </p:grpSpPr>
        <p:sp>
          <p:nvSpPr>
            <p:cNvPr id="18" name="圆角矩形 17"/>
            <p:cNvSpPr/>
            <p:nvPr/>
          </p:nvSpPr>
          <p:spPr>
            <a:xfrm>
              <a:off x="3952875" y="3751263"/>
              <a:ext cx="2855913" cy="7747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9" name="文本框 18"/>
            <p:cNvSpPr txBox="1"/>
            <p:nvPr/>
          </p:nvSpPr>
          <p:spPr>
            <a:xfrm>
              <a:off x="4058880" y="3829992"/>
              <a:ext cx="1861185" cy="645160"/>
            </a:xfrm>
            <a:prstGeom prst="rect">
              <a:avLst/>
            </a:prstGeom>
            <a:grpFill/>
            <a:effectLst/>
          </p:spPr>
          <p:txBody>
            <a:bodyPr wrap="none" rtlCol="0">
              <a:spAutoFit/>
            </a:bodyPr>
            <a:lstStyle>
              <a:defPPr>
                <a:defRPr lang="zh-CN"/>
              </a:defPPr>
              <a:lvl1pPr>
                <a:defRPr sz="2400">
                  <a:solidFill>
                    <a:schemeClr val="bg1"/>
                  </a:solidFill>
                  <a:latin typeface="微软雅黑" panose="020B0503020204020204" pitchFamily="34" charset="-122"/>
                  <a:ea typeface="微软雅黑" panose="020B0503020204020204" pitchFamily="34" charset="-122"/>
                </a:defRPr>
              </a:lvl1pPr>
            </a:lstStyle>
            <a:p>
              <a:r>
                <a:rPr lang="en-US" altLang="zh-CN" sz="1800" dirty="0" smtClean="0"/>
                <a:t>problems of </a:t>
              </a:r>
              <a:endParaRPr lang="en-US" altLang="zh-CN" sz="1800" dirty="0" smtClean="0"/>
            </a:p>
            <a:p>
              <a:r>
                <a:rPr lang="en-US" altLang="zh-CN" sz="1800" dirty="0" smtClean="0"/>
                <a:t>tongue position</a:t>
              </a:r>
              <a:endParaRPr lang="en-US" altLang="zh-CN" sz="1800" dirty="0" smtClean="0"/>
            </a:p>
          </p:txBody>
        </p:sp>
      </p:grpSp>
      <p:grpSp>
        <p:nvGrpSpPr>
          <p:cNvPr id="20" name="组合 19"/>
          <p:cNvGrpSpPr/>
          <p:nvPr/>
        </p:nvGrpSpPr>
        <p:grpSpPr>
          <a:xfrm>
            <a:off x="3966943" y="5397814"/>
            <a:ext cx="2856865" cy="774700"/>
            <a:chOff x="3952875" y="5532438"/>
            <a:chExt cx="2856865" cy="774700"/>
          </a:xfrm>
          <a:solidFill>
            <a:srgbClr val="3E4150"/>
          </a:solidFill>
        </p:grpSpPr>
        <p:sp>
          <p:nvSpPr>
            <p:cNvPr id="21" name="圆角矩形 20"/>
            <p:cNvSpPr/>
            <p:nvPr/>
          </p:nvSpPr>
          <p:spPr>
            <a:xfrm>
              <a:off x="3952875" y="5532438"/>
              <a:ext cx="2855913" cy="7747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2" name="文本框 21"/>
            <p:cNvSpPr txBox="1"/>
            <p:nvPr/>
          </p:nvSpPr>
          <p:spPr>
            <a:xfrm>
              <a:off x="3952875" y="5734039"/>
              <a:ext cx="2856865" cy="368300"/>
            </a:xfrm>
            <a:prstGeom prst="rect">
              <a:avLst/>
            </a:prstGeom>
            <a:grpFill/>
            <a:effectLst/>
          </p:spPr>
          <p:txBody>
            <a:bodyPr wrap="square" rtlCol="0">
              <a:spAutoFit/>
            </a:bodyPr>
            <a:lstStyle>
              <a:defPPr>
                <a:defRPr lang="zh-CN"/>
              </a:defPPr>
              <a:lvl1pPr>
                <a:defRPr sz="2400">
                  <a:solidFill>
                    <a:schemeClr val="bg1"/>
                  </a:solidFill>
                  <a:latin typeface="微软雅黑" panose="020B0503020204020204" pitchFamily="34" charset="-122"/>
                  <a:ea typeface="微软雅黑" panose="020B0503020204020204" pitchFamily="34" charset="-122"/>
                </a:defRPr>
              </a:lvl1pPr>
            </a:lstStyle>
            <a:p>
              <a:r>
                <a:rPr lang="en-US" altLang="zh-CN" sz="1800" dirty="0" smtClean="0"/>
                <a:t>insufficient time length </a:t>
              </a:r>
              <a:endParaRPr lang="en-US" altLang="zh-CN" sz="1800" dirty="0" smtClean="0"/>
            </a:p>
          </p:txBody>
        </p:sp>
      </p:grpSp>
      <p:sp>
        <p:nvSpPr>
          <p:cNvPr id="27" name="矩形 26"/>
          <p:cNvSpPr/>
          <p:nvPr/>
        </p:nvSpPr>
        <p:spPr>
          <a:xfrm>
            <a:off x="7230842" y="941365"/>
            <a:ext cx="3827288" cy="735965"/>
          </a:xfrm>
          <a:prstGeom prst="rect">
            <a:avLst/>
          </a:prstGeom>
        </p:spPr>
        <p:txBody>
          <a:bodyPr wrap="square" lIns="91436" tIns="45718" rIns="91436" bIns="45718">
            <a:spAutoFit/>
          </a:bodyPr>
          <a:lstStyle/>
          <a:p>
            <a:pPr>
              <a:lnSpc>
                <a:spcPct val="150000"/>
              </a:lnSpc>
            </a:pPr>
            <a:r>
              <a:rPr lang="zh-CN" altLang="en-US" sz="1400" dirty="0">
                <a:solidFill>
                  <a:schemeClr val="bg2">
                    <a:lumMod val="10000"/>
                  </a:schemeClr>
                </a:solidFill>
                <a:latin typeface="微软雅黑" panose="020B0503020204020204" pitchFamily="34" charset="-122"/>
                <a:ea typeface="微软雅黑" panose="020B0503020204020204" pitchFamily="34" charset="-122"/>
              </a:rPr>
              <a:t> /u:/ </a:t>
            </a:r>
            <a:r>
              <a:rPr lang="en-US" altLang="zh-CN" sz="1400" dirty="0">
                <a:solidFill>
                  <a:schemeClr val="bg2">
                    <a:lumMod val="10000"/>
                  </a:schemeClr>
                </a:solidFill>
                <a:latin typeface="微软雅黑" panose="020B0503020204020204" pitchFamily="34" charset="-122"/>
                <a:ea typeface="微软雅黑" panose="020B0503020204020204" pitchFamily="34" charset="-122"/>
              </a:rPr>
              <a:t>&amp;</a:t>
            </a:r>
            <a:r>
              <a:rPr lang="zh-CN" altLang="en-US" sz="1400" dirty="0">
                <a:solidFill>
                  <a:schemeClr val="bg2">
                    <a:lumMod val="10000"/>
                  </a:schemeClr>
                </a:solidFill>
                <a:latin typeface="微软雅黑" panose="020B0503020204020204" pitchFamily="34" charset="-122"/>
                <a:ea typeface="微软雅黑" panose="020B0503020204020204" pitchFamily="34" charset="-122"/>
              </a:rPr>
              <a:t>/ʊ/</a:t>
            </a:r>
            <a:endParaRPr lang="zh-CN" altLang="en-US" sz="1400" dirty="0">
              <a:solidFill>
                <a:schemeClr val="bg2">
                  <a:lumMod val="10000"/>
                </a:schemeClr>
              </a:solidFill>
              <a:latin typeface="微软雅黑" panose="020B0503020204020204" pitchFamily="34" charset="-122"/>
              <a:ea typeface="微软雅黑" panose="020B0503020204020204" pitchFamily="34" charset="-122"/>
            </a:endParaRPr>
          </a:p>
          <a:p>
            <a:pPr>
              <a:lnSpc>
                <a:spcPct val="150000"/>
              </a:lnSpc>
            </a:pPr>
            <a:r>
              <a:rPr lang="en-US" altLang="zh-CN" sz="1400" dirty="0">
                <a:solidFill>
                  <a:schemeClr val="bg2">
                    <a:lumMod val="10000"/>
                  </a:schemeClr>
                </a:solidFill>
                <a:latin typeface="微软雅黑" panose="020B0503020204020204" pitchFamily="34" charset="-122"/>
                <a:ea typeface="微软雅黑" panose="020B0503020204020204" pitchFamily="34" charset="-122"/>
              </a:rPr>
              <a:t>e.g.: good; food, kangaroo...</a:t>
            </a:r>
            <a:endParaRPr lang="en-US" altLang="zh-CN"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28" name="矩形 27"/>
          <p:cNvSpPr/>
          <p:nvPr/>
        </p:nvSpPr>
        <p:spPr>
          <a:xfrm>
            <a:off x="7230637" y="1970655"/>
            <a:ext cx="3827288" cy="412750"/>
          </a:xfrm>
          <a:prstGeom prst="rect">
            <a:avLst/>
          </a:prstGeom>
        </p:spPr>
        <p:txBody>
          <a:bodyPr wrap="square" lIns="91436" tIns="45718" rIns="91436" bIns="45718">
            <a:spAutoFit/>
          </a:bodyPr>
          <a:lstStyle/>
          <a:p>
            <a:pPr>
              <a:lnSpc>
                <a:spcPct val="150000"/>
              </a:lnSpc>
            </a:pPr>
            <a:r>
              <a:rPr lang="zh-CN" altLang="en-US" sz="1400" dirty="0">
                <a:solidFill>
                  <a:schemeClr val="bg2">
                    <a:lumMod val="10000"/>
                  </a:schemeClr>
                </a:solidFill>
                <a:latin typeface="微软雅黑" panose="020B0503020204020204" pitchFamily="34" charset="-122"/>
                <a:ea typeface="微软雅黑" panose="020B0503020204020204" pitchFamily="34" charset="-122"/>
              </a:rPr>
              <a:t> /ɪ/, /ʌ/, /ɒ/, /e/ and /æ/</a:t>
            </a:r>
            <a:endParaRPr lang="zh-CN" altLang="en-US" sz="1400" dirty="0">
              <a:solidFill>
                <a:schemeClr val="bg2">
                  <a:lumMod val="10000"/>
                </a:schemeClr>
              </a:solidFill>
              <a:latin typeface="微软雅黑" panose="020B0503020204020204" pitchFamily="34" charset="-122"/>
              <a:ea typeface="微软雅黑" panose="020B0503020204020204" pitchFamily="34" charset="-122"/>
            </a:endParaRPr>
          </a:p>
        </p:txBody>
      </p:sp>
      <p:sp>
        <p:nvSpPr>
          <p:cNvPr id="29" name="矩形 28"/>
          <p:cNvSpPr/>
          <p:nvPr/>
        </p:nvSpPr>
        <p:spPr>
          <a:xfrm>
            <a:off x="7230745" y="5092065"/>
            <a:ext cx="4144010" cy="1382395"/>
          </a:xfrm>
          <a:prstGeom prst="rect">
            <a:avLst/>
          </a:prstGeom>
        </p:spPr>
        <p:txBody>
          <a:bodyPr wrap="square" lIns="91436" tIns="45718" rIns="91436" bIns="45718">
            <a:spAutoFit/>
          </a:bodyPr>
          <a:lstStyle/>
          <a:p>
            <a:pPr marL="285750" indent="-285750">
              <a:lnSpc>
                <a:spcPct val="150000"/>
              </a:lnSpc>
              <a:buFont typeface="Arial" panose="020B0604020202090204" pitchFamily="34" charset="0"/>
              <a:buChar char="•"/>
            </a:pPr>
            <a:r>
              <a:rPr sz="1400" dirty="0">
                <a:solidFill>
                  <a:schemeClr val="bg2">
                    <a:lumMod val="10000"/>
                  </a:schemeClr>
                </a:solidFill>
                <a:latin typeface="微软雅黑" panose="020B0503020204020204" pitchFamily="34" charset="-122"/>
                <a:ea typeface="微软雅黑" panose="020B0503020204020204" pitchFamily="34" charset="-122"/>
              </a:rPr>
              <a:t>long vowels</a:t>
            </a:r>
            <a:endParaRPr sz="1400" dirty="0">
              <a:solidFill>
                <a:schemeClr val="bg2">
                  <a:lumMod val="10000"/>
                </a:schemeClr>
              </a:solidFill>
              <a:latin typeface="微软雅黑" panose="020B0503020204020204" pitchFamily="34" charset="-122"/>
              <a:ea typeface="微软雅黑" panose="020B0503020204020204" pitchFamily="34" charset="-122"/>
            </a:endParaRPr>
          </a:p>
          <a:p>
            <a:pPr marL="742950" lvl="1" indent="-285750">
              <a:lnSpc>
                <a:spcPct val="150000"/>
              </a:lnSpc>
              <a:buFont typeface="Arial" panose="020B0604020202090204" pitchFamily="34" charset="0"/>
              <a:buChar char="•"/>
            </a:pPr>
            <a:r>
              <a:rPr lang="en-US" sz="1400" dirty="0">
                <a:solidFill>
                  <a:schemeClr val="bg2">
                    <a:lumMod val="10000"/>
                  </a:schemeClr>
                </a:solidFill>
                <a:latin typeface="微软雅黑" panose="020B0503020204020204" pitchFamily="34" charset="-122"/>
                <a:ea typeface="微软雅黑" panose="020B0503020204020204" pitchFamily="34" charset="-122"/>
              </a:rPr>
              <a:t>e.g.: tree; thought; far...</a:t>
            </a:r>
            <a:endParaRPr sz="1400" dirty="0">
              <a:solidFill>
                <a:schemeClr val="bg2">
                  <a:lumMod val="10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90204" pitchFamily="34" charset="0"/>
              <a:buChar char="•"/>
            </a:pPr>
            <a:r>
              <a:rPr sz="1400" dirty="0">
                <a:solidFill>
                  <a:schemeClr val="bg2">
                    <a:lumMod val="10000"/>
                  </a:schemeClr>
                </a:solidFill>
                <a:latin typeface="微软雅黑" panose="020B0503020204020204" pitchFamily="34" charset="-122"/>
                <a:ea typeface="微软雅黑" panose="020B0503020204020204" pitchFamily="34" charset="-122"/>
              </a:rPr>
              <a:t>diphthongs </a:t>
            </a:r>
            <a:r>
              <a:rPr lang="en-US" sz="1400" dirty="0">
                <a:solidFill>
                  <a:schemeClr val="bg2">
                    <a:lumMod val="10000"/>
                  </a:schemeClr>
                </a:solidFill>
                <a:latin typeface="微软雅黑" panose="020B0503020204020204" pitchFamily="34" charset="-122"/>
                <a:ea typeface="微软雅黑" panose="020B0503020204020204" pitchFamily="34" charset="-122"/>
              </a:rPr>
              <a:t>(also lack of gliding process)</a:t>
            </a:r>
            <a:endParaRPr sz="1400" dirty="0">
              <a:solidFill>
                <a:schemeClr val="bg2">
                  <a:lumMod val="10000"/>
                </a:schemeClr>
              </a:solidFill>
              <a:latin typeface="微软雅黑" panose="020B0503020204020204" pitchFamily="34" charset="-122"/>
              <a:ea typeface="微软雅黑" panose="020B0503020204020204" pitchFamily="34" charset="-122"/>
            </a:endParaRPr>
          </a:p>
          <a:p>
            <a:pPr marL="742950" lvl="1" indent="-285750">
              <a:lnSpc>
                <a:spcPct val="150000"/>
              </a:lnSpc>
              <a:buFont typeface="Arial" panose="020B0604020202090204" pitchFamily="34" charset="0"/>
              <a:buChar char="•"/>
            </a:pPr>
            <a:r>
              <a:rPr lang="en-US" sz="1400" dirty="0">
                <a:solidFill>
                  <a:schemeClr val="bg2">
                    <a:lumMod val="10000"/>
                  </a:schemeClr>
                </a:solidFill>
                <a:latin typeface="微软雅黑" panose="020B0503020204020204" pitchFamily="34" charset="-122"/>
                <a:ea typeface="微软雅黑" panose="020B0503020204020204" pitchFamily="34" charset="-122"/>
              </a:rPr>
              <a:t>cake; rice; go...</a:t>
            </a:r>
            <a:endParaRPr lang="en-US" sz="1400" dirty="0">
              <a:solidFill>
                <a:schemeClr val="bg2">
                  <a:lumMod val="10000"/>
                </a:schemeClr>
              </a:solidFill>
              <a:latin typeface="微软雅黑" panose="020B0503020204020204" pitchFamily="34" charset="-122"/>
              <a:ea typeface="微软雅黑" panose="020B0503020204020204" pitchFamily="34" charset="-122"/>
            </a:endParaRPr>
          </a:p>
        </p:txBody>
      </p:sp>
      <p:grpSp>
        <p:nvGrpSpPr>
          <p:cNvPr id="3" name="组合 2"/>
          <p:cNvGrpSpPr/>
          <p:nvPr/>
        </p:nvGrpSpPr>
        <p:grpSpPr>
          <a:xfrm>
            <a:off x="1069756" y="2675886"/>
            <a:ext cx="2193925" cy="2193925"/>
            <a:chOff x="1069756" y="2675886"/>
            <a:chExt cx="2193925" cy="2193925"/>
          </a:xfrm>
        </p:grpSpPr>
        <p:sp>
          <p:nvSpPr>
            <p:cNvPr id="13" name="椭圆 12"/>
            <p:cNvSpPr/>
            <p:nvPr/>
          </p:nvSpPr>
          <p:spPr>
            <a:xfrm>
              <a:off x="1069756" y="2675886"/>
              <a:ext cx="2193925" cy="2193925"/>
            </a:xfrm>
            <a:prstGeom prst="ellipse">
              <a:avLst/>
            </a:prstGeom>
            <a:solidFill>
              <a:srgbClr val="C0010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5" name="文本框 24"/>
            <p:cNvSpPr txBox="1"/>
            <p:nvPr/>
          </p:nvSpPr>
          <p:spPr>
            <a:xfrm>
              <a:off x="1189136" y="3354066"/>
              <a:ext cx="2073910" cy="829945"/>
            </a:xfrm>
            <a:prstGeom prst="rect">
              <a:avLst/>
            </a:prstGeom>
            <a:noFill/>
          </p:spPr>
          <p:txBody>
            <a:bodyPr wrap="square" rtlCol="0">
              <a:spAutoFit/>
            </a:bodyPr>
            <a:lstStyle/>
            <a:p>
              <a:r>
                <a:rPr lang="en-US" altLang="zh-CN" sz="2400" b="1" dirty="0" smtClean="0">
                  <a:solidFill>
                    <a:schemeClr val="bg1"/>
                  </a:solidFill>
                  <a:latin typeface="微软雅黑" panose="020B0503020204020204" pitchFamily="34" charset="-122"/>
                  <a:ea typeface="微软雅黑" panose="020B0503020204020204" pitchFamily="34" charset="-122"/>
                </a:rPr>
                <a:t>Differences in vowels</a:t>
              </a:r>
              <a:endParaRPr lang="en-US" altLang="zh-CN" sz="2400" b="1" dirty="0" smtClean="0">
                <a:solidFill>
                  <a:schemeClr val="bg1"/>
                </a:solidFill>
                <a:latin typeface="微软雅黑" panose="020B0503020204020204" pitchFamily="34" charset="-122"/>
                <a:ea typeface="微软雅黑" panose="020B0503020204020204" pitchFamily="34" charset="-122"/>
              </a:endParaRPr>
            </a:p>
          </p:txBody>
        </p:sp>
      </p:grpSp>
      <p:pic>
        <p:nvPicPr>
          <p:cNvPr id="2" name="图片 1" descr="1 comparison"/>
          <p:cNvPicPr>
            <a:picLocks noChangeAspect="1"/>
          </p:cNvPicPr>
          <p:nvPr/>
        </p:nvPicPr>
        <p:blipFill>
          <a:blip r:embed="rId1"/>
          <a:stretch>
            <a:fillRect/>
          </a:stretch>
        </p:blipFill>
        <p:spPr>
          <a:xfrm>
            <a:off x="6823710" y="1970405"/>
            <a:ext cx="4772660" cy="3121025"/>
          </a:xfrm>
          <a:prstGeom prst="rect">
            <a:avLst/>
          </a:prstGeom>
        </p:spPr>
      </p:pic>
      <p:sp>
        <p:nvSpPr>
          <p:cNvPr id="8" name="文本框 7"/>
          <p:cNvSpPr txBox="1"/>
          <p:nvPr/>
        </p:nvSpPr>
        <p:spPr>
          <a:xfrm>
            <a:off x="9848850" y="4878070"/>
            <a:ext cx="1747520" cy="213995"/>
          </a:xfrm>
          <a:prstGeom prst="rect">
            <a:avLst/>
          </a:prstGeom>
          <a:noFill/>
        </p:spPr>
        <p:txBody>
          <a:bodyPr wrap="square" rtlCol="0" anchor="t">
            <a:spAutoFit/>
          </a:bodyPr>
          <a:p>
            <a:r>
              <a:rPr lang="zh-CN" altLang="en-US" sz="800"/>
              <a:t>Wang, Xiaoyan.(2015)</a:t>
            </a:r>
            <a:r>
              <a:rPr lang="en-US" altLang="zh-CN" sz="800"/>
              <a:t>pp.33</a:t>
            </a:r>
            <a:endParaRPr lang="en-US" altLang="zh-CN" sz="80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down)">
                                      <p:cBhvr>
                                        <p:cTn id="8" dur="500"/>
                                        <p:tgtEl>
                                          <p:spTgt spid="4"/>
                                        </p:tgtEl>
                                      </p:cBhvr>
                                    </p:animEffect>
                                  </p:childTnLst>
                                </p:cTn>
                              </p:par>
                            </p:childTnLst>
                          </p:cTn>
                        </p:par>
                        <p:par>
                          <p:cTn id="9" fill="hold">
                            <p:stCondLst>
                              <p:cond delay="500"/>
                            </p:stCondLst>
                            <p:childTnLst>
                              <p:par>
                                <p:cTn id="10" presetID="21" presetClass="entr" presetSubtype="1"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1100"/>
                                        <p:tgtEl>
                                          <p:spTgt spid="3"/>
                                        </p:tgtEl>
                                      </p:cBhvr>
                                    </p:animEffect>
                                  </p:childTnLst>
                                </p:cTn>
                              </p:par>
                            </p:childTnLst>
                          </p:cTn>
                        </p:par>
                        <p:par>
                          <p:cTn id="13" fill="hold">
                            <p:stCondLst>
                              <p:cond delay="2000"/>
                            </p:stCondLst>
                            <p:childTnLst>
                              <p:par>
                                <p:cTn id="14" presetID="22" presetClass="entr" presetSubtype="8"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500"/>
                                        <p:tgtEl>
                                          <p:spTgt spid="11"/>
                                        </p:tgtEl>
                                      </p:cBhvr>
                                    </p:animEffect>
                                  </p:childTnLst>
                                </p:cTn>
                              </p:par>
                            </p:childTnLst>
                          </p:cTn>
                        </p:par>
                        <p:par>
                          <p:cTn id="17" fill="hold">
                            <p:stCondLst>
                              <p:cond delay="2500"/>
                            </p:stCondLst>
                            <p:childTnLst>
                              <p:par>
                                <p:cTn id="18" presetID="16" presetClass="entr" presetSubtype="42" fill="hold"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barn(outHorizontal)">
                                      <p:cBhvr>
                                        <p:cTn id="20" dur="500"/>
                                        <p:tgtEl>
                                          <p:spTgt spid="9"/>
                                        </p:tgtEl>
                                      </p:cBhvr>
                                    </p:animEffect>
                                  </p:childTnLst>
                                </p:cTn>
                              </p:par>
                            </p:childTnLst>
                          </p:cTn>
                        </p:par>
                        <p:par>
                          <p:cTn id="21" fill="hold">
                            <p:stCondLst>
                              <p:cond delay="3000"/>
                            </p:stCondLst>
                            <p:childTnLst>
                              <p:par>
                                <p:cTn id="22" presetID="22" presetClass="entr" presetSubtype="8"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500"/>
                                        <p:tgtEl>
                                          <p:spTgt spid="10"/>
                                        </p:tgtEl>
                                      </p:cBhvr>
                                    </p:animEffect>
                                  </p:childTnLst>
                                </p:cTn>
                              </p:par>
                              <p:par>
                                <p:cTn id="25" presetID="22" presetClass="entr" presetSubtype="8"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left)">
                                      <p:cBhvr>
                                        <p:cTn id="27" dur="500"/>
                                        <p:tgtEl>
                                          <p:spTgt spid="12"/>
                                        </p:tgtEl>
                                      </p:cBhvr>
                                    </p:animEffect>
                                  </p:childTnLst>
                                </p:cTn>
                              </p:par>
                            </p:childTnLst>
                          </p:cTn>
                        </p:par>
                        <p:par>
                          <p:cTn id="28" fill="hold">
                            <p:stCondLst>
                              <p:cond delay="3500"/>
                            </p:stCondLst>
                            <p:childTnLst>
                              <p:par>
                                <p:cTn id="29" presetID="22" presetClass="entr" presetSubtype="8" fill="hold" nodeType="after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left)">
                                      <p:cBhvr>
                                        <p:cTn id="31" dur="500"/>
                                        <p:tgtEl>
                                          <p:spTgt spid="14"/>
                                        </p:tgtEl>
                                      </p:cBhvr>
                                    </p:animEffect>
                                  </p:childTnLst>
                                </p:cTn>
                              </p:par>
                            </p:childTnLst>
                          </p:cTn>
                        </p:par>
                        <p:par>
                          <p:cTn id="32" fill="hold">
                            <p:stCondLst>
                              <p:cond delay="4000"/>
                            </p:stCondLst>
                            <p:childTnLst>
                              <p:par>
                                <p:cTn id="33" presetID="22" presetClass="entr" presetSubtype="8" fill="hold"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wipe(left)">
                                      <p:cBhvr>
                                        <p:cTn id="35" dur="500"/>
                                        <p:tgtEl>
                                          <p:spTgt spid="17"/>
                                        </p:tgtEl>
                                      </p:cBhvr>
                                    </p:animEffect>
                                  </p:childTnLst>
                                </p:cTn>
                              </p:par>
                            </p:childTnLst>
                          </p:cTn>
                        </p:par>
                        <p:par>
                          <p:cTn id="36" fill="hold">
                            <p:stCondLst>
                              <p:cond delay="4500"/>
                            </p:stCondLst>
                            <p:childTnLst>
                              <p:par>
                                <p:cTn id="37" presetID="22" presetClass="entr" presetSubtype="8" fill="hold" nodeType="after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wipe(left)">
                                      <p:cBhvr>
                                        <p:cTn id="39" dur="500"/>
                                        <p:tgtEl>
                                          <p:spTgt spid="20"/>
                                        </p:tgtEl>
                                      </p:cBhvr>
                                    </p:animEffect>
                                  </p:childTnLst>
                                </p:cTn>
                              </p:par>
                              <p:par>
                                <p:cTn id="40" presetID="2" presetClass="entr" presetSubtype="2" fill="hold" grpId="0" nodeType="withEffect">
                                  <p:stCondLst>
                                    <p:cond delay="0"/>
                                  </p:stCondLst>
                                  <p:childTnLst>
                                    <p:set>
                                      <p:cBhvr>
                                        <p:cTn id="41" dur="1" fill="hold">
                                          <p:stCondLst>
                                            <p:cond delay="0"/>
                                          </p:stCondLst>
                                        </p:cTn>
                                        <p:tgtEl>
                                          <p:spTgt spid="27"/>
                                        </p:tgtEl>
                                        <p:attrNameLst>
                                          <p:attrName>style.visibility</p:attrName>
                                        </p:attrNameLst>
                                      </p:cBhvr>
                                      <p:to>
                                        <p:strVal val="visible"/>
                                      </p:to>
                                    </p:set>
                                    <p:anim calcmode="lin" valueType="num">
                                      <p:cBhvr additive="base">
                                        <p:cTn id="42" dur="500" fill="hold"/>
                                        <p:tgtEl>
                                          <p:spTgt spid="27"/>
                                        </p:tgtEl>
                                        <p:attrNameLst>
                                          <p:attrName>ppt_x</p:attrName>
                                        </p:attrNameLst>
                                      </p:cBhvr>
                                      <p:tavLst>
                                        <p:tav tm="0">
                                          <p:val>
                                            <p:strVal val="1+#ppt_w/2"/>
                                          </p:val>
                                        </p:tav>
                                        <p:tav tm="100000">
                                          <p:val>
                                            <p:strVal val="#ppt_x"/>
                                          </p:val>
                                        </p:tav>
                                      </p:tavLst>
                                    </p:anim>
                                    <p:anim calcmode="lin" valueType="num">
                                      <p:cBhvr additive="base">
                                        <p:cTn id="43" dur="500" fill="hold"/>
                                        <p:tgtEl>
                                          <p:spTgt spid="27"/>
                                        </p:tgtEl>
                                        <p:attrNameLst>
                                          <p:attrName>ppt_y</p:attrName>
                                        </p:attrNameLst>
                                      </p:cBhvr>
                                      <p:tavLst>
                                        <p:tav tm="0">
                                          <p:val>
                                            <p:strVal val="#ppt_y"/>
                                          </p:val>
                                        </p:tav>
                                        <p:tav tm="100000">
                                          <p:val>
                                            <p:strVal val="#ppt_y"/>
                                          </p:val>
                                        </p:tav>
                                      </p:tavLst>
                                    </p:anim>
                                  </p:childTnLst>
                                </p:cTn>
                              </p:par>
                              <p:par>
                                <p:cTn id="44" presetID="2" presetClass="entr" presetSubtype="2" fill="hold" grpId="0" nodeType="with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1+#ppt_w/2"/>
                                          </p:val>
                                        </p:tav>
                                        <p:tav tm="100000">
                                          <p:val>
                                            <p:strVal val="#ppt_x"/>
                                          </p:val>
                                        </p:tav>
                                      </p:tavLst>
                                    </p:anim>
                                    <p:anim calcmode="lin" valueType="num">
                                      <p:cBhvr additive="base">
                                        <p:cTn id="47" dur="500" fill="hold"/>
                                        <p:tgtEl>
                                          <p:spTgt spid="28"/>
                                        </p:tgtEl>
                                        <p:attrNameLst>
                                          <p:attrName>ppt_y</p:attrName>
                                        </p:attrNameLst>
                                      </p:cBhvr>
                                      <p:tavLst>
                                        <p:tav tm="0">
                                          <p:val>
                                            <p:strVal val="#ppt_y"/>
                                          </p:val>
                                        </p:tav>
                                        <p:tav tm="100000">
                                          <p:val>
                                            <p:strVal val="#ppt_y"/>
                                          </p:val>
                                        </p:tav>
                                      </p:tavLst>
                                    </p:anim>
                                  </p:childTnLst>
                                </p:cTn>
                              </p:par>
                              <p:par>
                                <p:cTn id="48" presetID="2" presetClass="entr" presetSubtype="2" fill="hold" nodeType="withEffect">
                                  <p:stCondLst>
                                    <p:cond delay="0"/>
                                  </p:stCondLst>
                                  <p:childTnLst>
                                    <p:set>
                                      <p:cBhvr>
                                        <p:cTn id="49" dur="1" fill="hold">
                                          <p:stCondLst>
                                            <p:cond delay="0"/>
                                          </p:stCondLst>
                                        </p:cTn>
                                        <p:tgtEl>
                                          <p:spTgt spid="2"/>
                                        </p:tgtEl>
                                        <p:attrNameLst>
                                          <p:attrName>style.visibility</p:attrName>
                                        </p:attrNameLst>
                                      </p:cBhvr>
                                      <p:to>
                                        <p:strVal val="visible"/>
                                      </p:to>
                                    </p:set>
                                    <p:anim calcmode="lin" valueType="num">
                                      <p:cBhvr additive="base">
                                        <p:cTn id="50" dur="500" fill="hold"/>
                                        <p:tgtEl>
                                          <p:spTgt spid="2"/>
                                        </p:tgtEl>
                                        <p:attrNameLst>
                                          <p:attrName>ppt_x</p:attrName>
                                        </p:attrNameLst>
                                      </p:cBhvr>
                                      <p:tavLst>
                                        <p:tav tm="0">
                                          <p:val>
                                            <p:strVal val="1+#ppt_w/2"/>
                                          </p:val>
                                        </p:tav>
                                        <p:tav tm="100000">
                                          <p:val>
                                            <p:strVal val="#ppt_x"/>
                                          </p:val>
                                        </p:tav>
                                      </p:tavLst>
                                    </p:anim>
                                    <p:anim calcmode="lin" valueType="num">
                                      <p:cBhvr additive="base">
                                        <p:cTn id="51" dur="500" fill="hold"/>
                                        <p:tgtEl>
                                          <p:spTgt spid="2"/>
                                        </p:tgtEl>
                                        <p:attrNameLst>
                                          <p:attrName>ppt_y</p:attrName>
                                        </p:attrNameLst>
                                      </p:cBhvr>
                                      <p:tavLst>
                                        <p:tav tm="0">
                                          <p:val>
                                            <p:strVal val="#ppt_y"/>
                                          </p:val>
                                        </p:tav>
                                        <p:tav tm="100000">
                                          <p:val>
                                            <p:strVal val="#ppt_y"/>
                                          </p:val>
                                        </p:tav>
                                      </p:tavLst>
                                    </p:anim>
                                  </p:childTnLst>
                                </p:cTn>
                              </p:par>
                              <p:par>
                                <p:cTn id="52" presetID="2" presetClass="entr" presetSubtype="2" fill="hold" grpId="0" nodeType="withEffect">
                                  <p:stCondLst>
                                    <p:cond delay="0"/>
                                  </p:stCondLst>
                                  <p:childTnLst>
                                    <p:set>
                                      <p:cBhvr>
                                        <p:cTn id="53" dur="1" fill="hold">
                                          <p:stCondLst>
                                            <p:cond delay="0"/>
                                          </p:stCondLst>
                                        </p:cTn>
                                        <p:tgtEl>
                                          <p:spTgt spid="8"/>
                                        </p:tgtEl>
                                        <p:attrNameLst>
                                          <p:attrName>style.visibility</p:attrName>
                                        </p:attrNameLst>
                                      </p:cBhvr>
                                      <p:to>
                                        <p:strVal val="visible"/>
                                      </p:to>
                                    </p:set>
                                    <p:anim calcmode="lin" valueType="num">
                                      <p:cBhvr additive="base">
                                        <p:cTn id="54" dur="500" fill="hold"/>
                                        <p:tgtEl>
                                          <p:spTgt spid="8"/>
                                        </p:tgtEl>
                                        <p:attrNameLst>
                                          <p:attrName>ppt_x</p:attrName>
                                        </p:attrNameLst>
                                      </p:cBhvr>
                                      <p:tavLst>
                                        <p:tav tm="0">
                                          <p:val>
                                            <p:strVal val="1+#ppt_w/2"/>
                                          </p:val>
                                        </p:tav>
                                        <p:tav tm="100000">
                                          <p:val>
                                            <p:strVal val="#ppt_x"/>
                                          </p:val>
                                        </p:tav>
                                      </p:tavLst>
                                    </p:anim>
                                    <p:anim calcmode="lin" valueType="num">
                                      <p:cBhvr additive="base">
                                        <p:cTn id="55" dur="500" fill="hold"/>
                                        <p:tgtEl>
                                          <p:spTgt spid="8"/>
                                        </p:tgtEl>
                                        <p:attrNameLst>
                                          <p:attrName>ppt_y</p:attrName>
                                        </p:attrNameLst>
                                      </p:cBhvr>
                                      <p:tavLst>
                                        <p:tav tm="0">
                                          <p:val>
                                            <p:strVal val="#ppt_y"/>
                                          </p:val>
                                        </p:tav>
                                        <p:tav tm="100000">
                                          <p:val>
                                            <p:strVal val="#ppt_y"/>
                                          </p:val>
                                        </p:tav>
                                      </p:tavLst>
                                    </p:anim>
                                  </p:childTnLst>
                                </p:cTn>
                              </p:par>
                              <p:par>
                                <p:cTn id="56" presetID="2" presetClass="entr" presetSubtype="2" fill="hold" grpId="0" nodeType="withEffect">
                                  <p:stCondLst>
                                    <p:cond delay="0"/>
                                  </p:stCondLst>
                                  <p:childTnLst>
                                    <p:set>
                                      <p:cBhvr>
                                        <p:cTn id="57" dur="1" fill="hold">
                                          <p:stCondLst>
                                            <p:cond delay="0"/>
                                          </p:stCondLst>
                                        </p:cTn>
                                        <p:tgtEl>
                                          <p:spTgt spid="29"/>
                                        </p:tgtEl>
                                        <p:attrNameLst>
                                          <p:attrName>style.visibility</p:attrName>
                                        </p:attrNameLst>
                                      </p:cBhvr>
                                      <p:to>
                                        <p:strVal val="visible"/>
                                      </p:to>
                                    </p:set>
                                    <p:anim calcmode="lin" valueType="num">
                                      <p:cBhvr additive="base">
                                        <p:cTn id="58" dur="500" fill="hold"/>
                                        <p:tgtEl>
                                          <p:spTgt spid="29"/>
                                        </p:tgtEl>
                                        <p:attrNameLst>
                                          <p:attrName>ppt_x</p:attrName>
                                        </p:attrNameLst>
                                      </p:cBhvr>
                                      <p:tavLst>
                                        <p:tav tm="0">
                                          <p:val>
                                            <p:strVal val="1+#ppt_w/2"/>
                                          </p:val>
                                        </p:tav>
                                        <p:tav tm="100000">
                                          <p:val>
                                            <p:strVal val="#ppt_x"/>
                                          </p:val>
                                        </p:tav>
                                      </p:tavLst>
                                    </p:anim>
                                    <p:anim calcmode="lin" valueType="num">
                                      <p:cBhvr additive="base">
                                        <p:cTn id="59" dur="500" fill="hold"/>
                                        <p:tgtEl>
                                          <p:spTgt spid="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2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组合 25"/>
          <p:cNvGrpSpPr/>
          <p:nvPr/>
        </p:nvGrpSpPr>
        <p:grpSpPr>
          <a:xfrm>
            <a:off x="0" y="188687"/>
            <a:ext cx="188686" cy="592364"/>
            <a:chOff x="11571416" y="3959358"/>
            <a:chExt cx="620584" cy="1723139"/>
          </a:xfrm>
        </p:grpSpPr>
        <p:sp>
          <p:nvSpPr>
            <p:cNvPr id="27" name="矩形 26"/>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矩形 27"/>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9" name="文本框 28"/>
          <p:cNvSpPr txBox="1"/>
          <p:nvPr/>
        </p:nvSpPr>
        <p:spPr>
          <a:xfrm>
            <a:off x="414673" y="178263"/>
            <a:ext cx="4079875"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Outcomes of the study</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grpSp>
        <p:nvGrpSpPr>
          <p:cNvPr id="3" name="组合 2"/>
          <p:cNvGrpSpPr/>
          <p:nvPr/>
        </p:nvGrpSpPr>
        <p:grpSpPr>
          <a:xfrm>
            <a:off x="4138930" y="890270"/>
            <a:ext cx="7080885" cy="2999740"/>
            <a:chOff x="6684906" y="1810308"/>
            <a:chExt cx="4534637" cy="2999740"/>
          </a:xfrm>
        </p:grpSpPr>
        <p:grpSp>
          <p:nvGrpSpPr>
            <p:cNvPr id="7" name="组合 6"/>
            <p:cNvGrpSpPr/>
            <p:nvPr/>
          </p:nvGrpSpPr>
          <p:grpSpPr>
            <a:xfrm>
              <a:off x="6684906" y="1821237"/>
              <a:ext cx="538648" cy="750570"/>
              <a:chOff x="7120334" y="1882616"/>
              <a:chExt cx="538648" cy="750570"/>
            </a:xfrm>
          </p:grpSpPr>
          <p:sp>
            <p:nvSpPr>
              <p:cNvPr id="8" name="椭圆 7"/>
              <p:cNvSpPr/>
              <p:nvPr/>
            </p:nvSpPr>
            <p:spPr>
              <a:xfrm>
                <a:off x="7120334" y="1882616"/>
                <a:ext cx="538648" cy="750570"/>
              </a:xfrm>
              <a:prstGeom prst="ellipse">
                <a:avLst/>
              </a:prstGeom>
              <a:solidFill>
                <a:srgbClr val="C00102"/>
              </a:solidFill>
              <a:ln w="1016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a:off x="7196379" y="1996281"/>
                <a:ext cx="422924" cy="521970"/>
              </a:xfrm>
              <a:prstGeom prst="rect">
                <a:avLst/>
              </a:prstGeom>
            </p:spPr>
            <p:txBody>
              <a:bodyPr wrap="square">
                <a:spAutoFit/>
              </a:bodyPr>
              <a:lstStyle/>
              <a:p>
                <a:r>
                  <a:rPr lang="en-US" altLang="zh-CN" sz="2800" dirty="0">
                    <a:solidFill>
                      <a:prstClr val="white"/>
                    </a:solidFill>
                    <a:latin typeface="微软雅黑" panose="020B0503020204020204" pitchFamily="34" charset="-122"/>
                    <a:ea typeface="微软雅黑" panose="020B0503020204020204" pitchFamily="34" charset="-122"/>
                  </a:rPr>
                  <a:t>01</a:t>
                </a:r>
                <a:endParaRPr lang="zh-CN" altLang="en-US" sz="2800" dirty="0">
                  <a:solidFill>
                    <a:prstClr val="white"/>
                  </a:solidFill>
                  <a:latin typeface="微软雅黑" panose="020B0503020204020204" pitchFamily="34" charset="-122"/>
                  <a:ea typeface="微软雅黑" panose="020B0503020204020204" pitchFamily="34" charset="-122"/>
                </a:endParaRPr>
              </a:p>
            </p:txBody>
          </p:sp>
        </p:grpSp>
        <p:sp>
          <p:nvSpPr>
            <p:cNvPr id="31" name="矩形 30"/>
            <p:cNvSpPr/>
            <p:nvPr/>
          </p:nvSpPr>
          <p:spPr>
            <a:xfrm>
              <a:off x="7649858" y="1810308"/>
              <a:ext cx="3569685" cy="2999740"/>
            </a:xfrm>
            <a:prstGeom prst="rect">
              <a:avLst/>
            </a:prstGeom>
          </p:spPr>
          <p:txBody>
            <a:bodyPr wrap="square">
              <a:spAutoFit/>
            </a:bodyPr>
            <a:lstStyle/>
            <a:p>
              <a:pPr indent="0">
                <a:lnSpc>
                  <a:spcPct val="150000"/>
                </a:lnSpc>
                <a:buNone/>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To help English learners with Chifeng accent as well as English teachers in Chifeng to better understan</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d</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90204" pitchFamily="34" charset="0"/>
                <a:buChar char="•"/>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the characteristics of Chifeng accen</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t</a:t>
              </a:r>
              <a:endParaRPr lang="en-US" altLang="zh-CN"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90204" pitchFamily="34" charset="0"/>
                <a:buChar char="•"/>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differences between Chifeng accent and the received pronunciation of English and </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90204" pitchFamily="34" charset="0"/>
                <a:buChar char="•"/>
              </a:pP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rPr>
                <a:t>	</a:t>
              </a: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their influence to the English learning. </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grpSp>
        <p:nvGrpSpPr>
          <p:cNvPr id="19" name="组合 18"/>
          <p:cNvGrpSpPr/>
          <p:nvPr/>
        </p:nvGrpSpPr>
        <p:grpSpPr>
          <a:xfrm>
            <a:off x="4138930" y="4229700"/>
            <a:ext cx="7080250" cy="749935"/>
            <a:chOff x="6684906" y="2930242"/>
            <a:chExt cx="4534637" cy="750319"/>
          </a:xfrm>
        </p:grpSpPr>
        <p:grpSp>
          <p:nvGrpSpPr>
            <p:cNvPr id="10" name="组合 9"/>
            <p:cNvGrpSpPr/>
            <p:nvPr/>
          </p:nvGrpSpPr>
          <p:grpSpPr>
            <a:xfrm>
              <a:off x="6684906" y="2930242"/>
              <a:ext cx="680707" cy="750319"/>
              <a:chOff x="7120334" y="2991621"/>
              <a:chExt cx="680707" cy="750319"/>
            </a:xfrm>
          </p:grpSpPr>
          <p:sp>
            <p:nvSpPr>
              <p:cNvPr id="11" name="椭圆 10"/>
              <p:cNvSpPr/>
              <p:nvPr/>
            </p:nvSpPr>
            <p:spPr>
              <a:xfrm>
                <a:off x="7120334" y="2991621"/>
                <a:ext cx="538463" cy="750319"/>
              </a:xfrm>
              <a:prstGeom prst="ellipse">
                <a:avLst/>
              </a:prstGeom>
              <a:solidFill>
                <a:srgbClr val="C00102"/>
              </a:solidFill>
              <a:ln w="1016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7196388" y="3105188"/>
                <a:ext cx="604653" cy="522237"/>
              </a:xfrm>
              <a:prstGeom prst="rect">
                <a:avLst/>
              </a:prstGeom>
            </p:spPr>
            <p:txBody>
              <a:bodyPr wrap="square">
                <a:spAutoFit/>
              </a:bodyPr>
              <a:lstStyle/>
              <a:p>
                <a:r>
                  <a:rPr lang="en-US" altLang="zh-CN" sz="2800" dirty="0">
                    <a:solidFill>
                      <a:prstClr val="white"/>
                    </a:solidFill>
                    <a:latin typeface="微软雅黑" panose="020B0503020204020204" pitchFamily="34" charset="-122"/>
                    <a:ea typeface="微软雅黑" panose="020B0503020204020204" pitchFamily="34" charset="-122"/>
                  </a:rPr>
                  <a:t>02</a:t>
                </a:r>
                <a:endParaRPr lang="zh-CN" altLang="en-US" sz="2800" dirty="0">
                  <a:solidFill>
                    <a:prstClr val="white"/>
                  </a:solidFill>
                  <a:latin typeface="微软雅黑" panose="020B0503020204020204" pitchFamily="34" charset="-122"/>
                  <a:ea typeface="微软雅黑" panose="020B0503020204020204" pitchFamily="34" charset="-122"/>
                </a:endParaRPr>
              </a:p>
            </p:txBody>
          </p:sp>
        </p:grpSp>
        <p:sp>
          <p:nvSpPr>
            <p:cNvPr id="33" name="矩形 32"/>
            <p:cNvSpPr/>
            <p:nvPr/>
          </p:nvSpPr>
          <p:spPr>
            <a:xfrm>
              <a:off x="7649858" y="3059249"/>
              <a:ext cx="3569685" cy="506989"/>
            </a:xfrm>
            <a:prstGeom prst="rect">
              <a:avLst/>
            </a:prstGeom>
          </p:spPr>
          <p:txBody>
            <a:bodyPr wrap="square">
              <a:spAutoFit/>
            </a:bodyPr>
            <a:lstStyle/>
            <a:p>
              <a:pPr>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To improve their English speaking and listening</a:t>
              </a:r>
              <a:r>
                <a:rPr lang="zh-CN" altLang="en-US" sz="1600" dirty="0">
                  <a:solidFill>
                    <a:schemeClr val="bg1">
                      <a:lumMod val="50000"/>
                    </a:schemeClr>
                  </a:solidFill>
                  <a:latin typeface="微软雅黑" panose="020B0503020204020204" pitchFamily="34" charset="-122"/>
                  <a:ea typeface="微软雅黑" panose="020B0503020204020204" pitchFamily="34" charset="-122"/>
                </a:rPr>
                <a:t>.</a:t>
              </a:r>
              <a:endParaRPr lang="zh-CN" altLang="en-US" sz="1600" dirty="0">
                <a:solidFill>
                  <a:schemeClr val="bg1">
                    <a:lumMod val="50000"/>
                  </a:schemeClr>
                </a:solidFill>
                <a:latin typeface="微软雅黑" panose="020B0503020204020204" pitchFamily="34" charset="-122"/>
                <a:ea typeface="微软雅黑" panose="020B0503020204020204" pitchFamily="34" charset="-122"/>
              </a:endParaRPr>
            </a:p>
          </p:txBody>
        </p:sp>
      </p:grpSp>
      <p:grpSp>
        <p:nvGrpSpPr>
          <p:cNvPr id="20" name="组合 19"/>
          <p:cNvGrpSpPr/>
          <p:nvPr/>
        </p:nvGrpSpPr>
        <p:grpSpPr>
          <a:xfrm>
            <a:off x="4138930" y="5457825"/>
            <a:ext cx="7080885" cy="922020"/>
            <a:chOff x="6684499" y="4017920"/>
            <a:chExt cx="4535044" cy="921405"/>
          </a:xfrm>
        </p:grpSpPr>
        <p:grpSp>
          <p:nvGrpSpPr>
            <p:cNvPr id="13" name="组合 12"/>
            <p:cNvGrpSpPr/>
            <p:nvPr/>
          </p:nvGrpSpPr>
          <p:grpSpPr>
            <a:xfrm>
              <a:off x="6684499" y="4152800"/>
              <a:ext cx="680707" cy="750069"/>
              <a:chOff x="7119927" y="4214179"/>
              <a:chExt cx="680707" cy="750069"/>
            </a:xfrm>
          </p:grpSpPr>
          <p:sp>
            <p:nvSpPr>
              <p:cNvPr id="14" name="椭圆 13"/>
              <p:cNvSpPr/>
              <p:nvPr/>
            </p:nvSpPr>
            <p:spPr>
              <a:xfrm>
                <a:off x="7119927" y="4214179"/>
                <a:ext cx="538869" cy="750069"/>
              </a:xfrm>
              <a:prstGeom prst="ellipse">
                <a:avLst/>
              </a:prstGeom>
              <a:solidFill>
                <a:srgbClr val="C00102"/>
              </a:solidFill>
              <a:ln w="1016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nvSpPr>
            <p:spPr>
              <a:xfrm>
                <a:off x="7195981" y="4326476"/>
                <a:ext cx="604653" cy="521622"/>
              </a:xfrm>
              <a:prstGeom prst="rect">
                <a:avLst/>
              </a:prstGeom>
            </p:spPr>
            <p:txBody>
              <a:bodyPr wrap="square">
                <a:spAutoFit/>
              </a:bodyPr>
              <a:lstStyle/>
              <a:p>
                <a:r>
                  <a:rPr lang="en-US" altLang="zh-CN" sz="2800" dirty="0">
                    <a:solidFill>
                      <a:prstClr val="white"/>
                    </a:solidFill>
                    <a:latin typeface="微软雅黑" panose="020B0503020204020204" pitchFamily="34" charset="-122"/>
                    <a:ea typeface="微软雅黑" panose="020B0503020204020204" pitchFamily="34" charset="-122"/>
                  </a:rPr>
                  <a:t>03</a:t>
                </a:r>
                <a:endParaRPr lang="zh-CN" altLang="en-US" sz="2800" dirty="0">
                  <a:solidFill>
                    <a:prstClr val="white"/>
                  </a:solidFill>
                  <a:latin typeface="微软雅黑" panose="020B0503020204020204" pitchFamily="34" charset="-122"/>
                  <a:ea typeface="微软雅黑" panose="020B0503020204020204" pitchFamily="34" charset="-122"/>
                </a:endParaRPr>
              </a:p>
            </p:txBody>
          </p:sp>
        </p:grpSp>
        <p:sp>
          <p:nvSpPr>
            <p:cNvPr id="34" name="矩形 33"/>
            <p:cNvSpPr/>
            <p:nvPr/>
          </p:nvSpPr>
          <p:spPr>
            <a:xfrm>
              <a:off x="7649858" y="4017920"/>
              <a:ext cx="3569685" cy="921405"/>
            </a:xfrm>
            <a:prstGeom prst="rect">
              <a:avLst/>
            </a:prstGeom>
          </p:spPr>
          <p:txBody>
            <a:bodyPr wrap="square">
              <a:spAutoFit/>
            </a:bodyPr>
            <a:lstStyle/>
            <a:p>
              <a:pPr algn="l">
                <a:lnSpc>
                  <a:spcPct val="150000"/>
                </a:lnSpc>
              </a:pPr>
              <a:r>
                <a:rPr lang="zh-CN" altLang="en-US" dirty="0">
                  <a:solidFill>
                    <a:schemeClr val="tx1">
                      <a:lumMod val="85000"/>
                      <a:lumOff val="15000"/>
                    </a:schemeClr>
                  </a:solidFill>
                  <a:latin typeface="微软雅黑" panose="020B0503020204020204" pitchFamily="34" charset="-122"/>
                  <a:ea typeface="微软雅黑" panose="020B0503020204020204" pitchFamily="34" charset="-122"/>
                </a:rPr>
                <a:t>To enhance their confidence of communicating in English. </a:t>
              </a:r>
              <a:endParaRPr lang="zh-CN" altLang="en-US" dirty="0">
                <a:solidFill>
                  <a:schemeClr val="tx1">
                    <a:lumMod val="85000"/>
                    <a:lumOff val="15000"/>
                  </a:schemeClr>
                </a:solidFill>
                <a:latin typeface="微软雅黑" panose="020B0503020204020204" pitchFamily="34" charset="-122"/>
                <a:ea typeface="微软雅黑" panose="020B0503020204020204" pitchFamily="34" charset="-122"/>
              </a:endParaRPr>
            </a:p>
          </p:txBody>
        </p:sp>
      </p:grpSp>
      <p:pic>
        <p:nvPicPr>
          <p:cNvPr id="22" name="图片 21" descr="L2ltYWdlcy9lbWFpbC95Nw--"/>
          <p:cNvPicPr>
            <a:picLocks noChangeAspect="1"/>
          </p:cNvPicPr>
          <p:nvPr/>
        </p:nvPicPr>
        <p:blipFill>
          <a:blip r:embed="rId1">
            <a:clrChange>
              <a:clrFrom>
                <a:srgbClr val="FFFFFF">
                  <a:alpha val="100000"/>
                </a:srgbClr>
              </a:clrFrom>
              <a:clrTo>
                <a:srgbClr val="FFFFFF">
                  <a:alpha val="100000"/>
                  <a:alpha val="0"/>
                </a:srgbClr>
              </a:clrTo>
            </a:clrChange>
          </a:blip>
          <a:stretch>
            <a:fillRect/>
          </a:stretch>
        </p:blipFill>
        <p:spPr>
          <a:xfrm>
            <a:off x="560070" y="1361440"/>
            <a:ext cx="3110865" cy="1835785"/>
          </a:xfrm>
          <a:prstGeom prst="rect">
            <a:avLst/>
          </a:prstGeom>
        </p:spPr>
      </p:pic>
      <p:pic>
        <p:nvPicPr>
          <p:cNvPr id="23" name="图片 22" descr="images"/>
          <p:cNvPicPr>
            <a:picLocks noChangeAspect="1"/>
          </p:cNvPicPr>
          <p:nvPr/>
        </p:nvPicPr>
        <p:blipFill>
          <a:blip r:embed="rId2"/>
          <a:srcRect l="13034" r="11495" b="4713"/>
          <a:stretch>
            <a:fillRect/>
          </a:stretch>
        </p:blipFill>
        <p:spPr>
          <a:xfrm>
            <a:off x="527050" y="3555365"/>
            <a:ext cx="3051810" cy="282448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anim calcmode="lin" valueType="num">
                                      <p:cBhvr additive="base">
                                        <p:cTn id="23" dur="500" fill="hold"/>
                                        <p:tgtEl>
                                          <p:spTgt spid="23"/>
                                        </p:tgtEl>
                                        <p:attrNameLst>
                                          <p:attrName>ppt_x</p:attrName>
                                        </p:attrNameLst>
                                      </p:cBhvr>
                                      <p:tavLst>
                                        <p:tav tm="0">
                                          <p:val>
                                            <p:strVal val="#ppt_x"/>
                                          </p:val>
                                        </p:tav>
                                        <p:tav tm="100000">
                                          <p:val>
                                            <p:strVal val="#ppt_x"/>
                                          </p:val>
                                        </p:tav>
                                      </p:tavLst>
                                    </p:anim>
                                    <p:anim calcmode="lin" valueType="num">
                                      <p:cBhvr additive="base">
                                        <p:cTn id="2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1753235"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Rationale</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sp>
        <p:nvSpPr>
          <p:cNvPr id="100" name="文本框 99"/>
          <p:cNvSpPr txBox="1"/>
          <p:nvPr/>
        </p:nvSpPr>
        <p:spPr>
          <a:xfrm>
            <a:off x="414655" y="736600"/>
            <a:ext cx="11522710" cy="5939155"/>
          </a:xfrm>
          <a:prstGeom prst="rect">
            <a:avLst/>
          </a:prstGeom>
          <a:noFill/>
          <a:ln w="9525">
            <a:noFill/>
          </a:ln>
        </p:spPr>
        <p:txBody>
          <a:bodyPr wrap="square">
            <a:spAutoFit/>
          </a:bodyPr>
          <a:p>
            <a:pPr marL="0" indent="0" algn="just"/>
            <a:r>
              <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rPr>
              <a:t>Just as there are variety of accents in English, Chinese also has differences in  pronunciation in different regions and most of them have their own features. My hometown Chifeng is in Inner Mongolia in north-east China who is neighboring Beijing, Chengde, Chaoyang and Shenyang. The dialect of Chifeng formed in Qing Dynasty which is a transitional dialect between Northeast Mandarin and Beijing Mandarin (Zhang, 2010, pp.7) and is inclined to be accepted as a part of Chaofeng Zone of Beijing Mandarin(Li and Meng, 2017, pp133). Chifeng accent has some unique characteristics in pronunciation which affects the local people in their learning of English pronunciation. </a:t>
            </a:r>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r>
              <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rPr>
              <a:t>Theoretically speaking, this influence of the mother tongue on the second language learning is called "transfer". When we acquire a second language, we already have a complete language system in our brain which may have an impact on the second language acquisition. The language transfer can be positive and improves performance of L2 learning if the structure and pronunciation is similar to the L1, or may be negative when the L2 is different from L1 in the case to impact or undermine the acquisition of the L2. (Perkins and Gavriel,1992,pp.6452-6454) (Camp,2012,pp.35).</a:t>
            </a:r>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r>
              <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rPr>
              <a:t>Regarding to the transfer of the mother tongue of Chifeng locals on English speaking, at present, several researchers have conducted investigations on the characteristics of Chifeng dialect and the comparison between Chifeng accent and Received Pronunciation (RP) of English. Some of them recorded vocal from local samples and do the analysis and others further conducted acoustic analysis by using Praat software.</a:t>
            </a:r>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27463"/>
            <a:ext cx="1753235"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Rationale</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sp>
        <p:nvSpPr>
          <p:cNvPr id="100" name="文本框 99"/>
          <p:cNvSpPr txBox="1"/>
          <p:nvPr/>
        </p:nvSpPr>
        <p:spPr>
          <a:xfrm>
            <a:off x="414655" y="637540"/>
            <a:ext cx="11522710" cy="6247130"/>
          </a:xfrm>
          <a:prstGeom prst="rect">
            <a:avLst/>
          </a:prstGeom>
          <a:noFill/>
          <a:ln w="9525">
            <a:noFill/>
          </a:ln>
        </p:spPr>
        <p:txBody>
          <a:bodyPr wrap="square">
            <a:spAutoFit/>
          </a:bodyPr>
          <a:p>
            <a:pPr marL="0" indent="0" algn="just"/>
            <a:r>
              <a:rPr lang="en-US" altLang="zh-CN" sz="200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sym typeface="+mn-ea"/>
              </a:rPr>
              <a:t>The researches indicate that the influence of Chifeng Dialect on English phonetic learning is more positive than negative because Chifeng dialect is close to Mandarin so that its pronunciation is relatively standard. However, Chifeng accent still has some impact on standard pronunciation of English to local English learners which impedes their success of communication in English and affects in their confidence in the international communication as well as in English classes in other places in and out of China.</a:t>
            </a:r>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r>
              <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rPr>
              <a:t>At present, the researches have studied in-depth on analysis and comparison of Chifeng accent and RP from perspectives of vowels and consonants. In this presentation, the main focus is on the negative transfer of Chifeng accent on English phonetic learning. The presentation discusses the major differences in pronunciation between RP and Chifeng dialect. For the limitation of the time, only major findings are displayed in the presentation. Nonetheless the key points are clarified in a reasonable logic and it should be able to raise up the awareness from the local English learners on what the differences are and how to normative pronounce English words, consequently improve the standardness of English speaking and the confidence on  communication in English of the local English learners. </a:t>
            </a:r>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a:p>
            <a:pPr marL="0" indent="0" algn="just"/>
            <a:r>
              <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rPr>
              <a:t>The process of the presentation preparation is also a process of the further study on this topic. In this learning process, the author gains a more profound understanding of this research and also found the direction of further study with greater significance in practice. In the future research, we can try to simplify the complex acoustic analysis results and explore a simple and efficient pronunciation teaching method and teaching materials tailored for Chifeng learners.</a:t>
            </a:r>
            <a:endParaRPr lang="en-US" altLang="zh-CN" sz="2000" b="0">
              <a:solidFill>
                <a:schemeClr val="tx1">
                  <a:lumMod val="85000"/>
                  <a:lumOff val="15000"/>
                </a:schemeClr>
              </a:solidFill>
              <a:uFill>
                <a:solidFill>
                  <a:srgbClr val="000000"/>
                </a:solidFill>
              </a:uFill>
              <a:latin typeface="Times New Roman Regular" panose="02020503050405090304" charset="0"/>
              <a:cs typeface="Times New Roman Regular" panose="02020503050405090304" charset="0"/>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0" y="188687"/>
            <a:ext cx="188686" cy="592364"/>
            <a:chOff x="11571416" y="3959358"/>
            <a:chExt cx="620584" cy="1723139"/>
          </a:xfrm>
        </p:grpSpPr>
        <p:sp>
          <p:nvSpPr>
            <p:cNvPr id="5" name="矩形 4"/>
            <p:cNvSpPr/>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7" name="文本框 6"/>
          <p:cNvSpPr txBox="1"/>
          <p:nvPr/>
        </p:nvSpPr>
        <p:spPr>
          <a:xfrm>
            <a:off x="414673" y="178263"/>
            <a:ext cx="2120900" cy="521970"/>
          </a:xfrm>
          <a:prstGeom prst="rect">
            <a:avLst/>
          </a:prstGeom>
          <a:noFill/>
        </p:spPr>
        <p:txBody>
          <a:bodyPr wrap="none" rtlCol="0">
            <a:spAutoFit/>
          </a:bodyPr>
          <a:lstStyle/>
          <a:p>
            <a:r>
              <a:rPr lang="en-US" altLang="zh-CN" sz="2800" b="1" dirty="0" smtClean="0">
                <a:solidFill>
                  <a:srgbClr val="3E4150"/>
                </a:solidFill>
                <a:latin typeface="微软雅黑" panose="020B0503020204020204" pitchFamily="34" charset="-122"/>
                <a:ea typeface="微软雅黑" panose="020B0503020204020204" pitchFamily="34" charset="-122"/>
              </a:rPr>
              <a:t>References</a:t>
            </a:r>
            <a:endParaRPr lang="en-US" altLang="zh-CN" sz="2800" b="1" dirty="0" smtClean="0">
              <a:solidFill>
                <a:srgbClr val="3E4150"/>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236220" y="1809750"/>
            <a:ext cx="2094230" cy="3532505"/>
            <a:chOff x="1227135" y="1860516"/>
            <a:chExt cx="3490008" cy="5691759"/>
          </a:xfrm>
        </p:grpSpPr>
        <p:sp>
          <p:nvSpPr>
            <p:cNvPr id="27" name="Freeform 6"/>
            <p:cNvSpPr/>
            <p:nvPr/>
          </p:nvSpPr>
          <p:spPr>
            <a:xfrm>
              <a:off x="2236281" y="6099940"/>
              <a:ext cx="1498377" cy="1452335"/>
            </a:xfrm>
            <a:custGeom>
              <a:avLst/>
              <a:gdLst>
                <a:gd name="connsiteX0" fmla="*/ 55291 w 1064006"/>
                <a:gd name="connsiteY0" fmla="*/ 0 h 1188564"/>
                <a:gd name="connsiteX1" fmla="*/ 1008717 w 1064006"/>
                <a:gd name="connsiteY1" fmla="*/ 0 h 1188564"/>
                <a:gd name="connsiteX2" fmla="*/ 1005879 w 1064006"/>
                <a:gd name="connsiteY2" fmla="*/ 198055 h 1188564"/>
                <a:gd name="connsiteX3" fmla="*/ 1025324 w 1064006"/>
                <a:gd name="connsiteY3" fmla="*/ 201981 h 1188564"/>
                <a:gd name="connsiteX4" fmla="*/ 1064006 w 1064006"/>
                <a:gd name="connsiteY4" fmla="*/ 260338 h 1188564"/>
                <a:gd name="connsiteX5" fmla="*/ 1025324 w 1064006"/>
                <a:gd name="connsiteY5" fmla="*/ 318695 h 1188564"/>
                <a:gd name="connsiteX6" fmla="*/ 1004089 w 1064006"/>
                <a:gd name="connsiteY6" fmla="*/ 322982 h 1188564"/>
                <a:gd name="connsiteX7" fmla="*/ 1003464 w 1064006"/>
                <a:gd name="connsiteY7" fmla="*/ 366582 h 1188564"/>
                <a:gd name="connsiteX8" fmla="*/ 1025324 w 1064006"/>
                <a:gd name="connsiteY8" fmla="*/ 370996 h 1188564"/>
                <a:gd name="connsiteX9" fmla="*/ 1064006 w 1064006"/>
                <a:gd name="connsiteY9" fmla="*/ 429353 h 1188564"/>
                <a:gd name="connsiteX10" fmla="*/ 1025324 w 1064006"/>
                <a:gd name="connsiteY10" fmla="*/ 487710 h 1188564"/>
                <a:gd name="connsiteX11" fmla="*/ 1001659 w 1064006"/>
                <a:gd name="connsiteY11" fmla="*/ 492487 h 1188564"/>
                <a:gd name="connsiteX12" fmla="*/ 1001049 w 1064006"/>
                <a:gd name="connsiteY12" fmla="*/ 535111 h 1188564"/>
                <a:gd name="connsiteX13" fmla="*/ 1025324 w 1064006"/>
                <a:gd name="connsiteY13" fmla="*/ 540012 h 1188564"/>
                <a:gd name="connsiteX14" fmla="*/ 1064006 w 1064006"/>
                <a:gd name="connsiteY14" fmla="*/ 598369 h 1188564"/>
                <a:gd name="connsiteX15" fmla="*/ 1000672 w 1064006"/>
                <a:gd name="connsiteY15" fmla="*/ 661703 h 1188564"/>
                <a:gd name="connsiteX16" fmla="*/ 999234 w 1064006"/>
                <a:gd name="connsiteY16" fmla="*/ 661703 h 1188564"/>
                <a:gd name="connsiteX17" fmla="*/ 998628 w 1064006"/>
                <a:gd name="connsiteY17" fmla="*/ 704051 h 1188564"/>
                <a:gd name="connsiteX18" fmla="*/ 1000672 w 1064006"/>
                <a:gd name="connsiteY18" fmla="*/ 704051 h 1188564"/>
                <a:gd name="connsiteX19" fmla="*/ 1064006 w 1064006"/>
                <a:gd name="connsiteY19" fmla="*/ 767385 h 1188564"/>
                <a:gd name="connsiteX20" fmla="*/ 1000672 w 1064006"/>
                <a:gd name="connsiteY20" fmla="*/ 830719 h 1188564"/>
                <a:gd name="connsiteX21" fmla="*/ 961543 w 1064006"/>
                <a:gd name="connsiteY21" fmla="*/ 830719 h 1188564"/>
                <a:gd name="connsiteX22" fmla="*/ 960691 w 1064006"/>
                <a:gd name="connsiteY22" fmla="*/ 839174 h 1188564"/>
                <a:gd name="connsiteX23" fmla="*/ 532003 w 1064006"/>
                <a:gd name="connsiteY23" fmla="*/ 1188564 h 1188564"/>
                <a:gd name="connsiteX24" fmla="*/ 103315 w 1064006"/>
                <a:gd name="connsiteY24" fmla="*/ 839174 h 1188564"/>
                <a:gd name="connsiteX25" fmla="*/ 102463 w 1064006"/>
                <a:gd name="connsiteY25" fmla="*/ 830719 h 1188564"/>
                <a:gd name="connsiteX26" fmla="*/ 63334 w 1064006"/>
                <a:gd name="connsiteY26" fmla="*/ 830719 h 1188564"/>
                <a:gd name="connsiteX27" fmla="*/ 0 w 1064006"/>
                <a:gd name="connsiteY27" fmla="*/ 767385 h 1188564"/>
                <a:gd name="connsiteX28" fmla="*/ 63334 w 1064006"/>
                <a:gd name="connsiteY28" fmla="*/ 704051 h 1188564"/>
                <a:gd name="connsiteX29" fmla="*/ 65381 w 1064006"/>
                <a:gd name="connsiteY29" fmla="*/ 704051 h 1188564"/>
                <a:gd name="connsiteX30" fmla="*/ 64774 w 1064006"/>
                <a:gd name="connsiteY30" fmla="*/ 661703 h 1188564"/>
                <a:gd name="connsiteX31" fmla="*/ 63334 w 1064006"/>
                <a:gd name="connsiteY31" fmla="*/ 661703 h 1188564"/>
                <a:gd name="connsiteX32" fmla="*/ 0 w 1064006"/>
                <a:gd name="connsiteY32" fmla="*/ 598369 h 1188564"/>
                <a:gd name="connsiteX33" fmla="*/ 38682 w 1064006"/>
                <a:gd name="connsiteY33" fmla="*/ 540012 h 1188564"/>
                <a:gd name="connsiteX34" fmla="*/ 62960 w 1064006"/>
                <a:gd name="connsiteY34" fmla="*/ 535110 h 1188564"/>
                <a:gd name="connsiteX35" fmla="*/ 62349 w 1064006"/>
                <a:gd name="connsiteY35" fmla="*/ 492488 h 1188564"/>
                <a:gd name="connsiteX36" fmla="*/ 38682 w 1064006"/>
                <a:gd name="connsiteY36" fmla="*/ 487710 h 1188564"/>
                <a:gd name="connsiteX37" fmla="*/ 0 w 1064006"/>
                <a:gd name="connsiteY37" fmla="*/ 429353 h 1188564"/>
                <a:gd name="connsiteX38" fmla="*/ 38682 w 1064006"/>
                <a:gd name="connsiteY38" fmla="*/ 370996 h 1188564"/>
                <a:gd name="connsiteX39" fmla="*/ 60544 w 1064006"/>
                <a:gd name="connsiteY39" fmla="*/ 366582 h 1188564"/>
                <a:gd name="connsiteX40" fmla="*/ 59920 w 1064006"/>
                <a:gd name="connsiteY40" fmla="*/ 322982 h 1188564"/>
                <a:gd name="connsiteX41" fmla="*/ 38682 w 1064006"/>
                <a:gd name="connsiteY41" fmla="*/ 318695 h 1188564"/>
                <a:gd name="connsiteX42" fmla="*/ 0 w 1064006"/>
                <a:gd name="connsiteY42" fmla="*/ 260338 h 1188564"/>
                <a:gd name="connsiteX43" fmla="*/ 38682 w 1064006"/>
                <a:gd name="connsiteY43" fmla="*/ 201981 h 1188564"/>
                <a:gd name="connsiteX44" fmla="*/ 58129 w 1064006"/>
                <a:gd name="connsiteY44" fmla="*/ 198055 h 1188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64006" h="1188564">
                  <a:moveTo>
                    <a:pt x="55291" y="0"/>
                  </a:moveTo>
                  <a:lnTo>
                    <a:pt x="1008717" y="0"/>
                  </a:lnTo>
                  <a:lnTo>
                    <a:pt x="1005879" y="198055"/>
                  </a:lnTo>
                  <a:lnTo>
                    <a:pt x="1025324" y="201981"/>
                  </a:lnTo>
                  <a:cubicBezTo>
                    <a:pt x="1048056" y="211596"/>
                    <a:pt x="1064006" y="234104"/>
                    <a:pt x="1064006" y="260338"/>
                  </a:cubicBezTo>
                  <a:cubicBezTo>
                    <a:pt x="1064006" y="286571"/>
                    <a:pt x="1048056" y="309080"/>
                    <a:pt x="1025324" y="318695"/>
                  </a:cubicBezTo>
                  <a:lnTo>
                    <a:pt x="1004089" y="322982"/>
                  </a:lnTo>
                  <a:lnTo>
                    <a:pt x="1003464" y="366582"/>
                  </a:lnTo>
                  <a:lnTo>
                    <a:pt x="1025324" y="370996"/>
                  </a:lnTo>
                  <a:cubicBezTo>
                    <a:pt x="1048056" y="380611"/>
                    <a:pt x="1064006" y="403119"/>
                    <a:pt x="1064006" y="429353"/>
                  </a:cubicBezTo>
                  <a:cubicBezTo>
                    <a:pt x="1064006" y="455586"/>
                    <a:pt x="1048056" y="478095"/>
                    <a:pt x="1025324" y="487710"/>
                  </a:cubicBezTo>
                  <a:lnTo>
                    <a:pt x="1001659" y="492487"/>
                  </a:lnTo>
                  <a:lnTo>
                    <a:pt x="1001049" y="535111"/>
                  </a:lnTo>
                  <a:lnTo>
                    <a:pt x="1025324" y="540012"/>
                  </a:lnTo>
                  <a:cubicBezTo>
                    <a:pt x="1048056" y="549627"/>
                    <a:pt x="1064006" y="572135"/>
                    <a:pt x="1064006" y="598369"/>
                  </a:cubicBezTo>
                  <a:cubicBezTo>
                    <a:pt x="1064006" y="633347"/>
                    <a:pt x="1035650" y="661703"/>
                    <a:pt x="1000672" y="661703"/>
                  </a:cubicBezTo>
                  <a:lnTo>
                    <a:pt x="999234" y="661703"/>
                  </a:lnTo>
                  <a:lnTo>
                    <a:pt x="998628" y="704051"/>
                  </a:lnTo>
                  <a:lnTo>
                    <a:pt x="1000672" y="704051"/>
                  </a:lnTo>
                  <a:cubicBezTo>
                    <a:pt x="1035650" y="704051"/>
                    <a:pt x="1064006" y="732407"/>
                    <a:pt x="1064006" y="767385"/>
                  </a:cubicBezTo>
                  <a:cubicBezTo>
                    <a:pt x="1064006" y="802363"/>
                    <a:pt x="1035650" y="830719"/>
                    <a:pt x="1000672" y="830719"/>
                  </a:cubicBezTo>
                  <a:lnTo>
                    <a:pt x="961543" y="830719"/>
                  </a:lnTo>
                  <a:lnTo>
                    <a:pt x="960691" y="839174"/>
                  </a:lnTo>
                  <a:cubicBezTo>
                    <a:pt x="919889" y="1038571"/>
                    <a:pt x="743463" y="1188564"/>
                    <a:pt x="532003" y="1188564"/>
                  </a:cubicBezTo>
                  <a:cubicBezTo>
                    <a:pt x="320544" y="1188564"/>
                    <a:pt x="144118" y="1038571"/>
                    <a:pt x="103315" y="839174"/>
                  </a:cubicBezTo>
                  <a:lnTo>
                    <a:pt x="102463" y="830719"/>
                  </a:lnTo>
                  <a:lnTo>
                    <a:pt x="63334" y="830719"/>
                  </a:lnTo>
                  <a:cubicBezTo>
                    <a:pt x="28356" y="830719"/>
                    <a:pt x="0" y="802363"/>
                    <a:pt x="0" y="767385"/>
                  </a:cubicBezTo>
                  <a:cubicBezTo>
                    <a:pt x="0" y="732407"/>
                    <a:pt x="28356" y="704051"/>
                    <a:pt x="63334" y="704051"/>
                  </a:cubicBezTo>
                  <a:lnTo>
                    <a:pt x="65381" y="704051"/>
                  </a:lnTo>
                  <a:lnTo>
                    <a:pt x="64774" y="661703"/>
                  </a:lnTo>
                  <a:lnTo>
                    <a:pt x="63334" y="661703"/>
                  </a:lnTo>
                  <a:cubicBezTo>
                    <a:pt x="28356" y="661703"/>
                    <a:pt x="0" y="633347"/>
                    <a:pt x="0" y="598369"/>
                  </a:cubicBezTo>
                  <a:cubicBezTo>
                    <a:pt x="0" y="572135"/>
                    <a:pt x="15950" y="549627"/>
                    <a:pt x="38682" y="540012"/>
                  </a:cubicBezTo>
                  <a:lnTo>
                    <a:pt x="62960" y="535110"/>
                  </a:lnTo>
                  <a:lnTo>
                    <a:pt x="62349" y="492488"/>
                  </a:lnTo>
                  <a:lnTo>
                    <a:pt x="38682" y="487710"/>
                  </a:lnTo>
                  <a:cubicBezTo>
                    <a:pt x="15950" y="478095"/>
                    <a:pt x="0" y="455586"/>
                    <a:pt x="0" y="429353"/>
                  </a:cubicBezTo>
                  <a:cubicBezTo>
                    <a:pt x="0" y="403119"/>
                    <a:pt x="15950" y="380611"/>
                    <a:pt x="38682" y="370996"/>
                  </a:cubicBezTo>
                  <a:lnTo>
                    <a:pt x="60544" y="366582"/>
                  </a:lnTo>
                  <a:lnTo>
                    <a:pt x="59920" y="322982"/>
                  </a:lnTo>
                  <a:lnTo>
                    <a:pt x="38682" y="318695"/>
                  </a:lnTo>
                  <a:cubicBezTo>
                    <a:pt x="15950" y="309080"/>
                    <a:pt x="0" y="286571"/>
                    <a:pt x="0" y="260338"/>
                  </a:cubicBezTo>
                  <a:cubicBezTo>
                    <a:pt x="0" y="234104"/>
                    <a:pt x="15950" y="211596"/>
                    <a:pt x="38682" y="201981"/>
                  </a:cubicBezTo>
                  <a:lnTo>
                    <a:pt x="58129" y="198055"/>
                  </a:lnTo>
                  <a:close/>
                </a:path>
              </a:pathLst>
            </a:cu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8"/>
            <p:cNvSpPr/>
            <p:nvPr/>
          </p:nvSpPr>
          <p:spPr>
            <a:xfrm>
              <a:off x="2224602" y="5711453"/>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9"/>
            <p:cNvSpPr/>
            <p:nvPr/>
          </p:nvSpPr>
          <p:spPr>
            <a:xfrm>
              <a:off x="3485481" y="5711453"/>
              <a:ext cx="196096" cy="196096"/>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10"/>
            <p:cNvSpPr/>
            <p:nvPr/>
          </p:nvSpPr>
          <p:spPr>
            <a:xfrm>
              <a:off x="2880719" y="5760163"/>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11"/>
            <p:cNvSpPr/>
            <p:nvPr/>
          </p:nvSpPr>
          <p:spPr>
            <a:xfrm>
              <a:off x="1805352" y="4980933"/>
              <a:ext cx="269529" cy="269529"/>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12"/>
            <p:cNvSpPr/>
            <p:nvPr/>
          </p:nvSpPr>
          <p:spPr>
            <a:xfrm>
              <a:off x="1347021" y="4277242"/>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13"/>
            <p:cNvSpPr/>
            <p:nvPr/>
          </p:nvSpPr>
          <p:spPr>
            <a:xfrm>
              <a:off x="1227135" y="3391890"/>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14"/>
            <p:cNvSpPr/>
            <p:nvPr/>
          </p:nvSpPr>
          <p:spPr>
            <a:xfrm>
              <a:off x="1669749" y="2362391"/>
              <a:ext cx="269529" cy="269529"/>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15"/>
            <p:cNvSpPr/>
            <p:nvPr/>
          </p:nvSpPr>
          <p:spPr>
            <a:xfrm>
              <a:off x="2369324" y="1905702"/>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16"/>
            <p:cNvSpPr/>
            <p:nvPr/>
          </p:nvSpPr>
          <p:spPr>
            <a:xfrm>
              <a:off x="3210911" y="1860516"/>
              <a:ext cx="269529" cy="269529"/>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17"/>
            <p:cNvSpPr/>
            <p:nvPr/>
          </p:nvSpPr>
          <p:spPr>
            <a:xfrm>
              <a:off x="4113345" y="2432677"/>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18"/>
            <p:cNvSpPr/>
            <p:nvPr/>
          </p:nvSpPr>
          <p:spPr>
            <a:xfrm>
              <a:off x="4447614" y="3288091"/>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19"/>
            <p:cNvSpPr/>
            <p:nvPr/>
          </p:nvSpPr>
          <p:spPr>
            <a:xfrm>
              <a:off x="4370586" y="4215504"/>
              <a:ext cx="269529" cy="26952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20"/>
            <p:cNvSpPr/>
            <p:nvPr/>
          </p:nvSpPr>
          <p:spPr>
            <a:xfrm>
              <a:off x="3868268" y="5042709"/>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21"/>
            <p:cNvSpPr/>
            <p:nvPr/>
          </p:nvSpPr>
          <p:spPr>
            <a:xfrm>
              <a:off x="2506179" y="4894856"/>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22"/>
            <p:cNvSpPr/>
            <p:nvPr/>
          </p:nvSpPr>
          <p:spPr>
            <a:xfrm>
              <a:off x="2189297" y="3279337"/>
              <a:ext cx="416779" cy="416779"/>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23"/>
            <p:cNvSpPr/>
            <p:nvPr/>
          </p:nvSpPr>
          <p:spPr>
            <a:xfrm>
              <a:off x="2980555" y="4133403"/>
              <a:ext cx="609171" cy="609171"/>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24"/>
            <p:cNvSpPr/>
            <p:nvPr/>
          </p:nvSpPr>
          <p:spPr>
            <a:xfrm>
              <a:off x="2580186" y="3937307"/>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25"/>
            <p:cNvSpPr/>
            <p:nvPr/>
          </p:nvSpPr>
          <p:spPr>
            <a:xfrm>
              <a:off x="1918332" y="4011397"/>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26"/>
            <p:cNvSpPr/>
            <p:nvPr/>
          </p:nvSpPr>
          <p:spPr>
            <a:xfrm>
              <a:off x="2973967" y="2525859"/>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27"/>
            <p:cNvSpPr/>
            <p:nvPr/>
          </p:nvSpPr>
          <p:spPr>
            <a:xfrm>
              <a:off x="3255464" y="3029643"/>
              <a:ext cx="269529" cy="269529"/>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28"/>
            <p:cNvSpPr/>
            <p:nvPr/>
          </p:nvSpPr>
          <p:spPr>
            <a:xfrm>
              <a:off x="3895103" y="3741868"/>
              <a:ext cx="269529" cy="269529"/>
            </a:xfrm>
            <a:prstGeom prst="ellipse">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29"/>
            <p:cNvSpPr/>
            <p:nvPr/>
          </p:nvSpPr>
          <p:spPr>
            <a:xfrm>
              <a:off x="2158378" y="2529149"/>
              <a:ext cx="416779" cy="416779"/>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30"/>
            <p:cNvSpPr/>
            <p:nvPr/>
          </p:nvSpPr>
          <p:spPr>
            <a:xfrm>
              <a:off x="3149579" y="3698350"/>
              <a:ext cx="196096" cy="196096"/>
            </a:xfrm>
            <a:prstGeom prst="ellipse">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32"/>
            <p:cNvCxnSpPr>
              <a:stCxn id="28" idx="6"/>
              <a:endCxn id="30" idx="2"/>
            </p:cNvCxnSpPr>
            <p:nvPr/>
          </p:nvCxnSpPr>
          <p:spPr>
            <a:xfrm>
              <a:off x="2494131" y="5846217"/>
              <a:ext cx="386588" cy="11994"/>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2" name="Straight Connector 33"/>
            <p:cNvCxnSpPr>
              <a:stCxn id="30" idx="6"/>
              <a:endCxn id="29" idx="2"/>
            </p:cNvCxnSpPr>
            <p:nvPr/>
          </p:nvCxnSpPr>
          <p:spPr>
            <a:xfrm flipV="1">
              <a:off x="3076815" y="5809502"/>
              <a:ext cx="408666" cy="48710"/>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3" name="Straight Connector 34"/>
            <p:cNvCxnSpPr>
              <a:stCxn id="29" idx="7"/>
              <a:endCxn id="40" idx="3"/>
            </p:cNvCxnSpPr>
            <p:nvPr/>
          </p:nvCxnSpPr>
          <p:spPr>
            <a:xfrm flipV="1">
              <a:off x="3652859" y="5210087"/>
              <a:ext cx="244127" cy="530085"/>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4" name="Straight Connector 35"/>
            <p:cNvCxnSpPr>
              <a:stCxn id="40" idx="7"/>
              <a:endCxn id="39" idx="3"/>
            </p:cNvCxnSpPr>
            <p:nvPr/>
          </p:nvCxnSpPr>
          <p:spPr>
            <a:xfrm flipV="1">
              <a:off x="4035646" y="4445561"/>
              <a:ext cx="374412" cy="625866"/>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5" name="Straight Connector 36"/>
            <p:cNvCxnSpPr>
              <a:stCxn id="39" idx="0"/>
              <a:endCxn id="38" idx="4"/>
            </p:cNvCxnSpPr>
            <p:nvPr/>
          </p:nvCxnSpPr>
          <p:spPr>
            <a:xfrm flipV="1">
              <a:off x="4505351" y="3557620"/>
              <a:ext cx="77028" cy="657884"/>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6" name="Straight Connector 37"/>
            <p:cNvCxnSpPr>
              <a:stCxn id="38" idx="0"/>
              <a:endCxn id="37" idx="5"/>
            </p:cNvCxnSpPr>
            <p:nvPr/>
          </p:nvCxnSpPr>
          <p:spPr>
            <a:xfrm flipH="1" flipV="1">
              <a:off x="4343403" y="2662735"/>
              <a:ext cx="238976" cy="625356"/>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38"/>
            <p:cNvCxnSpPr>
              <a:stCxn id="37" idx="1"/>
              <a:endCxn id="36" idx="6"/>
            </p:cNvCxnSpPr>
            <p:nvPr/>
          </p:nvCxnSpPr>
          <p:spPr>
            <a:xfrm flipH="1" flipV="1">
              <a:off x="3480440" y="1995280"/>
              <a:ext cx="672378" cy="476868"/>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8" name="Straight Connector 39"/>
            <p:cNvCxnSpPr>
              <a:stCxn id="36" idx="2"/>
              <a:endCxn id="35" idx="6"/>
            </p:cNvCxnSpPr>
            <p:nvPr/>
          </p:nvCxnSpPr>
          <p:spPr>
            <a:xfrm flipH="1">
              <a:off x="2638853" y="1995280"/>
              <a:ext cx="572057" cy="45186"/>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59" name="Straight Connector 40"/>
            <p:cNvCxnSpPr>
              <a:stCxn id="35" idx="2"/>
              <a:endCxn id="34" idx="7"/>
            </p:cNvCxnSpPr>
            <p:nvPr/>
          </p:nvCxnSpPr>
          <p:spPr>
            <a:xfrm flipH="1">
              <a:off x="1899807" y="2040467"/>
              <a:ext cx="469518" cy="361396"/>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0" name="Straight Connector 41"/>
            <p:cNvCxnSpPr>
              <a:stCxn id="34" idx="3"/>
              <a:endCxn id="33" idx="0"/>
            </p:cNvCxnSpPr>
            <p:nvPr/>
          </p:nvCxnSpPr>
          <p:spPr>
            <a:xfrm flipH="1">
              <a:off x="1361899" y="2592448"/>
              <a:ext cx="347322" cy="79944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1" name="Straight Connector 42"/>
            <p:cNvCxnSpPr>
              <a:stCxn id="33" idx="4"/>
              <a:endCxn id="32" idx="0"/>
            </p:cNvCxnSpPr>
            <p:nvPr/>
          </p:nvCxnSpPr>
          <p:spPr>
            <a:xfrm>
              <a:off x="1361899" y="3661418"/>
              <a:ext cx="119886" cy="615824"/>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2" name="Straight Connector 43"/>
            <p:cNvCxnSpPr>
              <a:stCxn id="32" idx="5"/>
              <a:endCxn id="31" idx="1"/>
            </p:cNvCxnSpPr>
            <p:nvPr/>
          </p:nvCxnSpPr>
          <p:spPr>
            <a:xfrm>
              <a:off x="1577079" y="4507300"/>
              <a:ext cx="267745" cy="513105"/>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3" name="Straight Connector 44"/>
            <p:cNvCxnSpPr>
              <a:stCxn id="31" idx="4"/>
              <a:endCxn id="28" idx="1"/>
            </p:cNvCxnSpPr>
            <p:nvPr/>
          </p:nvCxnSpPr>
          <p:spPr>
            <a:xfrm>
              <a:off x="1940116" y="5250462"/>
              <a:ext cx="323957" cy="50046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4" name="Straight Connector 45"/>
            <p:cNvCxnSpPr>
              <a:stCxn id="28" idx="7"/>
              <a:endCxn id="41" idx="4"/>
            </p:cNvCxnSpPr>
            <p:nvPr/>
          </p:nvCxnSpPr>
          <p:spPr>
            <a:xfrm flipV="1">
              <a:off x="2454660" y="5090952"/>
              <a:ext cx="149568" cy="65997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5" name="Straight Connector 46"/>
            <p:cNvCxnSpPr>
              <a:stCxn id="41" idx="6"/>
              <a:endCxn id="40" idx="2"/>
            </p:cNvCxnSpPr>
            <p:nvPr/>
          </p:nvCxnSpPr>
          <p:spPr>
            <a:xfrm>
              <a:off x="2702275" y="4992905"/>
              <a:ext cx="1165993" cy="147853"/>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6" name="Straight Connector 47"/>
            <p:cNvCxnSpPr>
              <a:stCxn id="41" idx="5"/>
              <a:endCxn id="30" idx="0"/>
            </p:cNvCxnSpPr>
            <p:nvPr/>
          </p:nvCxnSpPr>
          <p:spPr>
            <a:xfrm>
              <a:off x="2673557" y="5062234"/>
              <a:ext cx="305211" cy="69792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7" name="Straight Connector 48"/>
            <p:cNvCxnSpPr>
              <a:stCxn id="29" idx="1"/>
              <a:endCxn id="41" idx="5"/>
            </p:cNvCxnSpPr>
            <p:nvPr/>
          </p:nvCxnSpPr>
          <p:spPr>
            <a:xfrm flipH="1" flipV="1">
              <a:off x="2673557" y="5062234"/>
              <a:ext cx="840643" cy="677937"/>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8" name="Straight Connector 49"/>
            <p:cNvCxnSpPr>
              <a:stCxn id="41" idx="1"/>
              <a:endCxn id="45" idx="5"/>
            </p:cNvCxnSpPr>
            <p:nvPr/>
          </p:nvCxnSpPr>
          <p:spPr>
            <a:xfrm flipH="1" flipV="1">
              <a:off x="2085710" y="4178775"/>
              <a:ext cx="449187" cy="74479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69" name="Straight Connector 50"/>
            <p:cNvCxnSpPr>
              <a:stCxn id="31" idx="7"/>
              <a:endCxn id="41" idx="2"/>
            </p:cNvCxnSpPr>
            <p:nvPr/>
          </p:nvCxnSpPr>
          <p:spPr>
            <a:xfrm flipV="1">
              <a:off x="2035409" y="4992905"/>
              <a:ext cx="470769" cy="27500"/>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0" name="Straight Connector 51"/>
            <p:cNvCxnSpPr>
              <a:stCxn id="45" idx="3"/>
              <a:endCxn id="32" idx="7"/>
            </p:cNvCxnSpPr>
            <p:nvPr/>
          </p:nvCxnSpPr>
          <p:spPr>
            <a:xfrm flipH="1">
              <a:off x="1577079" y="4178775"/>
              <a:ext cx="369972" cy="13793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1" name="Straight Connector 52"/>
            <p:cNvCxnSpPr>
              <a:stCxn id="31" idx="0"/>
              <a:endCxn id="45" idx="4"/>
            </p:cNvCxnSpPr>
            <p:nvPr/>
          </p:nvCxnSpPr>
          <p:spPr>
            <a:xfrm flipV="1">
              <a:off x="1940116" y="4207494"/>
              <a:ext cx="76265" cy="773440"/>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2" name="Straight Connector 53"/>
            <p:cNvCxnSpPr>
              <a:stCxn id="45" idx="0"/>
              <a:endCxn id="34" idx="4"/>
            </p:cNvCxnSpPr>
            <p:nvPr/>
          </p:nvCxnSpPr>
          <p:spPr>
            <a:xfrm flipH="1" flipV="1">
              <a:off x="1804514" y="2631920"/>
              <a:ext cx="211867" cy="1379478"/>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3" name="Straight Connector 54"/>
            <p:cNvCxnSpPr>
              <a:stCxn id="45" idx="1"/>
              <a:endCxn id="33" idx="6"/>
            </p:cNvCxnSpPr>
            <p:nvPr/>
          </p:nvCxnSpPr>
          <p:spPr>
            <a:xfrm flipH="1" flipV="1">
              <a:off x="1496664" y="3526654"/>
              <a:ext cx="450387" cy="51346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4" name="Straight Connector 55"/>
            <p:cNvCxnSpPr>
              <a:stCxn id="34" idx="6"/>
              <a:endCxn id="49" idx="1"/>
            </p:cNvCxnSpPr>
            <p:nvPr/>
          </p:nvCxnSpPr>
          <p:spPr>
            <a:xfrm>
              <a:off x="1939278" y="2497155"/>
              <a:ext cx="280136" cy="93030"/>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5" name="Straight Connector 56"/>
            <p:cNvCxnSpPr>
              <a:stCxn id="49" idx="4"/>
              <a:endCxn id="42" idx="0"/>
            </p:cNvCxnSpPr>
            <p:nvPr/>
          </p:nvCxnSpPr>
          <p:spPr>
            <a:xfrm>
              <a:off x="2366768" y="2945928"/>
              <a:ext cx="30919" cy="33340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6" name="Straight Connector 57"/>
            <p:cNvCxnSpPr>
              <a:stCxn id="42" idx="5"/>
              <a:endCxn id="44" idx="1"/>
            </p:cNvCxnSpPr>
            <p:nvPr/>
          </p:nvCxnSpPr>
          <p:spPr>
            <a:xfrm>
              <a:off x="2545040" y="3635080"/>
              <a:ext cx="63864" cy="330945"/>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7" name="Straight Connector 58"/>
            <p:cNvCxnSpPr>
              <a:stCxn id="44" idx="5"/>
              <a:endCxn id="43" idx="1"/>
            </p:cNvCxnSpPr>
            <p:nvPr/>
          </p:nvCxnSpPr>
          <p:spPr>
            <a:xfrm>
              <a:off x="2747564" y="4104685"/>
              <a:ext cx="322201" cy="11792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8" name="Straight Connector 59"/>
            <p:cNvCxnSpPr>
              <a:stCxn id="43" idx="5"/>
              <a:endCxn id="40" idx="1"/>
            </p:cNvCxnSpPr>
            <p:nvPr/>
          </p:nvCxnSpPr>
          <p:spPr>
            <a:xfrm>
              <a:off x="3500515" y="4653364"/>
              <a:ext cx="396471" cy="418063"/>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9" name="Straight Connector 60"/>
            <p:cNvCxnSpPr>
              <a:stCxn id="43" idx="3"/>
              <a:endCxn id="41" idx="7"/>
            </p:cNvCxnSpPr>
            <p:nvPr/>
          </p:nvCxnSpPr>
          <p:spPr>
            <a:xfrm flipH="1">
              <a:off x="2673557" y="4653364"/>
              <a:ext cx="396209" cy="270211"/>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0" name="Straight Connector 61"/>
            <p:cNvCxnSpPr>
              <a:stCxn id="44" idx="3"/>
              <a:endCxn id="45" idx="6"/>
            </p:cNvCxnSpPr>
            <p:nvPr/>
          </p:nvCxnSpPr>
          <p:spPr>
            <a:xfrm flipH="1">
              <a:off x="2114428" y="4104685"/>
              <a:ext cx="494476" cy="4761"/>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1" name="Straight Connector 62"/>
            <p:cNvCxnSpPr>
              <a:stCxn id="42" idx="3"/>
              <a:endCxn id="45" idx="7"/>
            </p:cNvCxnSpPr>
            <p:nvPr/>
          </p:nvCxnSpPr>
          <p:spPr>
            <a:xfrm flipH="1">
              <a:off x="2085710" y="3635080"/>
              <a:ext cx="164623" cy="405035"/>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2" name="Straight Connector 63"/>
            <p:cNvCxnSpPr>
              <a:stCxn id="42" idx="7"/>
              <a:endCxn id="46" idx="3"/>
            </p:cNvCxnSpPr>
            <p:nvPr/>
          </p:nvCxnSpPr>
          <p:spPr>
            <a:xfrm flipV="1">
              <a:off x="2545040" y="2693237"/>
              <a:ext cx="457645" cy="647136"/>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3" name="Straight Connector 64"/>
            <p:cNvCxnSpPr>
              <a:stCxn id="46" idx="7"/>
              <a:endCxn id="36" idx="3"/>
            </p:cNvCxnSpPr>
            <p:nvPr/>
          </p:nvCxnSpPr>
          <p:spPr>
            <a:xfrm flipV="1">
              <a:off x="3141345" y="2090573"/>
              <a:ext cx="109037" cy="464004"/>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4" name="Straight Connector 65"/>
            <p:cNvCxnSpPr>
              <a:stCxn id="49" idx="7"/>
              <a:endCxn id="36" idx="3"/>
            </p:cNvCxnSpPr>
            <p:nvPr/>
          </p:nvCxnSpPr>
          <p:spPr>
            <a:xfrm flipV="1">
              <a:off x="2514121" y="2090573"/>
              <a:ext cx="736261" cy="49961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5" name="Straight Connector 66"/>
            <p:cNvCxnSpPr>
              <a:stCxn id="35" idx="5"/>
              <a:endCxn id="46" idx="1"/>
            </p:cNvCxnSpPr>
            <p:nvPr/>
          </p:nvCxnSpPr>
          <p:spPr>
            <a:xfrm>
              <a:off x="2599382" y="2135760"/>
              <a:ext cx="403303" cy="418818"/>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6" name="Straight Connector 67"/>
            <p:cNvCxnSpPr>
              <a:stCxn id="47" idx="7"/>
              <a:endCxn id="37" idx="3"/>
            </p:cNvCxnSpPr>
            <p:nvPr/>
          </p:nvCxnSpPr>
          <p:spPr>
            <a:xfrm flipV="1">
              <a:off x="3485522" y="2662735"/>
              <a:ext cx="667295" cy="406380"/>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7" name="Straight Connector 68"/>
            <p:cNvCxnSpPr>
              <a:stCxn id="47" idx="0"/>
              <a:endCxn id="36" idx="4"/>
            </p:cNvCxnSpPr>
            <p:nvPr/>
          </p:nvCxnSpPr>
          <p:spPr>
            <a:xfrm flipH="1" flipV="1">
              <a:off x="3345675" y="2130045"/>
              <a:ext cx="44554" cy="89959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8" name="Straight Connector 69"/>
            <p:cNvCxnSpPr>
              <a:stCxn id="47" idx="1"/>
              <a:endCxn id="46" idx="5"/>
            </p:cNvCxnSpPr>
            <p:nvPr/>
          </p:nvCxnSpPr>
          <p:spPr>
            <a:xfrm flipH="1" flipV="1">
              <a:off x="3141345" y="2693237"/>
              <a:ext cx="153591" cy="375878"/>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9" name="Straight Connector 70"/>
            <p:cNvCxnSpPr>
              <a:stCxn id="50" idx="0"/>
              <a:endCxn id="47" idx="4"/>
            </p:cNvCxnSpPr>
            <p:nvPr/>
          </p:nvCxnSpPr>
          <p:spPr>
            <a:xfrm flipV="1">
              <a:off x="3247628" y="3299172"/>
              <a:ext cx="142601" cy="399177"/>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0" name="Straight Connector 71"/>
            <p:cNvCxnSpPr>
              <a:stCxn id="50" idx="4"/>
              <a:endCxn id="43" idx="0"/>
            </p:cNvCxnSpPr>
            <p:nvPr/>
          </p:nvCxnSpPr>
          <p:spPr>
            <a:xfrm>
              <a:off x="3247628" y="3894446"/>
              <a:ext cx="37513" cy="238957"/>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1" name="Straight Connector 72"/>
            <p:cNvCxnSpPr>
              <a:stCxn id="50" idx="1"/>
              <a:endCxn id="42" idx="6"/>
            </p:cNvCxnSpPr>
            <p:nvPr/>
          </p:nvCxnSpPr>
          <p:spPr>
            <a:xfrm flipH="1" flipV="1">
              <a:off x="2606076" y="3487727"/>
              <a:ext cx="572221" cy="239341"/>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2" name="Straight Connector 73"/>
            <p:cNvCxnSpPr>
              <a:stCxn id="43" idx="7"/>
              <a:endCxn id="48" idx="3"/>
            </p:cNvCxnSpPr>
            <p:nvPr/>
          </p:nvCxnSpPr>
          <p:spPr>
            <a:xfrm flipV="1">
              <a:off x="3500515" y="3971926"/>
              <a:ext cx="434059" cy="250688"/>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3" name="Straight Connector 74"/>
            <p:cNvCxnSpPr>
              <a:stCxn id="48" idx="0"/>
              <a:endCxn id="37" idx="4"/>
            </p:cNvCxnSpPr>
            <p:nvPr/>
          </p:nvCxnSpPr>
          <p:spPr>
            <a:xfrm flipV="1">
              <a:off x="4029868" y="2702206"/>
              <a:ext cx="218242" cy="103966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4" name="Straight Connector 75"/>
            <p:cNvCxnSpPr>
              <a:stCxn id="48" idx="1"/>
              <a:endCxn id="47" idx="5"/>
            </p:cNvCxnSpPr>
            <p:nvPr/>
          </p:nvCxnSpPr>
          <p:spPr>
            <a:xfrm flipH="1" flipV="1">
              <a:off x="3485522" y="3259701"/>
              <a:ext cx="449053" cy="52163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5" name="Straight Connector 76"/>
            <p:cNvCxnSpPr>
              <a:stCxn id="48" idx="7"/>
              <a:endCxn id="38" idx="3"/>
            </p:cNvCxnSpPr>
            <p:nvPr/>
          </p:nvCxnSpPr>
          <p:spPr>
            <a:xfrm flipV="1">
              <a:off x="4125161" y="3518148"/>
              <a:ext cx="361925" cy="263192"/>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6" name="Straight Connector 77"/>
            <p:cNvCxnSpPr>
              <a:stCxn id="48" idx="5"/>
              <a:endCxn id="39" idx="1"/>
            </p:cNvCxnSpPr>
            <p:nvPr/>
          </p:nvCxnSpPr>
          <p:spPr>
            <a:xfrm>
              <a:off x="4125161" y="3971926"/>
              <a:ext cx="284897" cy="283049"/>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7" name="Straight Connector 78"/>
            <p:cNvCxnSpPr>
              <a:stCxn id="40" idx="0"/>
              <a:endCxn id="48" idx="4"/>
            </p:cNvCxnSpPr>
            <p:nvPr/>
          </p:nvCxnSpPr>
          <p:spPr>
            <a:xfrm flipV="1">
              <a:off x="3966317" y="4011397"/>
              <a:ext cx="63551" cy="1031311"/>
            </a:xfrm>
            <a:prstGeom prst="line">
              <a:avLst/>
            </a:prstGeom>
            <a:ln w="3175">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100" name="文本框 99"/>
          <p:cNvSpPr txBox="1"/>
          <p:nvPr/>
        </p:nvSpPr>
        <p:spPr>
          <a:xfrm>
            <a:off x="2535555" y="953135"/>
            <a:ext cx="9401810" cy="5507990"/>
          </a:xfrm>
          <a:prstGeom prst="rect">
            <a:avLst/>
          </a:prstGeom>
          <a:noFill/>
          <a:ln w="9525">
            <a:noFill/>
          </a:ln>
        </p:spPr>
        <p:txBody>
          <a:bodyPr wrap="square">
            <a:spAutoFit/>
          </a:bodyPr>
          <a:p>
            <a:pPr marL="0" indent="0" algn="l"/>
            <a:r>
              <a:rPr lang="en-US" altLang="zh-CN" sz="1600" b="0">
                <a:latin typeface="Times New Roman Regular" panose="02020503050405090304" charset="0"/>
                <a:cs typeface="Times New Roman Regular" panose="02020503050405090304" charset="0"/>
              </a:rPr>
              <a:t>Camp, Deanne. (2012) ‘Here, There, and Anywhere: Transfer of Learning.’ Critical Questions in Education 3(1), pp : 35-42.</a:t>
            </a:r>
            <a:endParaRPr lang="en-US" altLang="zh-CN" sz="1600" b="0">
              <a:latin typeface="Times New Roman Regular" panose="02020503050405090304" charset="0"/>
              <a:cs typeface="Times New Roman Regular" panose="02020503050405090304" charset="0"/>
            </a:endParaRPr>
          </a:p>
          <a:p>
            <a:pPr marL="0" indent="0" algn="l"/>
            <a:endParaRPr lang="en-US" altLang="zh-CN" sz="1600" b="0">
              <a:latin typeface="Times New Roman Regular" panose="02020503050405090304" charset="0"/>
              <a:cs typeface="Times New Roman Regular" panose="02020503050405090304" charset="0"/>
            </a:endParaRPr>
          </a:p>
          <a:p>
            <a:pPr marL="0" indent="0" algn="l"/>
            <a:r>
              <a:rPr lang="en-US" altLang="zh-CN" sz="1600" b="0">
                <a:latin typeface="Times New Roman Regular" panose="02020503050405090304" charset="0"/>
                <a:cs typeface="Times New Roman Regular" panose="02020503050405090304" charset="0"/>
              </a:rPr>
              <a:t>Li Mingdi and Meng Fanzhen. (2017) ‘The Influence of Negative Transfer on Mandarin Pronunciation of Chifeng Local College Students’. Journal of Chifeng University(Philosophy and Social Science Chinese Edition), 38(10), pp:133-135. doi:10.13398/j.cnki.issn1673-2596.2017.10.041.</a:t>
            </a:r>
            <a:endParaRPr lang="en-US" altLang="zh-CN" sz="1600" b="0">
              <a:latin typeface="Times New Roman Regular" panose="02020503050405090304" charset="0"/>
              <a:cs typeface="Times New Roman Regular" panose="02020503050405090304" charset="0"/>
            </a:endParaRPr>
          </a:p>
          <a:p>
            <a:pPr marL="0" indent="0" algn="l"/>
            <a:endParaRPr lang="en-US" altLang="zh-CN" sz="1600" b="0">
              <a:latin typeface="Times New Roman Regular" panose="02020503050405090304" charset="0"/>
              <a:cs typeface="Times New Roman Regular" panose="02020503050405090304" charset="0"/>
            </a:endParaRPr>
          </a:p>
          <a:p>
            <a:pPr marL="0" indent="0" algn="l"/>
            <a:r>
              <a:rPr lang="en-US" altLang="zh-CN" sz="1600" b="0">
                <a:latin typeface="Times New Roman Regular" panose="02020503050405090304" charset="0"/>
                <a:cs typeface="Times New Roman Regular" panose="02020503050405090304" charset="0"/>
              </a:rPr>
              <a:t>Li Wenjing.(2019). ‘An Analysis of English Consonant Pronunciation of Chifeng EFL Teachers. MA thesis, Shanghai Normal University’. Available at: https://kns.cnki.net/KCMS/detail/detail.aspx?dbname=CMFD201902&amp;filename=1019149460.nh</a:t>
            </a:r>
            <a:endParaRPr lang="en-US" altLang="zh-CN" sz="1600" b="0">
              <a:latin typeface="Times New Roman Regular" panose="02020503050405090304" charset="0"/>
              <a:cs typeface="Times New Roman Regular" panose="02020503050405090304" charset="0"/>
            </a:endParaRPr>
          </a:p>
          <a:p>
            <a:pPr marL="0" indent="0" algn="l"/>
            <a:endParaRPr lang="en-US" altLang="zh-CN" sz="1600" b="0">
              <a:latin typeface="Times New Roman Regular" panose="02020503050405090304" charset="0"/>
              <a:cs typeface="Times New Roman Regular" panose="02020503050405090304" charset="0"/>
            </a:endParaRPr>
          </a:p>
          <a:p>
            <a:pPr marL="0" indent="0" algn="l"/>
            <a:r>
              <a:rPr lang="en-US" altLang="zh-CN" sz="1600" b="0">
                <a:latin typeface="Times New Roman Regular" panose="02020503050405090304" charset="0"/>
                <a:cs typeface="Times New Roman Regular" panose="02020503050405090304" charset="0"/>
              </a:rPr>
              <a:t>Perkins, David N., and Gavriel Salomon. (1992) ‘Transfer of learning.’ in International encyclopedia of education. 2nd edn. Oxford: Pergamon Press. pp: 6452-6457.</a:t>
            </a:r>
            <a:endParaRPr lang="en-US" altLang="zh-CN" sz="1600" b="0">
              <a:latin typeface="Times New Roman Regular" panose="02020503050405090304" charset="0"/>
              <a:cs typeface="Times New Roman Regular" panose="02020503050405090304" charset="0"/>
            </a:endParaRPr>
          </a:p>
          <a:p>
            <a:pPr marL="0" indent="0" algn="l"/>
            <a:endParaRPr lang="en-US" altLang="zh-CN" sz="1600" b="0">
              <a:latin typeface="Times New Roman Regular" panose="02020503050405090304" charset="0"/>
              <a:cs typeface="Times New Roman Regular" panose="02020503050405090304" charset="0"/>
            </a:endParaRPr>
          </a:p>
          <a:p>
            <a:pPr marL="0" indent="0" algn="l"/>
            <a:r>
              <a:rPr lang="en-US" altLang="zh-CN" sz="1600" b="0">
                <a:latin typeface="Times New Roman Regular" panose="02020503050405090304" charset="0"/>
                <a:cs typeface="Times New Roman Regular" panose="02020503050405090304" charset="0"/>
              </a:rPr>
              <a:t>Wang, Xiaoyan.(2015). ‘Acoustic Analysis of English Vowels Produced by Chifeng English Learners-A Case Study of English Vowels Produced by Seniors from Chifeng Song Shan No.1 Senior Middle School’. MA thesis, Shanghai Normal University, available at:  https://kns.cnki.net/KCMS/detail/detail.aspx?dbname=CMFD201502&amp;filename=1015371553.nh</a:t>
            </a:r>
            <a:endParaRPr lang="en-US" altLang="zh-CN" sz="1600" b="0">
              <a:latin typeface="Times New Roman Regular" panose="02020503050405090304" charset="0"/>
              <a:cs typeface="Times New Roman Regular" panose="02020503050405090304" charset="0"/>
            </a:endParaRPr>
          </a:p>
          <a:p>
            <a:pPr marL="0" indent="0" algn="l"/>
            <a:endParaRPr lang="en-US" altLang="zh-CN" sz="1600" b="0">
              <a:latin typeface="Times New Roman Regular" panose="02020503050405090304" charset="0"/>
              <a:cs typeface="Times New Roman Regular" panose="02020503050405090304" charset="0"/>
            </a:endParaRPr>
          </a:p>
          <a:p>
            <a:pPr marL="0" indent="0" algn="l"/>
            <a:r>
              <a:rPr lang="en-US" altLang="zh-CN" sz="1600" b="0">
                <a:latin typeface="Times New Roman Regular" panose="02020503050405090304" charset="0"/>
                <a:cs typeface="Times New Roman Regular" panose="02020503050405090304" charset="0"/>
              </a:rPr>
              <a:t>Zhang, Bing.(2010). ‘Influences of Chifeng Local Accent on English Pronunciation Learning’, MA thesis, Northwest University for Nationalities, available at: https://kns.cnki.net/KCMS/detail/detail.aspx?dbname=CMFD2012&amp;filename=1011039913.nh</a:t>
            </a:r>
            <a:endParaRPr lang="en-US" altLang="zh-CN" sz="1600" b="0">
              <a:latin typeface="Times New Roman Regular" panose="02020503050405090304" charset="0"/>
              <a:cs typeface="Times New Roman Regular" panose="02020503050405090304" charset="0"/>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13335" y="836930"/>
            <a:ext cx="12192000" cy="6097270"/>
          </a:xfrm>
          <a:prstGeom prst="rect">
            <a:avLst/>
          </a:prstGeom>
        </p:spPr>
      </p:pic>
      <p:grpSp>
        <p:nvGrpSpPr>
          <p:cNvPr id="27" name="组合 26"/>
          <p:cNvGrpSpPr/>
          <p:nvPr/>
        </p:nvGrpSpPr>
        <p:grpSpPr>
          <a:xfrm>
            <a:off x="13335" y="1222826"/>
            <a:ext cx="762000" cy="1590622"/>
            <a:chOff x="11891524" y="3363602"/>
            <a:chExt cx="3362326" cy="1590622"/>
          </a:xfrm>
        </p:grpSpPr>
        <p:sp>
          <p:nvSpPr>
            <p:cNvPr id="29" name="矩形 28"/>
            <p:cNvSpPr/>
            <p:nvPr/>
          </p:nvSpPr>
          <p:spPr>
            <a:xfrm>
              <a:off x="11891524" y="3363602"/>
              <a:ext cx="3362325" cy="1577634"/>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矩形 29"/>
            <p:cNvSpPr/>
            <p:nvPr/>
          </p:nvSpPr>
          <p:spPr>
            <a:xfrm>
              <a:off x="11891524" y="4500798"/>
              <a:ext cx="3362326" cy="453426"/>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1" name="TextBox 12"/>
          <p:cNvSpPr txBox="1"/>
          <p:nvPr/>
        </p:nvSpPr>
        <p:spPr>
          <a:xfrm>
            <a:off x="1635125" y="1597025"/>
            <a:ext cx="10293350" cy="829945"/>
          </a:xfrm>
          <a:prstGeom prst="rect">
            <a:avLst/>
          </a:prstGeom>
          <a:noFill/>
        </p:spPr>
        <p:txBody>
          <a:bodyPr wrap="square" lIns="91472" tIns="45736" rIns="91472" bIns="45736" rtlCol="0" anchor="ctr">
            <a:spAutoFit/>
          </a:bodyPr>
          <a:lstStyle>
            <a:defPPr>
              <a:defRPr lang="zh-CN"/>
            </a:defPPr>
            <a:lvl1pPr algn="ctr">
              <a:defRPr sz="6000" b="1">
                <a:gradFill>
                  <a:gsLst>
                    <a:gs pos="0">
                      <a:schemeClr val="bg1">
                        <a:shade val="30000"/>
                        <a:satMod val="115000"/>
                      </a:schemeClr>
                    </a:gs>
                    <a:gs pos="50000">
                      <a:schemeClr val="bg1">
                        <a:shade val="67500"/>
                        <a:satMod val="115000"/>
                      </a:schemeClr>
                    </a:gs>
                    <a:gs pos="100000">
                      <a:schemeClr val="bg1">
                        <a:shade val="100000"/>
                        <a:satMod val="115000"/>
                      </a:schemeClr>
                    </a:gs>
                  </a:gsLst>
                  <a:lin ang="16200000" scaled="1"/>
                </a:gradFill>
                <a:latin typeface="Arial" panose="020B0604020202090204" pitchFamily="34" charset="0"/>
                <a:ea typeface="微软雅黑" panose="020B0503020204020204" pitchFamily="34" charset="-122"/>
                <a:cs typeface="Arial" panose="020B0604020202090204" pitchFamily="34" charset="0"/>
              </a:defRPr>
            </a:lvl1pPr>
          </a:lstStyle>
          <a:p>
            <a:r>
              <a:rPr lang="en-US" altLang="zh-CN" sz="4800" dirty="0">
                <a:solidFill>
                  <a:srgbClr val="3E4150"/>
                </a:solidFill>
              </a:rPr>
              <a:t>Thank you for your attention</a:t>
            </a:r>
            <a:endParaRPr lang="en-US" altLang="zh-CN" sz="4800" dirty="0">
              <a:solidFill>
                <a:srgbClr val="3E4150"/>
              </a:solidFill>
            </a:endParaRPr>
          </a:p>
        </p:txBody>
      </p:sp>
    </p:spTree>
  </p:cSld>
  <p:clrMapOvr>
    <a:masterClrMapping/>
  </p:clrMapOvr>
  <mc:AlternateContent xmlns:mc="http://schemas.openxmlformats.org/markup-compatibility/2006">
    <mc:Choice xmlns:p14="http://schemas.microsoft.com/office/powerpoint/2010/main" Requires="p14">
      <p:transition p14:dur="100"/>
    </mc:Choice>
    <mc:Fallback>
      <p:transition/>
    </mc:Fallback>
  </mc:AlternateContent>
  <p:timing>
    <p:tnLst>
      <p:par>
        <p:cTn id="1" dur="indefinite" restart="never" nodeType="tmRoot"/>
      </p:par>
    </p:tnLst>
  </p:timing>
</p:sld>
</file>

<file path=ppt/tags/tag1.xml><?xml version="1.0" encoding="utf-8"?>
<p:tagLst xmlns:p="http://schemas.openxmlformats.org/presentationml/2006/main">
  <p:tag name="KSO_WM_TEMPLATE_CATEGORY" val="diagram"/>
  <p:tag name="KSO_WM_TEMPLATE_INDEX" val="20170829"/>
  <p:tag name="KSO_WM_UNIT_TYPE" val="p_h_i"/>
  <p:tag name="KSO_WM_UNIT_INDEX" val="1_1_1"/>
  <p:tag name="KSO_WM_UNIT_ID" val="diagram20170829_4*p_h_i*1_1_1"/>
  <p:tag name="KSO_WM_UNIT_LAYERLEVEL" val="1_1_1"/>
  <p:tag name="KSO_WM_BEAUTIFY_FLAG" val="#wm#"/>
  <p:tag name="KSO_WM_TAG_VERSION" val="1.0"/>
  <p:tag name="KSO_WM_DIAGRAM_GROUP_CODE" val="p1-1"/>
  <p:tag name="KSO_WM_UNIT_FILL_FORE_SCHEMECOLOR_INDEX" val="5"/>
  <p:tag name="KSO_WM_UNIT_FILL_TYPE" val="1"/>
</p:tagLst>
</file>

<file path=ppt/tags/tag2.xml><?xml version="1.0" encoding="utf-8"?>
<p:tagLst xmlns:p="http://schemas.openxmlformats.org/presentationml/2006/main">
  <p:tag name="KSO_WM_TEMPLATE_CATEGORY" val="diagram"/>
  <p:tag name="KSO_WM_TEMPLATE_INDEX" val="20170829"/>
  <p:tag name="KSO_WM_UNIT_TYPE" val="p_h_h_i"/>
  <p:tag name="KSO_WM_UNIT_INDEX" val="1_1_1_1"/>
  <p:tag name="KSO_WM_UNIT_ID" val="diagram20170829_4*p_h_h_i*1_1_1_1"/>
  <p:tag name="KSO_WM_UNIT_LAYERLEVEL" val="1_1_1_1"/>
  <p:tag name="KSO_WM_BEAUTIFY_FLAG" val="#wm#"/>
  <p:tag name="KSO_WM_TAG_VERSION" val="1.0"/>
  <p:tag name="KSO_WM_DIAGRAM_GROUP_CODE" val="p1-1"/>
  <p:tag name="KSO_WM_UNIT_FILL_FORE_SCHEMECOLOR_INDEX" val="5"/>
  <p:tag name="KSO_WM_UNIT_FILL_TYPE" val="1"/>
</p:tagLst>
</file>

<file path=ppt/tags/tag3.xml><?xml version="1.0" encoding="utf-8"?>
<p:tagLst xmlns:p="http://schemas.openxmlformats.org/presentationml/2006/main">
  <p:tag name="KSO_WM_TEMPLATE_CATEGORY" val="diagram"/>
  <p:tag name="KSO_WM_TEMPLATE_INDEX" val="20170829"/>
  <p:tag name="KSO_WM_UNIT_TYPE" val="p_h_h_i"/>
  <p:tag name="KSO_WM_UNIT_INDEX" val="1_1_2_1"/>
  <p:tag name="KSO_WM_UNIT_ID" val="diagram20170829_4*p_h_h_i*1_1_2_1"/>
  <p:tag name="KSO_WM_UNIT_LAYERLEVEL" val="1_1_1_1"/>
  <p:tag name="KSO_WM_BEAUTIFY_FLAG" val="#wm#"/>
  <p:tag name="KSO_WM_TAG_VERSION" val="1.0"/>
  <p:tag name="KSO_WM_DIAGRAM_GROUP_CODE" val="p1-1"/>
  <p:tag name="KSO_WM_UNIT_FILL_FORE_SCHEMECOLOR_INDEX" val="5"/>
  <p:tag name="KSO_WM_UNIT_FILL_TYPE" val="1"/>
</p:tagLst>
</file>

<file path=ppt/tags/tag4.xml><?xml version="1.0" encoding="utf-8"?>
<p:tagLst xmlns:p="http://schemas.openxmlformats.org/presentationml/2006/main">
  <p:tag name="KSO_WM_TEMPLATE_CATEGORY" val="diagram"/>
  <p:tag name="KSO_WM_TEMPLATE_INDEX" val="20170829"/>
  <p:tag name="KSO_WM_UNIT_TYPE" val="p_h_h_h_i"/>
  <p:tag name="KSO_WM_UNIT_INDEX" val="1_1_1_1_1"/>
  <p:tag name="KSO_WM_UNIT_ID" val="diagram20170829_4*p_h_h_h_i*1_1_1_1_1"/>
  <p:tag name="KSO_WM_UNIT_LAYERLEVEL" val="1_1_1_1_1"/>
  <p:tag name="KSO_WM_BEAUTIFY_FLAG" val="#wm#"/>
  <p:tag name="KSO_WM_TAG_VERSION" val="1.0"/>
  <p:tag name="KSO_WM_DIAGRAM_GROUP_CODE" val="p1-1"/>
  <p:tag name="KSO_WM_UNIT_FILL_FORE_SCHEMECOLOR_INDEX" val="5"/>
  <p:tag name="KSO_WM_UNIT_FILL_TYPE" val="1"/>
</p:tagLst>
</file>

<file path=ppt/tags/tag5.xml><?xml version="1.0" encoding="utf-8"?>
<p:tagLst xmlns:p="http://schemas.openxmlformats.org/presentationml/2006/main">
  <p:tag name="KSO_WM_TEMPLATE_CATEGORY" val="diagram"/>
  <p:tag name="KSO_WM_TEMPLATE_INDEX" val="20170829"/>
  <p:tag name="KSO_WM_UNIT_TYPE" val="p_h_h_h_i"/>
  <p:tag name="KSO_WM_UNIT_INDEX" val="1_1_1_2_1"/>
  <p:tag name="KSO_WM_UNIT_ID" val="diagram20170829_4*p_h_h_h_i*1_1_1_2_1"/>
  <p:tag name="KSO_WM_UNIT_LAYERLEVEL" val="1_1_1_1_1"/>
  <p:tag name="KSO_WM_BEAUTIFY_FLAG" val="#wm#"/>
  <p:tag name="KSO_WM_TAG_VERSION" val="1.0"/>
  <p:tag name="KSO_WM_DIAGRAM_GROUP_CODE" val="p1-1"/>
  <p:tag name="KSO_WM_UNIT_FILL_FORE_SCHEMECOLOR_INDEX" val="5"/>
  <p:tag name="KSO_WM_UNIT_FILL_TYPE" val="1"/>
</p:tagLst>
</file>

<file path=ppt/tags/tag6.xml><?xml version="1.0" encoding="utf-8"?>
<p:tagLst xmlns:p="http://schemas.openxmlformats.org/presentationml/2006/main">
  <p:tag name="KSO_WM_TEMPLATE_CATEGORY" val="diagram"/>
  <p:tag name="KSO_WM_TEMPLATE_INDEX" val="20170829"/>
  <p:tag name="KSO_WM_UNIT_TYPE" val="p_h_h_h_i"/>
  <p:tag name="KSO_WM_UNIT_INDEX" val="1_1_2_1_1"/>
  <p:tag name="KSO_WM_UNIT_ID" val="diagram20170829_4*p_h_h_h_i*1_1_2_1_1"/>
  <p:tag name="KSO_WM_UNIT_LAYERLEVEL" val="1_1_1_1_1"/>
  <p:tag name="KSO_WM_BEAUTIFY_FLAG" val="#wm#"/>
  <p:tag name="KSO_WM_TAG_VERSION" val="1.0"/>
  <p:tag name="KSO_WM_DIAGRAM_GROUP_CODE" val="p1-1"/>
  <p:tag name="KSO_WM_UNIT_FILL_FORE_SCHEMECOLOR_INDEX" val="5"/>
  <p:tag name="KSO_WM_UNIT_FILL_TYPE" val="1"/>
</p:tagLst>
</file>

<file path=ppt/tags/tag7.xml><?xml version="1.0" encoding="utf-8"?>
<p:tagLst xmlns:p="http://schemas.openxmlformats.org/presentationml/2006/main">
  <p:tag name="KSO_WM_TEMPLATE_CATEGORY" val="diagram"/>
  <p:tag name="KSO_WM_TEMPLATE_INDEX" val="20170829"/>
  <p:tag name="KSO_WM_UNIT_TYPE" val="p_h_h_i"/>
  <p:tag name="KSO_WM_UNIT_INDEX" val="1_1_2_2"/>
  <p:tag name="KSO_WM_UNIT_ID" val="diagram20170829_4*p_h_h_i*1_1_2_2"/>
  <p:tag name="KSO_WM_UNIT_LAYERLEVEL" val="1_1_1_1"/>
  <p:tag name="KSO_WM_BEAUTIFY_FLAG" val="#wm#"/>
  <p:tag name="KSO_WM_TAG_VERSION" val="1.0"/>
  <p:tag name="KSO_WM_DIAGRAM_GROUP_CODE" val="p1-1"/>
  <p:tag name="KSO_WM_UNIT_LINE_FORE_SCHEMECOLOR_INDEX" val="5"/>
  <p:tag name="KSO_WM_UNIT_LINE_FILL_TYPE" val="2"/>
</p:tagLst>
</file>

<file path=ppt/tags/tag8.xml><?xml version="1.0" encoding="utf-8"?>
<p:tagLst xmlns:p="http://schemas.openxmlformats.org/presentationml/2006/main">
  <p:tag name="KSO_WM_TEMPLATE_CATEGORY" val="diagram"/>
  <p:tag name="KSO_WM_TEMPLATE_INDEX" val="20170829"/>
  <p:tag name="KSO_WM_UNIT_TYPE" val="p_h_h_i"/>
  <p:tag name="KSO_WM_UNIT_INDEX" val="1_1_1_2"/>
  <p:tag name="KSO_WM_UNIT_ID" val="diagram20170829_4*p_h_h_i*1_1_1_2"/>
  <p:tag name="KSO_WM_UNIT_LAYERLEVEL" val="1_1_1_1"/>
  <p:tag name="KSO_WM_BEAUTIFY_FLAG" val="#wm#"/>
  <p:tag name="KSO_WM_TAG_VERSION" val="1.0"/>
  <p:tag name="KSO_WM_DIAGRAM_GROUP_CODE" val="p1-1"/>
  <p:tag name="KSO_WM_UNIT_LINE_FORE_SCHEMECOLOR_INDEX" val="5"/>
  <p:tag name="KSO_WM_UNIT_LINE_FILL_TYPE" val="2"/>
</p:tagLst>
</file>

<file path=ppt/tags/tag9.xml><?xml version="1.0" encoding="utf-8"?>
<p:tagLst xmlns:p="http://schemas.openxmlformats.org/presentationml/2006/main">
  <p:tag name="KSO_WM_TEMPLATE_CATEGORY" val="diagram"/>
  <p:tag name="KSO_WM_TEMPLATE_INDEX" val="20170829"/>
  <p:tag name="KSO_WM_UNIT_TYPE" val="p_h_h_h_i"/>
  <p:tag name="KSO_WM_UNIT_INDEX" val="1_1_1_1_2"/>
  <p:tag name="KSO_WM_UNIT_ID" val="diagram20170829_4*p_h_h_h_i*1_1_1_1_2"/>
  <p:tag name="KSO_WM_UNIT_LAYERLEVEL" val="1_1_1_1_1"/>
  <p:tag name="KSO_WM_BEAUTIFY_FLAG" val="#wm#"/>
  <p:tag name="KSO_WM_TAG_VERSION" val="1.0"/>
  <p:tag name="KSO_WM_DIAGRAM_GROUP_CODE" val="p1-1"/>
  <p:tag name="KSO_WM_UNIT_LINE_FORE_SCHEMECOLOR_INDEX" val="5"/>
  <p:tag name="KSO_WM_UNIT_LINE_FILL_TYPE" val="2"/>
</p:tagLst>
</file>

<file path=ppt/tags/tag10.xml><?xml version="1.0" encoding="utf-8"?>
<p:tagLst xmlns:p="http://schemas.openxmlformats.org/presentationml/2006/main">
  <p:tag name="KSO_WM_TEMPLATE_CATEGORY" val="diagram"/>
  <p:tag name="KSO_WM_TEMPLATE_INDEX" val="20170829"/>
  <p:tag name="KSO_WM_UNIT_TYPE" val="p_h_h_h_i"/>
  <p:tag name="KSO_WM_UNIT_INDEX" val="1_1_1_2_2"/>
  <p:tag name="KSO_WM_UNIT_ID" val="diagram20170829_4*p_h_h_h_i*1_1_1_2_2"/>
  <p:tag name="KSO_WM_UNIT_LAYERLEVEL" val="1_1_1_1_1"/>
  <p:tag name="KSO_WM_BEAUTIFY_FLAG" val="#wm#"/>
  <p:tag name="KSO_WM_TAG_VERSION" val="1.0"/>
  <p:tag name="KSO_WM_DIAGRAM_GROUP_CODE" val="p1-1"/>
  <p:tag name="KSO_WM_UNIT_LINE_FORE_SCHEMECOLOR_INDEX" val="5"/>
  <p:tag name="KSO_WM_UNIT_LINE_FILL_TYPE" val="2"/>
</p:tagLst>
</file>

<file path=ppt/tags/tag11.xml><?xml version="1.0" encoding="utf-8"?>
<p:tagLst xmlns:p="http://schemas.openxmlformats.org/presentationml/2006/main">
  <p:tag name="KSO_WM_TEMPLATE_CATEGORY" val="diagram"/>
  <p:tag name="KSO_WM_TEMPLATE_INDEX" val="20170829"/>
  <p:tag name="KSO_WM_UNIT_TYPE" val="p_h_h_h_i"/>
  <p:tag name="KSO_WM_UNIT_INDEX" val="1_1_2_1_2"/>
  <p:tag name="KSO_WM_UNIT_ID" val="diagram20170829_4*p_h_h_h_i*1_1_2_1_2"/>
  <p:tag name="KSO_WM_UNIT_LAYERLEVEL" val="1_1_1_1_1"/>
  <p:tag name="KSO_WM_BEAUTIFY_FLAG" val="#wm#"/>
  <p:tag name="KSO_WM_TAG_VERSION" val="1.0"/>
  <p:tag name="KSO_WM_DIAGRAM_GROUP_CODE" val="p1-1"/>
  <p:tag name="KSO_WM_UNIT_LINE_FORE_SCHEMECOLOR_INDEX" val="5"/>
  <p:tag name="KSO_WM_UNIT_LINE_FILL_TYPE" val="2"/>
</p:tagLst>
</file>

<file path=ppt/tags/tag12.xml><?xml version="1.0" encoding="utf-8"?>
<p:tagLst xmlns:p="http://schemas.openxmlformats.org/presentationml/2006/main">
  <p:tag name="KSO_WM_TEMPLATE_CATEGORY" val="diagram"/>
  <p:tag name="KSO_WM_TEMPLATE_INDEX" val="20170829"/>
  <p:tag name="KSO_WM_UNIT_TYPE" val="p_h_a"/>
  <p:tag name="KSO_WM_UNIT_INDEX" val="1_1_1"/>
  <p:tag name="KSO_WM_UNIT_ID" val="diagram20170829_4*p_h_a*1_1_1"/>
  <p:tag name="KSO_WM_UNIT_LAYERLEVEL" val="1_1_1"/>
  <p:tag name="KSO_WM_UNIT_VALUE" val="3"/>
  <p:tag name="KSO_WM_UNIT_HIGHLIGHT" val="0"/>
  <p:tag name="KSO_WM_UNIT_COMPATIBLE" val="0"/>
  <p:tag name="KSO_WM_UNIT_CLEAR" val="0"/>
  <p:tag name="KSO_WM_BEAUTIFY_FLAG" val="#wm#"/>
  <p:tag name="KSO_WM_TAG_VERSION" val="1.0"/>
  <p:tag name="KSO_WM_DIAGRAM_GROUP_CODE" val="p1-1"/>
  <p:tag name="KSO_WM_UNIT_PRESET_TEXT" val="LOREM"/>
  <p:tag name="KSO_WM_UNIT_TEXT_FILL_FORE_SCHEMECOLOR_INDEX" val="14"/>
  <p:tag name="KSO_WM_UNIT_TEXT_FILL_TYPE" val="1"/>
</p:tagLst>
</file>

<file path=ppt/tags/tag13.xml><?xml version="1.0" encoding="utf-8"?>
<p:tagLst xmlns:p="http://schemas.openxmlformats.org/presentationml/2006/main">
  <p:tag name="KSO_WM_TEMPLATE_CATEGORY" val="diagram"/>
  <p:tag name="KSO_WM_TEMPLATE_INDEX" val="20170829"/>
  <p:tag name="KSO_WM_UNIT_TYPE" val="p_h_h_a"/>
  <p:tag name="KSO_WM_UNIT_INDEX" val="1_1_1_1"/>
  <p:tag name="KSO_WM_UNIT_ID" val="diagram20170829_4*p_h_h_a*1_1_1_1"/>
  <p:tag name="KSO_WM_UNIT_LAYERLEVEL" val="1_1_1_1"/>
  <p:tag name="KSO_WM_UNIT_VALUE" val="3"/>
  <p:tag name="KSO_WM_UNIT_HIGHLIGHT" val="0"/>
  <p:tag name="KSO_WM_UNIT_COMPATIBLE" val="0"/>
  <p:tag name="KSO_WM_UNIT_CLEAR" val="0"/>
  <p:tag name="KSO_WM_BEAUTIFY_FLAG" val="#wm#"/>
  <p:tag name="KSO_WM_TAG_VERSION" val="1.0"/>
  <p:tag name="KSO_WM_DIAGRAM_GROUP_CODE" val="p1-1"/>
  <p:tag name="KSO_WM_UNIT_PRESET_TEXT" val="LOREM"/>
  <p:tag name="KSO_WM_UNIT_TEXT_FILL_FORE_SCHEMECOLOR_INDEX" val="14"/>
  <p:tag name="KSO_WM_UNIT_TEXT_FILL_TYPE" val="1"/>
</p:tagLst>
</file>

<file path=ppt/tags/tag14.xml><?xml version="1.0" encoding="utf-8"?>
<p:tagLst xmlns:p="http://schemas.openxmlformats.org/presentationml/2006/main">
  <p:tag name="KSO_WM_TEMPLATE_CATEGORY" val="diagram"/>
  <p:tag name="KSO_WM_TEMPLATE_INDEX" val="20170829"/>
  <p:tag name="KSO_WM_UNIT_TYPE" val="p_h_h_a"/>
  <p:tag name="KSO_WM_UNIT_INDEX" val="1_1_2_1"/>
  <p:tag name="KSO_WM_UNIT_ID" val="diagram20170829_4*p_h_h_a*1_1_2_1"/>
  <p:tag name="KSO_WM_UNIT_LAYERLEVEL" val="1_1_1_1"/>
  <p:tag name="KSO_WM_UNIT_VALUE" val="3"/>
  <p:tag name="KSO_WM_UNIT_HIGHLIGHT" val="0"/>
  <p:tag name="KSO_WM_UNIT_COMPATIBLE" val="0"/>
  <p:tag name="KSO_WM_UNIT_CLEAR" val="0"/>
  <p:tag name="KSO_WM_BEAUTIFY_FLAG" val="#wm#"/>
  <p:tag name="KSO_WM_TAG_VERSION" val="1.0"/>
  <p:tag name="KSO_WM_DIAGRAM_GROUP_CODE" val="p1-1"/>
  <p:tag name="KSO_WM_UNIT_PRESET_TEXT" val="LOREM"/>
  <p:tag name="KSO_WM_UNIT_TEXT_FILL_FORE_SCHEMECOLOR_INDEX" val="14"/>
  <p:tag name="KSO_WM_UNIT_TEXT_FILL_TYPE" val="1"/>
</p:tagLst>
</file>

<file path=ppt/tags/tag15.xml><?xml version="1.0" encoding="utf-8"?>
<p:tagLst xmlns:p="http://schemas.openxmlformats.org/presentationml/2006/main">
  <p:tag name="KSO_WM_TEMPLATE_CATEGORY" val="diagram"/>
  <p:tag name="KSO_WM_TEMPLATE_INDEX" val="20170829"/>
  <p:tag name="KSO_WM_UNIT_TYPE" val="p_h_h_h_a"/>
  <p:tag name="KSO_WM_UNIT_INDEX" val="1_1_1_1_1"/>
  <p:tag name="KSO_WM_UNIT_ID" val="diagram20170829_4*p_h_h_h_a*1_1_1_1_1"/>
  <p:tag name="KSO_WM_UNIT_LAYERLEVEL" val="1_1_1_1_1"/>
  <p:tag name="KSO_WM_UNIT_VALUE" val="3"/>
  <p:tag name="KSO_WM_UNIT_HIGHLIGHT" val="0"/>
  <p:tag name="KSO_WM_UNIT_COMPATIBLE" val="0"/>
  <p:tag name="KSO_WM_UNIT_CLEAR" val="0"/>
  <p:tag name="KSO_WM_BEAUTIFY_FLAG" val="#wm#"/>
  <p:tag name="KSO_WM_TAG_VERSION" val="1.0"/>
  <p:tag name="KSO_WM_DIAGRAM_GROUP_CODE" val="p1-1"/>
  <p:tag name="KSO_WM_UNIT_PRESET_TEXT" val="LOREM"/>
  <p:tag name="KSO_WM_UNIT_TEXT_FILL_FORE_SCHEMECOLOR_INDEX" val="14"/>
  <p:tag name="KSO_WM_UNIT_TEXT_FILL_TYPE" val="1"/>
</p:tagLst>
</file>

<file path=ppt/tags/tag16.xml><?xml version="1.0" encoding="utf-8"?>
<p:tagLst xmlns:p="http://schemas.openxmlformats.org/presentationml/2006/main">
  <p:tag name="KSO_WM_TEMPLATE_CATEGORY" val="diagram"/>
  <p:tag name="KSO_WM_TEMPLATE_INDEX" val="20170829"/>
  <p:tag name="KSO_WM_UNIT_TYPE" val="p_h_h_h_a"/>
  <p:tag name="KSO_WM_UNIT_INDEX" val="1_1_1_2_1"/>
  <p:tag name="KSO_WM_UNIT_ID" val="diagram20170829_4*p_h_h_h_a*1_1_1_2_1"/>
  <p:tag name="KSO_WM_UNIT_LAYERLEVEL" val="1_1_1_1_1"/>
  <p:tag name="KSO_WM_UNIT_VALUE" val="3"/>
  <p:tag name="KSO_WM_UNIT_HIGHLIGHT" val="0"/>
  <p:tag name="KSO_WM_UNIT_COMPATIBLE" val="0"/>
  <p:tag name="KSO_WM_UNIT_CLEAR" val="0"/>
  <p:tag name="KSO_WM_BEAUTIFY_FLAG" val="#wm#"/>
  <p:tag name="KSO_WM_TAG_VERSION" val="1.0"/>
  <p:tag name="KSO_WM_DIAGRAM_GROUP_CODE" val="p1-1"/>
  <p:tag name="KSO_WM_UNIT_PRESET_TEXT" val="LOREM"/>
  <p:tag name="KSO_WM_UNIT_TEXT_FILL_FORE_SCHEMECOLOR_INDEX" val="14"/>
  <p:tag name="KSO_WM_UNIT_TEXT_FILL_TYPE" val="1"/>
</p:tagLst>
</file>

<file path=ppt/tags/tag17.xml><?xml version="1.0" encoding="utf-8"?>
<p:tagLst xmlns:p="http://schemas.openxmlformats.org/presentationml/2006/main">
  <p:tag name="KSO_WM_TEMPLATE_CATEGORY" val="diagram"/>
  <p:tag name="KSO_WM_TEMPLATE_INDEX" val="20170829"/>
  <p:tag name="KSO_WM_UNIT_TYPE" val="p_h_h_h_a"/>
  <p:tag name="KSO_WM_UNIT_INDEX" val="1_1_2_1_1"/>
  <p:tag name="KSO_WM_UNIT_ID" val="diagram20170829_4*p_h_h_h_a*1_1_2_1_1"/>
  <p:tag name="KSO_WM_UNIT_LAYERLEVEL" val="1_1_1_1_1"/>
  <p:tag name="KSO_WM_UNIT_VALUE" val="3"/>
  <p:tag name="KSO_WM_UNIT_HIGHLIGHT" val="0"/>
  <p:tag name="KSO_WM_UNIT_COMPATIBLE" val="0"/>
  <p:tag name="KSO_WM_UNIT_CLEAR" val="0"/>
  <p:tag name="KSO_WM_BEAUTIFY_FLAG" val="#wm#"/>
  <p:tag name="KSO_WM_TAG_VERSION" val="1.0"/>
  <p:tag name="KSO_WM_DIAGRAM_GROUP_CODE" val="p1-1"/>
  <p:tag name="KSO_WM_UNIT_PRESET_TEXT" val="LOREM"/>
  <p:tag name="KSO_WM_UNIT_TEXT_FILL_FORE_SCHEMECOLOR_INDEX" val="14"/>
  <p:tag name="KSO_WM_UNIT_TEXT_FILL_TYPE" val="1"/>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6802</Words>
  <Application>WPS 演示</Application>
  <PresentationFormat>自定义</PresentationFormat>
  <Paragraphs>148</Paragraphs>
  <Slides>12</Slides>
  <Notes>2</Notes>
  <HiddenSlides>0</HiddenSlides>
  <MMClips>1</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12</vt:i4>
      </vt:variant>
    </vt:vector>
  </HeadingPairs>
  <TitlesOfParts>
    <vt:vector size="29" baseType="lpstr">
      <vt:lpstr>Arial</vt:lpstr>
      <vt:lpstr>方正书宋_GBK</vt:lpstr>
      <vt:lpstr>Wingdings</vt:lpstr>
      <vt:lpstr>微软雅黑</vt:lpstr>
      <vt:lpstr>汉仪旗黑</vt:lpstr>
      <vt:lpstr>Calibri</vt:lpstr>
      <vt:lpstr>黑体</vt:lpstr>
      <vt:lpstr>华文黑体</vt:lpstr>
      <vt:lpstr>Wingdings</vt:lpstr>
      <vt:lpstr>Times New Roman Regular</vt:lpstr>
      <vt:lpstr>宋体</vt:lpstr>
      <vt:lpstr>Arial Unicode MS</vt:lpstr>
      <vt:lpstr>汉仪书宋二KW</vt:lpstr>
      <vt:lpstr>Calibri Light</vt:lpstr>
      <vt:lpstr>Helvetica Neue</vt:lpstr>
      <vt:lpstr>汉仪中黑KW</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基础架构处</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ZK</dc:creator>
  <cp:lastModifiedBy>apple</cp:lastModifiedBy>
  <cp:revision>95</cp:revision>
  <dcterms:created xsi:type="dcterms:W3CDTF">2020-11-11T22:55:55Z</dcterms:created>
  <dcterms:modified xsi:type="dcterms:W3CDTF">2020-11-11T22:55:55Z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2052-2.7.1.4479</vt:lpwstr>
  </property>
</Properties>
</file>