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9"/>
  </p:notesMasterIdLst>
  <p:handoutMasterIdLst>
    <p:handoutMasterId r:id="rId20"/>
  </p:handoutMasterIdLst>
  <p:sldIdLst>
    <p:sldId id="281" r:id="rId5"/>
    <p:sldId id="257" r:id="rId6"/>
    <p:sldId id="282" r:id="rId7"/>
    <p:sldId id="283" r:id="rId8"/>
    <p:sldId id="286" r:id="rId9"/>
    <p:sldId id="287" r:id="rId10"/>
    <p:sldId id="288" r:id="rId11"/>
    <p:sldId id="290" r:id="rId12"/>
    <p:sldId id="285" r:id="rId13"/>
    <p:sldId id="291" r:id="rId14"/>
    <p:sldId id="289" r:id="rId15"/>
    <p:sldId id="292" r:id="rId16"/>
    <p:sldId id="293" r:id="rId17"/>
    <p:sldId id="284"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408" autoAdjust="0"/>
  </p:normalViewPr>
  <p:slideViewPr>
    <p:cSldViewPr snapToGrid="0">
      <p:cViewPr varScale="1">
        <p:scale>
          <a:sx n="111" d="100"/>
          <a:sy n="111" d="100"/>
        </p:scale>
        <p:origin x="594" y="96"/>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2205D96-D5E9-48E0-8737-5217CA82BC5C}" type="datetime1">
              <a:rPr lang="en-GB" smtClean="0"/>
              <a:t>26/07/2024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FB965AE-3611-4022-8F39-7F4C42BAF2F6}" type="slidenum">
              <a:rPr lang="en-GB" smtClean="0"/>
              <a:t>‹#›</a:t>
            </a:fld>
            <a:endParaRPr lang="en-GB" dirty="0"/>
          </a:p>
        </p:txBody>
      </p:sp>
    </p:spTree>
    <p:extLst>
      <p:ext uri="{BB962C8B-B14F-4D97-AF65-F5344CB8AC3E}">
        <p14:creationId xmlns:p14="http://schemas.microsoft.com/office/powerpoint/2010/main" val="36574886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A4B3A9-BB9E-4627-8D3B-346091E86426}" type="datetime1">
              <a:rPr lang="en-GB" smtClean="0"/>
              <a:pPr/>
              <a:t>26/07/2024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40A0A09-6FA2-432A-878F-290AC51C7288}" type="slidenum">
              <a:rPr lang="en-GB" noProof="0" smtClean="0"/>
              <a:t>‹#›</a:t>
            </a:fld>
            <a:endParaRPr lang="en-GB" noProof="0" dirty="0"/>
          </a:p>
        </p:txBody>
      </p:sp>
    </p:spTree>
    <p:extLst>
      <p:ext uri="{BB962C8B-B14F-4D97-AF65-F5344CB8AC3E}">
        <p14:creationId xmlns:p14="http://schemas.microsoft.com/office/powerpoint/2010/main" val="3004936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E40A0A09-6FA2-432A-878F-290AC51C7288}" type="slidenum">
              <a:rPr lang="en-GB" smtClean="0"/>
              <a:t>1</a:t>
            </a:fld>
            <a:endParaRPr lang="en-GB" dirty="0"/>
          </a:p>
        </p:txBody>
      </p:sp>
    </p:spTree>
    <p:extLst>
      <p:ext uri="{BB962C8B-B14F-4D97-AF65-F5344CB8AC3E}">
        <p14:creationId xmlns:p14="http://schemas.microsoft.com/office/powerpoint/2010/main" val="2141113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E40A0A09-6FA2-432A-878F-290AC51C7288}" type="slidenum">
              <a:rPr lang="en-GB" smtClean="0"/>
              <a:t>2</a:t>
            </a:fld>
            <a:endParaRPr lang="en-GB" dirty="0"/>
          </a:p>
        </p:txBody>
      </p:sp>
    </p:spTree>
    <p:extLst>
      <p:ext uri="{BB962C8B-B14F-4D97-AF65-F5344CB8AC3E}">
        <p14:creationId xmlns:p14="http://schemas.microsoft.com/office/powerpoint/2010/main" val="5937717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rtlCol="0" anchor="b"/>
          <a:lstStyle>
            <a:lvl1pPr>
              <a:defRPr sz="5400"/>
            </a:lvl1pPr>
          </a:lstStyle>
          <a:p>
            <a:pPr rtl="0"/>
            <a:r>
              <a:rPr lang="en-US" noProof="0"/>
              <a:t>Click to edit Master title style</a:t>
            </a:r>
            <a:endParaRPr lang="en-GB" noProof="0" dirty="0"/>
          </a:p>
        </p:txBody>
      </p:sp>
      <p:sp>
        <p:nvSpPr>
          <p:cNvPr id="3" name="Subtitle 2"/>
          <p:cNvSpPr>
            <a:spLocks noGrp="1"/>
          </p:cNvSpPr>
          <p:nvPr>
            <p:ph type="subTitle" idx="1"/>
          </p:nvPr>
        </p:nvSpPr>
        <p:spPr bwMode="gray">
          <a:xfrm>
            <a:off x="1154955" y="4777380"/>
            <a:ext cx="8825658" cy="861420"/>
          </a:xfrm>
        </p:spPr>
        <p:txBody>
          <a:bodyPr rtlCol="0"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
        <p:nvSpPr>
          <p:cNvPr id="4" name="Date Placeholder 3"/>
          <p:cNvSpPr>
            <a:spLocks noGrp="1"/>
          </p:cNvSpPr>
          <p:nvPr>
            <p:ph type="dt" sz="half" idx="10"/>
          </p:nvPr>
        </p:nvSpPr>
        <p:spPr bwMode="gray">
          <a:xfrm rot="5400000">
            <a:off x="10158984" y="1792224"/>
            <a:ext cx="990599" cy="304799"/>
          </a:xfrm>
        </p:spPr>
        <p:txBody>
          <a:bodyPr rtlCol="0" anchor="t"/>
          <a:lstStyle>
            <a:lvl1pPr algn="l">
              <a:defRPr b="0" i="0">
                <a:solidFill>
                  <a:schemeClr val="bg1">
                    <a:alpha val="60000"/>
                  </a:schemeClr>
                </a:solidFill>
              </a:defRPr>
            </a:lvl1pPr>
          </a:lstStyle>
          <a:p>
            <a:pPr rtl="0"/>
            <a:fld id="{16158FA6-DF8D-4C01-B085-6E3889E17138}" type="datetime1">
              <a:rPr lang="en-GB" noProof="0" smtClean="0"/>
              <a:t>26/07/2024</a:t>
            </a:fld>
            <a:endParaRPr lang="en-GB" noProof="0" dirty="0"/>
          </a:p>
        </p:txBody>
      </p:sp>
      <p:sp>
        <p:nvSpPr>
          <p:cNvPr id="5" name="Footer Placeholder 4"/>
          <p:cNvSpPr>
            <a:spLocks noGrp="1"/>
          </p:cNvSpPr>
          <p:nvPr>
            <p:ph type="ftr" sz="quarter" idx="11"/>
          </p:nvPr>
        </p:nvSpPr>
        <p:spPr bwMode="gray">
          <a:xfrm rot="5400000">
            <a:off x="8951976" y="3227832"/>
            <a:ext cx="3859795" cy="304801"/>
          </a:xfrm>
        </p:spPr>
        <p:txBody>
          <a:bodyPr rtlCol="0"/>
          <a:lstStyle>
            <a:lvl1pPr>
              <a:defRPr b="0" i="0">
                <a:solidFill>
                  <a:schemeClr val="bg1">
                    <a:alpha val="60000"/>
                  </a:schemeClr>
                </a:solidFill>
              </a:defRPr>
            </a:lvl1pPr>
          </a:lstStyle>
          <a:p>
            <a:pPr rtl="0"/>
            <a:endParaRPr lang="en-GB" noProof="0"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a:xfrm>
            <a:off x="1154954" y="2603500"/>
            <a:ext cx="8825659" cy="34163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E300D9FF-02A8-407A-8F08-16BC35F6F3F2}" type="datetime1">
              <a:rPr lang="en-GB" noProof="0" smtClean="0"/>
              <a:t>26/07/2024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rtlCol="0" anchor="ctr"/>
          <a:lstStyle>
            <a:lvl1pPr algn="l">
              <a:defRPr sz="4000" b="0" cap="none"/>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6895559" y="2677644"/>
            <a:ext cx="3757545" cy="2283824"/>
          </a:xfrm>
        </p:spPr>
        <p:txBody>
          <a:bodyPr rtlCol="0"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3E513E36-BC07-41DA-B634-836FFD9906DD}" type="datetime1">
              <a:rPr lang="en-GB" noProof="0" smtClean="0"/>
              <a:t>26/07/2024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154954" y="2603500"/>
            <a:ext cx="4825158" cy="3416301"/>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208712" y="2603500"/>
            <a:ext cx="4825159" cy="3416300"/>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p>
            <a:pPr rtl="0"/>
            <a:fld id="{776D033E-3072-4614-B643-3D4FD010A745}" type="datetime1">
              <a:rPr lang="en-GB" noProof="0" smtClean="0"/>
              <a:t>26/07/2024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154954" y="2603500"/>
            <a:ext cx="4825157"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54954" y="3179762"/>
            <a:ext cx="4825158" cy="2840039"/>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208712" y="2603500"/>
            <a:ext cx="482515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08712" y="3179762"/>
            <a:ext cx="4825159" cy="2840039"/>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CA5C9DC4-43A7-425D-8973-2EC177A24491}" type="datetime1">
              <a:rPr lang="en-GB" noProof="0" smtClean="0"/>
              <a:t>26/07/2024</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rtlCol="0"/>
          <a:lstStyle>
            <a:lvl1pPr>
              <a:defRPr/>
            </a:lvl1pPr>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0E8BA2E6-D09C-400C-91DF-36752ACB44B6}" type="datetime1">
              <a:rPr lang="en-GB" noProof="0" smtClean="0"/>
              <a:t>26/07/2024</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C620FA7-E5B2-4C05-B5BC-24F649747591}" type="datetime1">
              <a:rPr lang="en-GB" noProof="0" smtClean="0"/>
              <a:t>26/07/2024</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rtlCol="0" anchor="b"/>
          <a:lstStyle>
            <a:lvl1pPr algn="l">
              <a:defRPr sz="2400" b="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5781146" y="1447800"/>
            <a:ext cx="5190066" cy="4572000"/>
          </a:xfrm>
        </p:spPr>
        <p:txBody>
          <a:bodyPr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bwMode="gray">
          <a:xfrm>
            <a:off x="1154954" y="3129280"/>
            <a:ext cx="2793158" cy="2895599"/>
          </a:xfrm>
        </p:spPr>
        <p:txBody>
          <a:bodyPr rtlCol="0"/>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EF170F22-811B-4094-B155-73F94C3F8B46}" type="datetime1">
              <a:rPr lang="en-GB" noProof="0" smtClean="0"/>
              <a:t>26/07/2024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rtlCol="0" anchor="b">
            <a:normAutofit/>
          </a:bodyPr>
          <a:lstStyle>
            <a:lvl1pPr algn="l">
              <a:defRPr sz="3600" b="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rtl="0">
              <a:buNone/>
            </a:pPr>
            <a:r>
              <a:rPr lang="en-US" noProof="0"/>
              <a:t>Click icon to add picture</a:t>
            </a:r>
            <a:endParaRPr lang="en-GB" noProof="0" dirty="0"/>
          </a:p>
        </p:txBody>
      </p:sp>
      <p:sp>
        <p:nvSpPr>
          <p:cNvPr id="4" name="Text Placeholder 3"/>
          <p:cNvSpPr>
            <a:spLocks noGrp="1"/>
          </p:cNvSpPr>
          <p:nvPr>
            <p:ph type="body" sz="half" idx="2"/>
          </p:nvPr>
        </p:nvSpPr>
        <p:spPr bwMode="gray">
          <a:xfrm>
            <a:off x="1154954" y="3657600"/>
            <a:ext cx="3859212" cy="1371600"/>
          </a:xfrm>
        </p:spPr>
        <p:txBody>
          <a:bodyPr rtlCol="0">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D910C83C-66E1-42CC-94EE-B1BF6133E21E}" type="datetime1">
              <a:rPr lang="en-GB" noProof="0" smtClean="0"/>
              <a:t>26/07/2024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rtlCol="0" anchor="b">
            <a:normAutofit/>
          </a:bodyPr>
          <a:lstStyle>
            <a:lvl1pPr algn="l">
              <a:defRPr sz="2400" b="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1154954" y="5536665"/>
            <a:ext cx="8825658" cy="493712"/>
          </a:xfrm>
        </p:spPr>
        <p:txBody>
          <a:bodyPr rtlCol="0">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AB8A60B7-9813-447F-88EB-E9A52545CA7A}" type="datetime1">
              <a:rPr lang="en-GB" noProof="0" smtClean="0"/>
              <a:t>26/07/2024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rtlCol="0"/>
          <a:lstStyle>
            <a:lvl1pPr>
              <a:defRPr sz="4000"/>
            </a:lvl1pPr>
          </a:lstStyle>
          <a:p>
            <a:pPr rtl="0"/>
            <a:r>
              <a:rPr lang="en-US" noProof="0"/>
              <a:t>Click to edit Master title style</a:t>
            </a:r>
            <a:endParaRPr lang="en-GB" noProof="0" dirty="0"/>
          </a:p>
        </p:txBody>
      </p:sp>
      <p:sp>
        <p:nvSpPr>
          <p:cNvPr id="8" name="Text Placeholder 3"/>
          <p:cNvSpPr>
            <a:spLocks noGrp="1"/>
          </p:cNvSpPr>
          <p:nvPr>
            <p:ph type="body" sz="half" idx="2"/>
          </p:nvPr>
        </p:nvSpPr>
        <p:spPr>
          <a:xfrm>
            <a:off x="1154954" y="3543300"/>
            <a:ext cx="8825659" cy="24765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AFDB635D-6B2F-46A2-B763-A6131B334806}" type="datetime1">
              <a:rPr lang="en-GB" noProof="0" smtClean="0"/>
              <a:t>26/07/2024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rtl="0"/>
            <a:r>
              <a:rPr lang="en-GB" sz="9600" b="0" i="0" noProof="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rtl="0"/>
            <a:r>
              <a:rPr lang="en-GB" sz="9600" b="0" i="0" noProof="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rtlCol="0"/>
          <a:lstStyle>
            <a:lvl1pPr>
              <a:defRPr sz="4000"/>
            </a:lvl1pPr>
          </a:lstStyle>
          <a:p>
            <a:pPr rtl="0"/>
            <a:r>
              <a:rPr lang="en-US" noProof="0"/>
              <a:t>Click to edit Master title style</a:t>
            </a:r>
            <a:endParaRPr lang="en-GB" noProof="0" dirty="0"/>
          </a:p>
        </p:txBody>
      </p:sp>
      <p:sp>
        <p:nvSpPr>
          <p:cNvPr id="14" name="Text Placeholder 3"/>
          <p:cNvSpPr>
            <a:spLocks noGrp="1"/>
          </p:cNvSpPr>
          <p:nvPr>
            <p:ph type="body" sz="half" idx="13"/>
          </p:nvPr>
        </p:nvSpPr>
        <p:spPr bwMode="gray">
          <a:xfrm>
            <a:off x="1945945" y="3678766"/>
            <a:ext cx="7731219" cy="342174"/>
          </a:xfrm>
        </p:spPr>
        <p:txBody>
          <a:bodyPr rtlCol="0"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0" name="Text Placeholder 3"/>
          <p:cNvSpPr>
            <a:spLocks noGrp="1"/>
          </p:cNvSpPr>
          <p:nvPr>
            <p:ph type="body" sz="half" idx="2"/>
          </p:nvPr>
        </p:nvSpPr>
        <p:spPr>
          <a:xfrm>
            <a:off x="1154954" y="5029199"/>
            <a:ext cx="9244897" cy="997857"/>
          </a:xfrm>
        </p:spPr>
        <p:txBody>
          <a:bodyPr rtlCol="0"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DB554062-23F3-4B1E-BB3A-4CC6B9E94DCC}" type="datetime1">
              <a:rPr lang="en-GB" noProof="0" smtClean="0"/>
              <a:t>26/07/2024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rtlCol="0" anchor="b"/>
          <a:lstStyle>
            <a:lvl1pPr algn="l">
              <a:defRPr sz="4000" b="0" cap="none"/>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154954" y="5024967"/>
            <a:ext cx="8825659" cy="860400"/>
          </a:xfrm>
        </p:spPr>
        <p:txBody>
          <a:bodyPr rtlCol="0"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D845627B-EC01-4D01-A031-70E3B23FB000}" type="datetime1">
              <a:rPr lang="en-GB" noProof="0" smtClean="0"/>
              <a:t>26/07/2024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154954" y="2603502"/>
            <a:ext cx="314187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6" name="Text Placeholder 3"/>
          <p:cNvSpPr>
            <a:spLocks noGrp="1"/>
          </p:cNvSpPr>
          <p:nvPr>
            <p:ph type="body" sz="half" idx="15"/>
          </p:nvPr>
        </p:nvSpPr>
        <p:spPr>
          <a:xfrm>
            <a:off x="1154953" y="3179764"/>
            <a:ext cx="314187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Text Placeholder 4"/>
          <p:cNvSpPr>
            <a:spLocks noGrp="1"/>
          </p:cNvSpPr>
          <p:nvPr>
            <p:ph type="body" sz="quarter" idx="3"/>
          </p:nvPr>
        </p:nvSpPr>
        <p:spPr>
          <a:xfrm>
            <a:off x="4512721" y="2603500"/>
            <a:ext cx="3147009"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3"/>
          <p:cNvSpPr>
            <a:spLocks noGrp="1"/>
          </p:cNvSpPr>
          <p:nvPr>
            <p:ph type="body" sz="half" idx="16"/>
          </p:nvPr>
        </p:nvSpPr>
        <p:spPr>
          <a:xfrm>
            <a:off x="4512721" y="3179763"/>
            <a:ext cx="314700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4" name="Text Placeholder 4"/>
          <p:cNvSpPr>
            <a:spLocks noGrp="1"/>
          </p:cNvSpPr>
          <p:nvPr>
            <p:ph type="body" sz="quarter" idx="13"/>
          </p:nvPr>
        </p:nvSpPr>
        <p:spPr>
          <a:xfrm>
            <a:off x="7888135" y="2603501"/>
            <a:ext cx="3145730"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Text Placeholder 3"/>
          <p:cNvSpPr>
            <a:spLocks noGrp="1"/>
          </p:cNvSpPr>
          <p:nvPr>
            <p:ph type="body" sz="half" idx="17"/>
          </p:nvPr>
        </p:nvSpPr>
        <p:spPr>
          <a:xfrm>
            <a:off x="7888329" y="3179762"/>
            <a:ext cx="3145536"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1C4C3E58-5F70-40D6-8228-DE47ECA32774}" type="datetime1">
              <a:rPr lang="en-GB" noProof="0" smtClean="0"/>
              <a:t>26/07/2024</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154954" y="4532844"/>
            <a:ext cx="305043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2" name="Text Placeholder 3"/>
          <p:cNvSpPr>
            <a:spLocks noGrp="1"/>
          </p:cNvSpPr>
          <p:nvPr>
            <p:ph type="body" sz="half" idx="18"/>
          </p:nvPr>
        </p:nvSpPr>
        <p:spPr>
          <a:xfrm>
            <a:off x="1154954" y="5109106"/>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Text Placeholder 4"/>
          <p:cNvSpPr>
            <a:spLocks noGrp="1"/>
          </p:cNvSpPr>
          <p:nvPr>
            <p:ph type="body" sz="quarter" idx="3"/>
          </p:nvPr>
        </p:nvSpPr>
        <p:spPr>
          <a:xfrm>
            <a:off x="4568865" y="4532844"/>
            <a:ext cx="3050438" cy="576263"/>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3" name="Text Placeholder 3"/>
          <p:cNvSpPr>
            <a:spLocks noGrp="1"/>
          </p:cNvSpPr>
          <p:nvPr>
            <p:ph type="body" sz="half" idx="19"/>
          </p:nvPr>
        </p:nvSpPr>
        <p:spPr>
          <a:xfrm>
            <a:off x="4570172" y="5109105"/>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4" name="Text Placeholder 4"/>
          <p:cNvSpPr>
            <a:spLocks noGrp="1"/>
          </p:cNvSpPr>
          <p:nvPr>
            <p:ph type="body" sz="quarter" idx="13"/>
          </p:nvPr>
        </p:nvSpPr>
        <p:spPr>
          <a:xfrm>
            <a:off x="7982775" y="4532845"/>
            <a:ext cx="3051095"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4" name="Text Placeholder 3"/>
          <p:cNvSpPr>
            <a:spLocks noGrp="1"/>
          </p:cNvSpPr>
          <p:nvPr>
            <p:ph type="body" sz="half" idx="20"/>
          </p:nvPr>
        </p:nvSpPr>
        <p:spPr>
          <a:xfrm>
            <a:off x="7982775" y="5109104"/>
            <a:ext cx="3051096"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D979DD71-2939-4E51-BC5E-2A2B2C28A6CA}" type="datetime1">
              <a:rPr lang="en-GB" noProof="0" smtClean="0"/>
              <a:t>26/07/2024</a:t>
            </a:fld>
            <a:endParaRPr lang="en-GB" noProof="0" dirty="0"/>
          </a:p>
        </p:txBody>
      </p:sp>
      <p:sp>
        <p:nvSpPr>
          <p:cNvPr id="8" name="Footer Placeholder 7"/>
          <p:cNvSpPr>
            <a:spLocks noGrp="1"/>
          </p:cNvSpPr>
          <p:nvPr>
            <p:ph type="ftr" sz="quarter" idx="11"/>
          </p:nvPr>
        </p:nvSpPr>
        <p:spPr>
          <a:xfrm>
            <a:off x="561111" y="6391838"/>
            <a:ext cx="3644282" cy="304801"/>
          </a:xfrm>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1154954" y="2603500"/>
            <a:ext cx="8825659" cy="3416300"/>
          </a:xfrm>
        </p:spPr>
        <p:txBody>
          <a:bodyPr vert="eaVert" rtlCol="0" anchor="t" anchorCtr="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a:xfrm>
            <a:off x="10695439" y="6391838"/>
            <a:ext cx="990599" cy="304799"/>
          </a:xfrm>
        </p:spPr>
        <p:txBody>
          <a:bodyPr rtlCol="0"/>
          <a:lstStyle/>
          <a:p>
            <a:pPr rtl="0"/>
            <a:fld id="{6384A653-9A8D-4396-9FEB-FCC01D244EAE}" type="datetime1">
              <a:rPr lang="en-GB" noProof="0" smtClean="0"/>
              <a:t>26/07/2024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rtlCol="0" anchor="b" anchorCtr="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1154954" y="1278467"/>
            <a:ext cx="6256025" cy="4748590"/>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a:xfrm>
            <a:off x="10653104" y="6391838"/>
            <a:ext cx="992135" cy="304799"/>
          </a:xfrm>
        </p:spPr>
        <p:txBody>
          <a:bodyPr rtlCol="0"/>
          <a:lstStyle/>
          <a:p>
            <a:pPr rtl="0"/>
            <a:fld id="{D1816639-2330-40B7-8525-E57F634499DC}" type="datetime1">
              <a:rPr lang="en-GB" noProof="0" smtClean="0"/>
              <a:t>26/07/2024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D0111458-CE17-47F2-AF1E-9537D97C10F5}" type="datetime1">
              <a:rPr lang="en-GB" noProof="0" smtClean="0"/>
              <a:t>26/07/2024</a:t>
            </a:fld>
            <a:endParaRPr lang="en-GB" noProof="0"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GB" noProof="0"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D57F1E4F-1CFF-5643-939E-217C01CDF565}" type="slidenum">
              <a:rPr lang="en-GB" noProof="0" smtClean="0"/>
              <a:pPr/>
              <a:t>‹#›</a:t>
            </a:fld>
            <a:endParaRPr lang="en-GB" noProof="0"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vrowl.io/volkswagen-assembly-vr-training/" TargetMode="External"/><Relationship Id="rId3" Type="http://schemas.openxmlformats.org/officeDocument/2006/relationships/hyperlink" Target="https://www.mckinsey.com/capabilities/operations/our-insights/coca-cola-the-people-first-story-of-a-digital-transformation" TargetMode="External"/><Relationship Id="rId7" Type="http://schemas.openxmlformats.org/officeDocument/2006/relationships/hyperlink" Target="https://www.unilever.com/sustainability/future-of-work/providing-skills-for-life/" TargetMode="External"/><Relationship Id="rId2" Type="http://schemas.openxmlformats.org/officeDocument/2006/relationships/hyperlink" Target="https://www.bp.com/en/global/corporate/careers/life-at-bp/learning-and-development.html" TargetMode="External"/><Relationship Id="rId1" Type="http://schemas.openxmlformats.org/officeDocument/2006/relationships/slideLayout" Target="../slideLayouts/slideLayout2.xml"/><Relationship Id="rId6" Type="http://schemas.openxmlformats.org/officeDocument/2006/relationships/hyperlink" Target="https://www.pwc.co.uk/issues/technology/immersive-technologies/study-into-vr-training-effectiveness.html" TargetMode="External"/><Relationship Id="rId5" Type="http://schemas.openxmlformats.org/officeDocument/2006/relationships/hyperlink" Target="https://infivr.medium.com/-a11a38d22f0d" TargetMode="External"/><Relationship Id="rId4" Type="http://schemas.openxmlformats.org/officeDocument/2006/relationships/hyperlink" Target="https://www.dhl.com/gb-en/home/insights-and-innovation/thought-leadership/trend-reports/augmented-and-extended-reality.html" TargetMode="External"/><Relationship Id="rId9" Type="http://schemas.openxmlformats.org/officeDocument/2006/relationships/hyperlink" Target="https://corporate.walmart.com/news/2018/09/20/how-vr-is-transforming-the-way-we-train-associa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2668F1A4-6DBB-4F0B-A679-6EE548363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0"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pic>
        <p:nvPicPr>
          <p:cNvPr id="6" name="Picture 5" descr="purple tinted chalkboard">
            <a:extLst>
              <a:ext uri="{FF2B5EF4-FFF2-40B4-BE49-F238E27FC236}">
                <a16:creationId xmlns:a16="http://schemas.microsoft.com/office/drawing/2014/main" id="{12751E25-7490-4E9F-B6B6-99147D39E66E}"/>
              </a:ext>
            </a:extLst>
          </p:cNvPr>
          <p:cNvPicPr>
            <a:picLocks noChangeAspect="1"/>
          </p:cNvPicPr>
          <p:nvPr/>
        </p:nvPicPr>
        <p:blipFill rotWithShape="1">
          <a:blip r:embed="rId3">
            <a:alphaModFix amt="55000"/>
          </a:blip>
          <a:srcRect r="-1" b="21257"/>
          <a:stretch/>
        </p:blipFill>
        <p:spPr>
          <a:xfrm>
            <a:off x="474133" y="474133"/>
            <a:ext cx="11243734" cy="5909733"/>
          </a:xfrm>
          <a:prstGeom prst="rect">
            <a:avLst/>
          </a:prstGeom>
          <a:noFill/>
        </p:spPr>
      </p:pic>
      <p:sp>
        <p:nvSpPr>
          <p:cNvPr id="2" name="Title 1">
            <a:extLst>
              <a:ext uri="{FF2B5EF4-FFF2-40B4-BE49-F238E27FC236}">
                <a16:creationId xmlns:a16="http://schemas.microsoft.com/office/drawing/2014/main" id="{235B1457-35E0-409B-98CD-F11D19CA6FA5}"/>
              </a:ext>
            </a:extLst>
          </p:cNvPr>
          <p:cNvSpPr>
            <a:spLocks noGrp="1"/>
          </p:cNvSpPr>
          <p:nvPr>
            <p:ph type="ctrTitle"/>
          </p:nvPr>
        </p:nvSpPr>
        <p:spPr>
          <a:xfrm>
            <a:off x="993133" y="1143000"/>
            <a:ext cx="8299597" cy="1697751"/>
          </a:xfrm>
        </p:spPr>
        <p:txBody>
          <a:bodyPr rtlCol="0">
            <a:normAutofit/>
          </a:bodyPr>
          <a:lstStyle/>
          <a:p>
            <a:pPr rtl="0"/>
            <a:r>
              <a:rPr lang="en-US" sz="4000" dirty="0">
                <a:solidFill>
                  <a:srgbClr val="FFFFFF"/>
                </a:solidFill>
              </a:rPr>
              <a:t>The impact of technology on learning and development</a:t>
            </a:r>
            <a:endParaRPr lang="en-GB" sz="4000" dirty="0">
              <a:solidFill>
                <a:srgbClr val="FFFFFF"/>
              </a:solidFill>
            </a:endParaRPr>
          </a:p>
        </p:txBody>
      </p:sp>
      <p:sp>
        <p:nvSpPr>
          <p:cNvPr id="3" name="Subtitle 2">
            <a:extLst>
              <a:ext uri="{FF2B5EF4-FFF2-40B4-BE49-F238E27FC236}">
                <a16:creationId xmlns:a16="http://schemas.microsoft.com/office/drawing/2014/main" id="{78BDD245-17CD-4FBE-A9CF-AC997273DFE5}"/>
              </a:ext>
            </a:extLst>
          </p:cNvPr>
          <p:cNvSpPr>
            <a:spLocks noGrp="1"/>
          </p:cNvSpPr>
          <p:nvPr>
            <p:ph type="subTitle" idx="1"/>
          </p:nvPr>
        </p:nvSpPr>
        <p:spPr>
          <a:xfrm>
            <a:off x="7461849" y="3863965"/>
            <a:ext cx="3661763" cy="1889187"/>
          </a:xfrm>
        </p:spPr>
        <p:txBody>
          <a:bodyPr rtlCol="0">
            <a:normAutofit fontScale="85000" lnSpcReduction="10000"/>
          </a:bodyPr>
          <a:lstStyle/>
          <a:p>
            <a:pPr rtl="0"/>
            <a:r>
              <a:rPr lang="en-GB" dirty="0">
                <a:solidFill>
                  <a:srgbClr val="FFFFFF"/>
                </a:solidFill>
              </a:rPr>
              <a:t>Name: Paul-Silvian Vornicescu</a:t>
            </a:r>
          </a:p>
          <a:p>
            <a:pPr rtl="0"/>
            <a:r>
              <a:rPr lang="en-GB" dirty="0">
                <a:solidFill>
                  <a:srgbClr val="FFFFFF"/>
                </a:solidFill>
              </a:rPr>
              <a:t>Student ID: 2246785</a:t>
            </a:r>
          </a:p>
          <a:p>
            <a:pPr rtl="0"/>
            <a:r>
              <a:rPr lang="en-GB" dirty="0">
                <a:solidFill>
                  <a:srgbClr val="FFFFFF"/>
                </a:solidFill>
              </a:rPr>
              <a:t>Module code: LCBB5004</a:t>
            </a:r>
          </a:p>
          <a:p>
            <a:pPr rtl="0"/>
            <a:r>
              <a:rPr lang="en-GB" dirty="0">
                <a:solidFill>
                  <a:srgbClr val="FFFFFF"/>
                </a:solidFill>
              </a:rPr>
              <a:t>Module name: Managing people</a:t>
            </a:r>
          </a:p>
          <a:p>
            <a:pPr rtl="0"/>
            <a:r>
              <a:rPr lang="en-GB" dirty="0">
                <a:solidFill>
                  <a:srgbClr val="FFFFFF"/>
                </a:solidFill>
              </a:rPr>
              <a:t>Lecturer: Dr </a:t>
            </a:r>
            <a:r>
              <a:rPr lang="en-GB" dirty="0" err="1">
                <a:solidFill>
                  <a:srgbClr val="FFFFFF"/>
                </a:solidFill>
              </a:rPr>
              <a:t>Piyumika</a:t>
            </a:r>
            <a:r>
              <a:rPr lang="en-GB" dirty="0">
                <a:solidFill>
                  <a:srgbClr val="FFFFFF"/>
                </a:solidFill>
              </a:rPr>
              <a:t> </a:t>
            </a:r>
            <a:r>
              <a:rPr lang="en-GB" dirty="0" err="1">
                <a:solidFill>
                  <a:srgbClr val="FFFFFF"/>
                </a:solidFill>
              </a:rPr>
              <a:t>GamaGe</a:t>
            </a:r>
            <a:endParaRPr lang="en-GB" dirty="0">
              <a:solidFill>
                <a:srgbClr val="FFFFFF"/>
              </a:solidFill>
            </a:endParaRPr>
          </a:p>
        </p:txBody>
      </p:sp>
      <p:sp>
        <p:nvSpPr>
          <p:cNvPr id="52" name="Rectangle 51">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06583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B573C-62B2-4B2C-B0BE-FFB8203C6934}"/>
              </a:ext>
            </a:extLst>
          </p:cNvPr>
          <p:cNvSpPr>
            <a:spLocks noGrp="1"/>
          </p:cNvSpPr>
          <p:nvPr>
            <p:ph type="title"/>
          </p:nvPr>
        </p:nvSpPr>
        <p:spPr>
          <a:xfrm>
            <a:off x="1154954" y="973668"/>
            <a:ext cx="8761413" cy="706964"/>
          </a:xfrm>
        </p:spPr>
        <p:txBody>
          <a:bodyPr rtlCol="0">
            <a:normAutofit/>
          </a:bodyPr>
          <a:lstStyle/>
          <a:p>
            <a:pPr rtl="0"/>
            <a:r>
              <a:rPr lang="en-GB" sz="2400" dirty="0">
                <a:solidFill>
                  <a:srgbClr val="EBEBEB"/>
                </a:solidFill>
              </a:rPr>
              <a:t>Contents</a:t>
            </a:r>
          </a:p>
        </p:txBody>
      </p:sp>
      <p:sp>
        <p:nvSpPr>
          <p:cNvPr id="4" name="Content Placeholder 3">
            <a:extLst>
              <a:ext uri="{FF2B5EF4-FFF2-40B4-BE49-F238E27FC236}">
                <a16:creationId xmlns:a16="http://schemas.microsoft.com/office/drawing/2014/main" id="{BCB39E42-2F54-E709-8C09-C388542B3FC0}"/>
              </a:ext>
            </a:extLst>
          </p:cNvPr>
          <p:cNvSpPr>
            <a:spLocks noGrp="1"/>
          </p:cNvSpPr>
          <p:nvPr>
            <p:ph idx="1"/>
          </p:nvPr>
        </p:nvSpPr>
        <p:spPr>
          <a:xfrm>
            <a:off x="853030" y="2267069"/>
            <a:ext cx="9421030" cy="4590931"/>
          </a:xfrm>
        </p:spPr>
        <p:txBody>
          <a:bodyPr>
            <a:normAutofit lnSpcReduction="10000"/>
          </a:bodyPr>
          <a:lstStyle/>
          <a:p>
            <a:r>
              <a:rPr lang="en-US" dirty="0"/>
              <a:t>Introduction</a:t>
            </a:r>
          </a:p>
          <a:p>
            <a:r>
              <a:rPr lang="en-US" dirty="0"/>
              <a:t>The importance of technology in training and development</a:t>
            </a:r>
          </a:p>
          <a:p>
            <a:r>
              <a:rPr lang="en-US" sz="1800" dirty="0"/>
              <a:t>VR training for Walmart’s employees</a:t>
            </a:r>
          </a:p>
          <a:p>
            <a:r>
              <a:rPr lang="en-US" sz="1800" dirty="0"/>
              <a:t>Unilever’s Degreed platform for employees</a:t>
            </a:r>
          </a:p>
          <a:p>
            <a:r>
              <a:rPr lang="en-GB" dirty="0"/>
              <a:t>Coca-Cola digital academy</a:t>
            </a:r>
          </a:p>
          <a:p>
            <a:r>
              <a:rPr lang="en-US" sz="1800" dirty="0"/>
              <a:t>Boeing VR aircraft maintenance training for employees</a:t>
            </a:r>
          </a:p>
          <a:p>
            <a:r>
              <a:rPr lang="en-GB" sz="1800" dirty="0"/>
              <a:t>PwC’s VR Soft Skills Training Study for Employers</a:t>
            </a:r>
          </a:p>
          <a:p>
            <a:r>
              <a:rPr lang="en-US" sz="1800" dirty="0"/>
              <a:t>Assembly VR training for Volkswagen(for employers)</a:t>
            </a:r>
          </a:p>
          <a:p>
            <a:r>
              <a:rPr lang="en-GB" sz="1800" dirty="0"/>
              <a:t>DHL’s Smart Glasses (for employers)</a:t>
            </a:r>
          </a:p>
          <a:p>
            <a:r>
              <a:rPr lang="en-GB" sz="1800" dirty="0"/>
              <a:t>BP’s Digital Training Program(for employers)</a:t>
            </a:r>
            <a:endParaRPr lang="en-GB" dirty="0"/>
          </a:p>
          <a:p>
            <a:r>
              <a:rPr lang="en-GB" dirty="0"/>
              <a:t>Conclusion</a:t>
            </a:r>
          </a:p>
          <a:p>
            <a:r>
              <a:rPr lang="en-GB" dirty="0"/>
              <a:t>References</a:t>
            </a:r>
          </a:p>
        </p:txBody>
      </p:sp>
    </p:spTree>
    <p:extLst>
      <p:ext uri="{BB962C8B-B14F-4D97-AF65-F5344CB8AC3E}">
        <p14:creationId xmlns:p14="http://schemas.microsoft.com/office/powerpoint/2010/main" val="2209810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ED98-C649-CF2D-5F0B-A4942B08152B}"/>
              </a:ext>
            </a:extLst>
          </p:cNvPr>
          <p:cNvSpPr>
            <a:spLocks noGrp="1"/>
          </p:cNvSpPr>
          <p:nvPr>
            <p:ph type="title"/>
          </p:nvPr>
        </p:nvSpPr>
        <p:spPr/>
        <p:txBody>
          <a:bodyPr/>
          <a:lstStyle/>
          <a:p>
            <a:r>
              <a:rPr lang="en-US" sz="2400" dirty="0"/>
              <a:t>Introduction</a:t>
            </a:r>
            <a:endParaRPr lang="en-GB" sz="2400" dirty="0"/>
          </a:p>
        </p:txBody>
      </p:sp>
      <p:sp>
        <p:nvSpPr>
          <p:cNvPr id="3" name="Content Placeholder 2">
            <a:extLst>
              <a:ext uri="{FF2B5EF4-FFF2-40B4-BE49-F238E27FC236}">
                <a16:creationId xmlns:a16="http://schemas.microsoft.com/office/drawing/2014/main" id="{3F7C72BE-1D19-8ED6-43B9-17EDE095EC63}"/>
              </a:ext>
            </a:extLst>
          </p:cNvPr>
          <p:cNvSpPr>
            <a:spLocks noGrp="1"/>
          </p:cNvSpPr>
          <p:nvPr>
            <p:ph idx="1"/>
          </p:nvPr>
        </p:nvSpPr>
        <p:spPr>
          <a:xfrm>
            <a:off x="1154954" y="2603500"/>
            <a:ext cx="10602850" cy="3995708"/>
          </a:xfrm>
        </p:spPr>
        <p:txBody>
          <a:bodyPr>
            <a:normAutofit/>
          </a:bodyPr>
          <a:lstStyle/>
          <a:p>
            <a:pPr marL="0" indent="0" algn="just">
              <a:buNone/>
            </a:pPr>
            <a:r>
              <a:rPr lang="en-US" dirty="0"/>
              <a:t>		A crucial </a:t>
            </a:r>
            <a:r>
              <a:rPr lang="en-US" dirty="0" err="1"/>
              <a:t>organisational</a:t>
            </a:r>
            <a:r>
              <a:rPr lang="en-US" dirty="0"/>
              <a:t> procedure that guarantees an educated, competent, and engaged staff is learning and development. It includes learning through experience, programs, learning events, coaching, supervision, and self-directed learning activities, among other means (Armstrong, 2017).</a:t>
            </a:r>
          </a:p>
          <a:p>
            <a:pPr marL="0" indent="0" algn="just">
              <a:buNone/>
            </a:pPr>
            <a:r>
              <a:rPr lang="en-US" dirty="0"/>
              <a:t>		The change from identifying training needs to learning needs shows that learner ownership of development is becoming a growing trend. This change </a:t>
            </a:r>
            <a:r>
              <a:rPr lang="en-US" dirty="0" err="1"/>
              <a:t>emphasises</a:t>
            </a:r>
            <a:r>
              <a:rPr lang="en-US" dirty="0"/>
              <a:t> how crucial it is for individuals and </a:t>
            </a:r>
            <a:r>
              <a:rPr lang="en-US" dirty="0" err="1"/>
              <a:t>organisations</a:t>
            </a:r>
            <a:r>
              <a:rPr lang="en-US" dirty="0"/>
              <a:t> to work together to fulfil development requirements through a variety of approaches, including e-learning and on-the-job training (Torrington, 2014).</a:t>
            </a:r>
          </a:p>
          <a:p>
            <a:pPr marL="0" indent="0" algn="just">
              <a:buNone/>
            </a:pPr>
            <a:r>
              <a:rPr lang="en-US" dirty="0"/>
              <a:t>		This presentation will discuss the value of technology in training and development, as well as the advantages it offers to both employers and employees. It will be backed up with real-world examples from top companies.</a:t>
            </a:r>
            <a:endParaRPr lang="en-GB" dirty="0"/>
          </a:p>
        </p:txBody>
      </p:sp>
    </p:spTree>
    <p:extLst>
      <p:ext uri="{BB962C8B-B14F-4D97-AF65-F5344CB8AC3E}">
        <p14:creationId xmlns:p14="http://schemas.microsoft.com/office/powerpoint/2010/main" val="1069579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9D199-11C2-4341-372D-E6AA25E7E8FA}"/>
              </a:ext>
            </a:extLst>
          </p:cNvPr>
          <p:cNvSpPr>
            <a:spLocks noGrp="1"/>
          </p:cNvSpPr>
          <p:nvPr>
            <p:ph type="title"/>
          </p:nvPr>
        </p:nvSpPr>
        <p:spPr>
          <a:xfrm>
            <a:off x="1154954" y="973668"/>
            <a:ext cx="9559054" cy="932770"/>
          </a:xfrm>
        </p:spPr>
        <p:txBody>
          <a:bodyPr/>
          <a:lstStyle/>
          <a:p>
            <a:r>
              <a:rPr lang="en-US" sz="2400" dirty="0"/>
              <a:t>The importance of technology in training and development</a:t>
            </a:r>
            <a:br>
              <a:rPr lang="en-US" sz="2400" dirty="0"/>
            </a:br>
            <a:endParaRPr lang="en-GB" sz="2400" dirty="0"/>
          </a:p>
        </p:txBody>
      </p:sp>
      <p:sp>
        <p:nvSpPr>
          <p:cNvPr id="3" name="Content Placeholder 2">
            <a:extLst>
              <a:ext uri="{FF2B5EF4-FFF2-40B4-BE49-F238E27FC236}">
                <a16:creationId xmlns:a16="http://schemas.microsoft.com/office/drawing/2014/main" id="{8B77FF54-BA45-CF5A-5CE7-2C0B773576D8}"/>
              </a:ext>
            </a:extLst>
          </p:cNvPr>
          <p:cNvSpPr>
            <a:spLocks noGrp="1"/>
          </p:cNvSpPr>
          <p:nvPr>
            <p:ph idx="1"/>
          </p:nvPr>
        </p:nvSpPr>
        <p:spPr>
          <a:xfrm>
            <a:off x="1154954" y="2603499"/>
            <a:ext cx="10637355" cy="3780047"/>
          </a:xfrm>
        </p:spPr>
        <p:txBody>
          <a:bodyPr/>
          <a:lstStyle/>
          <a:p>
            <a:pPr marL="0" indent="0" algn="just">
              <a:buNone/>
            </a:pPr>
            <a:r>
              <a:rPr lang="en-US" dirty="0"/>
              <a:t>		In the modern workplace, technology is essential to training and development since it significantly enhances efficiency, accessibility, and </a:t>
            </a:r>
            <a:r>
              <a:rPr lang="en-US" dirty="0" err="1"/>
              <a:t>personalisation</a:t>
            </a:r>
            <a:r>
              <a:rPr lang="en-US" dirty="0"/>
              <a:t>. Employees can participate in continuous learning through e-learning systems, which are accessible from any location and can accommodate a variety of schedules and geographic constraints. This adaptability guarantees inclusive training that takes into account remote workers as well as individuals with different schedules.</a:t>
            </a:r>
          </a:p>
          <a:p>
            <a:pPr marL="0" indent="0" algn="just">
              <a:buNone/>
            </a:pPr>
            <a:r>
              <a:rPr lang="en-US" dirty="0"/>
              <a:t>		Furthermore, cutting-edge tools like augmented reality (AR) and virtual reality (VR) offer immersive, hands-on training experiences; these are especially helpful for difficult, technical jobs that call for real-world experience learning. Realistic simulations made possible by these technologies lower the expenses and hazards of on-the-job training (</a:t>
            </a:r>
            <a:r>
              <a:rPr lang="en-US" dirty="0" err="1"/>
              <a:t>Aier</a:t>
            </a:r>
            <a:r>
              <a:rPr lang="en-US" dirty="0"/>
              <a:t>, 2024).</a:t>
            </a:r>
            <a:endParaRPr lang="en-GB" dirty="0"/>
          </a:p>
        </p:txBody>
      </p:sp>
    </p:spTree>
    <p:extLst>
      <p:ext uri="{BB962C8B-B14F-4D97-AF65-F5344CB8AC3E}">
        <p14:creationId xmlns:p14="http://schemas.microsoft.com/office/powerpoint/2010/main" val="891370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8F4FE-1741-9B9D-A223-D5481A332509}"/>
              </a:ext>
            </a:extLst>
          </p:cNvPr>
          <p:cNvSpPr>
            <a:spLocks noGrp="1"/>
          </p:cNvSpPr>
          <p:nvPr>
            <p:ph type="title"/>
          </p:nvPr>
        </p:nvSpPr>
        <p:spPr/>
        <p:txBody>
          <a:bodyPr/>
          <a:lstStyle/>
          <a:p>
            <a:r>
              <a:rPr lang="en-US" sz="2400" dirty="0"/>
              <a:t>VR training for Walmart’s employees</a:t>
            </a:r>
            <a:endParaRPr lang="en-GB" sz="2400" dirty="0"/>
          </a:p>
        </p:txBody>
      </p:sp>
      <p:sp>
        <p:nvSpPr>
          <p:cNvPr id="3" name="Content Placeholder 2">
            <a:extLst>
              <a:ext uri="{FF2B5EF4-FFF2-40B4-BE49-F238E27FC236}">
                <a16:creationId xmlns:a16="http://schemas.microsoft.com/office/drawing/2014/main" id="{309E0F5A-CA63-5127-D9A9-297689BADA8A}"/>
              </a:ext>
            </a:extLst>
          </p:cNvPr>
          <p:cNvSpPr>
            <a:spLocks noGrp="1"/>
          </p:cNvSpPr>
          <p:nvPr>
            <p:ph idx="1"/>
          </p:nvPr>
        </p:nvSpPr>
        <p:spPr>
          <a:xfrm>
            <a:off x="1154954" y="2603500"/>
            <a:ext cx="9800593" cy="3416300"/>
          </a:xfrm>
        </p:spPr>
        <p:txBody>
          <a:bodyPr/>
          <a:lstStyle/>
          <a:p>
            <a:pPr marL="0" indent="0" algn="just">
              <a:buNone/>
            </a:pPr>
            <a:r>
              <a:rPr lang="en-US" dirty="0"/>
              <a:t>		Walmart has deployed virtual reality training for its colleagues, with a focus on customer service, compliance, and new technology adoption (Walmart, 2018). VR simulations offer realistic, hands-on experiences that improve learning retention and engagement. Employees may practice addressing numerous events in a controlled setting, resulting in better customer service and operational efficiency. Advantages:</a:t>
            </a:r>
          </a:p>
          <a:p>
            <a:r>
              <a:rPr lang="en-GB" dirty="0"/>
              <a:t>Higher employee loyalty</a:t>
            </a:r>
          </a:p>
          <a:p>
            <a:r>
              <a:rPr lang="en-GB" dirty="0"/>
              <a:t>Better employee confidence</a:t>
            </a:r>
          </a:p>
          <a:p>
            <a:r>
              <a:rPr lang="en-GB" dirty="0"/>
              <a:t>Higher customer satisfaction</a:t>
            </a:r>
          </a:p>
        </p:txBody>
      </p:sp>
    </p:spTree>
    <p:extLst>
      <p:ext uri="{BB962C8B-B14F-4D97-AF65-F5344CB8AC3E}">
        <p14:creationId xmlns:p14="http://schemas.microsoft.com/office/powerpoint/2010/main" val="1982377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B4493-5656-2E4D-3C7C-A66FD3DDB458}"/>
              </a:ext>
            </a:extLst>
          </p:cNvPr>
          <p:cNvSpPr>
            <a:spLocks noGrp="1"/>
          </p:cNvSpPr>
          <p:nvPr>
            <p:ph type="title"/>
          </p:nvPr>
        </p:nvSpPr>
        <p:spPr/>
        <p:txBody>
          <a:bodyPr/>
          <a:lstStyle/>
          <a:p>
            <a:r>
              <a:rPr lang="en-US" sz="2400" dirty="0"/>
              <a:t>Unilever’s Degreed platform for employees</a:t>
            </a:r>
            <a:endParaRPr lang="en-GB" sz="2400" dirty="0"/>
          </a:p>
        </p:txBody>
      </p:sp>
      <p:sp>
        <p:nvSpPr>
          <p:cNvPr id="3" name="Content Placeholder 2">
            <a:extLst>
              <a:ext uri="{FF2B5EF4-FFF2-40B4-BE49-F238E27FC236}">
                <a16:creationId xmlns:a16="http://schemas.microsoft.com/office/drawing/2014/main" id="{8A8338ED-C96D-7C28-4349-D49131EDA7FF}"/>
              </a:ext>
            </a:extLst>
          </p:cNvPr>
          <p:cNvSpPr>
            <a:spLocks noGrp="1"/>
          </p:cNvSpPr>
          <p:nvPr>
            <p:ph idx="1"/>
          </p:nvPr>
        </p:nvSpPr>
        <p:spPr>
          <a:xfrm>
            <a:off x="1154954" y="2603499"/>
            <a:ext cx="10318178" cy="3659277"/>
          </a:xfrm>
        </p:spPr>
        <p:txBody>
          <a:bodyPr/>
          <a:lstStyle/>
          <a:p>
            <a:pPr marL="0" indent="0" algn="just">
              <a:buNone/>
            </a:pPr>
            <a:r>
              <a:rPr lang="en-US" dirty="0"/>
              <a:t>		Unilever uses the Degreed platform to give </a:t>
            </a:r>
            <a:r>
              <a:rPr lang="en-US" dirty="0" err="1"/>
              <a:t>personalised</a:t>
            </a:r>
            <a:r>
              <a:rPr lang="en-US" dirty="0"/>
              <a:t> learning experiences to its workers. The platform collects content from a variety of sources, such as online courses, articles, and videos, and then uses AI to offer suitable learning resources based on individual interests and career aspirations. This </a:t>
            </a:r>
            <a:r>
              <a:rPr lang="en-US" dirty="0" err="1"/>
              <a:t>personalised</a:t>
            </a:r>
            <a:r>
              <a:rPr lang="en-US" dirty="0"/>
              <a:t> learning strategy boosts employee engagement and helps them develop the skills they need to grow in their careers (Unilever, 2024).</a:t>
            </a:r>
          </a:p>
          <a:p>
            <a:pPr marL="0" indent="0" algn="just">
              <a:buNone/>
            </a:pPr>
            <a:r>
              <a:rPr lang="en-US" dirty="0"/>
              <a:t>		In 2022, Unilever spent approximately €77 million on training and development, with an estimated average of €644 per employee. They estimate that employees received 27 hours of training and development in 2022. This included improving their skills for their present work (upskilling), training to transition to a different role inside Unilever (reskilling), and preparing for careers and possibilities outside of our company.</a:t>
            </a:r>
            <a:endParaRPr lang="en-GB" dirty="0"/>
          </a:p>
        </p:txBody>
      </p:sp>
    </p:spTree>
    <p:extLst>
      <p:ext uri="{BB962C8B-B14F-4D97-AF65-F5344CB8AC3E}">
        <p14:creationId xmlns:p14="http://schemas.microsoft.com/office/powerpoint/2010/main" val="468157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4FF55-85F8-2D77-6730-52428D8C161C}"/>
              </a:ext>
            </a:extLst>
          </p:cNvPr>
          <p:cNvSpPr>
            <a:spLocks noGrp="1"/>
          </p:cNvSpPr>
          <p:nvPr>
            <p:ph type="title"/>
          </p:nvPr>
        </p:nvSpPr>
        <p:spPr/>
        <p:txBody>
          <a:bodyPr/>
          <a:lstStyle/>
          <a:p>
            <a:r>
              <a:rPr lang="en-US" sz="2400" dirty="0"/>
              <a:t>Coca-Cola digital academy for employees</a:t>
            </a:r>
            <a:endParaRPr lang="en-GB" sz="2400" dirty="0"/>
          </a:p>
        </p:txBody>
      </p:sp>
      <p:sp>
        <p:nvSpPr>
          <p:cNvPr id="3" name="Content Placeholder 2">
            <a:extLst>
              <a:ext uri="{FF2B5EF4-FFF2-40B4-BE49-F238E27FC236}">
                <a16:creationId xmlns:a16="http://schemas.microsoft.com/office/drawing/2014/main" id="{2E2B5A9B-2701-2E08-75AA-E7E9E8241ABB}"/>
              </a:ext>
            </a:extLst>
          </p:cNvPr>
          <p:cNvSpPr>
            <a:spLocks noGrp="1"/>
          </p:cNvSpPr>
          <p:nvPr>
            <p:ph idx="1"/>
          </p:nvPr>
        </p:nvSpPr>
        <p:spPr>
          <a:xfrm>
            <a:off x="1154954" y="2603500"/>
            <a:ext cx="10300925" cy="2977791"/>
          </a:xfrm>
        </p:spPr>
        <p:txBody>
          <a:bodyPr/>
          <a:lstStyle/>
          <a:p>
            <a:pPr marL="0" indent="0" algn="just">
              <a:buNone/>
            </a:pPr>
            <a:r>
              <a:rPr lang="en-US" dirty="0"/>
              <a:t>		Coca-Cola, a global consumer goods firm, has launched a digital academy to train managers and front-line team leaders across its business operations (Coca-Cola: The people-first story of a digital transformation, 2022). In its initial year, the school trained over 500 workers in digital skills using a mix of on-site visits, immersive boot camps, and e-learning programs. Graduates of the academy have deployed about 20 digital, automation, and analytics initiatives at over ten sites across the company's manufacturing network, increasing productivity and throughput by more than 20%. Digital-skills training is currently being taught to about 4,000 staff across the </a:t>
            </a:r>
            <a:r>
              <a:rPr lang="en-US" dirty="0" err="1"/>
              <a:t>organisation</a:t>
            </a:r>
            <a:r>
              <a:rPr lang="en-US" dirty="0"/>
              <a:t>.</a:t>
            </a:r>
            <a:endParaRPr lang="en-GB" dirty="0"/>
          </a:p>
        </p:txBody>
      </p:sp>
    </p:spTree>
    <p:extLst>
      <p:ext uri="{BB962C8B-B14F-4D97-AF65-F5344CB8AC3E}">
        <p14:creationId xmlns:p14="http://schemas.microsoft.com/office/powerpoint/2010/main" val="3499617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D61DB-20DA-38ED-7689-B364B446D0B7}"/>
              </a:ext>
            </a:extLst>
          </p:cNvPr>
          <p:cNvSpPr>
            <a:spLocks noGrp="1"/>
          </p:cNvSpPr>
          <p:nvPr>
            <p:ph type="title"/>
          </p:nvPr>
        </p:nvSpPr>
        <p:spPr/>
        <p:txBody>
          <a:bodyPr/>
          <a:lstStyle/>
          <a:p>
            <a:r>
              <a:rPr lang="en-US" sz="2400" dirty="0"/>
              <a:t>Boeing VR aircraft maintenance training for employees</a:t>
            </a:r>
            <a:endParaRPr lang="en-GB" sz="2400" dirty="0"/>
          </a:p>
        </p:txBody>
      </p:sp>
      <p:sp>
        <p:nvSpPr>
          <p:cNvPr id="3" name="Content Placeholder 2">
            <a:extLst>
              <a:ext uri="{FF2B5EF4-FFF2-40B4-BE49-F238E27FC236}">
                <a16:creationId xmlns:a16="http://schemas.microsoft.com/office/drawing/2014/main" id="{129B9EFD-D14D-860F-0DDE-293E6AEA120E}"/>
              </a:ext>
            </a:extLst>
          </p:cNvPr>
          <p:cNvSpPr>
            <a:spLocks noGrp="1"/>
          </p:cNvSpPr>
          <p:nvPr>
            <p:ph idx="1"/>
          </p:nvPr>
        </p:nvSpPr>
        <p:spPr>
          <a:xfrm>
            <a:off x="1154954" y="2603499"/>
            <a:ext cx="10257793" cy="3486749"/>
          </a:xfrm>
        </p:spPr>
        <p:txBody>
          <a:bodyPr/>
          <a:lstStyle/>
          <a:p>
            <a:pPr marL="0" indent="0" algn="just">
              <a:buNone/>
            </a:pPr>
            <a:r>
              <a:rPr lang="en-US" dirty="0"/>
              <a:t>		Boeing has used augmented reality to show technicians real-time, hands-free, immersive 3D wiring diagrams directly in front of their eyes. Technicians </a:t>
            </a:r>
            <a:r>
              <a:rPr lang="en-US" dirty="0" err="1"/>
              <a:t>utilise</a:t>
            </a:r>
            <a:r>
              <a:rPr lang="en-US" dirty="0"/>
              <a:t> a HoloLens to guide wiring harness installation throughout the aircraft, replacing the "20-foot-long paper diagrams" that were previously used to perform the work. According to the business, this enhanced wiring speed and accuracy by 33%, saving millions per jet and allowing Boeing to produce more aircraft at a faster rate (InfiVR.com, 2022).</a:t>
            </a:r>
            <a:endParaRPr lang="en-GB" dirty="0"/>
          </a:p>
        </p:txBody>
      </p:sp>
    </p:spTree>
    <p:extLst>
      <p:ext uri="{BB962C8B-B14F-4D97-AF65-F5344CB8AC3E}">
        <p14:creationId xmlns:p14="http://schemas.microsoft.com/office/powerpoint/2010/main" val="3687854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8EEC4-B409-2A3B-3821-4EB1C12F7A59}"/>
              </a:ext>
            </a:extLst>
          </p:cNvPr>
          <p:cNvSpPr>
            <a:spLocks noGrp="1"/>
          </p:cNvSpPr>
          <p:nvPr>
            <p:ph type="title"/>
          </p:nvPr>
        </p:nvSpPr>
        <p:spPr/>
        <p:txBody>
          <a:bodyPr/>
          <a:lstStyle/>
          <a:p>
            <a:r>
              <a:rPr lang="en-GB" sz="2400" dirty="0"/>
              <a:t>PwC’s VR Soft Skills Training Study for Employers</a:t>
            </a:r>
          </a:p>
        </p:txBody>
      </p:sp>
      <p:sp>
        <p:nvSpPr>
          <p:cNvPr id="3" name="Content Placeholder 2">
            <a:extLst>
              <a:ext uri="{FF2B5EF4-FFF2-40B4-BE49-F238E27FC236}">
                <a16:creationId xmlns:a16="http://schemas.microsoft.com/office/drawing/2014/main" id="{DC1AF185-7590-2A78-289B-3865F93A6EDC}"/>
              </a:ext>
            </a:extLst>
          </p:cNvPr>
          <p:cNvSpPr>
            <a:spLocks noGrp="1"/>
          </p:cNvSpPr>
          <p:nvPr>
            <p:ph idx="1"/>
          </p:nvPr>
        </p:nvSpPr>
        <p:spPr>
          <a:xfrm>
            <a:off x="1154954" y="2553419"/>
            <a:ext cx="10197408" cy="3424687"/>
          </a:xfrm>
        </p:spPr>
        <p:txBody>
          <a:bodyPr>
            <a:normAutofit lnSpcReduction="10000"/>
          </a:bodyPr>
          <a:lstStyle/>
          <a:p>
            <a:pPr marL="0" indent="0" algn="just">
              <a:buNone/>
            </a:pPr>
            <a:r>
              <a:rPr lang="en-US" dirty="0"/>
              <a:t>		PwC conducted a study to compare the effectiveness of virtual reality training for leadership and soft skills to traditional classroom and e-learning approaches (PwC, 2020). The study, which took place between February 2019 and January 2020, indicated considerable benefits of VR (v-learn). </a:t>
            </a:r>
          </a:p>
          <a:p>
            <a:pPr algn="just"/>
            <a:r>
              <a:rPr lang="en-US" dirty="0"/>
              <a:t>V-learners improved their confidence by 40% over classroom learners and 35% over e-learners. </a:t>
            </a:r>
          </a:p>
          <a:p>
            <a:pPr algn="just"/>
            <a:r>
              <a:rPr lang="en-US" dirty="0"/>
              <a:t>VR training achieved cost parity with classroom training at 375 learners and with e-learning at 1,950 learners, making it 52% less expensive than classroom training at 3,000 learners. </a:t>
            </a:r>
          </a:p>
          <a:p>
            <a:pPr algn="just"/>
            <a:r>
              <a:rPr lang="en-US" dirty="0"/>
              <a:t>V-learners finished their training four times faster, felt 3.75 times more emotionally involved than classroom learners, and 2.3 times more than e-learners.</a:t>
            </a:r>
            <a:endParaRPr lang="en-GB" dirty="0"/>
          </a:p>
        </p:txBody>
      </p:sp>
    </p:spTree>
    <p:extLst>
      <p:ext uri="{BB962C8B-B14F-4D97-AF65-F5344CB8AC3E}">
        <p14:creationId xmlns:p14="http://schemas.microsoft.com/office/powerpoint/2010/main" val="185532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153F-32E4-AB39-519E-AAF3B0D3261C}"/>
              </a:ext>
            </a:extLst>
          </p:cNvPr>
          <p:cNvSpPr>
            <a:spLocks noGrp="1"/>
          </p:cNvSpPr>
          <p:nvPr>
            <p:ph type="title"/>
          </p:nvPr>
        </p:nvSpPr>
        <p:spPr/>
        <p:txBody>
          <a:bodyPr/>
          <a:lstStyle/>
          <a:p>
            <a:r>
              <a:rPr lang="en-US" sz="2400" dirty="0"/>
              <a:t>Assembly VR training for Volkswagen(for employers)</a:t>
            </a:r>
            <a:endParaRPr lang="en-GB" sz="2400" dirty="0"/>
          </a:p>
        </p:txBody>
      </p:sp>
      <p:sp>
        <p:nvSpPr>
          <p:cNvPr id="3" name="Content Placeholder 2">
            <a:extLst>
              <a:ext uri="{FF2B5EF4-FFF2-40B4-BE49-F238E27FC236}">
                <a16:creationId xmlns:a16="http://schemas.microsoft.com/office/drawing/2014/main" id="{EBAD19D6-FB2B-182B-1BDD-70B6B39B92DC}"/>
              </a:ext>
            </a:extLst>
          </p:cNvPr>
          <p:cNvSpPr>
            <a:spLocks noGrp="1"/>
          </p:cNvSpPr>
          <p:nvPr>
            <p:ph idx="1"/>
          </p:nvPr>
        </p:nvSpPr>
        <p:spPr>
          <a:xfrm>
            <a:off x="1154954" y="2603500"/>
            <a:ext cx="10111144" cy="3416300"/>
          </a:xfrm>
        </p:spPr>
        <p:txBody>
          <a:bodyPr/>
          <a:lstStyle/>
          <a:p>
            <a:pPr algn="just"/>
            <a:r>
              <a:rPr lang="en-US" dirty="0"/>
              <a:t>Volkswagen employees frequently have to travel far for training, which slows the learning process (VR Owl, 2023). As a result, the company sought to leverage virtual reality to establish a more effective workflow for its training courses. </a:t>
            </a:r>
          </a:p>
          <a:p>
            <a:pPr algn="just"/>
            <a:r>
              <a:rPr lang="en-US" dirty="0"/>
              <a:t>Employees do activities in the VR simulation, such as installing a door or a brake. In addition to assembly training, simulators for customer service and an introduction training for new staff were designed.</a:t>
            </a:r>
          </a:p>
          <a:p>
            <a:pPr algn="just"/>
            <a:r>
              <a:rPr lang="en-US" dirty="0"/>
              <a:t>Volkswagen created more than 30 distinct tasks and trained over 10,000 people. VR training provides an efficient and cost-effective learning environment.</a:t>
            </a:r>
            <a:endParaRPr lang="en-GB" dirty="0"/>
          </a:p>
        </p:txBody>
      </p:sp>
    </p:spTree>
    <p:extLst>
      <p:ext uri="{BB962C8B-B14F-4D97-AF65-F5344CB8AC3E}">
        <p14:creationId xmlns:p14="http://schemas.microsoft.com/office/powerpoint/2010/main" val="1742366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CB4A0-F297-AE61-D47A-3BC9EA031616}"/>
              </a:ext>
            </a:extLst>
          </p:cNvPr>
          <p:cNvSpPr>
            <a:spLocks noGrp="1"/>
          </p:cNvSpPr>
          <p:nvPr>
            <p:ph type="title"/>
          </p:nvPr>
        </p:nvSpPr>
        <p:spPr/>
        <p:txBody>
          <a:bodyPr/>
          <a:lstStyle/>
          <a:p>
            <a:r>
              <a:rPr lang="en-GB" sz="2400" dirty="0"/>
              <a:t>DHL’s Smart Glasses (for employers)</a:t>
            </a:r>
          </a:p>
        </p:txBody>
      </p:sp>
      <p:sp>
        <p:nvSpPr>
          <p:cNvPr id="3" name="Content Placeholder 2">
            <a:extLst>
              <a:ext uri="{FF2B5EF4-FFF2-40B4-BE49-F238E27FC236}">
                <a16:creationId xmlns:a16="http://schemas.microsoft.com/office/drawing/2014/main" id="{43201CE9-C697-08DB-8BD7-9DDF11059BAA}"/>
              </a:ext>
            </a:extLst>
          </p:cNvPr>
          <p:cNvSpPr>
            <a:spLocks noGrp="1"/>
          </p:cNvSpPr>
          <p:nvPr>
            <p:ph idx="1"/>
          </p:nvPr>
        </p:nvSpPr>
        <p:spPr>
          <a:xfrm>
            <a:off x="1154954" y="2603500"/>
            <a:ext cx="10007627" cy="3416300"/>
          </a:xfrm>
        </p:spPr>
        <p:txBody>
          <a:bodyPr/>
          <a:lstStyle/>
          <a:p>
            <a:pPr marL="0" indent="0" algn="just">
              <a:buNone/>
            </a:pPr>
            <a:r>
              <a:rPr lang="en-US" dirty="0"/>
              <a:t>		DHL employs smart glasses to instruct warehouse personnel on picking and sorting procedures (DHL, 2024). </a:t>
            </a:r>
          </a:p>
          <a:p>
            <a:pPr marL="0" indent="0" algn="just">
              <a:buNone/>
            </a:pPr>
            <a:r>
              <a:rPr lang="en-US" dirty="0"/>
              <a:t>		Benefits:</a:t>
            </a:r>
          </a:p>
          <a:p>
            <a:pPr algn="just"/>
            <a:r>
              <a:rPr lang="en-US" dirty="0"/>
              <a:t>Increased Productivity: Smart glasses give employees real-time information and visual cues, allowing them to perform more efficiently and accurately.</a:t>
            </a:r>
          </a:p>
          <a:p>
            <a:pPr algn="just"/>
            <a:r>
              <a:rPr lang="en-US" dirty="0"/>
              <a:t>Reduced Training Time: Interactive and hands-free training speeds up the learning process, allowing employees to become adept more rapidly.</a:t>
            </a:r>
          </a:p>
          <a:p>
            <a:pPr algn="just"/>
            <a:r>
              <a:rPr lang="en-US" dirty="0"/>
              <a:t>Enhanced Safety: Smart glasses keep personnel focused on their tasks, lowering the chance of accidents and boosting overall safety.</a:t>
            </a:r>
            <a:endParaRPr lang="en-GB" dirty="0"/>
          </a:p>
        </p:txBody>
      </p:sp>
    </p:spTree>
    <p:extLst>
      <p:ext uri="{BB962C8B-B14F-4D97-AF65-F5344CB8AC3E}">
        <p14:creationId xmlns:p14="http://schemas.microsoft.com/office/powerpoint/2010/main" val="4173162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1042A-25E3-32BB-C219-9F5C3E36BA11}"/>
              </a:ext>
            </a:extLst>
          </p:cNvPr>
          <p:cNvSpPr>
            <a:spLocks noGrp="1"/>
          </p:cNvSpPr>
          <p:nvPr>
            <p:ph type="title"/>
          </p:nvPr>
        </p:nvSpPr>
        <p:spPr/>
        <p:txBody>
          <a:bodyPr/>
          <a:lstStyle/>
          <a:p>
            <a:r>
              <a:rPr lang="en-GB" sz="2400" dirty="0"/>
              <a:t>BP’s Digital Training Program(for employers)</a:t>
            </a:r>
          </a:p>
        </p:txBody>
      </p:sp>
      <p:sp>
        <p:nvSpPr>
          <p:cNvPr id="3" name="Content Placeholder 2">
            <a:extLst>
              <a:ext uri="{FF2B5EF4-FFF2-40B4-BE49-F238E27FC236}">
                <a16:creationId xmlns:a16="http://schemas.microsoft.com/office/drawing/2014/main" id="{0869F8C5-31E6-D239-A9D2-5920C2E35450}"/>
              </a:ext>
            </a:extLst>
          </p:cNvPr>
          <p:cNvSpPr>
            <a:spLocks noGrp="1"/>
          </p:cNvSpPr>
          <p:nvPr>
            <p:ph idx="1"/>
          </p:nvPr>
        </p:nvSpPr>
        <p:spPr>
          <a:xfrm>
            <a:off x="1154954" y="2286000"/>
            <a:ext cx="10007627" cy="4261449"/>
          </a:xfrm>
        </p:spPr>
        <p:txBody>
          <a:bodyPr>
            <a:normAutofit lnSpcReduction="10000"/>
          </a:bodyPr>
          <a:lstStyle/>
          <a:p>
            <a:pPr marL="0" indent="0" algn="just">
              <a:buNone/>
            </a:pPr>
            <a:r>
              <a:rPr lang="en-US" dirty="0"/>
              <a:t>		BP (British Petroleum) has created a digital training program that use a combination of e-learning modules, simulations, and interactive content to train its staff, particularly in safety and operating processes (BP, 2024).</a:t>
            </a:r>
          </a:p>
          <a:p>
            <a:pPr marL="0" indent="0" algn="just">
              <a:buNone/>
            </a:pPr>
            <a:r>
              <a:rPr lang="en-US" dirty="0"/>
              <a:t>		Benefits for employers:</a:t>
            </a:r>
          </a:p>
          <a:p>
            <a:pPr algn="just"/>
            <a:r>
              <a:rPr lang="en-US" dirty="0"/>
              <a:t>Enhanced Safety: The program contains realistic simulations of dangerous circumstances, which allow staff to practice emergency reactions and safety standards in a safe, controlled setting. This results in a better-prepared workforce and lowers the risk of accidents.</a:t>
            </a:r>
          </a:p>
          <a:p>
            <a:pPr algn="just"/>
            <a:r>
              <a:rPr lang="en-US" dirty="0"/>
              <a:t>Cost efficiency: Digital training eliminates the need for physical training facilities and on-site teachers, resulting in substantial cost reductions. It also reduces the cost of travel and lodging for employees who attend training courses.</a:t>
            </a:r>
          </a:p>
          <a:p>
            <a:pPr algn="just"/>
            <a:r>
              <a:rPr lang="en-US" dirty="0"/>
              <a:t>Consistency and Quality: The digital platform guarantees that all employees, regardless of location, receive the same high-quality training. This regularity helps to keep high standards.</a:t>
            </a:r>
            <a:endParaRPr lang="en-GB" dirty="0"/>
          </a:p>
        </p:txBody>
      </p:sp>
    </p:spTree>
    <p:extLst>
      <p:ext uri="{BB962C8B-B14F-4D97-AF65-F5344CB8AC3E}">
        <p14:creationId xmlns:p14="http://schemas.microsoft.com/office/powerpoint/2010/main" val="151088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D3A36-68A6-2913-7C11-BD6377709E39}"/>
              </a:ext>
            </a:extLst>
          </p:cNvPr>
          <p:cNvSpPr>
            <a:spLocks noGrp="1"/>
          </p:cNvSpPr>
          <p:nvPr>
            <p:ph type="title"/>
          </p:nvPr>
        </p:nvSpPr>
        <p:spPr/>
        <p:txBody>
          <a:bodyPr/>
          <a:lstStyle/>
          <a:p>
            <a:r>
              <a:rPr lang="en-US" sz="2400" dirty="0"/>
              <a:t>Conclusion</a:t>
            </a:r>
            <a:endParaRPr lang="en-GB" sz="2400" dirty="0"/>
          </a:p>
        </p:txBody>
      </p:sp>
      <p:sp>
        <p:nvSpPr>
          <p:cNvPr id="3" name="Content Placeholder 2">
            <a:extLst>
              <a:ext uri="{FF2B5EF4-FFF2-40B4-BE49-F238E27FC236}">
                <a16:creationId xmlns:a16="http://schemas.microsoft.com/office/drawing/2014/main" id="{AA155A11-E289-015B-5FE4-BB1D520E8CAA}"/>
              </a:ext>
            </a:extLst>
          </p:cNvPr>
          <p:cNvSpPr>
            <a:spLocks noGrp="1"/>
          </p:cNvSpPr>
          <p:nvPr>
            <p:ph idx="1"/>
          </p:nvPr>
        </p:nvSpPr>
        <p:spPr>
          <a:xfrm>
            <a:off x="1154954" y="2329132"/>
            <a:ext cx="10180155" cy="4037162"/>
          </a:xfrm>
        </p:spPr>
        <p:txBody>
          <a:bodyPr>
            <a:normAutofit lnSpcReduction="10000"/>
          </a:bodyPr>
          <a:lstStyle/>
          <a:p>
            <a:pPr marL="0" indent="0" algn="just">
              <a:buNone/>
            </a:pPr>
            <a:r>
              <a:rPr lang="en-US" b="0" i="0" dirty="0">
                <a:solidFill>
                  <a:srgbClr val="252525"/>
                </a:solidFill>
                <a:effectLst/>
                <a:highlight>
                  <a:srgbClr val="FFFFFF"/>
                </a:highlight>
                <a:latin typeface="Open Sans" panose="020B0606030504020204" pitchFamily="34" charset="0"/>
              </a:rPr>
              <a:t>		In conclusion, </a:t>
            </a:r>
            <a:r>
              <a:rPr lang="en-US" b="0" i="0" dirty="0" err="1">
                <a:solidFill>
                  <a:srgbClr val="252525"/>
                </a:solidFill>
                <a:effectLst/>
                <a:highlight>
                  <a:srgbClr val="FFFFFF"/>
                </a:highlight>
                <a:latin typeface="Open Sans" panose="020B0606030504020204" pitchFamily="34" charset="0"/>
              </a:rPr>
              <a:t>organisations</a:t>
            </a:r>
            <a:r>
              <a:rPr lang="en-US" b="0" i="0" dirty="0">
                <a:solidFill>
                  <a:srgbClr val="252525"/>
                </a:solidFill>
                <a:effectLst/>
                <a:highlight>
                  <a:srgbClr val="FFFFFF"/>
                </a:highlight>
                <a:latin typeface="Open Sans" panose="020B0606030504020204" pitchFamily="34" charset="0"/>
              </a:rPr>
              <a:t> may gain a lot from technology-based training programs, which lower costs and increase productivity, engagement, and scalability. Employers have successfully trained their staff through the use of digital platforms, virtual reality, and augmented reality. 		</a:t>
            </a:r>
          </a:p>
          <a:p>
            <a:pPr marL="0" indent="0" algn="just">
              <a:buNone/>
            </a:pPr>
            <a:r>
              <a:rPr lang="en-US" b="0" i="0" dirty="0">
                <a:solidFill>
                  <a:srgbClr val="252525"/>
                </a:solidFill>
                <a:effectLst/>
                <a:highlight>
                  <a:srgbClr val="FFFFFF"/>
                </a:highlight>
                <a:latin typeface="Open Sans" panose="020B0606030504020204" pitchFamily="34" charset="0"/>
              </a:rPr>
              <a:t>		These technological advancements facilitate </a:t>
            </a:r>
            <a:r>
              <a:rPr lang="en-US" b="0" i="0" dirty="0" err="1">
                <a:solidFill>
                  <a:srgbClr val="252525"/>
                </a:solidFill>
                <a:effectLst/>
                <a:highlight>
                  <a:srgbClr val="FFFFFF"/>
                </a:highlight>
                <a:latin typeface="Open Sans" panose="020B0606030504020204" pitchFamily="34" charset="0"/>
              </a:rPr>
              <a:t>customised</a:t>
            </a:r>
            <a:r>
              <a:rPr lang="en-US" b="0" i="0" dirty="0">
                <a:solidFill>
                  <a:srgbClr val="252525"/>
                </a:solidFill>
                <a:effectLst/>
                <a:highlight>
                  <a:srgbClr val="FFFFFF"/>
                </a:highlight>
                <a:latin typeface="Open Sans" panose="020B0606030504020204" pitchFamily="34" charset="0"/>
              </a:rPr>
              <a:t> learning, enhance retention, and guarantee uniform training standards for workers worldwide. For example, PwC's virtual reality training boosts confidence and efficiency, while Unilever's Degreed platform increases worker engagement with </a:t>
            </a:r>
            <a:r>
              <a:rPr lang="en-US" b="0" i="0" dirty="0" err="1">
                <a:solidFill>
                  <a:srgbClr val="252525"/>
                </a:solidFill>
                <a:effectLst/>
                <a:highlight>
                  <a:srgbClr val="FFFFFF"/>
                </a:highlight>
                <a:latin typeface="Open Sans" panose="020B0606030504020204" pitchFamily="34" charset="0"/>
              </a:rPr>
              <a:t>customised</a:t>
            </a:r>
            <a:r>
              <a:rPr lang="en-US" b="0" i="0" dirty="0">
                <a:solidFill>
                  <a:srgbClr val="252525"/>
                </a:solidFill>
                <a:effectLst/>
                <a:highlight>
                  <a:srgbClr val="FFFFFF"/>
                </a:highlight>
                <a:latin typeface="Open Sans" panose="020B0606030504020204" pitchFamily="34" charset="0"/>
              </a:rPr>
              <a:t> learning opportunities. Volkswagen's VR assembly training expedites procedures, and Boeing's augmented reality training improves precision and efficiency in challenging jobs. </a:t>
            </a:r>
          </a:p>
          <a:p>
            <a:pPr marL="0" indent="0" algn="just">
              <a:buNone/>
            </a:pPr>
            <a:r>
              <a:rPr lang="en-US" b="0" i="0" dirty="0">
                <a:solidFill>
                  <a:srgbClr val="252525"/>
                </a:solidFill>
                <a:effectLst/>
                <a:highlight>
                  <a:srgbClr val="FFFFFF"/>
                </a:highlight>
                <a:latin typeface="Open Sans" panose="020B0606030504020204" pitchFamily="34" charset="0"/>
              </a:rPr>
              <a:t>		All things considered, these initiatives promote an innovative and ever-learning culture that boosts </a:t>
            </a:r>
            <a:r>
              <a:rPr lang="en-US" b="0" i="0" dirty="0" err="1">
                <a:solidFill>
                  <a:srgbClr val="252525"/>
                </a:solidFill>
                <a:effectLst/>
                <a:highlight>
                  <a:srgbClr val="FFFFFF"/>
                </a:highlight>
                <a:latin typeface="Open Sans" panose="020B0606030504020204" pitchFamily="34" charset="0"/>
              </a:rPr>
              <a:t>organisational</a:t>
            </a:r>
            <a:r>
              <a:rPr lang="en-US" b="0" i="0" dirty="0">
                <a:solidFill>
                  <a:srgbClr val="252525"/>
                </a:solidFill>
                <a:effectLst/>
                <a:highlight>
                  <a:srgbClr val="FFFFFF"/>
                </a:highlight>
                <a:latin typeface="Open Sans" panose="020B0606030504020204" pitchFamily="34" charset="0"/>
              </a:rPr>
              <a:t> competitiveness and growth. Maintaining a trained and flexible workforce will depend on training and development programs incorporating cutting-edge technologies as the workplace evolves.</a:t>
            </a:r>
          </a:p>
          <a:p>
            <a:pPr algn="just"/>
            <a:endParaRPr lang="en-US" dirty="0">
              <a:solidFill>
                <a:srgbClr val="252525"/>
              </a:solidFill>
              <a:highlight>
                <a:srgbClr val="FFFFFF"/>
              </a:highlight>
              <a:latin typeface="Open Sans" panose="020B0606030504020204" pitchFamily="34" charset="0"/>
            </a:endParaRPr>
          </a:p>
          <a:p>
            <a:endParaRPr lang="en-US" b="0" i="0" dirty="0">
              <a:solidFill>
                <a:srgbClr val="252525"/>
              </a:solidFill>
              <a:effectLst/>
              <a:highlight>
                <a:srgbClr val="FFFFFF"/>
              </a:highlight>
              <a:latin typeface="Open Sans" panose="020B0606030504020204" pitchFamily="34" charset="0"/>
            </a:endParaRPr>
          </a:p>
        </p:txBody>
      </p:sp>
    </p:spTree>
    <p:extLst>
      <p:ext uri="{BB962C8B-B14F-4D97-AF65-F5344CB8AC3E}">
        <p14:creationId xmlns:p14="http://schemas.microsoft.com/office/powerpoint/2010/main" val="346937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F179F-FAFE-8AFA-79C8-A0874C7C7C0F}"/>
              </a:ext>
            </a:extLst>
          </p:cNvPr>
          <p:cNvSpPr>
            <a:spLocks noGrp="1"/>
          </p:cNvSpPr>
          <p:nvPr>
            <p:ph type="title"/>
          </p:nvPr>
        </p:nvSpPr>
        <p:spPr/>
        <p:txBody>
          <a:bodyPr/>
          <a:lstStyle/>
          <a:p>
            <a:r>
              <a:rPr lang="en-US" sz="2400" dirty="0"/>
              <a:t>References</a:t>
            </a:r>
            <a:endParaRPr lang="en-GB" sz="2400" dirty="0"/>
          </a:p>
        </p:txBody>
      </p:sp>
      <p:sp>
        <p:nvSpPr>
          <p:cNvPr id="3" name="Content Placeholder 2">
            <a:extLst>
              <a:ext uri="{FF2B5EF4-FFF2-40B4-BE49-F238E27FC236}">
                <a16:creationId xmlns:a16="http://schemas.microsoft.com/office/drawing/2014/main" id="{7F4241FB-67B8-C87E-EE97-CF1ECDC878DB}"/>
              </a:ext>
            </a:extLst>
          </p:cNvPr>
          <p:cNvSpPr>
            <a:spLocks noGrp="1"/>
          </p:cNvSpPr>
          <p:nvPr>
            <p:ph idx="1"/>
          </p:nvPr>
        </p:nvSpPr>
        <p:spPr>
          <a:xfrm>
            <a:off x="370936" y="2286000"/>
            <a:ext cx="11473132" cy="4356340"/>
          </a:xfrm>
        </p:spPr>
        <p:txBody>
          <a:bodyPr>
            <a:noAutofit/>
          </a:bodyPr>
          <a:lstStyle/>
          <a:p>
            <a:r>
              <a:rPr lang="en-US" sz="1100" dirty="0" err="1"/>
              <a:t>Aier</a:t>
            </a:r>
            <a:r>
              <a:rPr lang="en-US" sz="1100" dirty="0"/>
              <a:t>, A. (2024) “Research paper on use of AR &amp; VR on work place,” ResearchGate. Available at: https://www.researchgate.net/publication/378014836_Research_paper_on_use_of_AR_VR_on_work_place.	</a:t>
            </a:r>
          </a:p>
          <a:p>
            <a:r>
              <a:rPr lang="en-US" sz="1100" dirty="0"/>
              <a:t>Armstrong, M., Taylor, S. (2017) Armstrong's Handbook of Human Resource Management Practice, 14th Edition, Kogan Page.</a:t>
            </a:r>
          </a:p>
          <a:p>
            <a:r>
              <a:rPr lang="en-US" sz="1100" dirty="0"/>
              <a:t>Bp Global (2024) “Learning and development” Available at: </a:t>
            </a:r>
            <a:r>
              <a:rPr lang="en-US" sz="1100" dirty="0">
                <a:hlinkClick r:id="rId2"/>
              </a:rPr>
              <a:t>https://www.bp.com/en/global/corporate/careers/life-at-bp/learning-and-development.html</a:t>
            </a:r>
            <a:r>
              <a:rPr lang="en-US" sz="1100" dirty="0"/>
              <a:t>.</a:t>
            </a:r>
          </a:p>
          <a:p>
            <a:r>
              <a:rPr lang="en-US" sz="1100" dirty="0"/>
              <a:t>Coca-Cola: The people-first story of a digital transformation (2022) McKinsey &amp; Company. Available at: </a:t>
            </a:r>
            <a:r>
              <a:rPr lang="en-US" sz="1100" dirty="0">
                <a:hlinkClick r:id="rId3"/>
              </a:rPr>
              <a:t>https://www.mckinsey.com/capabilities/operations/our-insights/coca-cola-the-people-first-story-of-a-digital-transformation</a:t>
            </a:r>
            <a:r>
              <a:rPr lang="en-US" sz="1100" dirty="0"/>
              <a:t>.</a:t>
            </a:r>
          </a:p>
          <a:p>
            <a:r>
              <a:rPr lang="en-US" sz="1100" dirty="0"/>
              <a:t>DHL (2024) “Augmented and extended reality” Available at: </a:t>
            </a:r>
            <a:r>
              <a:rPr lang="en-US" sz="1100" dirty="0">
                <a:hlinkClick r:id="rId4"/>
              </a:rPr>
              <a:t>https://www.dhl.com/gb-en/home/insights-and-innovation/thought-leadership/trend-reports/augmented-and-extended-reality.html</a:t>
            </a:r>
            <a:r>
              <a:rPr lang="en-US" sz="1100" dirty="0"/>
              <a:t>.</a:t>
            </a:r>
          </a:p>
          <a:p>
            <a:r>
              <a:rPr lang="en-US" sz="1100" dirty="0"/>
              <a:t>InfiVR.com (2022) “Boeing: Cuts 75% training time with VR &amp; Increases accuracy by 33% using AR,” Medium, 6 January. Available at: </a:t>
            </a:r>
            <a:r>
              <a:rPr lang="en-US" sz="1100" dirty="0">
                <a:hlinkClick r:id="rId5"/>
              </a:rPr>
              <a:t>https://infivr.medium.com/-a11a38d22f0d</a:t>
            </a:r>
            <a:r>
              <a:rPr lang="en-US" sz="1100" dirty="0"/>
              <a:t>.</a:t>
            </a:r>
          </a:p>
          <a:p>
            <a:r>
              <a:rPr lang="en-US" sz="1100" dirty="0"/>
              <a:t>PricewaterhouseCoopers (2020) PwC’s study into the effectiveness of VR for soft skills training, PwC. Available at: </a:t>
            </a:r>
            <a:r>
              <a:rPr lang="en-US" sz="1100" dirty="0">
                <a:hlinkClick r:id="rId6"/>
              </a:rPr>
              <a:t>https://www.pwc.co.uk/issues/technology/immersive-technologies/study-into-vr-training-effectiveness.html</a:t>
            </a:r>
            <a:r>
              <a:rPr lang="en-US" sz="1100" dirty="0"/>
              <a:t>.</a:t>
            </a:r>
          </a:p>
          <a:p>
            <a:r>
              <a:rPr lang="en-US" sz="1100" dirty="0"/>
              <a:t>Torrington, D., Hall, L., Taylor, S., Atkinson, C. (2014) Human Resource Management, 9th Edition, Pearson.</a:t>
            </a:r>
          </a:p>
          <a:p>
            <a:r>
              <a:rPr lang="en-US" sz="1100" dirty="0"/>
              <a:t>Unilever (2024) Providing skills for life, Unilever. Available at: </a:t>
            </a:r>
            <a:r>
              <a:rPr lang="en-US" sz="1100" dirty="0">
                <a:hlinkClick r:id="rId7"/>
              </a:rPr>
              <a:t>https://www.unilever.com/sustainability/future-of-work/providing-skills-for-life/</a:t>
            </a:r>
            <a:r>
              <a:rPr lang="en-US" sz="1100" dirty="0"/>
              <a:t>.</a:t>
            </a:r>
          </a:p>
          <a:p>
            <a:r>
              <a:rPr lang="en-US" sz="1100" dirty="0"/>
              <a:t>VR Owl (2023) “Volkswagen | Assembly VR Training | Full-Service VR &amp; AR Agency,” VR Owl, 25 July. Available at: </a:t>
            </a:r>
            <a:r>
              <a:rPr lang="en-US" sz="1100" dirty="0">
                <a:hlinkClick r:id="rId8"/>
              </a:rPr>
              <a:t>https://www.vrowl.io/volkswagen-assembly-vr-training/</a:t>
            </a:r>
            <a:r>
              <a:rPr lang="en-US" sz="1100" dirty="0"/>
              <a:t>.</a:t>
            </a:r>
          </a:p>
          <a:p>
            <a:r>
              <a:rPr lang="en-US" sz="1100" dirty="0"/>
              <a:t>How VR is Transforming the Way We Train Associates (2018). Available at: </a:t>
            </a:r>
            <a:r>
              <a:rPr lang="en-US" sz="1100" dirty="0">
                <a:hlinkClick r:id="rId9"/>
              </a:rPr>
              <a:t>https://corporate.walmart.com/news/2018/09/20/how-vr-is-transforming-the-way-we-train-associates</a:t>
            </a:r>
            <a:r>
              <a:rPr lang="en-US" sz="1100" dirty="0"/>
              <a:t>.</a:t>
            </a:r>
          </a:p>
        </p:txBody>
      </p:sp>
    </p:spTree>
    <p:extLst>
      <p:ext uri="{BB962C8B-B14F-4D97-AF65-F5344CB8AC3E}">
        <p14:creationId xmlns:p14="http://schemas.microsoft.com/office/powerpoint/2010/main" val="36265024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Office_36807647_TF67288550.potx" id="{555585A1-474C-49EC-B062-F9D14C87C013}" vid="{2D5B4BE8-3913-4A3B-8D21-CAD149A9ECD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666C14-7219-46F1-8169-9E45DA110AD7}">
  <ds:schemaRefs>
    <ds:schemaRef ds:uri="http://schemas.microsoft.com/sharepoint/v3/contenttype/forms"/>
  </ds:schemaRefs>
</ds:datastoreItem>
</file>

<file path=customXml/itemProps2.xml><?xml version="1.0" encoding="utf-8"?>
<ds:datastoreItem xmlns:ds="http://schemas.openxmlformats.org/officeDocument/2006/customXml" ds:itemID="{CAC0CEB4-BFAC-4014-9B69-2CFFE0B783D9}">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F44B8C88-7AFD-4F93-AF50-E36A0AADA3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 Boardroom design</Template>
  <TotalTime>620</TotalTime>
  <Words>1898</Words>
  <Application>Microsoft Office PowerPoint</Application>
  <PresentationFormat>Widescreen</PresentationFormat>
  <Paragraphs>77</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Open Sans</vt:lpstr>
      <vt:lpstr>Wingdings 3</vt:lpstr>
      <vt:lpstr>Ion Boardroom</vt:lpstr>
      <vt:lpstr>The impact of technology on learning and development</vt:lpstr>
      <vt:lpstr>Contents</vt:lpstr>
      <vt:lpstr>Introduction</vt:lpstr>
      <vt:lpstr>The importance of technology in training and development </vt:lpstr>
      <vt:lpstr>VR training for Walmart’s employees</vt:lpstr>
      <vt:lpstr>Unilever’s Degreed platform for employees</vt:lpstr>
      <vt:lpstr>Coca-Cola digital academy for employees</vt:lpstr>
      <vt:lpstr>Boeing VR aircraft maintenance training for employees</vt:lpstr>
      <vt:lpstr>PwC’s VR Soft Skills Training Study for Employers</vt:lpstr>
      <vt:lpstr>Assembly VR training for Volkswagen(for employers)</vt:lpstr>
      <vt:lpstr>DHL’s Smart Glasses (for employers)</vt:lpstr>
      <vt:lpstr>BP’s Digital Training Program(for employers)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Paul-Silvian Vornicescu (2246785)</dc:creator>
  <cp:lastModifiedBy>Paul-Silvian Vornicescu (2246785)</cp:lastModifiedBy>
  <cp:revision>36</cp:revision>
  <dcterms:created xsi:type="dcterms:W3CDTF">2024-07-25T13:22:30Z</dcterms:created>
  <dcterms:modified xsi:type="dcterms:W3CDTF">2024-07-25T23:47:30Z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