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331" r:id="rId2"/>
    <p:sldId id="310" r:id="rId3"/>
    <p:sldId id="330" r:id="rId4"/>
    <p:sldId id="324" r:id="rId5"/>
    <p:sldId id="322" r:id="rId6"/>
    <p:sldId id="323" r:id="rId7"/>
    <p:sldId id="319" r:id="rId8"/>
    <p:sldId id="320" r:id="rId9"/>
    <p:sldId id="325" r:id="rId10"/>
    <p:sldId id="309" r:id="rId11"/>
    <p:sldId id="306" r:id="rId12"/>
    <p:sldId id="307" r:id="rId13"/>
    <p:sldId id="311" r:id="rId14"/>
    <p:sldId id="312" r:id="rId15"/>
    <p:sldId id="326" r:id="rId16"/>
    <p:sldId id="327" r:id="rId17"/>
    <p:sldId id="328" r:id="rId18"/>
    <p:sldId id="304" r:id="rId19"/>
    <p:sldId id="32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6738" autoAdjust="0"/>
    <p:restoredTop sz="94559" autoAdjust="0"/>
  </p:normalViewPr>
  <p:slideViewPr>
    <p:cSldViewPr>
      <p:cViewPr varScale="1">
        <p:scale>
          <a:sx n="80" d="100"/>
          <a:sy n="80" d="100"/>
        </p:scale>
        <p:origin x="132" y="708"/>
      </p:cViewPr>
      <p:guideLst>
        <p:guide orient="horz" pos="2160"/>
        <p:guide pos="384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73BBCB-B4A4-4BDD-9183-7F25A91D8E9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BAB5D4BE-F3A7-4C80-A489-CD1752E9B241}">
      <dgm:prSet phldrT="[Text]"/>
      <dgm:spPr/>
      <dgm:t>
        <a:bodyPr/>
        <a:lstStyle/>
        <a:p>
          <a:r>
            <a:rPr lang="en-GB" dirty="0"/>
            <a:t>People in Work</a:t>
          </a:r>
        </a:p>
      </dgm:t>
    </dgm:pt>
    <dgm:pt modelId="{97BEEE6A-4317-4620-A2C7-662DDA2E92AF}" type="parTrans" cxnId="{F6DF8348-C835-47C4-A261-BED80ADB39E0}">
      <dgm:prSet/>
      <dgm:spPr/>
      <dgm:t>
        <a:bodyPr/>
        <a:lstStyle/>
        <a:p>
          <a:endParaRPr lang="en-GB"/>
        </a:p>
      </dgm:t>
    </dgm:pt>
    <dgm:pt modelId="{BDAB90AE-C85A-4B73-8D18-C9FB33454088}" type="sibTrans" cxnId="{F6DF8348-C835-47C4-A261-BED80ADB39E0}">
      <dgm:prSet/>
      <dgm:spPr/>
      <dgm:t>
        <a:bodyPr/>
        <a:lstStyle/>
        <a:p>
          <a:endParaRPr lang="en-GB"/>
        </a:p>
      </dgm:t>
    </dgm:pt>
    <dgm:pt modelId="{C1D46F11-6632-4DB0-864B-233809F686F1}">
      <dgm:prSet phldrT="[Text]"/>
      <dgm:spPr/>
      <dgm:t>
        <a:bodyPr/>
        <a:lstStyle/>
        <a:p>
          <a:r>
            <a:rPr lang="en-GB" dirty="0"/>
            <a:t>Earnings, Employment, Hours of work</a:t>
          </a:r>
        </a:p>
      </dgm:t>
    </dgm:pt>
    <dgm:pt modelId="{FA04D68F-DB13-4551-BFD2-AD15A711EBAE}" type="parTrans" cxnId="{1F1A6C93-5719-47D5-B9BC-59D1AA660BCA}">
      <dgm:prSet/>
      <dgm:spPr/>
      <dgm:t>
        <a:bodyPr/>
        <a:lstStyle/>
        <a:p>
          <a:endParaRPr lang="en-GB"/>
        </a:p>
      </dgm:t>
    </dgm:pt>
    <dgm:pt modelId="{A3CEB3FB-7A92-429A-8419-A0424636957D}" type="sibTrans" cxnId="{1F1A6C93-5719-47D5-B9BC-59D1AA660BCA}">
      <dgm:prSet/>
      <dgm:spPr/>
      <dgm:t>
        <a:bodyPr/>
        <a:lstStyle/>
        <a:p>
          <a:endParaRPr lang="en-GB"/>
        </a:p>
      </dgm:t>
    </dgm:pt>
    <dgm:pt modelId="{C6CA7C9A-4CD3-4835-B69C-AFAB94C906A3}">
      <dgm:prSet phldrT="[Text]"/>
      <dgm:spPr/>
      <dgm:t>
        <a:bodyPr/>
        <a:lstStyle/>
        <a:p>
          <a:r>
            <a:rPr lang="en-GB" dirty="0"/>
            <a:t>Productivity, Labour disputes</a:t>
          </a:r>
        </a:p>
      </dgm:t>
    </dgm:pt>
    <dgm:pt modelId="{896C22B4-1F58-4674-8134-07484BD6F5E7}" type="parTrans" cxnId="{BBE2C553-B5E3-4900-B860-5CD332ECA680}">
      <dgm:prSet/>
      <dgm:spPr/>
      <dgm:t>
        <a:bodyPr/>
        <a:lstStyle/>
        <a:p>
          <a:endParaRPr lang="en-GB"/>
        </a:p>
      </dgm:t>
    </dgm:pt>
    <dgm:pt modelId="{92C9A37E-D520-4132-96CF-706E456B33D0}" type="sibTrans" cxnId="{BBE2C553-B5E3-4900-B860-5CD332ECA680}">
      <dgm:prSet/>
      <dgm:spPr/>
      <dgm:t>
        <a:bodyPr/>
        <a:lstStyle/>
        <a:p>
          <a:endParaRPr lang="en-GB"/>
        </a:p>
      </dgm:t>
    </dgm:pt>
    <dgm:pt modelId="{9E17CF17-A9CF-4E75-BD84-D9ED5D45433D}">
      <dgm:prSet phldrT="[Text]"/>
      <dgm:spPr/>
      <dgm:t>
        <a:bodyPr/>
        <a:lstStyle/>
        <a:p>
          <a:r>
            <a:rPr lang="en-GB" dirty="0"/>
            <a:t>Aspects of work and jobs</a:t>
          </a:r>
        </a:p>
      </dgm:t>
    </dgm:pt>
    <dgm:pt modelId="{99E1F617-453C-404A-A0D1-28343D2060F6}" type="parTrans" cxnId="{09AA1FFD-0F0D-4BAF-B7F1-161E284BECBD}">
      <dgm:prSet/>
      <dgm:spPr/>
      <dgm:t>
        <a:bodyPr/>
        <a:lstStyle/>
        <a:p>
          <a:endParaRPr lang="en-GB"/>
        </a:p>
      </dgm:t>
    </dgm:pt>
    <dgm:pt modelId="{C7DA582C-C202-42C4-94C4-ACCC79E77E34}" type="sibTrans" cxnId="{09AA1FFD-0F0D-4BAF-B7F1-161E284BECBD}">
      <dgm:prSet/>
      <dgm:spPr/>
      <dgm:t>
        <a:bodyPr/>
        <a:lstStyle/>
        <a:p>
          <a:endParaRPr lang="en-GB"/>
        </a:p>
      </dgm:t>
    </dgm:pt>
    <dgm:pt modelId="{C3B69E9C-BBB5-478D-9FED-1576869BE229}">
      <dgm:prSet phldrT="[Text]"/>
      <dgm:spPr/>
      <dgm:t>
        <a:bodyPr/>
        <a:lstStyle/>
        <a:p>
          <a:r>
            <a:rPr lang="en-GB" dirty="0"/>
            <a:t>Economic inactivity, redundancies, claimant count, unemployment</a:t>
          </a:r>
        </a:p>
      </dgm:t>
    </dgm:pt>
    <dgm:pt modelId="{3AE31356-F918-4123-AE45-A65AEF7C4A9C}" type="parTrans" cxnId="{7DA284BD-6157-40F4-B7DB-377C1BFF887C}">
      <dgm:prSet/>
      <dgm:spPr/>
      <dgm:t>
        <a:bodyPr/>
        <a:lstStyle/>
        <a:p>
          <a:endParaRPr lang="en-GB"/>
        </a:p>
      </dgm:t>
    </dgm:pt>
    <dgm:pt modelId="{9F4C858D-1973-4C8E-BCB0-4EB9C64D7B86}" type="sibTrans" cxnId="{7DA284BD-6157-40F4-B7DB-377C1BFF887C}">
      <dgm:prSet/>
      <dgm:spPr/>
      <dgm:t>
        <a:bodyPr/>
        <a:lstStyle/>
        <a:p>
          <a:endParaRPr lang="en-GB"/>
        </a:p>
      </dgm:t>
    </dgm:pt>
    <dgm:pt modelId="{5DFBC133-64DF-4D33-88EB-23F111921173}">
      <dgm:prSet phldrT="[Text]"/>
      <dgm:spPr/>
      <dgm:t>
        <a:bodyPr/>
        <a:lstStyle/>
        <a:p>
          <a:r>
            <a:rPr lang="en-GB" dirty="0"/>
            <a:t>Job statistics</a:t>
          </a:r>
        </a:p>
      </dgm:t>
    </dgm:pt>
    <dgm:pt modelId="{84FEF4AC-D0A5-46DC-969C-221D5370BB0E}" type="parTrans" cxnId="{E9EAC96E-4121-4EBB-9463-41DDB31FE133}">
      <dgm:prSet/>
      <dgm:spPr/>
      <dgm:t>
        <a:bodyPr/>
        <a:lstStyle/>
        <a:p>
          <a:endParaRPr lang="en-GB"/>
        </a:p>
      </dgm:t>
    </dgm:pt>
    <dgm:pt modelId="{551DBEBF-F0F0-42FA-B71A-CE1DAE200BBE}" type="sibTrans" cxnId="{E9EAC96E-4121-4EBB-9463-41DDB31FE133}">
      <dgm:prSet/>
      <dgm:spPr/>
      <dgm:t>
        <a:bodyPr/>
        <a:lstStyle/>
        <a:p>
          <a:endParaRPr lang="en-GB"/>
        </a:p>
      </dgm:t>
    </dgm:pt>
    <dgm:pt modelId="{596C3A23-8EA9-4E60-880C-F2D0F04F054E}">
      <dgm:prSet phldrT="[Text]"/>
      <dgm:spPr/>
      <dgm:t>
        <a:bodyPr/>
        <a:lstStyle/>
        <a:p>
          <a:r>
            <a:rPr lang="en-GB" dirty="0"/>
            <a:t>Jobs </a:t>
          </a:r>
        </a:p>
      </dgm:t>
    </dgm:pt>
    <dgm:pt modelId="{3BC99C7D-4755-42AC-B9CE-E432D2C0F336}" type="parTrans" cxnId="{BFBCA554-A80A-4815-A78B-CB3F82EA1FDF}">
      <dgm:prSet/>
      <dgm:spPr/>
      <dgm:t>
        <a:bodyPr/>
        <a:lstStyle/>
        <a:p>
          <a:endParaRPr lang="en-GB"/>
        </a:p>
      </dgm:t>
    </dgm:pt>
    <dgm:pt modelId="{01F0EC86-0764-4806-BA55-375C80D0EF2E}" type="sibTrans" cxnId="{BFBCA554-A80A-4815-A78B-CB3F82EA1FDF}">
      <dgm:prSet/>
      <dgm:spPr/>
      <dgm:t>
        <a:bodyPr/>
        <a:lstStyle/>
        <a:p>
          <a:endParaRPr lang="en-GB"/>
        </a:p>
      </dgm:t>
    </dgm:pt>
    <dgm:pt modelId="{0CDFA5F0-A00C-46F5-BF4D-E23E8922A9A7}">
      <dgm:prSet phldrT="[Text]"/>
      <dgm:spPr/>
      <dgm:t>
        <a:bodyPr/>
        <a:lstStyle/>
        <a:p>
          <a:r>
            <a:rPr lang="en-GB" dirty="0"/>
            <a:t>Vacancies</a:t>
          </a:r>
        </a:p>
      </dgm:t>
    </dgm:pt>
    <dgm:pt modelId="{1F41BEB3-BC3E-42E5-B871-9FC706754338}" type="parTrans" cxnId="{7B3D3252-74EC-4B58-B30B-6D8E4BE130B0}">
      <dgm:prSet/>
      <dgm:spPr/>
      <dgm:t>
        <a:bodyPr/>
        <a:lstStyle/>
        <a:p>
          <a:endParaRPr lang="en-GB"/>
        </a:p>
      </dgm:t>
    </dgm:pt>
    <dgm:pt modelId="{9A7DD40A-2B70-462D-B823-8C6BF472F383}" type="sibTrans" cxnId="{7B3D3252-74EC-4B58-B30B-6D8E4BE130B0}">
      <dgm:prSet/>
      <dgm:spPr/>
      <dgm:t>
        <a:bodyPr/>
        <a:lstStyle/>
        <a:p>
          <a:endParaRPr lang="en-GB"/>
        </a:p>
      </dgm:t>
    </dgm:pt>
    <dgm:pt modelId="{6AE0EADA-4EBF-4D37-9AB8-6EA255DF5F4A}" type="pres">
      <dgm:prSet presAssocID="{9073BBCB-B4A4-4BDD-9183-7F25A91D8E99}" presName="Name0" presStyleCnt="0">
        <dgm:presLayoutVars>
          <dgm:dir/>
          <dgm:animLvl val="lvl"/>
          <dgm:resizeHandles val="exact"/>
        </dgm:presLayoutVars>
      </dgm:prSet>
      <dgm:spPr/>
    </dgm:pt>
    <dgm:pt modelId="{E460C9F6-8B4B-4E14-89B9-6B0E74C9CCFA}" type="pres">
      <dgm:prSet presAssocID="{BAB5D4BE-F3A7-4C80-A489-CD1752E9B241}" presName="linNode" presStyleCnt="0"/>
      <dgm:spPr/>
    </dgm:pt>
    <dgm:pt modelId="{55DAA7C0-A8B2-4134-AEF2-7E2CEB848D11}" type="pres">
      <dgm:prSet presAssocID="{BAB5D4BE-F3A7-4C80-A489-CD1752E9B241}" presName="parentText" presStyleLbl="node1" presStyleIdx="0" presStyleCnt="3">
        <dgm:presLayoutVars>
          <dgm:chMax val="1"/>
          <dgm:bulletEnabled val="1"/>
        </dgm:presLayoutVars>
      </dgm:prSet>
      <dgm:spPr/>
    </dgm:pt>
    <dgm:pt modelId="{210F643C-A32C-410D-ABAF-169A87BAF4B0}" type="pres">
      <dgm:prSet presAssocID="{BAB5D4BE-F3A7-4C80-A489-CD1752E9B241}" presName="descendantText" presStyleLbl="alignAccFollowNode1" presStyleIdx="0" presStyleCnt="3">
        <dgm:presLayoutVars>
          <dgm:bulletEnabled val="1"/>
        </dgm:presLayoutVars>
      </dgm:prSet>
      <dgm:spPr/>
    </dgm:pt>
    <dgm:pt modelId="{B2AE9C77-D5A8-425B-B54E-7D855205E016}" type="pres">
      <dgm:prSet presAssocID="{BDAB90AE-C85A-4B73-8D18-C9FB33454088}" presName="sp" presStyleCnt="0"/>
      <dgm:spPr/>
    </dgm:pt>
    <dgm:pt modelId="{96548E01-DA17-46A3-8A96-6E3CBD65330F}" type="pres">
      <dgm:prSet presAssocID="{9E17CF17-A9CF-4E75-BD84-D9ED5D45433D}" presName="linNode" presStyleCnt="0"/>
      <dgm:spPr/>
    </dgm:pt>
    <dgm:pt modelId="{36B955F3-04DB-4C75-9617-2B05DEA4672F}" type="pres">
      <dgm:prSet presAssocID="{9E17CF17-A9CF-4E75-BD84-D9ED5D45433D}" presName="parentText" presStyleLbl="node1" presStyleIdx="1" presStyleCnt="3">
        <dgm:presLayoutVars>
          <dgm:chMax val="1"/>
          <dgm:bulletEnabled val="1"/>
        </dgm:presLayoutVars>
      </dgm:prSet>
      <dgm:spPr/>
    </dgm:pt>
    <dgm:pt modelId="{653C7C62-0738-49D8-AB85-02638B3789F0}" type="pres">
      <dgm:prSet presAssocID="{9E17CF17-A9CF-4E75-BD84-D9ED5D45433D}" presName="descendantText" presStyleLbl="alignAccFollowNode1" presStyleIdx="1" presStyleCnt="3">
        <dgm:presLayoutVars>
          <dgm:bulletEnabled val="1"/>
        </dgm:presLayoutVars>
      </dgm:prSet>
      <dgm:spPr/>
    </dgm:pt>
    <dgm:pt modelId="{847A19C8-C53B-429F-A67E-A08592EA5FD8}" type="pres">
      <dgm:prSet presAssocID="{C7DA582C-C202-42C4-94C4-ACCC79E77E34}" presName="sp" presStyleCnt="0"/>
      <dgm:spPr/>
    </dgm:pt>
    <dgm:pt modelId="{6045009B-7AFF-4AC9-AAE8-FAE4E74D0DC9}" type="pres">
      <dgm:prSet presAssocID="{5DFBC133-64DF-4D33-88EB-23F111921173}" presName="linNode" presStyleCnt="0"/>
      <dgm:spPr/>
    </dgm:pt>
    <dgm:pt modelId="{4ED34BDF-69B4-440E-A9F1-FB37F0B2249C}" type="pres">
      <dgm:prSet presAssocID="{5DFBC133-64DF-4D33-88EB-23F111921173}" presName="parentText" presStyleLbl="node1" presStyleIdx="2" presStyleCnt="3">
        <dgm:presLayoutVars>
          <dgm:chMax val="1"/>
          <dgm:bulletEnabled val="1"/>
        </dgm:presLayoutVars>
      </dgm:prSet>
      <dgm:spPr/>
    </dgm:pt>
    <dgm:pt modelId="{2F278B54-1DCE-43C8-B491-CF47111D85ED}" type="pres">
      <dgm:prSet presAssocID="{5DFBC133-64DF-4D33-88EB-23F111921173}" presName="descendantText" presStyleLbl="alignAccFollowNode1" presStyleIdx="2" presStyleCnt="3">
        <dgm:presLayoutVars>
          <dgm:bulletEnabled val="1"/>
        </dgm:presLayoutVars>
      </dgm:prSet>
      <dgm:spPr/>
    </dgm:pt>
  </dgm:ptLst>
  <dgm:cxnLst>
    <dgm:cxn modelId="{367DFC1D-EF56-401B-9325-86CE2A039A19}" type="presOf" srcId="{596C3A23-8EA9-4E60-880C-F2D0F04F054E}" destId="{2F278B54-1DCE-43C8-B491-CF47111D85ED}" srcOrd="0" destOrd="0" presId="urn:microsoft.com/office/officeart/2005/8/layout/vList5"/>
    <dgm:cxn modelId="{3BEB6C1F-4BF5-4942-AA3E-8A8FF7F5FAA3}" type="presOf" srcId="{9073BBCB-B4A4-4BDD-9183-7F25A91D8E99}" destId="{6AE0EADA-4EBF-4D37-9AB8-6EA255DF5F4A}" srcOrd="0" destOrd="0" presId="urn:microsoft.com/office/officeart/2005/8/layout/vList5"/>
    <dgm:cxn modelId="{A39A1535-1C62-4E98-BE23-0183C212F51A}" type="presOf" srcId="{C1D46F11-6632-4DB0-864B-233809F686F1}" destId="{210F643C-A32C-410D-ABAF-169A87BAF4B0}" srcOrd="0" destOrd="0" presId="urn:microsoft.com/office/officeart/2005/8/layout/vList5"/>
    <dgm:cxn modelId="{4BBD5243-C737-4538-A7E4-488BFD1F7427}" type="presOf" srcId="{5DFBC133-64DF-4D33-88EB-23F111921173}" destId="{4ED34BDF-69B4-440E-A9F1-FB37F0B2249C}" srcOrd="0" destOrd="0" presId="urn:microsoft.com/office/officeart/2005/8/layout/vList5"/>
    <dgm:cxn modelId="{F6DF8348-C835-47C4-A261-BED80ADB39E0}" srcId="{9073BBCB-B4A4-4BDD-9183-7F25A91D8E99}" destId="{BAB5D4BE-F3A7-4C80-A489-CD1752E9B241}" srcOrd="0" destOrd="0" parTransId="{97BEEE6A-4317-4620-A2C7-662DDA2E92AF}" sibTransId="{BDAB90AE-C85A-4B73-8D18-C9FB33454088}"/>
    <dgm:cxn modelId="{E9EAC96E-4121-4EBB-9463-41DDB31FE133}" srcId="{9073BBCB-B4A4-4BDD-9183-7F25A91D8E99}" destId="{5DFBC133-64DF-4D33-88EB-23F111921173}" srcOrd="2" destOrd="0" parTransId="{84FEF4AC-D0A5-46DC-969C-221D5370BB0E}" sibTransId="{551DBEBF-F0F0-42FA-B71A-CE1DAE200BBE}"/>
    <dgm:cxn modelId="{7B3D3252-74EC-4B58-B30B-6D8E4BE130B0}" srcId="{5DFBC133-64DF-4D33-88EB-23F111921173}" destId="{0CDFA5F0-A00C-46F5-BF4D-E23E8922A9A7}" srcOrd="1" destOrd="0" parTransId="{1F41BEB3-BC3E-42E5-B871-9FC706754338}" sibTransId="{9A7DD40A-2B70-462D-B823-8C6BF472F383}"/>
    <dgm:cxn modelId="{BBE2C553-B5E3-4900-B860-5CD332ECA680}" srcId="{BAB5D4BE-F3A7-4C80-A489-CD1752E9B241}" destId="{C6CA7C9A-4CD3-4835-B69C-AFAB94C906A3}" srcOrd="1" destOrd="0" parTransId="{896C22B4-1F58-4674-8134-07484BD6F5E7}" sibTransId="{92C9A37E-D520-4132-96CF-706E456B33D0}"/>
    <dgm:cxn modelId="{BFBCA554-A80A-4815-A78B-CB3F82EA1FDF}" srcId="{5DFBC133-64DF-4D33-88EB-23F111921173}" destId="{596C3A23-8EA9-4E60-880C-F2D0F04F054E}" srcOrd="0" destOrd="0" parTransId="{3BC99C7D-4755-42AC-B9CE-E432D2C0F336}" sibTransId="{01F0EC86-0764-4806-BA55-375C80D0EF2E}"/>
    <dgm:cxn modelId="{D0BC567B-8965-443C-8E91-E8DDDDF94B17}" type="presOf" srcId="{C3B69E9C-BBB5-478D-9FED-1576869BE229}" destId="{653C7C62-0738-49D8-AB85-02638B3789F0}" srcOrd="0" destOrd="0" presId="urn:microsoft.com/office/officeart/2005/8/layout/vList5"/>
    <dgm:cxn modelId="{FCD3FF81-B21C-4F96-8F39-DC6B16211205}" type="presOf" srcId="{9E17CF17-A9CF-4E75-BD84-D9ED5D45433D}" destId="{36B955F3-04DB-4C75-9617-2B05DEA4672F}" srcOrd="0" destOrd="0" presId="urn:microsoft.com/office/officeart/2005/8/layout/vList5"/>
    <dgm:cxn modelId="{7158E98A-42E9-4499-A8C4-3FCBFB685528}" type="presOf" srcId="{BAB5D4BE-F3A7-4C80-A489-CD1752E9B241}" destId="{55DAA7C0-A8B2-4134-AEF2-7E2CEB848D11}" srcOrd="0" destOrd="0" presId="urn:microsoft.com/office/officeart/2005/8/layout/vList5"/>
    <dgm:cxn modelId="{1F1A6C93-5719-47D5-B9BC-59D1AA660BCA}" srcId="{BAB5D4BE-F3A7-4C80-A489-CD1752E9B241}" destId="{C1D46F11-6632-4DB0-864B-233809F686F1}" srcOrd="0" destOrd="0" parTransId="{FA04D68F-DB13-4551-BFD2-AD15A711EBAE}" sibTransId="{A3CEB3FB-7A92-429A-8419-A0424636957D}"/>
    <dgm:cxn modelId="{FD0BEA95-CC2C-4DCD-A30F-CBBED39427A1}" type="presOf" srcId="{C6CA7C9A-4CD3-4835-B69C-AFAB94C906A3}" destId="{210F643C-A32C-410D-ABAF-169A87BAF4B0}" srcOrd="0" destOrd="1" presId="urn:microsoft.com/office/officeart/2005/8/layout/vList5"/>
    <dgm:cxn modelId="{2132EF96-884B-4375-A6E6-0EB20672EB7C}" type="presOf" srcId="{0CDFA5F0-A00C-46F5-BF4D-E23E8922A9A7}" destId="{2F278B54-1DCE-43C8-B491-CF47111D85ED}" srcOrd="0" destOrd="1" presId="urn:microsoft.com/office/officeart/2005/8/layout/vList5"/>
    <dgm:cxn modelId="{7DA284BD-6157-40F4-B7DB-377C1BFF887C}" srcId="{9E17CF17-A9CF-4E75-BD84-D9ED5D45433D}" destId="{C3B69E9C-BBB5-478D-9FED-1576869BE229}" srcOrd="0" destOrd="0" parTransId="{3AE31356-F918-4123-AE45-A65AEF7C4A9C}" sibTransId="{9F4C858D-1973-4C8E-BCB0-4EB9C64D7B86}"/>
    <dgm:cxn modelId="{09AA1FFD-0F0D-4BAF-B7F1-161E284BECBD}" srcId="{9073BBCB-B4A4-4BDD-9183-7F25A91D8E99}" destId="{9E17CF17-A9CF-4E75-BD84-D9ED5D45433D}" srcOrd="1" destOrd="0" parTransId="{99E1F617-453C-404A-A0D1-28343D2060F6}" sibTransId="{C7DA582C-C202-42C4-94C4-ACCC79E77E34}"/>
    <dgm:cxn modelId="{D7558948-D4DC-4F79-BA4E-AE7FAB034E9C}" type="presParOf" srcId="{6AE0EADA-4EBF-4D37-9AB8-6EA255DF5F4A}" destId="{E460C9F6-8B4B-4E14-89B9-6B0E74C9CCFA}" srcOrd="0" destOrd="0" presId="urn:microsoft.com/office/officeart/2005/8/layout/vList5"/>
    <dgm:cxn modelId="{9A59B499-3837-4C9A-A129-2C2D76FE3113}" type="presParOf" srcId="{E460C9F6-8B4B-4E14-89B9-6B0E74C9CCFA}" destId="{55DAA7C0-A8B2-4134-AEF2-7E2CEB848D11}" srcOrd="0" destOrd="0" presId="urn:microsoft.com/office/officeart/2005/8/layout/vList5"/>
    <dgm:cxn modelId="{C529A8BA-37D1-4885-BE6A-F2D73A82D78E}" type="presParOf" srcId="{E460C9F6-8B4B-4E14-89B9-6B0E74C9CCFA}" destId="{210F643C-A32C-410D-ABAF-169A87BAF4B0}" srcOrd="1" destOrd="0" presId="urn:microsoft.com/office/officeart/2005/8/layout/vList5"/>
    <dgm:cxn modelId="{06DA7241-A6AE-4C57-88EB-018060903CA1}" type="presParOf" srcId="{6AE0EADA-4EBF-4D37-9AB8-6EA255DF5F4A}" destId="{B2AE9C77-D5A8-425B-B54E-7D855205E016}" srcOrd="1" destOrd="0" presId="urn:microsoft.com/office/officeart/2005/8/layout/vList5"/>
    <dgm:cxn modelId="{ED2AFD86-C742-403D-8083-D36DC05B17F6}" type="presParOf" srcId="{6AE0EADA-4EBF-4D37-9AB8-6EA255DF5F4A}" destId="{96548E01-DA17-46A3-8A96-6E3CBD65330F}" srcOrd="2" destOrd="0" presId="urn:microsoft.com/office/officeart/2005/8/layout/vList5"/>
    <dgm:cxn modelId="{20D82A80-2527-4D7C-AEC1-9B3840C869CF}" type="presParOf" srcId="{96548E01-DA17-46A3-8A96-6E3CBD65330F}" destId="{36B955F3-04DB-4C75-9617-2B05DEA4672F}" srcOrd="0" destOrd="0" presId="urn:microsoft.com/office/officeart/2005/8/layout/vList5"/>
    <dgm:cxn modelId="{B1682A90-F909-42A8-B75F-E6D1CA8D1DCD}" type="presParOf" srcId="{96548E01-DA17-46A3-8A96-6E3CBD65330F}" destId="{653C7C62-0738-49D8-AB85-02638B3789F0}" srcOrd="1" destOrd="0" presId="urn:microsoft.com/office/officeart/2005/8/layout/vList5"/>
    <dgm:cxn modelId="{B0B96753-A4B6-4B3F-A44E-FC6D4F7FB134}" type="presParOf" srcId="{6AE0EADA-4EBF-4D37-9AB8-6EA255DF5F4A}" destId="{847A19C8-C53B-429F-A67E-A08592EA5FD8}" srcOrd="3" destOrd="0" presId="urn:microsoft.com/office/officeart/2005/8/layout/vList5"/>
    <dgm:cxn modelId="{8D36D6CC-D5CA-4A1D-8F50-26589A13BCBD}" type="presParOf" srcId="{6AE0EADA-4EBF-4D37-9AB8-6EA255DF5F4A}" destId="{6045009B-7AFF-4AC9-AAE8-FAE4E74D0DC9}" srcOrd="4" destOrd="0" presId="urn:microsoft.com/office/officeart/2005/8/layout/vList5"/>
    <dgm:cxn modelId="{2DB5B7E8-A9CB-4AC3-90B1-3E143C24B69A}" type="presParOf" srcId="{6045009B-7AFF-4AC9-AAE8-FAE4E74D0DC9}" destId="{4ED34BDF-69B4-440E-A9F1-FB37F0B2249C}" srcOrd="0" destOrd="0" presId="urn:microsoft.com/office/officeart/2005/8/layout/vList5"/>
    <dgm:cxn modelId="{34D2191A-DA5F-41E8-BF4D-38B3749168B5}" type="presParOf" srcId="{6045009B-7AFF-4AC9-AAE8-FAE4E74D0DC9}" destId="{2F278B54-1DCE-43C8-B491-CF47111D85E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F643C-A32C-410D-ABAF-169A87BAF4B0}">
      <dsp:nvSpPr>
        <dsp:cNvPr id="0" name=""/>
        <dsp:cNvSpPr/>
      </dsp:nvSpPr>
      <dsp:spPr>
        <a:xfrm rot="5400000">
          <a:off x="6125101" y="-2540716"/>
          <a:ext cx="872534" cy="6175405"/>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a:t>Earnings, Employment, Hours of work</a:t>
          </a:r>
        </a:p>
        <a:p>
          <a:pPr marL="228600" lvl="1" indent="-228600" algn="l" defTabSz="1022350">
            <a:lnSpc>
              <a:spcPct val="90000"/>
            </a:lnSpc>
            <a:spcBef>
              <a:spcPct val="0"/>
            </a:spcBef>
            <a:spcAft>
              <a:spcPct val="15000"/>
            </a:spcAft>
            <a:buChar char="•"/>
          </a:pPr>
          <a:r>
            <a:rPr lang="en-GB" sz="2300" kern="1200" dirty="0"/>
            <a:t>Productivity, Labour disputes</a:t>
          </a:r>
        </a:p>
      </dsp:txBody>
      <dsp:txXfrm rot="-5400000">
        <a:off x="3473666" y="153313"/>
        <a:ext cx="6132811" cy="787346"/>
      </dsp:txXfrm>
    </dsp:sp>
    <dsp:sp modelId="{55DAA7C0-A8B2-4134-AEF2-7E2CEB848D11}">
      <dsp:nvSpPr>
        <dsp:cNvPr id="0" name=""/>
        <dsp:cNvSpPr/>
      </dsp:nvSpPr>
      <dsp:spPr>
        <a:xfrm>
          <a:off x="0" y="1652"/>
          <a:ext cx="3473665" cy="10906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People in Work</a:t>
          </a:r>
        </a:p>
      </dsp:txBody>
      <dsp:txXfrm>
        <a:off x="53242" y="54894"/>
        <a:ext cx="3367181" cy="984184"/>
      </dsp:txXfrm>
    </dsp:sp>
    <dsp:sp modelId="{653C7C62-0738-49D8-AB85-02638B3789F0}">
      <dsp:nvSpPr>
        <dsp:cNvPr id="0" name=""/>
        <dsp:cNvSpPr/>
      </dsp:nvSpPr>
      <dsp:spPr>
        <a:xfrm rot="5400000">
          <a:off x="6125101" y="-1395514"/>
          <a:ext cx="872534" cy="6175405"/>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a:t>Economic inactivity, redundancies, claimant count, unemployment</a:t>
          </a:r>
        </a:p>
      </dsp:txBody>
      <dsp:txXfrm rot="-5400000">
        <a:off x="3473666" y="1298515"/>
        <a:ext cx="6132811" cy="787346"/>
      </dsp:txXfrm>
    </dsp:sp>
    <dsp:sp modelId="{36B955F3-04DB-4C75-9617-2B05DEA4672F}">
      <dsp:nvSpPr>
        <dsp:cNvPr id="0" name=""/>
        <dsp:cNvSpPr/>
      </dsp:nvSpPr>
      <dsp:spPr>
        <a:xfrm>
          <a:off x="0" y="1146853"/>
          <a:ext cx="3473665" cy="10906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Aspects of work and jobs</a:t>
          </a:r>
        </a:p>
      </dsp:txBody>
      <dsp:txXfrm>
        <a:off x="53242" y="1200095"/>
        <a:ext cx="3367181" cy="984184"/>
      </dsp:txXfrm>
    </dsp:sp>
    <dsp:sp modelId="{2F278B54-1DCE-43C8-B491-CF47111D85ED}">
      <dsp:nvSpPr>
        <dsp:cNvPr id="0" name=""/>
        <dsp:cNvSpPr/>
      </dsp:nvSpPr>
      <dsp:spPr>
        <a:xfrm rot="5400000">
          <a:off x="6125101" y="-250313"/>
          <a:ext cx="872534" cy="6175405"/>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a:t>Jobs </a:t>
          </a:r>
        </a:p>
        <a:p>
          <a:pPr marL="228600" lvl="1" indent="-228600" algn="l" defTabSz="1022350">
            <a:lnSpc>
              <a:spcPct val="90000"/>
            </a:lnSpc>
            <a:spcBef>
              <a:spcPct val="0"/>
            </a:spcBef>
            <a:spcAft>
              <a:spcPct val="15000"/>
            </a:spcAft>
            <a:buChar char="•"/>
          </a:pPr>
          <a:r>
            <a:rPr lang="en-GB" sz="2300" kern="1200" dirty="0"/>
            <a:t>Vacancies</a:t>
          </a:r>
        </a:p>
      </dsp:txBody>
      <dsp:txXfrm rot="-5400000">
        <a:off x="3473666" y="2443716"/>
        <a:ext cx="6132811" cy="787346"/>
      </dsp:txXfrm>
    </dsp:sp>
    <dsp:sp modelId="{4ED34BDF-69B4-440E-A9F1-FB37F0B2249C}">
      <dsp:nvSpPr>
        <dsp:cNvPr id="0" name=""/>
        <dsp:cNvSpPr/>
      </dsp:nvSpPr>
      <dsp:spPr>
        <a:xfrm>
          <a:off x="0" y="2292055"/>
          <a:ext cx="3473665" cy="10906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Job statistics</a:t>
          </a:r>
        </a:p>
      </dsp:txBody>
      <dsp:txXfrm>
        <a:off x="53242" y="2345297"/>
        <a:ext cx="3367181" cy="98418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56189-99E0-4B47-BFC5-571BBAF22E0B}" type="datetimeFigureOut">
              <a:rPr lang="en-GB" smtClean="0"/>
              <a:t>09/03/2022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07540-EC7D-4791-806E-E644BF3314ED}" type="slidenum">
              <a:rPr lang="en-GB" smtClean="0"/>
              <a:t>‹#›</a:t>
            </a:fld>
            <a:endParaRPr lang="en-GB"/>
          </a:p>
        </p:txBody>
      </p:sp>
    </p:spTree>
    <p:extLst>
      <p:ext uri="{BB962C8B-B14F-4D97-AF65-F5344CB8AC3E}">
        <p14:creationId xmlns:p14="http://schemas.microsoft.com/office/powerpoint/2010/main" val="3976291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r>
              <a:rPr lang="en-GB" dirty="0"/>
              <a:t>You can also</a:t>
            </a:r>
            <a:r>
              <a:rPr lang="en-GB" baseline="0" dirty="0"/>
              <a:t> look at some other interesting videos on YouTube about this topic including Andrew McAfee’s ‘What will future jobs look like?’</a:t>
            </a:r>
          </a:p>
          <a:p>
            <a:r>
              <a:rPr lang="en-GB" baseline="0" dirty="0"/>
              <a:t>What else has been happening recently that might effect labour markets that the video didn’t consider?</a:t>
            </a:r>
          </a:p>
        </p:txBody>
      </p:sp>
      <p:sp>
        <p:nvSpPr>
          <p:cNvPr id="4" name="Slide Number Placeholder 3"/>
          <p:cNvSpPr>
            <a:spLocks noGrp="1"/>
          </p:cNvSpPr>
          <p:nvPr>
            <p:ph type="sldNum" sz="quarter" idx="10"/>
          </p:nvPr>
        </p:nvSpPr>
        <p:spPr/>
        <p:txBody>
          <a:bodyPr/>
          <a:lstStyle/>
          <a:p>
            <a:fld id="{80948AD5-76BC-478E-8D73-01AEAEFCEE58}" type="slidenum">
              <a:rPr lang="en-GB" smtClean="0"/>
              <a:pPr/>
              <a:t>2</a:t>
            </a:fld>
            <a:endParaRPr lang="en-GB"/>
          </a:p>
        </p:txBody>
      </p:sp>
    </p:spTree>
    <p:extLst>
      <p:ext uri="{BB962C8B-B14F-4D97-AF65-F5344CB8AC3E}">
        <p14:creationId xmlns:p14="http://schemas.microsoft.com/office/powerpoint/2010/main" val="529760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r>
              <a:rPr lang="en-GB" dirty="0"/>
              <a:t>Where might you find these types of</a:t>
            </a:r>
            <a:r>
              <a:rPr lang="en-GB" baseline="0" dirty="0"/>
              <a:t> information?  </a:t>
            </a:r>
          </a:p>
          <a:p>
            <a:r>
              <a:rPr lang="en-GB" baseline="0" dirty="0"/>
              <a:t>Split into groups and using</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13</a:t>
            </a:fld>
            <a:endParaRPr lang="en-GB"/>
          </a:p>
        </p:txBody>
      </p:sp>
    </p:spTree>
    <p:extLst>
      <p:ext uri="{BB962C8B-B14F-4D97-AF65-F5344CB8AC3E}">
        <p14:creationId xmlns:p14="http://schemas.microsoft.com/office/powerpoint/2010/main" val="4071773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14</a:t>
            </a:fld>
            <a:endParaRPr lang="en-GB" dirty="0"/>
          </a:p>
        </p:txBody>
      </p:sp>
    </p:spTree>
    <p:extLst>
      <p:ext uri="{BB962C8B-B14F-4D97-AF65-F5344CB8AC3E}">
        <p14:creationId xmlns:p14="http://schemas.microsoft.com/office/powerpoint/2010/main" val="747125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45078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60018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DC715-FDAB-4FC9-8BF7-21F78FB7F10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1505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6DC715-FDAB-4FC9-8BF7-21F78FB7F100}"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55140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6DC715-FDAB-4FC9-8BF7-21F78FB7F100}" type="datetimeFigureOut">
              <a:rPr lang="en-GB" smtClean="0"/>
              <a:t>09/03/2022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52126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6DC715-FDAB-4FC9-8BF7-21F78FB7F100}" type="datetimeFigureOut">
              <a:rPr lang="en-GB" smtClean="0"/>
              <a:t>09/03/2022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5478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C715-FDAB-4FC9-8BF7-21F78FB7F100}" type="datetimeFigureOut">
              <a:rPr lang="en-GB" smtClean="0"/>
              <a:t>09/03/2022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17082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39056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1814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82962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053736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DC715-FDAB-4FC9-8BF7-21F78FB7F100}" type="datetimeFigureOut">
              <a:rPr lang="en-GB" smtClean="0"/>
              <a:t>09/03/2022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2C8-592D-4851-A9B3-DB4C8B5C66CA}" type="slidenum">
              <a:rPr lang="en-GB" smtClean="0"/>
              <a:t>‹#›</a:t>
            </a:fld>
            <a:endParaRPr lang="en-GB"/>
          </a:p>
        </p:txBody>
      </p:sp>
    </p:spTree>
    <p:extLst>
      <p:ext uri="{BB962C8B-B14F-4D97-AF65-F5344CB8AC3E}">
        <p14:creationId xmlns:p14="http://schemas.microsoft.com/office/powerpoint/2010/main" val="1198382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bing.com/videos/search?view=detail&amp;mid=72989585196970A384FE72989585196970A384FE&amp;q=youtube%20megatrends&amp;shtp=GetUrl&amp;shid=4ff6672f-6d32-4ea0-b872-a7b080453143&amp;shtk=TWVnYXRyZW5kcyAtIFdoYXQgaXMgYSBtZWdhdHJlbmQgYW5kIHdoeSBkbyB0aGV5IG1hdHRlcj8%3D&amp;shdk=V2F0Y2ggdGhlIGZpcnN0IGluIG91ciBzZXJpZXMgb2YgVUsgZmlsbXMgYXMgRGF2aWQgTGFuY2VmaWVsZCwgUGFydG5lciwgUHdDLCBnaXZlcyBhbiBvdmVydmlldyBvbiBob3cgdGhlIE1lZ2F0cmVuZHMgYXJlIHNoYXBpbmcgYnVzaW5lc3MgYW5kIHNvY2lldHkgdG9kYXkgYW5kIGhvdyB0aGV5IHdpbGwgYWZmZWN0IGV2ZXJ5Ym9keSdzIGZ1dHVyZQ%3D%3D&amp;shhk=%2BKg8G6zBoXfJeaO6v79sbSuLt%2FNsrQvUpwFcgZXW7YQ%3D&amp;form=VDSHOT&amp;shth=OVP.iqAY4w5LdUOrpN4FrDKlqQHgF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doi.org/10.3390/su13181016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iframe%20width=%22642%22%20height=%22361%22%20src=%22https:/www.youtube.com/embed/v9rZOa3CUC8%22%20title=%22YouTube%20video%20player%22%20frameborder=%220%22%20allow=%22accelerometer;%20autoplay;%20clipboard-write;%20encrypted-media;%20gyroscope;%20picture-in-picture%22%20allowfullscreen%3e%3c/ifram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1">
            <a:extLst>
              <a:ext uri="{FF2B5EF4-FFF2-40B4-BE49-F238E27FC236}">
                <a16:creationId xmlns:a16="http://schemas.microsoft.com/office/drawing/2014/main" id="{B58B4F29-F4D3-4EB4-BAB5-F1E36E0342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64562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AC82685A-BD3A-4230-8D85-804689F67293}" type="slidenum">
              <a:rPr lang="en-GB" smtClean="0"/>
              <a:t>2</a:t>
            </a:fld>
            <a:endParaRPr lang="en-GB"/>
          </a:p>
        </p:txBody>
      </p:sp>
      <p:sp>
        <p:nvSpPr>
          <p:cNvPr id="3" name="TextBox 2"/>
          <p:cNvSpPr txBox="1"/>
          <p:nvPr/>
        </p:nvSpPr>
        <p:spPr>
          <a:xfrm>
            <a:off x="767408" y="1844824"/>
            <a:ext cx="4243413" cy="1200329"/>
          </a:xfrm>
          <a:prstGeom prst="rect">
            <a:avLst/>
          </a:prstGeom>
          <a:noFill/>
        </p:spPr>
        <p:txBody>
          <a:bodyPr wrap="square" rtlCol="0">
            <a:spAutoFit/>
          </a:bodyPr>
          <a:lstStyle/>
          <a:p>
            <a:pPr algn="ctr"/>
            <a:endParaRPr lang="en-GB" sz="2400" dirty="0"/>
          </a:p>
          <a:p>
            <a:pPr algn="ctr"/>
            <a:r>
              <a:rPr lang="en-US" sz="2400" dirty="0">
                <a:hlinkClick r:id="rId3"/>
              </a:rPr>
              <a:t>Link to </a:t>
            </a:r>
            <a:r>
              <a:rPr lang="en-US" sz="2400" dirty="0" err="1">
                <a:hlinkClick r:id="rId3"/>
              </a:rPr>
              <a:t>Youtube</a:t>
            </a:r>
            <a:r>
              <a:rPr lang="en-US" sz="2400" dirty="0">
                <a:hlinkClick r:id="rId3"/>
              </a:rPr>
              <a:t> PWC megatrends</a:t>
            </a:r>
            <a:endParaRPr lang="en-GB" sz="2400" dirty="0"/>
          </a:p>
        </p:txBody>
      </p:sp>
      <p:pic>
        <p:nvPicPr>
          <p:cNvPr id="6" name="Picture 5">
            <a:extLst>
              <a:ext uri="{FF2B5EF4-FFF2-40B4-BE49-F238E27FC236}">
                <a16:creationId xmlns:a16="http://schemas.microsoft.com/office/drawing/2014/main" id="{4261E357-95E7-4C7C-B7D6-5DE5EFC6E1E8}"/>
              </a:ext>
            </a:extLst>
          </p:cNvPr>
          <p:cNvPicPr>
            <a:picLocks noChangeAspect="1"/>
          </p:cNvPicPr>
          <p:nvPr/>
        </p:nvPicPr>
        <p:blipFill rotWithShape="1">
          <a:blip r:embed="rId4"/>
          <a:srcRect l="70081" t="10671"/>
          <a:stretch/>
        </p:blipFill>
        <p:spPr>
          <a:xfrm rot="5400000">
            <a:off x="6429923" y="821630"/>
            <a:ext cx="3647728" cy="6126163"/>
          </a:xfrm>
          <a:prstGeom prst="rect">
            <a:avLst/>
          </a:prstGeom>
        </p:spPr>
      </p:pic>
      <p:sp>
        <p:nvSpPr>
          <p:cNvPr id="7" name="Rectangle 2">
            <a:extLst>
              <a:ext uri="{FF2B5EF4-FFF2-40B4-BE49-F238E27FC236}">
                <a16:creationId xmlns:a16="http://schemas.microsoft.com/office/drawing/2014/main" id="{242A5E6E-9828-4B42-A46D-4B7FCBBE3867}"/>
              </a:ext>
            </a:extLst>
          </p:cNvPr>
          <p:cNvSpPr txBox="1">
            <a:spLocks noChangeArrowheads="1"/>
          </p:cNvSpPr>
          <p:nvPr/>
        </p:nvSpPr>
        <p:spPr>
          <a:xfrm>
            <a:off x="4332" y="-17058"/>
            <a:ext cx="12192000" cy="130425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‘Megatrends’ according to PWC</a:t>
            </a:r>
            <a:endParaRPr lang="en-GB" dirty="0">
              <a:solidFill>
                <a:schemeClr val="bg1"/>
              </a:solidFill>
            </a:endParaRPr>
          </a:p>
        </p:txBody>
      </p:sp>
    </p:spTree>
    <p:extLst>
      <p:ext uri="{BB962C8B-B14F-4D97-AF65-F5344CB8AC3E}">
        <p14:creationId xmlns:p14="http://schemas.microsoft.com/office/powerpoint/2010/main" val="871178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0" y="0"/>
            <a:ext cx="12192000" cy="1484784"/>
          </a:xfrm>
          <a:solidFill>
            <a:schemeClr val="tx2"/>
          </a:solidFill>
        </p:spPr>
        <p:txBody>
          <a:bodyPr>
            <a:normAutofit/>
          </a:bodyPr>
          <a:lstStyle/>
          <a:p>
            <a:r>
              <a:rPr lang="en-GB" sz="4000" dirty="0">
                <a:solidFill>
                  <a:schemeClr val="bg1"/>
                </a:solidFill>
              </a:rPr>
              <a:t>Issues to ponder on…..</a:t>
            </a:r>
          </a:p>
        </p:txBody>
      </p:sp>
      <p:sp>
        <p:nvSpPr>
          <p:cNvPr id="3" name="Content Placeholder 2">
            <a:extLst>
              <a:ext uri="{FF2B5EF4-FFF2-40B4-BE49-F238E27FC236}">
                <a16:creationId xmlns:a16="http://schemas.microsoft.com/office/drawing/2014/main" id="{E66A0A65-3055-4A60-B88C-81A88761E19C}"/>
              </a:ext>
            </a:extLst>
          </p:cNvPr>
          <p:cNvSpPr>
            <a:spLocks noGrp="1"/>
          </p:cNvSpPr>
          <p:nvPr>
            <p:ph idx="1"/>
          </p:nvPr>
        </p:nvSpPr>
        <p:spPr>
          <a:xfrm>
            <a:off x="911424" y="1938536"/>
            <a:ext cx="10657184" cy="3506688"/>
          </a:xfrm>
        </p:spPr>
        <p:txBody>
          <a:bodyPr>
            <a:normAutofit/>
          </a:bodyPr>
          <a:lstStyle/>
          <a:p>
            <a:r>
              <a:rPr lang="en-US" dirty="0"/>
              <a:t>What are the new pressures facing business?</a:t>
            </a:r>
          </a:p>
          <a:p>
            <a:r>
              <a:rPr lang="en-US" dirty="0"/>
              <a:t>How is work changing?</a:t>
            </a:r>
          </a:p>
          <a:p>
            <a:r>
              <a:rPr lang="en-US" dirty="0"/>
              <a:t>What is the role, impact and limitations of technology?</a:t>
            </a:r>
          </a:p>
          <a:p>
            <a:r>
              <a:rPr lang="en-US" dirty="0"/>
              <a:t>What is the response needed from management?</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3226928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DA634-4B38-4ECB-9AD5-4567C2E966DD}"/>
              </a:ext>
            </a:extLst>
          </p:cNvPr>
          <p:cNvSpPr>
            <a:spLocks noGrp="1"/>
          </p:cNvSpPr>
          <p:nvPr>
            <p:ph type="title"/>
          </p:nvPr>
        </p:nvSpPr>
        <p:spPr/>
        <p:txBody>
          <a:bodyPr>
            <a:noAutofit/>
          </a:bodyPr>
          <a:lstStyle/>
          <a:p>
            <a:endParaRPr lang="en-GB" sz="1800" dirty="0"/>
          </a:p>
        </p:txBody>
      </p:sp>
      <p:sp>
        <p:nvSpPr>
          <p:cNvPr id="3" name="Content Placeholder 2">
            <a:extLst>
              <a:ext uri="{FF2B5EF4-FFF2-40B4-BE49-F238E27FC236}">
                <a16:creationId xmlns:a16="http://schemas.microsoft.com/office/drawing/2014/main" id="{DC97EA18-71A0-4880-9C1A-CCE85A40B029}"/>
              </a:ext>
            </a:extLst>
          </p:cNvPr>
          <p:cNvSpPr>
            <a:spLocks noGrp="1"/>
          </p:cNvSpPr>
          <p:nvPr>
            <p:ph idx="1"/>
          </p:nvPr>
        </p:nvSpPr>
        <p:spPr>
          <a:xfrm>
            <a:off x="119336" y="1692276"/>
            <a:ext cx="4608512" cy="4106715"/>
          </a:xfrm>
        </p:spPr>
        <p:txBody>
          <a:bodyPr>
            <a:noAutofit/>
          </a:bodyPr>
          <a:lstStyle/>
          <a:p>
            <a:pPr marL="0" indent="0">
              <a:buNone/>
            </a:pPr>
            <a:r>
              <a:rPr lang="en-US" sz="2400" dirty="0"/>
              <a:t>While the Fourth Industrial Revolution (now and again called the 4IR or Industry 4.0) is set to change society more than ever, it expands on establishments laid by the initial three industrial transformations. </a:t>
            </a:r>
          </a:p>
          <a:p>
            <a:pPr marL="0" indent="0">
              <a:buNone/>
            </a:pPr>
            <a:r>
              <a:rPr lang="en-US" sz="2400" dirty="0"/>
              <a:t>p.4</a:t>
            </a:r>
          </a:p>
          <a:p>
            <a:pPr marL="0" indent="0">
              <a:buNone/>
            </a:pPr>
            <a:endParaRPr lang="en-US" sz="2400" dirty="0"/>
          </a:p>
          <a:p>
            <a:pPr marL="0" indent="0" algn="r">
              <a:buNone/>
            </a:pPr>
            <a:r>
              <a:rPr lang="en-US" sz="1400" b="0" i="0" dirty="0" err="1">
                <a:effectLst/>
                <a:latin typeface="verdana" panose="020B0604030504040204" pitchFamily="34" charset="0"/>
              </a:rPr>
              <a:t>Ajibade</a:t>
            </a:r>
            <a:r>
              <a:rPr lang="en-US" sz="1400" b="0" i="0" dirty="0">
                <a:effectLst/>
                <a:latin typeface="verdana" panose="020B0604030504040204" pitchFamily="34" charset="0"/>
              </a:rPr>
              <a:t>, P., &amp; </a:t>
            </a:r>
            <a:r>
              <a:rPr lang="en-US" sz="1400" b="0" i="0" dirty="0" err="1">
                <a:effectLst/>
                <a:latin typeface="verdana" panose="020B0604030504040204" pitchFamily="34" charset="0"/>
              </a:rPr>
              <a:t>Mutula</a:t>
            </a:r>
            <a:r>
              <a:rPr lang="en-US" sz="1400" b="0" i="0" dirty="0">
                <a:effectLst/>
                <a:latin typeface="verdana" panose="020B0604030504040204" pitchFamily="34" charset="0"/>
              </a:rPr>
              <a:t>, S. M. (2020). Big data, 4IR and electronic banking and banking systems applications in South Africa and Nigeria.</a:t>
            </a:r>
            <a:r>
              <a:rPr lang="en-US" sz="1400" b="0" i="1" dirty="0">
                <a:effectLst/>
                <a:latin typeface="verdana" panose="020B0604030504040204" pitchFamily="34" charset="0"/>
              </a:rPr>
              <a:t> Banks and Bank Systems, 15</a:t>
            </a:r>
            <a:r>
              <a:rPr lang="en-US" sz="1400" b="0" i="0" dirty="0">
                <a:effectLst/>
                <a:latin typeface="verdana" panose="020B0604030504040204" pitchFamily="34" charset="0"/>
              </a:rPr>
              <a:t>(2), 187-199. http://dx.doi.org/10.21511/bbs.15(2).2020.17</a:t>
            </a:r>
            <a:endParaRPr lang="en-GB" sz="1400" dirty="0"/>
          </a:p>
          <a:p>
            <a:pPr marL="0" indent="0">
              <a:buNone/>
            </a:pPr>
            <a:endParaRPr lang="en-GB" sz="2400" dirty="0"/>
          </a:p>
        </p:txBody>
      </p:sp>
      <p:pic>
        <p:nvPicPr>
          <p:cNvPr id="5" name="Picture 4">
            <a:extLst>
              <a:ext uri="{FF2B5EF4-FFF2-40B4-BE49-F238E27FC236}">
                <a16:creationId xmlns:a16="http://schemas.microsoft.com/office/drawing/2014/main" id="{113F1A4A-8F80-4F4D-854B-9695B8E33BBE}"/>
              </a:ext>
            </a:extLst>
          </p:cNvPr>
          <p:cNvPicPr>
            <a:picLocks noChangeAspect="1"/>
          </p:cNvPicPr>
          <p:nvPr/>
        </p:nvPicPr>
        <p:blipFill rotWithShape="1">
          <a:blip r:embed="rId2"/>
          <a:srcRect l="12202" t="26900" r="37005" b="16400"/>
          <a:stretch/>
        </p:blipFill>
        <p:spPr>
          <a:xfrm>
            <a:off x="5015880" y="1772816"/>
            <a:ext cx="6840760" cy="4295362"/>
          </a:xfrm>
          <a:prstGeom prst="rect">
            <a:avLst/>
          </a:prstGeom>
        </p:spPr>
      </p:pic>
      <p:sp>
        <p:nvSpPr>
          <p:cNvPr id="6" name="Rectangle 2">
            <a:extLst>
              <a:ext uri="{FF2B5EF4-FFF2-40B4-BE49-F238E27FC236}">
                <a16:creationId xmlns:a16="http://schemas.microsoft.com/office/drawing/2014/main" id="{95FE7A9E-1CC8-48E8-A4BF-DBF6ACD45C3F}"/>
              </a:ext>
            </a:extLst>
          </p:cNvPr>
          <p:cNvSpPr txBox="1">
            <a:spLocks noChangeArrowheads="1"/>
          </p:cNvSpPr>
          <p:nvPr/>
        </p:nvSpPr>
        <p:spPr>
          <a:xfrm>
            <a:off x="0" y="0"/>
            <a:ext cx="12192000" cy="1417638"/>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000" dirty="0">
                <a:solidFill>
                  <a:schemeClr val="bg1"/>
                </a:solidFill>
              </a:rPr>
              <a:t>The Fourth Industrial Revolution (4IR)</a:t>
            </a:r>
            <a:endParaRPr lang="en-GB" sz="4000" dirty="0">
              <a:solidFill>
                <a:schemeClr val="bg1"/>
              </a:solidFill>
            </a:endParaRPr>
          </a:p>
        </p:txBody>
      </p:sp>
    </p:spTree>
    <p:extLst>
      <p:ext uri="{BB962C8B-B14F-4D97-AF65-F5344CB8AC3E}">
        <p14:creationId xmlns:p14="http://schemas.microsoft.com/office/powerpoint/2010/main" val="1449758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CB29-8042-4521-B44E-B895BB51467B}"/>
              </a:ext>
            </a:extLst>
          </p:cNvPr>
          <p:cNvSpPr>
            <a:spLocks noGrp="1"/>
          </p:cNvSpPr>
          <p:nvPr>
            <p:ph type="title"/>
          </p:nvPr>
        </p:nvSpPr>
        <p:spPr/>
        <p:txBody>
          <a:bodyPr>
            <a:noAutofit/>
          </a:bodyPr>
          <a:lstStyle/>
          <a:p>
            <a:endParaRPr lang="en-GB" sz="2000" dirty="0"/>
          </a:p>
        </p:txBody>
      </p:sp>
      <p:sp>
        <p:nvSpPr>
          <p:cNvPr id="3" name="Content Placeholder 2">
            <a:extLst>
              <a:ext uri="{FF2B5EF4-FFF2-40B4-BE49-F238E27FC236}">
                <a16:creationId xmlns:a16="http://schemas.microsoft.com/office/drawing/2014/main" id="{492502CD-8393-4748-A1C7-B2D2231B2095}"/>
              </a:ext>
            </a:extLst>
          </p:cNvPr>
          <p:cNvSpPr>
            <a:spLocks noGrp="1"/>
          </p:cNvSpPr>
          <p:nvPr>
            <p:ph idx="1"/>
          </p:nvPr>
        </p:nvSpPr>
        <p:spPr>
          <a:xfrm>
            <a:off x="263352" y="1833585"/>
            <a:ext cx="5040560" cy="4281340"/>
          </a:xfrm>
        </p:spPr>
        <p:txBody>
          <a:bodyPr>
            <a:noAutofit/>
          </a:bodyPr>
          <a:lstStyle/>
          <a:p>
            <a:pPr marL="0" indent="0">
              <a:buNone/>
            </a:pPr>
            <a:r>
              <a:rPr lang="en-US" sz="1800" dirty="0"/>
              <a:t>While there are many discourses, interpretations, and conceptualizations of what 4IR entails depending on the discipline or sector, people mostly associate 4IR with technology [5,9]. </a:t>
            </a:r>
          </a:p>
          <a:p>
            <a:pPr marL="0" indent="0">
              <a:buNone/>
            </a:pPr>
            <a:endParaRPr lang="en-US" sz="1800" dirty="0"/>
          </a:p>
          <a:p>
            <a:pPr marL="0" indent="0">
              <a:buNone/>
            </a:pPr>
            <a:r>
              <a:rPr lang="en-US" sz="1800" dirty="0"/>
              <a:t>In this present study, however, 4IR in the education sector is modeled after the World Economic Forum [13] and </a:t>
            </a:r>
            <a:r>
              <a:rPr lang="en-US" sz="1800" b="1" i="1" dirty="0"/>
              <a:t>defined as </a:t>
            </a:r>
            <a:r>
              <a:rPr lang="en-US" sz="1800" i="1" dirty="0"/>
              <a:t>the integration of human and technology intelligent systems that are fusing the physical, digital, and biological worlds with unprecedented consequences across different education disciplines, and pose significant challenges on how we learn, teach, and work.</a:t>
            </a:r>
          </a:p>
          <a:p>
            <a:pPr marL="0" indent="0">
              <a:buNone/>
            </a:pPr>
            <a:r>
              <a:rPr lang="en-US" sz="1200" dirty="0"/>
              <a:t>p.3</a:t>
            </a:r>
          </a:p>
          <a:p>
            <a:pPr marL="0" indent="0" algn="r">
              <a:buNone/>
            </a:pPr>
            <a:endParaRPr lang="en-US" sz="1100" b="0" i="0" dirty="0">
              <a:effectLst/>
              <a:latin typeface="Source Sans Pro" panose="020B0503030403020204" pitchFamily="34" charset="0"/>
            </a:endParaRPr>
          </a:p>
          <a:p>
            <a:pPr marL="0" indent="0" algn="r">
              <a:buNone/>
            </a:pPr>
            <a:r>
              <a:rPr lang="en-US" sz="1100" b="0" i="0" dirty="0" err="1">
                <a:effectLst/>
                <a:latin typeface="Source Sans Pro" panose="020B0503030403020204" pitchFamily="34" charset="0"/>
              </a:rPr>
              <a:t>Oke</a:t>
            </a:r>
            <a:r>
              <a:rPr lang="en-US" sz="1100" b="0" i="0" dirty="0">
                <a:effectLst/>
                <a:latin typeface="Source Sans Pro" panose="020B0503030403020204" pitchFamily="34" charset="0"/>
              </a:rPr>
              <a:t>, A., &amp; Fernandes, F. A. P. (2020). Innovations in Teaching and Learning: Exploring the Perceptions of the Education Sector on the 4th Industrial Revolution (4IR). </a:t>
            </a:r>
            <a:r>
              <a:rPr lang="en-US" sz="1100" b="0" i="1" dirty="0">
                <a:effectLst/>
                <a:latin typeface="Source Sans Pro" panose="020B0503030403020204" pitchFamily="34" charset="0"/>
              </a:rPr>
              <a:t>Journal of Open Innovation</a:t>
            </a:r>
            <a:r>
              <a:rPr lang="en-US" sz="1100" b="0" i="0" dirty="0">
                <a:effectLst/>
                <a:latin typeface="Source Sans Pro" panose="020B0503030403020204" pitchFamily="34" charset="0"/>
              </a:rPr>
              <a:t>, </a:t>
            </a:r>
            <a:r>
              <a:rPr lang="en-US" sz="1100" b="0" i="1" dirty="0">
                <a:effectLst/>
                <a:latin typeface="Source Sans Pro" panose="020B0503030403020204" pitchFamily="34" charset="0"/>
              </a:rPr>
              <a:t>6</a:t>
            </a:r>
            <a:r>
              <a:rPr lang="en-US" sz="1100" b="0" i="0" dirty="0">
                <a:effectLst/>
                <a:latin typeface="Source Sans Pro" panose="020B0503030403020204" pitchFamily="34" charset="0"/>
              </a:rPr>
              <a:t>(2), 31–. https://doi.org/10.3390/joitmc6020031</a:t>
            </a:r>
            <a:endParaRPr lang="en-GB" sz="1100" dirty="0"/>
          </a:p>
          <a:p>
            <a:pPr marL="0" indent="0">
              <a:buNone/>
            </a:pPr>
            <a:endParaRPr lang="en-GB" sz="1100" dirty="0"/>
          </a:p>
        </p:txBody>
      </p:sp>
      <p:pic>
        <p:nvPicPr>
          <p:cNvPr id="5" name="Picture 4">
            <a:extLst>
              <a:ext uri="{FF2B5EF4-FFF2-40B4-BE49-F238E27FC236}">
                <a16:creationId xmlns:a16="http://schemas.microsoft.com/office/drawing/2014/main" id="{A0341798-43AF-49E7-9C0A-F812DACF2CBF}"/>
              </a:ext>
            </a:extLst>
          </p:cNvPr>
          <p:cNvPicPr>
            <a:picLocks noChangeAspect="1"/>
          </p:cNvPicPr>
          <p:nvPr/>
        </p:nvPicPr>
        <p:blipFill rotWithShape="1">
          <a:blip r:embed="rId2"/>
          <a:srcRect l="26701" t="33230" r="28059" b="23618"/>
          <a:stretch/>
        </p:blipFill>
        <p:spPr>
          <a:xfrm>
            <a:off x="5460383" y="2174055"/>
            <a:ext cx="6710536" cy="3600400"/>
          </a:xfrm>
          <a:prstGeom prst="rect">
            <a:avLst/>
          </a:prstGeom>
          <a:ln>
            <a:solidFill>
              <a:schemeClr val="accent1"/>
            </a:solidFill>
          </a:ln>
        </p:spPr>
      </p:pic>
      <p:sp>
        <p:nvSpPr>
          <p:cNvPr id="7" name="Rectangle 2">
            <a:extLst>
              <a:ext uri="{FF2B5EF4-FFF2-40B4-BE49-F238E27FC236}">
                <a16:creationId xmlns:a16="http://schemas.microsoft.com/office/drawing/2014/main" id="{5DE525ED-B424-47B1-A9EC-723F8743A9EC}"/>
              </a:ext>
            </a:extLst>
          </p:cNvPr>
          <p:cNvSpPr txBox="1">
            <a:spLocks noChangeArrowheads="1"/>
          </p:cNvSpPr>
          <p:nvPr/>
        </p:nvSpPr>
        <p:spPr>
          <a:xfrm>
            <a:off x="0" y="0"/>
            <a:ext cx="12192000" cy="1417638"/>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dirty="0">
                <a:solidFill>
                  <a:schemeClr val="bg1"/>
                </a:solidFill>
              </a:rPr>
              <a:t>Using the WEF definition of 4IR</a:t>
            </a:r>
            <a:endParaRPr lang="en-GB" sz="3600" dirty="0">
              <a:solidFill>
                <a:schemeClr val="bg1"/>
              </a:solidFill>
            </a:endParaRPr>
          </a:p>
        </p:txBody>
      </p:sp>
    </p:spTree>
    <p:extLst>
      <p:ext uri="{BB962C8B-B14F-4D97-AF65-F5344CB8AC3E}">
        <p14:creationId xmlns:p14="http://schemas.microsoft.com/office/powerpoint/2010/main" val="3238796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6D70-8B71-4C2D-B9EA-8CBAFFF6A102}"/>
              </a:ext>
            </a:extLst>
          </p:cNvPr>
          <p:cNvSpPr>
            <a:spLocks noGrp="1"/>
          </p:cNvSpPr>
          <p:nvPr>
            <p:ph type="title"/>
          </p:nvPr>
        </p:nvSpPr>
        <p:spPr/>
        <p:txBody>
          <a:bodyPr>
            <a:noAutofit/>
          </a:bodyPr>
          <a:lstStyle/>
          <a:p>
            <a:br>
              <a:rPr lang="en-GB" sz="2000" b="0" i="0" dirty="0">
                <a:solidFill>
                  <a:srgbClr val="3A3A3A"/>
                </a:solidFill>
                <a:effectLst/>
                <a:latin typeface="Source Sans Pro" panose="020B0503030403020204" pitchFamily="34" charset="0"/>
              </a:rPr>
            </a:br>
            <a:endParaRPr lang="en-GB" sz="2000" dirty="0"/>
          </a:p>
        </p:txBody>
      </p:sp>
      <p:sp>
        <p:nvSpPr>
          <p:cNvPr id="3" name="Content Placeholder 2">
            <a:extLst>
              <a:ext uri="{FF2B5EF4-FFF2-40B4-BE49-F238E27FC236}">
                <a16:creationId xmlns:a16="http://schemas.microsoft.com/office/drawing/2014/main" id="{5EBC75AF-A06C-43C0-B7A9-37BE4049F342}"/>
              </a:ext>
            </a:extLst>
          </p:cNvPr>
          <p:cNvSpPr>
            <a:spLocks noGrp="1"/>
          </p:cNvSpPr>
          <p:nvPr>
            <p:ph idx="1"/>
          </p:nvPr>
        </p:nvSpPr>
        <p:spPr>
          <a:xfrm>
            <a:off x="767408" y="2057399"/>
            <a:ext cx="10972800" cy="4525963"/>
          </a:xfrm>
        </p:spPr>
        <p:txBody>
          <a:bodyPr>
            <a:normAutofit fontScale="70000" lnSpcReduction="20000"/>
          </a:bodyPr>
          <a:lstStyle/>
          <a:p>
            <a:pPr marL="0" indent="0">
              <a:buNone/>
            </a:pPr>
            <a:r>
              <a:rPr lang="en-US" dirty="0"/>
              <a:t>The COVID-19 pandemic has significantly accelerated the global use of technologies associated with 4IR. For instance, in sub-Saharan Africa, many now see the 4IR as a strategy for engendering the region’s COVID-19 recovery [8]. </a:t>
            </a:r>
          </a:p>
          <a:p>
            <a:pPr marL="0" indent="0">
              <a:buNone/>
            </a:pPr>
            <a:r>
              <a:rPr lang="en-US" dirty="0"/>
              <a:t>Recently, it was announced that the African continent was set to receive a total of USD 50 billion in support from the World Bank to invest in digital technologies through the introduction of new digital platforms, digital infrastructure installation, digital skills development and provision of enabling a regulatory environment for COVID-19 recovery [8]. </a:t>
            </a:r>
          </a:p>
          <a:p>
            <a:pPr marL="0" indent="0">
              <a:buNone/>
            </a:pPr>
            <a:r>
              <a:rPr lang="en-US" dirty="0"/>
              <a:t>Although the 4IR agenda has been the part of the strategy of most organizations and governments, the COVID-19 pandemic accelerated the pace of its adoption via cyber-physical infrastructures in education, health service, social interactions and environmental monitoring. </a:t>
            </a:r>
          </a:p>
          <a:p>
            <a:pPr marL="0" indent="0" algn="r">
              <a:buNone/>
            </a:pPr>
            <a:r>
              <a:rPr lang="en-US" dirty="0"/>
              <a:t>p.2</a:t>
            </a:r>
            <a:endParaRPr lang="en-US" sz="2900" dirty="0"/>
          </a:p>
          <a:p>
            <a:pPr marL="0" indent="0" algn="r">
              <a:buNone/>
            </a:pPr>
            <a:r>
              <a:rPr lang="en-GB" sz="2900" b="0" i="0" dirty="0">
                <a:effectLst/>
                <a:latin typeface="Source Sans Pro" panose="020B0503030403020204" pitchFamily="34" charset="0"/>
              </a:rPr>
              <a:t>Israel </a:t>
            </a:r>
            <a:r>
              <a:rPr lang="en-GB" sz="2900" b="0" i="0" dirty="0" err="1">
                <a:effectLst/>
                <a:latin typeface="Source Sans Pro" panose="020B0503030403020204" pitchFamily="34" charset="0"/>
              </a:rPr>
              <a:t>Edem</a:t>
            </a:r>
            <a:r>
              <a:rPr lang="en-GB" sz="2900" b="0" i="0" dirty="0">
                <a:effectLst/>
                <a:latin typeface="Source Sans Pro" panose="020B0503030403020204" pitchFamily="34" charset="0"/>
              </a:rPr>
              <a:t> </a:t>
            </a:r>
            <a:r>
              <a:rPr lang="en-GB" sz="2900" b="0" i="0" dirty="0" err="1">
                <a:effectLst/>
                <a:latin typeface="Source Sans Pro" panose="020B0503030403020204" pitchFamily="34" charset="0"/>
              </a:rPr>
              <a:t>Agbehadji</a:t>
            </a:r>
            <a:r>
              <a:rPr lang="en-GB" sz="2900" b="0" i="0" dirty="0">
                <a:effectLst/>
                <a:latin typeface="Source Sans Pro" panose="020B0503030403020204" pitchFamily="34" charset="0"/>
              </a:rPr>
              <a:t>, Bankole </a:t>
            </a:r>
            <a:r>
              <a:rPr lang="en-GB" sz="2900" b="0" i="0" dirty="0" err="1">
                <a:effectLst/>
                <a:latin typeface="Source Sans Pro" panose="020B0503030403020204" pitchFamily="34" charset="0"/>
              </a:rPr>
              <a:t>Osita</a:t>
            </a:r>
            <a:r>
              <a:rPr lang="en-GB" sz="2900" b="0" i="0" dirty="0">
                <a:effectLst/>
                <a:latin typeface="Source Sans Pro" panose="020B0503030403020204" pitchFamily="34" charset="0"/>
              </a:rPr>
              <a:t> </a:t>
            </a:r>
            <a:r>
              <a:rPr lang="en-GB" sz="2900" b="0" i="0" dirty="0" err="1">
                <a:effectLst/>
                <a:latin typeface="Source Sans Pro" panose="020B0503030403020204" pitchFamily="34" charset="0"/>
              </a:rPr>
              <a:t>Awuzie</a:t>
            </a:r>
            <a:r>
              <a:rPr lang="en-GB" sz="2900" b="0" i="0" dirty="0">
                <a:effectLst/>
                <a:latin typeface="Source Sans Pro" panose="020B0503030403020204" pitchFamily="34" charset="0"/>
              </a:rPr>
              <a:t>, &amp; Alfred Beati </a:t>
            </a:r>
            <a:r>
              <a:rPr lang="en-GB" sz="2900" b="0" i="0" dirty="0" err="1">
                <a:effectLst/>
                <a:latin typeface="Source Sans Pro" panose="020B0503030403020204" pitchFamily="34" charset="0"/>
              </a:rPr>
              <a:t>Ngowi</a:t>
            </a:r>
            <a:r>
              <a:rPr lang="en-GB" sz="2900" b="0" i="0" dirty="0">
                <a:effectLst/>
                <a:latin typeface="Source Sans Pro" panose="020B0503030403020204" pitchFamily="34" charset="0"/>
              </a:rPr>
              <a:t>. (2021). COVID-19 Pandemic Waves: 4IR Technology Utilisation in Multi-Sector Economy. </a:t>
            </a:r>
            <a:r>
              <a:rPr lang="en-GB" sz="2900" b="0" i="1" dirty="0">
                <a:effectLst/>
                <a:latin typeface="Source Sans Pro" panose="020B0503030403020204" pitchFamily="34" charset="0"/>
              </a:rPr>
              <a:t>Sustainability (Basel, Switzerland)</a:t>
            </a:r>
            <a:r>
              <a:rPr lang="en-GB" sz="2900" b="0" i="0" dirty="0">
                <a:effectLst/>
                <a:latin typeface="Source Sans Pro" panose="020B0503030403020204" pitchFamily="34" charset="0"/>
              </a:rPr>
              <a:t>, </a:t>
            </a:r>
            <a:r>
              <a:rPr lang="en-GB" sz="2900" b="0" i="1" dirty="0">
                <a:effectLst/>
                <a:latin typeface="Source Sans Pro" panose="020B0503030403020204" pitchFamily="34" charset="0"/>
              </a:rPr>
              <a:t>13</a:t>
            </a:r>
            <a:r>
              <a:rPr lang="en-GB" sz="2900" b="0" i="0" dirty="0">
                <a:effectLst/>
                <a:latin typeface="Source Sans Pro" panose="020B0503030403020204" pitchFamily="34" charset="0"/>
              </a:rPr>
              <a:t>(10168), 10168–. </a:t>
            </a:r>
            <a:r>
              <a:rPr lang="en-GB" sz="2900" b="0" i="0" dirty="0">
                <a:effectLst/>
                <a:latin typeface="Source Sans Pro" panose="020B0503030403020204" pitchFamily="34" charset="0"/>
                <a:hlinkClick r:id="rId2">
                  <a:extLst>
                    <a:ext uri="{A12FA001-AC4F-418D-AE19-62706E023703}">
                      <ahyp:hlinkClr xmlns:ahyp="http://schemas.microsoft.com/office/drawing/2018/hyperlinkcolor" val="tx"/>
                    </a:ext>
                  </a:extLst>
                </a:hlinkClick>
              </a:rPr>
              <a:t>https://doi.org/10.3390/su131810168</a:t>
            </a:r>
            <a:endParaRPr lang="en-GB" sz="2900" dirty="0"/>
          </a:p>
          <a:p>
            <a:pPr marL="0" indent="0">
              <a:buNone/>
            </a:pPr>
            <a:endParaRPr lang="en-GB" dirty="0"/>
          </a:p>
        </p:txBody>
      </p:sp>
      <p:sp>
        <p:nvSpPr>
          <p:cNvPr id="4" name="Rectangle 2">
            <a:extLst>
              <a:ext uri="{FF2B5EF4-FFF2-40B4-BE49-F238E27FC236}">
                <a16:creationId xmlns:a16="http://schemas.microsoft.com/office/drawing/2014/main" id="{AEE2657B-5AA5-4E9A-A027-B3E34053C734}"/>
              </a:ext>
            </a:extLst>
          </p:cNvPr>
          <p:cNvSpPr txBox="1">
            <a:spLocks noChangeArrowheads="1"/>
          </p:cNvSpPr>
          <p:nvPr/>
        </p:nvSpPr>
        <p:spPr>
          <a:xfrm>
            <a:off x="0" y="-6399"/>
            <a:ext cx="12192000" cy="170507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dirty="0">
                <a:solidFill>
                  <a:schemeClr val="bg1"/>
                </a:solidFill>
              </a:rPr>
              <a:t>Has 4IR been accelerated by Covid 19?</a:t>
            </a:r>
            <a:endParaRPr lang="en-GB" sz="3600" dirty="0">
              <a:solidFill>
                <a:schemeClr val="bg1"/>
              </a:solidFill>
            </a:endParaRPr>
          </a:p>
        </p:txBody>
      </p:sp>
    </p:spTree>
    <p:extLst>
      <p:ext uri="{BB962C8B-B14F-4D97-AF65-F5344CB8AC3E}">
        <p14:creationId xmlns:p14="http://schemas.microsoft.com/office/powerpoint/2010/main" val="1127612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2110B-435C-45EA-87D1-E2CAB79DE187}"/>
              </a:ext>
            </a:extLst>
          </p:cNvPr>
          <p:cNvSpPr>
            <a:spLocks noGrp="1"/>
          </p:cNvSpPr>
          <p:nvPr>
            <p:ph type="title"/>
          </p:nvPr>
        </p:nvSpPr>
        <p:spPr>
          <a:xfrm>
            <a:off x="514003" y="2060848"/>
            <a:ext cx="2701677" cy="3915054"/>
          </a:xfrm>
        </p:spPr>
        <p:txBody>
          <a:bodyPr>
            <a:normAutofit/>
          </a:bodyPr>
          <a:lstStyle/>
          <a:p>
            <a:r>
              <a:rPr lang="en-GB" dirty="0">
                <a:hlinkClick r:id="rId2" action="ppaction://hlinkfile"/>
              </a:rPr>
              <a:t>CNBC introduces 4IR</a:t>
            </a:r>
            <a:endParaRPr lang="en-GB" dirty="0"/>
          </a:p>
        </p:txBody>
      </p:sp>
      <p:sp>
        <p:nvSpPr>
          <p:cNvPr id="3" name="Content Placeholder 2">
            <a:extLst>
              <a:ext uri="{FF2B5EF4-FFF2-40B4-BE49-F238E27FC236}">
                <a16:creationId xmlns:a16="http://schemas.microsoft.com/office/drawing/2014/main" id="{E9FACFBF-35E2-4EB4-BE0D-A1BEBE91B05D}"/>
              </a:ext>
            </a:extLst>
          </p:cNvPr>
          <p:cNvSpPr>
            <a:spLocks noGrp="1"/>
          </p:cNvSpPr>
          <p:nvPr>
            <p:ph idx="1"/>
          </p:nvPr>
        </p:nvSpPr>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9F062DFD-90B0-47A2-85AB-184382A4044B}"/>
              </a:ext>
            </a:extLst>
          </p:cNvPr>
          <p:cNvPicPr>
            <a:picLocks noChangeAspect="1"/>
          </p:cNvPicPr>
          <p:nvPr/>
        </p:nvPicPr>
        <p:blipFill>
          <a:blip r:embed="rId3"/>
          <a:stretch>
            <a:fillRect/>
          </a:stretch>
        </p:blipFill>
        <p:spPr>
          <a:xfrm>
            <a:off x="3647728" y="2401208"/>
            <a:ext cx="6960096" cy="3915054"/>
          </a:xfrm>
          <a:prstGeom prst="rect">
            <a:avLst/>
          </a:prstGeom>
        </p:spPr>
      </p:pic>
      <p:sp>
        <p:nvSpPr>
          <p:cNvPr id="6" name="Rectangle 2">
            <a:extLst>
              <a:ext uri="{FF2B5EF4-FFF2-40B4-BE49-F238E27FC236}">
                <a16:creationId xmlns:a16="http://schemas.microsoft.com/office/drawing/2014/main" id="{729C06BB-4CAF-491B-875B-65AEC451DD5F}"/>
              </a:ext>
            </a:extLst>
          </p:cNvPr>
          <p:cNvSpPr txBox="1">
            <a:spLocks noChangeArrowheads="1"/>
          </p:cNvSpPr>
          <p:nvPr/>
        </p:nvSpPr>
        <p:spPr>
          <a:xfrm>
            <a:off x="4332" y="-17058"/>
            <a:ext cx="12192000" cy="130425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000" dirty="0">
                <a:solidFill>
                  <a:schemeClr val="bg1"/>
                </a:solidFill>
              </a:rPr>
              <a:t>An Introduction to 4IR</a:t>
            </a:r>
            <a:endParaRPr lang="en-GB" sz="4000" dirty="0">
              <a:solidFill>
                <a:schemeClr val="bg1"/>
              </a:solidFill>
            </a:endParaRPr>
          </a:p>
        </p:txBody>
      </p:sp>
    </p:spTree>
    <p:extLst>
      <p:ext uri="{BB962C8B-B14F-4D97-AF65-F5344CB8AC3E}">
        <p14:creationId xmlns:p14="http://schemas.microsoft.com/office/powerpoint/2010/main" val="3587348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A3D657-4DE8-49D4-818F-B55F15FAEF43}"/>
              </a:ext>
            </a:extLst>
          </p:cNvPr>
          <p:cNvSpPr>
            <a:spLocks noGrp="1"/>
          </p:cNvSpPr>
          <p:nvPr>
            <p:ph idx="1"/>
          </p:nvPr>
        </p:nvSpPr>
        <p:spPr>
          <a:xfrm>
            <a:off x="191344" y="1561435"/>
            <a:ext cx="4608512" cy="5035698"/>
          </a:xfrm>
        </p:spPr>
        <p:txBody>
          <a:bodyPr>
            <a:normAutofit fontScale="92500" lnSpcReduction="20000"/>
          </a:bodyPr>
          <a:lstStyle/>
          <a:p>
            <a:pPr marL="0" indent="0">
              <a:buNone/>
            </a:pPr>
            <a:r>
              <a:rPr lang="en-US" dirty="0"/>
              <a:t>There are four main areas of business on which the Fourth Industrial Revolution has an effect: </a:t>
            </a:r>
          </a:p>
          <a:p>
            <a:pPr lvl="1"/>
            <a:r>
              <a:rPr lang="en-GB" dirty="0"/>
              <a:t>customer expectations, </a:t>
            </a:r>
          </a:p>
          <a:p>
            <a:pPr lvl="1"/>
            <a:r>
              <a:rPr lang="en-GB" dirty="0"/>
              <a:t>product enhancement, </a:t>
            </a:r>
          </a:p>
          <a:p>
            <a:pPr lvl="1"/>
            <a:r>
              <a:rPr lang="en-GB" dirty="0"/>
              <a:t>collaborative innovation and </a:t>
            </a:r>
          </a:p>
          <a:p>
            <a:pPr lvl="1"/>
            <a:r>
              <a:rPr lang="en-GB" dirty="0"/>
              <a:t>organisational forms</a:t>
            </a:r>
          </a:p>
          <a:p>
            <a:pPr marL="57150" indent="0">
              <a:buNone/>
            </a:pPr>
            <a:endParaRPr lang="en-US" sz="2200" dirty="0">
              <a:effectLst/>
              <a:latin typeface="Arial" panose="020B0604020202020204" pitchFamily="34" charset="0"/>
              <a:ea typeface="Times New Roman" panose="02020603050405020304" pitchFamily="18" charset="0"/>
            </a:endParaRPr>
          </a:p>
          <a:p>
            <a:pPr marL="57150" indent="0">
              <a:buNone/>
            </a:pPr>
            <a:r>
              <a:rPr lang="en-US" sz="1900" dirty="0">
                <a:effectLst/>
                <a:latin typeface="Arial" panose="020B0604020202020204" pitchFamily="34" charset="0"/>
                <a:ea typeface="Times New Roman" panose="02020603050405020304" pitchFamily="18" charset="0"/>
              </a:rPr>
              <a:t>Klaus Schwab. (2017). The Fourth Industrial Revolution: its meaning and how to respond. Logistics and Transport Focus, 19(2), 40–47. </a:t>
            </a:r>
            <a:endParaRPr lang="en-GB" sz="19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36BAC05E-616E-427C-AD75-34DBA6820A1A}"/>
              </a:ext>
            </a:extLst>
          </p:cNvPr>
          <p:cNvPicPr>
            <a:picLocks noChangeAspect="1"/>
          </p:cNvPicPr>
          <p:nvPr/>
        </p:nvPicPr>
        <p:blipFill rotWithShape="1">
          <a:blip r:embed="rId2"/>
          <a:srcRect l="19879" t="20671" r="22240" b="5900"/>
          <a:stretch/>
        </p:blipFill>
        <p:spPr>
          <a:xfrm>
            <a:off x="4871864" y="1561435"/>
            <a:ext cx="7056784" cy="5035698"/>
          </a:xfrm>
          <a:prstGeom prst="rect">
            <a:avLst/>
          </a:prstGeom>
        </p:spPr>
      </p:pic>
      <p:sp>
        <p:nvSpPr>
          <p:cNvPr id="6" name="Oval 5">
            <a:extLst>
              <a:ext uri="{FF2B5EF4-FFF2-40B4-BE49-F238E27FC236}">
                <a16:creationId xmlns:a16="http://schemas.microsoft.com/office/drawing/2014/main" id="{0B04381F-E44D-4B2E-B976-2202FFAFC00A}"/>
              </a:ext>
            </a:extLst>
          </p:cNvPr>
          <p:cNvSpPr/>
          <p:nvPr/>
        </p:nvSpPr>
        <p:spPr>
          <a:xfrm>
            <a:off x="9336360" y="2924944"/>
            <a:ext cx="2448272" cy="1224136"/>
          </a:xfrm>
          <a:prstGeom prst="ellipse">
            <a:avLst/>
          </a:prstGeom>
          <a:solidFill>
            <a:schemeClr val="accent1">
              <a:alpha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2">
            <a:extLst>
              <a:ext uri="{FF2B5EF4-FFF2-40B4-BE49-F238E27FC236}">
                <a16:creationId xmlns:a16="http://schemas.microsoft.com/office/drawing/2014/main" id="{A9D4545E-327E-46C2-A31B-C7461FFD7A82}"/>
              </a:ext>
            </a:extLst>
          </p:cNvPr>
          <p:cNvSpPr txBox="1">
            <a:spLocks noChangeArrowheads="1"/>
          </p:cNvSpPr>
          <p:nvPr/>
        </p:nvSpPr>
        <p:spPr>
          <a:xfrm>
            <a:off x="0" y="0"/>
            <a:ext cx="12192000" cy="130425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dirty="0">
                <a:solidFill>
                  <a:schemeClr val="bg1"/>
                </a:solidFill>
              </a:rPr>
              <a:t>Four key impacts of 4IR- Professor Klaus Schwab </a:t>
            </a:r>
            <a:endParaRPr lang="en-GB" sz="3200" dirty="0">
              <a:solidFill>
                <a:schemeClr val="bg1"/>
              </a:solidFill>
            </a:endParaRPr>
          </a:p>
        </p:txBody>
      </p:sp>
    </p:spTree>
    <p:extLst>
      <p:ext uri="{BB962C8B-B14F-4D97-AF65-F5344CB8AC3E}">
        <p14:creationId xmlns:p14="http://schemas.microsoft.com/office/powerpoint/2010/main" val="1835544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C6CD9-A6E3-41BF-A869-B96A914DE3E4}"/>
              </a:ext>
            </a:extLst>
          </p:cNvPr>
          <p:cNvSpPr>
            <a:spLocks noGrp="1"/>
          </p:cNvSpPr>
          <p:nvPr>
            <p:ph type="title"/>
          </p:nvPr>
        </p:nvSpPr>
        <p:spPr>
          <a:xfrm>
            <a:off x="609600" y="274638"/>
            <a:ext cx="10972800" cy="879784"/>
          </a:xfrm>
        </p:spPr>
        <p:txBody>
          <a:bodyPr>
            <a:noAutofit/>
          </a:bodyPr>
          <a:lstStyle/>
          <a:p>
            <a:endParaRPr lang="en-GB" sz="1800" dirty="0"/>
          </a:p>
        </p:txBody>
      </p:sp>
      <p:sp>
        <p:nvSpPr>
          <p:cNvPr id="3" name="Content Placeholder 2">
            <a:extLst>
              <a:ext uri="{FF2B5EF4-FFF2-40B4-BE49-F238E27FC236}">
                <a16:creationId xmlns:a16="http://schemas.microsoft.com/office/drawing/2014/main" id="{C107858F-33C3-427A-BCA9-95552E15D0E5}"/>
              </a:ext>
            </a:extLst>
          </p:cNvPr>
          <p:cNvSpPr>
            <a:spLocks noGrp="1"/>
          </p:cNvSpPr>
          <p:nvPr>
            <p:ph idx="1"/>
          </p:nvPr>
        </p:nvSpPr>
        <p:spPr>
          <a:xfrm>
            <a:off x="263352" y="1578888"/>
            <a:ext cx="3343184" cy="4874448"/>
          </a:xfrm>
        </p:spPr>
        <p:txBody>
          <a:bodyPr>
            <a:normAutofit/>
          </a:bodyPr>
          <a:lstStyle/>
          <a:p>
            <a:pPr marL="0" indent="0">
              <a:buNone/>
            </a:pPr>
            <a:r>
              <a:rPr lang="en-US" sz="2000" dirty="0"/>
              <a:t>“anxiety combined with passivity and complacency are being produced, …</a:t>
            </a:r>
          </a:p>
          <a:p>
            <a:pPr marL="0" indent="0">
              <a:buNone/>
            </a:pPr>
            <a:r>
              <a:rPr lang="en-US" sz="2000" dirty="0"/>
              <a:t>This takes the form of a primary delegation to market processes, resulting in… an attitude of ‘the future is coming, so you better get used to it’</a:t>
            </a:r>
          </a:p>
          <a:p>
            <a:pPr marL="0" indent="0">
              <a:buNone/>
            </a:pPr>
            <a:r>
              <a:rPr lang="en-US" sz="2000" dirty="0"/>
              <a:t>p.384</a:t>
            </a:r>
          </a:p>
          <a:p>
            <a:pPr marL="0" indent="0">
              <a:buNone/>
            </a:pPr>
            <a:r>
              <a:rPr lang="en-US" sz="1400" dirty="0">
                <a:effectLst/>
                <a:latin typeface="Arial" panose="020B0604020202020204" pitchFamily="34" charset="0"/>
                <a:ea typeface="Times New Roman" panose="02020603050405020304" pitchFamily="18" charset="0"/>
              </a:rPr>
              <a:t>Morgan, J. (2019). Will we work in twenty-first century capitalism? A critique of the fourth industrial revolution literature. Economy and Society, 48(3), 371–398. </a:t>
            </a:r>
            <a:endParaRPr lang="en-GB" sz="1400" dirty="0"/>
          </a:p>
          <a:p>
            <a:pPr marL="0" indent="0">
              <a:buNone/>
            </a:pPr>
            <a:endParaRPr lang="en-GB" sz="2000" dirty="0"/>
          </a:p>
        </p:txBody>
      </p:sp>
      <p:pic>
        <p:nvPicPr>
          <p:cNvPr id="5" name="Picture 4">
            <a:extLst>
              <a:ext uri="{FF2B5EF4-FFF2-40B4-BE49-F238E27FC236}">
                <a16:creationId xmlns:a16="http://schemas.microsoft.com/office/drawing/2014/main" id="{7842E8CD-71EF-4B6D-9053-9C96DC4B1989}"/>
              </a:ext>
            </a:extLst>
          </p:cNvPr>
          <p:cNvPicPr>
            <a:picLocks noChangeAspect="1"/>
          </p:cNvPicPr>
          <p:nvPr/>
        </p:nvPicPr>
        <p:blipFill rotWithShape="1">
          <a:blip r:embed="rId2"/>
          <a:srcRect l="28147" t="35300" r="28148" b="11052"/>
          <a:stretch/>
        </p:blipFill>
        <p:spPr>
          <a:xfrm>
            <a:off x="4511824" y="1301642"/>
            <a:ext cx="7862664" cy="5428940"/>
          </a:xfrm>
          <a:prstGeom prst="rect">
            <a:avLst/>
          </a:prstGeom>
        </p:spPr>
      </p:pic>
      <p:sp>
        <p:nvSpPr>
          <p:cNvPr id="7" name="Rectangle 2">
            <a:extLst>
              <a:ext uri="{FF2B5EF4-FFF2-40B4-BE49-F238E27FC236}">
                <a16:creationId xmlns:a16="http://schemas.microsoft.com/office/drawing/2014/main" id="{81B37DE7-BE87-4A5B-8019-D60027C01B12}"/>
              </a:ext>
            </a:extLst>
          </p:cNvPr>
          <p:cNvSpPr txBox="1">
            <a:spLocks noChangeArrowheads="1"/>
          </p:cNvSpPr>
          <p:nvPr/>
        </p:nvSpPr>
        <p:spPr>
          <a:xfrm>
            <a:off x="4332" y="-17058"/>
            <a:ext cx="12192000" cy="130425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dirty="0">
                <a:solidFill>
                  <a:schemeClr val="bg1"/>
                </a:solidFill>
              </a:rPr>
              <a:t>Increased pressure and risk on the individual rather than govt policy.</a:t>
            </a:r>
            <a:endParaRPr lang="en-GB" sz="3200" dirty="0">
              <a:solidFill>
                <a:schemeClr val="bg1"/>
              </a:solidFill>
            </a:endParaRPr>
          </a:p>
        </p:txBody>
      </p:sp>
    </p:spTree>
    <p:extLst>
      <p:ext uri="{BB962C8B-B14F-4D97-AF65-F5344CB8AC3E}">
        <p14:creationId xmlns:p14="http://schemas.microsoft.com/office/powerpoint/2010/main" val="2954651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124ED9-B0F8-4EBC-85AC-BF67E666976B}"/>
              </a:ext>
            </a:extLst>
          </p:cNvPr>
          <p:cNvSpPr>
            <a:spLocks noGrp="1"/>
          </p:cNvSpPr>
          <p:nvPr>
            <p:ph idx="1"/>
          </p:nvPr>
        </p:nvSpPr>
        <p:spPr>
          <a:xfrm>
            <a:off x="1127448" y="1916832"/>
            <a:ext cx="10009112" cy="4608512"/>
          </a:xfrm>
        </p:spPr>
        <p:txBody>
          <a:bodyPr>
            <a:normAutofit fontScale="40000" lnSpcReduction="20000"/>
          </a:bodyPr>
          <a:lstStyle/>
          <a:p>
            <a:r>
              <a:rPr lang="en-US" sz="5000" dirty="0"/>
              <a:t>The impending Fourth Industrial Revolution (FIR), encompassing artificial intelligence (AI), robotics and machine learning, is predicted to have both positive and negative effects on society as a whole, and many workplaces, jobs, employee skills and competencies. </a:t>
            </a:r>
          </a:p>
          <a:p>
            <a:r>
              <a:rPr lang="en-US" sz="5000" dirty="0"/>
              <a:t>Accordingly, it threatens to significantly transform contemporary human resource management (HRM) theories, models, roles and functions (Human Resources Professional Association 2017; Kavanagh, </a:t>
            </a:r>
            <a:r>
              <a:rPr lang="en-US" sz="5000" dirty="0" err="1"/>
              <a:t>Thite</a:t>
            </a:r>
            <a:r>
              <a:rPr lang="en-US" sz="5000" dirty="0"/>
              <a:t> and Johnson 2015; Parry and Tyson 2011; </a:t>
            </a:r>
            <a:r>
              <a:rPr lang="en-US" sz="5000" dirty="0" err="1"/>
              <a:t>Strohmeier</a:t>
            </a:r>
            <a:r>
              <a:rPr lang="en-US" sz="5000" dirty="0"/>
              <a:t> 2007; Willis Towers Watson 2018). </a:t>
            </a:r>
          </a:p>
          <a:p>
            <a:r>
              <a:rPr lang="en-US" sz="5000" dirty="0"/>
              <a:t>For example, AI and machine learning technologies are likely to have significant impacts on human resource planning; employee attraction, selection and retention; learning and development; remuneration and benefits systems and career planning functions, amongst others (Deloitte Access Economics – DAE, 2018; </a:t>
            </a:r>
            <a:r>
              <a:rPr lang="en-US" sz="5000" dirty="0" err="1"/>
              <a:t>Strohmeier</a:t>
            </a:r>
            <a:r>
              <a:rPr lang="en-US" sz="5000" dirty="0"/>
              <a:t> and Piazza; Taylor et al. 2019; World Economic Forum 2018).</a:t>
            </a:r>
          </a:p>
          <a:p>
            <a:endParaRPr lang="en-US" dirty="0"/>
          </a:p>
          <a:p>
            <a:endParaRPr lang="en-US" dirty="0"/>
          </a:p>
          <a:p>
            <a:pPr marL="0" indent="0" algn="r">
              <a:buNone/>
            </a:pPr>
            <a:r>
              <a:rPr lang="en-US" sz="4000" dirty="0">
                <a:solidFill>
                  <a:srgbClr val="3A3A3A"/>
                </a:solidFill>
                <a:latin typeface="Source Sans Pro" panose="020B0503030403020204" pitchFamily="34" charset="0"/>
              </a:rPr>
              <a:t>Nankervis, Alan, Connell, Julia, Cameron, Roslyn, Montague, Alan, &amp; </a:t>
            </a:r>
            <a:r>
              <a:rPr lang="en-US" sz="4000" dirty="0" err="1">
                <a:solidFill>
                  <a:srgbClr val="3A3A3A"/>
                </a:solidFill>
                <a:latin typeface="Source Sans Pro" panose="020B0503030403020204" pitchFamily="34" charset="0"/>
              </a:rPr>
              <a:t>Prikshat</a:t>
            </a:r>
            <a:r>
              <a:rPr lang="en-US" sz="4000" dirty="0">
                <a:solidFill>
                  <a:srgbClr val="3A3A3A"/>
                </a:solidFill>
                <a:latin typeface="Source Sans Pro" panose="020B0503030403020204" pitchFamily="34" charset="0"/>
              </a:rPr>
              <a:t>, Verma. (2021). ‘Are we there yet?’ Australian HR professionals and the Fourth Industrial Revolution. </a:t>
            </a:r>
            <a:r>
              <a:rPr lang="en-US" sz="4000" i="1" dirty="0">
                <a:solidFill>
                  <a:srgbClr val="3A3A3A"/>
                </a:solidFill>
                <a:latin typeface="Source Sans Pro" panose="020B0503030403020204" pitchFamily="34" charset="0"/>
              </a:rPr>
              <a:t>Asia Pacific Journal of Human Resources</a:t>
            </a:r>
            <a:r>
              <a:rPr lang="en-US" sz="4000" dirty="0">
                <a:solidFill>
                  <a:srgbClr val="3A3A3A"/>
                </a:solidFill>
                <a:latin typeface="Source Sans Pro" panose="020B0503030403020204" pitchFamily="34" charset="0"/>
              </a:rPr>
              <a:t>, </a:t>
            </a:r>
            <a:r>
              <a:rPr lang="en-US" sz="4000" i="1" dirty="0">
                <a:solidFill>
                  <a:srgbClr val="3A3A3A"/>
                </a:solidFill>
                <a:latin typeface="Source Sans Pro" panose="020B0503030403020204" pitchFamily="34" charset="0"/>
              </a:rPr>
              <a:t>59</a:t>
            </a:r>
            <a:r>
              <a:rPr lang="en-US" sz="4000" dirty="0">
                <a:solidFill>
                  <a:srgbClr val="3A3A3A"/>
                </a:solidFill>
                <a:latin typeface="Source Sans Pro" panose="020B0503030403020204" pitchFamily="34" charset="0"/>
              </a:rPr>
              <a:t>(1), 3–19</a:t>
            </a:r>
            <a:endParaRPr lang="en-GB" sz="4000" dirty="0"/>
          </a:p>
        </p:txBody>
      </p:sp>
      <p:sp>
        <p:nvSpPr>
          <p:cNvPr id="4" name="Rectangle 2">
            <a:extLst>
              <a:ext uri="{FF2B5EF4-FFF2-40B4-BE49-F238E27FC236}">
                <a16:creationId xmlns:a16="http://schemas.microsoft.com/office/drawing/2014/main" id="{52B3C5B7-B341-46D4-ADB6-86DD8B39F35A}"/>
              </a:ext>
            </a:extLst>
          </p:cNvPr>
          <p:cNvSpPr txBox="1">
            <a:spLocks noChangeArrowheads="1"/>
          </p:cNvSpPr>
          <p:nvPr/>
        </p:nvSpPr>
        <p:spPr>
          <a:xfrm>
            <a:off x="0" y="-10555"/>
            <a:ext cx="12192000" cy="148478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dirty="0">
                <a:solidFill>
                  <a:schemeClr val="bg1"/>
                </a:solidFill>
              </a:rPr>
              <a:t>What is the impact of 4</a:t>
            </a:r>
            <a:r>
              <a:rPr lang="en-US" sz="3600" baseline="30000" dirty="0">
                <a:solidFill>
                  <a:schemeClr val="bg1"/>
                </a:solidFill>
              </a:rPr>
              <a:t>th</a:t>
            </a:r>
            <a:r>
              <a:rPr lang="en-US" sz="3600" dirty="0">
                <a:solidFill>
                  <a:schemeClr val="bg1"/>
                </a:solidFill>
              </a:rPr>
              <a:t> IR on HR?</a:t>
            </a:r>
            <a:endParaRPr lang="en-GB" sz="3600" dirty="0">
              <a:solidFill>
                <a:schemeClr val="bg1"/>
              </a:solidFill>
            </a:endParaRPr>
          </a:p>
        </p:txBody>
      </p:sp>
    </p:spTree>
    <p:extLst>
      <p:ext uri="{BB962C8B-B14F-4D97-AF65-F5344CB8AC3E}">
        <p14:creationId xmlns:p14="http://schemas.microsoft.com/office/powerpoint/2010/main" val="23159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16360-45C3-4D93-AC82-4965D9CEA324}"/>
              </a:ext>
            </a:extLst>
          </p:cNvPr>
          <p:cNvSpPr>
            <a:spLocks noGrp="1"/>
          </p:cNvSpPr>
          <p:nvPr>
            <p:ph type="title"/>
          </p:nvPr>
        </p:nvSpPr>
        <p:spPr/>
        <p:txBody>
          <a:bodyPr/>
          <a:lstStyle/>
          <a:p>
            <a:r>
              <a:rPr lang="en-GB" i="1" dirty="0">
                <a:latin typeface="Arial" panose="020B0604020202020204" pitchFamily="34" charset="0"/>
                <a:ea typeface="Times New Roman" panose="02020603050405020304" pitchFamily="18" charset="0"/>
              </a:rPr>
              <a:t>The Workplace of the Future</a:t>
            </a:r>
            <a:endParaRPr lang="en-GB" dirty="0"/>
          </a:p>
        </p:txBody>
      </p:sp>
      <p:sp>
        <p:nvSpPr>
          <p:cNvPr id="3" name="Content Placeholder 2">
            <a:extLst>
              <a:ext uri="{FF2B5EF4-FFF2-40B4-BE49-F238E27FC236}">
                <a16:creationId xmlns:a16="http://schemas.microsoft.com/office/drawing/2014/main" id="{7C6C1646-4229-4B30-9CC1-0652612DE57B}"/>
              </a:ext>
            </a:extLst>
          </p:cNvPr>
          <p:cNvSpPr>
            <a:spLocks noGrp="1"/>
          </p:cNvSpPr>
          <p:nvPr>
            <p:ph idx="1"/>
          </p:nvPr>
        </p:nvSpPr>
        <p:spPr>
          <a:xfrm>
            <a:off x="1981200" y="2132856"/>
            <a:ext cx="8229600" cy="4248472"/>
          </a:xfrm>
        </p:spPr>
        <p:txBody>
          <a:bodyPr>
            <a:normAutofit/>
          </a:bodyPr>
          <a:lstStyle/>
          <a:p>
            <a:pPr marL="0" indent="0">
              <a:buNone/>
            </a:pPr>
            <a:r>
              <a:rPr lang="en-GB" sz="1800" i="1" dirty="0">
                <a:latin typeface="Arial" panose="020B0604020202020204" pitchFamily="34" charset="0"/>
                <a:ea typeface="Times New Roman" panose="02020603050405020304" pitchFamily="18" charset="0"/>
              </a:rPr>
              <a:t>The new panther organizations will be extremely cost effective and have very high levels of productivity (Murphy,2 016).They will also be good at problem-solving, have little staff turnover, and have creative and satisfied employees (Boxall &amp; Purcell,2010). These very well-paid employees will find their work meaningful. </a:t>
            </a:r>
          </a:p>
          <a:p>
            <a:pPr marL="0" indent="0">
              <a:buNone/>
            </a:pPr>
            <a:endParaRPr lang="en-GB" sz="1800" i="1" dirty="0">
              <a:latin typeface="Arial" panose="020B0604020202020204" pitchFamily="34" charset="0"/>
              <a:ea typeface="Times New Roman" panose="02020603050405020304" pitchFamily="18" charset="0"/>
            </a:endParaRPr>
          </a:p>
          <a:p>
            <a:pPr marL="0" indent="0">
              <a:buNone/>
            </a:pPr>
            <a:r>
              <a:rPr lang="en-GB" sz="1800" i="1" dirty="0">
                <a:latin typeface="Arial" panose="020B0604020202020204" pitchFamily="34" charset="0"/>
                <a:ea typeface="Times New Roman" panose="02020603050405020304" pitchFamily="18" charset="0"/>
              </a:rPr>
              <a:t>They will be living out their dreams in the panther organizations, and will have contacts among the </a:t>
            </a:r>
            <a:r>
              <a:rPr lang="en-GB" sz="1800" b="1" i="1" dirty="0">
                <a:latin typeface="Arial" panose="020B0604020202020204" pitchFamily="34" charset="0"/>
                <a:ea typeface="Times New Roman" panose="02020603050405020304" pitchFamily="18" charset="0"/>
              </a:rPr>
              <a:t>precariat</a:t>
            </a:r>
            <a:r>
              <a:rPr lang="en-GB" sz="1800" i="1" dirty="0">
                <a:latin typeface="Arial" panose="020B0604020202020204" pitchFamily="34" charset="0"/>
                <a:ea typeface="Times New Roman" panose="02020603050405020304" pitchFamily="18" charset="0"/>
              </a:rPr>
              <a:t> who can perform short-term contractual assignments (Brynjolfsson &amp; McAfee,2011,2014). This kind of relationship will contribute to securing the future of ‘the company of one’. </a:t>
            </a:r>
          </a:p>
          <a:p>
            <a:pPr marL="0" indent="0">
              <a:buNone/>
            </a:pPr>
            <a:endParaRPr lang="en-GB" sz="1800" i="1" dirty="0">
              <a:latin typeface="Arial" panose="020B0604020202020204" pitchFamily="34" charset="0"/>
              <a:ea typeface="Times New Roman" panose="02020603050405020304" pitchFamily="18" charset="0"/>
            </a:endParaRPr>
          </a:p>
          <a:p>
            <a:pPr marL="0" indent="0" algn="r">
              <a:buNone/>
            </a:pPr>
            <a:r>
              <a:rPr lang="en-US" sz="1400" dirty="0">
                <a:solidFill>
                  <a:srgbClr val="3A3A3A"/>
                </a:solidFill>
                <a:latin typeface="Source Sans Pro" panose="020B0503030403020204" pitchFamily="34" charset="0"/>
              </a:rPr>
              <a:t>Johannessen, Jon-</a:t>
            </a:r>
            <a:r>
              <a:rPr lang="en-US" sz="1400" dirty="0" err="1">
                <a:solidFill>
                  <a:srgbClr val="3A3A3A"/>
                </a:solidFill>
                <a:latin typeface="Source Sans Pro" panose="020B0503030403020204" pitchFamily="34" charset="0"/>
              </a:rPr>
              <a:t>Arild</a:t>
            </a:r>
            <a:r>
              <a:rPr lang="en-US" sz="1400" dirty="0">
                <a:solidFill>
                  <a:srgbClr val="3A3A3A"/>
                </a:solidFill>
                <a:latin typeface="Source Sans Pro" panose="020B0503030403020204" pitchFamily="34" charset="0"/>
              </a:rPr>
              <a:t>. (2018). </a:t>
            </a:r>
            <a:r>
              <a:rPr lang="en-US" sz="1400" i="1" dirty="0">
                <a:solidFill>
                  <a:srgbClr val="3A3A3A"/>
                </a:solidFill>
                <a:latin typeface="Source Sans Pro" panose="020B0503030403020204" pitchFamily="34" charset="0"/>
              </a:rPr>
              <a:t>The Workplace of the Future : The Fourth Industrial Revolution, the Precariat and the Death of Hierarchies</a:t>
            </a:r>
            <a:r>
              <a:rPr lang="en-US" sz="1400" dirty="0">
                <a:solidFill>
                  <a:srgbClr val="3A3A3A"/>
                </a:solidFill>
                <a:latin typeface="Source Sans Pro" panose="020B0503030403020204" pitchFamily="34" charset="0"/>
              </a:rPr>
              <a:t> (1st ed.). CRC Press.</a:t>
            </a:r>
            <a:r>
              <a:rPr lang="en-GB" sz="1400" i="1" dirty="0">
                <a:latin typeface="Arial" panose="020B0604020202020204" pitchFamily="34" charset="0"/>
                <a:ea typeface="Times New Roman" panose="02020603050405020304" pitchFamily="18" charset="0"/>
              </a:rPr>
              <a:t>.Page 3. </a:t>
            </a:r>
          </a:p>
          <a:p>
            <a:pPr marL="0" indent="0">
              <a:buNone/>
            </a:pPr>
            <a:endParaRPr lang="en-GB" dirty="0"/>
          </a:p>
        </p:txBody>
      </p:sp>
      <p:sp>
        <p:nvSpPr>
          <p:cNvPr id="4" name="Rectangle 2">
            <a:extLst>
              <a:ext uri="{FF2B5EF4-FFF2-40B4-BE49-F238E27FC236}">
                <a16:creationId xmlns:a16="http://schemas.microsoft.com/office/drawing/2014/main" id="{82A55EA3-D972-42C0-A32A-EC6D98CD2B1D}"/>
              </a:ext>
            </a:extLst>
          </p:cNvPr>
          <p:cNvSpPr txBox="1">
            <a:spLocks noChangeArrowheads="1"/>
          </p:cNvSpPr>
          <p:nvPr/>
        </p:nvSpPr>
        <p:spPr>
          <a:xfrm>
            <a:off x="0" y="0"/>
            <a:ext cx="12192000" cy="125592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chemeClr val="bg1"/>
                </a:solidFill>
              </a:rPr>
              <a:t>The Workplace of the future</a:t>
            </a:r>
          </a:p>
        </p:txBody>
      </p:sp>
    </p:spTree>
    <p:extLst>
      <p:ext uri="{BB962C8B-B14F-4D97-AF65-F5344CB8AC3E}">
        <p14:creationId xmlns:p14="http://schemas.microsoft.com/office/powerpoint/2010/main" val="871485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6C1646-4229-4B30-9CC1-0652612DE57B}"/>
              </a:ext>
            </a:extLst>
          </p:cNvPr>
          <p:cNvSpPr>
            <a:spLocks noGrp="1"/>
          </p:cNvSpPr>
          <p:nvPr>
            <p:ph idx="1"/>
          </p:nvPr>
        </p:nvSpPr>
        <p:spPr>
          <a:xfrm>
            <a:off x="1981200" y="1916832"/>
            <a:ext cx="8229600" cy="4464496"/>
          </a:xfrm>
        </p:spPr>
        <p:txBody>
          <a:bodyPr>
            <a:normAutofit/>
          </a:bodyPr>
          <a:lstStyle/>
          <a:p>
            <a:pPr marL="0" indent="0">
              <a:buNone/>
            </a:pPr>
            <a:r>
              <a:rPr lang="en-GB" sz="1800" i="1" dirty="0">
                <a:latin typeface="Arial" panose="020B0604020202020204" pitchFamily="34" charset="0"/>
                <a:ea typeface="Times New Roman" panose="02020603050405020304" pitchFamily="18" charset="0"/>
              </a:rPr>
              <a:t>Within a panther organization, the employees will flourish using their expertise to perform their specialized knowledge tasks (Bruce &amp; Crook,2015). These employees will be optimistic, positive individuals who will spend much of their working lives in contact with their global competence networks (</a:t>
            </a:r>
            <a:r>
              <a:rPr lang="en-GB" sz="1800" i="1" dirty="0" err="1">
                <a:latin typeface="Arial" panose="020B0604020202020204" pitchFamily="34" charset="0"/>
                <a:ea typeface="Times New Roman" panose="02020603050405020304" pitchFamily="18" charset="0"/>
              </a:rPr>
              <a:t>Reinmoell</a:t>
            </a:r>
            <a:r>
              <a:rPr lang="en-GB" sz="1800" i="1" dirty="0">
                <a:latin typeface="Arial" panose="020B0604020202020204" pitchFamily="34" charset="0"/>
                <a:ea typeface="Times New Roman" panose="02020603050405020304" pitchFamily="18" charset="0"/>
              </a:rPr>
              <a:t> &amp; </a:t>
            </a:r>
            <a:r>
              <a:rPr lang="en-GB" sz="1800" i="1" dirty="0" err="1">
                <a:latin typeface="Arial" panose="020B0604020202020204" pitchFamily="34" charset="0"/>
                <a:ea typeface="Times New Roman" panose="02020603050405020304" pitchFamily="18" charset="0"/>
              </a:rPr>
              <a:t>Reinmoeller</a:t>
            </a:r>
            <a:r>
              <a:rPr lang="en-GB" sz="1800" i="1" dirty="0">
                <a:latin typeface="Arial" panose="020B0604020202020204" pitchFamily="34" charset="0"/>
                <a:ea typeface="Times New Roman" panose="02020603050405020304" pitchFamily="18" charset="0"/>
              </a:rPr>
              <a:t>, 2015). </a:t>
            </a:r>
          </a:p>
          <a:p>
            <a:pPr marL="0" indent="0">
              <a:buNone/>
            </a:pPr>
            <a:endParaRPr lang="en-GB" sz="1800" i="1" dirty="0">
              <a:latin typeface="Arial" panose="020B0604020202020204" pitchFamily="34" charset="0"/>
              <a:ea typeface="Times New Roman" panose="02020603050405020304" pitchFamily="18" charset="0"/>
            </a:endParaRPr>
          </a:p>
          <a:p>
            <a:pPr marL="0" indent="0">
              <a:buNone/>
            </a:pPr>
            <a:r>
              <a:rPr lang="en-GB" sz="1800" i="1" dirty="0">
                <a:latin typeface="Arial" panose="020B0604020202020204" pitchFamily="34" charset="0"/>
                <a:ea typeface="Times New Roman" panose="02020603050405020304" pitchFamily="18" charset="0"/>
              </a:rPr>
              <a:t>Those who do not succeed in making this transformation will have been forced to leave the organization and will number among either the </a:t>
            </a:r>
            <a:r>
              <a:rPr lang="en-GB" sz="1800" b="1" i="1" dirty="0">
                <a:latin typeface="Arial" panose="020B0604020202020204" pitchFamily="34" charset="0"/>
                <a:ea typeface="Times New Roman" panose="02020603050405020304" pitchFamily="18" charset="0"/>
              </a:rPr>
              <a:t>precariat</a:t>
            </a:r>
            <a:r>
              <a:rPr lang="en-GB" sz="1800" i="1" dirty="0">
                <a:latin typeface="Arial" panose="020B0604020202020204" pitchFamily="34" charset="0"/>
                <a:ea typeface="Times New Roman" panose="02020603050405020304" pitchFamily="18" charset="0"/>
              </a:rPr>
              <a:t> or the </a:t>
            </a:r>
            <a:r>
              <a:rPr lang="en-GB" sz="1800" b="1" i="1" dirty="0">
                <a:latin typeface="Arial" panose="020B0604020202020204" pitchFamily="34" charset="0"/>
                <a:ea typeface="Times New Roman" panose="02020603050405020304" pitchFamily="18" charset="0"/>
              </a:rPr>
              <a:t>working poor</a:t>
            </a:r>
            <a:r>
              <a:rPr lang="en-GB" sz="1800" i="1" dirty="0">
                <a:latin typeface="Arial" panose="020B0604020202020204" pitchFamily="34" charset="0"/>
                <a:ea typeface="Times New Roman" panose="02020603050405020304" pitchFamily="18" charset="0"/>
              </a:rPr>
              <a:t>.</a:t>
            </a:r>
          </a:p>
          <a:p>
            <a:pPr marL="0" indent="0">
              <a:buNone/>
            </a:pPr>
            <a:endParaRPr lang="en-GB" sz="1800" i="1" dirty="0">
              <a:latin typeface="Arial" panose="020B0604020202020204" pitchFamily="34" charset="0"/>
              <a:ea typeface="Times New Roman" panose="02020603050405020304" pitchFamily="18" charset="0"/>
            </a:endParaRPr>
          </a:p>
          <a:p>
            <a:pPr marL="0" indent="0" algn="r">
              <a:buNone/>
            </a:pPr>
            <a:r>
              <a:rPr lang="en-US" sz="1400" dirty="0">
                <a:solidFill>
                  <a:srgbClr val="3A3A3A"/>
                </a:solidFill>
                <a:latin typeface="Source Sans Pro" panose="020B0503030403020204" pitchFamily="34" charset="0"/>
              </a:rPr>
              <a:t>Johannessen, Jon-</a:t>
            </a:r>
            <a:r>
              <a:rPr lang="en-US" sz="1400" dirty="0" err="1">
                <a:solidFill>
                  <a:srgbClr val="3A3A3A"/>
                </a:solidFill>
                <a:latin typeface="Source Sans Pro" panose="020B0503030403020204" pitchFamily="34" charset="0"/>
              </a:rPr>
              <a:t>Arild</a:t>
            </a:r>
            <a:r>
              <a:rPr lang="en-US" sz="1400" dirty="0">
                <a:solidFill>
                  <a:srgbClr val="3A3A3A"/>
                </a:solidFill>
                <a:latin typeface="Source Sans Pro" panose="020B0503030403020204" pitchFamily="34" charset="0"/>
              </a:rPr>
              <a:t>. (2018). </a:t>
            </a:r>
            <a:r>
              <a:rPr lang="en-US" sz="1400" i="1" dirty="0">
                <a:solidFill>
                  <a:srgbClr val="3A3A3A"/>
                </a:solidFill>
                <a:latin typeface="Source Sans Pro" panose="020B0503030403020204" pitchFamily="34" charset="0"/>
              </a:rPr>
              <a:t>The Workplace of the Future : The Fourth Industrial Revolution, the Precariat and the Death of Hierarchies</a:t>
            </a:r>
            <a:r>
              <a:rPr lang="en-US" sz="1400" dirty="0">
                <a:solidFill>
                  <a:srgbClr val="3A3A3A"/>
                </a:solidFill>
                <a:latin typeface="Source Sans Pro" panose="020B0503030403020204" pitchFamily="34" charset="0"/>
              </a:rPr>
              <a:t> (1st ed.). CRC Press.</a:t>
            </a:r>
            <a:r>
              <a:rPr lang="en-GB" sz="1400" i="1" dirty="0">
                <a:latin typeface="Arial" panose="020B0604020202020204" pitchFamily="34" charset="0"/>
                <a:ea typeface="Times New Roman" panose="02020603050405020304" pitchFamily="18" charset="0"/>
              </a:rPr>
              <a:t>. Page 3 </a:t>
            </a:r>
          </a:p>
          <a:p>
            <a:pPr marL="0" indent="0">
              <a:buNone/>
            </a:pPr>
            <a:endParaRPr lang="en-GB" dirty="0"/>
          </a:p>
        </p:txBody>
      </p:sp>
      <p:sp>
        <p:nvSpPr>
          <p:cNvPr id="4" name="Rectangle 2">
            <a:extLst>
              <a:ext uri="{FF2B5EF4-FFF2-40B4-BE49-F238E27FC236}">
                <a16:creationId xmlns:a16="http://schemas.microsoft.com/office/drawing/2014/main" id="{E40A4924-4DDC-40AA-996D-7CE7DBFFD6C7}"/>
              </a:ext>
            </a:extLst>
          </p:cNvPr>
          <p:cNvSpPr txBox="1">
            <a:spLocks noChangeArrowheads="1"/>
          </p:cNvSpPr>
          <p:nvPr/>
        </p:nvSpPr>
        <p:spPr>
          <a:xfrm>
            <a:off x="0" y="0"/>
            <a:ext cx="12192000" cy="125592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chemeClr val="bg1"/>
                </a:solidFill>
              </a:rPr>
              <a:t>The Workplace of the future</a:t>
            </a:r>
          </a:p>
        </p:txBody>
      </p:sp>
    </p:spTree>
    <p:extLst>
      <p:ext uri="{BB962C8B-B14F-4D97-AF65-F5344CB8AC3E}">
        <p14:creationId xmlns:p14="http://schemas.microsoft.com/office/powerpoint/2010/main" val="3222625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1209031" y="1627374"/>
            <a:ext cx="7543800" cy="633774"/>
          </a:xfrm>
        </p:spPr>
        <p:txBody>
          <a:bodyPr>
            <a:noAutofit/>
          </a:bodyPr>
          <a:lstStyle/>
          <a:p>
            <a:pPr algn="l"/>
            <a:r>
              <a:rPr lang="en-GB" sz="2400" b="1" dirty="0">
                <a:solidFill>
                  <a:schemeClr val="tx2"/>
                </a:solidFill>
              </a:rPr>
              <a:t>Sources of information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11545446"/>
              </p:ext>
            </p:extLst>
          </p:nvPr>
        </p:nvGraphicFramePr>
        <p:xfrm>
          <a:off x="1199456" y="2564905"/>
          <a:ext cx="9649071" cy="3384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lstStyle/>
          <a:p>
            <a:fld id="{AC82685A-BD3A-4230-8D85-804689F67293}" type="slidenum">
              <a:rPr lang="en-GB" smtClean="0"/>
              <a:t>13</a:t>
            </a:fld>
            <a:endParaRPr lang="en-GB"/>
          </a:p>
        </p:txBody>
      </p:sp>
      <p:sp>
        <p:nvSpPr>
          <p:cNvPr id="10" name="Rectangle 2"/>
          <p:cNvSpPr txBox="1">
            <a:spLocks noChangeArrowheads="1"/>
          </p:cNvSpPr>
          <p:nvPr/>
        </p:nvSpPr>
        <p:spPr>
          <a:xfrm>
            <a:off x="2346960" y="286605"/>
            <a:ext cx="7543800" cy="1054164"/>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endParaRPr lang="en-GB" sz="3600" dirty="0">
              <a:solidFill>
                <a:schemeClr val="tx2"/>
              </a:solidFill>
            </a:endParaRPr>
          </a:p>
        </p:txBody>
      </p:sp>
      <p:sp>
        <p:nvSpPr>
          <p:cNvPr id="6" name="Rectangle 2">
            <a:extLst>
              <a:ext uri="{FF2B5EF4-FFF2-40B4-BE49-F238E27FC236}">
                <a16:creationId xmlns:a16="http://schemas.microsoft.com/office/drawing/2014/main" id="{85E8EFCB-8215-4265-A1EE-AEA1CA892CCE}"/>
              </a:ext>
            </a:extLst>
          </p:cNvPr>
          <p:cNvSpPr txBox="1">
            <a:spLocks noChangeArrowheads="1"/>
          </p:cNvSpPr>
          <p:nvPr/>
        </p:nvSpPr>
        <p:spPr>
          <a:xfrm>
            <a:off x="0" y="0"/>
            <a:ext cx="12192000" cy="125592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ctr"/>
            <a:r>
              <a:rPr lang="en-GB" sz="4400" dirty="0">
                <a:solidFill>
                  <a:schemeClr val="bg1"/>
                </a:solidFill>
              </a:rPr>
              <a:t>Exploring Labour Market Trends</a:t>
            </a:r>
          </a:p>
        </p:txBody>
      </p:sp>
    </p:spTree>
    <p:extLst>
      <p:ext uri="{BB962C8B-B14F-4D97-AF65-F5344CB8AC3E}">
        <p14:creationId xmlns:p14="http://schemas.microsoft.com/office/powerpoint/2010/main" val="3190188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2420888"/>
            <a:ext cx="5384800" cy="3705276"/>
          </a:xfrm>
        </p:spPr>
        <p:txBody>
          <a:bodyPr>
            <a:normAutofit/>
          </a:bodyPr>
          <a:lstStyle/>
          <a:p>
            <a:pPr marL="0" indent="0">
              <a:buNone/>
            </a:pPr>
            <a:r>
              <a:rPr lang="en-GB" b="1" u="sng" dirty="0"/>
              <a:t>Tight Labour Market</a:t>
            </a:r>
          </a:p>
          <a:p>
            <a:r>
              <a:rPr lang="en-GB" sz="2400" dirty="0"/>
              <a:t>High Employment levels</a:t>
            </a:r>
          </a:p>
          <a:p>
            <a:r>
              <a:rPr lang="en-GB" sz="2400" dirty="0"/>
              <a:t>Labour shortages for employers</a:t>
            </a:r>
          </a:p>
          <a:p>
            <a:r>
              <a:rPr lang="en-GB" sz="2400" dirty="0"/>
              <a:t>Not enough people with specific skills</a:t>
            </a:r>
          </a:p>
          <a:p>
            <a:r>
              <a:rPr lang="en-GB" sz="2400" dirty="0"/>
              <a:t>Demand for people outstrips supply</a:t>
            </a:r>
          </a:p>
          <a:p>
            <a:r>
              <a:rPr lang="en-GB" sz="2400" dirty="0"/>
              <a:t>Employees have increased bargaining power</a:t>
            </a:r>
          </a:p>
        </p:txBody>
      </p:sp>
      <p:sp>
        <p:nvSpPr>
          <p:cNvPr id="4" name="Content Placeholder 3"/>
          <p:cNvSpPr>
            <a:spLocks noGrp="1"/>
          </p:cNvSpPr>
          <p:nvPr>
            <p:ph sz="half" idx="2"/>
          </p:nvPr>
        </p:nvSpPr>
        <p:spPr>
          <a:xfrm>
            <a:off x="6197600" y="2420888"/>
            <a:ext cx="5384800" cy="3705276"/>
          </a:xfrm>
        </p:spPr>
        <p:txBody>
          <a:bodyPr>
            <a:normAutofit/>
          </a:bodyPr>
          <a:lstStyle/>
          <a:p>
            <a:pPr marL="0" indent="0">
              <a:buNone/>
            </a:pPr>
            <a:r>
              <a:rPr lang="en-GB" b="1" u="sng" dirty="0"/>
              <a:t>Loose Labour Market</a:t>
            </a:r>
          </a:p>
          <a:p>
            <a:r>
              <a:rPr lang="en-GB" sz="2400" dirty="0"/>
              <a:t>High Unemployment</a:t>
            </a:r>
          </a:p>
          <a:p>
            <a:r>
              <a:rPr lang="en-GB" sz="2400" dirty="0"/>
              <a:t>Plenty of available labour and skills</a:t>
            </a:r>
          </a:p>
          <a:p>
            <a:r>
              <a:rPr lang="en-GB" sz="2400" dirty="0"/>
              <a:t>Demand for jobs outstrips supply</a:t>
            </a:r>
          </a:p>
          <a:p>
            <a:r>
              <a:rPr lang="en-GB" sz="2400" dirty="0"/>
              <a:t>Jobs shortages for employees</a:t>
            </a:r>
          </a:p>
          <a:p>
            <a:r>
              <a:rPr lang="en-GB" sz="2400" dirty="0"/>
              <a:t>Employer has increased bargaining power</a:t>
            </a:r>
          </a:p>
          <a:p>
            <a:endParaRPr lang="en-GB" dirty="0"/>
          </a:p>
          <a:p>
            <a:pPr>
              <a:buNone/>
            </a:pPr>
            <a:endParaRPr lang="en-GB" b="1" u="sng" dirty="0"/>
          </a:p>
        </p:txBody>
      </p:sp>
      <p:sp>
        <p:nvSpPr>
          <p:cNvPr id="5" name="TextBox 4"/>
          <p:cNvSpPr txBox="1"/>
          <p:nvPr/>
        </p:nvSpPr>
        <p:spPr>
          <a:xfrm>
            <a:off x="3863753" y="5011341"/>
            <a:ext cx="184731" cy="1107996"/>
          </a:xfrm>
          <a:prstGeom prst="rect">
            <a:avLst/>
          </a:prstGeom>
          <a:noFill/>
        </p:spPr>
        <p:txBody>
          <a:bodyPr wrap="none" rtlCol="0">
            <a:spAutoFit/>
          </a:bodyPr>
          <a:lstStyle/>
          <a:p>
            <a:endParaRPr lang="en-GB" sz="2400" dirty="0"/>
          </a:p>
          <a:p>
            <a:endParaRPr lang="en-GB" sz="2400" dirty="0"/>
          </a:p>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14</a:t>
            </a:fld>
            <a:endParaRPr lang="en-GB"/>
          </a:p>
        </p:txBody>
      </p:sp>
      <p:sp>
        <p:nvSpPr>
          <p:cNvPr id="8" name="Rectangle 2">
            <a:extLst>
              <a:ext uri="{FF2B5EF4-FFF2-40B4-BE49-F238E27FC236}">
                <a16:creationId xmlns:a16="http://schemas.microsoft.com/office/drawing/2014/main" id="{CD42112E-4C33-4FFE-AB66-FD67EF8CB278}"/>
              </a:ext>
            </a:extLst>
          </p:cNvPr>
          <p:cNvSpPr txBox="1">
            <a:spLocks noChangeArrowheads="1"/>
          </p:cNvSpPr>
          <p:nvPr/>
        </p:nvSpPr>
        <p:spPr>
          <a:xfrm>
            <a:off x="0" y="0"/>
            <a:ext cx="12192000" cy="1700808"/>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ctr"/>
            <a:r>
              <a:rPr lang="en-GB" sz="4400" dirty="0">
                <a:solidFill>
                  <a:schemeClr val="bg1"/>
                </a:solidFill>
              </a:rPr>
              <a:t>Understanding Labour Market Trends</a:t>
            </a:r>
          </a:p>
        </p:txBody>
      </p:sp>
    </p:spTree>
    <p:extLst>
      <p:ext uri="{BB962C8B-B14F-4D97-AF65-F5344CB8AC3E}">
        <p14:creationId xmlns:p14="http://schemas.microsoft.com/office/powerpoint/2010/main" val="21756795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519287-4F79-46ED-8C8F-113FA7A3AEC0}"/>
              </a:ext>
            </a:extLst>
          </p:cNvPr>
          <p:cNvSpPr>
            <a:spLocks noGrp="1"/>
          </p:cNvSpPr>
          <p:nvPr>
            <p:ph idx="1"/>
          </p:nvPr>
        </p:nvSpPr>
        <p:spPr>
          <a:xfrm>
            <a:off x="254914" y="188640"/>
            <a:ext cx="6977168" cy="4525963"/>
          </a:xfrm>
        </p:spPr>
        <p:txBody>
          <a:bodyPr>
            <a:normAutofit/>
          </a:bodyPr>
          <a:lstStyle/>
          <a:p>
            <a:pPr marL="0" indent="0">
              <a:buNone/>
            </a:pPr>
            <a:r>
              <a:rPr lang="en-US" sz="2400" dirty="0"/>
              <a:t>“We examine the concept of agency, which in social sciences is used to distinguish the capacity for an agent (usually a human) to influence broader social relations (or structures) or to actively control its own well-being...ANT proposes that human and nonhuman components (both referred to as actants) have the same capacity to influence the development of social-ecological systems (represented as actor-networks) by enacting relations and enrolling other actors.” </a:t>
            </a:r>
          </a:p>
          <a:p>
            <a:pPr marL="0" indent="0" algn="r">
              <a:buNone/>
            </a:pPr>
            <a:r>
              <a:rPr lang="en-US" sz="2000" dirty="0"/>
              <a:t>://dx.doi.org/10.5751/ES-06805-190328</a:t>
            </a:r>
            <a:endParaRPr lang="en-GB" sz="2000" dirty="0"/>
          </a:p>
        </p:txBody>
      </p:sp>
      <p:sp>
        <p:nvSpPr>
          <p:cNvPr id="4" name="Rectangle 2">
            <a:extLst>
              <a:ext uri="{FF2B5EF4-FFF2-40B4-BE49-F238E27FC236}">
                <a16:creationId xmlns:a16="http://schemas.microsoft.com/office/drawing/2014/main" id="{D47056F7-E281-41AC-877A-DE4C10C725A4}"/>
              </a:ext>
            </a:extLst>
          </p:cNvPr>
          <p:cNvSpPr txBox="1">
            <a:spLocks noChangeArrowheads="1"/>
          </p:cNvSpPr>
          <p:nvPr/>
        </p:nvSpPr>
        <p:spPr>
          <a:xfrm>
            <a:off x="7392144" y="0"/>
            <a:ext cx="4799856" cy="3212976"/>
          </a:xfrm>
          <a:prstGeom prst="rect">
            <a:avLst/>
          </a:prstGeom>
          <a:solidFill>
            <a:schemeClr val="tx2"/>
          </a:solidFill>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dirty="0">
                <a:solidFill>
                  <a:schemeClr val="bg1"/>
                </a:solidFill>
              </a:rPr>
              <a:t>Theoretical approaches to human-technology interface</a:t>
            </a:r>
          </a:p>
          <a:p>
            <a:r>
              <a:rPr lang="en-GB" sz="4000" dirty="0">
                <a:solidFill>
                  <a:schemeClr val="bg1"/>
                </a:solidFill>
              </a:rPr>
              <a:t>e.g. Actor-Network theory</a:t>
            </a:r>
          </a:p>
        </p:txBody>
      </p:sp>
      <p:pic>
        <p:nvPicPr>
          <p:cNvPr id="6" name="Picture 5">
            <a:extLst>
              <a:ext uri="{FF2B5EF4-FFF2-40B4-BE49-F238E27FC236}">
                <a16:creationId xmlns:a16="http://schemas.microsoft.com/office/drawing/2014/main" id="{34F716AA-4420-405A-9131-12AED49F5636}"/>
              </a:ext>
            </a:extLst>
          </p:cNvPr>
          <p:cNvPicPr>
            <a:picLocks noChangeAspect="1"/>
          </p:cNvPicPr>
          <p:nvPr/>
        </p:nvPicPr>
        <p:blipFill rotWithShape="1">
          <a:blip r:embed="rId2"/>
          <a:srcRect l="19646" t="20671" r="19878" b="43010"/>
          <a:stretch/>
        </p:blipFill>
        <p:spPr>
          <a:xfrm>
            <a:off x="2636463" y="3613596"/>
            <a:ext cx="9511361" cy="3212976"/>
          </a:xfrm>
          <a:prstGeom prst="rect">
            <a:avLst/>
          </a:prstGeom>
        </p:spPr>
      </p:pic>
      <p:sp>
        <p:nvSpPr>
          <p:cNvPr id="8" name="TextBox 7">
            <a:extLst>
              <a:ext uri="{FF2B5EF4-FFF2-40B4-BE49-F238E27FC236}">
                <a16:creationId xmlns:a16="http://schemas.microsoft.com/office/drawing/2014/main" id="{959ECB71-9840-4524-9815-07CA9286405C}"/>
              </a:ext>
            </a:extLst>
          </p:cNvPr>
          <p:cNvSpPr txBox="1"/>
          <p:nvPr/>
        </p:nvSpPr>
        <p:spPr>
          <a:xfrm>
            <a:off x="257047" y="3613596"/>
            <a:ext cx="2526585" cy="2308324"/>
          </a:xfrm>
          <a:prstGeom prst="rect">
            <a:avLst/>
          </a:prstGeom>
          <a:noFill/>
        </p:spPr>
        <p:txBody>
          <a:bodyPr wrap="square">
            <a:spAutoFit/>
          </a:bodyPr>
          <a:lstStyle/>
          <a:p>
            <a:r>
              <a:rPr lang="en-US" sz="1800" dirty="0" err="1"/>
              <a:t>Dwiartama</a:t>
            </a:r>
            <a:r>
              <a:rPr lang="en-US" sz="1800" dirty="0"/>
              <a:t>, A., and C. Rosin. 2014. Exploring agency beyond humans: the compatibility of Actor-Network Theory (ANT) and resilience thinking. Ecology and Society 19(3):28. http</a:t>
            </a:r>
            <a:endParaRPr lang="en-GB" dirty="0"/>
          </a:p>
        </p:txBody>
      </p:sp>
    </p:spTree>
    <p:extLst>
      <p:ext uri="{BB962C8B-B14F-4D97-AF65-F5344CB8AC3E}">
        <p14:creationId xmlns:p14="http://schemas.microsoft.com/office/powerpoint/2010/main" val="4144338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AC6385-2D48-49BA-8564-BCDC8BC73C95}"/>
              </a:ext>
            </a:extLst>
          </p:cNvPr>
          <p:cNvSpPr>
            <a:spLocks noGrp="1"/>
          </p:cNvSpPr>
          <p:nvPr>
            <p:ph idx="1"/>
          </p:nvPr>
        </p:nvSpPr>
        <p:spPr>
          <a:xfrm>
            <a:off x="340100" y="3058896"/>
            <a:ext cx="11511799" cy="3168352"/>
          </a:xfrm>
        </p:spPr>
        <p:txBody>
          <a:bodyPr>
            <a:noAutofit/>
          </a:bodyPr>
          <a:lstStyle/>
          <a:p>
            <a:pPr marL="0" indent="0">
              <a:buNone/>
            </a:pPr>
            <a:r>
              <a:rPr lang="en-US" sz="2000" b="1" dirty="0"/>
              <a:t>Abstract</a:t>
            </a:r>
          </a:p>
          <a:p>
            <a:pPr marL="0" indent="0">
              <a:buNone/>
            </a:pPr>
            <a:r>
              <a:rPr lang="en-US" sz="2000" dirty="0"/>
              <a:t> The concept of agency as applied to technological artifacts has become an object of heated debate in the context of AI research because some AI researchers ascribe to programs the type of agency traditionally associated with humans. Confusion about agency is at the root of misconceptions about the possibilities for future AI. We introduce the concept of a triadic agency that includes the causal agency of artifacts and the intentional agency of humans to better describe what happens in AI as it functions in real-world contexts. We use the VW emission fraud case to explain triadic agency since </a:t>
            </a:r>
            <a:r>
              <a:rPr lang="en-US" sz="2000" i="1" dirty="0">
                <a:solidFill>
                  <a:srgbClr val="FF0000"/>
                </a:solidFill>
              </a:rPr>
              <a:t>in this case a technological artifact, namely software, was an essential part of the wrongdoing and the software might be said to have agency in the wrongdoing.</a:t>
            </a:r>
            <a:r>
              <a:rPr lang="en-US" sz="2000" dirty="0"/>
              <a:t> We then extend the case to include futuristic AI, imagining AI that becomes more and more autonomous.</a:t>
            </a:r>
          </a:p>
          <a:p>
            <a:pPr marL="0" indent="0" algn="r">
              <a:buNone/>
            </a:pPr>
            <a:r>
              <a:rPr lang="en-US" sz="1600" dirty="0"/>
              <a:t>Deborah G. Johnson &amp; Mario </a:t>
            </a:r>
            <a:r>
              <a:rPr lang="en-US" sz="1600" dirty="0" err="1"/>
              <a:t>Verdicchio</a:t>
            </a:r>
            <a:r>
              <a:rPr lang="en-US" sz="1600" dirty="0"/>
              <a:t> (2017)  AI, agency and responsibility: the VW fraud case and beyond,  </a:t>
            </a:r>
            <a:r>
              <a:rPr lang="it-IT" sz="1600" dirty="0"/>
              <a:t>AI &amp; SOCIETY https://doi.org/10.1007/s00146-017-0781-9</a:t>
            </a:r>
            <a:endParaRPr lang="en-GB" sz="1600" dirty="0"/>
          </a:p>
        </p:txBody>
      </p:sp>
      <p:pic>
        <p:nvPicPr>
          <p:cNvPr id="1026" name="Picture 2" descr="See the source image">
            <a:extLst>
              <a:ext uri="{FF2B5EF4-FFF2-40B4-BE49-F238E27FC236}">
                <a16:creationId xmlns:a16="http://schemas.microsoft.com/office/drawing/2014/main" id="{1A4FB612-E6F3-4255-9FEA-DD9253AB200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2602"/>
            <a:ext cx="3503712" cy="261959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403B88AD-2162-4733-B045-FDA7F22740EF}"/>
              </a:ext>
            </a:extLst>
          </p:cNvPr>
          <p:cNvPicPr>
            <a:picLocks noChangeAspect="1"/>
          </p:cNvPicPr>
          <p:nvPr/>
        </p:nvPicPr>
        <p:blipFill rotWithShape="1">
          <a:blip r:embed="rId3"/>
          <a:srcRect l="18121" t="51198" r="34053" b="14300"/>
          <a:stretch/>
        </p:blipFill>
        <p:spPr>
          <a:xfrm>
            <a:off x="3543988" y="-33154"/>
            <a:ext cx="5486402" cy="2248083"/>
          </a:xfrm>
          <a:prstGeom prst="rect">
            <a:avLst/>
          </a:prstGeom>
        </p:spPr>
      </p:pic>
      <p:pic>
        <p:nvPicPr>
          <p:cNvPr id="9" name="Picture 8">
            <a:extLst>
              <a:ext uri="{FF2B5EF4-FFF2-40B4-BE49-F238E27FC236}">
                <a16:creationId xmlns:a16="http://schemas.microsoft.com/office/drawing/2014/main" id="{A8C8B3DC-1041-4154-9D1F-A19798E098D1}"/>
              </a:ext>
            </a:extLst>
          </p:cNvPr>
          <p:cNvPicPr>
            <a:picLocks noChangeAspect="1"/>
          </p:cNvPicPr>
          <p:nvPr/>
        </p:nvPicPr>
        <p:blipFill rotWithShape="1">
          <a:blip r:embed="rId4"/>
          <a:srcRect l="67719" t="55250" r="1882" b="30050"/>
          <a:stretch/>
        </p:blipFill>
        <p:spPr>
          <a:xfrm>
            <a:off x="9030390" y="0"/>
            <a:ext cx="3076084" cy="836712"/>
          </a:xfrm>
          <a:prstGeom prst="rect">
            <a:avLst/>
          </a:prstGeom>
        </p:spPr>
      </p:pic>
      <p:pic>
        <p:nvPicPr>
          <p:cNvPr id="5" name="Picture 4">
            <a:extLst>
              <a:ext uri="{FF2B5EF4-FFF2-40B4-BE49-F238E27FC236}">
                <a16:creationId xmlns:a16="http://schemas.microsoft.com/office/drawing/2014/main" id="{551F06F1-9648-46C8-ACF0-DC4E1964FEB0}"/>
              </a:ext>
            </a:extLst>
          </p:cNvPr>
          <p:cNvPicPr>
            <a:picLocks noChangeAspect="1"/>
          </p:cNvPicPr>
          <p:nvPr/>
        </p:nvPicPr>
        <p:blipFill rotWithShape="1">
          <a:blip r:embed="rId5"/>
          <a:srcRect l="4999" t="33200" r="29920" b="38450"/>
          <a:stretch/>
        </p:blipFill>
        <p:spPr>
          <a:xfrm>
            <a:off x="5087887" y="1777528"/>
            <a:ext cx="7104111" cy="1740705"/>
          </a:xfrm>
          <a:prstGeom prst="rect">
            <a:avLst/>
          </a:prstGeom>
          <a:ln>
            <a:solidFill>
              <a:schemeClr val="lt1">
                <a:hueOff val="0"/>
                <a:satOff val="0"/>
                <a:lumOff val="0"/>
              </a:schemeClr>
            </a:solidFill>
          </a:ln>
        </p:spPr>
      </p:pic>
    </p:spTree>
    <p:extLst>
      <p:ext uri="{BB962C8B-B14F-4D97-AF65-F5344CB8AC3E}">
        <p14:creationId xmlns:p14="http://schemas.microsoft.com/office/powerpoint/2010/main" val="667845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3C0D610-BF42-44BB-B99D-78D7DFD95FA8}"/>
              </a:ext>
            </a:extLst>
          </p:cNvPr>
          <p:cNvSpPr>
            <a:spLocks noGrp="1"/>
          </p:cNvSpPr>
          <p:nvPr>
            <p:ph sz="half" idx="1"/>
          </p:nvPr>
        </p:nvSpPr>
        <p:spPr>
          <a:xfrm>
            <a:off x="574370" y="1844824"/>
            <a:ext cx="5126360" cy="3993308"/>
          </a:xfrm>
        </p:spPr>
        <p:txBody>
          <a:bodyPr>
            <a:normAutofit fontScale="92500" lnSpcReduction="10000"/>
          </a:bodyPr>
          <a:lstStyle/>
          <a:p>
            <a:r>
              <a:rPr lang="en-US" dirty="0"/>
              <a:t>Our observations in the real world</a:t>
            </a:r>
          </a:p>
          <a:p>
            <a:r>
              <a:rPr lang="en-US" dirty="0"/>
              <a:t>Noticing the patterns and </a:t>
            </a:r>
            <a:r>
              <a:rPr lang="en-US" dirty="0" err="1"/>
              <a:t>behaviours</a:t>
            </a:r>
            <a:endParaRPr lang="en-US" dirty="0"/>
          </a:p>
          <a:p>
            <a:r>
              <a:rPr lang="en-US" dirty="0"/>
              <a:t>Seeing how these get reported in media and across cultures, geopolitical contexts.</a:t>
            </a:r>
          </a:p>
          <a:p>
            <a:endParaRPr lang="en-GB" dirty="0"/>
          </a:p>
        </p:txBody>
      </p:sp>
      <p:sp>
        <p:nvSpPr>
          <p:cNvPr id="5" name="Content Placeholder 4">
            <a:extLst>
              <a:ext uri="{FF2B5EF4-FFF2-40B4-BE49-F238E27FC236}">
                <a16:creationId xmlns:a16="http://schemas.microsoft.com/office/drawing/2014/main" id="{FFC38DE2-3C1C-4F64-9032-108670F29275}"/>
              </a:ext>
            </a:extLst>
          </p:cNvPr>
          <p:cNvSpPr>
            <a:spLocks noGrp="1"/>
          </p:cNvSpPr>
          <p:nvPr>
            <p:ph sz="half" idx="2"/>
          </p:nvPr>
        </p:nvSpPr>
        <p:spPr>
          <a:xfrm>
            <a:off x="6197600" y="3212976"/>
            <a:ext cx="5384800" cy="3456384"/>
          </a:xfrm>
        </p:spPr>
        <p:txBody>
          <a:bodyPr>
            <a:normAutofit fontScale="92500" lnSpcReduction="10000"/>
          </a:bodyPr>
          <a:lstStyle/>
          <a:p>
            <a:r>
              <a:rPr lang="en-US" dirty="0" err="1"/>
              <a:t>Theorising</a:t>
            </a:r>
            <a:r>
              <a:rPr lang="en-US" dirty="0"/>
              <a:t> begins from a thousand places</a:t>
            </a:r>
          </a:p>
          <a:p>
            <a:endParaRPr lang="en-US" dirty="0"/>
          </a:p>
          <a:p>
            <a:r>
              <a:rPr lang="en-GB" dirty="0"/>
              <a:t>Notice definitions, approaches, underlying assumptions</a:t>
            </a:r>
          </a:p>
          <a:p>
            <a:endParaRPr lang="en-GB" dirty="0"/>
          </a:p>
          <a:p>
            <a:r>
              <a:rPr lang="en-GB" dirty="0"/>
              <a:t>Different perspectives result in different explanations</a:t>
            </a:r>
          </a:p>
        </p:txBody>
      </p:sp>
      <p:sp>
        <p:nvSpPr>
          <p:cNvPr id="6" name="Rectangle 2">
            <a:extLst>
              <a:ext uri="{FF2B5EF4-FFF2-40B4-BE49-F238E27FC236}">
                <a16:creationId xmlns:a16="http://schemas.microsoft.com/office/drawing/2014/main" id="{CF3E0C2F-2011-489B-B967-C93C1E2841FE}"/>
              </a:ext>
            </a:extLst>
          </p:cNvPr>
          <p:cNvSpPr txBox="1">
            <a:spLocks noChangeArrowheads="1"/>
          </p:cNvSpPr>
          <p:nvPr/>
        </p:nvSpPr>
        <p:spPr>
          <a:xfrm>
            <a:off x="0" y="24136"/>
            <a:ext cx="12192000" cy="148478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dirty="0">
                <a:solidFill>
                  <a:schemeClr val="bg1"/>
                </a:solidFill>
              </a:rPr>
              <a:t>Applied and Theoretical</a:t>
            </a:r>
          </a:p>
        </p:txBody>
      </p:sp>
      <p:pic>
        <p:nvPicPr>
          <p:cNvPr id="1026" name="Picture 2" descr="See the source image">
            <a:extLst>
              <a:ext uri="{FF2B5EF4-FFF2-40B4-BE49-F238E27FC236}">
                <a16:creationId xmlns:a16="http://schemas.microsoft.com/office/drawing/2014/main" id="{EA850A1F-0D67-488B-AED0-2F31D6CD05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53550" y="24136"/>
            <a:ext cx="283845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See the source image">
            <a:extLst>
              <a:ext uri="{FF2B5EF4-FFF2-40B4-BE49-F238E27FC236}">
                <a16:creationId xmlns:a16="http://schemas.microsoft.com/office/drawing/2014/main" id="{E4F821A5-FA7A-4495-8C2E-035D40C06AE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487826"/>
            <a:ext cx="3215680" cy="2404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3151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0" y="0"/>
            <a:ext cx="12192000" cy="1484784"/>
          </a:xfrm>
          <a:solidFill>
            <a:schemeClr val="tx2"/>
          </a:solidFill>
        </p:spPr>
        <p:txBody>
          <a:bodyPr>
            <a:normAutofit/>
          </a:bodyPr>
          <a:lstStyle/>
          <a:p>
            <a:r>
              <a:rPr lang="en-GB" sz="4000">
                <a:solidFill>
                  <a:schemeClr val="bg1"/>
                </a:solidFill>
              </a:rPr>
              <a:t>Discussion</a:t>
            </a:r>
            <a:r>
              <a:rPr lang="en-GB" sz="4000" dirty="0">
                <a:solidFill>
                  <a:schemeClr val="bg1"/>
                </a:solidFill>
              </a:rPr>
              <a:t>:</a:t>
            </a:r>
          </a:p>
        </p:txBody>
      </p:sp>
      <p:sp>
        <p:nvSpPr>
          <p:cNvPr id="3" name="Content Placeholder 2">
            <a:extLst>
              <a:ext uri="{FF2B5EF4-FFF2-40B4-BE49-F238E27FC236}">
                <a16:creationId xmlns:a16="http://schemas.microsoft.com/office/drawing/2014/main" id="{E66A0A65-3055-4A60-B88C-81A88761E19C}"/>
              </a:ext>
            </a:extLst>
          </p:cNvPr>
          <p:cNvSpPr>
            <a:spLocks noGrp="1"/>
          </p:cNvSpPr>
          <p:nvPr>
            <p:ph idx="1"/>
          </p:nvPr>
        </p:nvSpPr>
        <p:spPr>
          <a:xfrm>
            <a:off x="767408" y="1938536"/>
            <a:ext cx="10657184" cy="2980928"/>
          </a:xfrm>
        </p:spPr>
        <p:txBody>
          <a:bodyPr>
            <a:normAutofit/>
          </a:bodyPr>
          <a:lstStyle/>
          <a:p>
            <a:r>
              <a:rPr lang="en-US" dirty="0"/>
              <a:t>How are </a:t>
            </a:r>
            <a:r>
              <a:rPr lang="en-US" dirty="0" err="1"/>
              <a:t>organisations</a:t>
            </a:r>
            <a:r>
              <a:rPr lang="en-US" dirty="0"/>
              <a:t> adapting and emerging to cope with the 4</a:t>
            </a:r>
            <a:r>
              <a:rPr lang="en-US" baseline="30000" dirty="0"/>
              <a:t>th</a:t>
            </a:r>
            <a:r>
              <a:rPr lang="en-US" dirty="0"/>
              <a:t> IR?</a:t>
            </a:r>
          </a:p>
          <a:p>
            <a:r>
              <a:rPr lang="en-US" dirty="0"/>
              <a:t>What kinds of work are/will people be needed to do and how will they be managed? </a:t>
            </a:r>
          </a:p>
          <a:p>
            <a:r>
              <a:rPr lang="en-US" dirty="0"/>
              <a:t>What is the role, impact and limitations of technology?</a:t>
            </a:r>
          </a:p>
          <a:p>
            <a:pPr marL="0" indent="0">
              <a:buNone/>
            </a:pPr>
            <a:endParaRPr lang="en-GB" dirty="0"/>
          </a:p>
        </p:txBody>
      </p:sp>
      <p:sp>
        <p:nvSpPr>
          <p:cNvPr id="2" name="TextBox 1">
            <a:extLst>
              <a:ext uri="{FF2B5EF4-FFF2-40B4-BE49-F238E27FC236}">
                <a16:creationId xmlns:a16="http://schemas.microsoft.com/office/drawing/2014/main" id="{B104E8AC-93D5-4DA9-B6ED-C28D63E75498}"/>
              </a:ext>
            </a:extLst>
          </p:cNvPr>
          <p:cNvSpPr txBox="1"/>
          <p:nvPr/>
        </p:nvSpPr>
        <p:spPr>
          <a:xfrm>
            <a:off x="0" y="5281082"/>
            <a:ext cx="12192000" cy="1569660"/>
          </a:xfrm>
          <a:prstGeom prst="rect">
            <a:avLst/>
          </a:prstGeom>
          <a:solidFill>
            <a:schemeClr val="accent1">
              <a:lumMod val="75000"/>
            </a:schemeClr>
          </a:solidFill>
        </p:spPr>
        <p:txBody>
          <a:bodyPr wrap="square" rtlCol="0">
            <a:spAutoFit/>
          </a:bodyPr>
          <a:lstStyle/>
          <a:p>
            <a:pPr lvl="1"/>
            <a:r>
              <a:rPr lang="en-GB" sz="2400" dirty="0">
                <a:solidFill>
                  <a:schemeClr val="bg1"/>
                </a:solidFill>
              </a:rPr>
              <a:t>Does it depend on:</a:t>
            </a:r>
          </a:p>
          <a:p>
            <a:pPr marL="742950" lvl="1" indent="-285750">
              <a:buFont typeface="Arial" panose="020B0604020202020204" pitchFamily="34" charset="0"/>
              <a:buChar char="•"/>
            </a:pPr>
            <a:r>
              <a:rPr lang="en-GB" sz="2400" dirty="0">
                <a:solidFill>
                  <a:schemeClr val="bg1"/>
                </a:solidFill>
              </a:rPr>
              <a:t>Organisational context/ industry/ sector/skilled work/ knowledge economy</a:t>
            </a:r>
          </a:p>
          <a:p>
            <a:pPr marL="742950" lvl="1" indent="-285750">
              <a:buFont typeface="Arial" panose="020B0604020202020204" pitchFamily="34" charset="0"/>
              <a:buChar char="•"/>
            </a:pPr>
            <a:r>
              <a:rPr lang="en-GB" sz="2400" dirty="0">
                <a:solidFill>
                  <a:schemeClr val="bg1"/>
                </a:solidFill>
              </a:rPr>
              <a:t>Economic cycle/ recession/ boom/ highly competitive market for labour</a:t>
            </a:r>
          </a:p>
          <a:p>
            <a:endParaRPr lang="en-GB" sz="2400" dirty="0">
              <a:solidFill>
                <a:schemeClr val="bg1"/>
              </a:solidFill>
            </a:endParaRPr>
          </a:p>
        </p:txBody>
      </p:sp>
    </p:spTree>
    <p:extLst>
      <p:ext uri="{BB962C8B-B14F-4D97-AF65-F5344CB8AC3E}">
        <p14:creationId xmlns:p14="http://schemas.microsoft.com/office/powerpoint/2010/main" val="14753376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57B2-4D18-42B7-9859-7CFF07AB3B08}"/>
              </a:ext>
            </a:extLst>
          </p:cNvPr>
          <p:cNvSpPr>
            <a:spLocks noGrp="1"/>
          </p:cNvSpPr>
          <p:nvPr>
            <p:ph type="title"/>
          </p:nvPr>
        </p:nvSpPr>
        <p:spPr>
          <a:xfrm>
            <a:off x="191344" y="548680"/>
            <a:ext cx="5486400" cy="1143000"/>
          </a:xfrm>
        </p:spPr>
        <p:txBody>
          <a:bodyPr>
            <a:normAutofit/>
          </a:bodyPr>
          <a:lstStyle/>
          <a:p>
            <a:r>
              <a:rPr lang="en-US" dirty="0"/>
              <a:t>From Schwab</a:t>
            </a:r>
            <a:endParaRPr lang="en-GB" dirty="0"/>
          </a:p>
        </p:txBody>
      </p:sp>
      <p:sp>
        <p:nvSpPr>
          <p:cNvPr id="3" name="Content Placeholder 2">
            <a:extLst>
              <a:ext uri="{FF2B5EF4-FFF2-40B4-BE49-F238E27FC236}">
                <a16:creationId xmlns:a16="http://schemas.microsoft.com/office/drawing/2014/main" id="{91A3D657-4DE8-49D4-818F-B55F15FAEF43}"/>
              </a:ext>
            </a:extLst>
          </p:cNvPr>
          <p:cNvSpPr>
            <a:spLocks noGrp="1"/>
          </p:cNvSpPr>
          <p:nvPr>
            <p:ph idx="1"/>
          </p:nvPr>
        </p:nvSpPr>
        <p:spPr>
          <a:xfrm>
            <a:off x="407368" y="1642790"/>
            <a:ext cx="4608512" cy="4666530"/>
          </a:xfrm>
        </p:spPr>
        <p:txBody>
          <a:bodyPr>
            <a:normAutofit/>
          </a:bodyPr>
          <a:lstStyle/>
          <a:p>
            <a:pPr marL="0" indent="0">
              <a:buNone/>
            </a:pPr>
            <a:r>
              <a:rPr lang="en-US" dirty="0"/>
              <a:t>There are four main areas of business on which the Fourth Industrial Revolution has an effect: </a:t>
            </a:r>
          </a:p>
          <a:p>
            <a:pPr lvl="1"/>
            <a:r>
              <a:rPr lang="en-GB" dirty="0"/>
              <a:t>customer expectations, </a:t>
            </a:r>
          </a:p>
          <a:p>
            <a:pPr lvl="1"/>
            <a:r>
              <a:rPr lang="en-GB" dirty="0"/>
              <a:t>product enhancement, </a:t>
            </a:r>
          </a:p>
          <a:p>
            <a:pPr lvl="1"/>
            <a:r>
              <a:rPr lang="en-GB" dirty="0"/>
              <a:t>collaborative innovation and </a:t>
            </a:r>
          </a:p>
          <a:p>
            <a:pPr lvl="1"/>
            <a:r>
              <a:rPr lang="en-GB" dirty="0"/>
              <a:t>organisational forms. </a:t>
            </a:r>
          </a:p>
        </p:txBody>
      </p:sp>
      <p:sp>
        <p:nvSpPr>
          <p:cNvPr id="4" name="TextBox 3">
            <a:extLst>
              <a:ext uri="{FF2B5EF4-FFF2-40B4-BE49-F238E27FC236}">
                <a16:creationId xmlns:a16="http://schemas.microsoft.com/office/drawing/2014/main" id="{BE336FC3-E333-405B-9766-DC7194563C05}"/>
              </a:ext>
            </a:extLst>
          </p:cNvPr>
          <p:cNvSpPr txBox="1"/>
          <p:nvPr/>
        </p:nvSpPr>
        <p:spPr>
          <a:xfrm>
            <a:off x="5231904" y="0"/>
            <a:ext cx="6960096" cy="6858000"/>
          </a:xfrm>
          <a:prstGeom prst="rect">
            <a:avLst/>
          </a:prstGeom>
          <a:solidFill>
            <a:schemeClr val="tx2"/>
          </a:solidFill>
        </p:spPr>
        <p:txBody>
          <a:bodyPr wrap="square" rtlCol="0">
            <a:noAutofit/>
          </a:bodyPr>
          <a:lstStyle/>
          <a:p>
            <a:endParaRPr lang="en-US" sz="4000" u="sng" dirty="0">
              <a:solidFill>
                <a:schemeClr val="bg1"/>
              </a:solidFill>
            </a:endParaRPr>
          </a:p>
          <a:p>
            <a:r>
              <a:rPr lang="en-US" sz="4000" u="sng" dirty="0">
                <a:solidFill>
                  <a:schemeClr val="bg1"/>
                </a:solidFill>
              </a:rPr>
              <a:t>Task for next week</a:t>
            </a:r>
            <a:r>
              <a:rPr lang="en-US" sz="4000" u="sng">
                <a:solidFill>
                  <a:schemeClr val="bg1"/>
                </a:solidFill>
              </a:rPr>
              <a:t>: </a:t>
            </a:r>
            <a:endParaRPr lang="en-US" sz="4000" i="1" u="sng" dirty="0">
              <a:solidFill>
                <a:schemeClr val="bg1"/>
              </a:solidFill>
            </a:endParaRPr>
          </a:p>
          <a:p>
            <a:endParaRPr lang="en-US" sz="3200" dirty="0"/>
          </a:p>
          <a:p>
            <a:pPr marL="514350" indent="-514350">
              <a:buFont typeface="+mj-lt"/>
              <a:buAutoNum type="arabicPeriod"/>
            </a:pPr>
            <a:r>
              <a:rPr lang="en-GB" sz="2800" dirty="0">
                <a:solidFill>
                  <a:schemeClr val="bg1"/>
                </a:solidFill>
                <a:latin typeface="Arial" panose="020B0604020202020204" pitchFamily="34" charset="0"/>
                <a:ea typeface="Times New Roman" panose="02020603050405020304" pitchFamily="18" charset="0"/>
              </a:rPr>
              <a:t>S</a:t>
            </a:r>
            <a:r>
              <a:rPr lang="en-GB" sz="2800" dirty="0">
                <a:solidFill>
                  <a:schemeClr val="bg1"/>
                </a:solidFill>
                <a:effectLst/>
                <a:latin typeface="Arial" panose="020B0604020202020204" pitchFamily="34" charset="0"/>
                <a:ea typeface="Times New Roman" panose="02020603050405020304" pitchFamily="18" charset="0"/>
              </a:rPr>
              <a:t>elect </a:t>
            </a:r>
            <a:r>
              <a:rPr lang="en-GB" sz="2800" u="sng" dirty="0">
                <a:solidFill>
                  <a:schemeClr val="bg1"/>
                </a:solidFill>
                <a:effectLst/>
                <a:latin typeface="Arial" panose="020B0604020202020204" pitchFamily="34" charset="0"/>
                <a:ea typeface="Times New Roman" panose="02020603050405020304" pitchFamily="18" charset="0"/>
              </a:rPr>
              <a:t>two</a:t>
            </a:r>
            <a:r>
              <a:rPr lang="en-GB" sz="2800" dirty="0">
                <a:solidFill>
                  <a:schemeClr val="bg1"/>
                </a:solidFill>
                <a:effectLst/>
                <a:latin typeface="Arial" panose="020B0604020202020204" pitchFamily="34" charset="0"/>
                <a:ea typeface="Times New Roman" panose="02020603050405020304" pitchFamily="18" charset="0"/>
              </a:rPr>
              <a:t> organisations and observe their current management practice.</a:t>
            </a:r>
          </a:p>
          <a:p>
            <a:pPr marL="514350" indent="-514350">
              <a:buFont typeface="+mj-lt"/>
              <a:buAutoNum type="arabicPeriod"/>
            </a:pPr>
            <a:endParaRPr lang="en-GB" sz="2800" dirty="0">
              <a:solidFill>
                <a:schemeClr val="bg1"/>
              </a:solidFill>
              <a:effectLst/>
              <a:latin typeface="Arial" panose="020B0604020202020204" pitchFamily="34" charset="0"/>
              <a:ea typeface="Times New Roman" panose="02020603050405020304" pitchFamily="18" charset="0"/>
            </a:endParaRPr>
          </a:p>
          <a:p>
            <a:pPr marL="514350" indent="-514350">
              <a:buFont typeface="+mj-lt"/>
              <a:buAutoNum type="arabicPeriod"/>
            </a:pPr>
            <a:r>
              <a:rPr lang="en-GB" sz="2800" dirty="0">
                <a:solidFill>
                  <a:schemeClr val="bg1"/>
                </a:solidFill>
                <a:effectLst/>
                <a:latin typeface="Arial" panose="020B0604020202020204" pitchFamily="34" charset="0"/>
                <a:ea typeface="Times New Roman" panose="02020603050405020304" pitchFamily="18" charset="0"/>
              </a:rPr>
              <a:t>Analyse and contrast their practice in terms of Schwab’s four points.</a:t>
            </a:r>
          </a:p>
          <a:p>
            <a:pPr marL="514350" indent="-514350">
              <a:buFont typeface="+mj-lt"/>
              <a:buAutoNum type="arabicPeriod"/>
            </a:pPr>
            <a:endParaRPr lang="en-GB" sz="2800" dirty="0">
              <a:solidFill>
                <a:schemeClr val="bg1"/>
              </a:solidFill>
              <a:effectLst/>
              <a:latin typeface="Arial" panose="020B0604020202020204" pitchFamily="34" charset="0"/>
              <a:ea typeface="Times New Roman" panose="02020603050405020304" pitchFamily="18" charset="0"/>
            </a:endParaRPr>
          </a:p>
          <a:p>
            <a:pPr marL="514350" indent="-514350">
              <a:buFont typeface="+mj-lt"/>
              <a:buAutoNum type="arabicPeriod"/>
            </a:pPr>
            <a:r>
              <a:rPr lang="en-GB" sz="2800" dirty="0">
                <a:solidFill>
                  <a:schemeClr val="bg1"/>
                </a:solidFill>
                <a:latin typeface="Arial" panose="020B0604020202020204" pitchFamily="34" charset="0"/>
                <a:ea typeface="Times New Roman" panose="02020603050405020304" pitchFamily="18" charset="0"/>
              </a:rPr>
              <a:t>How has COVID-19 affected their policy and practice?</a:t>
            </a:r>
            <a:endParaRPr lang="en-GB" sz="2800" dirty="0">
              <a:solidFill>
                <a:schemeClr val="bg1"/>
              </a:solidFill>
              <a:effectLst/>
              <a:latin typeface="Arial" panose="020B0604020202020204" pitchFamily="34" charset="0"/>
              <a:ea typeface="Times New Roman" panose="02020603050405020304" pitchFamily="18" charset="0"/>
            </a:endParaRPr>
          </a:p>
          <a:p>
            <a:endParaRPr lang="en-GB" sz="2800" dirty="0">
              <a:solidFill>
                <a:schemeClr val="bg1"/>
              </a:solidFill>
              <a:latin typeface="Arial" panose="020B0604020202020204" pitchFamily="34" charset="0"/>
            </a:endParaRPr>
          </a:p>
          <a:p>
            <a:r>
              <a:rPr lang="en-GB" sz="2800" dirty="0">
                <a:solidFill>
                  <a:schemeClr val="bg1"/>
                </a:solidFill>
                <a:latin typeface="Arial" panose="020B0604020202020204" pitchFamily="34" charset="0"/>
              </a:rPr>
              <a:t>Report back next with a few slides</a:t>
            </a:r>
          </a:p>
          <a:p>
            <a:endParaRPr lang="en-GB" sz="2800" dirty="0">
              <a:solidFill>
                <a:schemeClr val="bg1"/>
              </a:solidFill>
              <a:latin typeface="Arial" panose="020B0604020202020204" pitchFamily="34" charset="0"/>
            </a:endParaRPr>
          </a:p>
          <a:p>
            <a:endParaRPr lang="en-GB" sz="2800" dirty="0">
              <a:solidFill>
                <a:schemeClr val="bg1"/>
              </a:solidFill>
            </a:endParaRPr>
          </a:p>
        </p:txBody>
      </p:sp>
    </p:spTree>
    <p:extLst>
      <p:ext uri="{BB962C8B-B14F-4D97-AF65-F5344CB8AC3E}">
        <p14:creationId xmlns:p14="http://schemas.microsoft.com/office/powerpoint/2010/main" val="1466499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1419</TotalTime>
  <Words>1837</Words>
  <Application>Microsoft Office PowerPoint</Application>
  <PresentationFormat>Widescreen</PresentationFormat>
  <Paragraphs>136</Paragraphs>
  <Slides>19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Source Sans Pro</vt:lpstr>
      <vt:lpstr>Times New Roman</vt:lpstr>
      <vt:lpstr>verdana</vt:lpstr>
      <vt:lpstr>Office Theme</vt:lpstr>
      <vt:lpstr>PowerPoint Presentation</vt:lpstr>
      <vt:lpstr>PowerPoint Presentation</vt:lpstr>
      <vt:lpstr>Issues to ponder on…..</vt:lpstr>
      <vt:lpstr>PowerPoint Presentation</vt:lpstr>
      <vt:lpstr>PowerPoint Presentation</vt:lpstr>
      <vt:lpstr> </vt:lpstr>
      <vt:lpstr>CNBC introduces 4IR</vt:lpstr>
      <vt:lpstr>PowerPoint Presentation</vt:lpstr>
      <vt:lpstr>PowerPoint Presentation</vt:lpstr>
      <vt:lpstr>PowerPoint Presentation</vt:lpstr>
      <vt:lpstr>The Workplace of the Future</vt:lpstr>
      <vt:lpstr>PowerPoint Presentation</vt:lpstr>
      <vt:lpstr>Sources of information </vt:lpstr>
      <vt:lpstr>PowerPoint Presentation</vt:lpstr>
      <vt:lpstr>PowerPoint Presentation</vt:lpstr>
      <vt:lpstr>PowerPoint Presentation</vt:lpstr>
      <vt:lpstr>PowerPoint Presentation</vt:lpstr>
      <vt:lpstr>Discussion:</vt:lpstr>
      <vt:lpstr>From Schwab</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Amare Desta</cp:lastModifiedBy>
  <cp:revision>156</cp:revision>
  <dcterms:created xsi:type="dcterms:W3CDTF">2013-06-25T13:48:10Z</dcterms:created>
  <dcterms:modified xsi:type="dcterms:W3CDTF">2022-03-09T09:28:28Z</dcterms:modified>
</cp:coreProperties>
</file>