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4572000" cy="3429000"/>
  <p:notesSz cx="4572000" cy="3429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95" d="100"/>
          <a:sy n="195" d="100"/>
        </p:scale>
        <p:origin x="948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42900" y="1062990"/>
            <a:ext cx="3886200" cy="720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685800" y="1920240"/>
            <a:ext cx="3200400" cy="857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2860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354580" y="788670"/>
            <a:ext cx="1988820" cy="22631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78638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4572000" cy="10553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762" y="762"/>
            <a:ext cx="4572000" cy="101955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762" y="762"/>
            <a:ext cx="4572000" cy="1019810"/>
          </a:xfrm>
          <a:custGeom>
            <a:avLst/>
            <a:gdLst/>
            <a:ahLst/>
            <a:cxnLst/>
            <a:rect l="l" t="t" r="r" b="b"/>
            <a:pathLst>
              <a:path w="4572000" h="1019810">
                <a:moveTo>
                  <a:pt x="0" y="1019555"/>
                </a:moveTo>
                <a:lnTo>
                  <a:pt x="4572000" y="1019555"/>
                </a:lnTo>
                <a:lnTo>
                  <a:pt x="4572000" y="0"/>
                </a:lnTo>
                <a:lnTo>
                  <a:pt x="0" y="0"/>
                </a:lnTo>
                <a:lnTo>
                  <a:pt x="0" y="1019555"/>
                </a:lnTo>
                <a:close/>
              </a:path>
            </a:pathLst>
          </a:custGeom>
          <a:ln w="4572">
            <a:solidFill>
              <a:srgbClr val="497DB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32004" y="327660"/>
            <a:ext cx="4505706" cy="303961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86868" y="376428"/>
            <a:ext cx="4398645" cy="2944495"/>
          </a:xfrm>
          <a:custGeom>
            <a:avLst/>
            <a:gdLst/>
            <a:ahLst/>
            <a:cxnLst/>
            <a:rect l="l" t="t" r="r" b="b"/>
            <a:pathLst>
              <a:path w="4398645" h="2944495">
                <a:moveTo>
                  <a:pt x="4390771" y="0"/>
                </a:moveTo>
                <a:lnTo>
                  <a:pt x="7505" y="0"/>
                </a:lnTo>
                <a:lnTo>
                  <a:pt x="0" y="7493"/>
                </a:lnTo>
                <a:lnTo>
                  <a:pt x="0" y="2936875"/>
                </a:lnTo>
                <a:lnTo>
                  <a:pt x="7505" y="2944368"/>
                </a:lnTo>
                <a:lnTo>
                  <a:pt x="4390771" y="2944368"/>
                </a:lnTo>
                <a:lnTo>
                  <a:pt x="4398264" y="2936875"/>
                </a:lnTo>
                <a:lnTo>
                  <a:pt x="4398264" y="7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173735" y="2139696"/>
            <a:ext cx="4248150" cy="105079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228599" y="2177796"/>
            <a:ext cx="4140835" cy="977265"/>
          </a:xfrm>
          <a:custGeom>
            <a:avLst/>
            <a:gdLst/>
            <a:ahLst/>
            <a:cxnLst/>
            <a:rect l="l" t="t" r="r" b="b"/>
            <a:pathLst>
              <a:path w="4140835" h="977264">
                <a:moveTo>
                  <a:pt x="4138167" y="0"/>
                </a:moveTo>
                <a:lnTo>
                  <a:pt x="2540" y="0"/>
                </a:lnTo>
                <a:lnTo>
                  <a:pt x="0" y="2539"/>
                </a:lnTo>
                <a:lnTo>
                  <a:pt x="0" y="974344"/>
                </a:lnTo>
                <a:lnTo>
                  <a:pt x="2540" y="976884"/>
                </a:lnTo>
                <a:lnTo>
                  <a:pt x="4138167" y="976884"/>
                </a:lnTo>
                <a:lnTo>
                  <a:pt x="4140708" y="974344"/>
                </a:lnTo>
                <a:lnTo>
                  <a:pt x="4140708" y="2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7863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47599" y="889762"/>
            <a:ext cx="2129790" cy="239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7599" y="1128676"/>
            <a:ext cx="3281045" cy="13569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554480" y="3188970"/>
            <a:ext cx="146304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2860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291840" y="3188970"/>
            <a:ext cx="1051560" cy="171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mailto:admin@society-of-sports-therapists.or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9927" y="2115719"/>
            <a:ext cx="3691254" cy="103759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651510">
              <a:lnSpc>
                <a:spcPct val="100000"/>
              </a:lnSpc>
              <a:spcBef>
                <a:spcPts val="220"/>
              </a:spcBef>
            </a:pPr>
            <a:r>
              <a:rPr sz="1600" b="1" spc="-5" dirty="0">
                <a:latin typeface="Carlito"/>
                <a:cs typeface="Carlito"/>
              </a:rPr>
              <a:t>Sports </a:t>
            </a:r>
            <a:r>
              <a:rPr sz="1600" b="1" spc="-25" dirty="0">
                <a:latin typeface="Carlito"/>
                <a:cs typeface="Carlito"/>
              </a:rPr>
              <a:t>Trauma</a:t>
            </a:r>
            <a:r>
              <a:rPr sz="1600" b="1" spc="5" dirty="0">
                <a:latin typeface="Carlito"/>
                <a:cs typeface="Carlito"/>
              </a:rPr>
              <a:t> </a:t>
            </a:r>
            <a:r>
              <a:rPr sz="1600" b="1" spc="-10" dirty="0">
                <a:latin typeface="Carlito"/>
                <a:cs typeface="Carlito"/>
              </a:rPr>
              <a:t>Management</a:t>
            </a:r>
            <a:endParaRPr sz="16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600" b="1" spc="-5" dirty="0">
                <a:latin typeface="Carlito"/>
                <a:cs typeface="Carlito"/>
              </a:rPr>
              <a:t>9. </a:t>
            </a:r>
            <a:r>
              <a:rPr sz="1600" b="1" spc="-10" dirty="0">
                <a:latin typeface="Carlito"/>
                <a:cs typeface="Carlito"/>
              </a:rPr>
              <a:t>Exposure, </a:t>
            </a:r>
            <a:r>
              <a:rPr sz="1600" b="1" spc="-15" dirty="0">
                <a:latin typeface="Carlito"/>
                <a:cs typeface="Carlito"/>
              </a:rPr>
              <a:t>Environment </a:t>
            </a:r>
            <a:r>
              <a:rPr sz="1600" b="1" spc="-5" dirty="0">
                <a:latin typeface="Carlito"/>
                <a:cs typeface="Carlito"/>
              </a:rPr>
              <a:t>&amp; </a:t>
            </a:r>
            <a:r>
              <a:rPr sz="1600" b="1" spc="-10" dirty="0">
                <a:latin typeface="Carlito"/>
                <a:cs typeface="Carlito"/>
              </a:rPr>
              <a:t>Everything</a:t>
            </a:r>
            <a:r>
              <a:rPr sz="1600" b="1" spc="105" dirty="0">
                <a:latin typeface="Carlito"/>
                <a:cs typeface="Carlito"/>
              </a:rPr>
              <a:t> </a:t>
            </a:r>
            <a:r>
              <a:rPr sz="1600" b="1" spc="-5" dirty="0">
                <a:latin typeface="Carlito"/>
                <a:cs typeface="Carlito"/>
              </a:rPr>
              <a:t>Else</a:t>
            </a:r>
            <a:endParaRPr sz="1600">
              <a:latin typeface="Carlito"/>
              <a:cs typeface="Carlito"/>
            </a:endParaRPr>
          </a:p>
          <a:p>
            <a:pPr marL="864869">
              <a:lnSpc>
                <a:spcPct val="100000"/>
              </a:lnSpc>
              <a:spcBef>
                <a:spcPts val="105"/>
              </a:spcBef>
            </a:pPr>
            <a:r>
              <a:rPr sz="1600" b="1" spc="-5" dirty="0">
                <a:latin typeface="Carlito"/>
                <a:cs typeface="Carlito"/>
              </a:rPr>
              <a:t>c. Medical </a:t>
            </a:r>
            <a:r>
              <a:rPr sz="1600" b="1" spc="-10" dirty="0">
                <a:latin typeface="Carlito"/>
                <a:cs typeface="Carlito"/>
              </a:rPr>
              <a:t>Emergencies</a:t>
            </a:r>
            <a:endParaRPr sz="1600">
              <a:latin typeface="Carlito"/>
              <a:cs typeface="Carlito"/>
            </a:endParaRPr>
          </a:p>
          <a:p>
            <a:pPr marL="1193800">
              <a:lnSpc>
                <a:spcPct val="100000"/>
              </a:lnSpc>
              <a:spcBef>
                <a:spcPts val="180"/>
              </a:spcBef>
            </a:pPr>
            <a:r>
              <a:rPr sz="1400" b="1" dirty="0">
                <a:latin typeface="Carlito"/>
                <a:cs typeface="Carlito"/>
              </a:rPr>
              <a:t>ii.</a:t>
            </a:r>
            <a:r>
              <a:rPr sz="1400" b="1" spc="-15" dirty="0">
                <a:latin typeface="Carlito"/>
                <a:cs typeface="Carlito"/>
              </a:rPr>
              <a:t> </a:t>
            </a:r>
            <a:r>
              <a:rPr sz="1400" b="1" spc="-5" dirty="0">
                <a:latin typeface="Carlito"/>
                <a:cs typeface="Carlito"/>
              </a:rPr>
              <a:t>Hypoglycaemia</a:t>
            </a:r>
            <a:endParaRPr sz="14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2222" y="3320923"/>
            <a:ext cx="4069079" cy="102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00" spc="-5" dirty="0">
                <a:latin typeface="Carlito"/>
                <a:cs typeface="Carlito"/>
              </a:rPr>
              <a:t>16 Royal </a:t>
            </a:r>
            <a:r>
              <a:rPr sz="500" dirty="0">
                <a:latin typeface="Carlito"/>
                <a:cs typeface="Carlito"/>
              </a:rPr>
              <a:t>Terrace, Glasgow, G3 </a:t>
            </a:r>
            <a:r>
              <a:rPr sz="500" spc="-5" dirty="0">
                <a:latin typeface="Carlito"/>
                <a:cs typeface="Carlito"/>
              </a:rPr>
              <a:t>7NY, T: 0845 600 2613, F: 0141 332 5335, W:www.society-of-sports-therapists.org, </a:t>
            </a:r>
            <a:r>
              <a:rPr sz="500" dirty="0">
                <a:latin typeface="Carlito"/>
                <a:cs typeface="Carlito"/>
              </a:rPr>
              <a:t>E:</a:t>
            </a:r>
            <a:r>
              <a:rPr sz="500" spc="110" dirty="0">
                <a:latin typeface="Carlito"/>
                <a:cs typeface="Carlito"/>
              </a:rPr>
              <a:t> </a:t>
            </a:r>
            <a:r>
              <a:rPr sz="500" spc="-5" dirty="0">
                <a:latin typeface="Carlito"/>
                <a:cs typeface="Carlito"/>
                <a:hlinkClick r:id="rId2"/>
              </a:rPr>
              <a:t>admin@society-of-sports-therapists.org</a:t>
            </a:r>
            <a:endParaRPr sz="500">
              <a:latin typeface="Carlito"/>
              <a:cs typeface="Carlito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28600" y="141707"/>
            <a:ext cx="4140835" cy="1976755"/>
            <a:chOff x="228600" y="141707"/>
            <a:chExt cx="4140835" cy="1976755"/>
          </a:xfrm>
        </p:grpSpPr>
        <p:sp>
          <p:nvSpPr>
            <p:cNvPr id="5" name="object 5"/>
            <p:cNvSpPr/>
            <p:nvPr/>
          </p:nvSpPr>
          <p:spPr>
            <a:xfrm>
              <a:off x="228600" y="406908"/>
              <a:ext cx="4140708" cy="171145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772411" y="1019775"/>
              <a:ext cx="1034075" cy="101477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39" y="141707"/>
              <a:ext cx="3757422" cy="169951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599" y="890396"/>
            <a:ext cx="1124585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Hypoglycaemia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7599" y="1146428"/>
            <a:ext cx="3069590" cy="192214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0" marR="5080" indent="-114300">
              <a:lnSpc>
                <a:spcPts val="1510"/>
              </a:lnSpc>
              <a:spcBef>
                <a:spcPts val="295"/>
              </a:spcBef>
              <a:buFont typeface="Arial"/>
              <a:buChar char="•"/>
              <a:tabLst>
                <a:tab pos="127000" algn="l"/>
              </a:tabLst>
            </a:pPr>
            <a:r>
              <a:rPr sz="1400" dirty="0">
                <a:latin typeface="Carlito"/>
                <a:cs typeface="Carlito"/>
              </a:rPr>
              <a:t>Plasma </a:t>
            </a:r>
            <a:r>
              <a:rPr sz="1400" spc="-5" dirty="0">
                <a:latin typeface="Carlito"/>
                <a:cs typeface="Carlito"/>
              </a:rPr>
              <a:t>Glucose &lt;2.5mmol/L (BM) but </a:t>
            </a:r>
            <a:r>
              <a:rPr sz="1400" dirty="0">
                <a:latin typeface="Carlito"/>
                <a:cs typeface="Carlito"/>
              </a:rPr>
              <a:t>Sx  </a:t>
            </a:r>
            <a:r>
              <a:rPr sz="1400" spc="-10" dirty="0">
                <a:latin typeface="Carlito"/>
                <a:cs typeface="Carlito"/>
              </a:rPr>
              <a:t>present before</a:t>
            </a:r>
            <a:r>
              <a:rPr sz="1400" spc="-15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this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Rapid onset of </a:t>
            </a:r>
            <a:r>
              <a:rPr sz="1400" dirty="0">
                <a:latin typeface="Carlito"/>
                <a:cs typeface="Carlito"/>
              </a:rPr>
              <a:t>Sx</a:t>
            </a:r>
            <a:r>
              <a:rPr sz="1400" spc="-2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(minutes)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10" dirty="0">
                <a:latin typeface="Carlito"/>
                <a:cs typeface="Carlito"/>
              </a:rPr>
              <a:t>Neuroglycopenia</a:t>
            </a:r>
            <a:endParaRPr sz="1400">
              <a:latin typeface="Carlito"/>
              <a:cs typeface="Carlito"/>
            </a:endParaRPr>
          </a:p>
          <a:p>
            <a:pPr marL="355600" marR="305435" lvl="1" indent="-114300">
              <a:lnSpc>
                <a:spcPts val="1300"/>
              </a:lnSpc>
              <a:spcBef>
                <a:spcPts val="27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Confusion, seizure, aggression, </a:t>
            </a:r>
            <a:r>
              <a:rPr sz="1200" spc="-20" dirty="0">
                <a:latin typeface="Carlito"/>
                <a:cs typeface="Carlito"/>
              </a:rPr>
              <a:t>hunger,  </a:t>
            </a:r>
            <a:r>
              <a:rPr sz="1200" spc="-15" dirty="0">
                <a:latin typeface="Carlito"/>
                <a:cs typeface="Carlito"/>
              </a:rPr>
              <a:t>lethargy,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coma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09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Autonomic</a:t>
            </a:r>
            <a:r>
              <a:rPr sz="1400" spc="-20" dirty="0">
                <a:latin typeface="Carlito"/>
                <a:cs typeface="Carlito"/>
              </a:rPr>
              <a:t> </a:t>
            </a:r>
            <a:r>
              <a:rPr sz="1400" spc="-5" dirty="0">
                <a:latin typeface="Carlito"/>
                <a:cs typeface="Carlito"/>
              </a:rPr>
              <a:t>Dysfunction</a:t>
            </a:r>
            <a:endParaRPr sz="1400">
              <a:latin typeface="Carlito"/>
              <a:cs typeface="Carlito"/>
            </a:endParaRPr>
          </a:p>
          <a:p>
            <a:pPr marL="355600" marR="193040" lvl="1" indent="-114300">
              <a:lnSpc>
                <a:spcPts val="1300"/>
              </a:lnSpc>
              <a:spcBef>
                <a:spcPts val="27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Sweating, </a:t>
            </a:r>
            <a:r>
              <a:rPr sz="1200" spc="-10" dirty="0">
                <a:latin typeface="Carlito"/>
                <a:cs typeface="Carlito"/>
              </a:rPr>
              <a:t>tachycardia </a:t>
            </a:r>
            <a:r>
              <a:rPr sz="1200" spc="-5" dirty="0">
                <a:latin typeface="Carlito"/>
                <a:cs typeface="Carlito"/>
              </a:rPr>
              <a:t>(+100Bpm), </a:t>
            </a:r>
            <a:r>
              <a:rPr sz="1200" spc="-20" dirty="0">
                <a:latin typeface="Carlito"/>
                <a:cs typeface="Carlito"/>
              </a:rPr>
              <a:t>pallor,  </a:t>
            </a:r>
            <a:r>
              <a:rPr sz="1200" spc="-5" dirty="0">
                <a:latin typeface="Carlito"/>
                <a:cs typeface="Carlito"/>
              </a:rPr>
              <a:t>vomiting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429000" y="1551452"/>
            <a:ext cx="1115457" cy="13242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Hypoglycaemia</a:t>
            </a:r>
            <a:r>
              <a:rPr spc="-75" dirty="0"/>
              <a:t> </a:t>
            </a:r>
            <a:r>
              <a:rPr spc="-5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7599" y="1103731"/>
            <a:ext cx="3366135" cy="163957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127000" algn="l"/>
              </a:tabLst>
            </a:pPr>
            <a:r>
              <a:rPr sz="1400" dirty="0">
                <a:latin typeface="Carlito"/>
                <a:cs typeface="Carlito"/>
              </a:rPr>
              <a:t>ABC</a:t>
            </a:r>
            <a:r>
              <a:rPr sz="1400" spc="-15" dirty="0">
                <a:latin typeface="Carlito"/>
                <a:cs typeface="Carlito"/>
              </a:rPr>
              <a:t> </a:t>
            </a:r>
            <a:r>
              <a:rPr sz="1400" b="1" spc="-5" dirty="0">
                <a:solidFill>
                  <a:srgbClr val="FF0000"/>
                </a:solidFill>
                <a:latin typeface="Carlito"/>
                <a:cs typeface="Carlito"/>
              </a:rPr>
              <a:t>DEFG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b="1" spc="-5" dirty="0">
                <a:solidFill>
                  <a:srgbClr val="FF0000"/>
                </a:solidFill>
                <a:latin typeface="Carlito"/>
                <a:cs typeface="Carlito"/>
              </a:rPr>
              <a:t>Don’t </a:t>
            </a:r>
            <a:r>
              <a:rPr sz="1400" b="1" spc="-15" dirty="0">
                <a:solidFill>
                  <a:srgbClr val="FF0000"/>
                </a:solidFill>
                <a:latin typeface="Carlito"/>
                <a:cs typeface="Carlito"/>
              </a:rPr>
              <a:t>Ever </a:t>
            </a:r>
            <a:r>
              <a:rPr sz="1400" b="1" spc="-10" dirty="0">
                <a:solidFill>
                  <a:srgbClr val="FF0000"/>
                </a:solidFill>
                <a:latin typeface="Carlito"/>
                <a:cs typeface="Carlito"/>
              </a:rPr>
              <a:t>Forget</a:t>
            </a:r>
            <a:r>
              <a:rPr sz="1400" b="1" spc="-30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400" b="1" spc="-5" dirty="0">
                <a:solidFill>
                  <a:srgbClr val="FF0000"/>
                </a:solidFill>
                <a:latin typeface="Carlito"/>
                <a:cs typeface="Carlito"/>
              </a:rPr>
              <a:t>Glucose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127000" algn="l"/>
              </a:tabLst>
            </a:pPr>
            <a:r>
              <a:rPr sz="1400" spc="-5" dirty="0">
                <a:latin typeface="Carlito"/>
                <a:cs typeface="Carlito"/>
              </a:rPr>
              <a:t>Get </a:t>
            </a:r>
            <a:r>
              <a:rPr sz="1400" dirty="0">
                <a:latin typeface="Carlito"/>
                <a:cs typeface="Carlito"/>
              </a:rPr>
              <a:t>a BM </a:t>
            </a:r>
            <a:r>
              <a:rPr sz="1400" spc="-5" dirty="0">
                <a:latin typeface="Carlito"/>
                <a:cs typeface="Carlito"/>
              </a:rPr>
              <a:t>reading </a:t>
            </a:r>
            <a:r>
              <a:rPr sz="1400" dirty="0">
                <a:latin typeface="Carlito"/>
                <a:cs typeface="Carlito"/>
              </a:rPr>
              <a:t>if </a:t>
            </a:r>
            <a:r>
              <a:rPr sz="1400" spc="-5" dirty="0">
                <a:latin typeface="Carlito"/>
                <a:cs typeface="Carlito"/>
              </a:rPr>
              <a:t>able, but do not </a:t>
            </a:r>
            <a:r>
              <a:rPr sz="1400" spc="-10" dirty="0">
                <a:latin typeface="Carlito"/>
                <a:cs typeface="Carlito"/>
              </a:rPr>
              <a:t>delay</a:t>
            </a:r>
            <a:r>
              <a:rPr sz="1400" spc="-30" dirty="0">
                <a:latin typeface="Carlito"/>
                <a:cs typeface="Carlito"/>
              </a:rPr>
              <a:t> </a:t>
            </a:r>
            <a:r>
              <a:rPr sz="1400" dirty="0">
                <a:latin typeface="Carlito"/>
                <a:cs typeface="Carlito"/>
              </a:rPr>
              <a:t>Rx</a:t>
            </a:r>
            <a:endParaRPr sz="14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27000" algn="l"/>
              </a:tabLst>
            </a:pPr>
            <a:r>
              <a:rPr sz="1400" b="1" dirty="0">
                <a:solidFill>
                  <a:srgbClr val="FF0000"/>
                </a:solidFill>
                <a:latin typeface="Carlito"/>
                <a:cs typeface="Carlito"/>
              </a:rPr>
              <a:t>IF</a:t>
            </a:r>
            <a:r>
              <a:rPr sz="1400" b="1" spc="-10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400" b="1" spc="-5" dirty="0">
                <a:solidFill>
                  <a:srgbClr val="FF0000"/>
                </a:solidFill>
                <a:latin typeface="Carlito"/>
                <a:cs typeface="Carlito"/>
              </a:rPr>
              <a:t>CONSCIOUS</a:t>
            </a:r>
            <a:endParaRPr sz="14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4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Give oral/buccal</a:t>
            </a:r>
            <a:r>
              <a:rPr sz="1200" spc="-2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glucose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" dirty="0">
                <a:latin typeface="Carlito"/>
                <a:cs typeface="Carlito"/>
              </a:rPr>
              <a:t>Energy or soft drink, sweets, jam,</a:t>
            </a:r>
            <a:r>
              <a:rPr sz="1200" spc="-50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sugar</a:t>
            </a:r>
            <a:endParaRPr sz="1200">
              <a:latin typeface="Carlito"/>
              <a:cs typeface="Carlito"/>
            </a:endParaRPr>
          </a:p>
          <a:p>
            <a:pPr marL="3556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55600" algn="l"/>
              </a:tabLst>
            </a:pPr>
            <a:r>
              <a:rPr sz="1200" dirty="0">
                <a:latin typeface="Carlito"/>
                <a:cs typeface="Carlito"/>
              </a:rPr>
              <a:t>10-20gms </a:t>
            </a:r>
            <a:r>
              <a:rPr sz="1200" spc="-5" dirty="0">
                <a:latin typeface="Carlito"/>
                <a:cs typeface="Carlito"/>
              </a:rPr>
              <a:t>glucose orally </a:t>
            </a:r>
            <a:r>
              <a:rPr sz="1200" dirty="0">
                <a:latin typeface="Carlito"/>
                <a:cs typeface="Carlito"/>
              </a:rPr>
              <a:t>in</a:t>
            </a:r>
            <a:r>
              <a:rPr sz="1200" spc="-6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solution</a:t>
            </a:r>
            <a:endParaRPr sz="12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11600" y="2210288"/>
            <a:ext cx="558800" cy="11679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Hypoglycaemia</a:t>
            </a:r>
            <a:r>
              <a:rPr spc="-75" dirty="0"/>
              <a:t> </a:t>
            </a:r>
            <a:r>
              <a:rPr spc="-5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4899" y="1129311"/>
            <a:ext cx="2822575" cy="182943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397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39700" algn="l"/>
              </a:tabLst>
            </a:pPr>
            <a:r>
              <a:rPr sz="1400" b="1" dirty="0">
                <a:solidFill>
                  <a:srgbClr val="FF0000"/>
                </a:solidFill>
                <a:latin typeface="Carlito"/>
                <a:cs typeface="Carlito"/>
              </a:rPr>
              <a:t>IF</a:t>
            </a:r>
            <a:r>
              <a:rPr sz="1400" b="1" spc="-10" dirty="0">
                <a:solidFill>
                  <a:srgbClr val="FF0000"/>
                </a:solidFill>
                <a:latin typeface="Carlito"/>
                <a:cs typeface="Carlito"/>
              </a:rPr>
              <a:t> </a:t>
            </a:r>
            <a:r>
              <a:rPr sz="1400" b="1" spc="-5" dirty="0">
                <a:solidFill>
                  <a:srgbClr val="FF0000"/>
                </a:solidFill>
                <a:latin typeface="Carlito"/>
                <a:cs typeface="Carlito"/>
              </a:rPr>
              <a:t>UNCONCIOUS</a:t>
            </a:r>
            <a:endParaRPr sz="14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Give</a:t>
            </a:r>
            <a:r>
              <a:rPr sz="1200" dirty="0">
                <a:latin typeface="Carlito"/>
                <a:cs typeface="Carlito"/>
              </a:rPr>
              <a:t> O</a:t>
            </a:r>
            <a:r>
              <a:rPr sz="1200" baseline="-20833" dirty="0">
                <a:latin typeface="Carlito"/>
                <a:cs typeface="Carlito"/>
              </a:rPr>
              <a:t>2</a:t>
            </a:r>
            <a:endParaRPr sz="1200" baseline="-20833">
              <a:latin typeface="Carlito"/>
              <a:cs typeface="Carlito"/>
            </a:endParaRPr>
          </a:p>
          <a:p>
            <a:pPr marL="254000" marR="1360805" lvl="1">
              <a:lnSpc>
                <a:spcPct val="107500"/>
              </a:lnSpc>
              <a:buFont typeface="Arial"/>
              <a:buChar char="•"/>
              <a:tabLst>
                <a:tab pos="368300" algn="l"/>
              </a:tabLst>
            </a:pPr>
            <a:r>
              <a:rPr sz="1200" dirty="0">
                <a:latin typeface="Carlito"/>
                <a:cs typeface="Carlito"/>
              </a:rPr>
              <a:t>IM </a:t>
            </a:r>
            <a:r>
              <a:rPr sz="1200" spc="-5" dirty="0">
                <a:latin typeface="Carlito"/>
                <a:cs typeface="Carlito"/>
              </a:rPr>
              <a:t>Glucagon</a:t>
            </a:r>
            <a:r>
              <a:rPr sz="1200" spc="-11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1mg  </a:t>
            </a:r>
            <a:r>
              <a:rPr sz="1200" spc="-5" dirty="0">
                <a:latin typeface="Carlito"/>
                <a:cs typeface="Carlito"/>
              </a:rPr>
              <a:t>OR</a:t>
            </a:r>
            <a:endParaRPr sz="1200">
              <a:latin typeface="Carlito"/>
              <a:cs typeface="Carlito"/>
            </a:endParaRPr>
          </a:p>
          <a:p>
            <a:pPr marL="254000" marR="927100" lvl="1">
              <a:lnSpc>
                <a:spcPct val="106700"/>
              </a:lnSpc>
              <a:spcBef>
                <a:spcPts val="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dirty="0">
                <a:latin typeface="Carlito"/>
                <a:cs typeface="Carlito"/>
              </a:rPr>
              <a:t>IV </a:t>
            </a:r>
            <a:r>
              <a:rPr sz="1200" spc="-5" dirty="0">
                <a:latin typeface="Carlito"/>
                <a:cs typeface="Carlito"/>
              </a:rPr>
              <a:t>5mls/kg </a:t>
            </a:r>
            <a:r>
              <a:rPr sz="1200" dirty="0">
                <a:latin typeface="Carlito"/>
                <a:cs typeface="Carlito"/>
              </a:rPr>
              <a:t>10%</a:t>
            </a:r>
            <a:r>
              <a:rPr sz="1200" spc="-95" dirty="0">
                <a:latin typeface="Carlito"/>
                <a:cs typeface="Carlito"/>
              </a:rPr>
              <a:t> </a:t>
            </a:r>
            <a:r>
              <a:rPr sz="1200" spc="-10" dirty="0">
                <a:latin typeface="Carlito"/>
                <a:cs typeface="Carlito"/>
              </a:rPr>
              <a:t>dextrose  </a:t>
            </a:r>
            <a:r>
              <a:rPr sz="1200" spc="-5" dirty="0">
                <a:latin typeface="Carlito"/>
                <a:cs typeface="Carlito"/>
              </a:rPr>
              <a:t>OR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10" dirty="0">
                <a:latin typeface="Carlito"/>
                <a:cs typeface="Carlito"/>
              </a:rPr>
              <a:t>Hypostop</a:t>
            </a:r>
            <a:endParaRPr sz="1200">
              <a:latin typeface="Carlito"/>
              <a:cs typeface="Carlito"/>
            </a:endParaRPr>
          </a:p>
          <a:p>
            <a:pPr marL="254000">
              <a:lnSpc>
                <a:spcPct val="100000"/>
              </a:lnSpc>
              <a:spcBef>
                <a:spcPts val="110"/>
              </a:spcBef>
            </a:pPr>
            <a:r>
              <a:rPr sz="1200" spc="-5" dirty="0">
                <a:latin typeface="Carlito"/>
                <a:cs typeface="Carlito"/>
              </a:rPr>
              <a:t>OR</a:t>
            </a:r>
            <a:endParaRPr sz="1200">
              <a:latin typeface="Carlito"/>
              <a:cs typeface="Carlito"/>
            </a:endParaRPr>
          </a:p>
          <a:p>
            <a:pPr marL="368300" lvl="1" indent="-1143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8300" algn="l"/>
              </a:tabLst>
            </a:pPr>
            <a:r>
              <a:rPr sz="1200" spc="-5" dirty="0">
                <a:latin typeface="Carlito"/>
                <a:cs typeface="Carlito"/>
              </a:rPr>
              <a:t>Buccal </a:t>
            </a:r>
            <a:r>
              <a:rPr sz="1200" dirty="0">
                <a:latin typeface="Carlito"/>
                <a:cs typeface="Carlito"/>
              </a:rPr>
              <a:t>options </a:t>
            </a:r>
            <a:r>
              <a:rPr sz="1200" spc="-5" dirty="0">
                <a:latin typeface="Carlito"/>
                <a:cs typeface="Carlito"/>
              </a:rPr>
              <a:t>of energy gel, </a:t>
            </a:r>
            <a:r>
              <a:rPr sz="1200" spc="-25" dirty="0">
                <a:latin typeface="Carlito"/>
                <a:cs typeface="Carlito"/>
              </a:rPr>
              <a:t>sugar,</a:t>
            </a:r>
            <a:r>
              <a:rPr sz="1200" spc="-95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jam</a:t>
            </a:r>
            <a:endParaRPr sz="1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Hypoglycaemia</a:t>
            </a:r>
            <a:r>
              <a:rPr spc="-75" dirty="0"/>
              <a:t> </a:t>
            </a:r>
            <a:r>
              <a:rPr spc="-5" dirty="0"/>
              <a:t>Management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0" indent="-114300">
              <a:lnSpc>
                <a:spcPct val="100000"/>
              </a:lnSpc>
              <a:spcBef>
                <a:spcPts val="235"/>
              </a:spcBef>
              <a:buFont typeface="Arial"/>
              <a:buChar char="•"/>
              <a:tabLst>
                <a:tab pos="127000" algn="l"/>
              </a:tabLst>
            </a:pPr>
            <a:r>
              <a:rPr spc="-10" dirty="0"/>
              <a:t>Re-Evaluate</a:t>
            </a:r>
          </a:p>
          <a:p>
            <a:pPr marL="355600" lvl="1" indent="-114300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10" dirty="0">
                <a:latin typeface="Carlito"/>
                <a:cs typeface="Carlito"/>
              </a:rPr>
              <a:t>Recovery/improvement </a:t>
            </a:r>
            <a:r>
              <a:rPr sz="1200" dirty="0">
                <a:latin typeface="Carlito"/>
                <a:cs typeface="Carlito"/>
              </a:rPr>
              <a:t>within</a:t>
            </a:r>
            <a:r>
              <a:rPr sz="1200" spc="-20" dirty="0">
                <a:latin typeface="Carlito"/>
                <a:cs typeface="Carlito"/>
              </a:rPr>
              <a:t> </a:t>
            </a:r>
            <a:r>
              <a:rPr sz="1200" spc="-5" dirty="0">
                <a:latin typeface="Carlito"/>
                <a:cs typeface="Carlito"/>
              </a:rPr>
              <a:t>minutes</a:t>
            </a:r>
            <a:endParaRPr sz="1200">
              <a:latin typeface="Carlito"/>
              <a:cs typeface="Carlito"/>
            </a:endParaRPr>
          </a:p>
          <a:p>
            <a:pPr marL="127000" indent="-1143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127000" algn="l"/>
              </a:tabLst>
            </a:pPr>
            <a:r>
              <a:rPr spc="-15" dirty="0"/>
              <a:t>Refer</a:t>
            </a:r>
          </a:p>
          <a:p>
            <a:pPr marL="355600" lvl="1" indent="-114300">
              <a:lnSpc>
                <a:spcPct val="100000"/>
              </a:lnSpc>
              <a:spcBef>
                <a:spcPts val="125"/>
              </a:spcBef>
              <a:buFont typeface="Arial"/>
              <a:buChar char="•"/>
              <a:tabLst>
                <a:tab pos="355600" algn="l"/>
              </a:tabLst>
            </a:pPr>
            <a:r>
              <a:rPr sz="1200" spc="-55" dirty="0">
                <a:latin typeface="Carlito"/>
                <a:cs typeface="Carlito"/>
              </a:rPr>
              <a:t>To </a:t>
            </a:r>
            <a:r>
              <a:rPr sz="1200" spc="-5" dirty="0">
                <a:latin typeface="Carlito"/>
                <a:cs typeface="Carlito"/>
              </a:rPr>
              <a:t>ED </a:t>
            </a:r>
            <a:r>
              <a:rPr sz="1200" dirty="0">
                <a:latin typeface="Carlito"/>
                <a:cs typeface="Carlito"/>
              </a:rPr>
              <a:t>if in</a:t>
            </a:r>
            <a:r>
              <a:rPr sz="1200" spc="30" dirty="0">
                <a:latin typeface="Carlito"/>
                <a:cs typeface="Carlito"/>
              </a:rPr>
              <a:t> </a:t>
            </a:r>
            <a:r>
              <a:rPr sz="1200" dirty="0">
                <a:latin typeface="Carlito"/>
                <a:cs typeface="Carlito"/>
              </a:rPr>
              <a:t>doubt</a:t>
            </a:r>
            <a:endParaRPr sz="12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1500"/>
          </a:p>
          <a:p>
            <a:pPr marL="127000" indent="-114300">
              <a:lnSpc>
                <a:spcPct val="100000"/>
              </a:lnSpc>
              <a:buFont typeface="Arial"/>
              <a:buChar char="•"/>
              <a:tabLst>
                <a:tab pos="127000" algn="l"/>
              </a:tabLst>
            </a:pPr>
            <a:r>
              <a:rPr dirty="0"/>
              <a:t>NB: Low </a:t>
            </a:r>
            <a:r>
              <a:rPr spc="-10" dirty="0"/>
              <a:t>sugar </a:t>
            </a:r>
            <a:r>
              <a:rPr dirty="0"/>
              <a:t>is </a:t>
            </a:r>
            <a:r>
              <a:rPr spc="-10" dirty="0"/>
              <a:t>more dangerous </a:t>
            </a:r>
            <a:r>
              <a:rPr dirty="0"/>
              <a:t>than</a:t>
            </a:r>
            <a:r>
              <a:rPr spc="-30" dirty="0"/>
              <a:t> </a:t>
            </a:r>
            <a:r>
              <a:rPr spc="-5" dirty="0"/>
              <a:t>High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193</Words>
  <Application>Microsoft Office PowerPoint</Application>
  <PresentationFormat>Custom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Carlito</vt:lpstr>
      <vt:lpstr>Arial</vt:lpstr>
      <vt:lpstr>Calibri</vt:lpstr>
      <vt:lpstr>Office Theme</vt:lpstr>
      <vt:lpstr>PowerPoint Presentation</vt:lpstr>
      <vt:lpstr>Hypoglycaemia</vt:lpstr>
      <vt:lpstr>Hypoglycaemia Management</vt:lpstr>
      <vt:lpstr>Hypoglycaemia Management</vt:lpstr>
      <vt:lpstr>Hypoglycaemia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2023-09-14T13:38:07Z</dcterms:created>
  <dcterms:modified xsi:type="dcterms:W3CDTF">2023-09-14T13:38:51Z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2020-11-13T00:00:00Z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