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6" r:id="rId2"/>
    <p:sldId id="583" r:id="rId3"/>
    <p:sldId id="427" r:id="rId4"/>
    <p:sldId id="430" r:id="rId5"/>
    <p:sldId id="560" r:id="rId6"/>
    <p:sldId id="582" r:id="rId7"/>
    <p:sldId id="585" r:id="rId8"/>
    <p:sldId id="584" r:id="rId9"/>
    <p:sldId id="586" r:id="rId10"/>
    <p:sldId id="587" r:id="rId11"/>
    <p:sldId id="588" r:id="rId12"/>
    <p:sldId id="589" r:id="rId13"/>
    <p:sldId id="431" r:id="rId14"/>
    <p:sldId id="577" r:id="rId15"/>
    <p:sldId id="578" r:id="rId16"/>
    <p:sldId id="433" r:id="rId17"/>
    <p:sldId id="563" r:id="rId18"/>
    <p:sldId id="434" r:id="rId19"/>
    <p:sldId id="564" r:id="rId20"/>
    <p:sldId id="435" r:id="rId21"/>
    <p:sldId id="566" r:id="rId22"/>
    <p:sldId id="567" r:id="rId23"/>
    <p:sldId id="568" r:id="rId24"/>
    <p:sldId id="576" r:id="rId25"/>
    <p:sldId id="579" r:id="rId26"/>
    <p:sldId id="432" r:id="rId27"/>
    <p:sldId id="569" r:id="rId28"/>
    <p:sldId id="570" r:id="rId29"/>
    <p:sldId id="571" r:id="rId30"/>
    <p:sldId id="572" r:id="rId31"/>
    <p:sldId id="573" r:id="rId32"/>
    <p:sldId id="574" r:id="rId33"/>
    <p:sldId id="575" r:id="rId34"/>
    <p:sldId id="581" r:id="rId35"/>
    <p:sldId id="580" r:id="rId36"/>
    <p:sldId id="590" r:id="rId37"/>
    <p:sldId id="592" r:id="rId38"/>
    <p:sldId id="593" r:id="rId39"/>
    <p:sldId id="604" r:id="rId40"/>
    <p:sldId id="602" r:id="rId41"/>
    <p:sldId id="595" r:id="rId42"/>
    <p:sldId id="596" r:id="rId43"/>
    <p:sldId id="597" r:id="rId44"/>
    <p:sldId id="598" r:id="rId45"/>
    <p:sldId id="600" r:id="rId46"/>
    <p:sldId id="599" r:id="rId47"/>
    <p:sldId id="601" r:id="rId48"/>
    <p:sldId id="591" r:id="rId49"/>
    <p:sldId id="60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823A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4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01156B-290D-45AE-91A5-0190A034BC4C}" type="doc">
      <dgm:prSet loTypeId="urn:microsoft.com/office/officeart/2005/8/layout/hierarchy1" loCatId="hierarchy" qsTypeId="urn:microsoft.com/office/officeart/2005/8/quickstyle/simple5" qsCatId="simple" csTypeId="urn:microsoft.com/office/officeart/2005/8/colors/accent3_2" csCatId="accent3" phldr="1"/>
      <dgm:spPr/>
      <dgm:t>
        <a:bodyPr/>
        <a:lstStyle/>
        <a:p>
          <a:endParaRPr lang="en-US"/>
        </a:p>
      </dgm:t>
    </dgm:pt>
    <dgm:pt modelId="{528C94C3-E71D-4B0B-A94E-B1B4BB8C29BA}">
      <dgm:prSet/>
      <dgm:spPr/>
      <dgm:t>
        <a:bodyPr/>
        <a:lstStyle/>
        <a:p>
          <a:r>
            <a:rPr lang="en-GB" b="0" i="0"/>
            <a:t>Limited Resources: It is often impractical to study an entire population due to time, budget and logistical constraints.</a:t>
          </a:r>
          <a:endParaRPr lang="en-US"/>
        </a:p>
      </dgm:t>
    </dgm:pt>
    <dgm:pt modelId="{F937554D-A3F9-49EE-A675-C3B3BD938D0E}" type="parTrans" cxnId="{809F7083-FE96-4511-99E9-F545EF407A7B}">
      <dgm:prSet/>
      <dgm:spPr/>
      <dgm:t>
        <a:bodyPr/>
        <a:lstStyle/>
        <a:p>
          <a:endParaRPr lang="en-US"/>
        </a:p>
      </dgm:t>
    </dgm:pt>
    <dgm:pt modelId="{8968094F-8A51-4C61-BEAB-37D68B981BF3}" type="sibTrans" cxnId="{809F7083-FE96-4511-99E9-F545EF407A7B}">
      <dgm:prSet/>
      <dgm:spPr/>
      <dgm:t>
        <a:bodyPr/>
        <a:lstStyle/>
        <a:p>
          <a:endParaRPr lang="en-US"/>
        </a:p>
      </dgm:t>
    </dgm:pt>
    <dgm:pt modelId="{F6FE3FE2-5E48-4D18-AB0F-333A9E2885B4}">
      <dgm:prSet/>
      <dgm:spPr/>
      <dgm:t>
        <a:bodyPr/>
        <a:lstStyle/>
        <a:p>
          <a:r>
            <a:rPr lang="en-GB" b="0" i="0"/>
            <a:t>Generalisability: The goal (sometimes!) is to draw valid conclusions about the entire population based on the data collected from a sample.</a:t>
          </a:r>
          <a:endParaRPr lang="en-US"/>
        </a:p>
      </dgm:t>
    </dgm:pt>
    <dgm:pt modelId="{71A9D0F9-2091-4C61-91AB-8A8E2848EE66}" type="parTrans" cxnId="{378FD75F-569D-4251-BD98-1667F0BD5217}">
      <dgm:prSet/>
      <dgm:spPr/>
      <dgm:t>
        <a:bodyPr/>
        <a:lstStyle/>
        <a:p>
          <a:endParaRPr lang="en-US"/>
        </a:p>
      </dgm:t>
    </dgm:pt>
    <dgm:pt modelId="{B195D047-343E-4A00-BB53-86DF85BE54DD}" type="sibTrans" cxnId="{378FD75F-569D-4251-BD98-1667F0BD5217}">
      <dgm:prSet/>
      <dgm:spPr/>
      <dgm:t>
        <a:bodyPr/>
        <a:lstStyle/>
        <a:p>
          <a:endParaRPr lang="en-US"/>
        </a:p>
      </dgm:t>
    </dgm:pt>
    <dgm:pt modelId="{A13DB5DD-28D5-48EC-B5B0-7DFFB7883D33}">
      <dgm:prSet/>
      <dgm:spPr/>
      <dgm:t>
        <a:bodyPr/>
        <a:lstStyle/>
        <a:p>
          <a:r>
            <a:rPr lang="en-GB" b="0" i="0" dirty="0"/>
            <a:t>Reducing Bias: A carefully chosen sample can help minimise bias and ensure that research findings are more representative of the population.</a:t>
          </a:r>
          <a:endParaRPr lang="en-US" dirty="0"/>
        </a:p>
      </dgm:t>
    </dgm:pt>
    <dgm:pt modelId="{3B1400D6-3496-4212-AE81-3A476C23BA9C}" type="parTrans" cxnId="{9B83FE10-3F1E-4045-B136-C708C98AF73F}">
      <dgm:prSet/>
      <dgm:spPr/>
      <dgm:t>
        <a:bodyPr/>
        <a:lstStyle/>
        <a:p>
          <a:endParaRPr lang="en-US"/>
        </a:p>
      </dgm:t>
    </dgm:pt>
    <dgm:pt modelId="{097771F0-7BA7-47EE-80E9-2832934C3198}" type="sibTrans" cxnId="{9B83FE10-3F1E-4045-B136-C708C98AF73F}">
      <dgm:prSet/>
      <dgm:spPr/>
      <dgm:t>
        <a:bodyPr/>
        <a:lstStyle/>
        <a:p>
          <a:endParaRPr lang="en-US"/>
        </a:p>
      </dgm:t>
    </dgm:pt>
    <dgm:pt modelId="{A2198700-6961-4A9C-A348-A55716454CA4}" type="pres">
      <dgm:prSet presAssocID="{3F01156B-290D-45AE-91A5-0190A034BC4C}" presName="hierChild1" presStyleCnt="0">
        <dgm:presLayoutVars>
          <dgm:chPref val="1"/>
          <dgm:dir/>
          <dgm:animOne val="branch"/>
          <dgm:animLvl val="lvl"/>
          <dgm:resizeHandles/>
        </dgm:presLayoutVars>
      </dgm:prSet>
      <dgm:spPr/>
    </dgm:pt>
    <dgm:pt modelId="{10597925-F2C7-41BC-AC6B-E0E667005A5C}" type="pres">
      <dgm:prSet presAssocID="{528C94C3-E71D-4B0B-A94E-B1B4BB8C29BA}" presName="hierRoot1" presStyleCnt="0"/>
      <dgm:spPr/>
    </dgm:pt>
    <dgm:pt modelId="{409BF9AE-51B6-43D4-94E9-7278247DD1AF}" type="pres">
      <dgm:prSet presAssocID="{528C94C3-E71D-4B0B-A94E-B1B4BB8C29BA}" presName="composite" presStyleCnt="0"/>
      <dgm:spPr/>
    </dgm:pt>
    <dgm:pt modelId="{63AD0937-A955-4843-A884-ED89F18ABB6A}" type="pres">
      <dgm:prSet presAssocID="{528C94C3-E71D-4B0B-A94E-B1B4BB8C29BA}" presName="background" presStyleLbl="node0" presStyleIdx="0" presStyleCnt="3"/>
      <dgm:spPr/>
    </dgm:pt>
    <dgm:pt modelId="{E47DFDFA-F338-4EF8-B1E1-32D02DF5B681}" type="pres">
      <dgm:prSet presAssocID="{528C94C3-E71D-4B0B-A94E-B1B4BB8C29BA}" presName="text" presStyleLbl="fgAcc0" presStyleIdx="0" presStyleCnt="3">
        <dgm:presLayoutVars>
          <dgm:chPref val="3"/>
        </dgm:presLayoutVars>
      </dgm:prSet>
      <dgm:spPr/>
    </dgm:pt>
    <dgm:pt modelId="{A28E1E04-80DF-42B8-8A8A-D232433A7C39}" type="pres">
      <dgm:prSet presAssocID="{528C94C3-E71D-4B0B-A94E-B1B4BB8C29BA}" presName="hierChild2" presStyleCnt="0"/>
      <dgm:spPr/>
    </dgm:pt>
    <dgm:pt modelId="{271EB1E9-E070-4D5F-862C-BAB0F03CC472}" type="pres">
      <dgm:prSet presAssocID="{F6FE3FE2-5E48-4D18-AB0F-333A9E2885B4}" presName="hierRoot1" presStyleCnt="0"/>
      <dgm:spPr/>
    </dgm:pt>
    <dgm:pt modelId="{1DF9A19A-7F07-47C3-B793-E8B0C9A80F62}" type="pres">
      <dgm:prSet presAssocID="{F6FE3FE2-5E48-4D18-AB0F-333A9E2885B4}" presName="composite" presStyleCnt="0"/>
      <dgm:spPr/>
    </dgm:pt>
    <dgm:pt modelId="{9C8022BD-6EF2-4833-A058-F341E11F9EFF}" type="pres">
      <dgm:prSet presAssocID="{F6FE3FE2-5E48-4D18-AB0F-333A9E2885B4}" presName="background" presStyleLbl="node0" presStyleIdx="1" presStyleCnt="3"/>
      <dgm:spPr/>
    </dgm:pt>
    <dgm:pt modelId="{DAA4677E-3859-44CF-96BC-BBA6B22D7D3E}" type="pres">
      <dgm:prSet presAssocID="{F6FE3FE2-5E48-4D18-AB0F-333A9E2885B4}" presName="text" presStyleLbl="fgAcc0" presStyleIdx="1" presStyleCnt="3">
        <dgm:presLayoutVars>
          <dgm:chPref val="3"/>
        </dgm:presLayoutVars>
      </dgm:prSet>
      <dgm:spPr/>
    </dgm:pt>
    <dgm:pt modelId="{383D498D-5B73-4191-AFAD-89088A603705}" type="pres">
      <dgm:prSet presAssocID="{F6FE3FE2-5E48-4D18-AB0F-333A9E2885B4}" presName="hierChild2" presStyleCnt="0"/>
      <dgm:spPr/>
    </dgm:pt>
    <dgm:pt modelId="{E2C1377E-BD08-4331-A90B-51C83E985DC9}" type="pres">
      <dgm:prSet presAssocID="{A13DB5DD-28D5-48EC-B5B0-7DFFB7883D33}" presName="hierRoot1" presStyleCnt="0"/>
      <dgm:spPr/>
    </dgm:pt>
    <dgm:pt modelId="{AEB5BAE0-5766-4532-B1FC-F223CD417E9B}" type="pres">
      <dgm:prSet presAssocID="{A13DB5DD-28D5-48EC-B5B0-7DFFB7883D33}" presName="composite" presStyleCnt="0"/>
      <dgm:spPr/>
    </dgm:pt>
    <dgm:pt modelId="{9A99322B-4EDB-4E85-8D3A-BF34D9C7B888}" type="pres">
      <dgm:prSet presAssocID="{A13DB5DD-28D5-48EC-B5B0-7DFFB7883D33}" presName="background" presStyleLbl="node0" presStyleIdx="2" presStyleCnt="3"/>
      <dgm:spPr/>
    </dgm:pt>
    <dgm:pt modelId="{82CE20BF-C612-4063-A918-C99E5420CF4A}" type="pres">
      <dgm:prSet presAssocID="{A13DB5DD-28D5-48EC-B5B0-7DFFB7883D33}" presName="text" presStyleLbl="fgAcc0" presStyleIdx="2" presStyleCnt="3">
        <dgm:presLayoutVars>
          <dgm:chPref val="3"/>
        </dgm:presLayoutVars>
      </dgm:prSet>
      <dgm:spPr/>
    </dgm:pt>
    <dgm:pt modelId="{E1B2A92D-1718-4D1E-B4DA-47113EEB21F9}" type="pres">
      <dgm:prSet presAssocID="{A13DB5DD-28D5-48EC-B5B0-7DFFB7883D33}" presName="hierChild2" presStyleCnt="0"/>
      <dgm:spPr/>
    </dgm:pt>
  </dgm:ptLst>
  <dgm:cxnLst>
    <dgm:cxn modelId="{9B83FE10-3F1E-4045-B136-C708C98AF73F}" srcId="{3F01156B-290D-45AE-91A5-0190A034BC4C}" destId="{A13DB5DD-28D5-48EC-B5B0-7DFFB7883D33}" srcOrd="2" destOrd="0" parTransId="{3B1400D6-3496-4212-AE81-3A476C23BA9C}" sibTransId="{097771F0-7BA7-47EE-80E9-2832934C3198}"/>
    <dgm:cxn modelId="{378FD75F-569D-4251-BD98-1667F0BD5217}" srcId="{3F01156B-290D-45AE-91A5-0190A034BC4C}" destId="{F6FE3FE2-5E48-4D18-AB0F-333A9E2885B4}" srcOrd="1" destOrd="0" parTransId="{71A9D0F9-2091-4C61-91AB-8A8E2848EE66}" sibTransId="{B195D047-343E-4A00-BB53-86DF85BE54DD}"/>
    <dgm:cxn modelId="{27EE697A-B4A5-4F6D-BE27-F2BECE208FAB}" type="presOf" srcId="{A13DB5DD-28D5-48EC-B5B0-7DFFB7883D33}" destId="{82CE20BF-C612-4063-A918-C99E5420CF4A}" srcOrd="0" destOrd="0" presId="urn:microsoft.com/office/officeart/2005/8/layout/hierarchy1"/>
    <dgm:cxn modelId="{809F7083-FE96-4511-99E9-F545EF407A7B}" srcId="{3F01156B-290D-45AE-91A5-0190A034BC4C}" destId="{528C94C3-E71D-4B0B-A94E-B1B4BB8C29BA}" srcOrd="0" destOrd="0" parTransId="{F937554D-A3F9-49EE-A675-C3B3BD938D0E}" sibTransId="{8968094F-8A51-4C61-BEAB-37D68B981BF3}"/>
    <dgm:cxn modelId="{7A72319D-38DC-4F61-9517-648F215FBEE3}" type="presOf" srcId="{528C94C3-E71D-4B0B-A94E-B1B4BB8C29BA}" destId="{E47DFDFA-F338-4EF8-B1E1-32D02DF5B681}" srcOrd="0" destOrd="0" presId="urn:microsoft.com/office/officeart/2005/8/layout/hierarchy1"/>
    <dgm:cxn modelId="{D1C4D9B4-1115-407D-99D5-8EF474598BF3}" type="presOf" srcId="{F6FE3FE2-5E48-4D18-AB0F-333A9E2885B4}" destId="{DAA4677E-3859-44CF-96BC-BBA6B22D7D3E}" srcOrd="0" destOrd="0" presId="urn:microsoft.com/office/officeart/2005/8/layout/hierarchy1"/>
    <dgm:cxn modelId="{157B97E1-944A-4A76-A334-5FBCD21EE8EA}" type="presOf" srcId="{3F01156B-290D-45AE-91A5-0190A034BC4C}" destId="{A2198700-6961-4A9C-A348-A55716454CA4}" srcOrd="0" destOrd="0" presId="urn:microsoft.com/office/officeart/2005/8/layout/hierarchy1"/>
    <dgm:cxn modelId="{0E52EAC7-9412-4F3F-BB96-4B23D169BEBA}" type="presParOf" srcId="{A2198700-6961-4A9C-A348-A55716454CA4}" destId="{10597925-F2C7-41BC-AC6B-E0E667005A5C}" srcOrd="0" destOrd="0" presId="urn:microsoft.com/office/officeart/2005/8/layout/hierarchy1"/>
    <dgm:cxn modelId="{E4D09E29-1202-4E40-8DAE-71A3C7D2763E}" type="presParOf" srcId="{10597925-F2C7-41BC-AC6B-E0E667005A5C}" destId="{409BF9AE-51B6-43D4-94E9-7278247DD1AF}" srcOrd="0" destOrd="0" presId="urn:microsoft.com/office/officeart/2005/8/layout/hierarchy1"/>
    <dgm:cxn modelId="{300F46D4-00C9-44AB-A431-477B39A21B34}" type="presParOf" srcId="{409BF9AE-51B6-43D4-94E9-7278247DD1AF}" destId="{63AD0937-A955-4843-A884-ED89F18ABB6A}" srcOrd="0" destOrd="0" presId="urn:microsoft.com/office/officeart/2005/8/layout/hierarchy1"/>
    <dgm:cxn modelId="{AAFAB301-95DF-4A7B-AF3D-2E7B7101704A}" type="presParOf" srcId="{409BF9AE-51B6-43D4-94E9-7278247DD1AF}" destId="{E47DFDFA-F338-4EF8-B1E1-32D02DF5B681}" srcOrd="1" destOrd="0" presId="urn:microsoft.com/office/officeart/2005/8/layout/hierarchy1"/>
    <dgm:cxn modelId="{F36A8803-616D-443D-8746-23CE9B8E0BA3}" type="presParOf" srcId="{10597925-F2C7-41BC-AC6B-E0E667005A5C}" destId="{A28E1E04-80DF-42B8-8A8A-D232433A7C39}" srcOrd="1" destOrd="0" presId="urn:microsoft.com/office/officeart/2005/8/layout/hierarchy1"/>
    <dgm:cxn modelId="{CE702356-85B4-4CE2-8AE4-ECD33B169522}" type="presParOf" srcId="{A2198700-6961-4A9C-A348-A55716454CA4}" destId="{271EB1E9-E070-4D5F-862C-BAB0F03CC472}" srcOrd="1" destOrd="0" presId="urn:microsoft.com/office/officeart/2005/8/layout/hierarchy1"/>
    <dgm:cxn modelId="{6D9EA6C7-47EC-44A9-9812-3C3BAE547029}" type="presParOf" srcId="{271EB1E9-E070-4D5F-862C-BAB0F03CC472}" destId="{1DF9A19A-7F07-47C3-B793-E8B0C9A80F62}" srcOrd="0" destOrd="0" presId="urn:microsoft.com/office/officeart/2005/8/layout/hierarchy1"/>
    <dgm:cxn modelId="{513004A3-156A-4725-8381-ACD3DC5B363E}" type="presParOf" srcId="{1DF9A19A-7F07-47C3-B793-E8B0C9A80F62}" destId="{9C8022BD-6EF2-4833-A058-F341E11F9EFF}" srcOrd="0" destOrd="0" presId="urn:microsoft.com/office/officeart/2005/8/layout/hierarchy1"/>
    <dgm:cxn modelId="{4B1201D4-5266-4793-A4C7-5D9C83EF0251}" type="presParOf" srcId="{1DF9A19A-7F07-47C3-B793-E8B0C9A80F62}" destId="{DAA4677E-3859-44CF-96BC-BBA6B22D7D3E}" srcOrd="1" destOrd="0" presId="urn:microsoft.com/office/officeart/2005/8/layout/hierarchy1"/>
    <dgm:cxn modelId="{8CCDD80D-DB31-4879-B04C-9E6C00E4CE5E}" type="presParOf" srcId="{271EB1E9-E070-4D5F-862C-BAB0F03CC472}" destId="{383D498D-5B73-4191-AFAD-89088A603705}" srcOrd="1" destOrd="0" presId="urn:microsoft.com/office/officeart/2005/8/layout/hierarchy1"/>
    <dgm:cxn modelId="{B4CA0988-D0A3-41BB-879F-2DD6D5560BC8}" type="presParOf" srcId="{A2198700-6961-4A9C-A348-A55716454CA4}" destId="{E2C1377E-BD08-4331-A90B-51C83E985DC9}" srcOrd="2" destOrd="0" presId="urn:microsoft.com/office/officeart/2005/8/layout/hierarchy1"/>
    <dgm:cxn modelId="{9F442BAA-37DD-425B-9B36-4DCEA08FDA1E}" type="presParOf" srcId="{E2C1377E-BD08-4331-A90B-51C83E985DC9}" destId="{AEB5BAE0-5766-4532-B1FC-F223CD417E9B}" srcOrd="0" destOrd="0" presId="urn:microsoft.com/office/officeart/2005/8/layout/hierarchy1"/>
    <dgm:cxn modelId="{CCD56CB4-1685-48D4-A16D-685D1FE1A595}" type="presParOf" srcId="{AEB5BAE0-5766-4532-B1FC-F223CD417E9B}" destId="{9A99322B-4EDB-4E85-8D3A-BF34D9C7B888}" srcOrd="0" destOrd="0" presId="urn:microsoft.com/office/officeart/2005/8/layout/hierarchy1"/>
    <dgm:cxn modelId="{A34D0E76-0636-4AFF-B56C-212218FFC6F8}" type="presParOf" srcId="{AEB5BAE0-5766-4532-B1FC-F223CD417E9B}" destId="{82CE20BF-C612-4063-A918-C99E5420CF4A}" srcOrd="1" destOrd="0" presId="urn:microsoft.com/office/officeart/2005/8/layout/hierarchy1"/>
    <dgm:cxn modelId="{5BDDC420-978F-47D5-AFD1-11A9AE927CF5}" type="presParOf" srcId="{E2C1377E-BD08-4331-A90B-51C83E985DC9}" destId="{E1B2A92D-1718-4D1E-B4DA-47113EEB21F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D0937-A955-4843-A884-ED89F18ABB6A}">
      <dsp:nvSpPr>
        <dsp:cNvPr id="0" name=""/>
        <dsp:cNvSpPr/>
      </dsp:nvSpPr>
      <dsp:spPr>
        <a:xfrm>
          <a:off x="0" y="1080567"/>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47DFDFA-F338-4EF8-B1E1-32D02DF5B681}">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Limited Resources: It is often impractical to study an entire population due to time, budget and logistical constraints.</a:t>
          </a:r>
          <a:endParaRPr lang="en-US" sz="1900" kern="1200"/>
        </a:p>
      </dsp:txBody>
      <dsp:txXfrm>
        <a:off x="383617" y="1447754"/>
        <a:ext cx="2847502" cy="1768010"/>
      </dsp:txXfrm>
    </dsp:sp>
    <dsp:sp modelId="{9C8022BD-6EF2-4833-A058-F341E11F9EFF}">
      <dsp:nvSpPr>
        <dsp:cNvPr id="0" name=""/>
        <dsp:cNvSpPr/>
      </dsp:nvSpPr>
      <dsp:spPr>
        <a:xfrm>
          <a:off x="3614737" y="1080567"/>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AA4677E-3859-44CF-96BC-BBA6B22D7D3E}">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Generalisability: The goal (sometimes!) is to draw valid conclusions about the entire population based on the data collected from a sample.</a:t>
          </a:r>
          <a:endParaRPr lang="en-US" sz="1900" kern="1200"/>
        </a:p>
      </dsp:txBody>
      <dsp:txXfrm>
        <a:off x="3998355" y="1447754"/>
        <a:ext cx="2847502" cy="1768010"/>
      </dsp:txXfrm>
    </dsp:sp>
    <dsp:sp modelId="{9A99322B-4EDB-4E85-8D3A-BF34D9C7B888}">
      <dsp:nvSpPr>
        <dsp:cNvPr id="0" name=""/>
        <dsp:cNvSpPr/>
      </dsp:nvSpPr>
      <dsp:spPr>
        <a:xfrm>
          <a:off x="7229475" y="1080567"/>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2CE20BF-C612-4063-A918-C99E5420CF4A}">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Reducing Bias: A carefully chosen sample can help minimise bias and ensure that research findings are more representative of the population.</a:t>
          </a:r>
          <a:endParaRPr lang="en-US" sz="1900" kern="1200" dirty="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A73336-75AB-4042-9323-DA8B826545CB}" type="datetimeFigureOut">
              <a:rPr lang="en-GB" smtClean="0"/>
              <a:t>05/03/2025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1796D1-51F1-410F-9DE2-EF9EEABF21BC}" type="slidenum">
              <a:rPr lang="en-GB" smtClean="0"/>
              <a:t>‹#›</a:t>
            </a:fld>
            <a:endParaRPr lang="en-GB"/>
          </a:p>
        </p:txBody>
      </p:sp>
    </p:spTree>
    <p:extLst>
      <p:ext uri="{BB962C8B-B14F-4D97-AF65-F5344CB8AC3E}">
        <p14:creationId xmlns:p14="http://schemas.microsoft.com/office/powerpoint/2010/main" val="4168805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SourceSansPro"/>
              </a:rPr>
              <a:t>Q1 &amp; 2 - When completing research on a group of entities with similar characteristics, a researcher may find that the </a:t>
            </a:r>
            <a:r>
              <a:rPr lang="en-GB" b="0" i="0" u="sng" dirty="0">
                <a:solidFill>
                  <a:srgbClr val="2C40D0"/>
                </a:solidFill>
                <a:effectLst/>
                <a:latin typeface="SourceSansPro"/>
              </a:rPr>
              <a:t>population size</a:t>
            </a:r>
            <a:r>
              <a:rPr lang="en-GB" b="0" i="0" dirty="0">
                <a:solidFill>
                  <a:srgbClr val="111111"/>
                </a:solidFill>
                <a:effectLst/>
                <a:latin typeface="SourceSansPro"/>
              </a:rPr>
              <a:t> is too large to complete research on it. To save time and money, a researcher may take on a more feasible approach by selecting a small group from the population. The small group is referred to as a </a:t>
            </a:r>
            <a:r>
              <a:rPr lang="en-GB" b="0" i="0" u="sng" dirty="0">
                <a:solidFill>
                  <a:srgbClr val="2C40D0"/>
                </a:solidFill>
                <a:effectLst/>
                <a:latin typeface="SourceSansPro"/>
              </a:rPr>
              <a:t>sample size</a:t>
            </a:r>
            <a:r>
              <a:rPr lang="en-GB" b="0" i="0" dirty="0">
                <a:solidFill>
                  <a:srgbClr val="111111"/>
                </a:solidFill>
                <a:effectLst/>
                <a:latin typeface="SourceSansPro"/>
              </a:rPr>
              <a:t>, which is a subset of the population used to represent the entire population. A sample may be selected from a population through a number of ways.</a:t>
            </a:r>
            <a:endParaRPr lang="en-GB" dirty="0"/>
          </a:p>
          <a:p>
            <a:endParaRPr lang="en-GB" dirty="0"/>
          </a:p>
          <a:p>
            <a:r>
              <a:rPr lang="en-GB" dirty="0"/>
              <a:t>Q3 - We talk of a representative sample.  BUT – should the sample always be representative of a larger cohort?</a:t>
            </a:r>
          </a:p>
          <a:p>
            <a:r>
              <a:rPr lang="en-GB" dirty="0"/>
              <a:t>(It depends!)</a:t>
            </a:r>
          </a:p>
        </p:txBody>
      </p:sp>
      <p:sp>
        <p:nvSpPr>
          <p:cNvPr id="4" name="Slide Number Placeholder 3"/>
          <p:cNvSpPr>
            <a:spLocks noGrp="1"/>
          </p:cNvSpPr>
          <p:nvPr>
            <p:ph type="sldNum" sz="quarter" idx="5"/>
          </p:nvPr>
        </p:nvSpPr>
        <p:spPr/>
        <p:txBody>
          <a:bodyPr/>
          <a:lstStyle/>
          <a:p>
            <a:fld id="{0226B388-B270-4253-A4FD-A973CF0D160E}" type="slidenum">
              <a:rPr lang="en-GB" smtClean="0"/>
              <a:t>4</a:t>
            </a:fld>
            <a:endParaRPr lang="en-GB"/>
          </a:p>
        </p:txBody>
      </p:sp>
    </p:spTree>
    <p:extLst>
      <p:ext uri="{BB962C8B-B14F-4D97-AF65-F5344CB8AC3E}">
        <p14:creationId xmlns:p14="http://schemas.microsoft.com/office/powerpoint/2010/main" val="2796230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panose="020B0604020202020204" pitchFamily="34" charset="0"/>
              </a:rPr>
              <a:t>Randomly select individuals through the use of a random number generator or some means of random selection.</a:t>
            </a:r>
          </a:p>
          <a:p>
            <a:endParaRPr lang="en-GB" b="0" i="0" dirty="0">
              <a:solidFill>
                <a:srgbClr val="000000"/>
              </a:solidFill>
              <a:effectLst/>
              <a:latin typeface="Helvetica" panose="020B0604020202020204" pitchFamily="34" charset="0"/>
            </a:endParaRPr>
          </a:p>
          <a:p>
            <a:r>
              <a:rPr lang="en-GB" b="0" i="0" dirty="0">
                <a:solidFill>
                  <a:srgbClr val="111111"/>
                </a:solidFill>
                <a:effectLst/>
                <a:latin typeface="SourceSansPro"/>
              </a:rPr>
              <a:t>A simple random sample is used to represent the entire data population. It is often used when there is very little information available about the data population, when the data population has far too many differences to divide into various subsets, or when there is only one distinct characteristic among the data population. For example, a sweet company may want to study the buying habits of its customers to determine the future of its product line. If there are 10,000 customers, it may use choose 100 of those customers as a random sample. It can then apply what it finds from those 100 customers to the rest of its base. It will sample 100 members purely at random without any regard for their individual characteristics.</a:t>
            </a:r>
            <a:endParaRPr lang="en-GB" dirty="0"/>
          </a:p>
        </p:txBody>
      </p:sp>
      <p:sp>
        <p:nvSpPr>
          <p:cNvPr id="4" name="Slide Number Placeholder 3"/>
          <p:cNvSpPr>
            <a:spLocks noGrp="1"/>
          </p:cNvSpPr>
          <p:nvPr>
            <p:ph type="sldNum" sz="quarter" idx="5"/>
          </p:nvPr>
        </p:nvSpPr>
        <p:spPr/>
        <p:txBody>
          <a:bodyPr/>
          <a:lstStyle/>
          <a:p>
            <a:fld id="{EE04589B-467C-4A92-BF3B-A10D6B0F50EB}" type="slidenum">
              <a:rPr lang="en-GB" smtClean="0"/>
              <a:t>16</a:t>
            </a:fld>
            <a:endParaRPr lang="en-GB"/>
          </a:p>
        </p:txBody>
      </p:sp>
    </p:spTree>
    <p:extLst>
      <p:ext uri="{BB962C8B-B14F-4D97-AF65-F5344CB8AC3E}">
        <p14:creationId xmlns:p14="http://schemas.microsoft.com/office/powerpoint/2010/main" val="2847623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panose="020B0604020202020204" pitchFamily="34" charset="0"/>
              </a:rPr>
              <a:t>Put every member of a population into some order. Choose a random starting point and select every n</a:t>
            </a:r>
            <a:r>
              <a:rPr lang="en-GB" b="0" i="0" baseline="30000" dirty="0">
                <a:solidFill>
                  <a:srgbClr val="000000"/>
                </a:solidFill>
                <a:effectLst/>
                <a:latin typeface="Helvetica" panose="020B0604020202020204" pitchFamily="34" charset="0"/>
              </a:rPr>
              <a:t>th</a:t>
            </a:r>
            <a:r>
              <a:rPr lang="en-GB" b="0" i="0" dirty="0">
                <a:solidFill>
                  <a:srgbClr val="000000"/>
                </a:solidFill>
                <a:effectLst/>
                <a:latin typeface="Helvetica" panose="020B0604020202020204" pitchFamily="34" charset="0"/>
              </a:rPr>
              <a:t> member to be in the sample.</a:t>
            </a:r>
            <a:endParaRPr lang="en-GB" dirty="0"/>
          </a:p>
        </p:txBody>
      </p:sp>
      <p:sp>
        <p:nvSpPr>
          <p:cNvPr id="4" name="Slide Number Placeholder 3"/>
          <p:cNvSpPr>
            <a:spLocks noGrp="1"/>
          </p:cNvSpPr>
          <p:nvPr>
            <p:ph type="sldNum" sz="quarter" idx="5"/>
          </p:nvPr>
        </p:nvSpPr>
        <p:spPr/>
        <p:txBody>
          <a:bodyPr/>
          <a:lstStyle/>
          <a:p>
            <a:fld id="{EE04589B-467C-4A92-BF3B-A10D6B0F50EB}" type="slidenum">
              <a:rPr lang="en-GB" smtClean="0"/>
              <a:t>18</a:t>
            </a:fld>
            <a:endParaRPr lang="en-GB"/>
          </a:p>
        </p:txBody>
      </p:sp>
    </p:spTree>
    <p:extLst>
      <p:ext uri="{BB962C8B-B14F-4D97-AF65-F5344CB8AC3E}">
        <p14:creationId xmlns:p14="http://schemas.microsoft.com/office/powerpoint/2010/main" val="391715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SourceSansPro"/>
              </a:rPr>
              <a:t>Stratified random sampling involves dividing the entire population into homogeneous groups called strata (plural for stratum). Random samples are then selected from each stratum.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SourceSansPro"/>
              </a:rPr>
              <a:t>However, stratified sampling is more complicated, time consuming, and potentially more expensive to carry out than simplified random sampling.</a:t>
            </a:r>
          </a:p>
          <a:p>
            <a:endParaRPr lang="en-GB" dirty="0"/>
          </a:p>
        </p:txBody>
      </p:sp>
      <p:sp>
        <p:nvSpPr>
          <p:cNvPr id="4" name="Slide Number Placeholder 3"/>
          <p:cNvSpPr>
            <a:spLocks noGrp="1"/>
          </p:cNvSpPr>
          <p:nvPr>
            <p:ph type="sldNum" sz="quarter" idx="5"/>
          </p:nvPr>
        </p:nvSpPr>
        <p:spPr/>
        <p:txBody>
          <a:bodyPr/>
          <a:lstStyle/>
          <a:p>
            <a:fld id="{EE04589B-467C-4A92-BF3B-A10D6B0F50EB}" type="slidenum">
              <a:rPr lang="en-GB" smtClean="0"/>
              <a:t>20</a:t>
            </a:fld>
            <a:endParaRPr lang="en-GB"/>
          </a:p>
        </p:txBody>
      </p:sp>
    </p:spTree>
    <p:extLst>
      <p:ext uri="{BB962C8B-B14F-4D97-AF65-F5344CB8AC3E}">
        <p14:creationId xmlns:p14="http://schemas.microsoft.com/office/powerpoint/2010/main" val="21362075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open sans" panose="020B0606030504020204" pitchFamily="34" charset="0"/>
              </a:rPr>
              <a:t>This means that you select those members of the community who you think will provide you with the best information.</a:t>
            </a:r>
            <a:endParaRPr lang="en-GB" dirty="0"/>
          </a:p>
        </p:txBody>
      </p:sp>
      <p:sp>
        <p:nvSpPr>
          <p:cNvPr id="4" name="Slide Number Placeholder 3"/>
          <p:cNvSpPr>
            <a:spLocks noGrp="1"/>
          </p:cNvSpPr>
          <p:nvPr>
            <p:ph type="sldNum" sz="quarter" idx="5"/>
          </p:nvPr>
        </p:nvSpPr>
        <p:spPr/>
        <p:txBody>
          <a:bodyPr/>
          <a:lstStyle/>
          <a:p>
            <a:fld id="{EE04589B-467C-4A92-BF3B-A10D6B0F50EB}" type="slidenum">
              <a:rPr lang="en-GB" smtClean="0"/>
              <a:t>26</a:t>
            </a:fld>
            <a:endParaRPr lang="en-GB"/>
          </a:p>
        </p:txBody>
      </p:sp>
    </p:spTree>
    <p:extLst>
      <p:ext uri="{BB962C8B-B14F-4D97-AF65-F5344CB8AC3E}">
        <p14:creationId xmlns:p14="http://schemas.microsoft.com/office/powerpoint/2010/main" val="2884368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75580-58AA-A201-C03F-6B9DA1CAE2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146AD97-235D-958F-5702-732CAD246F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271DBD-9A4F-1DAF-FF3C-52962F15CCD1}"/>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5" name="Footer Placeholder 4">
            <a:extLst>
              <a:ext uri="{FF2B5EF4-FFF2-40B4-BE49-F238E27FC236}">
                <a16:creationId xmlns:a16="http://schemas.microsoft.com/office/drawing/2014/main" id="{8D904001-DDCA-0813-9557-AA0AFE0CE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84A845-9295-D52C-06FF-CFC904058FA7}"/>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3829529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BE5A5-4056-0FA8-8AD3-FEC1EC59D1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3E48B2-B049-938A-8F59-986150C95B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54EB7E-76FE-5B47-F43C-294B56BC826E}"/>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5" name="Footer Placeholder 4">
            <a:extLst>
              <a:ext uri="{FF2B5EF4-FFF2-40B4-BE49-F238E27FC236}">
                <a16:creationId xmlns:a16="http://schemas.microsoft.com/office/drawing/2014/main" id="{CDC93D69-B2F5-5CE1-9A48-77B8C744B5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35A24E-836E-27DD-FB47-B8855AE12852}"/>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60504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C05F1-A7B9-FDE4-63CA-2D48D3B7C0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4FD235-55E7-9534-EF64-77825234F0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C87900-6AAB-9219-610B-776D04E07EED}"/>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5" name="Footer Placeholder 4">
            <a:extLst>
              <a:ext uri="{FF2B5EF4-FFF2-40B4-BE49-F238E27FC236}">
                <a16:creationId xmlns:a16="http://schemas.microsoft.com/office/drawing/2014/main" id="{A32106D0-D816-0FC2-123C-4586803538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87DF5-F6C4-99BA-AF5F-7149C24C60C5}"/>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1738052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4BBD3-DBE1-6EF3-0A7A-8467618B05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F12AB5-8B27-21A5-7589-E734BC9BE5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C86A0E-4B95-F792-6A1C-236BAB7A42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12FD58-EC90-0BF4-4244-B616FB4953F5}"/>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6" name="Footer Placeholder 5">
            <a:extLst>
              <a:ext uri="{FF2B5EF4-FFF2-40B4-BE49-F238E27FC236}">
                <a16:creationId xmlns:a16="http://schemas.microsoft.com/office/drawing/2014/main" id="{F28ED3EB-514B-3072-04A4-0ECC281310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DBD244-064B-58D0-41CF-A7E404300171}"/>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3263678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A36A8-2C1A-7519-D90C-94541C136E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B1B7E7-9201-2F3A-9C0A-FB3ADFBCD3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220F82-E472-12B5-F7C5-9F9F9CFED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2738BA-F87B-7BE6-8CD6-1C5517142D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D03E70-FE77-563E-B33D-9FD7D35392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1AFB0A-CE1E-7402-3F0D-4FAF3D7FF37F}"/>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8" name="Footer Placeholder 7">
            <a:extLst>
              <a:ext uri="{FF2B5EF4-FFF2-40B4-BE49-F238E27FC236}">
                <a16:creationId xmlns:a16="http://schemas.microsoft.com/office/drawing/2014/main" id="{4EEC7ECC-FFEA-CD08-0A39-10F4467678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19D1B4-169D-9404-90A7-574209EEB8A9}"/>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112461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6C92D-A706-A612-CB5B-7A9E83091F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C2EA7F-1F49-E6E0-01CB-2A5A4A7E8DE5}"/>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4" name="Footer Placeholder 3">
            <a:extLst>
              <a:ext uri="{FF2B5EF4-FFF2-40B4-BE49-F238E27FC236}">
                <a16:creationId xmlns:a16="http://schemas.microsoft.com/office/drawing/2014/main" id="{0833E09A-D5D9-4F9E-7C74-2451AECC7F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1BA235-F1FB-CBC7-AF07-04DACAB896DA}"/>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2673735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9E9D00-EB9F-99AB-5DA8-09D7D2F73D88}"/>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3" name="Footer Placeholder 2">
            <a:extLst>
              <a:ext uri="{FF2B5EF4-FFF2-40B4-BE49-F238E27FC236}">
                <a16:creationId xmlns:a16="http://schemas.microsoft.com/office/drawing/2014/main" id="{4CEC620F-28A5-F971-E341-AB3271AB92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96EAAA-E7BD-8208-FB1F-64967ED14141}"/>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3714909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28926-191D-A0A7-D56B-AF30583833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C744-DFF1-3B28-AD44-7AB584D7D9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137116-516E-A8A1-924B-32E4E01941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FCC361-2B5C-8E1D-BCBE-77279DBB8D5B}"/>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6" name="Footer Placeholder 5">
            <a:extLst>
              <a:ext uri="{FF2B5EF4-FFF2-40B4-BE49-F238E27FC236}">
                <a16:creationId xmlns:a16="http://schemas.microsoft.com/office/drawing/2014/main" id="{CC87410C-F8E6-2F16-14A6-08C37D51F2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D849BF-0700-7467-05A2-F01D1371F8DC}"/>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2825256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11377-98E4-E25D-08E5-5FA136337E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763A49-277E-91F0-614F-F00857E2E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ECBC73-4405-C32A-7AFF-8119E08C6D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AB6517-F80E-CC40-5D11-3AC9C53B4851}"/>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6" name="Footer Placeholder 5">
            <a:extLst>
              <a:ext uri="{FF2B5EF4-FFF2-40B4-BE49-F238E27FC236}">
                <a16:creationId xmlns:a16="http://schemas.microsoft.com/office/drawing/2014/main" id="{8A8D5A2D-5359-D1BD-376C-5BA676DB21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A1C243-FE8C-C8C8-D402-F1B9DD74C7FB}"/>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464987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BB4D5-EEF1-E910-DF5C-2B1E49BA99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B7E7F-5B67-9B03-2A52-B0EC6B0719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9ABF07-75CE-610E-E02F-A6F02238D0A3}"/>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5" name="Footer Placeholder 4">
            <a:extLst>
              <a:ext uri="{FF2B5EF4-FFF2-40B4-BE49-F238E27FC236}">
                <a16:creationId xmlns:a16="http://schemas.microsoft.com/office/drawing/2014/main" id="{666FF3DB-9ED9-F014-97D0-373958CCD6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32453D-D530-EB32-5618-ED65C4AA1510}"/>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2816809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305E83-B5DC-CE60-9833-73FC45E38C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0B9D01-3A99-75D3-7D17-879553A045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EDB303-3E5B-887A-C68E-03D014841064}"/>
              </a:ext>
            </a:extLst>
          </p:cNvPr>
          <p:cNvSpPr>
            <a:spLocks noGrp="1"/>
          </p:cNvSpPr>
          <p:nvPr>
            <p:ph type="dt" sz="half" idx="10"/>
          </p:nvPr>
        </p:nvSpPr>
        <p:spPr/>
        <p:txBody>
          <a:bodyPr/>
          <a:lstStyle/>
          <a:p>
            <a:fld id="{D72AC84B-EB12-4B48-B010-A1D912919CB0}" type="datetimeFigureOut">
              <a:rPr lang="en-GB" smtClean="0"/>
              <a:t>05/03/2025</a:t>
            </a:fld>
            <a:endParaRPr lang="en-GB"/>
          </a:p>
        </p:txBody>
      </p:sp>
      <p:sp>
        <p:nvSpPr>
          <p:cNvPr id="5" name="Footer Placeholder 4">
            <a:extLst>
              <a:ext uri="{FF2B5EF4-FFF2-40B4-BE49-F238E27FC236}">
                <a16:creationId xmlns:a16="http://schemas.microsoft.com/office/drawing/2014/main" id="{3C064CE0-6CED-7745-59CF-99C0981932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A74118-0FD0-E09D-9123-F611F4A202FF}"/>
              </a:ext>
            </a:extLst>
          </p:cNvPr>
          <p:cNvSpPr>
            <a:spLocks noGrp="1"/>
          </p:cNvSpPr>
          <p:nvPr>
            <p:ph type="sldNum" sz="quarter" idx="12"/>
          </p:nvPr>
        </p:nvSpPr>
        <p:spPr/>
        <p:txBody>
          <a:bodyPr/>
          <a:lstStyle/>
          <a:p>
            <a:fld id="{43769848-DEEE-4503-9B9E-D5F23D8BFB9F}" type="slidenum">
              <a:rPr lang="en-GB" smtClean="0"/>
              <a:t>‹#›</a:t>
            </a:fld>
            <a:endParaRPr lang="en-GB"/>
          </a:p>
        </p:txBody>
      </p:sp>
    </p:spTree>
    <p:extLst>
      <p:ext uri="{BB962C8B-B14F-4D97-AF65-F5344CB8AC3E}">
        <p14:creationId xmlns:p14="http://schemas.microsoft.com/office/powerpoint/2010/main" val="1852207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1E06F1-5ABD-0BB7-8C6A-DF888C685E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7F5248-C97E-CB50-1EDD-5DDE44A6DE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BBD1A2-CDFC-2ED5-A0FF-C83A43C9D8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2AC84B-EB12-4B48-B010-A1D912919CB0}" type="datetimeFigureOut">
              <a:rPr lang="en-GB" smtClean="0"/>
              <a:t>05/03/2025</a:t>
            </a:fld>
            <a:endParaRPr lang="en-GB"/>
          </a:p>
        </p:txBody>
      </p:sp>
      <p:sp>
        <p:nvSpPr>
          <p:cNvPr id="5" name="Footer Placeholder 4">
            <a:extLst>
              <a:ext uri="{FF2B5EF4-FFF2-40B4-BE49-F238E27FC236}">
                <a16:creationId xmlns:a16="http://schemas.microsoft.com/office/drawing/2014/main" id="{40CF4A9F-77D9-5230-E5AF-CF34FBE966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A7E751-AF57-00BA-27BF-5888592391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769848-DEEE-4503-9B9E-D5F23D8BFB9F}" type="slidenum">
              <a:rPr lang="en-GB" smtClean="0"/>
              <a:t>‹#›</a:t>
            </a:fld>
            <a:endParaRPr lang="en-GB"/>
          </a:p>
        </p:txBody>
      </p:sp>
    </p:spTree>
    <p:extLst>
      <p:ext uri="{BB962C8B-B14F-4D97-AF65-F5344CB8AC3E}">
        <p14:creationId xmlns:p14="http://schemas.microsoft.com/office/powerpoint/2010/main" val="2182011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8.tmp"/></Relationships>
</file>

<file path=ppt/slides/_rels/slide17.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3.tm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image" Target="../media/image32.tmp"/><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image" Target="../media/image34.tmp"/><Relationship Id="rId1" Type="http://schemas.openxmlformats.org/officeDocument/2006/relationships/slideLayout" Target="../slideLayouts/slideLayout4.xml"/><Relationship Id="rId4" Type="http://schemas.openxmlformats.org/officeDocument/2006/relationships/image" Target="../media/image35.tmp"/></Relationships>
</file>

<file path=ppt/slides/_rels/slide42.xml.rels><?xml version="1.0" encoding="UTF-8" standalone="yes"?>
<Relationships xmlns="http://schemas.openxmlformats.org/package/2006/relationships"><Relationship Id="rId2" Type="http://schemas.openxmlformats.org/officeDocument/2006/relationships/image" Target="../media/image36.tmp"/><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38.tmp"/><Relationship Id="rId2" Type="http://schemas.openxmlformats.org/officeDocument/2006/relationships/image" Target="../media/image37.tmp"/><Relationship Id="rId1" Type="http://schemas.openxmlformats.org/officeDocument/2006/relationships/slideLayout" Target="../slideLayouts/slideLayout4.xml"/><Relationship Id="rId4" Type="http://schemas.openxmlformats.org/officeDocument/2006/relationships/image" Target="../media/image20.tmp"/></Relationships>
</file>

<file path=ppt/slides/_rels/slide44.xml.rels><?xml version="1.0" encoding="UTF-8" standalone="yes"?>
<Relationships xmlns="http://schemas.openxmlformats.org/package/2006/relationships"><Relationship Id="rId3" Type="http://schemas.openxmlformats.org/officeDocument/2006/relationships/image" Target="../media/image40.tmp"/><Relationship Id="rId2" Type="http://schemas.openxmlformats.org/officeDocument/2006/relationships/image" Target="../media/image39.tmp"/><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41.tmp"/><Relationship Id="rId2" Type="http://schemas.openxmlformats.org/officeDocument/2006/relationships/image" Target="../media/image37.tmp"/><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2.tmp"/><Relationship Id="rId2" Type="http://schemas.openxmlformats.org/officeDocument/2006/relationships/image" Target="../media/image37.tmp"/><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43.tmp"/><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ainbow colored smoke on a white background&#10;&#10;Description automatically generated">
            <a:extLst>
              <a:ext uri="{FF2B5EF4-FFF2-40B4-BE49-F238E27FC236}">
                <a16:creationId xmlns:a16="http://schemas.microsoft.com/office/drawing/2014/main" id="{DAD980B6-7321-B454-F6F8-5BED28E01BD2}"/>
              </a:ext>
            </a:extLst>
          </p:cNvPr>
          <p:cNvPicPr>
            <a:picLocks noChangeAspect="1"/>
          </p:cNvPicPr>
          <p:nvPr/>
        </p:nvPicPr>
        <p:blipFill rotWithShape="1">
          <a:blip r:embed="rId2"/>
          <a:srcRect t="5114" b="4891"/>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9833C-36B7-7E20-BF5B-445A04C9F609}"/>
              </a:ext>
            </a:extLst>
          </p:cNvPr>
          <p:cNvSpPr>
            <a:spLocks noGrp="1"/>
          </p:cNvSpPr>
          <p:nvPr>
            <p:ph type="ctrTitle"/>
          </p:nvPr>
        </p:nvSpPr>
        <p:spPr>
          <a:xfrm>
            <a:off x="589558" y="1948171"/>
            <a:ext cx="4501057" cy="2661313"/>
          </a:xfrm>
        </p:spPr>
        <p:txBody>
          <a:bodyPr anchor="b">
            <a:normAutofit/>
          </a:bodyPr>
          <a:lstStyle/>
          <a:p>
            <a:pPr algn="l"/>
            <a:r>
              <a:rPr lang="en-GB" sz="4800" dirty="0">
                <a:solidFill>
                  <a:srgbClr val="FFFFFF"/>
                </a:solidFill>
              </a:rPr>
              <a:t>ECDE7020</a:t>
            </a:r>
          </a:p>
        </p:txBody>
      </p:sp>
      <p:sp>
        <p:nvSpPr>
          <p:cNvPr id="3" name="Subtitle 2">
            <a:extLst>
              <a:ext uri="{FF2B5EF4-FFF2-40B4-BE49-F238E27FC236}">
                <a16:creationId xmlns:a16="http://schemas.microsoft.com/office/drawing/2014/main" id="{132260A7-2999-5D97-B97B-DA467DE9E957}"/>
              </a:ext>
            </a:extLst>
          </p:cNvPr>
          <p:cNvSpPr>
            <a:spLocks noGrp="1"/>
          </p:cNvSpPr>
          <p:nvPr>
            <p:ph type="subTitle" idx="1"/>
          </p:nvPr>
        </p:nvSpPr>
        <p:spPr>
          <a:xfrm>
            <a:off x="589558" y="4814201"/>
            <a:ext cx="4501056" cy="1306820"/>
          </a:xfrm>
        </p:spPr>
        <p:txBody>
          <a:bodyPr anchor="t">
            <a:normAutofit/>
          </a:bodyPr>
          <a:lstStyle/>
          <a:p>
            <a:pPr algn="l"/>
            <a:endParaRPr lang="en-GB" dirty="0">
              <a:solidFill>
                <a:srgbClr val="FFFFFF"/>
              </a:solidFill>
            </a:endParaRPr>
          </a:p>
        </p:txBody>
      </p:sp>
    </p:spTree>
    <p:extLst>
      <p:ext uri="{BB962C8B-B14F-4D97-AF65-F5344CB8AC3E}">
        <p14:creationId xmlns:p14="http://schemas.microsoft.com/office/powerpoint/2010/main" val="26425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E7FD-9140-BEA3-E9D9-AACABD01B608}"/>
              </a:ext>
            </a:extLst>
          </p:cNvPr>
          <p:cNvSpPr>
            <a:spLocks noGrp="1"/>
          </p:cNvSpPr>
          <p:nvPr>
            <p:ph type="title"/>
          </p:nvPr>
        </p:nvSpPr>
        <p:spPr>
          <a:xfrm>
            <a:off x="5868557" y="1138036"/>
            <a:ext cx="5954348" cy="1402470"/>
          </a:xfrm>
        </p:spPr>
        <p:txBody>
          <a:bodyPr anchor="t">
            <a:normAutofit fontScale="90000"/>
          </a:bodyPr>
          <a:lstStyle/>
          <a:p>
            <a:r>
              <a:rPr lang="en-GB" sz="4000" dirty="0"/>
              <a:t>Research Design Speed Dating</a:t>
            </a:r>
            <a:br>
              <a:rPr lang="en-GB" sz="1600" dirty="0"/>
            </a:br>
            <a:endParaRPr lang="en-GB" sz="4000" dirty="0"/>
          </a:p>
        </p:txBody>
      </p:sp>
      <p:pic>
        <p:nvPicPr>
          <p:cNvPr id="5" name="Picture 4" descr="A person reaching for a paper on a table full of paper and sticky notes">
            <a:extLst>
              <a:ext uri="{FF2B5EF4-FFF2-40B4-BE49-F238E27FC236}">
                <a16:creationId xmlns:a16="http://schemas.microsoft.com/office/drawing/2014/main" id="{9095A864-901A-5D6C-5D7E-09463B66DBBB}"/>
              </a:ext>
            </a:extLst>
          </p:cNvPr>
          <p:cNvPicPr>
            <a:picLocks noChangeAspect="1"/>
          </p:cNvPicPr>
          <p:nvPr/>
        </p:nvPicPr>
        <p:blipFill rotWithShape="1">
          <a:blip r:embed="rId2"/>
          <a:srcRect l="24435" r="25427"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5AC864-1ACA-A830-331E-F31EEF2D2F1B}"/>
              </a:ext>
            </a:extLst>
          </p:cNvPr>
          <p:cNvSpPr>
            <a:spLocks noGrp="1"/>
          </p:cNvSpPr>
          <p:nvPr>
            <p:ph idx="1"/>
          </p:nvPr>
        </p:nvSpPr>
        <p:spPr>
          <a:xfrm>
            <a:off x="5868556" y="2551176"/>
            <a:ext cx="5954349" cy="3591207"/>
          </a:xfrm>
        </p:spPr>
        <p:txBody>
          <a:bodyPr>
            <a:normAutofit/>
          </a:bodyPr>
          <a:lstStyle/>
          <a:p>
            <a:pPr marL="342900" lvl="0" indent="-342900" eaLnBrk="0" hangingPunct="0">
              <a:buSzPts val="1200"/>
              <a:buFont typeface="+mj-lt"/>
              <a:buAutoNum type="arabicPeriod"/>
              <a:tabLst>
                <a:tab pos="526415" algn="l"/>
              </a:tabLst>
            </a:pPr>
            <a:r>
              <a:rPr lang="en-GB" sz="3000" spc="-15" dirty="0">
                <a:effectLst/>
                <a:latin typeface="Calibri" panose="020F0502020204030204" pitchFamily="34" charset="0"/>
                <a:ea typeface="DengXian" panose="02010600030101010101" pitchFamily="2" charset="-122"/>
                <a:cs typeface="Calibri" panose="020F0502020204030204" pitchFamily="34" charset="0"/>
              </a:rPr>
              <a:t>What is your research</a:t>
            </a:r>
            <a:r>
              <a:rPr lang="en-GB" sz="3000" spc="-25" dirty="0">
                <a:effectLst/>
                <a:latin typeface="Calibri" panose="020F0502020204030204" pitchFamily="34" charset="0"/>
                <a:ea typeface="DengXian" panose="02010600030101010101" pitchFamily="2" charset="-122"/>
                <a:cs typeface="Calibri" panose="020F0502020204030204" pitchFamily="34" charset="0"/>
              </a:rPr>
              <a:t> </a:t>
            </a:r>
            <a:r>
              <a:rPr lang="en-GB" sz="3000" spc="-15" dirty="0">
                <a:effectLst/>
                <a:latin typeface="Calibri" panose="020F0502020204030204" pitchFamily="34" charset="0"/>
                <a:ea typeface="DengXian" panose="02010600030101010101" pitchFamily="2" charset="-122"/>
                <a:cs typeface="Calibri" panose="020F0502020204030204" pitchFamily="34" charset="0"/>
              </a:rPr>
              <a:t>problem?</a:t>
            </a:r>
          </a:p>
          <a:p>
            <a:pPr marL="342900" lvl="0" indent="-342900" eaLnBrk="0" hangingPunct="0">
              <a:spcBef>
                <a:spcPts val="115"/>
              </a:spcBef>
              <a:spcAft>
                <a:spcPts val="0"/>
              </a:spcAft>
              <a:buSzPts val="1200"/>
              <a:buFont typeface="+mj-lt"/>
              <a:buAutoNum type="arabicPeriod"/>
              <a:tabLst>
                <a:tab pos="526415" algn="l"/>
              </a:tabLst>
            </a:pPr>
            <a:r>
              <a:rPr lang="en-GB" sz="3000" spc="-15" dirty="0">
                <a:effectLst/>
                <a:latin typeface="Calibri" panose="020F0502020204030204" pitchFamily="34" charset="0"/>
                <a:ea typeface="DengXian" panose="02010600030101010101" pitchFamily="2" charset="-122"/>
                <a:cs typeface="Calibri" panose="020F0502020204030204" pitchFamily="34" charset="0"/>
              </a:rPr>
              <a:t>What is/are your research question/s?</a:t>
            </a:r>
          </a:p>
          <a:p>
            <a:pPr marL="342900" marR="273050" lvl="0" indent="-342900" eaLnBrk="0" hangingPunct="0">
              <a:spcAft>
                <a:spcPts val="0"/>
              </a:spcAft>
              <a:buSzPts val="1200"/>
              <a:buFont typeface="+mj-lt"/>
              <a:buAutoNum type="arabicPeriod"/>
              <a:tabLst>
                <a:tab pos="526415" algn="l"/>
              </a:tabLst>
            </a:pPr>
            <a:r>
              <a:rPr lang="en-GB" sz="3000" spc="-15" dirty="0">
                <a:effectLst/>
                <a:latin typeface="Calibri" panose="020F0502020204030204" pitchFamily="34" charset="0"/>
                <a:ea typeface="DengXian" panose="02010600030101010101" pitchFamily="2" charset="-122"/>
                <a:cs typeface="Calibri" panose="020F0502020204030204" pitchFamily="34" charset="0"/>
              </a:rPr>
              <a:t>What research design may help you respond to your research question(s)?</a:t>
            </a:r>
          </a:p>
          <a:p>
            <a:pPr marL="342900" lvl="0" indent="-342900" eaLnBrk="0" hangingPunct="0">
              <a:spcBef>
                <a:spcPts val="5"/>
              </a:spcBef>
              <a:spcAft>
                <a:spcPts val="0"/>
              </a:spcAft>
              <a:buSzPts val="1200"/>
              <a:buFont typeface="+mj-lt"/>
              <a:buAutoNum type="arabicPeriod"/>
              <a:tabLst>
                <a:tab pos="526415" algn="l"/>
              </a:tabLst>
            </a:pPr>
            <a:r>
              <a:rPr lang="en-GB" sz="3000" spc="-15" dirty="0">
                <a:effectLst/>
                <a:latin typeface="Calibri" panose="020F0502020204030204" pitchFamily="34" charset="0"/>
                <a:ea typeface="DengXian" panose="02010600030101010101" pitchFamily="2" charset="-122"/>
                <a:cs typeface="Calibri" panose="020F0502020204030204" pitchFamily="34" charset="0"/>
              </a:rPr>
              <a:t>What data collection tools might you use?</a:t>
            </a:r>
            <a:r>
              <a:rPr lang="en-GB" sz="3000" spc="-40" dirty="0">
                <a:effectLst/>
                <a:latin typeface="Calibri" panose="020F0502020204030204" pitchFamily="34" charset="0"/>
                <a:ea typeface="DengXian" panose="02010600030101010101" pitchFamily="2" charset="-122"/>
                <a:cs typeface="Calibri" panose="020F0502020204030204" pitchFamily="34" charset="0"/>
              </a:rPr>
              <a:t> </a:t>
            </a:r>
            <a:r>
              <a:rPr lang="en-GB" sz="3000" spc="-15" dirty="0">
                <a:effectLst/>
                <a:latin typeface="Calibri" panose="020F0502020204030204" pitchFamily="34" charset="0"/>
                <a:ea typeface="DengXian" panose="02010600030101010101" pitchFamily="2" charset="-122"/>
                <a:cs typeface="Calibri" panose="020F0502020204030204" pitchFamily="34" charset="0"/>
              </a:rPr>
              <a:t>(Why?)</a:t>
            </a:r>
          </a:p>
        </p:txBody>
      </p:sp>
    </p:spTree>
    <p:extLst>
      <p:ext uri="{BB962C8B-B14F-4D97-AF65-F5344CB8AC3E}">
        <p14:creationId xmlns:p14="http://schemas.microsoft.com/office/powerpoint/2010/main" val="1330474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Droplets on a glass surface with a needle">
            <a:extLst>
              <a:ext uri="{FF2B5EF4-FFF2-40B4-BE49-F238E27FC236}">
                <a16:creationId xmlns:a16="http://schemas.microsoft.com/office/drawing/2014/main" id="{5AE4B992-AEA9-1DB7-A947-7E2FCC8E926C}"/>
              </a:ext>
            </a:extLst>
          </p:cNvPr>
          <p:cNvPicPr>
            <a:picLocks noChangeAspect="1"/>
          </p:cNvPicPr>
          <p:nvPr/>
        </p:nvPicPr>
        <p:blipFill rotWithShape="1">
          <a:blip r:embed="rId2">
            <a:alphaModFix amt="50000"/>
          </a:blip>
          <a:srcRect t="10" b="24990"/>
          <a:stretch/>
        </p:blipFill>
        <p:spPr>
          <a:xfrm>
            <a:off x="20" y="1"/>
            <a:ext cx="12191980" cy="6857999"/>
          </a:xfrm>
          <a:prstGeom prst="rect">
            <a:avLst/>
          </a:prstGeom>
        </p:spPr>
      </p:pic>
      <p:sp>
        <p:nvSpPr>
          <p:cNvPr id="9" name="Title 8">
            <a:extLst>
              <a:ext uri="{FF2B5EF4-FFF2-40B4-BE49-F238E27FC236}">
                <a16:creationId xmlns:a16="http://schemas.microsoft.com/office/drawing/2014/main" id="{D3AD120B-06AC-D4D0-5B4A-92BDA7693D4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cap="all" spc="-150" baseline="0">
                <a:solidFill>
                  <a:srgbClr val="FFFFFF"/>
                </a:solidFill>
              </a:rPr>
              <a:t>sampling</a:t>
            </a:r>
          </a:p>
        </p:txBody>
      </p:sp>
      <p:sp>
        <p:nvSpPr>
          <p:cNvPr id="10" name="Text Placeholder 9">
            <a:extLst>
              <a:ext uri="{FF2B5EF4-FFF2-40B4-BE49-F238E27FC236}">
                <a16:creationId xmlns:a16="http://schemas.microsoft.com/office/drawing/2014/main" id="{0AC1B496-4820-1340-8C7D-C832E1719701}"/>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20331645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4678C-533E-91D3-94AD-A0EBC3AD3EDB}"/>
              </a:ext>
            </a:extLst>
          </p:cNvPr>
          <p:cNvSpPr>
            <a:spLocks noGrp="1"/>
          </p:cNvSpPr>
          <p:nvPr>
            <p:ph type="title"/>
          </p:nvPr>
        </p:nvSpPr>
        <p:spPr>
          <a:xfrm>
            <a:off x="1075401" y="3027025"/>
            <a:ext cx="6696972" cy="3331624"/>
          </a:xfrm>
        </p:spPr>
        <p:txBody>
          <a:bodyPr vert="horz" lIns="91440" tIns="45720" rIns="91440" bIns="45720" rtlCol="0" anchor="b">
            <a:noAutofit/>
          </a:bodyPr>
          <a:lstStyle/>
          <a:p>
            <a:pPr>
              <a:lnSpc>
                <a:spcPct val="90000"/>
              </a:lnSpc>
            </a:pPr>
            <a:r>
              <a:rPr lang="en-US" sz="5000" kern="1200" spc="-150" dirty="0">
                <a:solidFill>
                  <a:schemeClr val="tx1"/>
                </a:solidFill>
                <a:latin typeface="Calibri" panose="020F0502020204030204" pitchFamily="34" charset="0"/>
                <a:cs typeface="Calibri" panose="020F0502020204030204" pitchFamily="34" charset="0"/>
              </a:rPr>
              <a:t>What is a sample?</a:t>
            </a:r>
            <a:br>
              <a:rPr lang="en-US" sz="5000" kern="1200" spc="-150" dirty="0">
                <a:solidFill>
                  <a:schemeClr val="tx1"/>
                </a:solidFill>
                <a:latin typeface="Calibri" panose="020F0502020204030204" pitchFamily="34" charset="0"/>
                <a:cs typeface="Calibri" panose="020F0502020204030204" pitchFamily="34" charset="0"/>
              </a:rPr>
            </a:br>
            <a:br>
              <a:rPr lang="en-US" sz="5000" kern="1200" spc="-150" dirty="0">
                <a:solidFill>
                  <a:schemeClr val="tx1"/>
                </a:solidFill>
                <a:latin typeface="Calibri" panose="020F0502020204030204" pitchFamily="34" charset="0"/>
                <a:cs typeface="Calibri" panose="020F0502020204030204" pitchFamily="34" charset="0"/>
              </a:rPr>
            </a:br>
            <a:r>
              <a:rPr lang="en-US" sz="5000" kern="1200" spc="-150" dirty="0">
                <a:solidFill>
                  <a:schemeClr val="tx1"/>
                </a:solidFill>
                <a:latin typeface="Calibri" panose="020F0502020204030204" pitchFamily="34" charset="0"/>
                <a:cs typeface="Calibri" panose="020F0502020204030204" pitchFamily="34" charset="0"/>
              </a:rPr>
              <a:t>Why use a sample?</a:t>
            </a:r>
            <a:br>
              <a:rPr lang="en-US" sz="5000" kern="1200" spc="-150" dirty="0">
                <a:solidFill>
                  <a:schemeClr val="tx1"/>
                </a:solidFill>
                <a:latin typeface="Calibri" panose="020F0502020204030204" pitchFamily="34" charset="0"/>
                <a:cs typeface="Calibri" panose="020F0502020204030204" pitchFamily="34" charset="0"/>
              </a:rPr>
            </a:br>
            <a:br>
              <a:rPr lang="en-US" sz="5000" kern="1200" spc="-150" dirty="0">
                <a:solidFill>
                  <a:schemeClr val="tx1"/>
                </a:solidFill>
                <a:latin typeface="Calibri" panose="020F0502020204030204" pitchFamily="34" charset="0"/>
                <a:cs typeface="Calibri" panose="020F0502020204030204" pitchFamily="34" charset="0"/>
              </a:rPr>
            </a:br>
            <a:br>
              <a:rPr lang="en-US" sz="5000" kern="1200" spc="-150" dirty="0">
                <a:solidFill>
                  <a:schemeClr val="tx1"/>
                </a:solidFill>
                <a:latin typeface="+mj-lt"/>
                <a:ea typeface="+mj-ea"/>
                <a:cs typeface="+mj-cs"/>
              </a:rPr>
            </a:br>
            <a:endParaRPr lang="en-US" sz="5000" kern="1200" spc="-150" dirty="0">
              <a:solidFill>
                <a:schemeClr val="tx1"/>
              </a:solidFill>
              <a:latin typeface="+mj-lt"/>
              <a:ea typeface="+mj-ea"/>
              <a:cs typeface="+mj-cs"/>
            </a:endParaRPr>
          </a:p>
        </p:txBody>
      </p:sp>
      <p:pic>
        <p:nvPicPr>
          <p:cNvPr id="7" name="Graphic 6" descr="Questions">
            <a:extLst>
              <a:ext uri="{FF2B5EF4-FFF2-40B4-BE49-F238E27FC236}">
                <a16:creationId xmlns:a16="http://schemas.microsoft.com/office/drawing/2014/main" id="{4ECC80F4-1492-817C-5B90-ECC63ABCEA3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26919" y="1314153"/>
            <a:ext cx="4493142" cy="4493142"/>
          </a:xfrm>
          <a:prstGeom prst="rect">
            <a:avLst/>
          </a:prstGeom>
        </p:spPr>
      </p:pic>
    </p:spTree>
    <p:extLst>
      <p:ext uri="{BB962C8B-B14F-4D97-AF65-F5344CB8AC3E}">
        <p14:creationId xmlns:p14="http://schemas.microsoft.com/office/powerpoint/2010/main" val="330816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lose up of rack of test tubes with solution in lab">
            <a:extLst>
              <a:ext uri="{FF2B5EF4-FFF2-40B4-BE49-F238E27FC236}">
                <a16:creationId xmlns:a16="http://schemas.microsoft.com/office/drawing/2014/main" id="{4E69E208-FDED-CEC4-B8DC-9A046F51A0BD}"/>
              </a:ext>
            </a:extLst>
          </p:cNvPr>
          <p:cNvPicPr>
            <a:picLocks noChangeAspect="1"/>
          </p:cNvPicPr>
          <p:nvPr/>
        </p:nvPicPr>
        <p:blipFill rotWithShape="1">
          <a:blip r:embed="rId2"/>
          <a:srcRect l="38404" r="8937" b="-2"/>
          <a:stretch/>
        </p:blipFill>
        <p:spPr>
          <a:xfrm>
            <a:off x="-1" y="-2"/>
            <a:ext cx="5410198" cy="6858002"/>
          </a:xfrm>
          <a:prstGeom prst="rect">
            <a:avLst/>
          </a:prstGeom>
        </p:spPr>
      </p:pic>
      <p:sp>
        <p:nvSpPr>
          <p:cNvPr id="4" name="Title 3">
            <a:extLst>
              <a:ext uri="{FF2B5EF4-FFF2-40B4-BE49-F238E27FC236}">
                <a16:creationId xmlns:a16="http://schemas.microsoft.com/office/drawing/2014/main" id="{554EFAD3-BD54-6B76-20DE-0A163958FA8C}"/>
              </a:ext>
            </a:extLst>
          </p:cNvPr>
          <p:cNvSpPr>
            <a:spLocks noGrp="1"/>
          </p:cNvSpPr>
          <p:nvPr>
            <p:ph type="title"/>
          </p:nvPr>
        </p:nvSpPr>
        <p:spPr>
          <a:xfrm>
            <a:off x="6115317" y="405685"/>
            <a:ext cx="5464968" cy="1559301"/>
          </a:xfrm>
        </p:spPr>
        <p:txBody>
          <a:bodyPr>
            <a:normAutofit/>
          </a:bodyPr>
          <a:lstStyle/>
          <a:p>
            <a:r>
              <a:rPr lang="en-GB" sz="4000" b="1" dirty="0"/>
              <a:t>What is a sample?</a:t>
            </a:r>
          </a:p>
        </p:txBody>
      </p:sp>
      <p:sp>
        <p:nvSpPr>
          <p:cNvPr id="5" name="Content Placeholder 4">
            <a:extLst>
              <a:ext uri="{FF2B5EF4-FFF2-40B4-BE49-F238E27FC236}">
                <a16:creationId xmlns:a16="http://schemas.microsoft.com/office/drawing/2014/main" id="{BB59736E-F80F-D49B-DB9E-AE41AA0504DA}"/>
              </a:ext>
            </a:extLst>
          </p:cNvPr>
          <p:cNvSpPr>
            <a:spLocks noGrp="1"/>
          </p:cNvSpPr>
          <p:nvPr>
            <p:ph idx="1"/>
          </p:nvPr>
        </p:nvSpPr>
        <p:spPr>
          <a:xfrm>
            <a:off x="5736854" y="2285999"/>
            <a:ext cx="6221894" cy="4373968"/>
          </a:xfrm>
        </p:spPr>
        <p:txBody>
          <a:bodyPr anchor="ctr">
            <a:noAutofit/>
          </a:bodyPr>
          <a:lstStyle/>
          <a:p>
            <a:pPr marL="0" indent="0">
              <a:buNone/>
            </a:pPr>
            <a:r>
              <a:rPr lang="en-GB" sz="3000" b="0" i="0" dirty="0">
                <a:solidFill>
                  <a:srgbClr val="0D405F"/>
                </a:solidFill>
                <a:effectLst/>
                <a:latin typeface="Inter"/>
              </a:rPr>
              <a:t>When you conduct research about a group of people, it is rarely possible to collect data from every person in that group. </a:t>
            </a:r>
          </a:p>
          <a:p>
            <a:pPr marL="0" indent="0">
              <a:buNone/>
            </a:pPr>
            <a:r>
              <a:rPr lang="en-GB" sz="3000" b="0" i="0" dirty="0">
                <a:solidFill>
                  <a:srgbClr val="0D405F"/>
                </a:solidFill>
                <a:effectLst/>
                <a:latin typeface="Inter"/>
              </a:rPr>
              <a:t>Instead, you select a </a:t>
            </a:r>
            <a:r>
              <a:rPr lang="en-GB" sz="3000" b="1" i="0" dirty="0">
                <a:solidFill>
                  <a:srgbClr val="0D405F"/>
                </a:solidFill>
                <a:effectLst/>
                <a:latin typeface="Inter"/>
              </a:rPr>
              <a:t>sample</a:t>
            </a:r>
            <a:r>
              <a:rPr lang="en-GB" sz="3000" b="0" i="0" dirty="0">
                <a:solidFill>
                  <a:srgbClr val="0D405F"/>
                </a:solidFill>
                <a:effectLst/>
                <a:latin typeface="Inter"/>
              </a:rPr>
              <a:t>. </a:t>
            </a:r>
          </a:p>
          <a:p>
            <a:pPr marL="0" indent="0">
              <a:buNone/>
            </a:pPr>
            <a:r>
              <a:rPr lang="en-GB" sz="3000" b="0" i="0" dirty="0">
                <a:solidFill>
                  <a:srgbClr val="0D405F"/>
                </a:solidFill>
                <a:effectLst/>
                <a:latin typeface="Inter"/>
              </a:rPr>
              <a:t>The sample is the group of individuals who will actually participate in the research.</a:t>
            </a:r>
            <a:endParaRPr lang="en-GB" sz="3000" dirty="0"/>
          </a:p>
        </p:txBody>
      </p:sp>
    </p:spTree>
    <p:extLst>
      <p:ext uri="{BB962C8B-B14F-4D97-AF65-F5344CB8AC3E}">
        <p14:creationId xmlns:p14="http://schemas.microsoft.com/office/powerpoint/2010/main" val="175666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345A2C2-F933-C314-B057-5A29FA984AD9}"/>
              </a:ext>
            </a:extLst>
          </p:cNvPr>
          <p:cNvPicPr>
            <a:picLocks noChangeAspect="1"/>
          </p:cNvPicPr>
          <p:nvPr/>
        </p:nvPicPr>
        <p:blipFill rotWithShape="1">
          <a:blip r:embed="rId2">
            <a:alphaModFix amt="35000"/>
          </a:blip>
          <a:srcRect t="11409" b="4321"/>
          <a:stretch/>
        </p:blipFill>
        <p:spPr>
          <a:xfrm>
            <a:off x="20" y="10"/>
            <a:ext cx="12191980" cy="6857990"/>
          </a:xfrm>
          <a:prstGeom prst="rect">
            <a:avLst/>
          </a:prstGeom>
        </p:spPr>
      </p:pic>
      <p:sp>
        <p:nvSpPr>
          <p:cNvPr id="2" name="Title 1">
            <a:extLst>
              <a:ext uri="{FF2B5EF4-FFF2-40B4-BE49-F238E27FC236}">
                <a16:creationId xmlns:a16="http://schemas.microsoft.com/office/drawing/2014/main" id="{46AE3058-9091-5110-2BEA-A64A33E610BD}"/>
              </a:ext>
            </a:extLst>
          </p:cNvPr>
          <p:cNvSpPr>
            <a:spLocks noGrp="1"/>
          </p:cNvSpPr>
          <p:nvPr>
            <p:ph type="title"/>
          </p:nvPr>
        </p:nvSpPr>
        <p:spPr>
          <a:xfrm>
            <a:off x="538162" y="681037"/>
            <a:ext cx="11056143" cy="1325563"/>
          </a:xfrm>
        </p:spPr>
        <p:txBody>
          <a:bodyPr>
            <a:normAutofit/>
          </a:bodyPr>
          <a:lstStyle/>
          <a:p>
            <a:r>
              <a:rPr lang="en-GB" b="0" i="0" dirty="0">
                <a:solidFill>
                  <a:srgbClr val="FFFFFF"/>
                </a:solidFill>
                <a:effectLst/>
                <a:latin typeface="Söhne"/>
              </a:rPr>
              <a:t>Why use a sample?</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4C518952-2188-33FB-BCC6-F313841CFCD5}"/>
              </a:ext>
            </a:extLst>
          </p:cNvPr>
          <p:cNvGraphicFramePr>
            <a:graphicFrameLocks noGrp="1"/>
          </p:cNvGraphicFramePr>
          <p:nvPr>
            <p:ph idx="1"/>
            <p:extLst>
              <p:ext uri="{D42A27DB-BD31-4B8C-83A1-F6EECF244321}">
                <p14:modId xmlns:p14="http://schemas.microsoft.com/office/powerpoint/2010/main" val="41692950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32767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B0B21313-46A1-2E1E-9F27-B913F8A381B1}"/>
              </a:ext>
            </a:extLst>
          </p:cNvPr>
          <p:cNvPicPr>
            <a:picLocks noChangeAspect="1"/>
          </p:cNvPicPr>
          <p:nvPr/>
        </p:nvPicPr>
        <p:blipFill rotWithShape="1">
          <a:blip r:embed="rId2"/>
          <a:srcRect l="26489" r="14345"/>
          <a:stretch/>
        </p:blipFill>
        <p:spPr>
          <a:xfrm>
            <a:off x="-1" y="-2"/>
            <a:ext cx="541019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AC6FE-F85F-E828-11B3-077343223A50}"/>
              </a:ext>
            </a:extLst>
          </p:cNvPr>
          <p:cNvSpPr>
            <a:spLocks noGrp="1"/>
          </p:cNvSpPr>
          <p:nvPr>
            <p:ph type="title"/>
          </p:nvPr>
        </p:nvSpPr>
        <p:spPr>
          <a:xfrm>
            <a:off x="6115317" y="405685"/>
            <a:ext cx="5464968" cy="1559301"/>
          </a:xfrm>
        </p:spPr>
        <p:txBody>
          <a:bodyPr>
            <a:normAutofit/>
          </a:bodyPr>
          <a:lstStyle/>
          <a:p>
            <a:r>
              <a:rPr lang="en-GB" sz="4000" dirty="0"/>
              <a:t>Sampling errors and </a:t>
            </a:r>
            <a:br>
              <a:rPr lang="en-GB" sz="4000" dirty="0"/>
            </a:br>
            <a:r>
              <a:rPr lang="en-GB" sz="4000" dirty="0"/>
              <a:t>non-sampling errors</a:t>
            </a:r>
          </a:p>
        </p:txBody>
      </p:sp>
      <p:sp>
        <p:nvSpPr>
          <p:cNvPr id="3" name="Content Placeholder 2">
            <a:extLst>
              <a:ext uri="{FF2B5EF4-FFF2-40B4-BE49-F238E27FC236}">
                <a16:creationId xmlns:a16="http://schemas.microsoft.com/office/drawing/2014/main" id="{D8BEC9C8-B7C3-8A50-6F99-A7D6BCAFD22C}"/>
              </a:ext>
            </a:extLst>
          </p:cNvPr>
          <p:cNvSpPr>
            <a:spLocks noGrp="1"/>
          </p:cNvSpPr>
          <p:nvPr>
            <p:ph idx="1"/>
          </p:nvPr>
        </p:nvSpPr>
        <p:spPr>
          <a:xfrm>
            <a:off x="5707856" y="2743200"/>
            <a:ext cx="6279357" cy="3496878"/>
          </a:xfrm>
        </p:spPr>
        <p:txBody>
          <a:bodyPr anchor="ctr">
            <a:noAutofit/>
          </a:bodyPr>
          <a:lstStyle/>
          <a:p>
            <a:pPr marL="0" indent="0">
              <a:buNone/>
            </a:pPr>
            <a:r>
              <a:rPr lang="en-GB" sz="3000" dirty="0">
                <a:latin typeface="benton-sans"/>
              </a:rPr>
              <a:t>T</a:t>
            </a:r>
            <a:r>
              <a:rPr lang="en-GB" sz="3000" b="0" i="0" dirty="0">
                <a:effectLst/>
                <a:latin typeface="benton-sans"/>
              </a:rPr>
              <a:t>he term ‘sampling error’ doesn’t mean mistakes researchers have made when selecting a sample. </a:t>
            </a:r>
          </a:p>
          <a:p>
            <a:pPr marL="0" indent="0">
              <a:buNone/>
            </a:pPr>
            <a:endParaRPr lang="en-GB" sz="3000" b="0" i="0" dirty="0">
              <a:effectLst/>
              <a:latin typeface="benton-sans"/>
            </a:endParaRPr>
          </a:p>
          <a:p>
            <a:pPr marL="0" indent="0">
              <a:buNone/>
            </a:pPr>
            <a:r>
              <a:rPr lang="en-GB" sz="3000" b="0" i="0" dirty="0">
                <a:effectLst/>
                <a:latin typeface="benton-sans"/>
              </a:rPr>
              <a:t>Problems like choosing the wrong people, letting bias enter the picture, or failing to anticipate that participants will self-select or fail to respond - these are </a:t>
            </a:r>
            <a:r>
              <a:rPr lang="en-GB" sz="3000" b="1" i="0" dirty="0">
                <a:effectLst/>
                <a:latin typeface="benton-sans"/>
              </a:rPr>
              <a:t>non-sampling errors</a:t>
            </a:r>
            <a:r>
              <a:rPr lang="en-GB" sz="3000" b="0" i="0" dirty="0">
                <a:effectLst/>
                <a:latin typeface="benton-sans"/>
              </a:rPr>
              <a:t>.</a:t>
            </a:r>
            <a:endParaRPr lang="en-GB" sz="3000" dirty="0"/>
          </a:p>
        </p:txBody>
      </p:sp>
    </p:spTree>
    <p:extLst>
      <p:ext uri="{BB962C8B-B14F-4D97-AF65-F5344CB8AC3E}">
        <p14:creationId xmlns:p14="http://schemas.microsoft.com/office/powerpoint/2010/main" val="2788335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Pipetting sample into multi well tray">
            <a:extLst>
              <a:ext uri="{FF2B5EF4-FFF2-40B4-BE49-F238E27FC236}">
                <a16:creationId xmlns:a16="http://schemas.microsoft.com/office/drawing/2014/main" id="{47362C9B-DB6B-3D58-8C62-3C05F6235E66}"/>
              </a:ext>
            </a:extLst>
          </p:cNvPr>
          <p:cNvPicPr>
            <a:picLocks noChangeAspect="1"/>
          </p:cNvPicPr>
          <p:nvPr/>
        </p:nvPicPr>
        <p:blipFill rotWithShape="1">
          <a:blip r:embed="rId2"/>
          <a:srcRect l="26542" r="14685"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7E512-6C7D-0728-DC5D-F647B8E68564}"/>
              </a:ext>
            </a:extLst>
          </p:cNvPr>
          <p:cNvSpPr>
            <a:spLocks noGrp="1"/>
          </p:cNvSpPr>
          <p:nvPr>
            <p:ph type="title"/>
          </p:nvPr>
        </p:nvSpPr>
        <p:spPr>
          <a:xfrm>
            <a:off x="6115317" y="405685"/>
            <a:ext cx="5464968" cy="1559301"/>
          </a:xfrm>
        </p:spPr>
        <p:txBody>
          <a:bodyPr>
            <a:normAutofit/>
          </a:bodyPr>
          <a:lstStyle/>
          <a:p>
            <a:r>
              <a:rPr lang="en-GB" sz="4000" dirty="0"/>
              <a:t>Sampling errors and </a:t>
            </a:r>
            <a:br>
              <a:rPr lang="en-GB" sz="4000" dirty="0"/>
            </a:br>
            <a:r>
              <a:rPr lang="en-GB" sz="4000" dirty="0"/>
              <a:t>non-sampling errors</a:t>
            </a:r>
          </a:p>
        </p:txBody>
      </p:sp>
      <p:sp>
        <p:nvSpPr>
          <p:cNvPr id="3" name="Content Placeholder 2">
            <a:extLst>
              <a:ext uri="{FF2B5EF4-FFF2-40B4-BE49-F238E27FC236}">
                <a16:creationId xmlns:a16="http://schemas.microsoft.com/office/drawing/2014/main" id="{A34CA34D-CA55-C6CF-6AF5-D5230CBB1ABB}"/>
              </a:ext>
            </a:extLst>
          </p:cNvPr>
          <p:cNvSpPr>
            <a:spLocks noGrp="1"/>
          </p:cNvSpPr>
          <p:nvPr>
            <p:ph idx="1"/>
          </p:nvPr>
        </p:nvSpPr>
        <p:spPr>
          <a:xfrm>
            <a:off x="5615427" y="2743200"/>
            <a:ext cx="6417628" cy="3957638"/>
          </a:xfrm>
        </p:spPr>
        <p:txBody>
          <a:bodyPr anchor="ctr">
            <a:noAutofit/>
          </a:bodyPr>
          <a:lstStyle/>
          <a:p>
            <a:pPr marL="0" indent="0">
              <a:buNone/>
            </a:pPr>
            <a:r>
              <a:rPr lang="en-GB" sz="2000" dirty="0">
                <a:latin typeface="benton-sans"/>
              </a:rPr>
              <a:t>‘S</a:t>
            </a:r>
            <a:r>
              <a:rPr lang="en-GB" sz="2000" b="0" i="0" dirty="0">
                <a:effectLst/>
                <a:latin typeface="benton-sans"/>
              </a:rPr>
              <a:t>ampling error’ means the difference between the mean values of the sample and the population, so it only happens when you are working with representative samples.</a:t>
            </a:r>
          </a:p>
          <a:p>
            <a:pPr marL="0" indent="0">
              <a:buNone/>
            </a:pPr>
            <a:r>
              <a:rPr lang="en-GB" sz="2000" dirty="0">
                <a:latin typeface="benton-sans"/>
              </a:rPr>
              <a:t>S</a:t>
            </a:r>
            <a:r>
              <a:rPr lang="en-GB" sz="2000" b="0" i="0" dirty="0">
                <a:effectLst/>
                <a:latin typeface="benton-sans"/>
              </a:rPr>
              <a:t>ampling errors occur because of variation in the number or representativeness of the sample that responds. </a:t>
            </a:r>
          </a:p>
          <a:p>
            <a:pPr marL="0" indent="0">
              <a:buNone/>
            </a:pPr>
            <a:r>
              <a:rPr lang="en-GB" sz="2000" b="0" i="0" dirty="0">
                <a:effectLst/>
                <a:latin typeface="benton-sans"/>
              </a:rPr>
              <a:t>Sampling errors can be controlled and reduced by:</a:t>
            </a:r>
          </a:p>
          <a:p>
            <a:pPr marL="514350" indent="-514350">
              <a:buAutoNum type="arabicParenBoth"/>
            </a:pPr>
            <a:r>
              <a:rPr lang="en-GB" sz="2000" b="0" i="0" dirty="0">
                <a:effectLst/>
                <a:latin typeface="benton-sans"/>
              </a:rPr>
              <a:t>careful sample designs; </a:t>
            </a:r>
          </a:p>
          <a:p>
            <a:pPr marL="514350" indent="-514350">
              <a:buAutoNum type="arabicParenBoth"/>
            </a:pPr>
            <a:r>
              <a:rPr lang="en-GB" sz="2000" b="0" i="0" dirty="0">
                <a:effectLst/>
                <a:latin typeface="benton-sans"/>
              </a:rPr>
              <a:t>large enough samples;</a:t>
            </a:r>
          </a:p>
          <a:p>
            <a:pPr marL="0" indent="0">
              <a:buNone/>
            </a:pPr>
            <a:r>
              <a:rPr lang="en-GB" sz="2000" b="0" i="0" dirty="0">
                <a:effectLst/>
                <a:latin typeface="benton-sans"/>
              </a:rPr>
              <a:t>(3)    multiple contacts to ensure a representative response.</a:t>
            </a:r>
            <a:endParaRPr lang="en-GB" sz="2000" dirty="0"/>
          </a:p>
        </p:txBody>
      </p:sp>
    </p:spTree>
    <p:extLst>
      <p:ext uri="{BB962C8B-B14F-4D97-AF65-F5344CB8AC3E}">
        <p14:creationId xmlns:p14="http://schemas.microsoft.com/office/powerpoint/2010/main" val="4047960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ffee, orange, cereal, and other breakfast food on a blue surface">
            <a:extLst>
              <a:ext uri="{FF2B5EF4-FFF2-40B4-BE49-F238E27FC236}">
                <a16:creationId xmlns:a16="http://schemas.microsoft.com/office/drawing/2014/main" id="{1D39A158-E3BF-50E5-A0B1-9341935CE009}"/>
              </a:ext>
            </a:extLst>
          </p:cNvPr>
          <p:cNvPicPr>
            <a:picLocks noChangeAspect="1"/>
          </p:cNvPicPr>
          <p:nvPr/>
        </p:nvPicPr>
        <p:blipFill rotWithShape="1">
          <a:blip r:embed="rId2"/>
          <a:srcRect b="108"/>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20A0C5-2431-5ACF-57EC-9E4EE927EAC3}"/>
              </a:ext>
            </a:extLst>
          </p:cNvPr>
          <p:cNvSpPr>
            <a:spLocks noGrp="1"/>
          </p:cNvSpPr>
          <p:nvPr>
            <p:ph type="title"/>
          </p:nvPr>
        </p:nvSpPr>
        <p:spPr>
          <a:xfrm>
            <a:off x="291758" y="331439"/>
            <a:ext cx="9080842" cy="1899912"/>
          </a:xfrm>
        </p:spPr>
        <p:txBody>
          <a:bodyPr>
            <a:normAutofit/>
          </a:bodyPr>
          <a:lstStyle/>
          <a:p>
            <a:r>
              <a:rPr lang="en-GB" sz="3200" dirty="0"/>
              <a:t>Non-sampling errors and research studies</a:t>
            </a:r>
            <a:br>
              <a:rPr lang="en-GB" sz="3200" dirty="0"/>
            </a:br>
            <a:r>
              <a:rPr lang="fr-FR" sz="3200" b="1" i="0" dirty="0">
                <a:effectLst/>
                <a:latin typeface="benton-sans"/>
              </a:rPr>
              <a:t>Population </a:t>
            </a:r>
            <a:r>
              <a:rPr lang="fr-FR" sz="3200" b="1" i="0" dirty="0" err="1">
                <a:effectLst/>
                <a:latin typeface="benton-sans"/>
              </a:rPr>
              <a:t>specification</a:t>
            </a:r>
            <a:r>
              <a:rPr lang="fr-FR" sz="3200" b="1" i="0" dirty="0">
                <a:effectLst/>
                <a:latin typeface="benton-sans"/>
              </a:rPr>
              <a:t> </a:t>
            </a:r>
            <a:r>
              <a:rPr lang="fr-FR" sz="3200" b="1" i="0" dirty="0" err="1">
                <a:effectLst/>
                <a:latin typeface="benton-sans"/>
              </a:rPr>
              <a:t>error</a:t>
            </a:r>
            <a:r>
              <a:rPr lang="fr-FR" sz="3200" b="1" i="0" dirty="0">
                <a:effectLst/>
                <a:latin typeface="benton-sans"/>
              </a:rPr>
              <a:t> (non-sampling </a:t>
            </a:r>
            <a:r>
              <a:rPr lang="fr-FR" sz="3200" b="1" i="0" dirty="0" err="1">
                <a:effectLst/>
                <a:latin typeface="benton-sans"/>
              </a:rPr>
              <a:t>error</a:t>
            </a:r>
            <a:r>
              <a:rPr lang="fr-FR" sz="3200" b="1" i="0" dirty="0">
                <a:effectLst/>
                <a:latin typeface="benton-sans"/>
              </a:rPr>
              <a:t>)</a:t>
            </a:r>
            <a:endParaRPr lang="en-GB" sz="3200" dirty="0"/>
          </a:p>
        </p:txBody>
      </p:sp>
      <p:sp>
        <p:nvSpPr>
          <p:cNvPr id="3" name="Content Placeholder 2">
            <a:extLst>
              <a:ext uri="{FF2B5EF4-FFF2-40B4-BE49-F238E27FC236}">
                <a16:creationId xmlns:a16="http://schemas.microsoft.com/office/drawing/2014/main" id="{9FE6ED17-8430-3FC6-DEB0-6FD46A85C5B8}"/>
              </a:ext>
            </a:extLst>
          </p:cNvPr>
          <p:cNvSpPr>
            <a:spLocks noGrp="1"/>
          </p:cNvSpPr>
          <p:nvPr>
            <p:ph idx="1"/>
          </p:nvPr>
        </p:nvSpPr>
        <p:spPr>
          <a:xfrm>
            <a:off x="445293" y="2321719"/>
            <a:ext cx="9555957" cy="4086226"/>
          </a:xfrm>
        </p:spPr>
        <p:txBody>
          <a:bodyPr>
            <a:normAutofit lnSpcReduction="10000"/>
          </a:bodyPr>
          <a:lstStyle/>
          <a:p>
            <a:pPr marL="0" indent="0">
              <a:buNone/>
            </a:pPr>
            <a:r>
              <a:rPr lang="en-GB" dirty="0">
                <a:latin typeface="benton-sans"/>
              </a:rPr>
              <a:t>I</a:t>
            </a:r>
            <a:r>
              <a:rPr lang="en-GB" b="0" i="0" dirty="0">
                <a:effectLst/>
                <a:latin typeface="benton-sans"/>
              </a:rPr>
              <a:t>magine a survey about breakfast cereal </a:t>
            </a:r>
          </a:p>
          <a:p>
            <a:pPr marL="0" indent="0">
              <a:buNone/>
            </a:pPr>
            <a:r>
              <a:rPr lang="en-GB" b="0" i="0" dirty="0">
                <a:effectLst/>
                <a:latin typeface="benton-sans"/>
              </a:rPr>
              <a:t>consumption in families. </a:t>
            </a:r>
          </a:p>
          <a:p>
            <a:pPr marL="0" indent="0">
              <a:buNone/>
            </a:pPr>
            <a:endParaRPr lang="en-GB" dirty="0">
              <a:latin typeface="benton-sans"/>
            </a:endParaRPr>
          </a:p>
          <a:p>
            <a:pPr marL="0" indent="0">
              <a:buNone/>
            </a:pPr>
            <a:r>
              <a:rPr lang="en-GB" dirty="0">
                <a:latin typeface="benton-sans"/>
              </a:rPr>
              <a:t>Who could/would you survey?</a:t>
            </a:r>
          </a:p>
          <a:p>
            <a:pPr marL="0" indent="0">
              <a:buNone/>
            </a:pPr>
            <a:r>
              <a:rPr lang="en-GB" dirty="0">
                <a:latin typeface="benton-sans"/>
              </a:rPr>
              <a:t>the whole family / the children / the person who does the shopping</a:t>
            </a:r>
          </a:p>
          <a:p>
            <a:pPr marL="0" indent="0">
              <a:buNone/>
            </a:pPr>
            <a:endParaRPr lang="en-GB" dirty="0">
              <a:latin typeface="benton-sans"/>
            </a:endParaRPr>
          </a:p>
          <a:p>
            <a:pPr marL="0" indent="0">
              <a:buNone/>
            </a:pPr>
            <a:r>
              <a:rPr lang="en-GB" dirty="0">
                <a:latin typeface="benton-sans"/>
              </a:rPr>
              <a:t>If you got this wrong, this would be a:</a:t>
            </a:r>
          </a:p>
          <a:p>
            <a:pPr marL="0" indent="0">
              <a:buNone/>
            </a:pPr>
            <a:r>
              <a:rPr lang="fr-FR" b="1" i="0" dirty="0">
                <a:effectLst/>
                <a:latin typeface="benton-sans"/>
              </a:rPr>
              <a:t>Population </a:t>
            </a:r>
            <a:r>
              <a:rPr lang="fr-FR" b="1" i="0" dirty="0" err="1">
                <a:effectLst/>
                <a:latin typeface="benton-sans"/>
              </a:rPr>
              <a:t>specification</a:t>
            </a:r>
            <a:r>
              <a:rPr lang="fr-FR" b="1" i="0" dirty="0">
                <a:effectLst/>
                <a:latin typeface="benton-sans"/>
              </a:rPr>
              <a:t> </a:t>
            </a:r>
            <a:r>
              <a:rPr lang="fr-FR" b="1" i="0" dirty="0" err="1">
                <a:effectLst/>
                <a:latin typeface="benton-sans"/>
              </a:rPr>
              <a:t>error</a:t>
            </a:r>
            <a:r>
              <a:rPr lang="fr-FR" b="1" i="0" dirty="0">
                <a:effectLst/>
                <a:latin typeface="benton-sans"/>
              </a:rPr>
              <a:t> (non-sampling </a:t>
            </a:r>
            <a:r>
              <a:rPr lang="fr-FR" b="1" i="0" dirty="0" err="1">
                <a:effectLst/>
                <a:latin typeface="benton-sans"/>
              </a:rPr>
              <a:t>error</a:t>
            </a:r>
            <a:r>
              <a:rPr lang="fr-FR" b="1" i="0" dirty="0">
                <a:effectLst/>
                <a:latin typeface="benton-sans"/>
              </a:rPr>
              <a:t>)</a:t>
            </a:r>
          </a:p>
          <a:p>
            <a:pPr marL="0" indent="0">
              <a:buNone/>
            </a:pPr>
            <a:endParaRPr lang="en-GB" sz="1900" dirty="0"/>
          </a:p>
        </p:txBody>
      </p:sp>
    </p:spTree>
    <p:extLst>
      <p:ext uri="{BB962C8B-B14F-4D97-AF65-F5344CB8AC3E}">
        <p14:creationId xmlns:p14="http://schemas.microsoft.com/office/powerpoint/2010/main" val="286601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1000"/>
                                        <p:tgtEl>
                                          <p:spTgt spid="3">
                                            <p:txEl>
                                              <p:pRg st="6" end="6"/>
                                            </p:txEl>
                                          </p:spTgt>
                                        </p:tgtEl>
                                      </p:cBhvr>
                                    </p:animEffect>
                                    <p:anim calcmode="lin" valueType="num">
                                      <p:cBhvr>
                                        <p:cTn id="1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fade">
                                      <p:cBhvr>
                                        <p:cTn id="18" dur="1000"/>
                                        <p:tgtEl>
                                          <p:spTgt spid="3">
                                            <p:txEl>
                                              <p:pRg st="7" end="7"/>
                                            </p:txEl>
                                          </p:spTgt>
                                        </p:tgtEl>
                                      </p:cBhvr>
                                    </p:animEffect>
                                    <p:anim calcmode="lin" valueType="num">
                                      <p:cBhvr>
                                        <p:cTn id="1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7FE12-2E9F-6244-DFD9-586AE7F96AB4}"/>
              </a:ext>
            </a:extLst>
          </p:cNvPr>
          <p:cNvSpPr>
            <a:spLocks noGrp="1"/>
          </p:cNvSpPr>
          <p:nvPr>
            <p:ph type="title"/>
          </p:nvPr>
        </p:nvSpPr>
        <p:spPr>
          <a:xfrm>
            <a:off x="4653887" y="609600"/>
            <a:ext cx="6564574" cy="1330518"/>
          </a:xfrm>
        </p:spPr>
        <p:txBody>
          <a:bodyPr>
            <a:normAutofit/>
          </a:bodyPr>
          <a:lstStyle/>
          <a:p>
            <a:r>
              <a:rPr lang="en-GB" sz="2800" dirty="0"/>
              <a:t>Non-sampling errors and research studies:</a:t>
            </a:r>
            <a:br>
              <a:rPr lang="en-GB" sz="2800" dirty="0"/>
            </a:br>
            <a:r>
              <a:rPr lang="en-GB" sz="2800" b="1" dirty="0"/>
              <a:t>Sample frame error (non-sampling error)</a:t>
            </a:r>
            <a:endParaRPr lang="en-GB" sz="2800" dirty="0"/>
          </a:p>
        </p:txBody>
      </p:sp>
      <p:pic>
        <p:nvPicPr>
          <p:cNvPr id="7" name="Picture 6" descr="A person wearing glasses and a tie&#10;&#10;Description automatically generated">
            <a:extLst>
              <a:ext uri="{FF2B5EF4-FFF2-40B4-BE49-F238E27FC236}">
                <a16:creationId xmlns:a16="http://schemas.microsoft.com/office/drawing/2014/main" id="{2817CFD1-648E-CAD5-BA02-96EA7CAA9C0E}"/>
              </a:ext>
            </a:extLst>
          </p:cNvPr>
          <p:cNvPicPr>
            <a:picLocks noChangeAspect="1"/>
          </p:cNvPicPr>
          <p:nvPr/>
        </p:nvPicPr>
        <p:blipFill rotWithShape="1">
          <a:blip r:embed="rId2">
            <a:extLst>
              <a:ext uri="{28A0092B-C50C-407E-A947-70E740481C1C}">
                <a14:useLocalDpi xmlns:a14="http://schemas.microsoft.com/office/drawing/2010/main" val="0"/>
              </a:ext>
            </a:extLst>
          </a:blip>
          <a:srcRect t="5916" r="2" b="30918"/>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5" name="Picture 4" descr="A close-up of a person&#10;&#10;Description automatically generated">
            <a:extLst>
              <a:ext uri="{FF2B5EF4-FFF2-40B4-BE49-F238E27FC236}">
                <a16:creationId xmlns:a16="http://schemas.microsoft.com/office/drawing/2014/main" id="{608F18AB-424C-4B83-51B5-057F5201559B}"/>
              </a:ext>
            </a:extLst>
          </p:cNvPr>
          <p:cNvPicPr>
            <a:picLocks noChangeAspect="1"/>
          </p:cNvPicPr>
          <p:nvPr/>
        </p:nvPicPr>
        <p:blipFill rotWithShape="1">
          <a:blip r:embed="rId3">
            <a:extLst>
              <a:ext uri="{28A0092B-C50C-407E-A947-70E740481C1C}">
                <a14:useLocalDpi xmlns:a14="http://schemas.microsoft.com/office/drawing/2010/main" val="0"/>
              </a:ext>
            </a:extLst>
          </a:blip>
          <a:srcRect t="13444" b="6172"/>
          <a:stretch/>
        </p:blipFill>
        <p:spPr>
          <a:xfrm>
            <a:off x="-11" y="-32412"/>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3" name="Content Placeholder 2">
            <a:extLst>
              <a:ext uri="{FF2B5EF4-FFF2-40B4-BE49-F238E27FC236}">
                <a16:creationId xmlns:a16="http://schemas.microsoft.com/office/drawing/2014/main" id="{895765AA-1A63-F8AE-8F40-7EBAF5D861DC}"/>
              </a:ext>
            </a:extLst>
          </p:cNvPr>
          <p:cNvSpPr>
            <a:spLocks noGrp="1"/>
          </p:cNvSpPr>
          <p:nvPr>
            <p:ph idx="1"/>
          </p:nvPr>
        </p:nvSpPr>
        <p:spPr>
          <a:xfrm>
            <a:off x="4653887" y="2193779"/>
            <a:ext cx="7132336" cy="4251900"/>
          </a:xfrm>
        </p:spPr>
        <p:txBody>
          <a:bodyPr>
            <a:normAutofit/>
          </a:bodyPr>
          <a:lstStyle/>
          <a:p>
            <a:pPr marL="0" indent="0">
              <a:buNone/>
            </a:pPr>
            <a:r>
              <a:rPr lang="en-GB" sz="2000" dirty="0"/>
              <a:t>The most famous sample frame error occurred in the 1936 US presidential election between Roosevelt (the Democratic candidate) and Landon (the Republican candidate). </a:t>
            </a:r>
          </a:p>
          <a:p>
            <a:pPr marL="0" indent="0">
              <a:buNone/>
            </a:pPr>
            <a:endParaRPr lang="en-GB" sz="2000" dirty="0"/>
          </a:p>
          <a:p>
            <a:pPr marL="0" indent="0">
              <a:buNone/>
            </a:pPr>
            <a:r>
              <a:rPr lang="en-GB" sz="2000" dirty="0"/>
              <a:t>The sample frame was from car registrations and telephone directories. </a:t>
            </a:r>
          </a:p>
          <a:p>
            <a:pPr marL="0" indent="0">
              <a:buNone/>
            </a:pPr>
            <a:r>
              <a:rPr lang="en-GB" sz="2000" dirty="0"/>
              <a:t>In 1936, many Americans did not own cars or telephones.</a:t>
            </a:r>
          </a:p>
          <a:p>
            <a:pPr marL="0" indent="0">
              <a:buNone/>
            </a:pPr>
            <a:r>
              <a:rPr lang="en-GB" sz="2000" dirty="0"/>
              <a:t> Those who did were largely Republicans. </a:t>
            </a:r>
          </a:p>
          <a:p>
            <a:pPr marL="0" indent="0">
              <a:buNone/>
            </a:pPr>
            <a:endParaRPr lang="en-GB" sz="2000" dirty="0"/>
          </a:p>
          <a:p>
            <a:pPr marL="0" indent="0">
              <a:buNone/>
            </a:pPr>
            <a:r>
              <a:rPr lang="en-GB" sz="2000" dirty="0"/>
              <a:t>The results wrongly predicted a Republican victory.</a:t>
            </a:r>
          </a:p>
        </p:txBody>
      </p:sp>
      <p:sp>
        <p:nvSpPr>
          <p:cNvPr id="8" name="TextBox 7">
            <a:extLst>
              <a:ext uri="{FF2B5EF4-FFF2-40B4-BE49-F238E27FC236}">
                <a16:creationId xmlns:a16="http://schemas.microsoft.com/office/drawing/2014/main" id="{1A2F8561-9369-E450-1530-E43C1611BC8A}"/>
              </a:ext>
            </a:extLst>
          </p:cNvPr>
          <p:cNvSpPr txBox="1"/>
          <p:nvPr/>
        </p:nvSpPr>
        <p:spPr>
          <a:xfrm>
            <a:off x="117806" y="3043470"/>
            <a:ext cx="1559529" cy="369332"/>
          </a:xfrm>
          <a:prstGeom prst="rect">
            <a:avLst/>
          </a:prstGeom>
          <a:noFill/>
        </p:spPr>
        <p:txBody>
          <a:bodyPr wrap="square" rtlCol="0">
            <a:spAutoFit/>
          </a:bodyPr>
          <a:lstStyle/>
          <a:p>
            <a:r>
              <a:rPr lang="en-GB" sz="1800" dirty="0">
                <a:solidFill>
                  <a:schemeClr val="bg2"/>
                </a:solidFill>
              </a:rPr>
              <a:t>Roosevelt</a:t>
            </a:r>
            <a:endParaRPr lang="en-GB" dirty="0"/>
          </a:p>
        </p:txBody>
      </p:sp>
      <p:sp>
        <p:nvSpPr>
          <p:cNvPr id="9" name="TextBox 8">
            <a:extLst>
              <a:ext uri="{FF2B5EF4-FFF2-40B4-BE49-F238E27FC236}">
                <a16:creationId xmlns:a16="http://schemas.microsoft.com/office/drawing/2014/main" id="{775E1B54-FC89-05C3-F982-6E2B28FFB968}"/>
              </a:ext>
            </a:extLst>
          </p:cNvPr>
          <p:cNvSpPr txBox="1"/>
          <p:nvPr/>
        </p:nvSpPr>
        <p:spPr>
          <a:xfrm>
            <a:off x="2815653" y="3629551"/>
            <a:ext cx="1222940" cy="369332"/>
          </a:xfrm>
          <a:prstGeom prst="rect">
            <a:avLst/>
          </a:prstGeom>
          <a:noFill/>
        </p:spPr>
        <p:txBody>
          <a:bodyPr wrap="square" rtlCol="0">
            <a:spAutoFit/>
          </a:bodyPr>
          <a:lstStyle/>
          <a:p>
            <a:r>
              <a:rPr lang="en-GB" dirty="0">
                <a:solidFill>
                  <a:schemeClr val="bg2"/>
                </a:solidFill>
              </a:rPr>
              <a:t>Landon</a:t>
            </a:r>
          </a:p>
        </p:txBody>
      </p:sp>
    </p:spTree>
    <p:extLst>
      <p:ext uri="{BB962C8B-B14F-4D97-AF65-F5344CB8AC3E}">
        <p14:creationId xmlns:p14="http://schemas.microsoft.com/office/powerpoint/2010/main" val="952941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5233CFD9-09A7-CB3E-ED42-39328C2C6D56}"/>
              </a:ext>
            </a:extLst>
          </p:cNvPr>
          <p:cNvPicPr>
            <a:picLocks noChangeAspect="1"/>
          </p:cNvPicPr>
          <p:nvPr/>
        </p:nvPicPr>
        <p:blipFill rotWithShape="1">
          <a:blip r:embed="rId2"/>
          <a:srcRect l="40413" r="42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D36B9C-B667-1080-A7EA-47C49798940F}"/>
              </a:ext>
            </a:extLst>
          </p:cNvPr>
          <p:cNvSpPr>
            <a:spLocks noGrp="1"/>
          </p:cNvSpPr>
          <p:nvPr>
            <p:ph type="title"/>
          </p:nvPr>
        </p:nvSpPr>
        <p:spPr>
          <a:xfrm>
            <a:off x="5722144" y="405685"/>
            <a:ext cx="5858141" cy="1559301"/>
          </a:xfrm>
        </p:spPr>
        <p:txBody>
          <a:bodyPr>
            <a:normAutofit/>
          </a:bodyPr>
          <a:lstStyle/>
          <a:p>
            <a:r>
              <a:rPr lang="en-GB" sz="2500" dirty="0"/>
              <a:t>Non-sampling errors and research studies:</a:t>
            </a:r>
            <a:br>
              <a:rPr lang="en-GB" sz="2500" dirty="0"/>
            </a:br>
            <a:r>
              <a:rPr lang="en-GB" sz="2500" b="1" i="0" dirty="0">
                <a:effectLst/>
                <a:latin typeface="benton-sans"/>
              </a:rPr>
              <a:t>Selection error (non-sampling error)</a:t>
            </a:r>
            <a:endParaRPr lang="en-GB" sz="2500" dirty="0"/>
          </a:p>
        </p:txBody>
      </p:sp>
      <p:sp>
        <p:nvSpPr>
          <p:cNvPr id="3" name="Content Placeholder 2">
            <a:extLst>
              <a:ext uri="{FF2B5EF4-FFF2-40B4-BE49-F238E27FC236}">
                <a16:creationId xmlns:a16="http://schemas.microsoft.com/office/drawing/2014/main" id="{6DD3E0F9-53A4-E3CD-3DD6-5B6B0D6FF73E}"/>
              </a:ext>
            </a:extLst>
          </p:cNvPr>
          <p:cNvSpPr>
            <a:spLocks noGrp="1"/>
          </p:cNvSpPr>
          <p:nvPr>
            <p:ph idx="1"/>
          </p:nvPr>
        </p:nvSpPr>
        <p:spPr>
          <a:xfrm>
            <a:off x="5643563" y="2743200"/>
            <a:ext cx="6272212" cy="3496878"/>
          </a:xfrm>
        </p:spPr>
        <p:txBody>
          <a:bodyPr anchor="ctr">
            <a:noAutofit/>
          </a:bodyPr>
          <a:lstStyle/>
          <a:p>
            <a:pPr marL="0" indent="0">
              <a:buNone/>
            </a:pPr>
            <a:r>
              <a:rPr lang="en-GB" sz="2400" b="0" i="0" dirty="0">
                <a:effectLst/>
                <a:latin typeface="benton-sans"/>
              </a:rPr>
              <a:t>This occurs when respondents self-select their participation in the study – only those that are interested respond. </a:t>
            </a:r>
          </a:p>
          <a:p>
            <a:pPr marL="0" indent="0">
              <a:buNone/>
            </a:pPr>
            <a:r>
              <a:rPr lang="en-GB" sz="2400" b="0" i="0" dirty="0">
                <a:effectLst/>
                <a:latin typeface="benton-sans"/>
              </a:rPr>
              <a:t>It can also be introduced from the researcher’s side as a non-random sampling error. </a:t>
            </a:r>
          </a:p>
          <a:p>
            <a:pPr marL="0" indent="0">
              <a:buNone/>
            </a:pPr>
            <a:r>
              <a:rPr lang="en-GB" sz="2400" b="0" i="0" dirty="0">
                <a:effectLst/>
                <a:latin typeface="benton-sans"/>
              </a:rPr>
              <a:t>For example, if a researcher puts out a call for responses on social media: </a:t>
            </a:r>
          </a:p>
          <a:p>
            <a:r>
              <a:rPr lang="en-GB" sz="2400" dirty="0">
                <a:latin typeface="benton-sans"/>
              </a:rPr>
              <a:t>T</a:t>
            </a:r>
            <a:r>
              <a:rPr lang="en-GB" sz="2400" b="0" i="0" dirty="0">
                <a:effectLst/>
                <a:latin typeface="benton-sans"/>
              </a:rPr>
              <a:t>hey are going to get responses from people they know;</a:t>
            </a:r>
          </a:p>
          <a:p>
            <a:r>
              <a:rPr lang="en-GB" sz="2400" dirty="0">
                <a:latin typeface="benton-sans"/>
              </a:rPr>
              <a:t>O</a:t>
            </a:r>
            <a:r>
              <a:rPr lang="en-GB" sz="2400" b="0" i="0" dirty="0">
                <a:effectLst/>
                <a:latin typeface="benton-sans"/>
              </a:rPr>
              <a:t>f those people, only the more helpful individuals will reply.</a:t>
            </a:r>
            <a:endParaRPr lang="en-GB" sz="2400" dirty="0"/>
          </a:p>
        </p:txBody>
      </p:sp>
    </p:spTree>
    <p:extLst>
      <p:ext uri="{BB962C8B-B14F-4D97-AF65-F5344CB8AC3E}">
        <p14:creationId xmlns:p14="http://schemas.microsoft.com/office/powerpoint/2010/main" val="1991339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974A2-4003-D674-863C-C996EC4241C0}"/>
              </a:ext>
            </a:extLst>
          </p:cNvPr>
          <p:cNvSpPr>
            <a:spLocks noGrp="1"/>
          </p:cNvSpPr>
          <p:nvPr>
            <p:ph type="title"/>
          </p:nvPr>
        </p:nvSpPr>
        <p:spPr>
          <a:xfrm>
            <a:off x="157163" y="723898"/>
            <a:ext cx="6929437" cy="1495425"/>
          </a:xfrm>
        </p:spPr>
        <p:txBody>
          <a:bodyPr>
            <a:normAutofit/>
          </a:bodyPr>
          <a:lstStyle/>
          <a:p>
            <a:r>
              <a:rPr lang="en-GB" sz="3100" dirty="0"/>
              <a:t>Non-sampling errors and research studies:</a:t>
            </a:r>
            <a:br>
              <a:rPr lang="en-GB" sz="3100" dirty="0"/>
            </a:br>
            <a:r>
              <a:rPr lang="en-GB" sz="3100" b="1" i="0" dirty="0">
                <a:effectLst/>
                <a:latin typeface="benton-sans"/>
              </a:rPr>
              <a:t>Non-response (non-sampling error)</a:t>
            </a:r>
            <a:endParaRPr lang="en-GB" sz="3100" dirty="0"/>
          </a:p>
        </p:txBody>
      </p:sp>
      <p:sp>
        <p:nvSpPr>
          <p:cNvPr id="3" name="Content Placeholder 2">
            <a:extLst>
              <a:ext uri="{FF2B5EF4-FFF2-40B4-BE49-F238E27FC236}">
                <a16:creationId xmlns:a16="http://schemas.microsoft.com/office/drawing/2014/main" id="{8F19CA55-1A82-5B10-8AC9-88C1E037F717}"/>
              </a:ext>
            </a:extLst>
          </p:cNvPr>
          <p:cNvSpPr>
            <a:spLocks noGrp="1"/>
          </p:cNvSpPr>
          <p:nvPr>
            <p:ph idx="1"/>
          </p:nvPr>
        </p:nvSpPr>
        <p:spPr>
          <a:xfrm>
            <a:off x="335756" y="2405066"/>
            <a:ext cx="6686550" cy="4160039"/>
          </a:xfrm>
        </p:spPr>
        <p:txBody>
          <a:bodyPr>
            <a:noAutofit/>
          </a:bodyPr>
          <a:lstStyle/>
          <a:p>
            <a:pPr marL="0" indent="0">
              <a:buNone/>
            </a:pPr>
            <a:r>
              <a:rPr lang="en-GB" sz="2400" b="0" i="0" dirty="0">
                <a:effectLst/>
                <a:latin typeface="benton-sans"/>
              </a:rPr>
              <a:t>Non-response errors occur when those who </a:t>
            </a:r>
            <a:r>
              <a:rPr lang="en-GB" sz="2400" b="1" i="0" dirty="0">
                <a:effectLst/>
                <a:latin typeface="benton-sans"/>
              </a:rPr>
              <a:t>do</a:t>
            </a:r>
            <a:r>
              <a:rPr lang="en-GB" sz="2400" b="0" i="0" dirty="0">
                <a:effectLst/>
                <a:latin typeface="benton-sans"/>
              </a:rPr>
              <a:t> respond are different than those who </a:t>
            </a:r>
            <a:r>
              <a:rPr lang="en-GB" sz="2400" b="1" i="0" dirty="0">
                <a:effectLst/>
                <a:latin typeface="benton-sans"/>
              </a:rPr>
              <a:t>don’t</a:t>
            </a:r>
            <a:r>
              <a:rPr lang="en-GB" sz="2400" b="0" i="0" dirty="0">
                <a:effectLst/>
                <a:latin typeface="benton-sans"/>
              </a:rPr>
              <a:t>. </a:t>
            </a:r>
          </a:p>
          <a:p>
            <a:pPr marL="0" indent="0">
              <a:buNone/>
            </a:pPr>
            <a:r>
              <a:rPr lang="en-GB" sz="2400" dirty="0">
                <a:latin typeface="benton-sans"/>
              </a:rPr>
              <a:t>E</a:t>
            </a:r>
            <a:r>
              <a:rPr lang="en-GB" sz="2400" b="0" i="0" dirty="0">
                <a:effectLst/>
                <a:latin typeface="benton-sans"/>
              </a:rPr>
              <a:t>xample</a:t>
            </a:r>
            <a:r>
              <a:rPr lang="en-GB" sz="2400" dirty="0">
                <a:latin typeface="benton-sans"/>
              </a:rPr>
              <a:t>:</a:t>
            </a:r>
          </a:p>
          <a:p>
            <a:pPr marL="0" indent="0">
              <a:buNone/>
            </a:pPr>
            <a:r>
              <a:rPr lang="en-GB" sz="2400" dirty="0">
                <a:latin typeface="benton-sans"/>
              </a:rPr>
              <a:t>Y</a:t>
            </a:r>
            <a:r>
              <a:rPr lang="en-GB" sz="2400" b="0" i="0" dirty="0">
                <a:effectLst/>
                <a:latin typeface="benton-sans"/>
              </a:rPr>
              <a:t>ou’re a company doing </a:t>
            </a:r>
            <a:r>
              <a:rPr lang="en-GB" sz="2400" dirty="0">
                <a:latin typeface="benton-sans"/>
              </a:rPr>
              <a:t>market research</a:t>
            </a:r>
            <a:r>
              <a:rPr lang="en-GB" sz="2400" b="0" i="0" dirty="0">
                <a:effectLst/>
                <a:latin typeface="benton-sans"/>
              </a:rPr>
              <a:t> in advance of launching a new product. </a:t>
            </a:r>
          </a:p>
          <a:p>
            <a:pPr marL="0" indent="0">
              <a:buNone/>
            </a:pPr>
            <a:r>
              <a:rPr lang="en-GB" sz="2400" b="0" i="0" dirty="0">
                <a:effectLst/>
                <a:latin typeface="benton-sans"/>
              </a:rPr>
              <a:t>You might get a disproportionate level of participation from your existing customers, since they know who you are.</a:t>
            </a:r>
          </a:p>
          <a:p>
            <a:pPr marL="0" indent="0">
              <a:buNone/>
            </a:pPr>
            <a:r>
              <a:rPr lang="en-GB" sz="2400" b="0" i="0" dirty="0">
                <a:effectLst/>
                <a:latin typeface="benton-sans"/>
              </a:rPr>
              <a:t>You might miss out on hearing from a broader pool of people who don’t yet buy from you.</a:t>
            </a:r>
          </a:p>
        </p:txBody>
      </p:sp>
      <p:pic>
        <p:nvPicPr>
          <p:cNvPr id="5" name="Picture 4" descr="Cardboard boxes on conveyor belt">
            <a:extLst>
              <a:ext uri="{FF2B5EF4-FFF2-40B4-BE49-F238E27FC236}">
                <a16:creationId xmlns:a16="http://schemas.microsoft.com/office/drawing/2014/main" id="{6F7087CE-C571-B2C5-648B-0BF13B1DCE27}"/>
              </a:ext>
            </a:extLst>
          </p:cNvPr>
          <p:cNvPicPr>
            <a:picLocks noChangeAspect="1"/>
          </p:cNvPicPr>
          <p:nvPr/>
        </p:nvPicPr>
        <p:blipFill rotWithShape="1">
          <a:blip r:embed="rId2"/>
          <a:srcRect l="31349" r="20057" b="-1"/>
          <a:stretch/>
        </p:blipFill>
        <p:spPr>
          <a:xfrm>
            <a:off x="7199440" y="10"/>
            <a:ext cx="4992560" cy="6857990"/>
          </a:xfrm>
          <a:prstGeom prst="rect">
            <a:avLst/>
          </a:prstGeom>
          <a:effectLst/>
        </p:spPr>
      </p:pic>
    </p:spTree>
    <p:extLst>
      <p:ext uri="{BB962C8B-B14F-4D97-AF65-F5344CB8AC3E}">
        <p14:creationId xmlns:p14="http://schemas.microsoft.com/office/powerpoint/2010/main" val="55025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216B-4FAF-3085-4A1C-65D7A9EDABB0}"/>
              </a:ext>
            </a:extLst>
          </p:cNvPr>
          <p:cNvSpPr>
            <a:spLocks noGrp="1"/>
          </p:cNvSpPr>
          <p:nvPr>
            <p:ph type="title"/>
          </p:nvPr>
        </p:nvSpPr>
        <p:spPr>
          <a:xfrm>
            <a:off x="565149" y="1204720"/>
            <a:ext cx="4114799" cy="2798567"/>
          </a:xfrm>
        </p:spPr>
        <p:txBody>
          <a:bodyPr vert="horz" lIns="91440" tIns="45720" rIns="91440" bIns="45720" rtlCol="0" anchor="t">
            <a:noAutofit/>
          </a:bodyPr>
          <a:lstStyle/>
          <a:p>
            <a:r>
              <a:rPr lang="en-GB" b="1" dirty="0"/>
              <a:t>Probability and non-probability  sampling techniques</a:t>
            </a:r>
            <a:br>
              <a:rPr lang="en-GB" b="1" dirty="0"/>
            </a:br>
            <a:endParaRPr lang="en-US" sz="40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DFE26EF1-87FC-3D93-8B39-51DD503FAF1E}"/>
              </a:ext>
            </a:extLst>
          </p:cNvPr>
          <p:cNvSpPr txBox="1"/>
          <p:nvPr/>
        </p:nvSpPr>
        <p:spPr>
          <a:xfrm>
            <a:off x="565150" y="5520905"/>
            <a:ext cx="4254910" cy="986125"/>
          </a:xfrm>
          <a:prstGeom prst="rect">
            <a:avLst/>
          </a:prstGeom>
        </p:spPr>
        <p:txBody>
          <a:bodyPr vert="horz" lIns="91440" tIns="45720" rIns="91440" bIns="45720" rtlCol="0">
            <a:normAutofit/>
          </a:bodyPr>
          <a:lstStyle/>
          <a:p>
            <a:pPr>
              <a:spcAft>
                <a:spcPts val="600"/>
              </a:spcAft>
              <a:buClr>
                <a:schemeClr val="accent1"/>
              </a:buClr>
            </a:pPr>
            <a:r>
              <a:rPr lang="en-GB" b="0" i="0" dirty="0">
                <a:solidFill>
                  <a:srgbClr val="232323"/>
                </a:solidFill>
                <a:effectLst/>
              </a:rPr>
              <a:t>Flick, U. (2014) An Introduction to Qualitative Research. 5th Edition, London: Sage Publications.</a:t>
            </a:r>
            <a:endParaRPr lang="en-US" dirty="0"/>
          </a:p>
        </p:txBody>
      </p:sp>
      <p:pic>
        <p:nvPicPr>
          <p:cNvPr id="5" name="Picture 4" descr="Push pins laying down with one standing up">
            <a:extLst>
              <a:ext uri="{FF2B5EF4-FFF2-40B4-BE49-F238E27FC236}">
                <a16:creationId xmlns:a16="http://schemas.microsoft.com/office/drawing/2014/main" id="{E27CCA15-34C4-1288-DFC1-62F22C2C2C97}"/>
              </a:ext>
            </a:extLst>
          </p:cNvPr>
          <p:cNvPicPr>
            <a:picLocks noChangeAspect="1"/>
          </p:cNvPicPr>
          <p:nvPr/>
        </p:nvPicPr>
        <p:blipFill rotWithShape="1">
          <a:blip r:embed="rId2"/>
          <a:srcRect l="16383" r="22657"/>
          <a:stretch/>
        </p:blipFill>
        <p:spPr>
          <a:xfrm>
            <a:off x="5224242" y="10"/>
            <a:ext cx="6967758" cy="6857990"/>
          </a:xfrm>
          <a:prstGeom prst="rect">
            <a:avLst/>
          </a:prstGeom>
        </p:spPr>
      </p:pic>
    </p:spTree>
    <p:extLst>
      <p:ext uri="{BB962C8B-B14F-4D97-AF65-F5344CB8AC3E}">
        <p14:creationId xmlns:p14="http://schemas.microsoft.com/office/powerpoint/2010/main" val="312535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descr="Maths And Science Formulae">
            <a:extLst>
              <a:ext uri="{FF2B5EF4-FFF2-40B4-BE49-F238E27FC236}">
                <a16:creationId xmlns:a16="http://schemas.microsoft.com/office/drawing/2014/main" id="{FA7CBE70-C195-8D34-E085-FAD53962119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20" y="10"/>
            <a:ext cx="12191979" cy="6857990"/>
          </a:xfrm>
          <a:prstGeom prst="rect">
            <a:avLst/>
          </a:prstGeom>
        </p:spPr>
      </p:pic>
      <p:sp>
        <p:nvSpPr>
          <p:cNvPr id="2" name="Title 1">
            <a:extLst>
              <a:ext uri="{FF2B5EF4-FFF2-40B4-BE49-F238E27FC236}">
                <a16:creationId xmlns:a16="http://schemas.microsoft.com/office/drawing/2014/main" id="{AB999E49-04D2-9DC9-F7B9-0A4EE9BC2C7A}"/>
              </a:ext>
            </a:extLst>
          </p:cNvPr>
          <p:cNvSpPr>
            <a:spLocks noGrp="1"/>
          </p:cNvSpPr>
          <p:nvPr>
            <p:ph type="ctrTitle"/>
          </p:nvPr>
        </p:nvSpPr>
        <p:spPr>
          <a:xfrm>
            <a:off x="1208049" y="1797666"/>
            <a:ext cx="10065834" cy="1282380"/>
          </a:xfrm>
        </p:spPr>
        <p:txBody>
          <a:bodyPr anchor="t">
            <a:noAutofit/>
          </a:bodyPr>
          <a:lstStyle/>
          <a:p>
            <a:pPr algn="l"/>
            <a:r>
              <a:rPr lang="en-GB" b="1" i="0" dirty="0">
                <a:solidFill>
                  <a:srgbClr val="FFFFFF"/>
                </a:solidFill>
                <a:effectLst/>
                <a:latin typeface="Gilmer"/>
              </a:rPr>
              <a:t>Probability sampling methods</a:t>
            </a:r>
            <a:endParaRPr lang="en-GB" dirty="0">
              <a:solidFill>
                <a:srgbClr val="FFFFFF"/>
              </a:solidFill>
            </a:endParaRPr>
          </a:p>
        </p:txBody>
      </p:sp>
      <p:sp>
        <p:nvSpPr>
          <p:cNvPr id="4" name="Subtitle 3">
            <a:extLst>
              <a:ext uri="{FF2B5EF4-FFF2-40B4-BE49-F238E27FC236}">
                <a16:creationId xmlns:a16="http://schemas.microsoft.com/office/drawing/2014/main" id="{2F149C93-03B4-DD54-04EE-3995077B7487}"/>
              </a:ext>
            </a:extLst>
          </p:cNvPr>
          <p:cNvSpPr>
            <a:spLocks noGrp="1"/>
          </p:cNvSpPr>
          <p:nvPr>
            <p:ph type="subTitle" idx="1"/>
          </p:nvPr>
        </p:nvSpPr>
        <p:spPr>
          <a:xfrm>
            <a:off x="838200" y="4293441"/>
            <a:ext cx="6295332" cy="1588514"/>
          </a:xfrm>
        </p:spPr>
        <p:txBody>
          <a:bodyPr anchor="b">
            <a:normAutofit/>
          </a:bodyPr>
          <a:lstStyle/>
          <a:p>
            <a:pPr algn="l"/>
            <a:endParaRPr lang="en-GB" sz="1800">
              <a:solidFill>
                <a:srgbClr val="FFFFFF"/>
              </a:solidFill>
            </a:endParaRPr>
          </a:p>
        </p:txBody>
      </p:sp>
    </p:spTree>
    <p:extLst>
      <p:ext uri="{BB962C8B-B14F-4D97-AF65-F5344CB8AC3E}">
        <p14:creationId xmlns:p14="http://schemas.microsoft.com/office/powerpoint/2010/main" val="65116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F0024-D803-48D8-B914-756EE8B99E1E}"/>
              </a:ext>
            </a:extLst>
          </p:cNvPr>
          <p:cNvSpPr>
            <a:spLocks noGrp="1"/>
          </p:cNvSpPr>
          <p:nvPr>
            <p:ph type="title"/>
          </p:nvPr>
        </p:nvSpPr>
        <p:spPr/>
        <p:txBody>
          <a:bodyPr/>
          <a:lstStyle/>
          <a:p>
            <a:r>
              <a:rPr lang="en-GB" i="0" dirty="0">
                <a:solidFill>
                  <a:schemeClr val="tx2"/>
                </a:solidFill>
                <a:effectLst/>
                <a:latin typeface="+mn-lt"/>
              </a:rPr>
              <a:t>Probability sampling methods</a:t>
            </a:r>
            <a:endParaRPr lang="en-GB" dirty="0">
              <a:solidFill>
                <a:schemeClr val="tx2"/>
              </a:solidFill>
              <a:latin typeface="+mn-lt"/>
            </a:endParaRPr>
          </a:p>
        </p:txBody>
      </p:sp>
      <p:sp>
        <p:nvSpPr>
          <p:cNvPr id="3" name="Content Placeholder 2">
            <a:extLst>
              <a:ext uri="{FF2B5EF4-FFF2-40B4-BE49-F238E27FC236}">
                <a16:creationId xmlns:a16="http://schemas.microsoft.com/office/drawing/2014/main" id="{2CDC39C0-AAF9-9635-45A9-CD215FF15A1D}"/>
              </a:ext>
            </a:extLst>
          </p:cNvPr>
          <p:cNvSpPr>
            <a:spLocks noGrp="1"/>
          </p:cNvSpPr>
          <p:nvPr>
            <p:ph idx="1"/>
          </p:nvPr>
        </p:nvSpPr>
        <p:spPr/>
        <p:txBody>
          <a:bodyPr/>
          <a:lstStyle/>
          <a:p>
            <a:pPr marL="0" indent="0">
              <a:buNone/>
            </a:pPr>
            <a:r>
              <a:rPr lang="en-GB" dirty="0">
                <a:solidFill>
                  <a:srgbClr val="1F80E8"/>
                </a:solidFill>
                <a:latin typeface="Inter"/>
              </a:rPr>
              <a:t>Probability sampling</a:t>
            </a:r>
            <a:r>
              <a:rPr lang="en-GB" b="0" i="0" dirty="0">
                <a:solidFill>
                  <a:srgbClr val="0D405F"/>
                </a:solidFill>
                <a:effectLst/>
                <a:latin typeface="Inter"/>
              </a:rPr>
              <a:t> means that every member of the population has a chance of being selected. </a:t>
            </a:r>
          </a:p>
          <a:p>
            <a:pPr marL="0" indent="0">
              <a:buNone/>
            </a:pPr>
            <a:endParaRPr lang="en-GB" b="0" i="0" dirty="0">
              <a:solidFill>
                <a:srgbClr val="0D405F"/>
              </a:solidFill>
              <a:effectLst/>
              <a:latin typeface="Inter"/>
            </a:endParaRPr>
          </a:p>
          <a:p>
            <a:pPr marL="0" indent="0">
              <a:buNone/>
            </a:pPr>
            <a:r>
              <a:rPr lang="en-GB" b="0" i="0" dirty="0">
                <a:solidFill>
                  <a:srgbClr val="0D405F"/>
                </a:solidFill>
                <a:effectLst/>
                <a:latin typeface="Inter"/>
              </a:rPr>
              <a:t>It is often used in </a:t>
            </a:r>
            <a:r>
              <a:rPr lang="en-GB" dirty="0">
                <a:solidFill>
                  <a:srgbClr val="1F80E8"/>
                </a:solidFill>
                <a:latin typeface="Inter"/>
              </a:rPr>
              <a:t>quantitative research</a:t>
            </a:r>
            <a:r>
              <a:rPr lang="en-GB" b="0" i="0" dirty="0">
                <a:solidFill>
                  <a:srgbClr val="0D405F"/>
                </a:solidFill>
                <a:effectLst/>
                <a:latin typeface="Inter"/>
              </a:rPr>
              <a:t>. </a:t>
            </a:r>
          </a:p>
          <a:p>
            <a:pPr marL="0" indent="0">
              <a:buNone/>
            </a:pPr>
            <a:endParaRPr lang="en-GB" dirty="0">
              <a:solidFill>
                <a:srgbClr val="0D405F"/>
              </a:solidFill>
              <a:latin typeface="Inter"/>
            </a:endParaRPr>
          </a:p>
          <a:p>
            <a:pPr marL="0" indent="0">
              <a:buNone/>
            </a:pPr>
            <a:r>
              <a:rPr lang="en-GB" b="0" i="0" dirty="0">
                <a:solidFill>
                  <a:srgbClr val="0D405F"/>
                </a:solidFill>
                <a:effectLst/>
                <a:latin typeface="Inter"/>
              </a:rPr>
              <a:t>If you want to produce results that are representative of the whole population, probability sampling techniques are the most valid choice.</a:t>
            </a:r>
            <a:endParaRPr lang="en-GB" dirty="0"/>
          </a:p>
        </p:txBody>
      </p:sp>
    </p:spTree>
    <p:extLst>
      <p:ext uri="{BB962C8B-B14F-4D97-AF65-F5344CB8AC3E}">
        <p14:creationId xmlns:p14="http://schemas.microsoft.com/office/powerpoint/2010/main" val="2095808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07754-80AD-FB36-6A5E-18F587891845}"/>
              </a:ext>
            </a:extLst>
          </p:cNvPr>
          <p:cNvSpPr>
            <a:spLocks noGrp="1"/>
          </p:cNvSpPr>
          <p:nvPr>
            <p:ph type="title"/>
          </p:nvPr>
        </p:nvSpPr>
        <p:spPr>
          <a:xfrm>
            <a:off x="429955" y="278935"/>
            <a:ext cx="5666045" cy="1446550"/>
          </a:xfrm>
        </p:spPr>
        <p:txBody>
          <a:bodyPr>
            <a:normAutofit/>
          </a:bodyPr>
          <a:lstStyle/>
          <a:p>
            <a:r>
              <a:rPr lang="en-GB" i="0" dirty="0">
                <a:effectLst/>
                <a:cs typeface="Calibri" panose="020F0502020204030204" pitchFamily="34" charset="0"/>
              </a:rPr>
              <a:t>Simple random sample</a:t>
            </a:r>
            <a:r>
              <a:rPr lang="en-GB" b="1" i="0" dirty="0">
                <a:effectLst/>
              </a:rPr>
              <a:t> </a:t>
            </a:r>
            <a:endParaRPr lang="en-GB" dirty="0"/>
          </a:p>
        </p:txBody>
      </p:sp>
      <p:pic>
        <p:nvPicPr>
          <p:cNvPr id="6" name="Picture 5" descr="A picture containing diagram&#10;&#10;Description automatically generated">
            <a:extLst>
              <a:ext uri="{FF2B5EF4-FFF2-40B4-BE49-F238E27FC236}">
                <a16:creationId xmlns:a16="http://schemas.microsoft.com/office/drawing/2014/main" id="{BF82FE26-AB35-9F6A-432B-651E8774C2D9}"/>
              </a:ext>
            </a:extLst>
          </p:cNvPr>
          <p:cNvPicPr>
            <a:picLocks noChangeAspect="1"/>
          </p:cNvPicPr>
          <p:nvPr/>
        </p:nvPicPr>
        <p:blipFill rotWithShape="1">
          <a:blip r:embed="rId3"/>
          <a:srcRect l="2995" r="3688" b="-3"/>
          <a:stretch/>
        </p:blipFill>
        <p:spPr>
          <a:xfrm>
            <a:off x="10719758" y="278935"/>
            <a:ext cx="1187232" cy="122775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descr="A group of people with different colored circles&#10;&#10;Description automatically generated">
            <a:extLst>
              <a:ext uri="{FF2B5EF4-FFF2-40B4-BE49-F238E27FC236}">
                <a16:creationId xmlns:a16="http://schemas.microsoft.com/office/drawing/2014/main" id="{8ABED84A-4D73-5598-1062-0508189235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6465" y="2120509"/>
            <a:ext cx="5675411" cy="4309805"/>
          </a:xfrm>
          <a:prstGeom prst="rect">
            <a:avLst/>
          </a:prstGeom>
        </p:spPr>
      </p:pic>
      <p:sp>
        <p:nvSpPr>
          <p:cNvPr id="3" name="Content Placeholder 2">
            <a:extLst>
              <a:ext uri="{FF2B5EF4-FFF2-40B4-BE49-F238E27FC236}">
                <a16:creationId xmlns:a16="http://schemas.microsoft.com/office/drawing/2014/main" id="{35AE0544-AFE6-DA1B-F03E-64AC2DAF0D65}"/>
              </a:ext>
            </a:extLst>
          </p:cNvPr>
          <p:cNvSpPr>
            <a:spLocks noGrp="1"/>
          </p:cNvSpPr>
          <p:nvPr>
            <p:ph idx="1"/>
          </p:nvPr>
        </p:nvSpPr>
        <p:spPr>
          <a:xfrm>
            <a:off x="309716" y="2079523"/>
            <a:ext cx="6298902" cy="4652190"/>
          </a:xfrm>
        </p:spPr>
        <p:txBody>
          <a:bodyPr>
            <a:normAutofit lnSpcReduction="10000"/>
          </a:bodyPr>
          <a:lstStyle/>
          <a:p>
            <a:pPr marL="0" indent="0" fontAlgn="base">
              <a:buNone/>
            </a:pPr>
            <a:r>
              <a:rPr lang="en-GB" dirty="0"/>
              <a:t>Every member of the population has an equal chance of being selected. Your sampling frame should include the whole population. Use tools like random number generators that are based entirely on chance.</a:t>
            </a:r>
            <a:endParaRPr lang="en-GB" b="0" i="0" dirty="0">
              <a:effectLst/>
              <a:latin typeface="Calibri" panose="020F0502020204030204" pitchFamily="34" charset="0"/>
              <a:cs typeface="Calibri" panose="020F0502020204030204" pitchFamily="34" charset="0"/>
            </a:endParaRPr>
          </a:p>
          <a:p>
            <a:pPr marL="0" indent="0" fontAlgn="base">
              <a:lnSpc>
                <a:spcPct val="90000"/>
              </a:lnSpc>
              <a:buNone/>
            </a:pPr>
            <a:r>
              <a:rPr lang="en-GB" b="1" i="0" dirty="0">
                <a:effectLst/>
                <a:latin typeface="Calibri" panose="020F0502020204030204" pitchFamily="34" charset="0"/>
                <a:cs typeface="Calibri" panose="020F0502020204030204" pitchFamily="34" charset="0"/>
              </a:rPr>
              <a:t>Benefit: </a:t>
            </a:r>
          </a:p>
          <a:p>
            <a:pPr marL="0" indent="0" fontAlgn="base">
              <a:lnSpc>
                <a:spcPct val="90000"/>
              </a:lnSpc>
              <a:buNone/>
            </a:pPr>
            <a:r>
              <a:rPr lang="en-GB" b="0" i="0" dirty="0">
                <a:effectLst/>
                <a:latin typeface="Calibri" panose="020F0502020204030204" pitchFamily="34" charset="0"/>
                <a:cs typeface="Calibri" panose="020F0502020204030204" pitchFamily="34" charset="0"/>
              </a:rPr>
              <a:t>Simple random samples are usually representative of the population we are interested in since every member has an </a:t>
            </a:r>
            <a:r>
              <a:rPr lang="en-GB" b="1" i="0" dirty="0">
                <a:effectLst/>
                <a:latin typeface="Calibri" panose="020F0502020204030204" pitchFamily="34" charset="0"/>
                <a:cs typeface="Calibri" panose="020F0502020204030204" pitchFamily="34" charset="0"/>
              </a:rPr>
              <a:t>equal chance </a:t>
            </a:r>
            <a:r>
              <a:rPr lang="en-GB" b="0" i="0" dirty="0">
                <a:effectLst/>
                <a:latin typeface="Calibri" panose="020F0502020204030204" pitchFamily="34" charset="0"/>
                <a:cs typeface="Calibri" panose="020F0502020204030204" pitchFamily="34" charset="0"/>
              </a:rPr>
              <a:t>of being included in the sample.</a:t>
            </a:r>
          </a:p>
          <a:p>
            <a:pPr>
              <a:lnSpc>
                <a:spcPct val="90000"/>
              </a:lnSpc>
            </a:pPr>
            <a:endParaRPr lang="en-GB" sz="1700" dirty="0"/>
          </a:p>
        </p:txBody>
      </p:sp>
    </p:spTree>
    <p:extLst>
      <p:ext uri="{BB962C8B-B14F-4D97-AF65-F5344CB8AC3E}">
        <p14:creationId xmlns:p14="http://schemas.microsoft.com/office/powerpoint/2010/main" val="337094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9EB022-CE7E-7A66-0B85-05C36F061869}"/>
              </a:ext>
            </a:extLst>
          </p:cNvPr>
          <p:cNvSpPr>
            <a:spLocks noGrp="1"/>
          </p:cNvSpPr>
          <p:nvPr>
            <p:ph idx="4294967295"/>
          </p:nvPr>
        </p:nvSpPr>
        <p:spPr>
          <a:xfrm>
            <a:off x="598098" y="839638"/>
            <a:ext cx="9917502" cy="5337325"/>
          </a:xfrm>
        </p:spPr>
        <p:txBody>
          <a:bodyPr/>
          <a:lstStyle/>
          <a:p>
            <a:pPr marL="0" indent="0">
              <a:buNone/>
            </a:pPr>
            <a:r>
              <a:rPr lang="en-GB" dirty="0">
                <a:solidFill>
                  <a:srgbClr val="0D405F"/>
                </a:solidFill>
                <a:latin typeface="Inter"/>
              </a:rPr>
              <a:t>You want to select a </a:t>
            </a:r>
            <a:r>
              <a:rPr lang="en-GB" dirty="0">
                <a:solidFill>
                  <a:schemeClr val="accent6"/>
                </a:solidFill>
                <a:latin typeface="Inter"/>
              </a:rPr>
              <a:t>simple random sample </a:t>
            </a:r>
            <a:r>
              <a:rPr lang="en-GB" dirty="0">
                <a:solidFill>
                  <a:srgbClr val="0D405F"/>
                </a:solidFill>
                <a:latin typeface="Inter"/>
              </a:rPr>
              <a:t>of 10% of 1000 employees of a marketing company. </a:t>
            </a:r>
          </a:p>
          <a:p>
            <a:pPr marL="0" indent="0">
              <a:buNone/>
            </a:pPr>
            <a:endParaRPr lang="en-GB" dirty="0">
              <a:solidFill>
                <a:srgbClr val="0D405F"/>
              </a:solidFill>
              <a:latin typeface="Inter"/>
            </a:endParaRPr>
          </a:p>
          <a:p>
            <a:pPr marL="0" indent="0">
              <a:buNone/>
            </a:pPr>
            <a:r>
              <a:rPr lang="en-GB" dirty="0">
                <a:solidFill>
                  <a:schemeClr val="accent1"/>
                </a:solidFill>
              </a:rPr>
              <a:t>Can you do it? How?</a:t>
            </a:r>
            <a:endParaRPr lang="en-GB" dirty="0">
              <a:solidFill>
                <a:schemeClr val="accent1"/>
              </a:solidFill>
              <a:latin typeface="Inter"/>
            </a:endParaRPr>
          </a:p>
          <a:p>
            <a:pPr marL="0" indent="0">
              <a:buNone/>
            </a:pPr>
            <a:endParaRPr lang="en-GB" b="0" i="0" dirty="0">
              <a:solidFill>
                <a:srgbClr val="0D405F"/>
              </a:solidFill>
              <a:effectLst/>
              <a:latin typeface="Inter"/>
            </a:endParaRPr>
          </a:p>
          <a:p>
            <a:pPr marL="0" indent="0">
              <a:buNone/>
            </a:pPr>
            <a:r>
              <a:rPr lang="en-GB" dirty="0">
                <a:solidFill>
                  <a:srgbClr val="0D405F"/>
                </a:solidFill>
                <a:latin typeface="Inter"/>
              </a:rPr>
              <a:t>A</a:t>
            </a:r>
            <a:r>
              <a:rPr lang="en-GB" b="0" i="0" dirty="0">
                <a:solidFill>
                  <a:srgbClr val="0D405F"/>
                </a:solidFill>
                <a:effectLst/>
                <a:latin typeface="Inter"/>
              </a:rPr>
              <a:t>ssign a number to every employee in the company database from 1 to 1000.</a:t>
            </a:r>
          </a:p>
          <a:p>
            <a:pPr marL="0" indent="0">
              <a:buNone/>
            </a:pPr>
            <a:endParaRPr lang="en-GB" dirty="0">
              <a:solidFill>
                <a:srgbClr val="0D405F"/>
              </a:solidFill>
              <a:latin typeface="Inter"/>
            </a:endParaRPr>
          </a:p>
          <a:p>
            <a:pPr marL="0" indent="0">
              <a:buNone/>
            </a:pPr>
            <a:r>
              <a:rPr lang="en-GB" dirty="0">
                <a:solidFill>
                  <a:srgbClr val="0D405F"/>
                </a:solidFill>
                <a:latin typeface="Inter"/>
              </a:rPr>
              <a:t>U</a:t>
            </a:r>
            <a:r>
              <a:rPr lang="en-GB" b="0" i="0" dirty="0">
                <a:solidFill>
                  <a:srgbClr val="0D405F"/>
                </a:solidFill>
                <a:effectLst/>
                <a:latin typeface="Inter"/>
              </a:rPr>
              <a:t>se a random number generator to select 100 numbers.</a:t>
            </a:r>
            <a:endParaRPr lang="en-GB" dirty="0"/>
          </a:p>
        </p:txBody>
      </p:sp>
      <p:pic>
        <p:nvPicPr>
          <p:cNvPr id="4" name="Picture 3" descr="A picture containing diagram&#10;&#10;Description automatically generated">
            <a:extLst>
              <a:ext uri="{FF2B5EF4-FFF2-40B4-BE49-F238E27FC236}">
                <a16:creationId xmlns:a16="http://schemas.microsoft.com/office/drawing/2014/main" id="{DB530B05-7188-2CDE-9976-A144A0E56A60}"/>
              </a:ext>
            </a:extLst>
          </p:cNvPr>
          <p:cNvPicPr>
            <a:picLocks noChangeAspect="1"/>
          </p:cNvPicPr>
          <p:nvPr/>
        </p:nvPicPr>
        <p:blipFill rotWithShape="1">
          <a:blip r:embed="rId2"/>
          <a:srcRect l="2995" r="3688" b="-3"/>
          <a:stretch/>
        </p:blipFill>
        <p:spPr>
          <a:xfrm>
            <a:off x="10719758" y="278935"/>
            <a:ext cx="1187232" cy="122775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66932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4F300-2E20-5A9E-AD8A-D1B58EBA64CE}"/>
              </a:ext>
            </a:extLst>
          </p:cNvPr>
          <p:cNvSpPr>
            <a:spLocks noGrp="1"/>
          </p:cNvSpPr>
          <p:nvPr>
            <p:ph type="title"/>
          </p:nvPr>
        </p:nvSpPr>
        <p:spPr>
          <a:xfrm>
            <a:off x="280451" y="258321"/>
            <a:ext cx="6933772" cy="1446550"/>
          </a:xfrm>
        </p:spPr>
        <p:txBody>
          <a:bodyPr>
            <a:normAutofit/>
          </a:bodyPr>
          <a:lstStyle/>
          <a:p>
            <a:r>
              <a:rPr lang="en-GB" i="0" dirty="0">
                <a:effectLst/>
                <a:cs typeface="Calibri" panose="020F0502020204030204" pitchFamily="34" charset="0"/>
              </a:rPr>
              <a:t>Systematic random sample</a:t>
            </a:r>
            <a:endParaRPr lang="en-GB" dirty="0">
              <a:cs typeface="Calibri" panose="020F0502020204030204" pitchFamily="34" charset="0"/>
            </a:endParaRPr>
          </a:p>
        </p:txBody>
      </p:sp>
      <p:sp>
        <p:nvSpPr>
          <p:cNvPr id="3" name="Content Placeholder 2">
            <a:extLst>
              <a:ext uri="{FF2B5EF4-FFF2-40B4-BE49-F238E27FC236}">
                <a16:creationId xmlns:a16="http://schemas.microsoft.com/office/drawing/2014/main" id="{D8B2F08E-0164-40E4-D8C4-6DF6853A17D6}"/>
              </a:ext>
            </a:extLst>
          </p:cNvPr>
          <p:cNvSpPr>
            <a:spLocks noGrp="1"/>
          </p:cNvSpPr>
          <p:nvPr>
            <p:ph idx="1"/>
          </p:nvPr>
        </p:nvSpPr>
        <p:spPr>
          <a:xfrm>
            <a:off x="336549" y="1806677"/>
            <a:ext cx="5904953" cy="5051323"/>
          </a:xfrm>
        </p:spPr>
        <p:txBody>
          <a:bodyPr>
            <a:normAutofit lnSpcReduction="10000"/>
          </a:bodyPr>
          <a:lstStyle/>
          <a:p>
            <a:pPr marL="0" indent="0" fontAlgn="base">
              <a:buNone/>
            </a:pPr>
            <a:r>
              <a:rPr lang="en-GB" dirty="0"/>
              <a:t>Similar to simple random sampling, but slightly easier to conduct. Every member of the population is listed with a number, but instead of randomly generating numbers, individuals are chosen at regular intervals. </a:t>
            </a:r>
          </a:p>
          <a:p>
            <a:pPr marL="0" indent="0" fontAlgn="base">
              <a:buNone/>
            </a:pPr>
            <a:r>
              <a:rPr lang="en-GB" b="1" i="0" dirty="0">
                <a:effectLst/>
                <a:latin typeface="Calibri" panose="020F0502020204030204" pitchFamily="34" charset="0"/>
                <a:cs typeface="Calibri" panose="020F0502020204030204" pitchFamily="34" charset="0"/>
              </a:rPr>
              <a:t>Benefit: </a:t>
            </a:r>
          </a:p>
          <a:p>
            <a:pPr marL="0" indent="0" fontAlgn="base">
              <a:lnSpc>
                <a:spcPct val="90000"/>
              </a:lnSpc>
              <a:buNone/>
            </a:pPr>
            <a:r>
              <a:rPr lang="en-GB" b="0" i="0" dirty="0">
                <a:effectLst/>
                <a:latin typeface="Calibri" panose="020F0502020204030204" pitchFamily="34" charset="0"/>
                <a:cs typeface="Calibri" panose="020F0502020204030204" pitchFamily="34" charset="0"/>
              </a:rPr>
              <a:t>Systematic random samples are usually representative of the population we are interested in since every member has an equal chance of being included in the sample.</a:t>
            </a:r>
          </a:p>
        </p:txBody>
      </p:sp>
      <p:pic>
        <p:nvPicPr>
          <p:cNvPr id="4" name="Picture 3" descr="A picture containing diagram&#10;&#10;Description automatically generated">
            <a:extLst>
              <a:ext uri="{FF2B5EF4-FFF2-40B4-BE49-F238E27FC236}">
                <a16:creationId xmlns:a16="http://schemas.microsoft.com/office/drawing/2014/main" id="{F300FDEB-18D9-FCBA-A930-0A48E9433B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5318" y="1550899"/>
            <a:ext cx="5613947" cy="4112216"/>
          </a:xfrm>
          <a:prstGeom prst="rect">
            <a:avLst/>
          </a:prstGeom>
        </p:spPr>
      </p:pic>
    </p:spTree>
    <p:extLst>
      <p:ext uri="{BB962C8B-B14F-4D97-AF65-F5344CB8AC3E}">
        <p14:creationId xmlns:p14="http://schemas.microsoft.com/office/powerpoint/2010/main" val="355495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FCFB63-1B4E-49E2-F1C3-FE47D62D45E8}"/>
              </a:ext>
            </a:extLst>
          </p:cNvPr>
          <p:cNvSpPr>
            <a:spLocks noGrp="1"/>
          </p:cNvSpPr>
          <p:nvPr>
            <p:ph idx="4294967295"/>
          </p:nvPr>
        </p:nvSpPr>
        <p:spPr>
          <a:xfrm>
            <a:off x="638354" y="667109"/>
            <a:ext cx="10748514" cy="5509854"/>
          </a:xfrm>
        </p:spPr>
        <p:txBody>
          <a:bodyPr>
            <a:normAutofit/>
          </a:bodyPr>
          <a:lstStyle/>
          <a:p>
            <a:pPr marL="0" indent="0">
              <a:buNone/>
            </a:pPr>
            <a:r>
              <a:rPr lang="en-GB" b="0" i="0" dirty="0">
                <a:solidFill>
                  <a:srgbClr val="0D405F"/>
                </a:solidFill>
                <a:effectLst/>
                <a:latin typeface="Inter"/>
              </a:rPr>
              <a:t>You want to select a </a:t>
            </a:r>
            <a:r>
              <a:rPr lang="en-GB" b="0" i="0" dirty="0">
                <a:solidFill>
                  <a:schemeClr val="accent6"/>
                </a:solidFill>
                <a:effectLst/>
                <a:latin typeface="Inter"/>
              </a:rPr>
              <a:t>systematic random sample </a:t>
            </a:r>
            <a:r>
              <a:rPr lang="en-GB" b="0" i="0" dirty="0">
                <a:solidFill>
                  <a:srgbClr val="0D405F"/>
                </a:solidFill>
                <a:effectLst/>
                <a:latin typeface="Inter"/>
              </a:rPr>
              <a:t>of 10% of 1000 employees of a marketing company. </a:t>
            </a:r>
          </a:p>
          <a:p>
            <a:pPr marL="0" indent="0">
              <a:buNone/>
            </a:pPr>
            <a:endParaRPr lang="en-GB" b="0" i="0" dirty="0">
              <a:solidFill>
                <a:srgbClr val="0D405F"/>
              </a:solidFill>
              <a:effectLst/>
              <a:latin typeface="Inter"/>
            </a:endParaRPr>
          </a:p>
          <a:p>
            <a:pPr marL="0" indent="0">
              <a:buNone/>
            </a:pPr>
            <a:r>
              <a:rPr lang="en-GB" dirty="0">
                <a:solidFill>
                  <a:schemeClr val="accent1"/>
                </a:solidFill>
              </a:rPr>
              <a:t>Can you do it? How?</a:t>
            </a:r>
            <a:endParaRPr lang="en-GB" b="0" i="0" dirty="0">
              <a:solidFill>
                <a:schemeClr val="accent1"/>
              </a:solidFill>
              <a:effectLst/>
              <a:latin typeface="Inter"/>
            </a:endParaRPr>
          </a:p>
          <a:p>
            <a:pPr marL="0" indent="0">
              <a:buNone/>
            </a:pPr>
            <a:endParaRPr lang="en-GB" b="0" i="0" dirty="0">
              <a:solidFill>
                <a:srgbClr val="0D405F"/>
              </a:solidFill>
              <a:effectLst/>
              <a:latin typeface="Inter"/>
            </a:endParaRPr>
          </a:p>
          <a:p>
            <a:pPr marL="0" indent="0">
              <a:buNone/>
            </a:pPr>
            <a:r>
              <a:rPr lang="en-GB" b="0" i="0" dirty="0">
                <a:solidFill>
                  <a:srgbClr val="0D405F"/>
                </a:solidFill>
                <a:effectLst/>
                <a:latin typeface="Inter"/>
              </a:rPr>
              <a:t>All employees of the company are listed in alphabetical order. </a:t>
            </a:r>
          </a:p>
          <a:p>
            <a:pPr marL="0" indent="0">
              <a:buNone/>
            </a:pPr>
            <a:r>
              <a:rPr lang="en-GB" b="0" i="0" dirty="0">
                <a:solidFill>
                  <a:srgbClr val="0D405F"/>
                </a:solidFill>
                <a:effectLst/>
                <a:latin typeface="Inter"/>
              </a:rPr>
              <a:t>From the first 10 numbers, you randomly select a starting point: number 6. </a:t>
            </a:r>
          </a:p>
          <a:p>
            <a:pPr marL="0" indent="0">
              <a:buNone/>
            </a:pPr>
            <a:r>
              <a:rPr lang="en-GB" b="0" i="0" dirty="0">
                <a:solidFill>
                  <a:srgbClr val="0D405F"/>
                </a:solidFill>
                <a:effectLst/>
                <a:latin typeface="Inter"/>
              </a:rPr>
              <a:t>From number 6 onwards, every 10th person on the list is selected (6, 16, 26, 36, and so on).</a:t>
            </a:r>
          </a:p>
          <a:p>
            <a:pPr marL="0" indent="0">
              <a:buNone/>
            </a:pPr>
            <a:r>
              <a:rPr lang="en-GB" dirty="0">
                <a:solidFill>
                  <a:srgbClr val="0D405F"/>
                </a:solidFill>
                <a:latin typeface="Inter"/>
              </a:rPr>
              <a:t>Y</a:t>
            </a:r>
            <a:r>
              <a:rPr lang="en-GB" b="0" i="0" dirty="0">
                <a:solidFill>
                  <a:srgbClr val="0D405F"/>
                </a:solidFill>
                <a:effectLst/>
                <a:latin typeface="Inter"/>
              </a:rPr>
              <a:t>ou end up with a sample of 100 people.</a:t>
            </a:r>
            <a:endParaRPr lang="en-GB" dirty="0"/>
          </a:p>
        </p:txBody>
      </p:sp>
      <p:pic>
        <p:nvPicPr>
          <p:cNvPr id="4" name="Picture 3" descr="A picture containing diagram&#10;&#10;Description automatically generated">
            <a:extLst>
              <a:ext uri="{FF2B5EF4-FFF2-40B4-BE49-F238E27FC236}">
                <a16:creationId xmlns:a16="http://schemas.microsoft.com/office/drawing/2014/main" id="{31980836-9D8E-83D0-4FC9-E4D222BD91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47672" y="1293962"/>
            <a:ext cx="2130782" cy="1560798"/>
          </a:xfrm>
          <a:prstGeom prst="rect">
            <a:avLst/>
          </a:prstGeom>
        </p:spPr>
      </p:pic>
    </p:spTree>
    <p:extLst>
      <p:ext uri="{BB962C8B-B14F-4D97-AF65-F5344CB8AC3E}">
        <p14:creationId xmlns:p14="http://schemas.microsoft.com/office/powerpoint/2010/main" val="592503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7AACC-15B6-B5DE-612E-4F6B1A3808A2}"/>
              </a:ext>
            </a:extLst>
          </p:cNvPr>
          <p:cNvSpPr>
            <a:spLocks noGrp="1"/>
          </p:cNvSpPr>
          <p:nvPr>
            <p:ph type="title"/>
          </p:nvPr>
        </p:nvSpPr>
        <p:spPr>
          <a:xfrm>
            <a:off x="473763" y="329086"/>
            <a:ext cx="6189612" cy="1446550"/>
          </a:xfrm>
        </p:spPr>
        <p:txBody>
          <a:bodyPr>
            <a:normAutofit/>
          </a:bodyPr>
          <a:lstStyle/>
          <a:p>
            <a:r>
              <a:rPr lang="en-GB" i="0" dirty="0">
                <a:effectLst/>
                <a:cs typeface="Calibri" panose="020F0502020204030204" pitchFamily="34" charset="0"/>
              </a:rPr>
              <a:t>Stratified random sample </a:t>
            </a:r>
            <a:endParaRPr lang="en-GB" dirty="0">
              <a:cs typeface="Calibri" panose="020F0502020204030204" pitchFamily="34" charset="0"/>
            </a:endParaRPr>
          </a:p>
        </p:txBody>
      </p:sp>
      <p:sp>
        <p:nvSpPr>
          <p:cNvPr id="3" name="Content Placeholder 2">
            <a:extLst>
              <a:ext uri="{FF2B5EF4-FFF2-40B4-BE49-F238E27FC236}">
                <a16:creationId xmlns:a16="http://schemas.microsoft.com/office/drawing/2014/main" id="{6CAAAE7E-5BCD-4BAB-178D-6BAB2C87E38E}"/>
              </a:ext>
            </a:extLst>
          </p:cNvPr>
          <p:cNvSpPr>
            <a:spLocks noGrp="1"/>
          </p:cNvSpPr>
          <p:nvPr>
            <p:ph idx="1"/>
          </p:nvPr>
        </p:nvSpPr>
        <p:spPr>
          <a:xfrm>
            <a:off x="294968" y="2196789"/>
            <a:ext cx="6312309" cy="4928839"/>
          </a:xfrm>
        </p:spPr>
        <p:txBody>
          <a:bodyPr>
            <a:normAutofit/>
          </a:bodyPr>
          <a:lstStyle/>
          <a:p>
            <a:pPr marL="0" indent="0" fontAlgn="base">
              <a:buNone/>
            </a:pPr>
            <a:r>
              <a:rPr lang="en-GB" dirty="0"/>
              <a:t>This involves dividing the population into sub-populations that may differ in important ways. </a:t>
            </a:r>
          </a:p>
          <a:p>
            <a:pPr marL="0" indent="0" fontAlgn="base">
              <a:buNone/>
            </a:pPr>
            <a:endParaRPr lang="en-GB" b="1" i="0" dirty="0">
              <a:effectLst/>
              <a:latin typeface="Calibri" panose="020F0502020204030204" pitchFamily="34" charset="0"/>
              <a:cs typeface="Calibri" panose="020F0502020204030204" pitchFamily="34" charset="0"/>
            </a:endParaRPr>
          </a:p>
          <a:p>
            <a:pPr marL="0" indent="0" fontAlgn="base">
              <a:buNone/>
            </a:pPr>
            <a:r>
              <a:rPr lang="en-GB" b="1" i="0" dirty="0">
                <a:effectLst/>
                <a:latin typeface="Calibri" panose="020F0502020204030204" pitchFamily="34" charset="0"/>
                <a:cs typeface="Calibri" panose="020F0502020204030204" pitchFamily="34" charset="0"/>
              </a:rPr>
              <a:t>Benefit: </a:t>
            </a:r>
          </a:p>
          <a:p>
            <a:pPr marL="0" indent="0" fontAlgn="base">
              <a:buNone/>
            </a:pPr>
            <a:r>
              <a:rPr lang="en-GB" b="0" i="0" dirty="0">
                <a:effectLst/>
                <a:latin typeface="Calibri" panose="020F0502020204030204" pitchFamily="34" charset="0"/>
                <a:cs typeface="Calibri" panose="020F0502020204030204" pitchFamily="34" charset="0"/>
              </a:rPr>
              <a:t>Stratified random samples ensure that an equal number of people from each subpopulation are included in the sample so i</a:t>
            </a:r>
            <a:r>
              <a:rPr lang="en-GB" dirty="0"/>
              <a:t>t allows you draw more precise conclusions.</a:t>
            </a:r>
            <a:endParaRPr lang="en-GB" b="0" i="0" dirty="0">
              <a:effectLst/>
              <a:latin typeface="Calibri" panose="020F0502020204030204" pitchFamily="34" charset="0"/>
              <a:cs typeface="Calibri" panose="020F0502020204030204" pitchFamily="34" charset="0"/>
            </a:endParaRPr>
          </a:p>
        </p:txBody>
      </p:sp>
      <p:pic>
        <p:nvPicPr>
          <p:cNvPr id="7" name="Picture 6" descr="Diagram&#10;&#10;Description automatically generated">
            <a:extLst>
              <a:ext uri="{FF2B5EF4-FFF2-40B4-BE49-F238E27FC236}">
                <a16:creationId xmlns:a16="http://schemas.microsoft.com/office/drawing/2014/main" id="{CE16B10D-5E31-877C-1E2E-D7D60A5219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5607" y="1345819"/>
            <a:ext cx="5826393" cy="4763076"/>
          </a:xfrm>
          <a:prstGeom prst="rect">
            <a:avLst/>
          </a:prstGeom>
        </p:spPr>
      </p:pic>
    </p:spTree>
    <p:extLst>
      <p:ext uri="{BB962C8B-B14F-4D97-AF65-F5344CB8AC3E}">
        <p14:creationId xmlns:p14="http://schemas.microsoft.com/office/powerpoint/2010/main" val="3058454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31004DD6-6126-6521-3640-A34768CDAD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24429" y="1965909"/>
            <a:ext cx="2034388" cy="1663112"/>
          </a:xfrm>
          <a:prstGeom prst="rect">
            <a:avLst/>
          </a:prstGeom>
        </p:spPr>
      </p:pic>
      <p:sp>
        <p:nvSpPr>
          <p:cNvPr id="3" name="Content Placeholder 2">
            <a:extLst>
              <a:ext uri="{FF2B5EF4-FFF2-40B4-BE49-F238E27FC236}">
                <a16:creationId xmlns:a16="http://schemas.microsoft.com/office/drawing/2014/main" id="{F4FCFB63-1B4E-49E2-F1C3-FE47D62D45E8}"/>
              </a:ext>
            </a:extLst>
          </p:cNvPr>
          <p:cNvSpPr>
            <a:spLocks noGrp="1"/>
          </p:cNvSpPr>
          <p:nvPr>
            <p:ph idx="4294967295"/>
          </p:nvPr>
        </p:nvSpPr>
        <p:spPr>
          <a:xfrm>
            <a:off x="638354" y="667109"/>
            <a:ext cx="10748514" cy="5509854"/>
          </a:xfrm>
        </p:spPr>
        <p:txBody>
          <a:bodyPr>
            <a:normAutofit/>
          </a:bodyPr>
          <a:lstStyle/>
          <a:p>
            <a:pPr marL="0" indent="0">
              <a:buNone/>
            </a:pPr>
            <a:r>
              <a:rPr lang="en-GB" b="0" i="0" dirty="0">
                <a:solidFill>
                  <a:srgbClr val="0D405F"/>
                </a:solidFill>
                <a:effectLst/>
                <a:latin typeface="Inter"/>
              </a:rPr>
              <a:t>You want to select a </a:t>
            </a:r>
            <a:r>
              <a:rPr lang="en-GB" dirty="0">
                <a:solidFill>
                  <a:schemeClr val="accent6"/>
                </a:solidFill>
                <a:cs typeface="Calibri" panose="020F0502020204030204" pitchFamily="34" charset="0"/>
              </a:rPr>
              <a:t>stratified</a:t>
            </a:r>
            <a:r>
              <a:rPr lang="en-GB" b="0" i="0" dirty="0">
                <a:solidFill>
                  <a:schemeClr val="accent6"/>
                </a:solidFill>
                <a:effectLst/>
                <a:latin typeface="Inter"/>
              </a:rPr>
              <a:t> random sample </a:t>
            </a:r>
            <a:r>
              <a:rPr lang="en-GB" b="0" i="0" dirty="0">
                <a:solidFill>
                  <a:srgbClr val="0D405F"/>
                </a:solidFill>
                <a:effectLst/>
                <a:latin typeface="Inter"/>
              </a:rPr>
              <a:t>of 10% of 1000 employees of a marketing company. </a:t>
            </a:r>
          </a:p>
          <a:p>
            <a:pPr marL="0" indent="0">
              <a:buNone/>
            </a:pPr>
            <a:r>
              <a:rPr lang="en-GB" dirty="0"/>
              <a:t>The company has 800 female employees and 200 male employees. </a:t>
            </a:r>
            <a:endParaRPr lang="en-GB" b="0" i="0" dirty="0">
              <a:solidFill>
                <a:srgbClr val="0D405F"/>
              </a:solidFill>
              <a:effectLst/>
              <a:latin typeface="Inter"/>
            </a:endParaRPr>
          </a:p>
          <a:p>
            <a:pPr marL="0" indent="0">
              <a:buNone/>
            </a:pPr>
            <a:endParaRPr lang="en-GB" b="0" i="0" dirty="0">
              <a:solidFill>
                <a:srgbClr val="0D405F"/>
              </a:solidFill>
              <a:effectLst/>
              <a:latin typeface="Inter"/>
            </a:endParaRPr>
          </a:p>
          <a:p>
            <a:pPr marL="0" indent="0">
              <a:buNone/>
            </a:pPr>
            <a:r>
              <a:rPr lang="en-GB" dirty="0">
                <a:solidFill>
                  <a:schemeClr val="accent1"/>
                </a:solidFill>
              </a:rPr>
              <a:t>Can you do it? How?</a:t>
            </a:r>
            <a:endParaRPr lang="en-GB" b="0" i="0" dirty="0">
              <a:solidFill>
                <a:schemeClr val="accent1"/>
              </a:solidFill>
              <a:effectLst/>
              <a:latin typeface="Inter"/>
            </a:endParaRPr>
          </a:p>
          <a:p>
            <a:pPr marL="0" indent="0">
              <a:buNone/>
            </a:pPr>
            <a:endParaRPr lang="en-GB" b="0" i="0" dirty="0">
              <a:solidFill>
                <a:srgbClr val="0D405F"/>
              </a:solidFill>
              <a:effectLst/>
              <a:latin typeface="Inter"/>
            </a:endParaRPr>
          </a:p>
          <a:p>
            <a:pPr marL="0" indent="0">
              <a:buNone/>
            </a:pPr>
            <a:r>
              <a:rPr lang="en-GB" dirty="0"/>
              <a:t>You want to ensure that the sample reflects the gender balance of the company, so you sort the population into two strata based on gender. </a:t>
            </a:r>
          </a:p>
          <a:p>
            <a:pPr marL="0" indent="0">
              <a:buNone/>
            </a:pPr>
            <a:r>
              <a:rPr lang="en-GB" dirty="0"/>
              <a:t>Then you use random sampling on each group, selecting 80 women and 20 men, which gives you a representative sample of 100 people.</a:t>
            </a:r>
          </a:p>
        </p:txBody>
      </p:sp>
    </p:spTree>
    <p:extLst>
      <p:ext uri="{BB962C8B-B14F-4D97-AF65-F5344CB8AC3E}">
        <p14:creationId xmlns:p14="http://schemas.microsoft.com/office/powerpoint/2010/main" val="1265538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9CB6F-6E63-F585-7C39-9A5EC8287B92}"/>
              </a:ext>
            </a:extLst>
          </p:cNvPr>
          <p:cNvSpPr>
            <a:spLocks noGrp="1"/>
          </p:cNvSpPr>
          <p:nvPr>
            <p:ph type="title"/>
          </p:nvPr>
        </p:nvSpPr>
        <p:spPr/>
        <p:txBody>
          <a:bodyPr/>
          <a:lstStyle/>
          <a:p>
            <a:r>
              <a:rPr lang="en-GB" dirty="0"/>
              <a:t>Cluster sampling</a:t>
            </a:r>
          </a:p>
        </p:txBody>
      </p:sp>
      <p:sp>
        <p:nvSpPr>
          <p:cNvPr id="3" name="Content Placeholder 2">
            <a:extLst>
              <a:ext uri="{FF2B5EF4-FFF2-40B4-BE49-F238E27FC236}">
                <a16:creationId xmlns:a16="http://schemas.microsoft.com/office/drawing/2014/main" id="{25D6E8CB-FDB5-8DB3-7620-238322FE8E10}"/>
              </a:ext>
            </a:extLst>
          </p:cNvPr>
          <p:cNvSpPr>
            <a:spLocks noGrp="1"/>
          </p:cNvSpPr>
          <p:nvPr>
            <p:ph idx="1"/>
          </p:nvPr>
        </p:nvSpPr>
        <p:spPr>
          <a:xfrm>
            <a:off x="838200" y="1927727"/>
            <a:ext cx="5885985" cy="4734917"/>
          </a:xfrm>
        </p:spPr>
        <p:txBody>
          <a:bodyPr>
            <a:normAutofit/>
          </a:bodyPr>
          <a:lstStyle/>
          <a:p>
            <a:pPr marL="0" indent="0" algn="l">
              <a:buNone/>
            </a:pPr>
            <a:r>
              <a:rPr lang="en-GB" dirty="0">
                <a:solidFill>
                  <a:srgbClr val="0D405F"/>
                </a:solidFill>
                <a:latin typeface="Inter"/>
              </a:rPr>
              <a:t>I</a:t>
            </a:r>
            <a:r>
              <a:rPr lang="en-GB" b="0" i="0" dirty="0">
                <a:solidFill>
                  <a:srgbClr val="0D405F"/>
                </a:solidFill>
                <a:effectLst/>
                <a:latin typeface="Inter"/>
              </a:rPr>
              <a:t>nvolves dividing the population into sub-groups, but each sub-group should have similar characteristics to the whole sample. Instead of sampling individuals from each subgroup, you randomly select entire subgroups.</a:t>
            </a:r>
          </a:p>
          <a:p>
            <a:pPr marL="0" indent="0" algn="l">
              <a:buNone/>
            </a:pPr>
            <a:r>
              <a:rPr lang="en-GB" b="1" dirty="0">
                <a:latin typeface="Inter"/>
              </a:rPr>
              <a:t>Benefit:</a:t>
            </a:r>
            <a:endParaRPr lang="en-GB" b="1" i="0" dirty="0">
              <a:effectLst/>
              <a:latin typeface="Inter"/>
            </a:endParaRPr>
          </a:p>
          <a:p>
            <a:pPr marL="0" indent="0" algn="l">
              <a:buNone/>
            </a:pPr>
            <a:r>
              <a:rPr lang="en-GB" b="0" i="0" dirty="0">
                <a:solidFill>
                  <a:srgbClr val="0D405F"/>
                </a:solidFill>
                <a:effectLst/>
                <a:latin typeface="Inter"/>
              </a:rPr>
              <a:t>This method is good for dealing with large and dispersed populations</a:t>
            </a:r>
            <a:r>
              <a:rPr lang="en-GB" dirty="0">
                <a:solidFill>
                  <a:srgbClr val="0D405F"/>
                </a:solidFill>
                <a:latin typeface="Inter"/>
              </a:rPr>
              <a:t>.</a:t>
            </a:r>
            <a:endParaRPr lang="en-GB" b="0" i="0" dirty="0">
              <a:solidFill>
                <a:srgbClr val="0D405F"/>
              </a:solidFill>
              <a:effectLst/>
              <a:latin typeface="Inter"/>
            </a:endParaRPr>
          </a:p>
        </p:txBody>
      </p:sp>
      <p:pic>
        <p:nvPicPr>
          <p:cNvPr id="5" name="Picture 4" descr="A group of people with different colored figures&#10;&#10;Description automatically generated">
            <a:extLst>
              <a:ext uri="{FF2B5EF4-FFF2-40B4-BE49-F238E27FC236}">
                <a16:creationId xmlns:a16="http://schemas.microsoft.com/office/drawing/2014/main" id="{71B43FE8-EE43-5E76-E7CE-5937F61FE2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4185" y="602165"/>
            <a:ext cx="5594143" cy="3901177"/>
          </a:xfrm>
          <a:prstGeom prst="rect">
            <a:avLst/>
          </a:prstGeom>
        </p:spPr>
      </p:pic>
      <p:sp>
        <p:nvSpPr>
          <p:cNvPr id="6" name="TextBox 5">
            <a:extLst>
              <a:ext uri="{FF2B5EF4-FFF2-40B4-BE49-F238E27FC236}">
                <a16:creationId xmlns:a16="http://schemas.microsoft.com/office/drawing/2014/main" id="{ACE72079-7661-989E-E93B-422F60C5C710}"/>
              </a:ext>
            </a:extLst>
          </p:cNvPr>
          <p:cNvSpPr txBox="1"/>
          <p:nvPr/>
        </p:nvSpPr>
        <p:spPr>
          <a:xfrm>
            <a:off x="7151622" y="4908318"/>
            <a:ext cx="4739269" cy="1754326"/>
          </a:xfrm>
          <a:prstGeom prst="rect">
            <a:avLst/>
          </a:prstGeom>
          <a:noFill/>
          <a:ln>
            <a:solidFill>
              <a:srgbClr val="FF0000"/>
            </a:solidFill>
          </a:ln>
        </p:spPr>
        <p:txBody>
          <a:bodyPr wrap="square" rtlCol="0">
            <a:spAutoFit/>
          </a:bodyPr>
          <a:lstStyle/>
          <a:p>
            <a:r>
              <a:rPr lang="en-GB" dirty="0">
                <a:solidFill>
                  <a:srgbClr val="0D405F"/>
                </a:solidFill>
                <a:latin typeface="Inter"/>
              </a:rPr>
              <a:t>Limitation</a:t>
            </a:r>
          </a:p>
          <a:p>
            <a:r>
              <a:rPr lang="en-GB" dirty="0">
                <a:solidFill>
                  <a:srgbClr val="0D405F"/>
                </a:solidFill>
                <a:latin typeface="Inter"/>
              </a:rPr>
              <a:t>T</a:t>
            </a:r>
            <a:r>
              <a:rPr lang="en-GB" b="0" i="0" dirty="0">
                <a:solidFill>
                  <a:srgbClr val="0D405F"/>
                </a:solidFill>
                <a:effectLst/>
                <a:latin typeface="Inter"/>
              </a:rPr>
              <a:t>here is more risk of error in the sample, as there could be substantial differences between clusters. It’s difficult to guarantee that the sampled clusters are really representative of the whole population.</a:t>
            </a:r>
            <a:endParaRPr lang="en-GB" dirty="0"/>
          </a:p>
        </p:txBody>
      </p:sp>
    </p:spTree>
    <p:extLst>
      <p:ext uri="{BB962C8B-B14F-4D97-AF65-F5344CB8AC3E}">
        <p14:creationId xmlns:p14="http://schemas.microsoft.com/office/powerpoint/2010/main" val="211726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4B037B-EE66-6A8D-C981-C0470ADC13F7}"/>
              </a:ext>
            </a:extLst>
          </p:cNvPr>
          <p:cNvSpPr>
            <a:spLocks noGrp="1"/>
          </p:cNvSpPr>
          <p:nvPr>
            <p:ph idx="4294967295"/>
          </p:nvPr>
        </p:nvSpPr>
        <p:spPr>
          <a:xfrm>
            <a:off x="938561" y="1544599"/>
            <a:ext cx="10314878" cy="4983783"/>
          </a:xfrm>
        </p:spPr>
        <p:txBody>
          <a:bodyPr>
            <a:normAutofit/>
          </a:bodyPr>
          <a:lstStyle/>
          <a:p>
            <a:pPr marL="0" indent="0">
              <a:buNone/>
            </a:pPr>
            <a:r>
              <a:rPr lang="en-GB" b="0" i="0" dirty="0">
                <a:solidFill>
                  <a:srgbClr val="0D405F"/>
                </a:solidFill>
                <a:effectLst/>
                <a:latin typeface="Inter"/>
              </a:rPr>
              <a:t>You want to select a </a:t>
            </a:r>
            <a:r>
              <a:rPr lang="en-GB" dirty="0">
                <a:solidFill>
                  <a:schemeClr val="accent6"/>
                </a:solidFill>
                <a:cs typeface="Calibri" panose="020F0502020204030204" pitchFamily="34" charset="0"/>
              </a:rPr>
              <a:t>cluster</a:t>
            </a:r>
            <a:r>
              <a:rPr lang="en-GB" b="0" i="0" dirty="0">
                <a:solidFill>
                  <a:schemeClr val="accent6"/>
                </a:solidFill>
                <a:effectLst/>
                <a:latin typeface="Inter"/>
              </a:rPr>
              <a:t> sample </a:t>
            </a:r>
            <a:r>
              <a:rPr lang="en-GB" b="0" i="0" dirty="0">
                <a:solidFill>
                  <a:srgbClr val="0D405F"/>
                </a:solidFill>
                <a:effectLst/>
                <a:latin typeface="Inter"/>
              </a:rPr>
              <a:t>of 10% of 1000 employees of a marketing company. </a:t>
            </a:r>
          </a:p>
          <a:p>
            <a:pPr marL="0" indent="0">
              <a:buNone/>
            </a:pPr>
            <a:r>
              <a:rPr lang="en-GB" b="0" i="0" dirty="0">
                <a:solidFill>
                  <a:srgbClr val="0D405F"/>
                </a:solidFill>
                <a:effectLst/>
                <a:latin typeface="Inter"/>
              </a:rPr>
              <a:t>The company has offices in 10 cities across the country - all with roughly the same number of employees in similar roles. </a:t>
            </a:r>
          </a:p>
          <a:p>
            <a:pPr marL="0" indent="0">
              <a:buNone/>
            </a:pPr>
            <a:endParaRPr lang="en-GB" dirty="0">
              <a:solidFill>
                <a:srgbClr val="0D405F"/>
              </a:solidFill>
              <a:latin typeface="Inter"/>
            </a:endParaRPr>
          </a:p>
          <a:p>
            <a:pPr marL="0" indent="0">
              <a:buNone/>
            </a:pPr>
            <a:r>
              <a:rPr lang="en-GB" dirty="0">
                <a:solidFill>
                  <a:schemeClr val="accent1"/>
                </a:solidFill>
              </a:rPr>
              <a:t>Can you do it? How?</a:t>
            </a:r>
            <a:endParaRPr lang="en-GB" b="0" i="0" dirty="0">
              <a:solidFill>
                <a:schemeClr val="accent1"/>
              </a:solidFill>
              <a:effectLst/>
              <a:latin typeface="Inter"/>
            </a:endParaRPr>
          </a:p>
          <a:p>
            <a:pPr marL="0" indent="0">
              <a:buNone/>
            </a:pPr>
            <a:endParaRPr lang="en-GB" dirty="0">
              <a:solidFill>
                <a:srgbClr val="0D405F"/>
              </a:solidFill>
              <a:latin typeface="Inter"/>
            </a:endParaRPr>
          </a:p>
          <a:p>
            <a:pPr marL="0" indent="0">
              <a:buNone/>
            </a:pPr>
            <a:r>
              <a:rPr lang="en-GB" b="0" i="0" dirty="0">
                <a:solidFill>
                  <a:srgbClr val="0D405F"/>
                </a:solidFill>
                <a:effectLst/>
                <a:latin typeface="Inter"/>
              </a:rPr>
              <a:t>You don’t have the </a:t>
            </a:r>
            <a:r>
              <a:rPr lang="en-GB" dirty="0">
                <a:solidFill>
                  <a:srgbClr val="0D405F"/>
                </a:solidFill>
                <a:latin typeface="Inter"/>
              </a:rPr>
              <a:t>time or money</a:t>
            </a:r>
            <a:r>
              <a:rPr lang="en-GB" b="0" i="0" dirty="0">
                <a:solidFill>
                  <a:srgbClr val="0D405F"/>
                </a:solidFill>
                <a:effectLst/>
                <a:latin typeface="Inter"/>
              </a:rPr>
              <a:t> to travel to every office to collect your data, so you use random sampling to select 3 offices. These are your clusters.</a:t>
            </a:r>
            <a:endParaRPr lang="en-GB" dirty="0"/>
          </a:p>
        </p:txBody>
      </p:sp>
      <p:pic>
        <p:nvPicPr>
          <p:cNvPr id="4" name="Picture 3" descr="A group of people with different colored figures&#10;&#10;Description automatically generated">
            <a:extLst>
              <a:ext uri="{FF2B5EF4-FFF2-40B4-BE49-F238E27FC236}">
                <a16:creationId xmlns:a16="http://schemas.microsoft.com/office/drawing/2014/main" id="{5D39AAD2-DE22-18D4-AA21-FD4BBC23DA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94498" y="219037"/>
            <a:ext cx="1900806" cy="1325562"/>
          </a:xfrm>
          <a:prstGeom prst="rect">
            <a:avLst/>
          </a:prstGeom>
        </p:spPr>
      </p:pic>
    </p:spTree>
    <p:extLst>
      <p:ext uri="{BB962C8B-B14F-4D97-AF65-F5344CB8AC3E}">
        <p14:creationId xmlns:p14="http://schemas.microsoft.com/office/powerpoint/2010/main" val="68394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ample being pipetted into a petri dish">
            <a:extLst>
              <a:ext uri="{FF2B5EF4-FFF2-40B4-BE49-F238E27FC236}">
                <a16:creationId xmlns:a16="http://schemas.microsoft.com/office/drawing/2014/main" id="{37D2BC13-DA1E-69CF-6E87-254A9ABE7C67}"/>
              </a:ext>
            </a:extLst>
          </p:cNvPr>
          <p:cNvPicPr>
            <a:picLocks noChangeAspect="1"/>
          </p:cNvPicPr>
          <p:nvPr/>
        </p:nvPicPr>
        <p:blipFill rotWithShape="1">
          <a:blip r:embed="rId2"/>
          <a:srcRect t="24601" b="149"/>
          <a:stretch/>
        </p:blipFill>
        <p:spPr>
          <a:xfrm>
            <a:off x="-3047" y="10"/>
            <a:ext cx="12191999" cy="6857990"/>
          </a:xfrm>
          <a:prstGeom prst="rect">
            <a:avLst/>
          </a:prstGeom>
        </p:spPr>
      </p:pic>
      <p:sp>
        <p:nvSpPr>
          <p:cNvPr id="2" name="Title 1">
            <a:extLst>
              <a:ext uri="{FF2B5EF4-FFF2-40B4-BE49-F238E27FC236}">
                <a16:creationId xmlns:a16="http://schemas.microsoft.com/office/drawing/2014/main" id="{914AE494-8899-0F24-84B0-5477A67CD84F}"/>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0">
                <a:solidFill>
                  <a:srgbClr val="FFFFFF"/>
                </a:solidFill>
                <a:effectLst/>
                <a:latin typeface="Gilmer"/>
              </a:rPr>
              <a:t>Non-probability sampling methods</a:t>
            </a:r>
            <a:endParaRPr lang="en-GB" sz="5200">
              <a:solidFill>
                <a:srgbClr val="FFFFFF"/>
              </a:solidFill>
            </a:endParaRPr>
          </a:p>
        </p:txBody>
      </p:sp>
    </p:spTree>
    <p:extLst>
      <p:ext uri="{BB962C8B-B14F-4D97-AF65-F5344CB8AC3E}">
        <p14:creationId xmlns:p14="http://schemas.microsoft.com/office/powerpoint/2010/main" val="20247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97385-0B60-81E2-4EAA-67C50DD6F982}"/>
              </a:ext>
            </a:extLst>
          </p:cNvPr>
          <p:cNvSpPr>
            <a:spLocks noGrp="1"/>
          </p:cNvSpPr>
          <p:nvPr>
            <p:ph type="title"/>
          </p:nvPr>
        </p:nvSpPr>
        <p:spPr/>
        <p:txBody>
          <a:bodyPr/>
          <a:lstStyle/>
          <a:p>
            <a:r>
              <a:rPr lang="en-GB" b="1" i="0" dirty="0">
                <a:solidFill>
                  <a:srgbClr val="1B2B68"/>
                </a:solidFill>
                <a:effectLst/>
                <a:latin typeface="Gilmer"/>
              </a:rPr>
              <a:t>Non-probability sampling methods</a:t>
            </a:r>
            <a:endParaRPr lang="en-GB" dirty="0"/>
          </a:p>
        </p:txBody>
      </p:sp>
      <p:sp>
        <p:nvSpPr>
          <p:cNvPr id="3" name="Content Placeholder 2">
            <a:extLst>
              <a:ext uri="{FF2B5EF4-FFF2-40B4-BE49-F238E27FC236}">
                <a16:creationId xmlns:a16="http://schemas.microsoft.com/office/drawing/2014/main" id="{03BD8831-A350-CCF7-0C3B-B47F69CC0CFB}"/>
              </a:ext>
            </a:extLst>
          </p:cNvPr>
          <p:cNvSpPr>
            <a:spLocks noGrp="1"/>
          </p:cNvSpPr>
          <p:nvPr>
            <p:ph sz="half" idx="1"/>
          </p:nvPr>
        </p:nvSpPr>
        <p:spPr>
          <a:xfrm>
            <a:off x="838200" y="2069751"/>
            <a:ext cx="5181600" cy="3002853"/>
          </a:xfrm>
        </p:spPr>
        <p:txBody>
          <a:bodyPr>
            <a:normAutofit fontScale="92500" lnSpcReduction="10000"/>
          </a:bodyPr>
          <a:lstStyle/>
          <a:p>
            <a:pPr marL="0" indent="0" algn="l">
              <a:buNone/>
            </a:pPr>
            <a:r>
              <a:rPr lang="en-GB" sz="3000" b="1" dirty="0">
                <a:solidFill>
                  <a:schemeClr val="accent6"/>
                </a:solidFill>
              </a:rPr>
              <a:t>Strengths</a:t>
            </a:r>
          </a:p>
          <a:p>
            <a:pPr marL="0" indent="0">
              <a:buNone/>
            </a:pPr>
            <a:r>
              <a:rPr lang="en-GB" sz="3100" dirty="0">
                <a:solidFill>
                  <a:srgbClr val="0D405F"/>
                </a:solidFill>
                <a:latin typeface="Inter"/>
              </a:rPr>
              <a:t>*E</a:t>
            </a:r>
            <a:r>
              <a:rPr lang="en-GB" sz="3100" b="0" i="0" dirty="0">
                <a:solidFill>
                  <a:srgbClr val="0D405F"/>
                </a:solidFill>
                <a:effectLst/>
                <a:latin typeface="Inter"/>
              </a:rPr>
              <a:t>asy</a:t>
            </a:r>
            <a:r>
              <a:rPr lang="en-GB" sz="3100" dirty="0">
                <a:solidFill>
                  <a:srgbClr val="0D405F"/>
                </a:solidFill>
                <a:latin typeface="Inter"/>
              </a:rPr>
              <a:t> -</a:t>
            </a:r>
            <a:r>
              <a:rPr lang="en-GB" sz="3100" b="0" i="0" dirty="0">
                <a:solidFill>
                  <a:srgbClr val="0D405F"/>
                </a:solidFill>
                <a:effectLst/>
                <a:latin typeface="Inter"/>
              </a:rPr>
              <a:t> convenient </a:t>
            </a:r>
          </a:p>
          <a:p>
            <a:pPr marL="0" indent="0">
              <a:buNone/>
            </a:pPr>
            <a:r>
              <a:rPr lang="en-GB" sz="3100" b="0" i="0" dirty="0">
                <a:solidFill>
                  <a:schemeClr val="tx2"/>
                </a:solidFill>
                <a:effectLst/>
                <a:latin typeface="Inter"/>
              </a:rPr>
              <a:t>*A</a:t>
            </a:r>
            <a:r>
              <a:rPr lang="en-GB" sz="3100" dirty="0">
                <a:solidFill>
                  <a:schemeClr val="tx2"/>
                </a:solidFill>
                <a:latin typeface="Inter"/>
              </a:rPr>
              <a:t>ccessible - </a:t>
            </a:r>
            <a:r>
              <a:rPr lang="en-GB" sz="3100" b="0" i="0" dirty="0">
                <a:solidFill>
                  <a:schemeClr val="tx2"/>
                </a:solidFill>
                <a:effectLst/>
                <a:latin typeface="Söhne"/>
              </a:rPr>
              <a:t>useful when the population of interest is difficult to access or to define</a:t>
            </a:r>
            <a:endParaRPr lang="en-GB" sz="3100" b="0" i="0" dirty="0">
              <a:solidFill>
                <a:schemeClr val="tx2"/>
              </a:solidFill>
              <a:effectLst/>
              <a:latin typeface="Inter"/>
            </a:endParaRPr>
          </a:p>
          <a:p>
            <a:pPr marL="0" indent="0" algn="l">
              <a:buNone/>
            </a:pPr>
            <a:r>
              <a:rPr lang="en-GB" sz="3100" b="0" i="0" dirty="0">
                <a:solidFill>
                  <a:schemeClr val="tx2"/>
                </a:solidFill>
                <a:effectLst/>
                <a:latin typeface="Inter"/>
              </a:rPr>
              <a:t>*Cost effective</a:t>
            </a:r>
          </a:p>
          <a:p>
            <a:pPr marL="0" indent="0" algn="l">
              <a:buNone/>
            </a:pPr>
            <a:endParaRPr lang="en-GB" sz="3000" dirty="0">
              <a:solidFill>
                <a:srgbClr val="0D405F"/>
              </a:solidFill>
              <a:latin typeface="Inter"/>
            </a:endParaRPr>
          </a:p>
          <a:p>
            <a:endParaRPr lang="en-GB" dirty="0"/>
          </a:p>
        </p:txBody>
      </p:sp>
      <p:sp>
        <p:nvSpPr>
          <p:cNvPr id="4" name="Content Placeholder 3">
            <a:extLst>
              <a:ext uri="{FF2B5EF4-FFF2-40B4-BE49-F238E27FC236}">
                <a16:creationId xmlns:a16="http://schemas.microsoft.com/office/drawing/2014/main" id="{D1E8DA8B-3ED3-9EBF-1B27-2CD5B6BC8397}"/>
              </a:ext>
            </a:extLst>
          </p:cNvPr>
          <p:cNvSpPr>
            <a:spLocks noGrp="1"/>
          </p:cNvSpPr>
          <p:nvPr>
            <p:ph sz="half" idx="2"/>
          </p:nvPr>
        </p:nvSpPr>
        <p:spPr>
          <a:xfrm>
            <a:off x="6423102" y="2069751"/>
            <a:ext cx="4930698" cy="3374589"/>
          </a:xfrm>
        </p:spPr>
        <p:txBody>
          <a:bodyPr>
            <a:normAutofit fontScale="92500" lnSpcReduction="10000"/>
          </a:bodyPr>
          <a:lstStyle/>
          <a:p>
            <a:pPr marL="0" indent="0">
              <a:buNone/>
            </a:pPr>
            <a:r>
              <a:rPr lang="en-GB" sz="3000" b="1" dirty="0">
                <a:solidFill>
                  <a:srgbClr val="FF0000"/>
                </a:solidFill>
                <a:latin typeface="Inter"/>
              </a:rPr>
              <a:t>Limitations</a:t>
            </a:r>
          </a:p>
          <a:p>
            <a:pPr marL="0" indent="0">
              <a:buNone/>
            </a:pPr>
            <a:r>
              <a:rPr lang="en-GB" sz="3000" dirty="0">
                <a:solidFill>
                  <a:srgbClr val="0D405F"/>
                </a:solidFill>
                <a:latin typeface="Inter"/>
              </a:rPr>
              <a:t>*H</a:t>
            </a:r>
            <a:r>
              <a:rPr lang="en-GB" sz="3000" b="0" i="0" dirty="0">
                <a:solidFill>
                  <a:srgbClr val="0D405F"/>
                </a:solidFill>
                <a:effectLst/>
                <a:latin typeface="Inter"/>
              </a:rPr>
              <a:t>igh risk of </a:t>
            </a:r>
            <a:r>
              <a:rPr lang="en-GB" sz="3000" dirty="0">
                <a:solidFill>
                  <a:schemeClr val="accent2"/>
                </a:solidFill>
                <a:latin typeface="Inter"/>
              </a:rPr>
              <a:t>sampling bias</a:t>
            </a:r>
            <a:r>
              <a:rPr lang="en-GB" sz="3000" b="0" i="0" dirty="0">
                <a:solidFill>
                  <a:schemeClr val="accent2"/>
                </a:solidFill>
                <a:effectLst/>
                <a:latin typeface="Inter"/>
              </a:rPr>
              <a:t> </a:t>
            </a:r>
            <a:r>
              <a:rPr lang="en-GB" sz="3000" b="0" i="0" dirty="0">
                <a:solidFill>
                  <a:srgbClr val="0D405F"/>
                </a:solidFill>
                <a:effectLst/>
                <a:latin typeface="Inter"/>
              </a:rPr>
              <a:t>= the inferences you can make about the population are weaker than with probability samples and your conclusions may be limited.</a:t>
            </a:r>
          </a:p>
          <a:p>
            <a:pPr marL="0" indent="0">
              <a:buNone/>
            </a:pPr>
            <a:r>
              <a:rPr lang="en-GB" sz="3100" dirty="0">
                <a:solidFill>
                  <a:schemeClr val="tx2"/>
                </a:solidFill>
                <a:latin typeface="Söhne"/>
              </a:rPr>
              <a:t>*L</a:t>
            </a:r>
            <a:r>
              <a:rPr lang="en-GB" sz="3100" b="0" i="0" dirty="0">
                <a:solidFill>
                  <a:schemeClr val="tx2"/>
                </a:solidFill>
                <a:effectLst/>
                <a:latin typeface="Söhne"/>
              </a:rPr>
              <a:t>ack of generalisability</a:t>
            </a:r>
            <a:endParaRPr lang="en-GB" sz="3100" b="0" i="0" dirty="0">
              <a:solidFill>
                <a:schemeClr val="tx2"/>
              </a:solidFill>
              <a:effectLst/>
              <a:latin typeface="Inter"/>
            </a:endParaRPr>
          </a:p>
          <a:p>
            <a:pPr marL="0" indent="0">
              <a:buNone/>
            </a:pPr>
            <a:r>
              <a:rPr lang="en-GB" sz="3000" b="0" i="0" dirty="0">
                <a:solidFill>
                  <a:srgbClr val="0D405F"/>
                </a:solidFill>
                <a:effectLst/>
                <a:latin typeface="Inter"/>
              </a:rPr>
              <a:t> </a:t>
            </a:r>
          </a:p>
          <a:p>
            <a:endParaRPr lang="en-GB" dirty="0"/>
          </a:p>
        </p:txBody>
      </p:sp>
      <p:sp>
        <p:nvSpPr>
          <p:cNvPr id="5" name="TextBox 4">
            <a:extLst>
              <a:ext uri="{FF2B5EF4-FFF2-40B4-BE49-F238E27FC236}">
                <a16:creationId xmlns:a16="http://schemas.microsoft.com/office/drawing/2014/main" id="{F211FC06-1EDB-DE2E-C91A-B383E66366D1}"/>
              </a:ext>
            </a:extLst>
          </p:cNvPr>
          <p:cNvSpPr txBox="1"/>
          <p:nvPr/>
        </p:nvSpPr>
        <p:spPr>
          <a:xfrm>
            <a:off x="329045" y="5345686"/>
            <a:ext cx="11533910" cy="1292662"/>
          </a:xfrm>
          <a:prstGeom prst="rect">
            <a:avLst/>
          </a:prstGeom>
          <a:noFill/>
          <a:ln>
            <a:solidFill>
              <a:schemeClr val="accent6"/>
            </a:solidFill>
          </a:ln>
        </p:spPr>
        <p:txBody>
          <a:bodyPr wrap="square" rtlCol="0">
            <a:spAutoFit/>
          </a:bodyPr>
          <a:lstStyle/>
          <a:p>
            <a:r>
              <a:rPr lang="en-GB" sz="2600" b="0" i="0" dirty="0">
                <a:solidFill>
                  <a:srgbClr val="0D405F"/>
                </a:solidFill>
                <a:effectLst/>
                <a:latin typeface="Inter"/>
              </a:rPr>
              <a:t>Non-probability sampling techniques are often used in </a:t>
            </a:r>
            <a:r>
              <a:rPr lang="en-GB" sz="2600" b="0" i="0" dirty="0">
                <a:solidFill>
                  <a:schemeClr val="accent1"/>
                </a:solidFill>
                <a:effectLst/>
                <a:latin typeface="Inter"/>
              </a:rPr>
              <a:t>exp</a:t>
            </a:r>
            <a:r>
              <a:rPr lang="en-GB" sz="2600" dirty="0">
                <a:solidFill>
                  <a:schemeClr val="accent1"/>
                </a:solidFill>
                <a:latin typeface="Inter"/>
              </a:rPr>
              <a:t>loratory</a:t>
            </a:r>
            <a:r>
              <a:rPr lang="en-GB" sz="2600" dirty="0">
                <a:solidFill>
                  <a:srgbClr val="0D405F"/>
                </a:solidFill>
                <a:latin typeface="Inter"/>
              </a:rPr>
              <a:t> and</a:t>
            </a:r>
            <a:r>
              <a:rPr lang="en-GB" sz="2600" b="0" i="0" dirty="0">
                <a:solidFill>
                  <a:srgbClr val="0D405F"/>
                </a:solidFill>
                <a:effectLst/>
                <a:latin typeface="Inter"/>
              </a:rPr>
              <a:t> </a:t>
            </a:r>
            <a:r>
              <a:rPr lang="en-GB" sz="2600" dirty="0">
                <a:solidFill>
                  <a:srgbClr val="1F80E8"/>
                </a:solidFill>
                <a:latin typeface="Inter"/>
              </a:rPr>
              <a:t>qualitative research</a:t>
            </a:r>
            <a:r>
              <a:rPr lang="en-GB" sz="2600" dirty="0">
                <a:solidFill>
                  <a:srgbClr val="0D405F"/>
                </a:solidFill>
                <a:latin typeface="Inter"/>
              </a:rPr>
              <a:t>, where </a:t>
            </a:r>
            <a:r>
              <a:rPr lang="en-GB" sz="2600" b="0" i="0" dirty="0">
                <a:solidFill>
                  <a:srgbClr val="0D405F"/>
                </a:solidFill>
                <a:effectLst/>
                <a:latin typeface="Inter"/>
              </a:rPr>
              <a:t>the aim is to develop an initial understanding of a small or under-researched population.</a:t>
            </a:r>
          </a:p>
        </p:txBody>
      </p:sp>
      <p:sp>
        <p:nvSpPr>
          <p:cNvPr id="6" name="TextBox 5">
            <a:extLst>
              <a:ext uri="{FF2B5EF4-FFF2-40B4-BE49-F238E27FC236}">
                <a16:creationId xmlns:a16="http://schemas.microsoft.com/office/drawing/2014/main" id="{5496BE45-21D2-AAB1-DAB6-B5280977FA88}"/>
              </a:ext>
            </a:extLst>
          </p:cNvPr>
          <p:cNvSpPr txBox="1"/>
          <p:nvPr/>
        </p:nvSpPr>
        <p:spPr>
          <a:xfrm>
            <a:off x="838200" y="1449700"/>
            <a:ext cx="10709564" cy="492443"/>
          </a:xfrm>
          <a:prstGeom prst="rect">
            <a:avLst/>
          </a:prstGeom>
          <a:noFill/>
        </p:spPr>
        <p:txBody>
          <a:bodyPr wrap="square" rtlCol="0">
            <a:spAutoFit/>
          </a:bodyPr>
          <a:lstStyle/>
          <a:p>
            <a:r>
              <a:rPr lang="en-GB" sz="2600" dirty="0"/>
              <a:t>I</a:t>
            </a:r>
            <a:r>
              <a:rPr lang="en-GB" sz="2600" b="0" i="0" dirty="0">
                <a:solidFill>
                  <a:srgbClr val="0D405F"/>
                </a:solidFill>
                <a:effectLst/>
                <a:latin typeface="Inter"/>
              </a:rPr>
              <a:t>ndividuals are selected based on </a:t>
            </a:r>
            <a:r>
              <a:rPr lang="en-GB" sz="2600" b="0" i="0" dirty="0">
                <a:solidFill>
                  <a:schemeClr val="accent2"/>
                </a:solidFill>
                <a:effectLst/>
                <a:latin typeface="Inter"/>
              </a:rPr>
              <a:t>non-random criteria</a:t>
            </a:r>
            <a:r>
              <a:rPr lang="en-GB" sz="2600" b="0" i="0" dirty="0">
                <a:solidFill>
                  <a:srgbClr val="0D405F"/>
                </a:solidFill>
                <a:effectLst/>
                <a:latin typeface="Inter"/>
              </a:rPr>
              <a:t>.</a:t>
            </a:r>
          </a:p>
        </p:txBody>
      </p:sp>
    </p:spTree>
    <p:extLst>
      <p:ext uri="{BB962C8B-B14F-4D97-AF65-F5344CB8AC3E}">
        <p14:creationId xmlns:p14="http://schemas.microsoft.com/office/powerpoint/2010/main" val="36835106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07754-80AD-FB36-6A5E-18F587891845}"/>
              </a:ext>
            </a:extLst>
          </p:cNvPr>
          <p:cNvSpPr>
            <a:spLocks noGrp="1"/>
          </p:cNvSpPr>
          <p:nvPr>
            <p:ph type="title"/>
          </p:nvPr>
        </p:nvSpPr>
        <p:spPr>
          <a:xfrm>
            <a:off x="447210" y="593265"/>
            <a:ext cx="6991643" cy="1446550"/>
          </a:xfrm>
        </p:spPr>
        <p:txBody>
          <a:bodyPr>
            <a:normAutofit/>
          </a:bodyPr>
          <a:lstStyle/>
          <a:p>
            <a:r>
              <a:rPr lang="en-GB" dirty="0">
                <a:cs typeface="Calibri" panose="020F0502020204030204" pitchFamily="34" charset="0"/>
              </a:rPr>
              <a:t>C</a:t>
            </a:r>
            <a:r>
              <a:rPr lang="en-GB" i="0" dirty="0">
                <a:effectLst/>
                <a:cs typeface="Calibri" panose="020F0502020204030204" pitchFamily="34" charset="0"/>
              </a:rPr>
              <a:t>onvenience sample </a:t>
            </a:r>
            <a:endParaRPr lang="en-GB" dirty="0">
              <a:cs typeface="Calibri" panose="020F0502020204030204" pitchFamily="34" charset="0"/>
            </a:endParaRPr>
          </a:p>
        </p:txBody>
      </p:sp>
      <p:sp>
        <p:nvSpPr>
          <p:cNvPr id="3" name="Content Placeholder 2">
            <a:extLst>
              <a:ext uri="{FF2B5EF4-FFF2-40B4-BE49-F238E27FC236}">
                <a16:creationId xmlns:a16="http://schemas.microsoft.com/office/drawing/2014/main" id="{35AE0544-AFE6-DA1B-F03E-64AC2DAF0D65}"/>
              </a:ext>
            </a:extLst>
          </p:cNvPr>
          <p:cNvSpPr>
            <a:spLocks noGrp="1"/>
          </p:cNvSpPr>
          <p:nvPr>
            <p:ph idx="1"/>
          </p:nvPr>
        </p:nvSpPr>
        <p:spPr>
          <a:xfrm>
            <a:off x="393896" y="2039815"/>
            <a:ext cx="5390378" cy="4600135"/>
          </a:xfrm>
        </p:spPr>
        <p:txBody>
          <a:bodyPr>
            <a:normAutofit/>
          </a:bodyPr>
          <a:lstStyle/>
          <a:p>
            <a:pPr marL="0" indent="0" fontAlgn="base">
              <a:buNone/>
            </a:pPr>
            <a:r>
              <a:rPr lang="en-GB" sz="2600" dirty="0">
                <a:latin typeface="Calibri" panose="020F0502020204030204" pitchFamily="34" charset="0"/>
                <a:cs typeface="Calibri" panose="020F0502020204030204" pitchFamily="34" charset="0"/>
              </a:rPr>
              <a:t>Deliberately choose a group of people who are ‘most convenient’ = people who happen to be most accessible to you.</a:t>
            </a:r>
          </a:p>
          <a:p>
            <a:pPr marL="0" indent="0" fontAlgn="base">
              <a:buNone/>
            </a:pPr>
            <a:endParaRPr lang="en-GB" sz="2600" dirty="0">
              <a:latin typeface="Calibri" panose="020F0502020204030204" pitchFamily="34" charset="0"/>
              <a:cs typeface="Calibri" panose="020F0502020204030204" pitchFamily="34" charset="0"/>
            </a:endParaRPr>
          </a:p>
          <a:p>
            <a:pPr marL="0" indent="0" fontAlgn="base">
              <a:buNone/>
            </a:pPr>
            <a:r>
              <a:rPr lang="en-GB" sz="2600" b="1" i="0" dirty="0">
                <a:effectLst/>
                <a:latin typeface="Calibri" panose="020F0502020204030204" pitchFamily="34" charset="0"/>
                <a:cs typeface="Calibri" panose="020F0502020204030204" pitchFamily="34" charset="0"/>
              </a:rPr>
              <a:t>Benefit: </a:t>
            </a:r>
          </a:p>
          <a:p>
            <a:pPr marL="0" indent="0">
              <a:buNone/>
            </a:pPr>
            <a:r>
              <a:rPr lang="en-GB" sz="2600" dirty="0">
                <a:latin typeface="Calibri" panose="020F0502020204030204" pitchFamily="34" charset="0"/>
                <a:cs typeface="Calibri" panose="020F0502020204030204" pitchFamily="34" charset="0"/>
              </a:rPr>
              <a:t>You have participants that are likely to give you the information you want to get</a:t>
            </a:r>
          </a:p>
          <a:p>
            <a:endParaRPr lang="en-GB" dirty="0"/>
          </a:p>
        </p:txBody>
      </p:sp>
      <p:sp>
        <p:nvSpPr>
          <p:cNvPr id="4" name="TextBox 3">
            <a:extLst>
              <a:ext uri="{FF2B5EF4-FFF2-40B4-BE49-F238E27FC236}">
                <a16:creationId xmlns:a16="http://schemas.microsoft.com/office/drawing/2014/main" id="{6E9D097D-145B-AF14-5AAC-029A005DE6E3}"/>
              </a:ext>
            </a:extLst>
          </p:cNvPr>
          <p:cNvSpPr txBox="1"/>
          <p:nvPr/>
        </p:nvSpPr>
        <p:spPr>
          <a:xfrm>
            <a:off x="5677134" y="5415425"/>
            <a:ext cx="6431015" cy="1384995"/>
          </a:xfrm>
          <a:prstGeom prst="rect">
            <a:avLst/>
          </a:prstGeom>
          <a:noFill/>
          <a:ln w="28575">
            <a:solidFill>
              <a:srgbClr val="FF0000"/>
            </a:solidFill>
          </a:ln>
        </p:spPr>
        <p:txBody>
          <a:bodyPr wrap="square" rtlCol="0">
            <a:spAutoFit/>
          </a:bodyPr>
          <a:lstStyle/>
          <a:p>
            <a:r>
              <a:rPr lang="en-GB" dirty="0"/>
              <a:t>Limitations:</a:t>
            </a:r>
          </a:p>
          <a:p>
            <a:r>
              <a:rPr lang="en-GB" dirty="0">
                <a:solidFill>
                  <a:srgbClr val="444444"/>
                </a:solidFill>
                <a:latin typeface="Inter"/>
              </a:rPr>
              <a:t>D</a:t>
            </a:r>
            <a:r>
              <a:rPr lang="en-GB" b="0" i="0" dirty="0">
                <a:solidFill>
                  <a:srgbClr val="444444"/>
                </a:solidFill>
                <a:effectLst/>
                <a:latin typeface="Inter"/>
              </a:rPr>
              <a:t>oes not produce a representative sample of the population and this can distort the results.</a:t>
            </a:r>
          </a:p>
          <a:p>
            <a:r>
              <a:rPr lang="en-GB" b="0" i="0" dirty="0">
                <a:solidFill>
                  <a:srgbClr val="444444"/>
                </a:solidFill>
                <a:effectLst/>
                <a:latin typeface="Inter"/>
              </a:rPr>
              <a:t>Findings cannot be generalised to the wider population.</a:t>
            </a:r>
          </a:p>
          <a:p>
            <a:r>
              <a:rPr lang="en-GB" sz="1200" dirty="0"/>
              <a:t>Creswell, J. (1994) Research Design: Qualitative, Quantitative, and Mixed Methods Approaches.</a:t>
            </a:r>
          </a:p>
        </p:txBody>
      </p:sp>
      <p:pic>
        <p:nvPicPr>
          <p:cNvPr id="8" name="Picture 7" descr="A picture containing bubble chart&#10;&#10;Description automatically generated">
            <a:extLst>
              <a:ext uri="{FF2B5EF4-FFF2-40B4-BE49-F238E27FC236}">
                <a16:creationId xmlns:a16="http://schemas.microsoft.com/office/drawing/2014/main" id="{3EA1DDDB-AAF5-1A05-D57A-882029C3AE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0575" y="57580"/>
            <a:ext cx="5607530" cy="4700594"/>
          </a:xfrm>
          <a:prstGeom prst="rect">
            <a:avLst/>
          </a:prstGeom>
        </p:spPr>
      </p:pic>
    </p:spTree>
    <p:extLst>
      <p:ext uri="{BB962C8B-B14F-4D97-AF65-F5344CB8AC3E}">
        <p14:creationId xmlns:p14="http://schemas.microsoft.com/office/powerpoint/2010/main" val="3871846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C325CF-60DC-550A-0D1E-0EEB4B535B05}"/>
              </a:ext>
            </a:extLst>
          </p:cNvPr>
          <p:cNvSpPr>
            <a:spLocks noGrp="1"/>
          </p:cNvSpPr>
          <p:nvPr>
            <p:ph idx="4294967295"/>
          </p:nvPr>
        </p:nvSpPr>
        <p:spPr>
          <a:xfrm>
            <a:off x="490653" y="691376"/>
            <a:ext cx="11206976" cy="5485587"/>
          </a:xfrm>
        </p:spPr>
        <p:txBody>
          <a:bodyPr>
            <a:normAutofit/>
          </a:bodyPr>
          <a:lstStyle/>
          <a:p>
            <a:pPr marL="0" indent="0">
              <a:buNone/>
            </a:pPr>
            <a:r>
              <a:rPr lang="en-GB" dirty="0">
                <a:solidFill>
                  <a:srgbClr val="0D405F"/>
                </a:solidFill>
                <a:latin typeface="Inter"/>
              </a:rPr>
              <a:t>Y</a:t>
            </a:r>
            <a:r>
              <a:rPr lang="en-GB" b="0" i="0" dirty="0">
                <a:solidFill>
                  <a:srgbClr val="0D405F"/>
                </a:solidFill>
                <a:effectLst/>
                <a:latin typeface="Inter"/>
              </a:rPr>
              <a:t>ou want to research opinions about student support services in your university through a </a:t>
            </a:r>
            <a:r>
              <a:rPr lang="en-GB" b="0" i="0" dirty="0">
                <a:solidFill>
                  <a:schemeClr val="accent6"/>
                </a:solidFill>
                <a:effectLst/>
                <a:latin typeface="Inter"/>
              </a:rPr>
              <a:t>convenience sample</a:t>
            </a:r>
            <a:r>
              <a:rPr lang="en-GB" b="0" i="0" dirty="0">
                <a:solidFill>
                  <a:srgbClr val="0D405F"/>
                </a:solidFill>
                <a:effectLst/>
                <a:latin typeface="Inter"/>
              </a:rPr>
              <a:t>.</a:t>
            </a:r>
          </a:p>
          <a:p>
            <a:pPr marL="0" indent="0">
              <a:buNone/>
            </a:pPr>
            <a:endParaRPr lang="en-GB" b="0" i="0" dirty="0">
              <a:solidFill>
                <a:srgbClr val="0D405F"/>
              </a:solidFill>
              <a:effectLst/>
              <a:latin typeface="Inter"/>
            </a:endParaRPr>
          </a:p>
          <a:p>
            <a:pPr marL="0" indent="0">
              <a:buNone/>
            </a:pPr>
            <a:r>
              <a:rPr lang="en-GB" dirty="0">
                <a:solidFill>
                  <a:schemeClr val="accent1"/>
                </a:solidFill>
              </a:rPr>
              <a:t>Can you do it? How?</a:t>
            </a:r>
            <a:endParaRPr lang="en-GB" dirty="0">
              <a:solidFill>
                <a:schemeClr val="accent1"/>
              </a:solidFill>
              <a:latin typeface="Inter"/>
            </a:endParaRPr>
          </a:p>
          <a:p>
            <a:pPr marL="0" indent="0">
              <a:buNone/>
            </a:pPr>
            <a:endParaRPr lang="en-GB" b="0" i="0" dirty="0">
              <a:solidFill>
                <a:srgbClr val="0D405F"/>
              </a:solidFill>
              <a:effectLst/>
              <a:latin typeface="Inter"/>
            </a:endParaRPr>
          </a:p>
          <a:p>
            <a:pPr marL="0" indent="0">
              <a:buNone/>
            </a:pPr>
            <a:r>
              <a:rPr lang="en-GB" dirty="0">
                <a:solidFill>
                  <a:srgbClr val="0D405F"/>
                </a:solidFill>
                <a:latin typeface="Inter"/>
              </a:rPr>
              <a:t>After our lecture today,</a:t>
            </a:r>
            <a:r>
              <a:rPr lang="en-GB" b="0" i="0" dirty="0">
                <a:solidFill>
                  <a:srgbClr val="0D405F"/>
                </a:solidFill>
                <a:effectLst/>
                <a:latin typeface="Inter"/>
              </a:rPr>
              <a:t> ask students to complete a</a:t>
            </a:r>
            <a:r>
              <a:rPr lang="en-GB" dirty="0">
                <a:solidFill>
                  <a:srgbClr val="1F80E8"/>
                </a:solidFill>
                <a:latin typeface="Inter"/>
              </a:rPr>
              <a:t> </a:t>
            </a:r>
            <a:r>
              <a:rPr lang="en-GB" dirty="0">
                <a:solidFill>
                  <a:schemeClr val="accent1">
                    <a:lumMod val="50000"/>
                  </a:schemeClr>
                </a:solidFill>
                <a:latin typeface="Inter"/>
              </a:rPr>
              <a:t>questionnaire</a:t>
            </a:r>
            <a:r>
              <a:rPr lang="en-GB" b="0" i="0" dirty="0">
                <a:effectLst/>
                <a:latin typeface="Inter"/>
              </a:rPr>
              <a:t> </a:t>
            </a:r>
            <a:r>
              <a:rPr lang="en-GB" b="0" i="0" dirty="0">
                <a:solidFill>
                  <a:srgbClr val="0D405F"/>
                </a:solidFill>
                <a:effectLst/>
                <a:latin typeface="Inter"/>
              </a:rPr>
              <a:t>on the topic. This is a convenient way to gather data.</a:t>
            </a:r>
          </a:p>
          <a:p>
            <a:pPr marL="0" indent="0">
              <a:buNone/>
            </a:pPr>
            <a:endParaRPr lang="en-GB" b="0" i="0" dirty="0">
              <a:solidFill>
                <a:srgbClr val="0D405F"/>
              </a:solidFill>
              <a:effectLst/>
              <a:latin typeface="Inter"/>
            </a:endParaRPr>
          </a:p>
          <a:p>
            <a:pPr marL="0" indent="0">
              <a:buNone/>
            </a:pPr>
            <a:r>
              <a:rPr lang="en-GB" dirty="0">
                <a:solidFill>
                  <a:srgbClr val="FF0000"/>
                </a:solidFill>
                <a:latin typeface="Inter"/>
              </a:rPr>
              <a:t>However</a:t>
            </a:r>
            <a:r>
              <a:rPr lang="en-GB" dirty="0">
                <a:solidFill>
                  <a:srgbClr val="0D405F"/>
                </a:solidFill>
                <a:latin typeface="Inter"/>
              </a:rPr>
              <a:t>, a</a:t>
            </a:r>
            <a:r>
              <a:rPr lang="en-GB" b="0" i="0" dirty="0">
                <a:solidFill>
                  <a:srgbClr val="0D405F"/>
                </a:solidFill>
                <a:effectLst/>
                <a:latin typeface="Inter"/>
              </a:rPr>
              <a:t>s you only surveyed students taking the same class as you at the same level, the sample is not representative of all the students at the university.</a:t>
            </a:r>
            <a:endParaRPr lang="en-GB" dirty="0"/>
          </a:p>
        </p:txBody>
      </p:sp>
    </p:spTree>
    <p:extLst>
      <p:ext uri="{BB962C8B-B14F-4D97-AF65-F5344CB8AC3E}">
        <p14:creationId xmlns:p14="http://schemas.microsoft.com/office/powerpoint/2010/main" val="876192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A7A90-1BBB-761D-C921-F6FA0AF9BC09}"/>
              </a:ext>
            </a:extLst>
          </p:cNvPr>
          <p:cNvSpPr>
            <a:spLocks noGrp="1"/>
          </p:cNvSpPr>
          <p:nvPr>
            <p:ph type="title"/>
          </p:nvPr>
        </p:nvSpPr>
        <p:spPr/>
        <p:txBody>
          <a:bodyPr/>
          <a:lstStyle/>
          <a:p>
            <a:r>
              <a:rPr lang="en-GB" b="1" i="0" dirty="0">
                <a:effectLst/>
              </a:rPr>
              <a:t>Voluntary response sampling</a:t>
            </a:r>
            <a:endParaRPr lang="en-GB" dirty="0"/>
          </a:p>
        </p:txBody>
      </p:sp>
      <p:sp>
        <p:nvSpPr>
          <p:cNvPr id="3" name="Content Placeholder 2">
            <a:extLst>
              <a:ext uri="{FF2B5EF4-FFF2-40B4-BE49-F238E27FC236}">
                <a16:creationId xmlns:a16="http://schemas.microsoft.com/office/drawing/2014/main" id="{8AB01A45-1869-D505-F85D-D2F99ABD5B5D}"/>
              </a:ext>
            </a:extLst>
          </p:cNvPr>
          <p:cNvSpPr>
            <a:spLocks noGrp="1"/>
          </p:cNvSpPr>
          <p:nvPr>
            <p:ph idx="1"/>
          </p:nvPr>
        </p:nvSpPr>
        <p:spPr>
          <a:xfrm>
            <a:off x="838200" y="1825625"/>
            <a:ext cx="5618356" cy="4351338"/>
          </a:xfrm>
        </p:spPr>
        <p:txBody>
          <a:bodyPr>
            <a:normAutofit lnSpcReduction="10000"/>
          </a:bodyPr>
          <a:lstStyle/>
          <a:p>
            <a:pPr marL="0" indent="0">
              <a:buNone/>
            </a:pPr>
            <a:r>
              <a:rPr lang="en-GB" dirty="0">
                <a:solidFill>
                  <a:srgbClr val="0D405F"/>
                </a:solidFill>
                <a:latin typeface="Inter"/>
              </a:rPr>
              <a:t>M</a:t>
            </a:r>
            <a:r>
              <a:rPr lang="en-GB" b="0" i="0" dirty="0">
                <a:solidFill>
                  <a:srgbClr val="0D405F"/>
                </a:solidFill>
                <a:effectLst/>
                <a:latin typeface="Inter"/>
              </a:rPr>
              <a:t>ainly based on ease of access.</a:t>
            </a:r>
          </a:p>
          <a:p>
            <a:pPr marL="0" indent="0">
              <a:buNone/>
            </a:pPr>
            <a:r>
              <a:rPr lang="en-GB" b="0" i="0" dirty="0">
                <a:solidFill>
                  <a:srgbClr val="0D405F"/>
                </a:solidFill>
                <a:effectLst/>
                <a:latin typeface="Inter"/>
              </a:rPr>
              <a:t>Instead of the researcher choosing participants and directly contacting them, people volunteer themselves.</a:t>
            </a:r>
          </a:p>
          <a:p>
            <a:pPr marL="0" indent="0">
              <a:buNone/>
            </a:pPr>
            <a:endParaRPr lang="en-GB" b="1" dirty="0">
              <a:solidFill>
                <a:srgbClr val="0D405F"/>
              </a:solidFill>
              <a:latin typeface="Inter"/>
            </a:endParaRPr>
          </a:p>
          <a:p>
            <a:pPr marL="0" indent="0">
              <a:buNone/>
            </a:pPr>
            <a:r>
              <a:rPr lang="en-GB" b="1" dirty="0">
                <a:solidFill>
                  <a:srgbClr val="0D405F"/>
                </a:solidFill>
                <a:latin typeface="Inter"/>
              </a:rPr>
              <a:t>Benefit:</a:t>
            </a:r>
          </a:p>
          <a:p>
            <a:pPr marL="0" indent="0">
              <a:buNone/>
            </a:pPr>
            <a:r>
              <a:rPr lang="en-GB" dirty="0"/>
              <a:t>A sense of engagement and involvement among respondents as they actively choose to participate.</a:t>
            </a:r>
          </a:p>
        </p:txBody>
      </p:sp>
      <p:sp>
        <p:nvSpPr>
          <p:cNvPr id="4" name="TextBox 3">
            <a:extLst>
              <a:ext uri="{FF2B5EF4-FFF2-40B4-BE49-F238E27FC236}">
                <a16:creationId xmlns:a16="http://schemas.microsoft.com/office/drawing/2014/main" id="{8C258915-557A-109D-AF4A-0D68CD91FEC3}"/>
              </a:ext>
            </a:extLst>
          </p:cNvPr>
          <p:cNvSpPr txBox="1"/>
          <p:nvPr/>
        </p:nvSpPr>
        <p:spPr>
          <a:xfrm>
            <a:off x="7203005" y="5118410"/>
            <a:ext cx="4827086" cy="1661993"/>
          </a:xfrm>
          <a:prstGeom prst="rect">
            <a:avLst/>
          </a:prstGeom>
          <a:noFill/>
          <a:ln>
            <a:solidFill>
              <a:srgbClr val="FF0000"/>
            </a:solidFill>
          </a:ln>
        </p:spPr>
        <p:txBody>
          <a:bodyPr wrap="square" rtlCol="0">
            <a:spAutoFit/>
          </a:bodyPr>
          <a:lstStyle/>
          <a:p>
            <a:r>
              <a:rPr lang="en-GB" b="0" i="0" dirty="0">
                <a:solidFill>
                  <a:srgbClr val="0D405F"/>
                </a:solidFill>
                <a:effectLst/>
                <a:latin typeface="Inter"/>
              </a:rPr>
              <a:t>Limitation</a:t>
            </a:r>
          </a:p>
          <a:p>
            <a:r>
              <a:rPr lang="en-GB" b="0" i="0" dirty="0">
                <a:solidFill>
                  <a:srgbClr val="0D405F"/>
                </a:solidFill>
                <a:effectLst/>
                <a:latin typeface="Inter"/>
              </a:rPr>
              <a:t>Voluntary response samples are always at least somewhat </a:t>
            </a:r>
            <a:r>
              <a:rPr lang="en-GB" dirty="0">
                <a:solidFill>
                  <a:srgbClr val="1F80E8"/>
                </a:solidFill>
                <a:latin typeface="Inter"/>
              </a:rPr>
              <a:t>biased</a:t>
            </a:r>
            <a:r>
              <a:rPr lang="en-GB" b="0" i="0" dirty="0">
                <a:solidFill>
                  <a:srgbClr val="0D405F"/>
                </a:solidFill>
                <a:effectLst/>
                <a:latin typeface="Inter"/>
              </a:rPr>
              <a:t>, as some people will inherently be more likely to volunteer than others, leading to </a:t>
            </a:r>
            <a:r>
              <a:rPr lang="en-GB" dirty="0">
                <a:solidFill>
                  <a:srgbClr val="1F80E8"/>
                </a:solidFill>
                <a:latin typeface="Inter"/>
              </a:rPr>
              <a:t>self-selection bias*.</a:t>
            </a:r>
          </a:p>
          <a:p>
            <a:r>
              <a:rPr lang="en-GB" sz="1200" dirty="0"/>
              <a:t>*Rosenbaum, P. R. (2010). Design of Observational Studies. Springer.</a:t>
            </a:r>
            <a:endParaRPr lang="en-GB" sz="1200" dirty="0">
              <a:solidFill>
                <a:srgbClr val="1F80E8"/>
              </a:solidFill>
              <a:latin typeface="Inter"/>
            </a:endParaRPr>
          </a:p>
        </p:txBody>
      </p:sp>
      <p:pic>
        <p:nvPicPr>
          <p:cNvPr id="6" name="Picture 5" descr="A group of people with arrows pointing to a person&#10;&#10;Description automatically generated">
            <a:extLst>
              <a:ext uri="{FF2B5EF4-FFF2-40B4-BE49-F238E27FC236}">
                <a16:creationId xmlns:a16="http://schemas.microsoft.com/office/drawing/2014/main" id="{F696BEC5-D046-11DA-9FAC-E7879DC012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1247" y="1335872"/>
            <a:ext cx="5418844" cy="3201492"/>
          </a:xfrm>
          <a:prstGeom prst="rect">
            <a:avLst/>
          </a:prstGeom>
        </p:spPr>
      </p:pic>
    </p:spTree>
    <p:extLst>
      <p:ext uri="{BB962C8B-B14F-4D97-AF65-F5344CB8AC3E}">
        <p14:creationId xmlns:p14="http://schemas.microsoft.com/office/powerpoint/2010/main" val="2650522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A803E8-5EDD-76A2-7717-B19F951C2F43}"/>
              </a:ext>
            </a:extLst>
          </p:cNvPr>
          <p:cNvSpPr>
            <a:spLocks noGrp="1"/>
          </p:cNvSpPr>
          <p:nvPr>
            <p:ph idx="4294967295"/>
          </p:nvPr>
        </p:nvSpPr>
        <p:spPr>
          <a:xfrm>
            <a:off x="624468" y="1137424"/>
            <a:ext cx="10627112" cy="5039539"/>
          </a:xfrm>
        </p:spPr>
        <p:txBody>
          <a:bodyPr>
            <a:normAutofit lnSpcReduction="10000"/>
          </a:bodyPr>
          <a:lstStyle/>
          <a:p>
            <a:pPr marL="0" indent="0">
              <a:buNone/>
            </a:pPr>
            <a:r>
              <a:rPr lang="en-GB" dirty="0">
                <a:solidFill>
                  <a:srgbClr val="0D405F"/>
                </a:solidFill>
                <a:latin typeface="Inter"/>
              </a:rPr>
              <a:t>Y</a:t>
            </a:r>
            <a:r>
              <a:rPr lang="en-GB" b="0" i="0" dirty="0">
                <a:solidFill>
                  <a:srgbClr val="0D405F"/>
                </a:solidFill>
                <a:effectLst/>
                <a:latin typeface="Inter"/>
              </a:rPr>
              <a:t>ou want to research opinions about student support services in your university through a </a:t>
            </a:r>
            <a:r>
              <a:rPr lang="en-GB" b="0" i="0" dirty="0">
                <a:solidFill>
                  <a:schemeClr val="accent6"/>
                </a:solidFill>
                <a:effectLst/>
                <a:latin typeface="Inter"/>
              </a:rPr>
              <a:t>voluntary response sample</a:t>
            </a:r>
            <a:r>
              <a:rPr lang="en-GB" b="0" i="0" dirty="0">
                <a:solidFill>
                  <a:srgbClr val="0D405F"/>
                </a:solidFill>
                <a:effectLst/>
                <a:latin typeface="Inter"/>
              </a:rPr>
              <a:t>.</a:t>
            </a:r>
          </a:p>
          <a:p>
            <a:pPr marL="0" indent="0">
              <a:buNone/>
            </a:pPr>
            <a:endParaRPr lang="en-GB" b="0" i="0" dirty="0">
              <a:solidFill>
                <a:srgbClr val="0D405F"/>
              </a:solidFill>
              <a:effectLst/>
              <a:latin typeface="Inter"/>
            </a:endParaRPr>
          </a:p>
          <a:p>
            <a:pPr marL="0" indent="0">
              <a:buNone/>
            </a:pPr>
            <a:r>
              <a:rPr lang="en-GB" dirty="0">
                <a:solidFill>
                  <a:schemeClr val="accent1"/>
                </a:solidFill>
              </a:rPr>
              <a:t>Can you do it? How?</a:t>
            </a:r>
          </a:p>
          <a:p>
            <a:pPr marL="0" indent="0">
              <a:buNone/>
            </a:pPr>
            <a:endParaRPr lang="en-GB" dirty="0">
              <a:solidFill>
                <a:srgbClr val="0D405F"/>
              </a:solidFill>
              <a:latin typeface="Inter"/>
            </a:endParaRPr>
          </a:p>
          <a:p>
            <a:pPr marL="0" indent="0">
              <a:buNone/>
            </a:pPr>
            <a:r>
              <a:rPr lang="en-GB" dirty="0">
                <a:solidFill>
                  <a:srgbClr val="0D405F"/>
                </a:solidFill>
                <a:latin typeface="Inter"/>
              </a:rPr>
              <a:t>S</a:t>
            </a:r>
            <a:r>
              <a:rPr lang="en-GB" b="0" i="0" dirty="0">
                <a:solidFill>
                  <a:srgbClr val="0D405F"/>
                </a:solidFill>
                <a:effectLst/>
                <a:latin typeface="Inter"/>
              </a:rPr>
              <a:t>end out the survey to all students at your university and hope that a lot of students decide to complete it. </a:t>
            </a:r>
          </a:p>
          <a:p>
            <a:pPr marL="0" indent="0">
              <a:buNone/>
            </a:pPr>
            <a:endParaRPr lang="en-GB" dirty="0">
              <a:solidFill>
                <a:srgbClr val="0D405F"/>
              </a:solidFill>
              <a:latin typeface="Inter"/>
            </a:endParaRPr>
          </a:p>
          <a:p>
            <a:pPr marL="0" indent="0">
              <a:buNone/>
            </a:pPr>
            <a:r>
              <a:rPr lang="en-GB" b="0" i="0" dirty="0">
                <a:solidFill>
                  <a:srgbClr val="FF0000"/>
                </a:solidFill>
                <a:effectLst/>
                <a:latin typeface="Inter"/>
              </a:rPr>
              <a:t>However</a:t>
            </a:r>
            <a:r>
              <a:rPr lang="en-GB" dirty="0">
                <a:solidFill>
                  <a:srgbClr val="0D405F"/>
                </a:solidFill>
                <a:latin typeface="Inter"/>
              </a:rPr>
              <a:t>,</a:t>
            </a:r>
            <a:r>
              <a:rPr lang="en-GB" b="0" i="0" dirty="0">
                <a:solidFill>
                  <a:srgbClr val="0D405F"/>
                </a:solidFill>
                <a:effectLst/>
                <a:latin typeface="Inter"/>
              </a:rPr>
              <a:t> the people who responded are more likely to be those who have strong opinions about student support services, so you can’t be sure that their opinions are representative of all students.</a:t>
            </a:r>
            <a:endParaRPr lang="en-GB" dirty="0"/>
          </a:p>
        </p:txBody>
      </p:sp>
    </p:spTree>
    <p:extLst>
      <p:ext uri="{BB962C8B-B14F-4D97-AF65-F5344CB8AC3E}">
        <p14:creationId xmlns:p14="http://schemas.microsoft.com/office/powerpoint/2010/main" val="178064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A7C51-04CA-7452-0E50-FEAB53B428E7}"/>
              </a:ext>
            </a:extLst>
          </p:cNvPr>
          <p:cNvSpPr>
            <a:spLocks noGrp="1"/>
          </p:cNvSpPr>
          <p:nvPr>
            <p:ph type="title"/>
          </p:nvPr>
        </p:nvSpPr>
        <p:spPr/>
        <p:txBody>
          <a:bodyPr/>
          <a:lstStyle/>
          <a:p>
            <a:r>
              <a:rPr lang="en-GB" dirty="0"/>
              <a:t>Purposive sampling</a:t>
            </a:r>
          </a:p>
        </p:txBody>
      </p:sp>
      <p:pic>
        <p:nvPicPr>
          <p:cNvPr id="5" name="Picture 4" descr="A diagram of people with a person in the middle&#10;&#10;Description automatically generated">
            <a:extLst>
              <a:ext uri="{FF2B5EF4-FFF2-40B4-BE49-F238E27FC236}">
                <a16:creationId xmlns:a16="http://schemas.microsoft.com/office/drawing/2014/main" id="{FEF11D95-3837-D356-431F-6EEB1A50D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3369" y="926937"/>
            <a:ext cx="5528631" cy="5344704"/>
          </a:xfrm>
          <a:prstGeom prst="rect">
            <a:avLst/>
          </a:prstGeom>
        </p:spPr>
      </p:pic>
      <p:sp>
        <p:nvSpPr>
          <p:cNvPr id="3" name="Content Placeholder 2">
            <a:extLst>
              <a:ext uri="{FF2B5EF4-FFF2-40B4-BE49-F238E27FC236}">
                <a16:creationId xmlns:a16="http://schemas.microsoft.com/office/drawing/2014/main" id="{0E8EE7BC-141D-93DC-BE37-07278C9BE8C6}"/>
              </a:ext>
            </a:extLst>
          </p:cNvPr>
          <p:cNvSpPr>
            <a:spLocks noGrp="1"/>
          </p:cNvSpPr>
          <p:nvPr>
            <p:ph idx="1"/>
          </p:nvPr>
        </p:nvSpPr>
        <p:spPr>
          <a:xfrm>
            <a:off x="838201" y="2118731"/>
            <a:ext cx="6120160" cy="4493941"/>
          </a:xfrm>
        </p:spPr>
        <p:txBody>
          <a:bodyPr>
            <a:normAutofit/>
          </a:bodyPr>
          <a:lstStyle/>
          <a:p>
            <a:pPr marL="0" indent="0">
              <a:buNone/>
            </a:pPr>
            <a:r>
              <a:rPr lang="en-GB" sz="3000" dirty="0">
                <a:solidFill>
                  <a:srgbClr val="0D405F"/>
                </a:solidFill>
                <a:latin typeface="Inter"/>
              </a:rPr>
              <a:t>I</a:t>
            </a:r>
            <a:r>
              <a:rPr lang="en-GB" sz="3000" b="0" i="0" dirty="0">
                <a:solidFill>
                  <a:srgbClr val="0D405F"/>
                </a:solidFill>
                <a:effectLst/>
                <a:latin typeface="Inter"/>
              </a:rPr>
              <a:t>nvolves the researcher using their expertise to select a sample that is most useful to the purposes of the research.</a:t>
            </a:r>
          </a:p>
          <a:p>
            <a:pPr marL="0" indent="0">
              <a:buNone/>
            </a:pPr>
            <a:r>
              <a:rPr lang="en-GB" sz="3000" dirty="0">
                <a:solidFill>
                  <a:srgbClr val="0D405F"/>
                </a:solidFill>
                <a:latin typeface="Inter"/>
              </a:rPr>
              <a:t>M</a:t>
            </a:r>
            <a:r>
              <a:rPr lang="en-GB" sz="3000" b="0" i="0" dirty="0">
                <a:solidFill>
                  <a:srgbClr val="0D405F"/>
                </a:solidFill>
                <a:effectLst/>
                <a:latin typeface="Inter"/>
              </a:rPr>
              <a:t>ust have clear criteria and rationale for inclusion - always make sure to describe your </a:t>
            </a:r>
            <a:r>
              <a:rPr lang="en-GB" sz="3000" dirty="0">
                <a:solidFill>
                  <a:srgbClr val="1F80E8"/>
                </a:solidFill>
                <a:latin typeface="Inter"/>
              </a:rPr>
              <a:t>inclusion and exclusion criteria</a:t>
            </a:r>
            <a:r>
              <a:rPr lang="en-GB" sz="3000" b="0" i="0" dirty="0">
                <a:solidFill>
                  <a:srgbClr val="0D405F"/>
                </a:solidFill>
                <a:effectLst/>
                <a:latin typeface="Inter"/>
              </a:rPr>
              <a:t> and beware of </a:t>
            </a:r>
            <a:r>
              <a:rPr lang="en-GB" sz="3000" dirty="0">
                <a:solidFill>
                  <a:srgbClr val="1F80E8"/>
                </a:solidFill>
                <a:latin typeface="Inter"/>
              </a:rPr>
              <a:t>observer bias</a:t>
            </a:r>
            <a:r>
              <a:rPr lang="en-GB" sz="3000" b="0" i="0" dirty="0">
                <a:solidFill>
                  <a:srgbClr val="0D405F"/>
                </a:solidFill>
                <a:effectLst/>
                <a:latin typeface="Inter"/>
              </a:rPr>
              <a:t> affecting your arguments.</a:t>
            </a:r>
            <a:endParaRPr lang="en-GB" sz="3000" dirty="0"/>
          </a:p>
        </p:txBody>
      </p:sp>
    </p:spTree>
    <p:extLst>
      <p:ext uri="{BB962C8B-B14F-4D97-AF65-F5344CB8AC3E}">
        <p14:creationId xmlns:p14="http://schemas.microsoft.com/office/powerpoint/2010/main" val="19089614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C230E5-52C0-17F7-4A76-3F7B94FE4951}"/>
              </a:ext>
            </a:extLst>
          </p:cNvPr>
          <p:cNvSpPr>
            <a:spLocks noGrp="1"/>
          </p:cNvSpPr>
          <p:nvPr>
            <p:ph idx="4294967295"/>
          </p:nvPr>
        </p:nvSpPr>
        <p:spPr>
          <a:xfrm>
            <a:off x="468350" y="892098"/>
            <a:ext cx="11062011" cy="5284865"/>
          </a:xfrm>
        </p:spPr>
        <p:txBody>
          <a:bodyPr>
            <a:normAutofit/>
          </a:bodyPr>
          <a:lstStyle/>
          <a:p>
            <a:pPr marL="0" indent="0">
              <a:buNone/>
            </a:pPr>
            <a:r>
              <a:rPr lang="en-GB" dirty="0">
                <a:solidFill>
                  <a:srgbClr val="0D405F"/>
                </a:solidFill>
                <a:latin typeface="Inter"/>
              </a:rPr>
              <a:t>Y</a:t>
            </a:r>
            <a:r>
              <a:rPr lang="en-GB" b="0" i="0" dirty="0">
                <a:solidFill>
                  <a:srgbClr val="0D405F"/>
                </a:solidFill>
                <a:effectLst/>
                <a:latin typeface="Inter"/>
              </a:rPr>
              <a:t>ou want to research opinions about student support services in your university through </a:t>
            </a:r>
            <a:r>
              <a:rPr lang="en-GB" b="0" i="0" dirty="0">
                <a:solidFill>
                  <a:schemeClr val="accent6"/>
                </a:solidFill>
                <a:effectLst/>
                <a:latin typeface="Inter"/>
              </a:rPr>
              <a:t>purposive sampling</a:t>
            </a:r>
            <a:r>
              <a:rPr lang="en-GB" b="0" i="0" dirty="0">
                <a:solidFill>
                  <a:srgbClr val="0D405F"/>
                </a:solidFill>
                <a:effectLst/>
                <a:latin typeface="Inter"/>
              </a:rPr>
              <a:t>. </a:t>
            </a:r>
          </a:p>
          <a:p>
            <a:pPr marL="0" indent="0">
              <a:buNone/>
            </a:pPr>
            <a:r>
              <a:rPr lang="en-GB" b="0" i="0" dirty="0">
                <a:solidFill>
                  <a:srgbClr val="0D405F"/>
                </a:solidFill>
                <a:effectLst/>
                <a:latin typeface="Inter"/>
              </a:rPr>
              <a:t>You want to know more about the opinions and experiences of disabled students at your university.</a:t>
            </a:r>
          </a:p>
          <a:p>
            <a:pPr marL="0" indent="0">
              <a:buNone/>
            </a:pPr>
            <a:endParaRPr lang="en-GB" b="0" i="0" dirty="0">
              <a:solidFill>
                <a:srgbClr val="0D405F"/>
              </a:solidFill>
              <a:effectLst/>
              <a:latin typeface="Inter"/>
            </a:endParaRPr>
          </a:p>
          <a:p>
            <a:pPr marL="0" indent="0">
              <a:buNone/>
            </a:pPr>
            <a:r>
              <a:rPr lang="en-GB" dirty="0">
                <a:solidFill>
                  <a:schemeClr val="accent1"/>
                </a:solidFill>
              </a:rPr>
              <a:t>Can you do it? How?</a:t>
            </a:r>
          </a:p>
          <a:p>
            <a:pPr marL="0" indent="0">
              <a:buNone/>
            </a:pPr>
            <a:endParaRPr lang="en-GB" dirty="0">
              <a:solidFill>
                <a:srgbClr val="0D405F"/>
              </a:solidFill>
              <a:latin typeface="Inter"/>
            </a:endParaRPr>
          </a:p>
          <a:p>
            <a:pPr marL="0" indent="0">
              <a:buNone/>
            </a:pPr>
            <a:r>
              <a:rPr lang="en-GB" dirty="0">
                <a:solidFill>
                  <a:srgbClr val="0D405F"/>
                </a:solidFill>
                <a:latin typeface="Inter"/>
              </a:rPr>
              <a:t>P</a:t>
            </a:r>
            <a:r>
              <a:rPr lang="en-GB" b="0" i="0" dirty="0">
                <a:solidFill>
                  <a:srgbClr val="0D405F"/>
                </a:solidFill>
                <a:effectLst/>
                <a:latin typeface="Inter"/>
              </a:rPr>
              <a:t>urposefully select a number of students with different support needs in order to gather a varied range of data on their experiences with student services.</a:t>
            </a:r>
            <a:endParaRPr lang="en-GB" dirty="0"/>
          </a:p>
        </p:txBody>
      </p:sp>
    </p:spTree>
    <p:extLst>
      <p:ext uri="{BB962C8B-B14F-4D97-AF65-F5344CB8AC3E}">
        <p14:creationId xmlns:p14="http://schemas.microsoft.com/office/powerpoint/2010/main" val="279631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49DBE-7392-923A-6CF2-1D9245EDDB4C}"/>
              </a:ext>
            </a:extLst>
          </p:cNvPr>
          <p:cNvSpPr>
            <a:spLocks noGrp="1"/>
          </p:cNvSpPr>
          <p:nvPr>
            <p:ph type="title"/>
          </p:nvPr>
        </p:nvSpPr>
        <p:spPr/>
        <p:txBody>
          <a:bodyPr/>
          <a:lstStyle/>
          <a:p>
            <a:r>
              <a:rPr lang="en-GB" b="1" dirty="0">
                <a:solidFill>
                  <a:schemeClr val="tx2"/>
                </a:solidFill>
              </a:rPr>
              <a:t>Snowball sampling</a:t>
            </a:r>
            <a:endParaRPr lang="en-GB" b="1" i="0" dirty="0">
              <a:solidFill>
                <a:schemeClr val="tx2"/>
              </a:solidFill>
              <a:effectLst/>
            </a:endParaRPr>
          </a:p>
        </p:txBody>
      </p:sp>
      <p:sp>
        <p:nvSpPr>
          <p:cNvPr id="3" name="Content Placeholder 2">
            <a:extLst>
              <a:ext uri="{FF2B5EF4-FFF2-40B4-BE49-F238E27FC236}">
                <a16:creationId xmlns:a16="http://schemas.microsoft.com/office/drawing/2014/main" id="{81858333-F826-9EDC-B3CB-68538866C602}"/>
              </a:ext>
            </a:extLst>
          </p:cNvPr>
          <p:cNvSpPr>
            <a:spLocks noGrp="1"/>
          </p:cNvSpPr>
          <p:nvPr>
            <p:ph idx="1"/>
          </p:nvPr>
        </p:nvSpPr>
        <p:spPr>
          <a:xfrm>
            <a:off x="838200" y="1825625"/>
            <a:ext cx="6733478" cy="4351338"/>
          </a:xfrm>
        </p:spPr>
        <p:txBody>
          <a:bodyPr/>
          <a:lstStyle/>
          <a:p>
            <a:pPr marL="0" indent="0">
              <a:buNone/>
            </a:pPr>
            <a:r>
              <a:rPr lang="en-GB" b="0" i="0" dirty="0">
                <a:solidFill>
                  <a:srgbClr val="0D405F"/>
                </a:solidFill>
                <a:effectLst/>
                <a:latin typeface="Inter"/>
              </a:rPr>
              <a:t>If the population is challenging to access, snowball sampling can be used to recruit participants via other participants. </a:t>
            </a:r>
          </a:p>
          <a:p>
            <a:pPr marL="0" indent="0">
              <a:buNone/>
            </a:pPr>
            <a:endParaRPr lang="en-GB" b="0" i="0" dirty="0">
              <a:solidFill>
                <a:srgbClr val="0D405F"/>
              </a:solidFill>
              <a:effectLst/>
              <a:latin typeface="Inter"/>
            </a:endParaRPr>
          </a:p>
          <a:p>
            <a:pPr marL="0" indent="0">
              <a:buNone/>
            </a:pPr>
            <a:r>
              <a:rPr lang="en-GB" b="0" i="0" dirty="0">
                <a:solidFill>
                  <a:srgbClr val="0D405F"/>
                </a:solidFill>
                <a:effectLst/>
                <a:latin typeface="Inter"/>
              </a:rPr>
              <a:t>The number of people you have access to “snowballs” as you get in contact with more people. </a:t>
            </a:r>
            <a:endParaRPr lang="en-GB" dirty="0"/>
          </a:p>
        </p:txBody>
      </p:sp>
      <p:sp>
        <p:nvSpPr>
          <p:cNvPr id="4" name="TextBox 3">
            <a:extLst>
              <a:ext uri="{FF2B5EF4-FFF2-40B4-BE49-F238E27FC236}">
                <a16:creationId xmlns:a16="http://schemas.microsoft.com/office/drawing/2014/main" id="{833250D7-19C0-7BF3-6DAD-6D815177EE30}"/>
              </a:ext>
            </a:extLst>
          </p:cNvPr>
          <p:cNvSpPr txBox="1"/>
          <p:nvPr/>
        </p:nvSpPr>
        <p:spPr>
          <a:xfrm>
            <a:off x="7850458" y="5107258"/>
            <a:ext cx="4047893" cy="1477328"/>
          </a:xfrm>
          <a:prstGeom prst="rect">
            <a:avLst/>
          </a:prstGeom>
          <a:noFill/>
          <a:ln>
            <a:solidFill>
              <a:srgbClr val="FF0000"/>
            </a:solidFill>
          </a:ln>
        </p:spPr>
        <p:txBody>
          <a:bodyPr wrap="square" rtlCol="0">
            <a:spAutoFit/>
          </a:bodyPr>
          <a:lstStyle/>
          <a:p>
            <a:r>
              <a:rPr lang="en-GB" dirty="0"/>
              <a:t>Limitation</a:t>
            </a:r>
          </a:p>
          <a:p>
            <a:r>
              <a:rPr lang="en-GB" dirty="0">
                <a:solidFill>
                  <a:srgbClr val="0D405F"/>
                </a:solidFill>
                <a:latin typeface="Inter"/>
              </a:rPr>
              <a:t>Y</a:t>
            </a:r>
            <a:r>
              <a:rPr lang="en-GB" b="0" i="0" dirty="0">
                <a:solidFill>
                  <a:srgbClr val="0D405F"/>
                </a:solidFill>
                <a:effectLst/>
                <a:latin typeface="Inter"/>
              </a:rPr>
              <a:t>ou have no way of knowing how representative your sample is due to the reliance on participants recruiting others. This can lead to </a:t>
            </a:r>
            <a:r>
              <a:rPr lang="en-GB" dirty="0">
                <a:solidFill>
                  <a:srgbClr val="1F80E8"/>
                </a:solidFill>
                <a:latin typeface="Inter"/>
              </a:rPr>
              <a:t>sampling bias</a:t>
            </a:r>
            <a:r>
              <a:rPr lang="en-GB" b="0" i="0" dirty="0">
                <a:solidFill>
                  <a:srgbClr val="0D405F"/>
                </a:solidFill>
                <a:effectLst/>
                <a:latin typeface="Inter"/>
              </a:rPr>
              <a:t>.</a:t>
            </a:r>
            <a:endParaRPr lang="en-GB" dirty="0"/>
          </a:p>
        </p:txBody>
      </p:sp>
      <p:pic>
        <p:nvPicPr>
          <p:cNvPr id="6" name="Picture 5" descr="A diagram of a snowball sample&#10;&#10;Description automatically generated">
            <a:extLst>
              <a:ext uri="{FF2B5EF4-FFF2-40B4-BE49-F238E27FC236}">
                <a16:creationId xmlns:a16="http://schemas.microsoft.com/office/drawing/2014/main" id="{C2E91D56-404B-CC66-F306-4346B412B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1179" y="887137"/>
            <a:ext cx="3765890" cy="3366856"/>
          </a:xfrm>
          <a:prstGeom prst="rect">
            <a:avLst/>
          </a:prstGeom>
        </p:spPr>
      </p:pic>
    </p:spTree>
    <p:extLst>
      <p:ext uri="{BB962C8B-B14F-4D97-AF65-F5344CB8AC3E}">
        <p14:creationId xmlns:p14="http://schemas.microsoft.com/office/powerpoint/2010/main" val="30098484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7196E1-2D5F-2C43-5C40-BCFBE6F92C9C}"/>
              </a:ext>
            </a:extLst>
          </p:cNvPr>
          <p:cNvSpPr>
            <a:spLocks noGrp="1"/>
          </p:cNvSpPr>
          <p:nvPr>
            <p:ph idx="4294967295"/>
          </p:nvPr>
        </p:nvSpPr>
        <p:spPr>
          <a:xfrm>
            <a:off x="524106" y="814039"/>
            <a:ext cx="10928196" cy="5362924"/>
          </a:xfrm>
        </p:spPr>
        <p:txBody>
          <a:bodyPr/>
          <a:lstStyle/>
          <a:p>
            <a:pPr marL="0" indent="0">
              <a:buNone/>
            </a:pPr>
            <a:r>
              <a:rPr lang="en-GB" dirty="0">
                <a:solidFill>
                  <a:srgbClr val="0D405F"/>
                </a:solidFill>
                <a:latin typeface="Inter"/>
              </a:rPr>
              <a:t>Y</a:t>
            </a:r>
            <a:r>
              <a:rPr lang="en-GB" b="0" i="0" dirty="0">
                <a:solidFill>
                  <a:srgbClr val="0D405F"/>
                </a:solidFill>
                <a:effectLst/>
                <a:latin typeface="Inter"/>
              </a:rPr>
              <a:t>ou want to research opinions about student support services in your university through </a:t>
            </a:r>
            <a:r>
              <a:rPr lang="en-GB" b="0" i="0" dirty="0">
                <a:solidFill>
                  <a:schemeClr val="accent6"/>
                </a:solidFill>
                <a:effectLst/>
                <a:latin typeface="Inter"/>
              </a:rPr>
              <a:t>snowballing sampling</a:t>
            </a:r>
            <a:r>
              <a:rPr lang="en-GB" b="0" i="0" dirty="0">
                <a:solidFill>
                  <a:srgbClr val="0D405F"/>
                </a:solidFill>
                <a:effectLst/>
                <a:latin typeface="Inter"/>
              </a:rPr>
              <a:t>. </a:t>
            </a:r>
          </a:p>
          <a:p>
            <a:pPr marL="0" indent="0">
              <a:buNone/>
            </a:pPr>
            <a:r>
              <a:rPr lang="en-GB" b="0" i="0" dirty="0">
                <a:solidFill>
                  <a:srgbClr val="0D405F"/>
                </a:solidFill>
                <a:effectLst/>
                <a:latin typeface="Inter"/>
              </a:rPr>
              <a:t>You want to know more about the opinions and experiences of students who have blue eyes at your university. There is no list of people with blue eyes available.</a:t>
            </a:r>
          </a:p>
          <a:p>
            <a:pPr marL="0" indent="0">
              <a:buNone/>
            </a:pPr>
            <a:endParaRPr lang="en-GB" b="0" i="0" dirty="0">
              <a:solidFill>
                <a:srgbClr val="0D405F"/>
              </a:solidFill>
              <a:effectLst/>
              <a:latin typeface="Inter"/>
            </a:endParaRPr>
          </a:p>
          <a:p>
            <a:pPr marL="0" indent="0">
              <a:buNone/>
            </a:pPr>
            <a:r>
              <a:rPr lang="en-GB" dirty="0">
                <a:solidFill>
                  <a:schemeClr val="accent1"/>
                </a:solidFill>
              </a:rPr>
              <a:t>Can you do it? How?</a:t>
            </a:r>
          </a:p>
          <a:p>
            <a:pPr marL="0" indent="0">
              <a:buNone/>
            </a:pPr>
            <a:endParaRPr lang="en-GB" dirty="0">
              <a:solidFill>
                <a:schemeClr val="accent1"/>
              </a:solidFill>
            </a:endParaRPr>
          </a:p>
          <a:p>
            <a:pPr marL="0" indent="0">
              <a:buNone/>
            </a:pPr>
            <a:r>
              <a:rPr lang="en-GB" b="0" i="0" dirty="0">
                <a:solidFill>
                  <a:schemeClr val="tx2"/>
                </a:solidFill>
                <a:effectLst/>
                <a:latin typeface="Inter"/>
              </a:rPr>
              <a:t>You meet one person who agrees to participate in the research and (s)he puts you in contact with other people who have blue eyes.</a:t>
            </a:r>
            <a:endParaRPr lang="en-GB" dirty="0">
              <a:solidFill>
                <a:schemeClr val="tx2"/>
              </a:solidFill>
            </a:endParaRPr>
          </a:p>
          <a:p>
            <a:endParaRPr lang="en-GB" dirty="0"/>
          </a:p>
        </p:txBody>
      </p:sp>
    </p:spTree>
    <p:extLst>
      <p:ext uri="{BB962C8B-B14F-4D97-AF65-F5344CB8AC3E}">
        <p14:creationId xmlns:p14="http://schemas.microsoft.com/office/powerpoint/2010/main" val="237354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3CCB5-D1DB-FD7F-7573-419CB2CF68DB}"/>
              </a:ext>
            </a:extLst>
          </p:cNvPr>
          <p:cNvSpPr>
            <a:spLocks noGrp="1"/>
          </p:cNvSpPr>
          <p:nvPr>
            <p:ph type="title"/>
          </p:nvPr>
        </p:nvSpPr>
        <p:spPr>
          <a:xfrm>
            <a:off x="540327" y="365125"/>
            <a:ext cx="10813473" cy="1325563"/>
          </a:xfrm>
        </p:spPr>
        <p:txBody>
          <a:bodyPr/>
          <a:lstStyle/>
          <a:p>
            <a:r>
              <a:rPr lang="en-GB" dirty="0"/>
              <a:t>Quota Sample</a:t>
            </a:r>
          </a:p>
        </p:txBody>
      </p:sp>
      <p:sp>
        <p:nvSpPr>
          <p:cNvPr id="3" name="Content Placeholder 2">
            <a:extLst>
              <a:ext uri="{FF2B5EF4-FFF2-40B4-BE49-F238E27FC236}">
                <a16:creationId xmlns:a16="http://schemas.microsoft.com/office/drawing/2014/main" id="{8FC3F0F2-B7AA-A0D3-87EE-CA112C505B28}"/>
              </a:ext>
            </a:extLst>
          </p:cNvPr>
          <p:cNvSpPr>
            <a:spLocks noGrp="1"/>
          </p:cNvSpPr>
          <p:nvPr>
            <p:ph idx="1"/>
          </p:nvPr>
        </p:nvSpPr>
        <p:spPr>
          <a:xfrm>
            <a:off x="452928" y="1825624"/>
            <a:ext cx="6716994" cy="4899915"/>
          </a:xfrm>
        </p:spPr>
        <p:txBody>
          <a:bodyPr>
            <a:normAutofit/>
          </a:bodyPr>
          <a:lstStyle/>
          <a:p>
            <a:pPr marL="0" indent="0" algn="l">
              <a:buNone/>
            </a:pPr>
            <a:r>
              <a:rPr lang="en-GB" dirty="0">
                <a:solidFill>
                  <a:srgbClr val="0D405F"/>
                </a:solidFill>
                <a:latin typeface="Inter"/>
              </a:rPr>
              <a:t>R</a:t>
            </a:r>
            <a:r>
              <a:rPr lang="en-GB" b="0" i="0" dirty="0">
                <a:solidFill>
                  <a:srgbClr val="0D405F"/>
                </a:solidFill>
                <a:effectLst/>
                <a:latin typeface="Inter"/>
              </a:rPr>
              <a:t>elies on the non-random selection of a predetermined number or proportion of units. This is called a quota.</a:t>
            </a:r>
          </a:p>
          <a:p>
            <a:pPr marL="0" indent="0" algn="l">
              <a:buNone/>
            </a:pPr>
            <a:r>
              <a:rPr lang="en-GB" b="0" i="0" dirty="0">
                <a:solidFill>
                  <a:srgbClr val="0D405F"/>
                </a:solidFill>
                <a:effectLst/>
                <a:latin typeface="Inter"/>
              </a:rPr>
              <a:t>Divide the population into meaningful subgroups (called strata) that are </a:t>
            </a:r>
            <a:r>
              <a:rPr lang="en-GB" b="0" i="0" dirty="0">
                <a:solidFill>
                  <a:srgbClr val="374151"/>
                </a:solidFill>
                <a:effectLst/>
                <a:latin typeface="Söhne"/>
              </a:rPr>
              <a:t>based on certain characteristics.</a:t>
            </a:r>
          </a:p>
          <a:p>
            <a:pPr marL="0" indent="0" algn="l">
              <a:buNone/>
            </a:pPr>
            <a:r>
              <a:rPr lang="en-GB" b="0" i="0" dirty="0">
                <a:solidFill>
                  <a:srgbClr val="374151"/>
                </a:solidFill>
                <a:effectLst/>
                <a:latin typeface="Söhne"/>
              </a:rPr>
              <a:t>Then, select a specific number of participants from each subgroup </a:t>
            </a:r>
            <a:r>
              <a:rPr lang="en-GB" b="0" i="0" dirty="0">
                <a:solidFill>
                  <a:srgbClr val="0D405F"/>
                </a:solidFill>
                <a:effectLst/>
                <a:latin typeface="Inter"/>
              </a:rPr>
              <a:t>until you reach your quota.  </a:t>
            </a:r>
          </a:p>
          <a:p>
            <a:pPr marL="0" indent="0" algn="l">
              <a:buNone/>
            </a:pPr>
            <a:r>
              <a:rPr lang="en-GB" b="0" i="0" dirty="0">
                <a:solidFill>
                  <a:srgbClr val="0D405F"/>
                </a:solidFill>
                <a:effectLst/>
                <a:latin typeface="Inter"/>
              </a:rPr>
              <a:t>The aim of quota sampling is to control who makes up your sample.</a:t>
            </a:r>
          </a:p>
        </p:txBody>
      </p:sp>
      <p:pic>
        <p:nvPicPr>
          <p:cNvPr id="4" name="Content Placeholder 4" descr="A diagram of a group of people&#10;&#10;Description automatically generated">
            <a:extLst>
              <a:ext uri="{FF2B5EF4-FFF2-40B4-BE49-F238E27FC236}">
                <a16:creationId xmlns:a16="http://schemas.microsoft.com/office/drawing/2014/main" id="{15275EC8-3093-73E5-AEB4-4871310F2F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16097" y="958194"/>
            <a:ext cx="5380150" cy="5112134"/>
          </a:xfrm>
          <a:prstGeom prst="rect">
            <a:avLst/>
          </a:prstGeom>
        </p:spPr>
      </p:pic>
    </p:spTree>
    <p:extLst>
      <p:ext uri="{BB962C8B-B14F-4D97-AF65-F5344CB8AC3E}">
        <p14:creationId xmlns:p14="http://schemas.microsoft.com/office/powerpoint/2010/main" val="41167808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D572F3F3-958E-BCAB-8C5A-976FE3E87BDA}"/>
              </a:ext>
            </a:extLst>
          </p:cNvPr>
          <p:cNvSpPr>
            <a:spLocks noGrp="1"/>
          </p:cNvSpPr>
          <p:nvPr>
            <p:ph sz="half" idx="4294967295"/>
          </p:nvPr>
        </p:nvSpPr>
        <p:spPr>
          <a:xfrm>
            <a:off x="277985" y="616226"/>
            <a:ext cx="11636029" cy="5476461"/>
          </a:xfrm>
        </p:spPr>
        <p:txBody>
          <a:bodyPr>
            <a:noAutofit/>
          </a:bodyPr>
          <a:lstStyle/>
          <a:p>
            <a:pPr marL="0" indent="0">
              <a:buNone/>
            </a:pPr>
            <a:r>
              <a:rPr lang="en-GB" dirty="0">
                <a:solidFill>
                  <a:srgbClr val="0D405F"/>
                </a:solidFill>
                <a:latin typeface="Inter"/>
              </a:rPr>
              <a:t>Y</a:t>
            </a:r>
            <a:r>
              <a:rPr lang="en-GB" b="0" i="0" dirty="0">
                <a:solidFill>
                  <a:srgbClr val="0D405F"/>
                </a:solidFill>
                <a:effectLst/>
                <a:latin typeface="Inter"/>
              </a:rPr>
              <a:t>ou want to research opinions about student support services in your university through </a:t>
            </a:r>
            <a:r>
              <a:rPr lang="en-GB" b="0" i="0" dirty="0">
                <a:solidFill>
                  <a:schemeClr val="accent6"/>
                </a:solidFill>
                <a:effectLst/>
                <a:latin typeface="Inter"/>
              </a:rPr>
              <a:t>quota sampling</a:t>
            </a:r>
            <a:r>
              <a:rPr lang="en-GB" b="0" i="0" dirty="0">
                <a:solidFill>
                  <a:srgbClr val="0D405F"/>
                </a:solidFill>
                <a:effectLst/>
                <a:latin typeface="Inter"/>
              </a:rPr>
              <a:t>. </a:t>
            </a:r>
          </a:p>
          <a:p>
            <a:pPr marL="0" indent="0">
              <a:buNone/>
            </a:pPr>
            <a:r>
              <a:rPr lang="en-GB" b="0" i="0" dirty="0">
                <a:solidFill>
                  <a:srgbClr val="0D405F"/>
                </a:solidFill>
                <a:effectLst/>
                <a:latin typeface="Inter"/>
              </a:rPr>
              <a:t>You want to gauge interest in new English language sessions. You want the sessions to be suitable </a:t>
            </a:r>
            <a:r>
              <a:rPr lang="en-GB" dirty="0">
                <a:solidFill>
                  <a:srgbClr val="0D405F"/>
                </a:solidFill>
                <a:latin typeface="Inter"/>
              </a:rPr>
              <a:t>for students</a:t>
            </a:r>
            <a:r>
              <a:rPr lang="en-GB" b="0" i="0" dirty="0">
                <a:solidFill>
                  <a:srgbClr val="0D405F"/>
                </a:solidFill>
                <a:effectLst/>
                <a:latin typeface="Inter"/>
              </a:rPr>
              <a:t> who have reached different levels of fluency.</a:t>
            </a:r>
          </a:p>
          <a:p>
            <a:pPr marL="0" indent="0">
              <a:buNone/>
            </a:pPr>
            <a:endParaRPr lang="en-GB" b="0" i="0" dirty="0">
              <a:solidFill>
                <a:srgbClr val="0D405F"/>
              </a:solidFill>
              <a:effectLst/>
              <a:latin typeface="Inter"/>
            </a:endParaRPr>
          </a:p>
          <a:p>
            <a:pPr marL="0" indent="0">
              <a:buNone/>
            </a:pPr>
            <a:r>
              <a:rPr lang="en-GB" dirty="0">
                <a:solidFill>
                  <a:schemeClr val="accent1"/>
                </a:solidFill>
              </a:rPr>
              <a:t>Can you do it? How?</a:t>
            </a:r>
          </a:p>
          <a:p>
            <a:pPr marL="0" indent="0">
              <a:buNone/>
            </a:pPr>
            <a:endParaRPr lang="en-GB" b="0" i="0" dirty="0">
              <a:solidFill>
                <a:srgbClr val="0D405F"/>
              </a:solidFill>
              <a:effectLst/>
              <a:latin typeface="Inter"/>
            </a:endParaRPr>
          </a:p>
          <a:p>
            <a:pPr marL="0" indent="0">
              <a:buNone/>
            </a:pPr>
            <a:r>
              <a:rPr lang="en-GB" dirty="0">
                <a:solidFill>
                  <a:srgbClr val="0D405F"/>
                </a:solidFill>
                <a:latin typeface="Inter"/>
              </a:rPr>
              <a:t>D</a:t>
            </a:r>
            <a:r>
              <a:rPr lang="en-GB" b="0" i="0" dirty="0">
                <a:solidFill>
                  <a:srgbClr val="0D405F"/>
                </a:solidFill>
                <a:effectLst/>
                <a:latin typeface="Inter"/>
              </a:rPr>
              <a:t>ivide the population into groups – </a:t>
            </a:r>
            <a:r>
              <a:rPr lang="en-GB" dirty="0">
                <a:solidFill>
                  <a:srgbClr val="0D405F"/>
                </a:solidFill>
                <a:latin typeface="Inter"/>
              </a:rPr>
              <a:t>b</a:t>
            </a:r>
            <a:r>
              <a:rPr lang="en-GB" b="0" i="0" dirty="0">
                <a:solidFill>
                  <a:srgbClr val="0D405F"/>
                </a:solidFill>
                <a:effectLst/>
                <a:latin typeface="Inter"/>
              </a:rPr>
              <a:t>eginners, intermediate, advanced.</a:t>
            </a:r>
          </a:p>
          <a:p>
            <a:pPr marL="0" indent="0">
              <a:buNone/>
            </a:pPr>
            <a:r>
              <a:rPr lang="en-GB" dirty="0">
                <a:solidFill>
                  <a:srgbClr val="0D405F"/>
                </a:solidFill>
                <a:latin typeface="Inter"/>
              </a:rPr>
              <a:t>S</a:t>
            </a:r>
            <a:r>
              <a:rPr lang="en-GB" b="0" i="0" dirty="0">
                <a:solidFill>
                  <a:srgbClr val="0D405F"/>
                </a:solidFill>
                <a:effectLst/>
                <a:latin typeface="Inter"/>
              </a:rPr>
              <a:t>et a quota of 200 people for each group. </a:t>
            </a:r>
          </a:p>
          <a:p>
            <a:pPr marL="0" indent="0">
              <a:buNone/>
            </a:pPr>
            <a:r>
              <a:rPr lang="en-GB" dirty="0">
                <a:solidFill>
                  <a:srgbClr val="0D405F"/>
                </a:solidFill>
                <a:latin typeface="Inter"/>
              </a:rPr>
              <a:t>C</a:t>
            </a:r>
            <a:r>
              <a:rPr lang="en-GB" b="0" i="0" dirty="0">
                <a:solidFill>
                  <a:srgbClr val="0D405F"/>
                </a:solidFill>
                <a:effectLst/>
                <a:latin typeface="Inter"/>
              </a:rPr>
              <a:t>ontinue recruiting until you reach the quota of 200 participants for each sub-group.</a:t>
            </a:r>
            <a:endParaRPr lang="en-GB" dirty="0"/>
          </a:p>
        </p:txBody>
      </p:sp>
    </p:spTree>
    <p:extLst>
      <p:ext uri="{BB962C8B-B14F-4D97-AF65-F5344CB8AC3E}">
        <p14:creationId xmlns:p14="http://schemas.microsoft.com/office/powerpoint/2010/main" val="2301606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5" end="5"/>
                                            </p:txEl>
                                          </p:spTgt>
                                        </p:tgtEl>
                                        <p:attrNameLst>
                                          <p:attrName>style.visibility</p:attrName>
                                        </p:attrNameLst>
                                      </p:cBhvr>
                                      <p:to>
                                        <p:strVal val="visible"/>
                                      </p:to>
                                    </p:set>
                                    <p:anim calcmode="lin" valueType="num">
                                      <p:cBhvr additive="base">
                                        <p:cTn id="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6" end="6"/>
                                            </p:txEl>
                                          </p:spTgt>
                                        </p:tgtEl>
                                        <p:attrNameLst>
                                          <p:attrName>style.visibility</p:attrName>
                                        </p:attrNameLst>
                                      </p:cBhvr>
                                      <p:to>
                                        <p:strVal val="visible"/>
                                      </p:to>
                                    </p:set>
                                    <p:anim calcmode="lin" valueType="num">
                                      <p:cBhvr additive="base">
                                        <p:cTn id="11"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
                                            <p:txEl>
                                              <p:pRg st="7" end="7"/>
                                            </p:txEl>
                                          </p:spTgt>
                                        </p:tgtEl>
                                        <p:attrNameLst>
                                          <p:attrName>style.visibility</p:attrName>
                                        </p:attrNameLst>
                                      </p:cBhvr>
                                      <p:to>
                                        <p:strVal val="visible"/>
                                      </p:to>
                                    </p:set>
                                    <p:anim calcmode="lin" valueType="num">
                                      <p:cBhvr additive="base">
                                        <p:cTn id="15" dur="500" fill="hold"/>
                                        <p:tgtEl>
                                          <p:spTgt spid="10">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135BC6E-36FA-7808-64F3-365C0D4EADE1}"/>
              </a:ext>
            </a:extLst>
          </p:cNvPr>
          <p:cNvSpPr>
            <a:spLocks noGrp="1"/>
          </p:cNvSpPr>
          <p:nvPr>
            <p:ph type="title"/>
          </p:nvPr>
        </p:nvSpPr>
        <p:spPr/>
        <p:txBody>
          <a:bodyPr/>
          <a:lstStyle/>
          <a:p>
            <a:r>
              <a:rPr lang="en-GB" dirty="0"/>
              <a:t>Follow-up thinking</a:t>
            </a:r>
          </a:p>
        </p:txBody>
      </p:sp>
      <p:pic>
        <p:nvPicPr>
          <p:cNvPr id="5" name="Picture 4" descr="A screenshot of a questionnaire&#10;&#10;AI-generated content may be incorrect.">
            <a:extLst>
              <a:ext uri="{FF2B5EF4-FFF2-40B4-BE49-F238E27FC236}">
                <a16:creationId xmlns:a16="http://schemas.microsoft.com/office/drawing/2014/main" id="{F069413E-0661-CE0A-9DE8-752FB56ED7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4480" y="2058646"/>
            <a:ext cx="10369320" cy="3728543"/>
          </a:xfrm>
          <a:prstGeom prst="rect">
            <a:avLst/>
          </a:prstGeom>
        </p:spPr>
      </p:pic>
    </p:spTree>
    <p:extLst>
      <p:ext uri="{BB962C8B-B14F-4D97-AF65-F5344CB8AC3E}">
        <p14:creationId xmlns:p14="http://schemas.microsoft.com/office/powerpoint/2010/main" val="14980084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FFEC0-DEA1-EB70-6199-7E8A11FA9472}"/>
              </a:ext>
            </a:extLst>
          </p:cNvPr>
          <p:cNvSpPr>
            <a:spLocks noGrp="1"/>
          </p:cNvSpPr>
          <p:nvPr>
            <p:ph type="title"/>
          </p:nvPr>
        </p:nvSpPr>
        <p:spPr/>
        <p:txBody>
          <a:bodyPr/>
          <a:lstStyle/>
          <a:p>
            <a:r>
              <a:rPr lang="en-GB" dirty="0"/>
              <a:t>Assignment Component 2</a:t>
            </a:r>
          </a:p>
        </p:txBody>
      </p:sp>
      <p:pic>
        <p:nvPicPr>
          <p:cNvPr id="7" name="Content Placeholder 6" descr="A black text on a white background&#10;&#10;AI-generated content may be incorrect.">
            <a:extLst>
              <a:ext uri="{FF2B5EF4-FFF2-40B4-BE49-F238E27FC236}">
                <a16:creationId xmlns:a16="http://schemas.microsoft.com/office/drawing/2014/main" id="{627F2C02-3054-ABD8-EAA8-09D0484D79A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3789" y="2393075"/>
            <a:ext cx="11404421" cy="2071850"/>
          </a:xfrm>
        </p:spPr>
      </p:pic>
    </p:spTree>
    <p:extLst>
      <p:ext uri="{BB962C8B-B14F-4D97-AF65-F5344CB8AC3E}">
        <p14:creationId xmlns:p14="http://schemas.microsoft.com/office/powerpoint/2010/main" val="1645170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2B1BEC2-3C62-0616-0A3A-45002D505CE9}"/>
              </a:ext>
            </a:extLst>
          </p:cNvPr>
          <p:cNvPicPr>
            <a:picLocks noChangeAspect="1"/>
          </p:cNvPicPr>
          <p:nvPr/>
        </p:nvPicPr>
        <p:blipFill rotWithShape="1">
          <a:blip r:embed="rId2">
            <a:alphaModFix amt="50000"/>
          </a:blip>
          <a:srcRect t="17883"/>
          <a:stretch/>
        </p:blipFill>
        <p:spPr>
          <a:xfrm>
            <a:off x="20" y="1"/>
            <a:ext cx="12191980" cy="6857999"/>
          </a:xfrm>
          <a:prstGeom prst="rect">
            <a:avLst/>
          </a:prstGeom>
        </p:spPr>
      </p:pic>
      <p:sp>
        <p:nvSpPr>
          <p:cNvPr id="4" name="Title 3">
            <a:extLst>
              <a:ext uri="{FF2B5EF4-FFF2-40B4-BE49-F238E27FC236}">
                <a16:creationId xmlns:a16="http://schemas.microsoft.com/office/drawing/2014/main" id="{18FC012C-6DE6-4FD7-8051-566BBBA2CC8D}"/>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Presenting Sampling Information</a:t>
            </a:r>
          </a:p>
        </p:txBody>
      </p:sp>
      <p:sp>
        <p:nvSpPr>
          <p:cNvPr id="5" name="Subtitle 4">
            <a:extLst>
              <a:ext uri="{FF2B5EF4-FFF2-40B4-BE49-F238E27FC236}">
                <a16:creationId xmlns:a16="http://schemas.microsoft.com/office/drawing/2014/main" id="{2AF16E86-9B6E-5598-ECD0-99302841420C}"/>
              </a:ext>
            </a:extLst>
          </p:cNvPr>
          <p:cNvSpPr>
            <a:spLocks noGrp="1"/>
          </p:cNvSpPr>
          <p:nvPr>
            <p:ph type="subTitle" idx="1"/>
          </p:nvPr>
        </p:nvSpPr>
        <p:spPr>
          <a:xfrm>
            <a:off x="1524000" y="4159404"/>
            <a:ext cx="9144000" cy="1098395"/>
          </a:xfrm>
        </p:spPr>
        <p:txBody>
          <a:bodyPr>
            <a:normAutofit/>
          </a:bodyPr>
          <a:lstStyle/>
          <a:p>
            <a:r>
              <a:rPr lang="en-GB" sz="4000" dirty="0">
                <a:solidFill>
                  <a:srgbClr val="FFFFFF"/>
                </a:solidFill>
              </a:rPr>
              <a:t>(in a thesis)</a:t>
            </a:r>
          </a:p>
        </p:txBody>
      </p:sp>
    </p:spTree>
    <p:extLst>
      <p:ext uri="{BB962C8B-B14F-4D97-AF65-F5344CB8AC3E}">
        <p14:creationId xmlns:p14="http://schemas.microsoft.com/office/powerpoint/2010/main" val="27289105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7" name="Picture 6" descr="A close-up of a colorful circle&#10;&#10;Description automatically generated">
            <a:extLst>
              <a:ext uri="{FF2B5EF4-FFF2-40B4-BE49-F238E27FC236}">
                <a16:creationId xmlns:a16="http://schemas.microsoft.com/office/drawing/2014/main" id="{9AE2425C-7775-F799-F674-921202575E45}"/>
              </a:ext>
            </a:extLst>
          </p:cNvPr>
          <p:cNvPicPr>
            <a:picLocks noChangeAspect="1"/>
          </p:cNvPicPr>
          <p:nvPr/>
        </p:nvPicPr>
        <p:blipFill rotWithShape="1">
          <a:blip r:embed="rId2">
            <a:alphaModFix amt="60000"/>
          </a:blip>
          <a:srcRect b="15730"/>
          <a:stretch/>
        </p:blipFill>
        <p:spPr>
          <a:xfrm>
            <a:off x="-1" y="10"/>
            <a:ext cx="12192001" cy="6857990"/>
          </a:xfrm>
          <a:prstGeom prst="rect">
            <a:avLst/>
          </a:prstGeom>
        </p:spPr>
      </p:pic>
      <p:sp>
        <p:nvSpPr>
          <p:cNvPr id="4" name="Title 3">
            <a:extLst>
              <a:ext uri="{FF2B5EF4-FFF2-40B4-BE49-F238E27FC236}">
                <a16:creationId xmlns:a16="http://schemas.microsoft.com/office/drawing/2014/main" id="{FEC60215-710F-06A5-75DD-E55999671B2D}"/>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In which section of thesis should a discussion about sampling go?</a:t>
            </a:r>
          </a:p>
        </p:txBody>
      </p:sp>
    </p:spTree>
    <p:extLst>
      <p:ext uri="{BB962C8B-B14F-4D97-AF65-F5344CB8AC3E}">
        <p14:creationId xmlns:p14="http://schemas.microsoft.com/office/powerpoint/2010/main" val="38980193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95AE3-A240-561E-22A1-ACDC1FB7CA8B}"/>
              </a:ext>
            </a:extLst>
          </p:cNvPr>
          <p:cNvSpPr>
            <a:spLocks noGrp="1"/>
          </p:cNvSpPr>
          <p:nvPr>
            <p:ph type="title"/>
          </p:nvPr>
        </p:nvSpPr>
        <p:spPr/>
        <p:txBody>
          <a:bodyPr/>
          <a:lstStyle/>
          <a:p>
            <a:r>
              <a:rPr lang="en-GB" dirty="0"/>
              <a:t>Where is it?</a:t>
            </a:r>
          </a:p>
        </p:txBody>
      </p:sp>
      <p:pic>
        <p:nvPicPr>
          <p:cNvPr id="7" name="Content Placeholder 6" descr="A screenshot of a research paper&#10;&#10;Description automatically generated">
            <a:extLst>
              <a:ext uri="{FF2B5EF4-FFF2-40B4-BE49-F238E27FC236}">
                <a16:creationId xmlns:a16="http://schemas.microsoft.com/office/drawing/2014/main" id="{7FEFBA80-0706-CD50-6114-51EE2825471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8601" y="1587219"/>
            <a:ext cx="6085978" cy="4678376"/>
          </a:xfrm>
          <a:ln>
            <a:solidFill>
              <a:srgbClr val="FF0000"/>
            </a:solidFill>
          </a:ln>
        </p:spPr>
      </p:pic>
      <p:pic>
        <p:nvPicPr>
          <p:cNvPr id="9" name="Content Placeholder 8" descr="A white paper with black text&#10;&#10;Description automatically generated">
            <a:extLst>
              <a:ext uri="{FF2B5EF4-FFF2-40B4-BE49-F238E27FC236}">
                <a16:creationId xmlns:a16="http://schemas.microsoft.com/office/drawing/2014/main" id="{8887C394-9797-9241-B849-DF3338D8B23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19584" y="782234"/>
            <a:ext cx="5253816" cy="5809987"/>
          </a:xfrm>
          <a:ln>
            <a:solidFill>
              <a:schemeClr val="accent5"/>
            </a:solidFill>
          </a:ln>
        </p:spPr>
      </p:pic>
      <p:sp>
        <p:nvSpPr>
          <p:cNvPr id="10" name="TextBox 9">
            <a:extLst>
              <a:ext uri="{FF2B5EF4-FFF2-40B4-BE49-F238E27FC236}">
                <a16:creationId xmlns:a16="http://schemas.microsoft.com/office/drawing/2014/main" id="{A4A27BC3-57FD-7881-6F78-FA313062DBE0}"/>
              </a:ext>
            </a:extLst>
          </p:cNvPr>
          <p:cNvSpPr txBox="1"/>
          <p:nvPr/>
        </p:nvSpPr>
        <p:spPr>
          <a:xfrm>
            <a:off x="230003" y="4507706"/>
            <a:ext cx="6299386" cy="369332"/>
          </a:xfrm>
          <a:prstGeom prst="rect">
            <a:avLst/>
          </a:prstGeom>
          <a:noFill/>
          <a:ln w="38100">
            <a:solidFill>
              <a:srgbClr val="FF0000"/>
            </a:solidFill>
          </a:ln>
        </p:spPr>
        <p:txBody>
          <a:bodyPr wrap="square" rtlCol="0">
            <a:spAutoFit/>
          </a:bodyPr>
          <a:lstStyle/>
          <a:p>
            <a:endParaRPr lang="en-GB" dirty="0"/>
          </a:p>
        </p:txBody>
      </p:sp>
      <p:sp>
        <p:nvSpPr>
          <p:cNvPr id="11" name="TextBox 10">
            <a:extLst>
              <a:ext uri="{FF2B5EF4-FFF2-40B4-BE49-F238E27FC236}">
                <a16:creationId xmlns:a16="http://schemas.microsoft.com/office/drawing/2014/main" id="{1FF94E6F-0F86-3184-6EF3-C433E3E32259}"/>
              </a:ext>
            </a:extLst>
          </p:cNvPr>
          <p:cNvSpPr txBox="1"/>
          <p:nvPr/>
        </p:nvSpPr>
        <p:spPr>
          <a:xfrm>
            <a:off x="6567001" y="3377109"/>
            <a:ext cx="5376297" cy="369332"/>
          </a:xfrm>
          <a:prstGeom prst="rect">
            <a:avLst/>
          </a:prstGeom>
          <a:noFill/>
          <a:ln w="3810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190764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73C28-394C-F040-36B7-58BA5C551262}"/>
              </a:ext>
            </a:extLst>
          </p:cNvPr>
          <p:cNvSpPr>
            <a:spLocks noGrp="1"/>
          </p:cNvSpPr>
          <p:nvPr>
            <p:ph type="title"/>
          </p:nvPr>
        </p:nvSpPr>
        <p:spPr/>
        <p:txBody>
          <a:bodyPr/>
          <a:lstStyle/>
          <a:p>
            <a:r>
              <a:rPr lang="en-GB" dirty="0"/>
              <a:t>Sampling - Thesis 1</a:t>
            </a:r>
          </a:p>
        </p:txBody>
      </p:sp>
      <p:pic>
        <p:nvPicPr>
          <p:cNvPr id="6" name="Content Placeholder 5" descr="A close up of text&#10;&#10;Description automatically generated">
            <a:extLst>
              <a:ext uri="{FF2B5EF4-FFF2-40B4-BE49-F238E27FC236}">
                <a16:creationId xmlns:a16="http://schemas.microsoft.com/office/drawing/2014/main" id="{EA7097CC-7DA4-328A-9E21-BF2BC5F5873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4349" y="1950664"/>
            <a:ext cx="7859398" cy="2999291"/>
          </a:xfrm>
          <a:ln>
            <a:solidFill>
              <a:schemeClr val="accent1"/>
            </a:solidFill>
          </a:ln>
        </p:spPr>
      </p:pic>
      <p:pic>
        <p:nvPicPr>
          <p:cNvPr id="9" name="Picture 8" descr="A diagram of people with a person in the middle&#10;&#10;Description automatically generated">
            <a:extLst>
              <a:ext uri="{FF2B5EF4-FFF2-40B4-BE49-F238E27FC236}">
                <a16:creationId xmlns:a16="http://schemas.microsoft.com/office/drawing/2014/main" id="{E7228B6B-E940-C74B-0409-B3AD0CCE55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83518" y="186395"/>
            <a:ext cx="2156039" cy="2084312"/>
          </a:xfrm>
          <a:prstGeom prst="rect">
            <a:avLst/>
          </a:prstGeom>
        </p:spPr>
      </p:pic>
      <p:pic>
        <p:nvPicPr>
          <p:cNvPr id="8" name="Content Placeholder 7" descr="A white paper with black text&#10;&#10;Description automatically generated">
            <a:extLst>
              <a:ext uri="{FF2B5EF4-FFF2-40B4-BE49-F238E27FC236}">
                <a16:creationId xmlns:a16="http://schemas.microsoft.com/office/drawing/2014/main" id="{EF62A14E-586D-2A74-3F78-8584BF7866E2}"/>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484903" y="807244"/>
            <a:ext cx="6583681" cy="5685631"/>
          </a:xfrm>
          <a:ln>
            <a:solidFill>
              <a:schemeClr val="accent2"/>
            </a:solidFill>
          </a:ln>
        </p:spPr>
      </p:pic>
    </p:spTree>
    <p:extLst>
      <p:ext uri="{BB962C8B-B14F-4D97-AF65-F5344CB8AC3E}">
        <p14:creationId xmlns:p14="http://schemas.microsoft.com/office/powerpoint/2010/main" val="412219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67CB-A402-B335-8FEB-E02908493110}"/>
              </a:ext>
            </a:extLst>
          </p:cNvPr>
          <p:cNvSpPr>
            <a:spLocks noGrp="1"/>
          </p:cNvSpPr>
          <p:nvPr>
            <p:ph type="title"/>
          </p:nvPr>
        </p:nvSpPr>
        <p:spPr/>
        <p:txBody>
          <a:bodyPr/>
          <a:lstStyle/>
          <a:p>
            <a:r>
              <a:rPr lang="en-GB" dirty="0"/>
              <a:t>Sampling - Thesis 1</a:t>
            </a:r>
          </a:p>
        </p:txBody>
      </p:sp>
      <p:pic>
        <p:nvPicPr>
          <p:cNvPr id="6" name="Content Placeholder 5" descr="A white background with black text&#10;&#10;Description automatically generated">
            <a:extLst>
              <a:ext uri="{FF2B5EF4-FFF2-40B4-BE49-F238E27FC236}">
                <a16:creationId xmlns:a16="http://schemas.microsoft.com/office/drawing/2014/main" id="{BD393C7D-7721-89AD-ADDC-4A3328F6EA6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22327" y="1868166"/>
            <a:ext cx="7947345" cy="4261503"/>
          </a:xfrm>
          <a:ln>
            <a:solidFill>
              <a:schemeClr val="accent4"/>
            </a:solidFill>
          </a:ln>
        </p:spPr>
      </p:pic>
    </p:spTree>
    <p:extLst>
      <p:ext uri="{BB962C8B-B14F-4D97-AF65-F5344CB8AC3E}">
        <p14:creationId xmlns:p14="http://schemas.microsoft.com/office/powerpoint/2010/main" val="41274060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ABD72-80EE-B297-0D25-6B931B20781D}"/>
              </a:ext>
            </a:extLst>
          </p:cNvPr>
          <p:cNvSpPr>
            <a:spLocks noGrp="1"/>
          </p:cNvSpPr>
          <p:nvPr>
            <p:ph type="title"/>
          </p:nvPr>
        </p:nvSpPr>
        <p:spPr/>
        <p:txBody>
          <a:bodyPr/>
          <a:lstStyle/>
          <a:p>
            <a:r>
              <a:rPr lang="en-GB" dirty="0"/>
              <a:t>Sampling - Thesis 2</a:t>
            </a:r>
          </a:p>
        </p:txBody>
      </p:sp>
      <p:pic>
        <p:nvPicPr>
          <p:cNvPr id="6" name="Content Placeholder 5" descr="A close-up of a text&#10;&#10;Description automatically generated">
            <a:extLst>
              <a:ext uri="{FF2B5EF4-FFF2-40B4-BE49-F238E27FC236}">
                <a16:creationId xmlns:a16="http://schemas.microsoft.com/office/drawing/2014/main" id="{99C213E9-D46D-3E9A-99D7-741984056D3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46490" y="1690687"/>
            <a:ext cx="8635620" cy="3279609"/>
          </a:xfrm>
          <a:ln>
            <a:solidFill>
              <a:schemeClr val="accent1"/>
            </a:solidFill>
          </a:ln>
        </p:spPr>
      </p:pic>
      <p:pic>
        <p:nvPicPr>
          <p:cNvPr id="8" name="Content Placeholder 7" descr="A white background with black text&#10;&#10;Description automatically generated">
            <a:extLst>
              <a:ext uri="{FF2B5EF4-FFF2-40B4-BE49-F238E27FC236}">
                <a16:creationId xmlns:a16="http://schemas.microsoft.com/office/drawing/2014/main" id="{AF0AC9E9-3478-53DE-EC1F-5F27E37492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85495" y="3330491"/>
            <a:ext cx="6619256" cy="3279609"/>
          </a:xfrm>
          <a:ln>
            <a:solidFill>
              <a:schemeClr val="accent5"/>
            </a:solidFill>
          </a:ln>
        </p:spPr>
      </p:pic>
      <p:pic>
        <p:nvPicPr>
          <p:cNvPr id="9" name="Picture 8" descr="Diagram&#10;&#10;Description automatically generated">
            <a:extLst>
              <a:ext uri="{FF2B5EF4-FFF2-40B4-BE49-F238E27FC236}">
                <a16:creationId xmlns:a16="http://schemas.microsoft.com/office/drawing/2014/main" id="{3406C0C3-97BF-F846-3F95-D8A8EEF324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40594" y="140641"/>
            <a:ext cx="2032624" cy="1661670"/>
          </a:xfrm>
          <a:prstGeom prst="rect">
            <a:avLst/>
          </a:prstGeom>
        </p:spPr>
      </p:pic>
      <p:sp>
        <p:nvSpPr>
          <p:cNvPr id="10" name="TextBox 9">
            <a:extLst>
              <a:ext uri="{FF2B5EF4-FFF2-40B4-BE49-F238E27FC236}">
                <a16:creationId xmlns:a16="http://schemas.microsoft.com/office/drawing/2014/main" id="{78E56348-C27A-1E01-972A-81BA3553A5EE}"/>
              </a:ext>
            </a:extLst>
          </p:cNvPr>
          <p:cNvSpPr txBox="1"/>
          <p:nvPr/>
        </p:nvSpPr>
        <p:spPr>
          <a:xfrm>
            <a:off x="1615492" y="5576156"/>
            <a:ext cx="2401001" cy="646331"/>
          </a:xfrm>
          <a:prstGeom prst="rect">
            <a:avLst/>
          </a:prstGeom>
          <a:noFill/>
          <a:ln>
            <a:solidFill>
              <a:schemeClr val="accent2"/>
            </a:solidFill>
          </a:ln>
        </p:spPr>
        <p:txBody>
          <a:bodyPr wrap="square" rtlCol="0">
            <a:spAutoFit/>
          </a:bodyPr>
          <a:lstStyle/>
          <a:p>
            <a:r>
              <a:rPr lang="en-GB" dirty="0"/>
              <a:t>There were 61 Trainee Teachers at this point.</a:t>
            </a:r>
          </a:p>
        </p:txBody>
      </p:sp>
      <p:sp>
        <p:nvSpPr>
          <p:cNvPr id="3" name="TextBox 2">
            <a:extLst>
              <a:ext uri="{FF2B5EF4-FFF2-40B4-BE49-F238E27FC236}">
                <a16:creationId xmlns:a16="http://schemas.microsoft.com/office/drawing/2014/main" id="{08BE9720-9A87-F382-C6C5-7CF7939CAD42}"/>
              </a:ext>
            </a:extLst>
          </p:cNvPr>
          <p:cNvSpPr txBox="1"/>
          <p:nvPr/>
        </p:nvSpPr>
        <p:spPr>
          <a:xfrm>
            <a:off x="1082694" y="3702479"/>
            <a:ext cx="3904432" cy="437565"/>
          </a:xfrm>
          <a:prstGeom prst="rect">
            <a:avLst/>
          </a:prstGeom>
          <a:noFill/>
          <a:ln w="28575">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2690952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6" presetClass="entr" presetSubtype="21" fill="hold" nodeType="withEffect">
                                  <p:stCondLst>
                                    <p:cond delay="0"/>
                                  </p:stCondLst>
                                  <p:childTnLst>
                                    <p:set>
                                      <p:cBhvr>
                                        <p:cTn id="8" dur="1" fill="hold">
                                          <p:stCondLst>
                                            <p:cond delay="0"/>
                                          </p:stCondLst>
                                        </p:cTn>
                                        <p:tgtEl>
                                          <p:spTgt spid="9"/>
                                        </p:tgtEl>
                                        <p:attrNameLst>
                                          <p:attrName>style.visibility</p:attrName>
                                        </p:attrNameLst>
                                      </p:cBhvr>
                                      <p:to>
                                        <p:strVal val="visible"/>
                                      </p:to>
                                    </p:set>
                                    <p:animEffect transition="in" filter="barn(inVertical)">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FAE9A-FD7C-4511-02CE-4315E557C1A6}"/>
              </a:ext>
            </a:extLst>
          </p:cNvPr>
          <p:cNvSpPr>
            <a:spLocks noGrp="1"/>
          </p:cNvSpPr>
          <p:nvPr>
            <p:ph type="title"/>
          </p:nvPr>
        </p:nvSpPr>
        <p:spPr/>
        <p:txBody>
          <a:bodyPr/>
          <a:lstStyle/>
          <a:p>
            <a:r>
              <a:rPr lang="en-GB" dirty="0"/>
              <a:t>Sampling - Thesis 2</a:t>
            </a:r>
          </a:p>
        </p:txBody>
      </p:sp>
      <p:pic>
        <p:nvPicPr>
          <p:cNvPr id="6" name="Content Placeholder 5" descr="A chart with text and numbers&#10;&#10;Description automatically generated">
            <a:extLst>
              <a:ext uri="{FF2B5EF4-FFF2-40B4-BE49-F238E27FC236}">
                <a16:creationId xmlns:a16="http://schemas.microsoft.com/office/drawing/2014/main" id="{EC6BB42F-4590-038F-15E7-3B8A31160A4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17490" y="1798186"/>
            <a:ext cx="5484914" cy="3951217"/>
          </a:xfrm>
          <a:ln>
            <a:solidFill>
              <a:schemeClr val="accent1"/>
            </a:solidFill>
          </a:ln>
        </p:spPr>
      </p:pic>
      <p:pic>
        <p:nvPicPr>
          <p:cNvPr id="8" name="Content Placeholder 7" descr="A graph of a course&#10;&#10;Description automatically generated with medium confidence">
            <a:extLst>
              <a:ext uri="{FF2B5EF4-FFF2-40B4-BE49-F238E27FC236}">
                <a16:creationId xmlns:a16="http://schemas.microsoft.com/office/drawing/2014/main" id="{AF4A844C-8603-F511-2390-F85EBE000D4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728113"/>
            <a:ext cx="5911836" cy="4091365"/>
          </a:xfrm>
          <a:ln>
            <a:solidFill>
              <a:schemeClr val="accent6"/>
            </a:solidFill>
          </a:ln>
        </p:spPr>
      </p:pic>
    </p:spTree>
    <p:extLst>
      <p:ext uri="{BB962C8B-B14F-4D97-AF65-F5344CB8AC3E}">
        <p14:creationId xmlns:p14="http://schemas.microsoft.com/office/powerpoint/2010/main" val="10523006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E6A7-3275-49FA-6755-FE3F312A6E2C}"/>
              </a:ext>
            </a:extLst>
          </p:cNvPr>
          <p:cNvSpPr>
            <a:spLocks noGrp="1"/>
          </p:cNvSpPr>
          <p:nvPr>
            <p:ph type="title"/>
          </p:nvPr>
        </p:nvSpPr>
        <p:spPr/>
        <p:txBody>
          <a:bodyPr/>
          <a:lstStyle/>
          <a:p>
            <a:r>
              <a:rPr lang="en-GB" dirty="0"/>
              <a:t>Sampling - Thesis 2</a:t>
            </a:r>
          </a:p>
        </p:txBody>
      </p:sp>
      <p:pic>
        <p:nvPicPr>
          <p:cNvPr id="7" name="Content Placeholder 5" descr="A close-up of a text&#10;&#10;Description automatically generated">
            <a:extLst>
              <a:ext uri="{FF2B5EF4-FFF2-40B4-BE49-F238E27FC236}">
                <a16:creationId xmlns:a16="http://schemas.microsoft.com/office/drawing/2014/main" id="{A42D063A-E597-74C9-2374-89F5E0E8A2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590" y="1562099"/>
            <a:ext cx="6514665" cy="2474120"/>
          </a:xfrm>
          <a:prstGeom prst="rect">
            <a:avLst/>
          </a:prstGeom>
          <a:ln>
            <a:solidFill>
              <a:schemeClr val="accent1"/>
            </a:solidFill>
          </a:ln>
        </p:spPr>
      </p:pic>
      <p:pic>
        <p:nvPicPr>
          <p:cNvPr id="6" name="Content Placeholder 5" descr="A close up of text&#10;&#10;Description automatically generated">
            <a:extLst>
              <a:ext uri="{FF2B5EF4-FFF2-40B4-BE49-F238E27FC236}">
                <a16:creationId xmlns:a16="http://schemas.microsoft.com/office/drawing/2014/main" id="{811959D1-FCAD-B38C-1B61-4DB518697E44}"/>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904723" y="3950567"/>
            <a:ext cx="9956724" cy="2542308"/>
          </a:xfrm>
          <a:solidFill>
            <a:schemeClr val="accent2"/>
          </a:solidFill>
          <a:ln>
            <a:solidFill>
              <a:schemeClr val="accent3"/>
            </a:solidFill>
          </a:ln>
        </p:spPr>
      </p:pic>
      <p:sp>
        <p:nvSpPr>
          <p:cNvPr id="3" name="TextBox 2">
            <a:extLst>
              <a:ext uri="{FF2B5EF4-FFF2-40B4-BE49-F238E27FC236}">
                <a16:creationId xmlns:a16="http://schemas.microsoft.com/office/drawing/2014/main" id="{C34A3393-1EB2-41F3-86C6-34ADF6AE315C}"/>
              </a:ext>
            </a:extLst>
          </p:cNvPr>
          <p:cNvSpPr txBox="1"/>
          <p:nvPr/>
        </p:nvSpPr>
        <p:spPr>
          <a:xfrm>
            <a:off x="431956" y="3377109"/>
            <a:ext cx="1985875" cy="369332"/>
          </a:xfrm>
          <a:prstGeom prst="rect">
            <a:avLst/>
          </a:prstGeom>
          <a:noFill/>
          <a:ln w="28575">
            <a:solidFill>
              <a:schemeClr val="accent3"/>
            </a:solidFill>
          </a:ln>
        </p:spPr>
        <p:txBody>
          <a:bodyPr wrap="square" rtlCol="0">
            <a:spAutoFit/>
          </a:bodyPr>
          <a:lstStyle/>
          <a:p>
            <a:endParaRPr lang="en-GB" dirty="0"/>
          </a:p>
        </p:txBody>
      </p:sp>
    </p:spTree>
    <p:extLst>
      <p:ext uri="{BB962C8B-B14F-4D97-AF65-F5344CB8AC3E}">
        <p14:creationId xmlns:p14="http://schemas.microsoft.com/office/powerpoint/2010/main" val="2953347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A9030-EE71-26A1-31DE-4714EA57D0E6}"/>
              </a:ext>
            </a:extLst>
          </p:cNvPr>
          <p:cNvSpPr>
            <a:spLocks noGrp="1"/>
          </p:cNvSpPr>
          <p:nvPr>
            <p:ph type="title"/>
          </p:nvPr>
        </p:nvSpPr>
        <p:spPr/>
        <p:txBody>
          <a:bodyPr/>
          <a:lstStyle/>
          <a:p>
            <a:r>
              <a:rPr lang="en-GB" dirty="0"/>
              <a:t>Sampling - Thesis 2</a:t>
            </a:r>
          </a:p>
        </p:txBody>
      </p:sp>
      <p:pic>
        <p:nvPicPr>
          <p:cNvPr id="9" name="Content Placeholder 5" descr="A close-up of a text&#10;&#10;Description automatically generated">
            <a:extLst>
              <a:ext uri="{FF2B5EF4-FFF2-40B4-BE49-F238E27FC236}">
                <a16:creationId xmlns:a16="http://schemas.microsoft.com/office/drawing/2014/main" id="{4DB9CFF3-89B1-4CAF-A803-CA6C32B606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590" y="1562099"/>
            <a:ext cx="6571096" cy="2495551"/>
          </a:xfrm>
          <a:prstGeom prst="rect">
            <a:avLst/>
          </a:prstGeom>
          <a:ln>
            <a:solidFill>
              <a:schemeClr val="accent1"/>
            </a:solidFill>
          </a:ln>
        </p:spPr>
      </p:pic>
      <p:pic>
        <p:nvPicPr>
          <p:cNvPr id="6" name="Content Placeholder 5" descr="A pie chart with numbers and text&#10;&#10;Description automatically generated">
            <a:extLst>
              <a:ext uri="{FF2B5EF4-FFF2-40B4-BE49-F238E27FC236}">
                <a16:creationId xmlns:a16="http://schemas.microsoft.com/office/drawing/2014/main" id="{C198081D-7991-B370-6F71-1AFB934B695E}"/>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743450" y="3019486"/>
            <a:ext cx="6994870" cy="3888520"/>
          </a:xfrm>
        </p:spPr>
      </p:pic>
      <p:sp>
        <p:nvSpPr>
          <p:cNvPr id="3" name="TextBox 2">
            <a:extLst>
              <a:ext uri="{FF2B5EF4-FFF2-40B4-BE49-F238E27FC236}">
                <a16:creationId xmlns:a16="http://schemas.microsoft.com/office/drawing/2014/main" id="{40538C74-211A-3516-3D0F-404263942A14}"/>
              </a:ext>
            </a:extLst>
          </p:cNvPr>
          <p:cNvSpPr txBox="1"/>
          <p:nvPr/>
        </p:nvSpPr>
        <p:spPr>
          <a:xfrm>
            <a:off x="531705" y="3713698"/>
            <a:ext cx="2047583" cy="420736"/>
          </a:xfrm>
          <a:prstGeom prst="rect">
            <a:avLst/>
          </a:prstGeom>
          <a:noFill/>
          <a:ln w="28575">
            <a:solidFill>
              <a:schemeClr val="accent4"/>
            </a:solidFill>
          </a:ln>
        </p:spPr>
        <p:txBody>
          <a:bodyPr wrap="square" rtlCol="0">
            <a:spAutoFit/>
          </a:bodyPr>
          <a:lstStyle/>
          <a:p>
            <a:endParaRPr lang="en-GB" dirty="0"/>
          </a:p>
        </p:txBody>
      </p:sp>
    </p:spTree>
    <p:extLst>
      <p:ext uri="{BB962C8B-B14F-4D97-AF65-F5344CB8AC3E}">
        <p14:creationId xmlns:p14="http://schemas.microsoft.com/office/powerpoint/2010/main" val="130908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67E3E-F33C-1C99-7716-95FC264FEE1F}"/>
              </a:ext>
            </a:extLst>
          </p:cNvPr>
          <p:cNvSpPr>
            <a:spLocks noGrp="1"/>
          </p:cNvSpPr>
          <p:nvPr>
            <p:ph type="title"/>
          </p:nvPr>
        </p:nvSpPr>
        <p:spPr/>
        <p:txBody>
          <a:bodyPr/>
          <a:lstStyle/>
          <a:p>
            <a:r>
              <a:rPr lang="en-GB" dirty="0"/>
              <a:t>Sampling - Thesis 2</a:t>
            </a:r>
          </a:p>
        </p:txBody>
      </p:sp>
      <p:pic>
        <p:nvPicPr>
          <p:cNvPr id="5" name="Content Placeholder 7" descr="A table with numbers and letters&#10;&#10;Description automatically generated">
            <a:extLst>
              <a:ext uri="{FF2B5EF4-FFF2-40B4-BE49-F238E27FC236}">
                <a16:creationId xmlns:a16="http://schemas.microsoft.com/office/drawing/2014/main" id="{5BAB2CCE-C5EF-F1E6-9563-E5BA29951BF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486601" y="1690688"/>
            <a:ext cx="9098815" cy="4848378"/>
          </a:xfrm>
        </p:spPr>
      </p:pic>
    </p:spTree>
    <p:extLst>
      <p:ext uri="{BB962C8B-B14F-4D97-AF65-F5344CB8AC3E}">
        <p14:creationId xmlns:p14="http://schemas.microsoft.com/office/powerpoint/2010/main" val="29638803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AF097-D729-73AB-1FF0-492B74FA088E}"/>
              </a:ext>
            </a:extLst>
          </p:cNvPr>
          <p:cNvSpPr>
            <a:spLocks noGrp="1"/>
          </p:cNvSpPr>
          <p:nvPr>
            <p:ph type="title"/>
          </p:nvPr>
        </p:nvSpPr>
        <p:spPr/>
        <p:txBody>
          <a:bodyPr/>
          <a:lstStyle/>
          <a:p>
            <a:r>
              <a:rPr lang="en-GB" dirty="0"/>
              <a:t>Session 7: 13/03/25</a:t>
            </a:r>
          </a:p>
        </p:txBody>
      </p:sp>
      <p:pic>
        <p:nvPicPr>
          <p:cNvPr id="7" name="Content Placeholder 6">
            <a:extLst>
              <a:ext uri="{FF2B5EF4-FFF2-40B4-BE49-F238E27FC236}">
                <a16:creationId xmlns:a16="http://schemas.microsoft.com/office/drawing/2014/main" id="{E2B1F166-7819-883E-17DA-25089A9D67C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3779" y="2118975"/>
            <a:ext cx="11681217" cy="1145993"/>
          </a:xfrm>
        </p:spPr>
      </p:pic>
    </p:spTree>
    <p:extLst>
      <p:ext uri="{BB962C8B-B14F-4D97-AF65-F5344CB8AC3E}">
        <p14:creationId xmlns:p14="http://schemas.microsoft.com/office/powerpoint/2010/main" val="29183968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Variety of fresh salads">
            <a:extLst>
              <a:ext uri="{FF2B5EF4-FFF2-40B4-BE49-F238E27FC236}">
                <a16:creationId xmlns:a16="http://schemas.microsoft.com/office/drawing/2014/main" id="{369B6142-88B2-01D6-3297-830109951A60}"/>
              </a:ext>
            </a:extLst>
          </p:cNvPr>
          <p:cNvPicPr>
            <a:picLocks noChangeAspect="1"/>
          </p:cNvPicPr>
          <p:nvPr/>
        </p:nvPicPr>
        <p:blipFill rotWithShape="1">
          <a:blip r:embed="rId2">
            <a:alphaModFix amt="50000"/>
          </a:blip>
          <a:srcRect t="12338" r="-1" b="3371"/>
          <a:stretch/>
        </p:blipFill>
        <p:spPr>
          <a:xfrm>
            <a:off x="20" y="10"/>
            <a:ext cx="12188931" cy="6857990"/>
          </a:xfrm>
          <a:prstGeom prst="rect">
            <a:avLst/>
          </a:prstGeom>
        </p:spPr>
      </p:pic>
      <p:sp>
        <p:nvSpPr>
          <p:cNvPr id="2" name="Title 1">
            <a:extLst>
              <a:ext uri="{FF2B5EF4-FFF2-40B4-BE49-F238E27FC236}">
                <a16:creationId xmlns:a16="http://schemas.microsoft.com/office/drawing/2014/main" id="{32C6F001-7502-49B3-E88C-29E6140DDE76}"/>
              </a:ext>
            </a:extLst>
          </p:cNvPr>
          <p:cNvSpPr>
            <a:spLocks noGrp="1"/>
          </p:cNvSpPr>
          <p:nvPr>
            <p:ph type="ctrTitle"/>
          </p:nvPr>
        </p:nvSpPr>
        <p:spPr>
          <a:xfrm>
            <a:off x="1527048" y="1124712"/>
            <a:ext cx="9144000" cy="3063240"/>
          </a:xfrm>
        </p:spPr>
        <p:txBody>
          <a:bodyPr>
            <a:normAutofit/>
          </a:bodyPr>
          <a:lstStyle/>
          <a:p>
            <a:r>
              <a:rPr lang="en-GB" sz="6600" dirty="0">
                <a:solidFill>
                  <a:schemeClr val="bg1"/>
                </a:solidFill>
              </a:rPr>
              <a:t>See you next week!</a:t>
            </a:r>
          </a:p>
        </p:txBody>
      </p:sp>
      <p:sp>
        <p:nvSpPr>
          <p:cNvPr id="8" name="Subtitle 7">
            <a:extLst>
              <a:ext uri="{FF2B5EF4-FFF2-40B4-BE49-F238E27FC236}">
                <a16:creationId xmlns:a16="http://schemas.microsoft.com/office/drawing/2014/main" id="{FFB2C1E1-E373-CFAE-4722-CEA7C43AA9E1}"/>
              </a:ext>
            </a:extLst>
          </p:cNvPr>
          <p:cNvSpPr>
            <a:spLocks noGrp="1"/>
          </p:cNvSpPr>
          <p:nvPr>
            <p:ph type="subTitle" idx="1"/>
          </p:nvPr>
        </p:nvSpPr>
        <p:spPr>
          <a:xfrm>
            <a:off x="1527048" y="4599432"/>
            <a:ext cx="9144000" cy="1227520"/>
          </a:xfrm>
        </p:spPr>
        <p:txBody>
          <a:bodyPr>
            <a:normAutofit/>
          </a:bodyPr>
          <a:lstStyle/>
          <a:p>
            <a:endParaRPr lang="en-GB">
              <a:solidFill>
                <a:schemeClr val="bg1"/>
              </a:solidFill>
            </a:endParaRPr>
          </a:p>
        </p:txBody>
      </p:sp>
      <p:sp>
        <p:nvSpPr>
          <p:cNvPr id="23"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350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2633</TotalTime>
  <Words>2605</Words>
  <Application>Microsoft Office PowerPoint</Application>
  <PresentationFormat>Widescreen</PresentationFormat>
  <Paragraphs>224</Paragraphs>
  <Slides>49</Slides>
  <Notes>5</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49</vt:i4>
      </vt:variant>
    </vt:vector>
  </HeadingPairs>
  <TitlesOfParts>
    <vt:vector size="61" baseType="lpstr">
      <vt:lpstr>benton-sans</vt:lpstr>
      <vt:lpstr>Gilmer</vt:lpstr>
      <vt:lpstr>Inter</vt:lpstr>
      <vt:lpstr>Söhne</vt:lpstr>
      <vt:lpstr>SourceSansPro</vt:lpstr>
      <vt:lpstr>Aptos</vt:lpstr>
      <vt:lpstr>Aptos Display</vt:lpstr>
      <vt:lpstr>Arial</vt:lpstr>
      <vt:lpstr>Calibri</vt:lpstr>
      <vt:lpstr>Helvetica</vt:lpstr>
      <vt:lpstr>open sans</vt:lpstr>
      <vt:lpstr>Office Theme</vt:lpstr>
      <vt:lpstr>ECDE7020</vt:lpstr>
      <vt:lpstr>Research Design Speed Dating </vt:lpstr>
      <vt:lpstr>sampling</vt:lpstr>
      <vt:lpstr>What is a sample?  Why use a sample?   </vt:lpstr>
      <vt:lpstr>What is a sample?</vt:lpstr>
      <vt:lpstr>Why use a sample?</vt:lpstr>
      <vt:lpstr>Sampling errors and  non-sampling errors</vt:lpstr>
      <vt:lpstr>Sampling errors and  non-sampling errors</vt:lpstr>
      <vt:lpstr>Non-sampling errors and research studies Population specification error (non-sampling error)</vt:lpstr>
      <vt:lpstr>Non-sampling errors and research studies: Sample frame error (non-sampling error)</vt:lpstr>
      <vt:lpstr>Non-sampling errors and research studies: Selection error (non-sampling error)</vt:lpstr>
      <vt:lpstr>Non-sampling errors and research studies: Non-response (non-sampling error)</vt:lpstr>
      <vt:lpstr>Probability and non-probability  sampling techniques </vt:lpstr>
      <vt:lpstr>Probability sampling methods</vt:lpstr>
      <vt:lpstr>Probability sampling methods</vt:lpstr>
      <vt:lpstr>Simple random sample </vt:lpstr>
      <vt:lpstr>PowerPoint Presentation</vt:lpstr>
      <vt:lpstr>Systematic random sample</vt:lpstr>
      <vt:lpstr>PowerPoint Presentation</vt:lpstr>
      <vt:lpstr>Stratified random sample </vt:lpstr>
      <vt:lpstr>PowerPoint Presentation</vt:lpstr>
      <vt:lpstr>Cluster sampling</vt:lpstr>
      <vt:lpstr>PowerPoint Presentation</vt:lpstr>
      <vt:lpstr>Non-probability sampling methods</vt:lpstr>
      <vt:lpstr>Non-probability sampling methods</vt:lpstr>
      <vt:lpstr>Convenience sample </vt:lpstr>
      <vt:lpstr>PowerPoint Presentation</vt:lpstr>
      <vt:lpstr>Voluntary response sampling</vt:lpstr>
      <vt:lpstr>PowerPoint Presentation</vt:lpstr>
      <vt:lpstr>Purposive sampling</vt:lpstr>
      <vt:lpstr>PowerPoint Presentation</vt:lpstr>
      <vt:lpstr>Snowball sampling</vt:lpstr>
      <vt:lpstr>PowerPoint Presentation</vt:lpstr>
      <vt:lpstr>Quota Sample</vt:lpstr>
      <vt:lpstr>PowerPoint Presentation</vt:lpstr>
      <vt:lpstr>Follow-up thinking</vt:lpstr>
      <vt:lpstr>Assignment Component 2</vt:lpstr>
      <vt:lpstr>Presenting Sampling Information</vt:lpstr>
      <vt:lpstr>In which section of thesis should a discussion about sampling go?</vt:lpstr>
      <vt:lpstr>Where is it?</vt:lpstr>
      <vt:lpstr>Sampling - Thesis 1</vt:lpstr>
      <vt:lpstr>Sampling - Thesis 1</vt:lpstr>
      <vt:lpstr>Sampling - Thesis 2</vt:lpstr>
      <vt:lpstr>Sampling - Thesis 2</vt:lpstr>
      <vt:lpstr>Sampling - Thesis 2</vt:lpstr>
      <vt:lpstr>Sampling - Thesis 2</vt:lpstr>
      <vt:lpstr>Sampling - Thesis 2</vt:lpstr>
      <vt:lpstr>Session 7: 13/03/25</vt:lpstr>
      <vt:lpstr>See you 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ECDE7012</dc:title>
  <dc:creator>Catherine Morgan</dc:creator>
  <cp:lastModifiedBy>Catherine Morgan</cp:lastModifiedBy>
  <cp:revision>25</cp:revision>
  <dcterms:created xsi:type="dcterms:W3CDTF">2024-02-14T16:10:31Z</dcterms:created>
  <dcterms:modified xsi:type="dcterms:W3CDTF">2025-03-05T18:26:17Z</dcterms:modified>
</cp:coreProperties>
</file>