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9" r:id="rId3"/>
    <p:sldId id="463" r:id="rId4"/>
    <p:sldId id="455" r:id="rId5"/>
    <p:sldId id="309" r:id="rId6"/>
    <p:sldId id="313" r:id="rId7"/>
    <p:sldId id="458" r:id="rId8"/>
    <p:sldId id="332" r:id="rId9"/>
    <p:sldId id="333" r:id="rId10"/>
    <p:sldId id="280" r:id="rId11"/>
    <p:sldId id="286" r:id="rId12"/>
    <p:sldId id="456" r:id="rId13"/>
    <p:sldId id="459" r:id="rId14"/>
    <p:sldId id="287" r:id="rId15"/>
    <p:sldId id="295" r:id="rId16"/>
    <p:sldId id="461" r:id="rId17"/>
    <p:sldId id="460" r:id="rId18"/>
    <p:sldId id="462" r:id="rId19"/>
    <p:sldId id="45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893" autoAdjust="0"/>
    <p:restoredTop sz="95794" autoAdjust="0"/>
  </p:normalViewPr>
  <p:slideViewPr>
    <p:cSldViewPr>
      <p:cViewPr varScale="1">
        <p:scale>
          <a:sx n="60" d="100"/>
          <a:sy n="60" d="100"/>
        </p:scale>
        <p:origin x="80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effective closure, the teacher will review and summarise a lesson, consolidate key information, create a link to new ideas and build anticipation for the next lesson. During a good closure, the students will be given an opportunity to express any concerns, ask questions and clarify their own understandings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894065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1CBDD-12ED-B38A-23E4-3A2B3B1954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135C68-DA92-F8B3-BD64-C80A10024F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422EEE-3E87-B36B-07BA-214A090FDF26}"/>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D26EB263-F245-9709-2099-DC16D7050D68}"/>
              </a:ext>
            </a:extLst>
          </p:cNvPr>
          <p:cNvSpPr>
            <a:spLocks noGrp="1"/>
          </p:cNvSpPr>
          <p:nvPr>
            <p:ph type="sldNum" sz="quarter" idx="5"/>
          </p:nvPr>
        </p:nvSpPr>
        <p:spPr/>
        <p:txBody>
          <a:bodyPr/>
          <a:lstStyle/>
          <a:p>
            <a:pPr>
              <a:defRPr/>
            </a:pPr>
            <a:fld id="{2914A9C3-BF87-644C-A0DF-121D73AA4F3A}" type="slidenum">
              <a:rPr lang="en-GB" altLang="en-US" smtClean="0"/>
              <a:pPr>
                <a:defRPr/>
              </a:pPr>
              <a:t>16</a:t>
            </a:fld>
            <a:endParaRPr lang="en-GB" altLang="en-US"/>
          </a:p>
        </p:txBody>
      </p:sp>
    </p:spTree>
    <p:extLst>
      <p:ext uri="{BB962C8B-B14F-4D97-AF65-F5344CB8AC3E}">
        <p14:creationId xmlns:p14="http://schemas.microsoft.com/office/powerpoint/2010/main" val="2020500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3078C-E3E9-FA9B-B8B5-43C61FC741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E816DA-F49A-8264-335A-39A529F366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0EDDB8-475C-7E99-4895-E4CCD09B97AE}"/>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959D4641-BCA2-3F96-A7FB-A7687665C6F1}"/>
              </a:ext>
            </a:extLst>
          </p:cNvPr>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3246402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BEC4B-66E4-C0F1-5FEA-6D04F0E8DA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E2574D-6023-47A8-7663-80921CE153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5F9EEC-6C67-9141-5924-80720413EEAC}"/>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D6381720-63E8-0A02-225A-62122EA03A90}"/>
              </a:ext>
            </a:extLst>
          </p:cNvPr>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15877378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09/09/2025</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09/09/2025</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09/09/2025</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09/09/2025</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09/09/2025</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09/09/2025</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09/09/2025</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09/09/2025</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09/09/2025</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09/09/2025</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09/09/2025</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09/09/2025</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6.xml"/><Relationship Id="rId4" Type="http://schemas.openxmlformats.org/officeDocument/2006/relationships/image" Target="../media/image8.tiff"/></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moodle.uwtsd.ac.uk/"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Introduction to the Module</a:t>
            </a:r>
            <a:br>
              <a:rPr lang="en-GB" altLang="en-US" b="1" dirty="0"/>
            </a:br>
            <a:r>
              <a:rPr lang="en-GB" altLang="en-US" b="1" dirty="0"/>
              <a:t>LCMB7024</a:t>
            </a:r>
            <a:br>
              <a:rPr lang="en-GB" altLang="en-US" dirty="0"/>
            </a:br>
            <a:br>
              <a:rPr lang="en-GB" altLang="en-US" dirty="0"/>
            </a:br>
            <a:br>
              <a:rPr lang="en-GB" altLang="en-US" sz="3600" dirty="0"/>
            </a:br>
            <a:r>
              <a:rPr lang="en-GB" altLang="en-US" sz="3600" dirty="0"/>
              <a:t>						</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457200" y="274638"/>
            <a:ext cx="8229600" cy="1143000"/>
          </a:xfrm>
        </p:spPr>
        <p:txBody>
          <a:bodyPr wrap="square" anchor="ctr">
            <a:normAutofit/>
          </a:bodyPr>
          <a:lstStyle/>
          <a:p>
            <a:r>
              <a:rPr lang="en-US" b="1"/>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1115616" y="1600201"/>
            <a:ext cx="7200800" cy="3989040"/>
          </a:xfrm>
        </p:spPr>
        <p:txBody>
          <a:bodyPr wrap="square" anchor="t">
            <a:normAutofit/>
          </a:bodyPr>
          <a:lstStyle/>
          <a:p>
            <a:pPr marL="0" indent="0" algn="ctr">
              <a:lnSpc>
                <a:spcPct val="90000"/>
              </a:lnSpc>
              <a:buNone/>
            </a:pPr>
            <a:r>
              <a:rPr lang="en-GB" dirty="0"/>
              <a:t>Welcome to UWTSD! We are thrilled to have you join our vibrant and diverse community of learners. As you embark on this exciting journey of education and personal growth, we want you to know that you are an integral part of our family.</a:t>
            </a:r>
          </a:p>
          <a:p>
            <a:pPr>
              <a:lnSpc>
                <a:spcPct val="90000"/>
              </a:lnSpc>
            </a:pPr>
            <a:endParaRPr lang="en-GB" sz="2600" dirty="0"/>
          </a:p>
          <a:p>
            <a:pPr>
              <a:lnSpc>
                <a:spcPct val="90000"/>
              </a:lnSpc>
            </a:pPr>
            <a:endParaRPr lang="en-US" sz="2600" dirty="0"/>
          </a:p>
        </p:txBody>
      </p:sp>
      <p:pic>
        <p:nvPicPr>
          <p:cNvPr id="2050" name="Picture 2" descr="13,605 Happy Smily Face Stock Vectors ...">
            <a:extLst>
              <a:ext uri="{FF2B5EF4-FFF2-40B4-BE49-F238E27FC236}">
                <a16:creationId xmlns:a16="http://schemas.microsoft.com/office/drawing/2014/main" id="{DDED377A-1C28-5C6C-A620-E28C376C13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66" b="6547"/>
          <a:stretch/>
        </p:blipFill>
        <p:spPr bwMode="auto">
          <a:xfrm>
            <a:off x="3779912" y="4149079"/>
            <a:ext cx="1769368" cy="137621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09/09/2025</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2F082-7C19-D74C-E2D1-A3EF406B0C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DE3FC4-8531-1848-EA6D-1D4954FEAEEC}"/>
              </a:ext>
            </a:extLst>
          </p:cNvPr>
          <p:cNvSpPr>
            <a:spLocks noGrp="1"/>
          </p:cNvSpPr>
          <p:nvPr>
            <p:ph type="title"/>
          </p:nvPr>
        </p:nvSpPr>
        <p:spPr>
          <a:xfrm>
            <a:off x="457200" y="274638"/>
            <a:ext cx="8229600" cy="1143000"/>
          </a:xfrm>
        </p:spPr>
        <p:txBody>
          <a:bodyPr wrap="square" anchor="ctr">
            <a:normAutofit/>
          </a:bodyPr>
          <a:lstStyle/>
          <a:p>
            <a:r>
              <a:rPr lang="en-US" b="1" dirty="0"/>
              <a:t>Let’s introduce ourself</a:t>
            </a:r>
          </a:p>
        </p:txBody>
      </p:sp>
      <p:sp>
        <p:nvSpPr>
          <p:cNvPr id="3" name="Content Placeholder 2">
            <a:extLst>
              <a:ext uri="{FF2B5EF4-FFF2-40B4-BE49-F238E27FC236}">
                <a16:creationId xmlns:a16="http://schemas.microsoft.com/office/drawing/2014/main" id="{607E1E84-EC0B-D803-0FE2-5B316AF3F22D}"/>
              </a:ext>
            </a:extLst>
          </p:cNvPr>
          <p:cNvSpPr>
            <a:spLocks noGrp="1"/>
          </p:cNvSpPr>
          <p:nvPr>
            <p:ph sz="half" idx="1"/>
          </p:nvPr>
        </p:nvSpPr>
        <p:spPr>
          <a:xfrm>
            <a:off x="989063" y="2718028"/>
            <a:ext cx="7200800" cy="3989040"/>
          </a:xfrm>
        </p:spPr>
        <p:txBody>
          <a:bodyPr wrap="square" anchor="t">
            <a:normAutofit/>
          </a:bodyPr>
          <a:lstStyle/>
          <a:p>
            <a:pPr marL="0" indent="0" algn="ctr">
              <a:lnSpc>
                <a:spcPct val="90000"/>
              </a:lnSpc>
              <a:buNone/>
            </a:pPr>
            <a:r>
              <a:rPr lang="en-GB" sz="4800" b="1" dirty="0">
                <a:highlight>
                  <a:srgbClr val="FFFF00"/>
                </a:highlight>
              </a:rPr>
              <a:t>Mention three unique facts about yourself</a:t>
            </a:r>
          </a:p>
          <a:p>
            <a:pPr>
              <a:lnSpc>
                <a:spcPct val="90000"/>
              </a:lnSpc>
            </a:pPr>
            <a:endParaRPr lang="en-GB" sz="3600" dirty="0"/>
          </a:p>
          <a:p>
            <a:pPr>
              <a:lnSpc>
                <a:spcPct val="90000"/>
              </a:lnSpc>
            </a:pPr>
            <a:endParaRPr lang="en-US" sz="2600" dirty="0"/>
          </a:p>
        </p:txBody>
      </p:sp>
      <p:sp>
        <p:nvSpPr>
          <p:cNvPr id="4" name="Date Placeholder 3">
            <a:extLst>
              <a:ext uri="{FF2B5EF4-FFF2-40B4-BE49-F238E27FC236}">
                <a16:creationId xmlns:a16="http://schemas.microsoft.com/office/drawing/2014/main" id="{EE0E1F77-8A1F-65C1-B44F-7351E8E850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09/09/2025</a:t>
            </a:fld>
            <a:endParaRPr lang="en-GB" altLang="en-US" sz="900"/>
          </a:p>
        </p:txBody>
      </p:sp>
      <p:sp>
        <p:nvSpPr>
          <p:cNvPr id="5" name="Slide Number Placeholder 4">
            <a:extLst>
              <a:ext uri="{FF2B5EF4-FFF2-40B4-BE49-F238E27FC236}">
                <a16:creationId xmlns:a16="http://schemas.microsoft.com/office/drawing/2014/main" id="{643574E6-6238-3D8C-4629-DB27957D4B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334922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418654"/>
            <a:ext cx="8229600" cy="634082"/>
          </a:xfrm>
        </p:spPr>
        <p:txBody>
          <a:bodyPr>
            <a:noAutofit/>
          </a:bodyPr>
          <a:lstStyle/>
          <a:p>
            <a:r>
              <a:rPr lang="en-GB" sz="3600" b="1" dirty="0"/>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395536" y="1484784"/>
            <a:ext cx="8496944" cy="4536504"/>
          </a:xfrm>
        </p:spPr>
        <p:txBody>
          <a:bodyPr>
            <a:normAutofit/>
          </a:bodyPr>
          <a:lstStyle/>
          <a:p>
            <a:pPr>
              <a:buClr>
                <a:schemeClr val="tx1"/>
              </a:buClr>
            </a:pPr>
            <a:r>
              <a:rPr lang="en-GB" sz="2600" dirty="0"/>
              <a:t>Each module is taught in a double consecutive sessions on a same day (</a:t>
            </a:r>
            <a:r>
              <a:rPr lang="en-GB" sz="2600" b="1" dirty="0"/>
              <a:t>9:15 to 11:15</a:t>
            </a:r>
            <a:r>
              <a:rPr lang="en-GB" sz="2600" dirty="0"/>
              <a:t> and </a:t>
            </a:r>
            <a:r>
              <a:rPr lang="en-GB" sz="2600" b="1" dirty="0"/>
              <a:t>11.30 to 13:15</a:t>
            </a:r>
            <a:r>
              <a:rPr lang="en-GB" sz="2600" dirty="0"/>
              <a:t> or </a:t>
            </a:r>
            <a:r>
              <a:rPr lang="en-GB" sz="2600" b="1" dirty="0"/>
              <a:t>14:00 to 15:45</a:t>
            </a:r>
            <a:r>
              <a:rPr lang="en-GB" sz="2600" dirty="0"/>
              <a:t>)</a:t>
            </a:r>
          </a:p>
          <a:p>
            <a:pPr>
              <a:buClr>
                <a:schemeClr val="tx1"/>
              </a:buClr>
            </a:pPr>
            <a:r>
              <a:rPr lang="en-GB" sz="2600" dirty="0"/>
              <a:t>Each session lasts 2 hours</a:t>
            </a:r>
          </a:p>
          <a:p>
            <a:pPr>
              <a:buClr>
                <a:schemeClr val="tx1"/>
              </a:buClr>
            </a:pPr>
            <a:r>
              <a:rPr lang="en-GB" sz="2600" dirty="0"/>
              <a:t>There would be a 15 mins break between both sessions.</a:t>
            </a:r>
          </a:p>
          <a:p>
            <a:pPr>
              <a:buClr>
                <a:schemeClr val="tx1"/>
              </a:buClr>
            </a:pPr>
            <a:r>
              <a:rPr lang="en-GB" sz="2600" dirty="0"/>
              <a:t>Attendance will be taken at every session</a:t>
            </a:r>
          </a:p>
          <a:p>
            <a:pPr marL="0" indent="0">
              <a:buClr>
                <a:srgbClr val="007DC3"/>
              </a:buClr>
              <a:buNone/>
            </a:pP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2826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if </a:t>
            </a:r>
            <a:r>
              <a:rPr lang="en-GB" sz="2400" b="1" dirty="0"/>
              <a:t>arriving</a:t>
            </a:r>
            <a:r>
              <a:rPr lang="en-GB" sz="2400" dirty="0"/>
              <a:t> between 10 to 40 minutes after the beginning of their class. OR if</a:t>
            </a:r>
            <a:r>
              <a:rPr lang="en-GB" sz="2400" b="1" dirty="0"/>
              <a:t> leaving </a:t>
            </a:r>
            <a:r>
              <a:rPr lang="en-GB" sz="2400" dirty="0"/>
              <a:t>a class between 10 to 40 minutes before the end.</a:t>
            </a:r>
          </a:p>
          <a:p>
            <a:pPr>
              <a:defRPr/>
            </a:pPr>
            <a:r>
              <a:rPr lang="en-GB" sz="2400" dirty="0"/>
              <a:t>Two late marks will be treated as an ABSENT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09/09/2025</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800" dirty="0"/>
              <a:t>You MUST stay connected for the entire session</a:t>
            </a:r>
          </a:p>
          <a:p>
            <a:pPr eaLnBrk="1" hangingPunct="1"/>
            <a:r>
              <a:rPr lang="en-GB" altLang="en-US" sz="2800" dirty="0"/>
              <a:t>Prepare in advance – look at Moodle before the class starts</a:t>
            </a:r>
          </a:p>
          <a:p>
            <a:pPr eaLnBrk="1" hangingPunct="1"/>
            <a:r>
              <a:rPr lang="en-GB" altLang="en-US" sz="2800" dirty="0"/>
              <a:t>Make notes during the session</a:t>
            </a:r>
          </a:p>
          <a:p>
            <a:pPr eaLnBrk="1" hangingPunct="1"/>
            <a:r>
              <a:rPr lang="en-GB" altLang="en-US" sz="2800" dirty="0"/>
              <a:t>Make sure you check your TSD email frequently</a:t>
            </a:r>
          </a:p>
          <a:p>
            <a:pPr eaLnBrk="1" hangingPunct="1"/>
            <a:r>
              <a:rPr lang="en-GB" altLang="en-US" sz="2800" dirty="0"/>
              <a:t>If you have any queries, make sure to email your lecturer or the concerned team from your student email, not your personal email.</a:t>
            </a:r>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09/09/2025</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DC8D-54E9-1C77-24F1-2A3B90A44058}"/>
              </a:ext>
            </a:extLst>
          </p:cNvPr>
          <p:cNvSpPr>
            <a:spLocks noGrp="1"/>
          </p:cNvSpPr>
          <p:nvPr>
            <p:ph type="title"/>
          </p:nvPr>
        </p:nvSpPr>
        <p:spPr/>
        <p:txBody>
          <a:bodyPr/>
          <a:lstStyle/>
          <a:p>
            <a:r>
              <a:rPr lang="en-GB" sz="3600" b="1" dirty="0"/>
              <a:t>Classroom Rules</a:t>
            </a:r>
            <a:endParaRPr lang="en-GB" sz="3600" dirty="0"/>
          </a:p>
        </p:txBody>
      </p:sp>
      <p:sp>
        <p:nvSpPr>
          <p:cNvPr id="3" name="Content Placeholder 2">
            <a:extLst>
              <a:ext uri="{FF2B5EF4-FFF2-40B4-BE49-F238E27FC236}">
                <a16:creationId xmlns:a16="http://schemas.microsoft.com/office/drawing/2014/main" id="{E47BD0CC-5237-BF3F-2DAC-6A0C70FFFC00}"/>
              </a:ext>
            </a:extLst>
          </p:cNvPr>
          <p:cNvSpPr>
            <a:spLocks noGrp="1"/>
          </p:cNvSpPr>
          <p:nvPr>
            <p:ph idx="1"/>
          </p:nvPr>
        </p:nvSpPr>
        <p:spPr/>
        <p:txBody>
          <a:bodyPr/>
          <a:lstStyle/>
          <a:p>
            <a:r>
              <a:rPr lang="en-GB" sz="2800" dirty="0"/>
              <a:t>Respect your fellow students.</a:t>
            </a:r>
          </a:p>
          <a:p>
            <a:r>
              <a:rPr lang="en-GB" sz="2800" dirty="0"/>
              <a:t>Keep your mobile phone on silent mode.</a:t>
            </a:r>
          </a:p>
          <a:p>
            <a:r>
              <a:rPr lang="en-GB" sz="2800" dirty="0"/>
              <a:t>Actively participate in class discussions.</a:t>
            </a:r>
          </a:p>
          <a:p>
            <a:r>
              <a:rPr lang="en-GB" sz="2800" dirty="0"/>
              <a:t>Ask questions! This is the best way to learn.</a:t>
            </a:r>
          </a:p>
          <a:p>
            <a:r>
              <a:rPr lang="en-GB" sz="2800" dirty="0"/>
              <a:t>Don’t leave things until the last minute – especially assessments.</a:t>
            </a:r>
          </a:p>
          <a:p>
            <a:r>
              <a:rPr lang="en-GB" sz="2800" dirty="0"/>
              <a:t>Bring your laptops to class, if possible.</a:t>
            </a:r>
          </a:p>
        </p:txBody>
      </p:sp>
      <p:sp>
        <p:nvSpPr>
          <p:cNvPr id="4" name="Date Placeholder 3">
            <a:extLst>
              <a:ext uri="{FF2B5EF4-FFF2-40B4-BE49-F238E27FC236}">
                <a16:creationId xmlns:a16="http://schemas.microsoft.com/office/drawing/2014/main" id="{F8D29908-BDCC-A160-A68B-F0928EF0334D}"/>
              </a:ext>
            </a:extLst>
          </p:cNvPr>
          <p:cNvSpPr>
            <a:spLocks noGrp="1"/>
          </p:cNvSpPr>
          <p:nvPr>
            <p:ph type="dt" sz="half" idx="10"/>
          </p:nvPr>
        </p:nvSpPr>
        <p:spPr/>
        <p:txBody>
          <a:bodyPr/>
          <a:lstStyle/>
          <a:p>
            <a:pPr>
              <a:defRPr/>
            </a:pPr>
            <a:fld id="{130ADD5E-52E0-0D44-B721-F95AB1FBEECE}" type="datetime1">
              <a:rPr lang="en-GB" altLang="en-US" smtClean="0"/>
              <a:pPr>
                <a:defRPr/>
              </a:pPr>
              <a:t>09/09/2025</a:t>
            </a:fld>
            <a:endParaRPr lang="en-GB" altLang="en-US"/>
          </a:p>
        </p:txBody>
      </p:sp>
      <p:sp>
        <p:nvSpPr>
          <p:cNvPr id="5" name="Slide Number Placeholder 4">
            <a:extLst>
              <a:ext uri="{FF2B5EF4-FFF2-40B4-BE49-F238E27FC236}">
                <a16:creationId xmlns:a16="http://schemas.microsoft.com/office/drawing/2014/main" id="{50178DC5-1A5E-865F-247C-5C7FFDA08372}"/>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pic>
        <p:nvPicPr>
          <p:cNvPr id="1026" name="Picture 2" descr="A professor gives three reasons why he doesn't allow ...">
            <a:extLst>
              <a:ext uri="{FF2B5EF4-FFF2-40B4-BE49-F238E27FC236}">
                <a16:creationId xmlns:a16="http://schemas.microsoft.com/office/drawing/2014/main" id="{03AAB413-10FD-E83B-25D5-AF6FC12979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3995" y="378885"/>
            <a:ext cx="935360" cy="8803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Art of Asking Questions">
            <a:extLst>
              <a:ext uri="{FF2B5EF4-FFF2-40B4-BE49-F238E27FC236}">
                <a16:creationId xmlns:a16="http://schemas.microsoft.com/office/drawing/2014/main" id="{82965F48-F49B-4D83-65E1-DB4E8F0959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9735" y="4678936"/>
            <a:ext cx="1478769" cy="1020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546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800" b="1" dirty="0"/>
              <a:t>Mixture of:</a:t>
            </a:r>
          </a:p>
          <a:p>
            <a:pPr lvl="1"/>
            <a:r>
              <a:rPr lang="en-GB" altLang="en-US" dirty="0"/>
              <a:t>Lectures</a:t>
            </a:r>
          </a:p>
          <a:p>
            <a:pPr lvl="1"/>
            <a:r>
              <a:rPr lang="en-GB" altLang="en-US" dirty="0"/>
              <a:t>Seminars</a:t>
            </a:r>
          </a:p>
          <a:p>
            <a:pPr lvl="1"/>
            <a:r>
              <a:rPr lang="en-GB" altLang="en-US" dirty="0"/>
              <a:t>Discussions </a:t>
            </a:r>
          </a:p>
          <a:p>
            <a:pPr lvl="1"/>
            <a:r>
              <a:rPr lang="en-GB" altLang="en-US" dirty="0"/>
              <a:t>Group work</a:t>
            </a:r>
          </a:p>
          <a:p>
            <a:pPr lvl="1"/>
            <a:r>
              <a:rPr lang="en-GB" altLang="en-US" dirty="0"/>
              <a:t>Pair work</a:t>
            </a:r>
          </a:p>
          <a:p>
            <a:pPr lvl="1"/>
            <a:r>
              <a:rPr lang="en-GB" altLang="en-US"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374848" y="1600200"/>
            <a:ext cx="8229600" cy="3916363"/>
          </a:xfrm>
        </p:spPr>
        <p:txBody>
          <a:bodyPr/>
          <a:lstStyle/>
          <a:p>
            <a:pPr eaLnBrk="1" hangingPunct="1">
              <a:defRPr/>
            </a:pPr>
            <a:r>
              <a:rPr lang="en-GB" altLang="en-US" sz="2800" dirty="0"/>
              <a:t>All resources and teaching materials are available on Moodle - </a:t>
            </a:r>
            <a:r>
              <a:rPr lang="en-GB" altLang="en-US" sz="2800" dirty="0">
                <a:hlinkClick r:id="rId2"/>
              </a:rPr>
              <a:t>http://moodle.uwtsd.ac.uk</a:t>
            </a:r>
            <a:r>
              <a:rPr lang="en-GB" altLang="en-US" sz="2800" dirty="0"/>
              <a:t>.</a:t>
            </a:r>
          </a:p>
          <a:p>
            <a:pPr eaLnBrk="1" hangingPunct="1">
              <a:defRPr/>
            </a:pPr>
            <a:r>
              <a:rPr lang="en-GB" altLang="en-US" sz="2800" dirty="0"/>
              <a:t>Check the Lessons and prepare before coming to the classroom.</a:t>
            </a:r>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09/09/2025</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9</a:t>
            </a:fld>
            <a:endParaRPr lang="en-GB" altLang="en-US" sz="1200">
              <a:solidFill>
                <a:srgbClr val="898989"/>
              </a:solidFill>
            </a:endParaRPr>
          </a:p>
        </p:txBody>
      </p:sp>
      <p:pic>
        <p:nvPicPr>
          <p:cNvPr id="4" name="Picture 3" descr="A screenshot of a website&#10;&#10;Description automatically generated">
            <a:extLst>
              <a:ext uri="{FF2B5EF4-FFF2-40B4-BE49-F238E27FC236}">
                <a16:creationId xmlns:a16="http://schemas.microsoft.com/office/drawing/2014/main" id="{3F86D09C-3E17-D848-4ABB-D3C4EEBA67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5696" y="4003991"/>
            <a:ext cx="5551423" cy="15852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 calcmode="lin" valueType="num">
                                      <p:cBhvr additive="base">
                                        <p:cTn id="7" dur="500" fill="hold"/>
                                        <p:tgtEl>
                                          <p:spTgt spid="358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1" end="1"/>
                                            </p:txEl>
                                          </p:spTgt>
                                        </p:tgtEl>
                                        <p:attrNameLst>
                                          <p:attrName>style.visibility</p:attrName>
                                        </p:attrNameLst>
                                      </p:cBhvr>
                                      <p:to>
                                        <p:strVal val="visible"/>
                                      </p:to>
                                    </p:set>
                                    <p:anim calcmode="lin" valueType="num">
                                      <p:cBhvr additive="base">
                                        <p:cTn id="13"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D492-776F-C021-8607-E29F8A8B38DA}"/>
              </a:ext>
            </a:extLst>
          </p:cNvPr>
          <p:cNvSpPr>
            <a:spLocks noGrp="1"/>
          </p:cNvSpPr>
          <p:nvPr>
            <p:ph type="title"/>
          </p:nvPr>
        </p:nvSpPr>
        <p:spPr/>
        <p:txBody>
          <a:bodyPr/>
          <a:lstStyle/>
          <a:p>
            <a:r>
              <a:rPr lang="en-US" sz="3600" b="1" dirty="0"/>
              <a:t>Module description</a:t>
            </a:r>
          </a:p>
        </p:txBody>
      </p:sp>
      <p:sp>
        <p:nvSpPr>
          <p:cNvPr id="3" name="Content Placeholder 2">
            <a:extLst>
              <a:ext uri="{FF2B5EF4-FFF2-40B4-BE49-F238E27FC236}">
                <a16:creationId xmlns:a16="http://schemas.microsoft.com/office/drawing/2014/main" id="{5F207CE1-33F7-F975-6678-9CA0A86CE07A}"/>
              </a:ext>
            </a:extLst>
          </p:cNvPr>
          <p:cNvSpPr>
            <a:spLocks noGrp="1"/>
          </p:cNvSpPr>
          <p:nvPr>
            <p:ph idx="1"/>
          </p:nvPr>
        </p:nvSpPr>
        <p:spPr/>
        <p:txBody>
          <a:bodyPr/>
          <a:lstStyle/>
          <a:p>
            <a:r>
              <a:rPr lang="en-US" sz="2800" dirty="0"/>
              <a:t>The aim is to understand the nature of marketing, its key activities, and its role within an </a:t>
            </a:r>
            <a:r>
              <a:rPr lang="en-US" sz="2800" dirty="0" err="1"/>
              <a:t>organisation</a:t>
            </a:r>
            <a:r>
              <a:rPr lang="en-US" sz="2800" dirty="0"/>
              <a:t>, including its relationship with other business functions.</a:t>
            </a:r>
          </a:p>
          <a:p>
            <a:r>
              <a:rPr lang="en-US" sz="2800" dirty="0"/>
              <a:t>Evaluate and anticipate future developments in marketing, particularly the impact of technology, to enhance strategic decision-making.</a:t>
            </a:r>
          </a:p>
        </p:txBody>
      </p:sp>
      <p:sp>
        <p:nvSpPr>
          <p:cNvPr id="4" name="Date Placeholder 3">
            <a:extLst>
              <a:ext uri="{FF2B5EF4-FFF2-40B4-BE49-F238E27FC236}">
                <a16:creationId xmlns:a16="http://schemas.microsoft.com/office/drawing/2014/main" id="{D493F79B-714B-33EC-E4F4-20821CF1F0C2}"/>
              </a:ext>
            </a:extLst>
          </p:cNvPr>
          <p:cNvSpPr>
            <a:spLocks noGrp="1"/>
          </p:cNvSpPr>
          <p:nvPr>
            <p:ph type="dt" sz="half" idx="10"/>
          </p:nvPr>
        </p:nvSpPr>
        <p:spPr/>
        <p:txBody>
          <a:bodyPr/>
          <a:lstStyle/>
          <a:p>
            <a:pPr>
              <a:defRPr/>
            </a:pPr>
            <a:fld id="{130ADD5E-52E0-0D44-B721-F95AB1FBEECE}" type="datetime1">
              <a:rPr lang="en-GB" altLang="en-US" smtClean="0"/>
              <a:pPr>
                <a:defRPr/>
              </a:pPr>
              <a:t>09/09/2025</a:t>
            </a:fld>
            <a:endParaRPr lang="en-GB" altLang="en-US"/>
          </a:p>
        </p:txBody>
      </p:sp>
      <p:sp>
        <p:nvSpPr>
          <p:cNvPr id="5" name="Slide Number Placeholder 4">
            <a:extLst>
              <a:ext uri="{FF2B5EF4-FFF2-40B4-BE49-F238E27FC236}">
                <a16:creationId xmlns:a16="http://schemas.microsoft.com/office/drawing/2014/main" id="{1FDDF01E-AE16-572C-B21B-128CEFE54B9F}"/>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71501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p:txBody>
          <a:bodyPr/>
          <a:lstStyle/>
          <a:p>
            <a:r>
              <a:rPr lang="en-US" sz="2800" dirty="0"/>
              <a:t>Understand the marketing concept, including its nature, key components, and applications.</a:t>
            </a:r>
          </a:p>
          <a:p>
            <a:r>
              <a:rPr lang="en-US" sz="2800" dirty="0" err="1"/>
              <a:t>Analysing</a:t>
            </a:r>
            <a:r>
              <a:rPr lang="en-US" sz="2800" dirty="0"/>
              <a:t> the marketing environment to design a MKIS.</a:t>
            </a:r>
          </a:p>
          <a:p>
            <a:r>
              <a:rPr lang="en-US" sz="2800" dirty="0"/>
              <a:t>Examining the nature of buying behavior and its impact on marketing decisions.</a:t>
            </a:r>
          </a:p>
          <a:p>
            <a:r>
              <a:rPr lang="en-US" sz="2800" dirty="0"/>
              <a:t>Applying market segmentation, target marketing, and positioning.</a:t>
            </a:r>
            <a:endParaRPr lang="en-US" sz="2400" dirty="0"/>
          </a:p>
          <a:p>
            <a:endParaRPr lang="en-US" sz="2000" dirty="0"/>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09/09/2025</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ED1FD-8CC8-8899-77DF-64D16B077F50}"/>
              </a:ext>
            </a:extLst>
          </p:cNvPr>
          <p:cNvSpPr>
            <a:spLocks noGrp="1"/>
          </p:cNvSpPr>
          <p:nvPr>
            <p:ph type="title"/>
          </p:nvPr>
        </p:nvSpPr>
        <p:spPr/>
        <p:txBody>
          <a:bodyPr/>
          <a:lstStyle/>
          <a:p>
            <a:r>
              <a:rPr lang="en-US" sz="3600" b="1" dirty="0"/>
              <a:t>Learning objectives</a:t>
            </a:r>
            <a:endParaRPr lang="en-GB" sz="3600" dirty="0"/>
          </a:p>
        </p:txBody>
      </p:sp>
      <p:sp>
        <p:nvSpPr>
          <p:cNvPr id="3" name="Content Placeholder 2">
            <a:extLst>
              <a:ext uri="{FF2B5EF4-FFF2-40B4-BE49-F238E27FC236}">
                <a16:creationId xmlns:a16="http://schemas.microsoft.com/office/drawing/2014/main" id="{4B5A55C7-7DC7-0EC4-F229-270801586C8A}"/>
              </a:ext>
            </a:extLst>
          </p:cNvPr>
          <p:cNvSpPr>
            <a:spLocks noGrp="1"/>
          </p:cNvSpPr>
          <p:nvPr>
            <p:ph idx="1"/>
          </p:nvPr>
        </p:nvSpPr>
        <p:spPr/>
        <p:txBody>
          <a:bodyPr/>
          <a:lstStyle/>
          <a:p>
            <a:r>
              <a:rPr lang="en-GB" sz="2800" dirty="0"/>
              <a:t>Exploring the marketing mix concept and its relationship with segmentation. </a:t>
            </a:r>
          </a:p>
          <a:p>
            <a:r>
              <a:rPr lang="en-GB" sz="2800" dirty="0"/>
              <a:t>Understand internal organisational marketing, corporate branding, and conduct a product and service quality audit.</a:t>
            </a:r>
          </a:p>
          <a:p>
            <a:r>
              <a:rPr lang="en-GB" sz="2800" dirty="0"/>
              <a:t>Learn brand-building techniques and principles of brand management.</a:t>
            </a:r>
          </a:p>
          <a:p>
            <a:endParaRPr lang="en-GB" dirty="0"/>
          </a:p>
        </p:txBody>
      </p:sp>
      <p:sp>
        <p:nvSpPr>
          <p:cNvPr id="4" name="Date Placeholder 3">
            <a:extLst>
              <a:ext uri="{FF2B5EF4-FFF2-40B4-BE49-F238E27FC236}">
                <a16:creationId xmlns:a16="http://schemas.microsoft.com/office/drawing/2014/main" id="{D68CFC07-11E1-9B20-31E4-FC83DB9BAF96}"/>
              </a:ext>
            </a:extLst>
          </p:cNvPr>
          <p:cNvSpPr>
            <a:spLocks noGrp="1"/>
          </p:cNvSpPr>
          <p:nvPr>
            <p:ph type="dt" sz="half" idx="10"/>
          </p:nvPr>
        </p:nvSpPr>
        <p:spPr/>
        <p:txBody>
          <a:bodyPr/>
          <a:lstStyle/>
          <a:p>
            <a:pPr>
              <a:defRPr/>
            </a:pPr>
            <a:fld id="{130ADD5E-52E0-0D44-B721-F95AB1FBEECE}" type="datetime1">
              <a:rPr lang="en-GB" altLang="en-US" smtClean="0"/>
              <a:pPr>
                <a:defRPr/>
              </a:pPr>
              <a:t>09/09/2025</a:t>
            </a:fld>
            <a:endParaRPr lang="en-GB" altLang="en-US"/>
          </a:p>
        </p:txBody>
      </p:sp>
      <p:sp>
        <p:nvSpPr>
          <p:cNvPr id="5" name="Slide Number Placeholder 4">
            <a:extLst>
              <a:ext uri="{FF2B5EF4-FFF2-40B4-BE49-F238E27FC236}">
                <a16:creationId xmlns:a16="http://schemas.microsoft.com/office/drawing/2014/main" id="{A37C44F8-3C92-CDCE-799C-2EBFE8BF265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95577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1F25-B9E8-5241-A94A-F558CE6C23A3}"/>
              </a:ext>
            </a:extLst>
          </p:cNvPr>
          <p:cNvSpPr>
            <a:spLocks noGrp="1"/>
          </p:cNvSpPr>
          <p:nvPr>
            <p:ph type="title"/>
          </p:nvPr>
        </p:nvSpPr>
        <p:spPr/>
        <p:txBody>
          <a:bodyPr/>
          <a:lstStyle/>
          <a:p>
            <a:r>
              <a:rPr lang="en-US" sz="3600" b="1" dirty="0"/>
              <a:t>Learning objectives</a:t>
            </a:r>
            <a:endParaRPr lang="en-GB" sz="3600" dirty="0"/>
          </a:p>
        </p:txBody>
      </p:sp>
      <p:sp>
        <p:nvSpPr>
          <p:cNvPr id="3" name="Content Placeholder 2">
            <a:extLst>
              <a:ext uri="{FF2B5EF4-FFF2-40B4-BE49-F238E27FC236}">
                <a16:creationId xmlns:a16="http://schemas.microsoft.com/office/drawing/2014/main" id="{563FF148-57DA-E6E1-E6D1-2255FE447F0A}"/>
              </a:ext>
            </a:extLst>
          </p:cNvPr>
          <p:cNvSpPr>
            <a:spLocks noGrp="1"/>
          </p:cNvSpPr>
          <p:nvPr>
            <p:ph idx="1"/>
          </p:nvPr>
        </p:nvSpPr>
        <p:spPr/>
        <p:txBody>
          <a:bodyPr/>
          <a:lstStyle/>
          <a:p>
            <a:r>
              <a:rPr lang="en-GB" sz="2800" dirty="0"/>
              <a:t>Conduct market analysis, including market forces, failures, government interventions, and different competitive paradigms.</a:t>
            </a:r>
          </a:p>
          <a:p>
            <a:r>
              <a:rPr lang="en-GB" sz="2800" dirty="0"/>
              <a:t>Investigating consumer behaviour in a digital environment, covering C2B, C2C, B2C, B2B, C2G, and G2C models.</a:t>
            </a:r>
          </a:p>
          <a:p>
            <a:r>
              <a:rPr lang="en-GB" sz="2800" dirty="0"/>
              <a:t>Examining current issues and future trends in marketing, including ethics, green marketing, and cyber marketing.</a:t>
            </a:r>
          </a:p>
          <a:p>
            <a:endParaRPr lang="en-GB" dirty="0"/>
          </a:p>
        </p:txBody>
      </p:sp>
      <p:sp>
        <p:nvSpPr>
          <p:cNvPr id="4" name="Date Placeholder 3">
            <a:extLst>
              <a:ext uri="{FF2B5EF4-FFF2-40B4-BE49-F238E27FC236}">
                <a16:creationId xmlns:a16="http://schemas.microsoft.com/office/drawing/2014/main" id="{0303B0BE-61CF-CA88-7476-3C2D14C8CCF7}"/>
              </a:ext>
            </a:extLst>
          </p:cNvPr>
          <p:cNvSpPr>
            <a:spLocks noGrp="1"/>
          </p:cNvSpPr>
          <p:nvPr>
            <p:ph type="dt" sz="half" idx="10"/>
          </p:nvPr>
        </p:nvSpPr>
        <p:spPr/>
        <p:txBody>
          <a:bodyPr/>
          <a:lstStyle/>
          <a:p>
            <a:pPr>
              <a:defRPr/>
            </a:pPr>
            <a:fld id="{130ADD5E-52E0-0D44-B721-F95AB1FBEECE}" type="datetime1">
              <a:rPr lang="en-GB" altLang="en-US" smtClean="0"/>
              <a:pPr>
                <a:defRPr/>
              </a:pPr>
              <a:t>09/09/2025</a:t>
            </a:fld>
            <a:endParaRPr lang="en-GB" altLang="en-US"/>
          </a:p>
        </p:txBody>
      </p:sp>
      <p:sp>
        <p:nvSpPr>
          <p:cNvPr id="5" name="Slide Number Placeholder 4">
            <a:extLst>
              <a:ext uri="{FF2B5EF4-FFF2-40B4-BE49-F238E27FC236}">
                <a16:creationId xmlns:a16="http://schemas.microsoft.com/office/drawing/2014/main" id="{060427F9-8A1A-2E87-E7E4-21A89BE5EDC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81830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8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09/09/2025</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extLst>
              <p:ext uri="{D42A27DB-BD31-4B8C-83A1-F6EECF244321}">
                <p14:modId xmlns:p14="http://schemas.microsoft.com/office/powerpoint/2010/main" val="372442414"/>
              </p:ext>
            </p:extLst>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sz="2400" dirty="0"/>
                        <a:t>Activity type</a:t>
                      </a:r>
                    </a:p>
                  </a:txBody>
                  <a:tcPr/>
                </a:tc>
                <a:tc>
                  <a:txBody>
                    <a:bodyPr/>
                    <a:lstStyle/>
                    <a:p>
                      <a:r>
                        <a:rPr lang="en-US" sz="2400" dirty="0"/>
                        <a:t>Hours</a:t>
                      </a:r>
                    </a:p>
                  </a:txBody>
                  <a:tcPr/>
                </a:tc>
                <a:tc>
                  <a:txBody>
                    <a:bodyPr/>
                    <a:lstStyle/>
                    <a:p>
                      <a:r>
                        <a:rPr lang="en-US" sz="2400" dirty="0"/>
                        <a:t>Percentage</a:t>
                      </a:r>
                    </a:p>
                  </a:txBody>
                  <a:tcPr/>
                </a:tc>
                <a:extLst>
                  <a:ext uri="{0D108BD9-81ED-4DB2-BD59-A6C34878D82A}">
                    <a16:rowId xmlns:a16="http://schemas.microsoft.com/office/drawing/2014/main" val="4195646964"/>
                  </a:ext>
                </a:extLst>
              </a:tr>
              <a:tr h="521022">
                <a:tc>
                  <a:txBody>
                    <a:bodyPr/>
                    <a:lstStyle/>
                    <a:p>
                      <a:r>
                        <a:rPr lang="en-US" sz="2400" dirty="0"/>
                        <a:t>Scheduled learning</a:t>
                      </a:r>
                    </a:p>
                  </a:txBody>
                  <a:tcPr/>
                </a:tc>
                <a:tc>
                  <a:txBody>
                    <a:bodyPr/>
                    <a:lstStyle/>
                    <a:p>
                      <a:r>
                        <a:rPr lang="en-US" sz="2400" dirty="0"/>
                        <a:t>40</a:t>
                      </a:r>
                    </a:p>
                  </a:txBody>
                  <a:tcPr/>
                </a:tc>
                <a:tc>
                  <a:txBody>
                    <a:bodyPr/>
                    <a:lstStyle/>
                    <a:p>
                      <a:r>
                        <a:rPr lang="en-US" sz="2400" dirty="0"/>
                        <a:t>25%</a:t>
                      </a:r>
                    </a:p>
                  </a:txBody>
                  <a:tcPr/>
                </a:tc>
                <a:extLst>
                  <a:ext uri="{0D108BD9-81ED-4DB2-BD59-A6C34878D82A}">
                    <a16:rowId xmlns:a16="http://schemas.microsoft.com/office/drawing/2014/main" val="4123159518"/>
                  </a:ext>
                </a:extLst>
              </a:tr>
              <a:tr h="521022">
                <a:tc>
                  <a:txBody>
                    <a:bodyPr/>
                    <a:lstStyle/>
                    <a:p>
                      <a:r>
                        <a:rPr lang="en-US" sz="2400" dirty="0"/>
                        <a:t>Independent learning</a:t>
                      </a:r>
                    </a:p>
                  </a:txBody>
                  <a:tcPr/>
                </a:tc>
                <a:tc>
                  <a:txBody>
                    <a:bodyPr/>
                    <a:lstStyle/>
                    <a:p>
                      <a:r>
                        <a:rPr lang="en-US" sz="2400" dirty="0"/>
                        <a:t>160</a:t>
                      </a:r>
                    </a:p>
                  </a:txBody>
                  <a:tcPr/>
                </a:tc>
                <a:tc>
                  <a:txBody>
                    <a:bodyPr/>
                    <a:lstStyle/>
                    <a:p>
                      <a:r>
                        <a:rPr lang="en-US" sz="2400" dirty="0"/>
                        <a:t>75%</a:t>
                      </a:r>
                    </a:p>
                  </a:txBody>
                  <a:tcPr/>
                </a:tc>
                <a:extLst>
                  <a:ext uri="{0D108BD9-81ED-4DB2-BD59-A6C34878D82A}">
                    <a16:rowId xmlns:a16="http://schemas.microsoft.com/office/drawing/2014/main" val="1253789287"/>
                  </a:ext>
                </a:extLst>
              </a:tr>
              <a:tr h="521022">
                <a:tc>
                  <a:txBody>
                    <a:bodyPr/>
                    <a:lstStyle/>
                    <a:p>
                      <a:r>
                        <a:rPr lang="en-US" sz="2400" b="1" dirty="0"/>
                        <a:t>Total</a:t>
                      </a:r>
                    </a:p>
                  </a:txBody>
                  <a:tcPr/>
                </a:tc>
                <a:tc>
                  <a:txBody>
                    <a:bodyPr/>
                    <a:lstStyle/>
                    <a:p>
                      <a:r>
                        <a:rPr lang="en-US" sz="2400" b="1" dirty="0"/>
                        <a:t>200</a:t>
                      </a:r>
                    </a:p>
                  </a:txBody>
                  <a:tcPr/>
                </a:tc>
                <a:tc>
                  <a:txBody>
                    <a:bodyPr/>
                    <a:lstStyle/>
                    <a:p>
                      <a:r>
                        <a:rPr lang="en-US" sz="2400"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a:xfrm>
            <a:off x="601789" y="1916832"/>
            <a:ext cx="8229600" cy="2304256"/>
          </a:xfrm>
        </p:spPr>
        <p:txBody>
          <a:bodyPr/>
          <a:lstStyle/>
          <a:p>
            <a:pPr marL="0" indent="0">
              <a:buNone/>
            </a:pPr>
            <a:r>
              <a:rPr lang="en-US" dirty="0"/>
              <a:t>Essay </a:t>
            </a:r>
            <a:r>
              <a:rPr lang="en-US" b="1" dirty="0">
                <a:solidFill>
                  <a:srgbClr val="FF0000"/>
                </a:solidFill>
              </a:rPr>
              <a:t>2500 words (Task 1 + Task 2):</a:t>
            </a:r>
          </a:p>
          <a:p>
            <a:pPr marL="0" indent="0">
              <a:buNone/>
            </a:pPr>
            <a:r>
              <a:rPr lang="en-GB" sz="2000" b="1" dirty="0"/>
              <a:t>Marketing Environmental Analysis for Pioneers and Followers</a:t>
            </a:r>
            <a:endParaRPr lang="en-GB" sz="2000" dirty="0"/>
          </a:p>
          <a:p>
            <a:pPr marL="0" indent="0">
              <a:buNone/>
            </a:pPr>
            <a:r>
              <a:rPr lang="en-US" sz="2000" dirty="0"/>
              <a:t>To be submitted to Turnitin </a:t>
            </a:r>
          </a:p>
          <a:p>
            <a:pPr marL="0" indent="0">
              <a:buNone/>
            </a:pPr>
            <a:r>
              <a:rPr lang="en-US" sz="2000" dirty="0"/>
              <a:t>Deadline: </a:t>
            </a:r>
            <a:r>
              <a:rPr lang="en-US" sz="2000" b="1" dirty="0">
                <a:solidFill>
                  <a:srgbClr val="FF0000"/>
                </a:solidFill>
              </a:rPr>
              <a:t>Week 7, </a:t>
            </a:r>
            <a:r>
              <a:rPr lang="en-GB" sz="1800" b="1" dirty="0">
                <a:solidFill>
                  <a:srgbClr val="FF0000"/>
                </a:solidFill>
              </a:rPr>
              <a:t>24</a:t>
            </a:r>
            <a:r>
              <a:rPr lang="en-GB" sz="1800" b="1" baseline="30000" dirty="0">
                <a:solidFill>
                  <a:srgbClr val="FF0000"/>
                </a:solidFill>
              </a:rPr>
              <a:t>th</a:t>
            </a:r>
            <a:r>
              <a:rPr lang="en-GB" sz="1800" b="1" dirty="0">
                <a:solidFill>
                  <a:srgbClr val="FF0000"/>
                </a:solidFill>
              </a:rPr>
              <a:t> October 2025, by 2 pm</a:t>
            </a:r>
            <a:endParaRPr lang="en-US" sz="1800" b="1" dirty="0">
              <a:solidFill>
                <a:srgbClr val="FF0000"/>
              </a:solidFill>
            </a:endParaRPr>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09/09/2025</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15</a:t>
            </a:fld>
            <a:endParaRPr lang="en-GB" altLang="en-US"/>
          </a:p>
        </p:txBody>
      </p:sp>
      <p:sp>
        <p:nvSpPr>
          <p:cNvPr id="15" name="Title 1">
            <a:extLst>
              <a:ext uri="{FF2B5EF4-FFF2-40B4-BE49-F238E27FC236}">
                <a16:creationId xmlns:a16="http://schemas.microsoft.com/office/drawing/2014/main" id="{8765856F-26EC-6A5B-8642-DBA3506101BF}"/>
              </a:ext>
            </a:extLst>
          </p:cNvPr>
          <p:cNvSpPr txBox="1">
            <a:spLocks/>
          </p:cNvSpPr>
          <p:nvPr/>
        </p:nvSpPr>
        <p:spPr bwMode="auto">
          <a:xfrm>
            <a:off x="457199" y="392113"/>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sz="3600" b="1" dirty="0"/>
              <a:t>Assessments brief – Assessment 1</a:t>
            </a:r>
          </a:p>
        </p:txBody>
      </p:sp>
    </p:spTree>
    <p:extLst>
      <p:ext uri="{BB962C8B-B14F-4D97-AF65-F5344CB8AC3E}">
        <p14:creationId xmlns:p14="http://schemas.microsoft.com/office/powerpoint/2010/main" val="3811530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9D5E6-F589-7230-AC5F-68073CBE20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2FE238-BA14-3967-7589-CFA0A1396CE5}"/>
              </a:ext>
            </a:extLst>
          </p:cNvPr>
          <p:cNvSpPr>
            <a:spLocks noGrp="1"/>
          </p:cNvSpPr>
          <p:nvPr>
            <p:ph type="title"/>
          </p:nvPr>
        </p:nvSpPr>
        <p:spPr>
          <a:xfrm>
            <a:off x="457200" y="274638"/>
            <a:ext cx="8229600" cy="828427"/>
          </a:xfrm>
        </p:spPr>
        <p:txBody>
          <a:bodyPr/>
          <a:lstStyle/>
          <a:p>
            <a:r>
              <a:rPr lang="en-US" sz="3600" b="1" dirty="0"/>
              <a:t>Assessments brief – Assessment 1</a:t>
            </a:r>
          </a:p>
        </p:txBody>
      </p:sp>
      <p:sp>
        <p:nvSpPr>
          <p:cNvPr id="7" name="Date Placeholder 6">
            <a:extLst>
              <a:ext uri="{FF2B5EF4-FFF2-40B4-BE49-F238E27FC236}">
                <a16:creationId xmlns:a16="http://schemas.microsoft.com/office/drawing/2014/main" id="{EA5932E0-5103-6BD1-AC3B-5E26FD42B5E3}"/>
              </a:ext>
            </a:extLst>
          </p:cNvPr>
          <p:cNvSpPr>
            <a:spLocks noGrp="1"/>
          </p:cNvSpPr>
          <p:nvPr>
            <p:ph type="dt" sz="half" idx="10"/>
          </p:nvPr>
        </p:nvSpPr>
        <p:spPr/>
        <p:txBody>
          <a:bodyPr/>
          <a:lstStyle/>
          <a:p>
            <a:pPr>
              <a:defRPr/>
            </a:pPr>
            <a:fld id="{58294B62-8E1A-194F-B9B9-BE470DCBB83C}" type="datetime1">
              <a:rPr lang="en-GB" altLang="en-US" smtClean="0"/>
              <a:pPr>
                <a:defRPr/>
              </a:pPr>
              <a:t>09/09/2025</a:t>
            </a:fld>
            <a:endParaRPr lang="en-GB" altLang="en-US"/>
          </a:p>
        </p:txBody>
      </p:sp>
      <p:sp>
        <p:nvSpPr>
          <p:cNvPr id="8" name="Slide Number Placeholder 7">
            <a:extLst>
              <a:ext uri="{FF2B5EF4-FFF2-40B4-BE49-F238E27FC236}">
                <a16:creationId xmlns:a16="http://schemas.microsoft.com/office/drawing/2014/main" id="{7BD00D4B-0B73-5E25-0A05-0A37F1566605}"/>
              </a:ext>
            </a:extLst>
          </p:cNvPr>
          <p:cNvSpPr>
            <a:spLocks noGrp="1"/>
          </p:cNvSpPr>
          <p:nvPr>
            <p:ph type="sldNum" sz="quarter" idx="11"/>
          </p:nvPr>
        </p:nvSpPr>
        <p:spPr/>
        <p:txBody>
          <a:bodyPr/>
          <a:lstStyle/>
          <a:p>
            <a:pPr>
              <a:defRPr/>
            </a:pPr>
            <a:fld id="{3B73E9B7-706A-2843-BF19-C2EE2C86D41E}" type="slidenum">
              <a:rPr lang="en-GB" altLang="en-US" smtClean="0"/>
              <a:pPr>
                <a:defRPr/>
              </a:pPr>
              <a:t>16</a:t>
            </a:fld>
            <a:endParaRPr lang="en-GB" altLang="en-US"/>
          </a:p>
        </p:txBody>
      </p:sp>
      <p:sp>
        <p:nvSpPr>
          <p:cNvPr id="10" name="TextBox 9">
            <a:extLst>
              <a:ext uri="{FF2B5EF4-FFF2-40B4-BE49-F238E27FC236}">
                <a16:creationId xmlns:a16="http://schemas.microsoft.com/office/drawing/2014/main" id="{304DD172-B8FD-DA75-6F46-55A6F920478F}"/>
              </a:ext>
            </a:extLst>
          </p:cNvPr>
          <p:cNvSpPr txBox="1"/>
          <p:nvPr/>
        </p:nvSpPr>
        <p:spPr>
          <a:xfrm>
            <a:off x="4644008" y="5142894"/>
            <a:ext cx="5112568" cy="369332"/>
          </a:xfrm>
          <a:prstGeom prst="rect">
            <a:avLst/>
          </a:prstGeom>
          <a:noFill/>
        </p:spPr>
        <p:txBody>
          <a:bodyPr wrap="square" rtlCol="0">
            <a:spAutoFit/>
          </a:bodyPr>
          <a:lstStyle/>
          <a:p>
            <a:r>
              <a:rPr lang="en-GB" b="1" dirty="0">
                <a:highlight>
                  <a:srgbClr val="FFFF00"/>
                </a:highlight>
                <a:latin typeface="+mn-lt"/>
              </a:rPr>
              <a:t>More details, let’s see on Moodle </a:t>
            </a:r>
          </a:p>
        </p:txBody>
      </p:sp>
      <p:sp>
        <p:nvSpPr>
          <p:cNvPr id="11" name="Content Placeholder 10">
            <a:extLst>
              <a:ext uri="{FF2B5EF4-FFF2-40B4-BE49-F238E27FC236}">
                <a16:creationId xmlns:a16="http://schemas.microsoft.com/office/drawing/2014/main" id="{42A24B41-CA2E-150E-8F01-9E3B05C369BD}"/>
              </a:ext>
            </a:extLst>
          </p:cNvPr>
          <p:cNvSpPr>
            <a:spLocks noGrp="1"/>
          </p:cNvSpPr>
          <p:nvPr>
            <p:ph sz="quarter" idx="4"/>
          </p:nvPr>
        </p:nvSpPr>
        <p:spPr>
          <a:xfrm>
            <a:off x="721704" y="3356992"/>
            <a:ext cx="7138119" cy="1512168"/>
          </a:xfrm>
        </p:spPr>
        <p:txBody>
          <a:bodyPr/>
          <a:lstStyle/>
          <a:p>
            <a:pPr marL="0" indent="0">
              <a:buNone/>
            </a:pPr>
            <a:r>
              <a:rPr lang="en-GB" sz="1800" b="1" dirty="0"/>
              <a:t>Task 2:</a:t>
            </a:r>
          </a:p>
          <a:p>
            <a:pPr marL="0" indent="0">
              <a:buNone/>
            </a:pPr>
            <a:r>
              <a:rPr lang="en-GB" sz="1800" dirty="0"/>
              <a:t>Building on the analysis from Task 1, and drawing on relevant industry examples, critically evaluate how pioneering and follower organisations strategically respond to the selected external factors to maintain competitiveness. Your evaluation should be supported by appropriate marketing strategies.</a:t>
            </a:r>
          </a:p>
          <a:p>
            <a:pPr marL="0" indent="0">
              <a:buNone/>
            </a:pPr>
            <a:endParaRPr lang="en-GB" sz="1800" dirty="0"/>
          </a:p>
        </p:txBody>
      </p:sp>
      <p:sp>
        <p:nvSpPr>
          <p:cNvPr id="9" name="Content Placeholder 10">
            <a:extLst>
              <a:ext uri="{FF2B5EF4-FFF2-40B4-BE49-F238E27FC236}">
                <a16:creationId xmlns:a16="http://schemas.microsoft.com/office/drawing/2014/main" id="{5967C29F-36AF-758C-44D4-24D13BC8CB04}"/>
              </a:ext>
            </a:extLst>
          </p:cNvPr>
          <p:cNvSpPr txBox="1">
            <a:spLocks/>
          </p:cNvSpPr>
          <p:nvPr/>
        </p:nvSpPr>
        <p:spPr bwMode="auto">
          <a:xfrm>
            <a:off x="721704" y="1151960"/>
            <a:ext cx="7441673" cy="2426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GB" sz="1800" b="1" dirty="0"/>
              <a:t>Task 1:</a:t>
            </a:r>
          </a:p>
          <a:p>
            <a:pPr marL="0" indent="0">
              <a:buFont typeface="Arial" panose="020B0604020202020204" pitchFamily="34" charset="0"/>
              <a:buNone/>
            </a:pPr>
            <a:r>
              <a:rPr lang="en-GB" sz="1800" dirty="0"/>
              <a:t>You are required to critically analyse the macro marketing environment as an integral component of strategic marketing management. Select two external macro marketing actors and conduct an in-depth critical examination of how changes in these actors can create both opportunities and threats for pioneering and follower organisations operating within the same industry.</a:t>
            </a:r>
          </a:p>
        </p:txBody>
      </p:sp>
    </p:spTree>
    <p:extLst>
      <p:ext uri="{BB962C8B-B14F-4D97-AF65-F5344CB8AC3E}">
        <p14:creationId xmlns:p14="http://schemas.microsoft.com/office/powerpoint/2010/main" val="1165643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51371-378F-C985-7109-3EB7A100DA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B39C21-700E-4817-EE56-6C856CB9D013}"/>
              </a:ext>
            </a:extLst>
          </p:cNvPr>
          <p:cNvSpPr>
            <a:spLocks noGrp="1"/>
          </p:cNvSpPr>
          <p:nvPr>
            <p:ph type="title"/>
          </p:nvPr>
        </p:nvSpPr>
        <p:spPr/>
        <p:txBody>
          <a:bodyPr/>
          <a:lstStyle/>
          <a:p>
            <a:r>
              <a:rPr lang="en-US" sz="3600" b="1" dirty="0"/>
              <a:t>Assessments brief – Assessment 2</a:t>
            </a:r>
          </a:p>
        </p:txBody>
      </p:sp>
      <p:sp>
        <p:nvSpPr>
          <p:cNvPr id="6" name="Content Placeholder 5">
            <a:extLst>
              <a:ext uri="{FF2B5EF4-FFF2-40B4-BE49-F238E27FC236}">
                <a16:creationId xmlns:a16="http://schemas.microsoft.com/office/drawing/2014/main" id="{3E92A9CF-0753-571B-D4EE-9DECD9714E14}"/>
              </a:ext>
            </a:extLst>
          </p:cNvPr>
          <p:cNvSpPr>
            <a:spLocks noGrp="1"/>
          </p:cNvSpPr>
          <p:nvPr>
            <p:ph sz="quarter" idx="4"/>
          </p:nvPr>
        </p:nvSpPr>
        <p:spPr>
          <a:xfrm>
            <a:off x="441853" y="1196752"/>
            <a:ext cx="8229600" cy="4392488"/>
          </a:xfrm>
        </p:spPr>
        <p:txBody>
          <a:bodyPr/>
          <a:lstStyle/>
          <a:p>
            <a:pPr marL="0" indent="0">
              <a:buNone/>
            </a:pPr>
            <a:r>
              <a:rPr lang="en-GB" b="1" dirty="0"/>
              <a:t>Presentation – </a:t>
            </a:r>
            <a:r>
              <a:rPr lang="en-GB" sz="2000" dirty="0"/>
              <a:t>Submit by email</a:t>
            </a:r>
            <a:endParaRPr lang="en-GB" dirty="0"/>
          </a:p>
          <a:p>
            <a:r>
              <a:rPr lang="en-GB" sz="1800" b="1" dirty="0">
                <a:solidFill>
                  <a:srgbClr val="FF0000"/>
                </a:solidFill>
              </a:rPr>
              <a:t>Digital Poster </a:t>
            </a:r>
            <a:r>
              <a:rPr lang="en-GB" sz="1800" dirty="0"/>
              <a:t>Presentation (3 to 5 minutes maximum) in </a:t>
            </a:r>
            <a:r>
              <a:rPr lang="en-GB" sz="1800" b="1" dirty="0">
                <a:solidFill>
                  <a:srgbClr val="FF0000"/>
                </a:solidFill>
              </a:rPr>
              <a:t>weeks 9 &amp; 10.</a:t>
            </a:r>
          </a:p>
          <a:p>
            <a:r>
              <a:rPr lang="en-GB" sz="1800" dirty="0"/>
              <a:t>A one-page digital poster can be made with PPT, Canva, Adobe or any software you are familiar with.</a:t>
            </a:r>
          </a:p>
          <a:p>
            <a:r>
              <a:rPr lang="en-GB" sz="1800" dirty="0"/>
              <a:t>You need to develop a pitch lasting 3 to 5 minutes to present the company’s new brand. You may use a poster using PP or Canva. The Marketing strategy pitch should summarise the key strategic elements of the new brand. Your pitch must clearly highlight the specific problem your new brand aims to solve and illustrate how it provides value to customers. The pitch should be persuasive and convincing, designed to appeal to both potential investors and customers. </a:t>
            </a:r>
          </a:p>
          <a:p>
            <a:r>
              <a:rPr lang="en-GB" sz="1800" dirty="0"/>
              <a:t>Email the poster to your lecturer by: </a:t>
            </a:r>
          </a:p>
          <a:p>
            <a:pPr marL="0" indent="0">
              <a:buNone/>
            </a:pPr>
            <a:r>
              <a:rPr lang="en-GB" sz="1800" dirty="0"/>
              <a:t>	Weekday class Monday, 3</a:t>
            </a:r>
            <a:r>
              <a:rPr lang="en-GB" sz="1800" baseline="30000" dirty="0"/>
              <a:t>rd</a:t>
            </a:r>
            <a:r>
              <a:rPr lang="en-GB" sz="1800" dirty="0"/>
              <a:t> Nov 2025. </a:t>
            </a:r>
          </a:p>
          <a:p>
            <a:pPr marL="0" indent="0">
              <a:buNone/>
            </a:pPr>
            <a:r>
              <a:rPr lang="en-GB" sz="1800" dirty="0"/>
              <a:t>	Weekend Class Friday, 7</a:t>
            </a:r>
            <a:r>
              <a:rPr lang="en-GB" sz="1800" baseline="30000" dirty="0"/>
              <a:t>th</a:t>
            </a:r>
            <a:r>
              <a:rPr lang="en-GB" sz="1800" dirty="0"/>
              <a:t> Nov 2025</a:t>
            </a:r>
          </a:p>
        </p:txBody>
      </p:sp>
      <p:sp>
        <p:nvSpPr>
          <p:cNvPr id="7" name="Date Placeholder 6">
            <a:extLst>
              <a:ext uri="{FF2B5EF4-FFF2-40B4-BE49-F238E27FC236}">
                <a16:creationId xmlns:a16="http://schemas.microsoft.com/office/drawing/2014/main" id="{5FBA4F21-996B-AA38-4238-AFD12003DA80}"/>
              </a:ext>
            </a:extLst>
          </p:cNvPr>
          <p:cNvSpPr>
            <a:spLocks noGrp="1"/>
          </p:cNvSpPr>
          <p:nvPr>
            <p:ph type="dt" sz="half" idx="10"/>
          </p:nvPr>
        </p:nvSpPr>
        <p:spPr/>
        <p:txBody>
          <a:bodyPr/>
          <a:lstStyle/>
          <a:p>
            <a:pPr>
              <a:defRPr/>
            </a:pPr>
            <a:fld id="{58294B62-8E1A-194F-B9B9-BE470DCBB83C}" type="datetime1">
              <a:rPr lang="en-GB" altLang="en-US" smtClean="0"/>
              <a:pPr>
                <a:defRPr/>
              </a:pPr>
              <a:t>09/09/2025</a:t>
            </a:fld>
            <a:endParaRPr lang="en-GB" altLang="en-US"/>
          </a:p>
        </p:txBody>
      </p:sp>
      <p:sp>
        <p:nvSpPr>
          <p:cNvPr id="8" name="Slide Number Placeholder 7">
            <a:extLst>
              <a:ext uri="{FF2B5EF4-FFF2-40B4-BE49-F238E27FC236}">
                <a16:creationId xmlns:a16="http://schemas.microsoft.com/office/drawing/2014/main" id="{03C6AA45-F192-42B2-32C9-137209D2CD3E}"/>
              </a:ext>
            </a:extLst>
          </p:cNvPr>
          <p:cNvSpPr>
            <a:spLocks noGrp="1"/>
          </p:cNvSpPr>
          <p:nvPr>
            <p:ph type="sldNum" sz="quarter" idx="11"/>
          </p:nvPr>
        </p:nvSpPr>
        <p:spPr/>
        <p:txBody>
          <a:bodyPr/>
          <a:lstStyle/>
          <a:p>
            <a:pPr>
              <a:defRPr/>
            </a:pPr>
            <a:fld id="{3B73E9B7-706A-2843-BF19-C2EE2C86D41E}" type="slidenum">
              <a:rPr lang="en-GB" altLang="en-US" smtClean="0"/>
              <a:pPr>
                <a:defRPr/>
              </a:pPr>
              <a:t>17</a:t>
            </a:fld>
            <a:endParaRPr lang="en-GB" altLang="en-US"/>
          </a:p>
        </p:txBody>
      </p:sp>
    </p:spTree>
    <p:extLst>
      <p:ext uri="{BB962C8B-B14F-4D97-AF65-F5344CB8AC3E}">
        <p14:creationId xmlns:p14="http://schemas.microsoft.com/office/powerpoint/2010/main" val="824726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76519-B335-D3E4-EB70-704A78D5EDE0}"/>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B0CE0BD4-82B2-3109-0D13-CED67D732765}"/>
              </a:ext>
            </a:extLst>
          </p:cNvPr>
          <p:cNvSpPr>
            <a:spLocks noGrp="1"/>
          </p:cNvSpPr>
          <p:nvPr>
            <p:ph sz="quarter" idx="4"/>
          </p:nvPr>
        </p:nvSpPr>
        <p:spPr>
          <a:xfrm>
            <a:off x="474353" y="1599955"/>
            <a:ext cx="8229600" cy="3466065"/>
          </a:xfrm>
        </p:spPr>
        <p:txBody>
          <a:bodyPr/>
          <a:lstStyle/>
          <a:p>
            <a:pPr marL="0" indent="0">
              <a:buNone/>
            </a:pPr>
            <a:r>
              <a:rPr lang="en-GB" b="1" dirty="0"/>
              <a:t>Portfolio </a:t>
            </a:r>
            <a:r>
              <a:rPr lang="en-GB" sz="1600" b="1" dirty="0"/>
              <a:t>– </a:t>
            </a:r>
            <a:r>
              <a:rPr lang="en-GB" sz="1600" b="1" dirty="0">
                <a:solidFill>
                  <a:srgbClr val="FF0000"/>
                </a:solidFill>
              </a:rPr>
              <a:t>2500 words </a:t>
            </a:r>
            <a:r>
              <a:rPr lang="en-GB" sz="1600" b="1" dirty="0"/>
              <a:t>in total</a:t>
            </a:r>
          </a:p>
          <a:p>
            <a:pPr marL="0" indent="0">
              <a:buNone/>
            </a:pPr>
            <a:r>
              <a:rPr lang="en-GB" sz="1600" b="1" dirty="0"/>
              <a:t>Deadline </a:t>
            </a:r>
            <a:r>
              <a:rPr lang="en-GB" sz="1800" b="1" dirty="0"/>
              <a:t>Wednesday, 19th of November 2025, by 2 pm – Submit to Turnitin</a:t>
            </a:r>
          </a:p>
          <a:p>
            <a:r>
              <a:rPr lang="en-GB" sz="1800" b="1" dirty="0"/>
              <a:t>Element 1: </a:t>
            </a:r>
            <a:r>
              <a:rPr lang="en-GB" sz="1800" dirty="0"/>
              <a:t>Choose a company and develop a Segmentation, Targeting, Differentiation, and Positioning (STDP) Analysis for a New Brand Concept – Equivalent to 800 words</a:t>
            </a:r>
          </a:p>
          <a:p>
            <a:r>
              <a:rPr lang="en-GB" sz="1800" b="1" dirty="0"/>
              <a:t>Element 2: </a:t>
            </a:r>
            <a:r>
              <a:rPr lang="en-GB" sz="1800" dirty="0"/>
              <a:t>Marketing Mix (4Ps or 7Ps) – Equivalent to 1,000 words</a:t>
            </a:r>
          </a:p>
          <a:p>
            <a:r>
              <a:rPr lang="en-GB" sz="1800" b="1" dirty="0"/>
              <a:t>Element 3: </a:t>
            </a:r>
            <a:r>
              <a:rPr lang="en-GB" sz="1800" dirty="0"/>
              <a:t>Marketing Strategy Pitch (3 to 5 minutes maximum) – Equivalent to 200 words. Add your poster to this part </a:t>
            </a:r>
          </a:p>
          <a:p>
            <a:r>
              <a:rPr lang="en-GB" sz="1800" b="1" dirty="0"/>
              <a:t>Element 4: </a:t>
            </a:r>
            <a:r>
              <a:rPr lang="en-GB" sz="1800" dirty="0"/>
              <a:t>Reflection – Equivalent to 500 words</a:t>
            </a:r>
          </a:p>
        </p:txBody>
      </p:sp>
      <p:sp>
        <p:nvSpPr>
          <p:cNvPr id="7" name="Date Placeholder 6">
            <a:extLst>
              <a:ext uri="{FF2B5EF4-FFF2-40B4-BE49-F238E27FC236}">
                <a16:creationId xmlns:a16="http://schemas.microsoft.com/office/drawing/2014/main" id="{CBE19715-94F3-01E3-4855-8609D957C221}"/>
              </a:ext>
            </a:extLst>
          </p:cNvPr>
          <p:cNvSpPr>
            <a:spLocks noGrp="1"/>
          </p:cNvSpPr>
          <p:nvPr>
            <p:ph type="dt" sz="half" idx="10"/>
          </p:nvPr>
        </p:nvSpPr>
        <p:spPr/>
        <p:txBody>
          <a:bodyPr/>
          <a:lstStyle/>
          <a:p>
            <a:pPr>
              <a:defRPr/>
            </a:pPr>
            <a:fld id="{58294B62-8E1A-194F-B9B9-BE470DCBB83C}" type="datetime1">
              <a:rPr lang="en-GB" altLang="en-US" smtClean="0"/>
              <a:pPr>
                <a:defRPr/>
              </a:pPr>
              <a:t>09/09/2025</a:t>
            </a:fld>
            <a:endParaRPr lang="en-GB" altLang="en-US"/>
          </a:p>
        </p:txBody>
      </p:sp>
      <p:sp>
        <p:nvSpPr>
          <p:cNvPr id="8" name="Slide Number Placeholder 7">
            <a:extLst>
              <a:ext uri="{FF2B5EF4-FFF2-40B4-BE49-F238E27FC236}">
                <a16:creationId xmlns:a16="http://schemas.microsoft.com/office/drawing/2014/main" id="{40BF1561-0C3A-0CBA-9A76-2578B2F55AB1}"/>
              </a:ext>
            </a:extLst>
          </p:cNvPr>
          <p:cNvSpPr>
            <a:spLocks noGrp="1"/>
          </p:cNvSpPr>
          <p:nvPr>
            <p:ph type="sldNum" sz="quarter" idx="11"/>
          </p:nvPr>
        </p:nvSpPr>
        <p:spPr/>
        <p:txBody>
          <a:bodyPr/>
          <a:lstStyle/>
          <a:p>
            <a:pPr>
              <a:defRPr/>
            </a:pPr>
            <a:fld id="{3B73E9B7-706A-2843-BF19-C2EE2C86D41E}" type="slidenum">
              <a:rPr lang="en-GB" altLang="en-US" smtClean="0"/>
              <a:pPr>
                <a:defRPr/>
              </a:pPr>
              <a:t>18</a:t>
            </a:fld>
            <a:endParaRPr lang="en-GB" altLang="en-US"/>
          </a:p>
        </p:txBody>
      </p:sp>
      <p:sp>
        <p:nvSpPr>
          <p:cNvPr id="10" name="TextBox 9">
            <a:extLst>
              <a:ext uri="{FF2B5EF4-FFF2-40B4-BE49-F238E27FC236}">
                <a16:creationId xmlns:a16="http://schemas.microsoft.com/office/drawing/2014/main" id="{D4A10C7A-7FCB-3CB7-20B8-53EDA4C7EBA1}"/>
              </a:ext>
            </a:extLst>
          </p:cNvPr>
          <p:cNvSpPr txBox="1"/>
          <p:nvPr/>
        </p:nvSpPr>
        <p:spPr>
          <a:xfrm>
            <a:off x="3923928" y="5096513"/>
            <a:ext cx="4925056" cy="400110"/>
          </a:xfrm>
          <a:prstGeom prst="rect">
            <a:avLst/>
          </a:prstGeom>
          <a:noFill/>
        </p:spPr>
        <p:txBody>
          <a:bodyPr wrap="square" rtlCol="0">
            <a:spAutoFit/>
          </a:bodyPr>
          <a:lstStyle/>
          <a:p>
            <a:r>
              <a:rPr lang="en-GB" sz="2000" b="1" dirty="0">
                <a:highlight>
                  <a:srgbClr val="FFFF00"/>
                </a:highlight>
                <a:latin typeface="+mn-lt"/>
              </a:rPr>
              <a:t>More details, let’s see on Moodle </a:t>
            </a:r>
          </a:p>
        </p:txBody>
      </p:sp>
      <p:sp>
        <p:nvSpPr>
          <p:cNvPr id="9" name="Title 1">
            <a:extLst>
              <a:ext uri="{FF2B5EF4-FFF2-40B4-BE49-F238E27FC236}">
                <a16:creationId xmlns:a16="http://schemas.microsoft.com/office/drawing/2014/main" id="{1B93D196-EB7C-EF7B-FBCA-50C42DBF1317}"/>
              </a:ext>
            </a:extLst>
          </p:cNvPr>
          <p:cNvSpPr>
            <a:spLocks noGrp="1"/>
          </p:cNvSpPr>
          <p:nvPr>
            <p:ph type="title"/>
          </p:nvPr>
        </p:nvSpPr>
        <p:spPr>
          <a:xfrm>
            <a:off x="457200" y="274638"/>
            <a:ext cx="8229600" cy="1143000"/>
          </a:xfrm>
        </p:spPr>
        <p:txBody>
          <a:bodyPr/>
          <a:lstStyle/>
          <a:p>
            <a:r>
              <a:rPr lang="en-US" sz="3600" b="1" dirty="0"/>
              <a:t>Assessments brief – Assessment 2</a:t>
            </a:r>
          </a:p>
        </p:txBody>
      </p:sp>
    </p:spTree>
    <p:extLst>
      <p:ext uri="{BB962C8B-B14F-4D97-AF65-F5344CB8AC3E}">
        <p14:creationId xmlns:p14="http://schemas.microsoft.com/office/powerpoint/2010/main" val="3237799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0F2FB03-F32E-3D15-9AF6-DF37110045BB}"/>
              </a:ext>
            </a:extLst>
          </p:cNvPr>
          <p:cNvSpPr>
            <a:spLocks noGrp="1"/>
          </p:cNvSpPr>
          <p:nvPr>
            <p:ph type="dt" sz="half" idx="10"/>
          </p:nvPr>
        </p:nvSpPr>
        <p:spPr/>
        <p:txBody>
          <a:bodyPr/>
          <a:lstStyle/>
          <a:p>
            <a:pPr>
              <a:defRPr/>
            </a:pPr>
            <a:fld id="{130ADD5E-52E0-0D44-B721-F95AB1FBEECE}" type="datetime1">
              <a:rPr lang="en-GB" altLang="en-US" smtClean="0"/>
              <a:pPr>
                <a:defRPr/>
              </a:pPr>
              <a:t>09/09/2025</a:t>
            </a:fld>
            <a:endParaRPr lang="en-GB" altLang="en-US"/>
          </a:p>
        </p:txBody>
      </p:sp>
      <p:sp>
        <p:nvSpPr>
          <p:cNvPr id="5" name="Slide Number Placeholder 4">
            <a:extLst>
              <a:ext uri="{FF2B5EF4-FFF2-40B4-BE49-F238E27FC236}">
                <a16:creationId xmlns:a16="http://schemas.microsoft.com/office/drawing/2014/main" id="{FF255B9D-3313-D5C2-3966-000788D1C55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pic>
        <p:nvPicPr>
          <p:cNvPr id="1026" name="Picture 2" descr="Any Questions Vector Images (97)">
            <a:extLst>
              <a:ext uri="{FF2B5EF4-FFF2-40B4-BE49-F238E27FC236}">
                <a16:creationId xmlns:a16="http://schemas.microsoft.com/office/drawing/2014/main" id="{38FF07FC-E388-B2D4-161C-2DE6A6460D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75" y="1124744"/>
            <a:ext cx="6301953"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2844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3768</TotalTime>
  <Words>1128</Words>
  <Application>Microsoft Office PowerPoint</Application>
  <PresentationFormat>On-screen Show (4:3)</PresentationFormat>
  <Paragraphs>140</Paragraphs>
  <Slides>19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Myriad Pro</vt:lpstr>
      <vt:lpstr>Verdana</vt:lpstr>
      <vt:lpstr>Wingdings</vt:lpstr>
      <vt:lpstr>Wingdings 3</vt:lpstr>
      <vt:lpstr>20140311PresentationUWTSDTemplate</vt:lpstr>
      <vt:lpstr>Introduction to the Module LCMB7024          </vt:lpstr>
      <vt:lpstr>Welcome message</vt:lpstr>
      <vt:lpstr>Let’s introduce ourself</vt:lpstr>
      <vt:lpstr>Structure of weekly sessions</vt:lpstr>
      <vt:lpstr>Attendance</vt:lpstr>
      <vt:lpstr>Important</vt:lpstr>
      <vt:lpstr>Classroom Rules</vt:lpstr>
      <vt:lpstr>Teaching and Learning</vt:lpstr>
      <vt:lpstr>Resources</vt:lpstr>
      <vt:lpstr>Module description</vt:lpstr>
      <vt:lpstr>Learning objectives</vt:lpstr>
      <vt:lpstr>Learning objectives</vt:lpstr>
      <vt:lpstr>Learning objectives</vt:lpstr>
      <vt:lpstr>Study time allocation</vt:lpstr>
      <vt:lpstr>PowerPoint Presentation</vt:lpstr>
      <vt:lpstr>Assessments brief – Assessment 1</vt:lpstr>
      <vt:lpstr>Assessments brief – Assessment 2</vt:lpstr>
      <vt:lpstr>Assessments brief – Assessment 2</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Dian Mayasari</cp:lastModifiedBy>
  <cp:revision>154</cp:revision>
  <cp:lastPrinted>2018-07-02T15:32:24Z</cp:lastPrinted>
  <dcterms:created xsi:type="dcterms:W3CDTF">2002-10-07T19:43:58Z</dcterms:created>
  <dcterms:modified xsi:type="dcterms:W3CDTF">2025-09-09T07:46:46Z</dcterms:modified>
</cp:coreProperties>
</file>