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1"/>
  </p:notesMasterIdLst>
  <p:sldIdLst>
    <p:sldId id="256" r:id="rId5"/>
    <p:sldId id="258" r:id="rId6"/>
    <p:sldId id="265" r:id="rId7"/>
    <p:sldId id="260" r:id="rId8"/>
    <p:sldId id="262" r:id="rId9"/>
    <p:sldId id="266" r:id="rId10"/>
    <p:sldId id="267" r:id="rId11"/>
    <p:sldId id="263" r:id="rId12"/>
    <p:sldId id="264" r:id="rId13"/>
    <p:sldId id="268" r:id="rId14"/>
    <p:sldId id="277" r:id="rId15"/>
    <p:sldId id="276" r:id="rId16"/>
    <p:sldId id="275" r:id="rId17"/>
    <p:sldId id="270" r:id="rId18"/>
    <p:sldId id="271" r:id="rId19"/>
    <p:sldId id="274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4444"/>
    <a:srgbClr val="E8F5E9"/>
    <a:srgbClr val="FCE8E6"/>
    <a:srgbClr val="CC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7D51BC6-C2D0-4A0D-AF14-687DF47B8688}" v="3" dt="2026-03-23T12:55:46.55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651" autoAdjust="0"/>
    <p:restoredTop sz="93709" autoAdjust="0"/>
  </p:normalViewPr>
  <p:slideViewPr>
    <p:cSldViewPr snapToGrid="0">
      <p:cViewPr varScale="1">
        <p:scale>
          <a:sx n="77" d="100"/>
          <a:sy n="77" d="100"/>
        </p:scale>
        <p:origin x="216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B212EB-D625-44DF-8257-84F492363A3E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F77891-76A9-4DD5-9BB9-4A90376E46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2010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F77891-76A9-4DD5-9BB9-4A90376E46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0822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F77891-76A9-4DD5-9BB9-4A90376E465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81356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F77891-76A9-4DD5-9BB9-4A90376E465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8777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F77891-76A9-4DD5-9BB9-4A90376E465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1878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Speaks for itself.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F77891-76A9-4DD5-9BB9-4A90376E465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40532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F77891-76A9-4DD5-9BB9-4A90376E465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0529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4x difference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F77891-76A9-4DD5-9BB9-4A90376E465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08206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F77891-76A9-4DD5-9BB9-4A90376E465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82404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F77891-76A9-4DD5-9BB9-4A90376E465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52443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F77891-76A9-4DD5-9BB9-4A90376E465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63760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F77891-76A9-4DD5-9BB9-4A90376E465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2093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53D9BF-60FE-C4D6-9EDC-1E1A588EAA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A66508D-0BEB-B0D6-2ED6-086F905A96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73FF72-B62E-43FD-B65E-4EE67A677A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36DB0E-6B87-4DF9-ABE1-34CA7018B71C}" type="datetime1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17616-8423-620B-6797-32FC96E642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EDD375-7D52-5E80-BFF4-8FE2B9AC18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06976-638D-446A-9C87-BB2CB96A23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9591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E0BF63-B5C5-41E4-3006-BF02B55324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2201B7-786F-9A1F-83F9-300312E367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6DB435-1978-7101-30D5-C48A09D3E6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0DB8A-21DE-45B1-8890-64BDD66F4E1F}" type="datetime1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8A1218-259D-842D-63B8-1F7BBB68A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F91C0F-AFDE-EB7B-C337-5AB9F0A460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06976-638D-446A-9C87-BB2CB96A23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33025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C1737A-6201-F4F1-E3E5-0EA5C3A432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07D29C-AE97-EDFD-AE8B-6F936BED99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00D21B-8A79-EC45-A2C4-EDD137A192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39802-70D2-40FA-8957-3C2775A4DD3B}" type="datetime1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9D0ADD-0EFA-7F49-8D56-D5BC3D318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6267AB-943F-A128-B89E-40CF17EE6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06976-638D-446A-9C87-BB2CB96A23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6953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9DC980-EC64-EB0F-6F9C-C41EAB2298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D570CA-F378-1757-076B-4DDF8E4DB3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6FBE81-1E1C-F24E-AE91-3E816DDD85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438DAF-977E-0108-A3D5-DD34960BBB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062E2-2AFC-4B94-8890-E383DEB085F9}" type="datetime1">
              <a:rPr lang="en-GB" smtClean="0"/>
              <a:t>27/03/2026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100527-1E23-56A7-0F64-06CB7117B0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E41244-F085-BEC4-3842-74A87E2FC3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06976-638D-446A-9C87-BB2CB96A23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7266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F6A74-1985-2DA5-FFD0-EB8AFA33D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C5D3A1-AF37-34D0-C091-631B1E59C0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43815A-12DD-4A95-BADD-40C3DE5790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5D3C388-4C1B-42C0-C72A-90C92189287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0967EAE-F66D-6EC1-FA37-D1469BED6EF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6C5E370-6786-12EB-60CA-ADA9F341BD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A6CB4-460C-478A-ADB0-EE9019F88334}" type="datetime1">
              <a:rPr lang="en-GB" smtClean="0"/>
              <a:t>27/03/2026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2FE0919-B411-518D-94B2-8C6B0EA72D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2DABF64-8565-5897-0B9E-46FA51CAC5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06976-638D-446A-9C87-BB2CB96A23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87979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35344-46F1-C044-A73F-6EFC9C0ED8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1491E6D-4AAD-17D7-71A0-556888A8DE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22C57-31A6-446A-9147-20501B425F81}" type="datetime1">
              <a:rPr lang="en-GB" smtClean="0"/>
              <a:t>27/03/2026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825A806-A263-E992-AD9E-45E2731C6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46B4CA-DB38-672F-5A70-8700013899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06976-638D-446A-9C87-BB2CB96A23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1011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F3FA9DF-34B0-DE68-DA08-33243F92F8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00081-0685-4059-AC60-C775C8DDAAEF}" type="datetime1">
              <a:rPr lang="en-GB" smtClean="0"/>
              <a:t>27/03/2026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35AF775-50D9-42B2-4514-461804F7D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965B76-6329-161B-039D-43FDD6F143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06976-638D-446A-9C87-BB2CB96A23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0707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2DAB9E-612A-3809-C175-EEC721D3F6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34578D-3986-76B0-B59D-89D38675AB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64C705-69B1-9043-8DD6-2EB395E895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A30AF3-01D9-FD04-DE8F-8E1F3B7E78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475A9-61D4-417F-A84A-625444942A4E}" type="datetime1">
              <a:rPr lang="en-GB" smtClean="0"/>
              <a:t>27/03/2026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83A6EF-8CB9-7965-FE26-4685FE885E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4C8F8F-E5B7-333E-A63F-A0AE2686BD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06976-638D-446A-9C87-BB2CB96A23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6831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A412F2-6DA3-CB29-CC51-9AE38A098B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EF5B3B4-E832-3698-78AA-B82275AEE8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F31326-2C20-B84D-B4B1-F99C8E77B3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19A165-37E3-1FFD-176F-7A4F75633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35BAEE-434C-4807-A14A-0725CFF01208}" type="datetime1">
              <a:rPr lang="en-GB" smtClean="0"/>
              <a:t>27/03/2026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6A4B0F-827D-737F-D88A-FB876999E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4842EE-3FD6-9F8F-EB0C-06EC1DAE0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06976-638D-446A-9C87-BB2CB96A23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85595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518047-14F9-F500-DCC8-0C1C956585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5C9CE8-0EA3-58C5-9AEE-9F66EFF530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EA3B85-AE1B-DAD8-D53C-CBBC239CBE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8F29D-29FD-4772-9F02-8E3EC165C716}" type="datetime1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2737CF-FF72-F0DE-5301-0E577F243E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7ECE2-F18E-F2AB-033E-E3DA6FF16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06976-638D-446A-9C87-BB2CB96A23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3503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F38D58B-11E2-4652-96A7-2A0AC8B83E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88133A-7B73-4D7C-8AC6-B26FD7C22C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F10711-1D3B-C55D-1A2C-B01496BBA9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C752A-0267-4965-9EA6-EB71F5AFBA08}" type="datetime1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5F68FC-80B8-EE3D-995B-054C183692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4E2717-81B9-6375-84D9-0E16590926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06976-638D-446A-9C87-BB2CB96A23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9774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F928B6D-039D-6509-6BB5-8C526227B6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9C6A67-0EF1-FBC9-F479-97B47FED4D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7F4B8F-C6DF-BFA8-D6CA-C99EF667330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A0C8E33-62D3-4638-8735-F6A7C554F783}" type="datetime1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A8A47B-9237-47C6-471C-3F6E2BCA04E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08800D-7834-B308-A6C9-2279F6F57E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BD06976-638D-446A-9C87-BB2CB96A23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7432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notesSlide" Target="../notesSlides/notesSlid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2.mp4"/><Relationship Id="rId1" Type="http://schemas.openxmlformats.org/officeDocument/2006/relationships/video" Target="NULL" TargetMode="External"/><Relationship Id="rId5" Type="http://schemas.openxmlformats.org/officeDocument/2006/relationships/image" Target="../media/image20.png"/><Relationship Id="rId4" Type="http://schemas.openxmlformats.org/officeDocument/2006/relationships/notesSlide" Target="../notesSlides/notesSlide1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4AC492-D559-F443-C78E-DA1A9E1813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366167"/>
            <a:ext cx="12192000" cy="2081656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GB" sz="6600" b="1" dirty="0">
                <a:latin typeface="Arial" panose="020B0604020202020204" pitchFamily="34" charset="0"/>
                <a:cs typeface="Arial" panose="020B0604020202020204" pitchFamily="34" charset="0"/>
              </a:rPr>
              <a:t>The evolution of tank design</a:t>
            </a:r>
            <a:br>
              <a:rPr lang="en-GB" sz="6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WW1-WW2</a:t>
            </a:r>
            <a:endParaRPr lang="en-GB" sz="48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88F6CA64-E168-CBA1-68BF-3A993D19FE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9836" y="2811658"/>
            <a:ext cx="4394887" cy="2925097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  <p:sp>
        <p:nvSpPr>
          <p:cNvPr id="29" name="Slide Number Placeholder 28">
            <a:extLst>
              <a:ext uri="{FF2B5EF4-FFF2-40B4-BE49-F238E27FC236}">
                <a16:creationId xmlns:a16="http://schemas.microsoft.com/office/drawing/2014/main" id="{6DA9A8FA-AE6B-D533-E6DF-F42835360A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75791"/>
            <a:ext cx="2743200" cy="365125"/>
          </a:xfrm>
        </p:spPr>
        <p:txBody>
          <a:bodyPr/>
          <a:lstStyle/>
          <a:p>
            <a:fld id="{1BD06976-638D-446A-9C87-BB2CB96A2335}" type="slidenum">
              <a:rPr lang="en-GB" smtClean="0">
                <a:latin typeface="Arial" panose="020B0604020202020204" pitchFamily="34" charset="0"/>
                <a:cs typeface="Arial" panose="020B0604020202020204" pitchFamily="34" charset="0"/>
              </a:rPr>
              <a:t>1</a:t>
            </a:fld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7" name="Picture 46">
            <a:extLst>
              <a:ext uri="{FF2B5EF4-FFF2-40B4-BE49-F238E27FC236}">
                <a16:creationId xmlns:a16="http://schemas.microsoft.com/office/drawing/2014/main" id="{A9E5179F-AA8A-04FB-6B09-E78FBC48374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9816" y="2811658"/>
            <a:ext cx="4394887" cy="2951214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6450329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E70A682C-9E44-2FC4-1335-7336639994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1905" y="127775"/>
            <a:ext cx="4077368" cy="3619460"/>
          </a:xfrm>
          <a:prstGeom prst="rect">
            <a:avLst/>
          </a:prstGeom>
        </p:spPr>
      </p:pic>
      <p:sp>
        <p:nvSpPr>
          <p:cNvPr id="8" name="Speech Bubble: Oval 7">
            <a:extLst>
              <a:ext uri="{FF2B5EF4-FFF2-40B4-BE49-F238E27FC236}">
                <a16:creationId xmlns:a16="http://schemas.microsoft.com/office/drawing/2014/main" id="{52BB1C37-C1A6-9D7C-B8A8-9E745681D6B7}"/>
              </a:ext>
            </a:extLst>
          </p:cNvPr>
          <p:cNvSpPr/>
          <p:nvPr/>
        </p:nvSpPr>
        <p:spPr>
          <a:xfrm>
            <a:off x="7937183" y="3822830"/>
            <a:ext cx="2473756" cy="2065434"/>
          </a:xfrm>
          <a:prstGeom prst="wedgeEllipseCallout">
            <a:avLst>
              <a:gd name="adj1" fmla="val 30183"/>
              <a:gd name="adj2" fmla="val -93599"/>
            </a:avLst>
          </a:prstGeom>
          <a:solidFill>
            <a:srgbClr val="E8F5E9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Simple!</a:t>
            </a:r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lide Number Placeholder 3">
            <a:extLst>
              <a:ext uri="{FF2B5EF4-FFF2-40B4-BE49-F238E27FC236}">
                <a16:creationId xmlns:a16="http://schemas.microsoft.com/office/drawing/2014/main" id="{4EF029CA-CCD9-291B-1B16-A4B87478A038}"/>
              </a:ext>
            </a:extLst>
          </p:cNvPr>
          <p:cNvSpPr txBox="1">
            <a:spLocks/>
          </p:cNvSpPr>
          <p:nvPr/>
        </p:nvSpPr>
        <p:spPr>
          <a:xfrm>
            <a:off x="9406073" y="647824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82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BD06976-638D-446A-9C87-BB2CB96A2335}" type="slidenum">
              <a:rPr lang="en-GB" smtClean="0">
                <a:latin typeface="Arial" panose="020B0604020202020204" pitchFamily="34" charset="0"/>
                <a:cs typeface="Arial" panose="020B0604020202020204" pitchFamily="34" charset="0"/>
              </a:rPr>
              <a:pPr/>
              <a:t>2</a:t>
            </a:fld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D30D050-DA41-0F30-2E5F-CF4F49BA3FB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327" y="2989619"/>
            <a:ext cx="2743200" cy="3731856"/>
          </a:xfrm>
          <a:prstGeom prst="rect">
            <a:avLst/>
          </a:prstGeom>
        </p:spPr>
      </p:pic>
      <p:sp>
        <p:nvSpPr>
          <p:cNvPr id="14" name="Speech Bubble: Oval 13">
            <a:extLst>
              <a:ext uri="{FF2B5EF4-FFF2-40B4-BE49-F238E27FC236}">
                <a16:creationId xmlns:a16="http://schemas.microsoft.com/office/drawing/2014/main" id="{00301582-6AA5-8FA4-DE1A-7E5930358D4F}"/>
              </a:ext>
            </a:extLst>
          </p:cNvPr>
          <p:cNvSpPr/>
          <p:nvPr/>
        </p:nvSpPr>
        <p:spPr>
          <a:xfrm>
            <a:off x="1026695" y="136525"/>
            <a:ext cx="3820778" cy="3214889"/>
          </a:xfrm>
          <a:prstGeom prst="wedgeEllipseCallout">
            <a:avLst>
              <a:gd name="adj1" fmla="val -23480"/>
              <a:gd name="adj2" fmla="val 75699"/>
            </a:avLst>
          </a:prstGeom>
          <a:solidFill>
            <a:srgbClr val="E8F5E9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We need </a:t>
            </a: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‘petrol tractors on the caterpillar principle… armoured with hardened steel plates’ </a:t>
            </a:r>
            <a:endParaRPr lang="en-GB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646D3A06-FEEF-6995-5FCD-9F55004E97D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3983" y="166568"/>
            <a:ext cx="2743200" cy="3580667"/>
          </a:xfrm>
          <a:prstGeom prst="rect">
            <a:avLst/>
          </a:prstGeom>
        </p:spPr>
      </p:pic>
      <p:sp>
        <p:nvSpPr>
          <p:cNvPr id="24" name="Speech Bubble: Oval 23">
            <a:extLst>
              <a:ext uri="{FF2B5EF4-FFF2-40B4-BE49-F238E27FC236}">
                <a16:creationId xmlns:a16="http://schemas.microsoft.com/office/drawing/2014/main" id="{D2F58CBB-33B9-72A9-1A6F-FFAB8A710D13}"/>
              </a:ext>
            </a:extLst>
          </p:cNvPr>
          <p:cNvSpPr/>
          <p:nvPr/>
        </p:nvSpPr>
        <p:spPr>
          <a:xfrm>
            <a:off x="4673123" y="3822830"/>
            <a:ext cx="2473756" cy="2065434"/>
          </a:xfrm>
          <a:prstGeom prst="wedgeEllipseCallout">
            <a:avLst>
              <a:gd name="adj1" fmla="val 26440"/>
              <a:gd name="adj2" fmla="val -95841"/>
            </a:avLst>
          </a:prstGeom>
          <a:solidFill>
            <a:srgbClr val="FCE8E6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No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209E607-2955-7C31-7423-997EB9DC8E37}"/>
              </a:ext>
            </a:extLst>
          </p:cNvPr>
          <p:cNvSpPr txBox="1"/>
          <p:nvPr/>
        </p:nvSpPr>
        <p:spPr>
          <a:xfrm>
            <a:off x="-3604716" y="766091"/>
            <a:ext cx="3188027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Machine guns and barbed wire made infantry assault impossible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i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must be something that can resist small arms fire and allow us to move forward</a:t>
            </a:r>
            <a:r>
              <a:rPr lang="en-GB" sz="18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531645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2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FE99EF-EA6B-C798-E15F-6BFB28F8E4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92875"/>
            <a:ext cx="2743200" cy="365125"/>
          </a:xfrm>
        </p:spPr>
        <p:txBody>
          <a:bodyPr/>
          <a:lstStyle/>
          <a:p>
            <a:fld id="{1BD06976-638D-446A-9C87-BB2CB96A2335}" type="slidenum">
              <a:rPr lang="en-GB" smtClean="0"/>
              <a:t>3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EA6099D-978E-5AA2-7FA9-0BA82F7AB39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8818" y="342292"/>
            <a:ext cx="8314364" cy="6173415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BEACCC0F-D253-32A3-B7A4-3230BBFBE792}"/>
              </a:ext>
            </a:extLst>
          </p:cNvPr>
          <p:cNvSpPr/>
          <p:nvPr/>
        </p:nvSpPr>
        <p:spPr>
          <a:xfrm>
            <a:off x="4724400" y="1474577"/>
            <a:ext cx="2743200" cy="1140541"/>
          </a:xfrm>
          <a:prstGeom prst="roundRect">
            <a:avLst/>
          </a:prstGeom>
          <a:noFill/>
          <a:ln w="5080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08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210C9B97-805F-405F-9BA9-3F92525CDFBB}"/>
              </a:ext>
            </a:extLst>
          </p:cNvPr>
          <p:cNvSpPr/>
          <p:nvPr/>
        </p:nvSpPr>
        <p:spPr>
          <a:xfrm>
            <a:off x="6389887" y="98385"/>
            <a:ext cx="5651517" cy="6629867"/>
          </a:xfrm>
          <a:prstGeom prst="rect">
            <a:avLst/>
          </a:prstGeom>
          <a:solidFill>
            <a:srgbClr val="E8F5E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E74811C8-875B-22F0-5A4E-CFD810EAA2BE}"/>
              </a:ext>
            </a:extLst>
          </p:cNvPr>
          <p:cNvSpPr/>
          <p:nvPr/>
        </p:nvSpPr>
        <p:spPr>
          <a:xfrm>
            <a:off x="150596" y="114066"/>
            <a:ext cx="5747448" cy="6629867"/>
          </a:xfrm>
          <a:prstGeom prst="rect">
            <a:avLst/>
          </a:prstGeom>
          <a:solidFill>
            <a:srgbClr val="FCE8E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3A66E5-0B5F-CC2A-26FA-3B21BA143B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543637" y="6492875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1BD06976-638D-446A-9C87-BB2CB96A2335}" type="slidenum">
              <a:rPr lang="en-US" smtClean="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pPr>
                <a:spcAft>
                  <a:spcPts val="600"/>
                </a:spcAft>
              </a:pPr>
              <a:t>4</a:t>
            </a:fld>
            <a:endParaRPr lang="en-US" dirty="0">
              <a:solidFill>
                <a:schemeClr val="tx1">
                  <a:tint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47FEA2C1-1B37-363D-04C7-115F7A3525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7156" y="305257"/>
            <a:ext cx="4001724" cy="2880000"/>
          </a:xfrm>
          <a:prstGeom prst="rect">
            <a:avLst/>
          </a:prstGeom>
        </p:spPr>
      </p:pic>
      <p:sp>
        <p:nvSpPr>
          <p:cNvPr id="40" name="TextBox 39">
            <a:extLst>
              <a:ext uri="{FF2B5EF4-FFF2-40B4-BE49-F238E27FC236}">
                <a16:creationId xmlns:a16="http://schemas.microsoft.com/office/drawing/2014/main" id="{B1AD8E54-80CF-F8F8-42D7-E92CA4D33FD0}"/>
              </a:ext>
            </a:extLst>
          </p:cNvPr>
          <p:cNvSpPr txBox="1"/>
          <p:nvPr/>
        </p:nvSpPr>
        <p:spPr>
          <a:xfrm>
            <a:off x="114293" y="3649326"/>
            <a:ext cx="574744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Smaller, lower impact</a:t>
            </a:r>
          </a:p>
          <a:p>
            <a:pPr algn="ctr"/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Fixed sponson</a:t>
            </a:r>
          </a:p>
          <a:p>
            <a:pPr algn="ctr"/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2 Gunners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Provides fire on trenches to allow infantry advance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Multiple types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1" name="Picture 40">
            <a:extLst>
              <a:ext uri="{FF2B5EF4-FFF2-40B4-BE49-F238E27FC236}">
                <a16:creationId xmlns:a16="http://schemas.microsoft.com/office/drawing/2014/main" id="{4B17E4E8-FEFB-E983-5C01-EB0EF763B1A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051214" y="396634"/>
            <a:ext cx="4328862" cy="2864508"/>
          </a:xfrm>
          <a:prstGeom prst="rect">
            <a:avLst/>
          </a:prstGeom>
        </p:spPr>
      </p:pic>
      <p:sp>
        <p:nvSpPr>
          <p:cNvPr id="42" name="TextBox 41">
            <a:extLst>
              <a:ext uri="{FF2B5EF4-FFF2-40B4-BE49-F238E27FC236}">
                <a16:creationId xmlns:a16="http://schemas.microsoft.com/office/drawing/2014/main" id="{D1685FBD-A1A5-38E8-6D17-29E263C17F49}"/>
              </a:ext>
            </a:extLst>
          </p:cNvPr>
          <p:cNvSpPr txBox="1"/>
          <p:nvPr/>
        </p:nvSpPr>
        <p:spPr>
          <a:xfrm>
            <a:off x="6330260" y="3754312"/>
            <a:ext cx="560323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Huge, higher impact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Rotational turret</a:t>
            </a:r>
          </a:p>
          <a:p>
            <a:pPr algn="ctr"/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1 Gunner 1 Loader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Defeats tanks and fieldworks at 1000m+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Multiple types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3" name="Oval 42">
            <a:extLst>
              <a:ext uri="{FF2B5EF4-FFF2-40B4-BE49-F238E27FC236}">
                <a16:creationId xmlns:a16="http://schemas.microsoft.com/office/drawing/2014/main" id="{C7A416B3-DA9A-4501-F526-9180469F327A}"/>
              </a:ext>
            </a:extLst>
          </p:cNvPr>
          <p:cNvSpPr/>
          <p:nvPr/>
        </p:nvSpPr>
        <p:spPr>
          <a:xfrm>
            <a:off x="2217338" y="1129619"/>
            <a:ext cx="1134318" cy="891251"/>
          </a:xfrm>
          <a:prstGeom prst="ellipse">
            <a:avLst/>
          </a:prstGeom>
          <a:noFill/>
          <a:ln w="762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4" name="Oval 43">
            <a:extLst>
              <a:ext uri="{FF2B5EF4-FFF2-40B4-BE49-F238E27FC236}">
                <a16:creationId xmlns:a16="http://schemas.microsoft.com/office/drawing/2014/main" id="{F8A81713-D6AE-0385-CD2D-46F7258A0710}"/>
              </a:ext>
            </a:extLst>
          </p:cNvPr>
          <p:cNvSpPr/>
          <p:nvPr/>
        </p:nvSpPr>
        <p:spPr>
          <a:xfrm>
            <a:off x="7383862" y="1129619"/>
            <a:ext cx="2590800" cy="891251"/>
          </a:xfrm>
          <a:prstGeom prst="ellipse">
            <a:avLst/>
          </a:prstGeom>
          <a:noFill/>
          <a:ln w="762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CF03E66A-E998-9716-48C5-136FEE33170F}"/>
              </a:ext>
            </a:extLst>
          </p:cNvPr>
          <p:cNvSpPr txBox="1"/>
          <p:nvPr/>
        </p:nvSpPr>
        <p:spPr>
          <a:xfrm>
            <a:off x="6478143" y="129748"/>
            <a:ext cx="5455355" cy="646331"/>
          </a:xfrm>
          <a:prstGeom prst="rect">
            <a:avLst/>
          </a:prstGeom>
          <a:solidFill>
            <a:srgbClr val="E8F5E9"/>
          </a:solidFill>
        </p:spPr>
        <p:txBody>
          <a:bodyPr wrap="square">
            <a:sp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WW2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876B7E3E-6FFC-7416-62AA-6F0C9004A05F}"/>
              </a:ext>
            </a:extLst>
          </p:cNvPr>
          <p:cNvSpPr txBox="1"/>
          <p:nvPr/>
        </p:nvSpPr>
        <p:spPr>
          <a:xfrm>
            <a:off x="262180" y="210154"/>
            <a:ext cx="5451677" cy="646331"/>
          </a:xfrm>
          <a:prstGeom prst="rect">
            <a:avLst/>
          </a:prstGeom>
          <a:solidFill>
            <a:srgbClr val="FCE8E6"/>
          </a:solidFill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WW1</a:t>
            </a:r>
          </a:p>
        </p:txBody>
      </p:sp>
      <p:sp>
        <p:nvSpPr>
          <p:cNvPr id="50" name="Arrow: Right 49">
            <a:extLst>
              <a:ext uri="{FF2B5EF4-FFF2-40B4-BE49-F238E27FC236}">
                <a16:creationId xmlns:a16="http://schemas.microsoft.com/office/drawing/2014/main" id="{E485B6C0-51E8-1A08-7C7A-D6346F3AE183}"/>
              </a:ext>
            </a:extLst>
          </p:cNvPr>
          <p:cNvSpPr/>
          <p:nvPr/>
        </p:nvSpPr>
        <p:spPr>
          <a:xfrm>
            <a:off x="5528489" y="2780816"/>
            <a:ext cx="1230953" cy="1296365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6308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6222CF-6CF9-AE09-33B7-1A017233C1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23BCF4-DF83-1970-CD57-E8FE6F3944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92875"/>
            <a:ext cx="2743200" cy="365125"/>
          </a:xfrm>
        </p:spPr>
        <p:txBody>
          <a:bodyPr/>
          <a:lstStyle/>
          <a:p>
            <a:fld id="{1BD06976-638D-446A-9C87-BB2CB96A2335}" type="slidenum">
              <a:rPr lang="en-GB" smtClean="0"/>
              <a:t>5</a:t>
            </a:fld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AE54F0C-D49A-1ED0-9553-AE1863CCAE5F}"/>
              </a:ext>
            </a:extLst>
          </p:cNvPr>
          <p:cNvSpPr txBox="1">
            <a:spLocks/>
          </p:cNvSpPr>
          <p:nvPr/>
        </p:nvSpPr>
        <p:spPr>
          <a:xfrm>
            <a:off x="0" y="958198"/>
            <a:ext cx="12192000" cy="114054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4800" i="1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68B95E06-5DB5-8015-2ACF-271CC0C2F1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8818" y="342292"/>
            <a:ext cx="8314364" cy="6173415"/>
          </a:xfrm>
          <a:prstGeom prst="rect">
            <a:avLst/>
          </a:prstGeom>
        </p:spPr>
      </p:pic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8176FA0D-2EFE-C24B-B6FE-ED09B8EF3F30}"/>
              </a:ext>
            </a:extLst>
          </p:cNvPr>
          <p:cNvSpPr/>
          <p:nvPr/>
        </p:nvSpPr>
        <p:spPr>
          <a:xfrm>
            <a:off x="2673753" y="5069711"/>
            <a:ext cx="2743200" cy="1140541"/>
          </a:xfrm>
          <a:prstGeom prst="roundRect">
            <a:avLst/>
          </a:prstGeom>
          <a:noFill/>
          <a:ln w="5080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7893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33">
            <a:extLst>
              <a:ext uri="{FF2B5EF4-FFF2-40B4-BE49-F238E27FC236}">
                <a16:creationId xmlns:a16="http://schemas.microsoft.com/office/drawing/2014/main" id="{0038819A-88FE-A1BE-6C6D-04A4C339BD17}"/>
              </a:ext>
            </a:extLst>
          </p:cNvPr>
          <p:cNvSpPr/>
          <p:nvPr/>
        </p:nvSpPr>
        <p:spPr>
          <a:xfrm>
            <a:off x="6620454" y="4757534"/>
            <a:ext cx="4885200" cy="1735200"/>
          </a:xfrm>
          <a:prstGeom prst="rect">
            <a:avLst/>
          </a:prstGeom>
          <a:solidFill>
            <a:srgbClr val="E8F5E9"/>
          </a:solidFill>
          <a:ln>
            <a:solidFill>
              <a:schemeClr val="tx1"/>
            </a:solidFill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7" name="Shape 30">
            <a:extLst>
              <a:ext uri="{FF2B5EF4-FFF2-40B4-BE49-F238E27FC236}">
                <a16:creationId xmlns:a16="http://schemas.microsoft.com/office/drawing/2014/main" id="{437FE6F4-6E68-F848-4CC9-D285D3237691}"/>
              </a:ext>
            </a:extLst>
          </p:cNvPr>
          <p:cNvSpPr/>
          <p:nvPr/>
        </p:nvSpPr>
        <p:spPr>
          <a:xfrm>
            <a:off x="745980" y="4757534"/>
            <a:ext cx="4884268" cy="1735341"/>
          </a:xfrm>
          <a:prstGeom prst="rect">
            <a:avLst/>
          </a:prstGeom>
          <a:solidFill>
            <a:srgbClr val="FCE8E6"/>
          </a:solidFill>
          <a:ln w="9525">
            <a:solidFill>
              <a:schemeClr val="tx1"/>
            </a:solidFill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Flowchart: Process 29">
            <a:extLst>
              <a:ext uri="{FF2B5EF4-FFF2-40B4-BE49-F238E27FC236}">
                <a16:creationId xmlns:a16="http://schemas.microsoft.com/office/drawing/2014/main" id="{2BCDF983-DFCD-85CB-DB9E-D7D76952E926}"/>
              </a:ext>
            </a:extLst>
          </p:cNvPr>
          <p:cNvSpPr/>
          <p:nvPr/>
        </p:nvSpPr>
        <p:spPr>
          <a:xfrm>
            <a:off x="644971" y="988867"/>
            <a:ext cx="11063323" cy="3240156"/>
          </a:xfrm>
          <a:prstGeom prst="flowChartProcess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Flowchart: Process 20">
            <a:extLst>
              <a:ext uri="{FF2B5EF4-FFF2-40B4-BE49-F238E27FC236}">
                <a16:creationId xmlns:a16="http://schemas.microsoft.com/office/drawing/2014/main" id="{A18E91DF-42AA-6B3A-CE8F-C870CA4F063B}"/>
              </a:ext>
            </a:extLst>
          </p:cNvPr>
          <p:cNvSpPr/>
          <p:nvPr/>
        </p:nvSpPr>
        <p:spPr>
          <a:xfrm>
            <a:off x="3562123" y="1177756"/>
            <a:ext cx="360000" cy="540000"/>
          </a:xfrm>
          <a:prstGeom prst="flowChartProcess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Flowchart: Process 21">
            <a:extLst>
              <a:ext uri="{FF2B5EF4-FFF2-40B4-BE49-F238E27FC236}">
                <a16:creationId xmlns:a16="http://schemas.microsoft.com/office/drawing/2014/main" id="{E1F3FB1B-1E3D-3A82-2BDD-0AFEBA22E716}"/>
              </a:ext>
            </a:extLst>
          </p:cNvPr>
          <p:cNvSpPr/>
          <p:nvPr/>
        </p:nvSpPr>
        <p:spPr>
          <a:xfrm rot="10800000">
            <a:off x="3562120" y="3370826"/>
            <a:ext cx="6840000" cy="540000"/>
          </a:xfrm>
          <a:prstGeom prst="flowChartProces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A1C9A2B-41A6-22BA-1E0A-3BD578F01867}"/>
              </a:ext>
            </a:extLst>
          </p:cNvPr>
          <p:cNvSpPr txBox="1"/>
          <p:nvPr/>
        </p:nvSpPr>
        <p:spPr>
          <a:xfrm>
            <a:off x="1746547" y="1268949"/>
            <a:ext cx="18155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Mk 1 Armour: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8EB7FC0-DC62-0EDB-9488-262BDA734BE9}"/>
              </a:ext>
            </a:extLst>
          </p:cNvPr>
          <p:cNvSpPr txBox="1"/>
          <p:nvPr/>
        </p:nvSpPr>
        <p:spPr>
          <a:xfrm>
            <a:off x="677102" y="3443245"/>
            <a:ext cx="2897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Churchill Mk VII Armour: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DD93CC31-6B32-515F-C8DC-876AEA8D55BB}"/>
              </a:ext>
            </a:extLst>
          </p:cNvPr>
          <p:cNvSpPr txBox="1"/>
          <p:nvPr/>
        </p:nvSpPr>
        <p:spPr>
          <a:xfrm>
            <a:off x="3922123" y="1229480"/>
            <a:ext cx="8796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8mm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F8A538E5-2E55-7434-4541-18FBED500F76}"/>
              </a:ext>
            </a:extLst>
          </p:cNvPr>
          <p:cNvSpPr txBox="1"/>
          <p:nvPr/>
        </p:nvSpPr>
        <p:spPr>
          <a:xfrm>
            <a:off x="10402123" y="3415830"/>
            <a:ext cx="12045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152mm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841A6087-E28A-51DC-60DE-E62EBB27ECEE}"/>
              </a:ext>
            </a:extLst>
          </p:cNvPr>
          <p:cNvSpPr txBox="1"/>
          <p:nvPr/>
        </p:nvSpPr>
        <p:spPr>
          <a:xfrm>
            <a:off x="1779065" y="1921206"/>
            <a:ext cx="18155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Mk IV Armour: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D1FEB775-3D60-36EB-C208-EAEC0960D8A6}"/>
              </a:ext>
            </a:extLst>
          </p:cNvPr>
          <p:cNvSpPr txBox="1"/>
          <p:nvPr/>
        </p:nvSpPr>
        <p:spPr>
          <a:xfrm>
            <a:off x="1623990" y="2730937"/>
            <a:ext cx="19381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Tiger 1 Armour:</a:t>
            </a:r>
          </a:p>
        </p:txBody>
      </p:sp>
      <p:sp>
        <p:nvSpPr>
          <p:cNvPr id="35" name="Flowchart: Process 34">
            <a:extLst>
              <a:ext uri="{FF2B5EF4-FFF2-40B4-BE49-F238E27FC236}">
                <a16:creationId xmlns:a16="http://schemas.microsoft.com/office/drawing/2014/main" id="{E249BEFA-C9D6-7FC7-DD46-F8B2E8D5F332}"/>
              </a:ext>
            </a:extLst>
          </p:cNvPr>
          <p:cNvSpPr/>
          <p:nvPr/>
        </p:nvSpPr>
        <p:spPr>
          <a:xfrm rot="10800000">
            <a:off x="3562120" y="2654854"/>
            <a:ext cx="4608000" cy="540000"/>
          </a:xfrm>
          <a:prstGeom prst="flowChartProces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A5B44891-A459-0280-8587-427254B89EA7}"/>
              </a:ext>
            </a:extLst>
          </p:cNvPr>
          <p:cNvSpPr txBox="1"/>
          <p:nvPr/>
        </p:nvSpPr>
        <p:spPr>
          <a:xfrm>
            <a:off x="8170120" y="2694020"/>
            <a:ext cx="12663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100mm</a:t>
            </a:r>
          </a:p>
        </p:txBody>
      </p:sp>
      <p:sp>
        <p:nvSpPr>
          <p:cNvPr id="37" name="Flowchart: Process 36">
            <a:extLst>
              <a:ext uri="{FF2B5EF4-FFF2-40B4-BE49-F238E27FC236}">
                <a16:creationId xmlns:a16="http://schemas.microsoft.com/office/drawing/2014/main" id="{ACD45298-A900-9DDE-1834-13DA6B2B469E}"/>
              </a:ext>
            </a:extLst>
          </p:cNvPr>
          <p:cNvSpPr/>
          <p:nvPr/>
        </p:nvSpPr>
        <p:spPr>
          <a:xfrm>
            <a:off x="3562120" y="1854814"/>
            <a:ext cx="540000" cy="540000"/>
          </a:xfrm>
          <a:prstGeom prst="flowChartProcess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E71C6F83-7D08-C091-70B7-34CF8297F577}"/>
              </a:ext>
            </a:extLst>
          </p:cNvPr>
          <p:cNvSpPr txBox="1"/>
          <p:nvPr/>
        </p:nvSpPr>
        <p:spPr>
          <a:xfrm>
            <a:off x="4102120" y="1875040"/>
            <a:ext cx="12736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12mm</a:t>
            </a:r>
          </a:p>
        </p:txBody>
      </p:sp>
      <p:sp>
        <p:nvSpPr>
          <p:cNvPr id="65" name="Text 32">
            <a:extLst>
              <a:ext uri="{FF2B5EF4-FFF2-40B4-BE49-F238E27FC236}">
                <a16:creationId xmlns:a16="http://schemas.microsoft.com/office/drawing/2014/main" id="{41EB60A3-BEE6-F720-A2F0-079CBED5BAED}"/>
              </a:ext>
            </a:extLst>
          </p:cNvPr>
          <p:cNvSpPr/>
          <p:nvPr/>
        </p:nvSpPr>
        <p:spPr>
          <a:xfrm>
            <a:off x="848114" y="4824036"/>
            <a:ext cx="4679999" cy="16021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30000"/>
              </a:lnSpc>
              <a:buNone/>
            </a:pPr>
            <a:r>
              <a:rPr lang="en-US" sz="1600" b="1" dirty="0">
                <a:solidFill>
                  <a:srgbClr val="11111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Tanks move first, acting as a mobile shield for the troops following behind.</a:t>
            </a:r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6" name="Text 35">
            <a:extLst>
              <a:ext uri="{FF2B5EF4-FFF2-40B4-BE49-F238E27FC236}">
                <a16:creationId xmlns:a16="http://schemas.microsoft.com/office/drawing/2014/main" id="{079114F1-FC64-2679-36DA-5BCBD4524DDD}"/>
              </a:ext>
            </a:extLst>
          </p:cNvPr>
          <p:cNvSpPr/>
          <p:nvPr/>
        </p:nvSpPr>
        <p:spPr>
          <a:xfrm>
            <a:off x="6723054" y="4824036"/>
            <a:ext cx="4679999" cy="1606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30000"/>
              </a:lnSpc>
              <a:buNone/>
            </a:pPr>
            <a:r>
              <a:rPr lang="en-US" sz="1600" b="1" dirty="0">
                <a:solidFill>
                  <a:srgbClr val="11111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Armour protected the crew. The tank was now the weapon, not the shield.</a:t>
            </a:r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9" name="Slide Number Placeholder 3">
            <a:extLst>
              <a:ext uri="{FF2B5EF4-FFF2-40B4-BE49-F238E27FC236}">
                <a16:creationId xmlns:a16="http://schemas.microsoft.com/office/drawing/2014/main" id="{F66F80F2-192F-F31F-C55D-657D013A4E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92875"/>
            <a:ext cx="2743200" cy="365125"/>
          </a:xfrm>
        </p:spPr>
        <p:txBody>
          <a:bodyPr/>
          <a:lstStyle/>
          <a:p>
            <a:r>
              <a:rPr lang="en-GB" dirty="0"/>
              <a:t> </a:t>
            </a:r>
            <a:fld id="{1BD06976-638D-446A-9C87-BB2CB96A2335}" type="slidenum">
              <a:rPr lang="en-GB" smtClean="0"/>
              <a:t>6</a:t>
            </a:fld>
            <a:endParaRPr lang="en-GB" dirty="0"/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7F78C8C2-3308-8159-C96C-A09C4F062C07}"/>
              </a:ext>
            </a:extLst>
          </p:cNvPr>
          <p:cNvSpPr txBox="1"/>
          <p:nvPr/>
        </p:nvSpPr>
        <p:spPr>
          <a:xfrm>
            <a:off x="9728774" y="1464853"/>
            <a:ext cx="134669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 dirty="0"/>
              <a:t>19x increase</a:t>
            </a:r>
          </a:p>
        </p:txBody>
      </p:sp>
      <p:cxnSp>
        <p:nvCxnSpPr>
          <p:cNvPr id="72" name="Connector: Elbow 71">
            <a:extLst>
              <a:ext uri="{FF2B5EF4-FFF2-40B4-BE49-F238E27FC236}">
                <a16:creationId xmlns:a16="http://schemas.microsoft.com/office/drawing/2014/main" id="{BC7FA028-A161-DEAF-3E34-1AD96045AEA0}"/>
              </a:ext>
            </a:extLst>
          </p:cNvPr>
          <p:cNvCxnSpPr>
            <a:cxnSpLocks/>
            <a:stCxn id="31" idx="3"/>
            <a:endCxn id="32" idx="0"/>
          </p:cNvCxnSpPr>
          <p:nvPr/>
        </p:nvCxnSpPr>
        <p:spPr>
          <a:xfrm>
            <a:off x="4801799" y="1460313"/>
            <a:ext cx="6202594" cy="1955517"/>
          </a:xfrm>
          <a:prstGeom prst="bentConnector2">
            <a:avLst/>
          </a:prstGeom>
          <a:ln w="57150">
            <a:headEnd type="triangl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84ADF982-22A7-BF77-3619-80C3CBE8A311}"/>
              </a:ext>
            </a:extLst>
          </p:cNvPr>
          <p:cNvSpPr txBox="1"/>
          <p:nvPr/>
        </p:nvSpPr>
        <p:spPr>
          <a:xfrm>
            <a:off x="3082123" y="176501"/>
            <a:ext cx="70766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Armour thickness comparison</a:t>
            </a: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9BD30380-CA0E-EA2C-F61F-373AB6996633}"/>
              </a:ext>
            </a:extLst>
          </p:cNvPr>
          <p:cNvSpPr/>
          <p:nvPr/>
        </p:nvSpPr>
        <p:spPr>
          <a:xfrm>
            <a:off x="5528113" y="5215389"/>
            <a:ext cx="1230953" cy="819490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993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69475F-6F06-B5F6-C299-236916F48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351380" y="6494723"/>
            <a:ext cx="2743200" cy="365125"/>
          </a:xfrm>
        </p:spPr>
        <p:txBody>
          <a:bodyPr/>
          <a:lstStyle/>
          <a:p>
            <a:fld id="{1BD06976-638D-446A-9C87-BB2CB96A2335}" type="slidenum">
              <a:rPr lang="en-GB" smtClean="0">
                <a:latin typeface="Arial" panose="020B0604020202020204" pitchFamily="34" charset="0"/>
                <a:cs typeface="Arial" panose="020B0604020202020204" pitchFamily="34" charset="0"/>
              </a:rPr>
              <a:t>7</a:t>
            </a:fld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5C1A445-9A72-A3E1-7706-E0878F1D2E3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915" y="162280"/>
            <a:ext cx="3691468" cy="2997609"/>
          </a:xfrm>
          <a:prstGeom prst="rect">
            <a:avLst/>
          </a:prstGeom>
        </p:spPr>
      </p:pic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CAE51029-6B7D-C4C5-9CA1-B8B49D6E86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6304199"/>
              </p:ext>
            </p:extLst>
          </p:nvPr>
        </p:nvGraphicFramePr>
        <p:xfrm>
          <a:off x="4467804" y="1333343"/>
          <a:ext cx="7074999" cy="441147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21428">
                  <a:extLst>
                    <a:ext uri="{9D8B030D-6E8A-4147-A177-3AD203B41FA5}">
                      <a16:colId xmlns:a16="http://schemas.microsoft.com/office/drawing/2014/main" val="2776923233"/>
                    </a:ext>
                  </a:extLst>
                </a:gridCol>
                <a:gridCol w="2629482">
                  <a:extLst>
                    <a:ext uri="{9D8B030D-6E8A-4147-A177-3AD203B41FA5}">
                      <a16:colId xmlns:a16="http://schemas.microsoft.com/office/drawing/2014/main" val="3585045808"/>
                    </a:ext>
                  </a:extLst>
                </a:gridCol>
                <a:gridCol w="2424089">
                  <a:extLst>
                    <a:ext uri="{9D8B030D-6E8A-4147-A177-3AD203B41FA5}">
                      <a16:colId xmlns:a16="http://schemas.microsoft.com/office/drawing/2014/main" val="1386856821"/>
                    </a:ext>
                  </a:extLst>
                </a:gridCol>
              </a:tblGrid>
              <a:tr h="548899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en-GB" sz="2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1473" marR="71473" marT="57178" marB="5717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4444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WW1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1473" marR="71473" marT="57178" marB="5717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4444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WW2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1473" marR="71473" marT="57178" marB="5717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4444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61118767"/>
                  </a:ext>
                </a:extLst>
              </a:tr>
              <a:tr h="1322496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Bullet splash</a:t>
                      </a:r>
                      <a:endParaRPr lang="en-GB" sz="20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1473" marR="71473" marT="42884" marB="428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Present</a:t>
                      </a:r>
                    </a:p>
                  </a:txBody>
                  <a:tcPr marL="71473" marR="71473" marT="42884" marB="428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8E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Reduced through better material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1473" marR="71473" marT="42884" marB="428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5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0516499"/>
                  </a:ext>
                </a:extLst>
              </a:tr>
              <a:tr h="1332276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Heat &amp; CO poisoning</a:t>
                      </a:r>
                      <a:endParaRPr lang="en-GB" sz="20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1473" marR="71473" marT="42884" marB="428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Both present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1473" marR="71473" marT="42884" marB="428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8E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Better ventilation</a:t>
                      </a:r>
                    </a:p>
                  </a:txBody>
                  <a:tcPr marL="71473" marR="71473" marT="42884" marB="428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5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29555190"/>
                  </a:ext>
                </a:extLst>
              </a:tr>
              <a:tr h="1207803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Armour penetration</a:t>
                      </a:r>
                      <a:endParaRPr lang="en-GB" sz="20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1473" marR="71473" marT="42884" marB="428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Defeated by K-Bullets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1473" marR="71473" marT="42884" marB="428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8E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Varies by tank, but most defeated by large munitions</a:t>
                      </a:r>
                    </a:p>
                  </a:txBody>
                  <a:tcPr marL="71473" marR="71473" marT="42884" marB="42884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5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1096028"/>
                  </a:ext>
                </a:extLst>
              </a:tr>
            </a:tbl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BD976331-37E0-76CE-B698-5526D5D3EDB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197" y="3233291"/>
            <a:ext cx="2832903" cy="346242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0BE647A-84D4-91D6-40C8-7236ADC4553C}"/>
              </a:ext>
            </a:extLst>
          </p:cNvPr>
          <p:cNvSpPr txBox="1"/>
          <p:nvPr/>
        </p:nvSpPr>
        <p:spPr>
          <a:xfrm>
            <a:off x="5960494" y="405297"/>
            <a:ext cx="40896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From within</a:t>
            </a:r>
          </a:p>
        </p:txBody>
      </p:sp>
    </p:spTree>
    <p:extLst>
      <p:ext uri="{BB962C8B-B14F-4D97-AF65-F5344CB8AC3E}">
        <p14:creationId xmlns:p14="http://schemas.microsoft.com/office/powerpoint/2010/main" val="25377209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54E8EE-2E42-7516-73BC-0E8DB7A2D9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C4AE05-F14D-6AF6-69B3-1F393CBC26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63954"/>
            <a:ext cx="2743200" cy="365125"/>
          </a:xfrm>
        </p:spPr>
        <p:txBody>
          <a:bodyPr/>
          <a:lstStyle/>
          <a:p>
            <a:fld id="{1BD06976-638D-446A-9C87-BB2CB96A2335}" type="slidenum">
              <a:rPr lang="en-GB" smtClean="0"/>
              <a:t>8</a:t>
            </a:fld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423379F-35FB-D551-D7F2-92FAB8419E0C}"/>
              </a:ext>
            </a:extLst>
          </p:cNvPr>
          <p:cNvSpPr txBox="1">
            <a:spLocks/>
          </p:cNvSpPr>
          <p:nvPr/>
        </p:nvSpPr>
        <p:spPr>
          <a:xfrm>
            <a:off x="0" y="958198"/>
            <a:ext cx="12192000" cy="114054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4800" i="1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698F1878-89E9-8F53-60F4-7662B0393A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8818" y="342292"/>
            <a:ext cx="8314364" cy="6173415"/>
          </a:xfrm>
          <a:prstGeom prst="rect">
            <a:avLst/>
          </a:prstGeom>
        </p:spPr>
      </p:pic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745FF946-7BB9-7EF3-2753-3BFC57E6DBEB}"/>
              </a:ext>
            </a:extLst>
          </p:cNvPr>
          <p:cNvSpPr/>
          <p:nvPr/>
        </p:nvSpPr>
        <p:spPr>
          <a:xfrm>
            <a:off x="6933236" y="5113548"/>
            <a:ext cx="2743200" cy="1140541"/>
          </a:xfrm>
          <a:prstGeom prst="roundRect">
            <a:avLst/>
          </a:prstGeom>
          <a:noFill/>
          <a:ln w="5080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25921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E6426B-907C-C30C-4244-C6D23345C3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92875"/>
            <a:ext cx="2743200" cy="365125"/>
          </a:xfrm>
        </p:spPr>
        <p:txBody>
          <a:bodyPr/>
          <a:lstStyle/>
          <a:p>
            <a:fld id="{1BD06976-638D-446A-9C87-BB2CB96A2335}" type="slidenum">
              <a:rPr lang="en-GB" smtClean="0">
                <a:latin typeface="Arial" panose="020B0604020202020204" pitchFamily="34" charset="0"/>
                <a:cs typeface="Arial" panose="020B0604020202020204" pitchFamily="34" charset="0"/>
              </a:rPr>
              <a:t>9</a:t>
            </a:fld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DC0341D-EBE7-5CA9-7EF4-1ADB1A3E879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2972783"/>
              </p:ext>
            </p:extLst>
          </p:nvPr>
        </p:nvGraphicFramePr>
        <p:xfrm>
          <a:off x="5158407" y="1477846"/>
          <a:ext cx="6530010" cy="442589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01382">
                  <a:extLst>
                    <a:ext uri="{9D8B030D-6E8A-4147-A177-3AD203B41FA5}">
                      <a16:colId xmlns:a16="http://schemas.microsoft.com/office/drawing/2014/main" val="2781188565"/>
                    </a:ext>
                  </a:extLst>
                </a:gridCol>
                <a:gridCol w="2364314">
                  <a:extLst>
                    <a:ext uri="{9D8B030D-6E8A-4147-A177-3AD203B41FA5}">
                      <a16:colId xmlns:a16="http://schemas.microsoft.com/office/drawing/2014/main" val="2993389649"/>
                    </a:ext>
                  </a:extLst>
                </a:gridCol>
                <a:gridCol w="2364314">
                  <a:extLst>
                    <a:ext uri="{9D8B030D-6E8A-4147-A177-3AD203B41FA5}">
                      <a16:colId xmlns:a16="http://schemas.microsoft.com/office/drawing/2014/main" val="332001237"/>
                    </a:ext>
                  </a:extLst>
                </a:gridCol>
              </a:tblGrid>
              <a:tr h="795592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endParaRPr lang="en-GB" sz="18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8211" marR="28211" marT="22569" marB="2256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4444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8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Mk 1</a:t>
                      </a:r>
                      <a:endParaRPr lang="en-GB" sz="18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8211" marR="28211" marT="22569" marB="2256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4444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8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Churchill Mk VII </a:t>
                      </a:r>
                      <a:endParaRPr lang="en-GB" sz="18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8211" marR="28211" marT="22569" marB="2256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4444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1348391"/>
                  </a:ext>
                </a:extLst>
              </a:tr>
              <a:tr h="826392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8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Max road speed</a:t>
                      </a:r>
                      <a:endParaRPr lang="en-GB" sz="18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8211" marR="28211" marT="16927" marB="1692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800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4mph</a:t>
                      </a:r>
                    </a:p>
                  </a:txBody>
                  <a:tcPr marL="28211" marR="28211" marT="16927" marB="1692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8E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800" dirty="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  <a:cs typeface="Arial" panose="020B0604020202020204" pitchFamily="34" charset="0"/>
                        </a:rPr>
                        <a:t>15mph</a:t>
                      </a:r>
                    </a:p>
                  </a:txBody>
                  <a:tcPr marL="28211" marR="28211" marT="16927" marB="1692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5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22439113"/>
                  </a:ext>
                </a:extLst>
              </a:tr>
              <a:tr h="844737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8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Range</a:t>
                      </a:r>
                      <a:endParaRPr lang="en-GB" sz="18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8211" marR="28211" marT="16927" marB="1692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8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37 km</a:t>
                      </a:r>
                      <a:endParaRPr lang="en-GB" sz="18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8211" marR="28211" marT="16927" marB="1692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8E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8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145 km</a:t>
                      </a:r>
                      <a:endParaRPr lang="en-GB" sz="18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8211" marR="28211" marT="16927" marB="1692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5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91843980"/>
                  </a:ext>
                </a:extLst>
              </a:tr>
              <a:tr h="920772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8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Weight</a:t>
                      </a:r>
                      <a:endParaRPr lang="en-GB" sz="18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8211" marR="28211" marT="16927" marB="1692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8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28 tons</a:t>
                      </a:r>
                      <a:endParaRPr lang="en-GB" sz="18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8211" marR="28211" marT="16927" marB="1692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8E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8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40 tons</a:t>
                      </a:r>
                      <a:endParaRPr lang="en-GB" sz="18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8211" marR="28211" marT="16927" marB="1692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5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11558697"/>
                  </a:ext>
                </a:extLst>
              </a:tr>
              <a:tr h="1038401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800" dirty="0">
                          <a:solidFill>
                            <a:sysClr val="windowText" lastClr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Mud</a:t>
                      </a:r>
                      <a:endParaRPr lang="en-GB" sz="1800" dirty="0">
                        <a:solidFill>
                          <a:sysClr val="windowText" lastClr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8211" marR="28211" marT="16927" marB="1692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800" i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GB" sz="18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mmobilised</a:t>
                      </a:r>
                      <a:endParaRPr lang="en-GB" sz="18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8211" marR="28211" marT="16927" marB="1692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E8E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buNone/>
                      </a:pPr>
                      <a:r>
                        <a:rPr lang="en-GB" sz="18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Exceptional</a:t>
                      </a:r>
                      <a:endParaRPr lang="en-GB" sz="1800" dirty="0"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8211" marR="28211" marT="16927" marB="1692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5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93840556"/>
                  </a:ext>
                </a:extLst>
              </a:tr>
            </a:tbl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FD5B641A-20A9-F5F4-9F8C-2C6813799DC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720" y="1144056"/>
            <a:ext cx="3949150" cy="251414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66DFB30-DC10-E5B6-1CB7-49779CCAA283}"/>
              </a:ext>
            </a:extLst>
          </p:cNvPr>
          <p:cNvSpPr txBox="1"/>
          <p:nvPr/>
        </p:nvSpPr>
        <p:spPr>
          <a:xfrm>
            <a:off x="338720" y="119270"/>
            <a:ext cx="115145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/>
              <a:t>Brisk walk, to a slow car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B8A7A88-5A20-5FF5-0B00-0355358C0B7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720" y="3818465"/>
            <a:ext cx="3949150" cy="2541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25267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C61292-E8AB-5EFF-F70A-2D47C7C33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92875"/>
            <a:ext cx="2743200" cy="365125"/>
          </a:xfrm>
        </p:spPr>
        <p:txBody>
          <a:bodyPr/>
          <a:lstStyle/>
          <a:p>
            <a:fld id="{1BD06976-638D-446A-9C87-BB2CB96A2335}" type="slidenum">
              <a:rPr lang="en-GB" smtClean="0">
                <a:latin typeface="Arial" panose="020B0604020202020204" pitchFamily="34" charset="0"/>
                <a:cs typeface="Arial" panose="020B0604020202020204" pitchFamily="34" charset="0"/>
              </a:rPr>
              <a:t>10</a:t>
            </a:fld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44B9E2D-B2B0-29AE-EF87-7A81459CF37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5938" y="1777088"/>
            <a:ext cx="4776977" cy="3476579"/>
          </a:xfrm>
          <a:prstGeom prst="rect">
            <a:avLst/>
          </a:prstGeom>
        </p:spPr>
      </p:pic>
      <p:sp>
        <p:nvSpPr>
          <p:cNvPr id="19" name="Oval 18">
            <a:extLst>
              <a:ext uri="{FF2B5EF4-FFF2-40B4-BE49-F238E27FC236}">
                <a16:creationId xmlns:a16="http://schemas.microsoft.com/office/drawing/2014/main" id="{A0D12BE0-1277-4C03-7CCB-362F6AB31F8D}"/>
              </a:ext>
            </a:extLst>
          </p:cNvPr>
          <p:cNvSpPr/>
          <p:nvPr/>
        </p:nvSpPr>
        <p:spPr>
          <a:xfrm>
            <a:off x="7318512" y="1994081"/>
            <a:ext cx="4115846" cy="2266121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CD951A6-D9EE-ED3F-5ADF-6266A24B1167}"/>
              </a:ext>
            </a:extLst>
          </p:cNvPr>
          <p:cNvSpPr txBox="1"/>
          <p:nvPr/>
        </p:nvSpPr>
        <p:spPr>
          <a:xfrm>
            <a:off x="3628609" y="5810739"/>
            <a:ext cx="51078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The solution to trenches!</a:t>
            </a:r>
          </a:p>
        </p:txBody>
      </p:sp>
      <p:pic>
        <p:nvPicPr>
          <p:cNvPr id="28" name="ePVvwiM_gC1bhVWsNVE6P7K0EQEEPg8gI4HASzAAb5M">
            <a:hlinkClick r:id="" action="ppaction://media"/>
            <a:extLst>
              <a:ext uri="{FF2B5EF4-FFF2-40B4-BE49-F238E27FC236}">
                <a16:creationId xmlns:a16="http://schemas.microsoft.com/office/drawing/2014/main" id="{2CEBCCDE-0869-D078-3D6E-49ABBB2AB35F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022" end="1349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52217" y="1777088"/>
            <a:ext cx="5253846" cy="3476579"/>
          </a:xfrm>
          <a:prstGeom prst="rect">
            <a:avLst/>
          </a:prstGeom>
        </p:spPr>
      </p:pic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59316CF0-1AF1-6548-6C03-4907164F8E7B}"/>
              </a:ext>
            </a:extLst>
          </p:cNvPr>
          <p:cNvCxnSpPr>
            <a:cxnSpLocks/>
          </p:cNvCxnSpPr>
          <p:nvPr/>
        </p:nvCxnSpPr>
        <p:spPr>
          <a:xfrm>
            <a:off x="8497850" y="949884"/>
            <a:ext cx="318159" cy="946836"/>
          </a:xfrm>
          <a:prstGeom prst="straightConnector1">
            <a:avLst/>
          </a:prstGeom>
          <a:ln w="76200"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A63298F2-6824-CBB3-BE56-C638D885AD5D}"/>
              </a:ext>
            </a:extLst>
          </p:cNvPr>
          <p:cNvCxnSpPr>
            <a:cxnSpLocks/>
          </p:cNvCxnSpPr>
          <p:nvPr/>
        </p:nvCxnSpPr>
        <p:spPr>
          <a:xfrm flipH="1">
            <a:off x="2879140" y="1047261"/>
            <a:ext cx="211930" cy="729827"/>
          </a:xfrm>
          <a:prstGeom prst="straightConnector1">
            <a:avLst/>
          </a:prstGeom>
          <a:ln w="76200"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0" name="TextBox 39">
            <a:extLst>
              <a:ext uri="{FF2B5EF4-FFF2-40B4-BE49-F238E27FC236}">
                <a16:creationId xmlns:a16="http://schemas.microsoft.com/office/drawing/2014/main" id="{3BFB7F0D-C6FA-9170-A78D-E401919D83F1}"/>
              </a:ext>
            </a:extLst>
          </p:cNvPr>
          <p:cNvSpPr txBox="1"/>
          <p:nvPr/>
        </p:nvSpPr>
        <p:spPr>
          <a:xfrm>
            <a:off x="2572579" y="462486"/>
            <a:ext cx="97960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This….		Led to….		That….</a:t>
            </a:r>
          </a:p>
        </p:txBody>
      </p:sp>
    </p:spTree>
    <p:extLst>
      <p:ext uri="{BB962C8B-B14F-4D97-AF65-F5344CB8AC3E}">
        <p14:creationId xmlns:p14="http://schemas.microsoft.com/office/powerpoint/2010/main" val="2167547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667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 mute="1">
                <p:cTn id="17" repeatCount="indefinite" fill="hold" display="0">
                  <p:stCondLst>
                    <p:cond delay="indefinite"/>
                  </p:stCondLst>
                </p:cTn>
                <p:tgtEl>
                  <p:spTgt spid="28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3F9AFC-08CF-FDBA-5C75-BF80FBC1D4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33410"/>
            <a:ext cx="12192000" cy="1325563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The modern tank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A9BEC2-841F-C0E0-12B9-C2AEBEE3B3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83174"/>
            <a:ext cx="2743200" cy="365125"/>
          </a:xfrm>
        </p:spPr>
        <p:txBody>
          <a:bodyPr/>
          <a:lstStyle/>
          <a:p>
            <a:fld id="{1BD06976-638D-446A-9C87-BB2CB96A2335}" type="slidenum">
              <a:rPr lang="en-GB" smtClean="0"/>
              <a:t>11</a:t>
            </a:fld>
            <a:endParaRPr lang="en-GB"/>
          </a:p>
        </p:txBody>
      </p:sp>
      <p:pic>
        <p:nvPicPr>
          <p:cNvPr id="22" name="Content Placeholder 9">
            <a:extLst>
              <a:ext uri="{FF2B5EF4-FFF2-40B4-BE49-F238E27FC236}">
                <a16:creationId xmlns:a16="http://schemas.microsoft.com/office/drawing/2014/main" id="{FF1FE2A8-487A-C37D-925F-74711B45135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876" y="2448041"/>
            <a:ext cx="3758184" cy="2734078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D6A6A0F4-FB72-A5C3-A9E3-53A575EFFA0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11560" y="2422420"/>
            <a:ext cx="3772730" cy="2734078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529EA1BB-17B8-3502-1E18-F0B44445BBEE}"/>
              </a:ext>
            </a:extLst>
          </p:cNvPr>
          <p:cNvSpPr txBox="1"/>
          <p:nvPr/>
        </p:nvSpPr>
        <p:spPr>
          <a:xfrm>
            <a:off x="155800" y="5182119"/>
            <a:ext cx="3758184" cy="1147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Extreme range</a:t>
            </a:r>
          </a:p>
          <a:p>
            <a:pPr marL="285750" indent="-28575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High penetration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33C13038-7A03-4AFC-2565-C76687708F5C}"/>
              </a:ext>
            </a:extLst>
          </p:cNvPr>
          <p:cNvSpPr txBox="1"/>
          <p:nvPr/>
        </p:nvSpPr>
        <p:spPr>
          <a:xfrm>
            <a:off x="8081523" y="5146559"/>
            <a:ext cx="4055165" cy="1147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45mph+</a:t>
            </a:r>
          </a:p>
          <a:p>
            <a:pPr marL="285750" indent="-28575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All terrain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33B071B-A3A4-54A0-F095-E0E2C7C86E9E}"/>
              </a:ext>
            </a:extLst>
          </p:cNvPr>
          <p:cNvSpPr txBox="1"/>
          <p:nvPr/>
        </p:nvSpPr>
        <p:spPr>
          <a:xfrm>
            <a:off x="4044021" y="5146559"/>
            <a:ext cx="415557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900mm worth</a:t>
            </a:r>
          </a:p>
          <a:p>
            <a:pPr marL="285750" indent="-28575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Active Protection Systems </a:t>
            </a:r>
          </a:p>
          <a:p>
            <a:pPr algn="ctr"/>
            <a:endParaRPr lang="en-GB" sz="2400" dirty="0"/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1D52F7AD-1991-9534-C4D0-0F732F86FE6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9745" y="2422420"/>
            <a:ext cx="3792509" cy="2724139"/>
          </a:xfrm>
          <a:prstGeom prst="rect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FA96EC00-00A1-373A-EB0B-A10AD57AF513}"/>
              </a:ext>
            </a:extLst>
          </p:cNvPr>
          <p:cNvSpPr/>
          <p:nvPr/>
        </p:nvSpPr>
        <p:spPr>
          <a:xfrm>
            <a:off x="1016131" y="1685500"/>
            <a:ext cx="2037522" cy="715617"/>
          </a:xfrm>
          <a:prstGeom prst="rect">
            <a:avLst/>
          </a:prstGeom>
          <a:noFill/>
          <a:ln w="2540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ysClr val="windowText" lastClr="000000"/>
                </a:solidFill>
              </a:rPr>
              <a:t>Firepower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C302B338-EAC2-F62D-B09E-68EC3E85999C}"/>
              </a:ext>
            </a:extLst>
          </p:cNvPr>
          <p:cNvSpPr/>
          <p:nvPr/>
        </p:nvSpPr>
        <p:spPr>
          <a:xfrm>
            <a:off x="8998904" y="1661654"/>
            <a:ext cx="2037522" cy="715617"/>
          </a:xfrm>
          <a:prstGeom prst="rect">
            <a:avLst/>
          </a:prstGeom>
          <a:noFill/>
          <a:ln w="2540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ysClr val="windowText" lastClr="000000"/>
                </a:solidFill>
              </a:rPr>
              <a:t>Mobility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04298053-89E8-E4C3-2F11-9DDFE9C393AD}"/>
              </a:ext>
            </a:extLst>
          </p:cNvPr>
          <p:cNvSpPr/>
          <p:nvPr/>
        </p:nvSpPr>
        <p:spPr>
          <a:xfrm>
            <a:off x="4886407" y="1661654"/>
            <a:ext cx="2037522" cy="715617"/>
          </a:xfrm>
          <a:prstGeom prst="rect">
            <a:avLst/>
          </a:prstGeom>
          <a:noFill/>
          <a:ln w="2540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ysClr val="windowText" lastClr="000000"/>
                </a:solidFill>
              </a:rPr>
              <a:t>Protection</a:t>
            </a:r>
          </a:p>
        </p:txBody>
      </p:sp>
    </p:spTree>
    <p:extLst>
      <p:ext uri="{BB962C8B-B14F-4D97-AF65-F5344CB8AC3E}">
        <p14:creationId xmlns:p14="http://schemas.microsoft.com/office/powerpoint/2010/main" val="22557708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AA550B-A08C-6DEC-C22D-5FC88076FA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92875"/>
            <a:ext cx="2743200" cy="365125"/>
          </a:xfrm>
        </p:spPr>
        <p:txBody>
          <a:bodyPr/>
          <a:lstStyle/>
          <a:p>
            <a:fld id="{1BD06976-638D-446A-9C87-BB2CB96A2335}" type="slidenum">
              <a:rPr lang="en-GB" smtClean="0"/>
              <a:t>12</a:t>
            </a:fld>
            <a:endParaRPr lang="en-GB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2CEAC3B3-E45E-B64A-0E3C-084983F51A2D}"/>
              </a:ext>
            </a:extLst>
          </p:cNvPr>
          <p:cNvSpPr txBox="1"/>
          <p:nvPr/>
        </p:nvSpPr>
        <p:spPr>
          <a:xfrm>
            <a:off x="2072770" y="362977"/>
            <a:ext cx="840307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Same tactics, new technology</a:t>
            </a:r>
          </a:p>
        </p:txBody>
      </p:sp>
      <p:pic>
        <p:nvPicPr>
          <p:cNvPr id="43" name="Picture 42">
            <a:extLst>
              <a:ext uri="{FF2B5EF4-FFF2-40B4-BE49-F238E27FC236}">
                <a16:creationId xmlns:a16="http://schemas.microsoft.com/office/drawing/2014/main" id="{CFABAD74-55CE-E804-19B2-423152B1F98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1177" y="1629255"/>
            <a:ext cx="5437582" cy="3746835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A0A43FBF-F71F-A812-5CD0-194A9BF29BC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910" y="1629255"/>
            <a:ext cx="5365914" cy="3746835"/>
          </a:xfrm>
          <a:prstGeom prst="rect">
            <a:avLst/>
          </a:prstGeom>
        </p:spPr>
      </p:pic>
      <p:sp>
        <p:nvSpPr>
          <p:cNvPr id="2" name="Arrow: Right 1">
            <a:extLst>
              <a:ext uri="{FF2B5EF4-FFF2-40B4-BE49-F238E27FC236}">
                <a16:creationId xmlns:a16="http://schemas.microsoft.com/office/drawing/2014/main" id="{008CEF30-136D-F692-B82F-0D14F2339616}"/>
              </a:ext>
            </a:extLst>
          </p:cNvPr>
          <p:cNvSpPr/>
          <p:nvPr/>
        </p:nvSpPr>
        <p:spPr>
          <a:xfrm>
            <a:off x="5364875" y="2922161"/>
            <a:ext cx="1818861" cy="1161021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93533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77D4B54-F3FC-20BD-986F-C0E42CCF52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92875"/>
            <a:ext cx="2743200" cy="365125"/>
          </a:xfrm>
        </p:spPr>
        <p:txBody>
          <a:bodyPr/>
          <a:lstStyle/>
          <a:p>
            <a:fld id="{1BD06976-638D-446A-9C87-BB2CB96A2335}" type="slidenum">
              <a:rPr lang="en-GB" smtClean="0"/>
              <a:t>13</a:t>
            </a:fld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988A00-7490-4F07-CB03-3525F2606BF4}"/>
              </a:ext>
            </a:extLst>
          </p:cNvPr>
          <p:cNvSpPr txBox="1"/>
          <p:nvPr/>
        </p:nvSpPr>
        <p:spPr>
          <a:xfrm>
            <a:off x="0" y="1536173"/>
            <a:ext cx="12192000" cy="3785652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GB" sz="4000" b="1" dirty="0"/>
              <a:t>Pause here</a:t>
            </a:r>
          </a:p>
          <a:p>
            <a:pPr algn="ctr"/>
            <a:endParaRPr lang="en-GB" sz="4000" b="1" dirty="0"/>
          </a:p>
          <a:p>
            <a:pPr algn="ctr"/>
            <a:r>
              <a:rPr lang="en-GB" sz="4000" dirty="0"/>
              <a:t>The next slide shows </a:t>
            </a:r>
            <a:r>
              <a:rPr lang="en-GB" sz="4000" dirty="0">
                <a:solidFill>
                  <a:srgbClr val="FF0000"/>
                </a:solidFill>
              </a:rPr>
              <a:t>real combat footage, </a:t>
            </a:r>
            <a:r>
              <a:rPr lang="en-GB" sz="4000" dirty="0"/>
              <a:t>filmed and posted by </a:t>
            </a:r>
            <a:r>
              <a:rPr lang="en-GB" sz="4000" i="1" dirty="0"/>
              <a:t>Strike Drone Company 47</a:t>
            </a:r>
            <a:endParaRPr lang="en-GB" sz="4000" i="1" dirty="0">
              <a:solidFill>
                <a:srgbClr val="FF0000"/>
              </a:solidFill>
            </a:endParaRPr>
          </a:p>
          <a:p>
            <a:endParaRPr lang="en-GB" sz="4000" b="1" dirty="0"/>
          </a:p>
          <a:p>
            <a:endParaRPr lang="en-GB" sz="4000" b="1" dirty="0"/>
          </a:p>
        </p:txBody>
      </p:sp>
    </p:spTree>
    <p:extLst>
      <p:ext uri="{BB962C8B-B14F-4D97-AF65-F5344CB8AC3E}">
        <p14:creationId xmlns:p14="http://schemas.microsoft.com/office/powerpoint/2010/main" val="38132859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BF38C1-CBC1-4BFA-C4B5-C9399E21A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92875"/>
            <a:ext cx="2743200" cy="365125"/>
          </a:xfrm>
        </p:spPr>
        <p:txBody>
          <a:bodyPr/>
          <a:lstStyle/>
          <a:p>
            <a:fld id="{1BD06976-638D-446A-9C87-BB2CB96A2335}" type="slidenum">
              <a:rPr lang="en-GB" smtClean="0"/>
              <a:t>14</a:t>
            </a:fld>
            <a:endParaRPr lang="en-GB"/>
          </a:p>
        </p:txBody>
      </p:sp>
      <p:pic>
        <p:nvPicPr>
          <p:cNvPr id="16" name="ssstwitter.com_1774213817375">
            <a:hlinkClick r:id="" action="ppaction://media"/>
            <a:extLst>
              <a:ext uri="{FF2B5EF4-FFF2-40B4-BE49-F238E27FC236}">
                <a16:creationId xmlns:a16="http://schemas.microsoft.com/office/drawing/2014/main" id="{B6F6BE99-7C16-FF7C-5FE0-564932E4B4C7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6670" end="31142.8934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470991" y="827432"/>
            <a:ext cx="9250018" cy="5203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6620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75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 mute="1">
                <p:cTn id="7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D76D4F86-8827-BDA5-F38C-2D32D056DC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9850234-3E2C-36C1-29F8-B48EF1717218}"/>
              </a:ext>
            </a:extLst>
          </p:cNvPr>
          <p:cNvSpPr txBox="1"/>
          <p:nvPr/>
        </p:nvSpPr>
        <p:spPr>
          <a:xfrm>
            <a:off x="523875" y="5317240"/>
            <a:ext cx="11210925" cy="7448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Q&amp;A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30C21F-1BE7-D2FD-BA51-6CD28E1EC9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  <a:defRPr/>
            </a:pPr>
            <a:fld id="{1BD06976-638D-446A-9C87-BB2CB96A2335}" type="slidenum">
              <a:rPr lang="en-US" smtClean="0">
                <a:solidFill>
                  <a:srgbClr val="FFFFFF"/>
                </a:solidFill>
              </a:rPr>
              <a:pPr defTabSz="457200">
                <a:spcAft>
                  <a:spcPts val="600"/>
                </a:spcAft>
                <a:defRPr/>
              </a:pPr>
              <a:t>15</a:t>
            </a:fld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97136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20B6C9-9F8A-152F-0680-452F913814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3479E1-6978-A894-9F67-AF552AFC2D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6287" y="1825625"/>
            <a:ext cx="10972799" cy="4863410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W. S. Churchill, "Letter to H. H. Asquith," 5 Jan. 1915. Trinity College Cambridge, Roskill Papers; Churchill Archives Centre, Cambridge, CHAR 13/66.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E. D. Swinton, "The Necessity for Machine Gun Destroyers," memorandum, 1 Jun. 1915. Tank Museum Archive, Bovington, TM E.2006.1095.3.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H. Doyle and T. Jentz, Panzerkampfwagen IV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Ausf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G, H and J 1942–45, Osprey New Vanguard 39. Oxford: Osprey Publishing, 2001.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D. Fletcher, Churchill Infantry Tank 1941–51, Osprey New Vanguard 7. Oxford: Osprey Publishing, 1993 (rev. ed. 2020).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D. Fletcher, British Mark I Tank 1916, Osprey New Vanguard 100. Oxford: Osprey Publishing, 2004.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I. V. Hogg and L. F. Thurston, British Artillery Weapons &amp; Ammunition 1914–1918. London: Ian Allan, 1972.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T. L. Jentz and H. L. Doyle, Panzer Tracts No. 4-3: Panzerkampfwagen IV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Ausf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H and J, 1943 to 1945. Boyds, MD: Panzer Tracts, 2008.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With media sources taken from multiple online platforms.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53E805-FBCC-3B7C-C987-65B268CB73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92875"/>
            <a:ext cx="2743200" cy="365125"/>
          </a:xfrm>
        </p:spPr>
        <p:txBody>
          <a:bodyPr/>
          <a:lstStyle/>
          <a:p>
            <a:fld id="{1BD06976-638D-446A-9C87-BB2CB96A2335}" type="slidenum">
              <a:rPr lang="en-GB" smtClean="0">
                <a:latin typeface="Arial" panose="020B0604020202020204" pitchFamily="34" charset="0"/>
                <a:cs typeface="Arial" panose="020B0604020202020204" pitchFamily="34" charset="0"/>
              </a:rPr>
              <a:t>16</a:t>
            </a:fld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42464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810DDF4EC27A54C9626255B384F637A" ma:contentTypeVersion="10" ma:contentTypeDescription="Create a new document." ma:contentTypeScope="" ma:versionID="608367e6c4251f1c4f22729e7d61523a">
  <xsd:schema xmlns:xsd="http://www.w3.org/2001/XMLSchema" xmlns:xs="http://www.w3.org/2001/XMLSchema" xmlns:p="http://schemas.microsoft.com/office/2006/metadata/properties" xmlns:ns3="ccfc14db-0f45-423b-b2f5-752f8f8a0ada" targetNamespace="http://schemas.microsoft.com/office/2006/metadata/properties" ma:root="true" ma:fieldsID="b9f5af1eb4c9e154ed57a9eb60b6051c" ns3:_="">
    <xsd:import namespace="ccfc14db-0f45-423b-b2f5-752f8f8a0ad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fc14db-0f45-423b-b2f5-752f8f8a0ad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cfc14db-0f45-423b-b2f5-752f8f8a0ada" xsi:nil="true"/>
  </documentManagement>
</p:properties>
</file>

<file path=customXml/itemProps1.xml><?xml version="1.0" encoding="utf-8"?>
<ds:datastoreItem xmlns:ds="http://schemas.openxmlformats.org/officeDocument/2006/customXml" ds:itemID="{FE31354A-07A6-4365-B313-FE045451C13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20039BC-5E86-4CA0-867A-009CAE6D19C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cfc14db-0f45-423b-b2f5-752f8f8a0ad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2853537-1C84-456B-BCFA-D7BEC6F06F64}">
  <ds:schemaRefs>
    <ds:schemaRef ds:uri="http://schemas.microsoft.com/office/2006/documentManagement/types"/>
    <ds:schemaRef ds:uri="http://schemas.openxmlformats.org/package/2006/metadata/core-properties"/>
    <ds:schemaRef ds:uri="http://schemas.microsoft.com/office/2006/metadata/properties"/>
    <ds:schemaRef ds:uri="http://purl.org/dc/terms/"/>
    <ds:schemaRef ds:uri="ccfc14db-0f45-423b-b2f5-752f8f8a0ada"/>
    <ds:schemaRef ds:uri="http://purl.org/dc/elements/1.1/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1104</TotalTime>
  <Words>531</Words>
  <Application>Microsoft Office PowerPoint</Application>
  <PresentationFormat>Widescreen</PresentationFormat>
  <Paragraphs>128</Paragraphs>
  <Slides>16</Slides>
  <Notes>11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Aptos</vt:lpstr>
      <vt:lpstr>Aptos Display</vt:lpstr>
      <vt:lpstr>Arial</vt:lpstr>
      <vt:lpstr>Office Theme</vt:lpstr>
      <vt:lpstr>The evolution of tank design WW1-WW2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modern tank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callum doherty</dc:creator>
  <cp:lastModifiedBy>Callum Doherty (2425616)</cp:lastModifiedBy>
  <cp:revision>49</cp:revision>
  <dcterms:created xsi:type="dcterms:W3CDTF">2026-03-21T18:16:22Z</dcterms:created>
  <dcterms:modified xsi:type="dcterms:W3CDTF">2026-03-27T09:23:06Z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0x0101007810DDF4EC27A54C9626255B384F637A</vt:lpwstr>
  </property>
</Properties>
</file>