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70" r:id="rId3"/>
    <p:sldId id="257" r:id="rId5"/>
    <p:sldId id="258" r:id="rId6"/>
    <p:sldId id="260" r:id="rId7"/>
    <p:sldId id="259" r:id="rId8"/>
    <p:sldId id="264" r:id="rId9"/>
    <p:sldId id="262" r:id="rId10"/>
    <p:sldId id="261" r:id="rId11"/>
    <p:sldId id="263" r:id="rId12"/>
    <p:sldId id="268" r:id="rId13"/>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3709" autoAdjust="0"/>
  </p:normalViewPr>
  <p:slideViewPr>
    <p:cSldViewPr snapToGrid="0">
      <p:cViewPr>
        <p:scale>
          <a:sx n="37" d="100"/>
          <a:sy n="37" d="100"/>
        </p:scale>
        <p:origin x="72" y="6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gs" Target="tags/tag3.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73E532-8DD7-4494-BC86-A5F4D6B7288F}"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E53E71-181A-4DA7-821A-23822C38101E}"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you write more explanations</a:t>
            </a:r>
            <a:endParaRPr lang="en-US" dirty="0"/>
          </a:p>
          <a:p>
            <a:endParaRPr lang="en-US" dirty="0"/>
          </a:p>
          <a:p>
            <a:r>
              <a:rPr lang="en-US" b="0" i="0" dirty="0">
                <a:solidFill>
                  <a:srgbClr val="4D5156"/>
                </a:solidFill>
                <a:effectLst/>
                <a:latin typeface="Arial" panose="020B0604020202020204" pitchFamily="34" charset="0"/>
              </a:rPr>
              <a:t>Human resource management is the strategic and coherent approach to the effective and efficient management of people in a company or organization such that they help their business gain a competitive advantage. It is designed to maximize employee performance in service of an employer's strategic objectives</a:t>
            </a:r>
            <a:endParaRPr lang="en-US" dirty="0"/>
          </a:p>
        </p:txBody>
      </p:sp>
      <p:sp>
        <p:nvSpPr>
          <p:cNvPr id="4" name="Slide Number Placeholder 3"/>
          <p:cNvSpPr>
            <a:spLocks noGrp="1"/>
          </p:cNvSpPr>
          <p:nvPr>
            <p:ph type="sldNum" sz="quarter" idx="5"/>
          </p:nvPr>
        </p:nvSpPr>
        <p:spPr/>
        <p:txBody>
          <a:bodyPr/>
          <a:lstStyle/>
          <a:p>
            <a:fld id="{FFE53E71-181A-4DA7-821A-23822C38101E}"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you write more explanations</a:t>
            </a:r>
            <a:endParaRPr lang="en-US" dirty="0"/>
          </a:p>
          <a:p>
            <a:endParaRPr lang="en-US" dirty="0"/>
          </a:p>
          <a:p>
            <a:r>
              <a:rPr lang="en-US" b="0" i="0" dirty="0">
                <a:solidFill>
                  <a:srgbClr val="4D5156"/>
                </a:solidFill>
                <a:effectLst/>
                <a:latin typeface="Arial" panose="020B0604020202020204" pitchFamily="34" charset="0"/>
              </a:rPr>
              <a:t>Human resource management is the strategic and coherent approach to the effective and efficient management of people in a company or organization such that they help their business gain a competitive advantage. It is designed to maximize employee performance in service of an employer's strategic objectives</a:t>
            </a:r>
            <a:endParaRPr lang="en-US" dirty="0"/>
          </a:p>
        </p:txBody>
      </p:sp>
      <p:sp>
        <p:nvSpPr>
          <p:cNvPr id="4" name="Slide Number Placeholder 3"/>
          <p:cNvSpPr>
            <a:spLocks noGrp="1"/>
          </p:cNvSpPr>
          <p:nvPr>
            <p:ph type="sldNum" sz="quarter" idx="5"/>
          </p:nvPr>
        </p:nvSpPr>
        <p:spPr/>
        <p:txBody>
          <a:bodyPr/>
          <a:lstStyle/>
          <a:p>
            <a:fld id="{FFE53E71-181A-4DA7-821A-23822C38101E}"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E53E71-181A-4DA7-821A-23822C38101E}"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8D7C6F24-E828-4193-B116-3B5EA2AFDC3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8D7C6F24-E828-4193-B116-3B5EA2AFDC3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8D7C6F24-E828-4193-B116-3B5EA2AFDC3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8D7C6F24-E828-4193-B116-3B5EA2AFDC3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8D7C6F24-E828-4193-B116-3B5EA2AFDC3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8D7C6F24-E828-4193-B116-3B5EA2AFDC3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7C6F24-E828-4193-B116-3B5EA2AFDC3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8D7C6F24-E828-4193-B116-3B5EA2AFDC3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8D7C6F24-E828-4193-B116-3B5EA2AFDC3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8D7C6F24-E828-4193-B116-3B5EA2AFDC3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8D7C6F24-E828-4193-B116-3B5EA2AFDC3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DAEB9-098A-4AE6-9C46-2C3BE6D69286}"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7C6F24-E828-4193-B116-3B5EA2AFDC39}"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9DAEB9-098A-4AE6-9C46-2C3BE6D69286}"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2.xml"/><Relationship Id="rId2" Type="http://schemas.openxmlformats.org/officeDocument/2006/relationships/image" Target="../media/image1.jpeg"/><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2.xml"/><Relationship Id="rId2" Type="http://schemas.openxmlformats.org/officeDocument/2006/relationships/image" Target="../media/image2.jpeg"/><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a:solidFill>
                  <a:srgbClr val="0070C0"/>
                </a:solidFill>
                <a:latin typeface="Bodoni Bk BT" panose="02070603070706020303" pitchFamily="18" charset="0"/>
              </a:rPr>
              <a:t>BMMB7007-Assignment 2</a:t>
            </a:r>
            <a:endParaRPr lang="en-US" sz="4800" dirty="0">
              <a:solidFill>
                <a:srgbClr val="0070C0"/>
              </a:solidFill>
              <a:latin typeface="Bodoni Bk BT" panose="02070603070706020303" pitchFamily="18" charset="0"/>
            </a:endParaRPr>
          </a:p>
        </p:txBody>
      </p:sp>
      <p:sp>
        <p:nvSpPr>
          <p:cNvPr id="3" name="Content Placeholder 2"/>
          <p:cNvSpPr>
            <a:spLocks noGrp="1"/>
          </p:cNvSpPr>
          <p:nvPr>
            <p:ph idx="1"/>
          </p:nvPr>
        </p:nvSpPr>
        <p:spPr>
          <a:xfrm>
            <a:off x="838200" y="1820862"/>
            <a:ext cx="5457825" cy="4672013"/>
          </a:xfrm>
        </p:spPr>
        <p:txBody>
          <a:bodyPr/>
          <a:lstStyle/>
          <a:p>
            <a:pPr marL="0" lvl="0" indent="0" algn="l" rtl="0">
              <a:lnSpc>
                <a:spcPct val="150000"/>
              </a:lnSpc>
              <a:spcBef>
                <a:spcPts val="0"/>
              </a:spcBef>
              <a:spcAft>
                <a:spcPts val="0"/>
              </a:spcAft>
              <a:buSzPct val="144000"/>
              <a:buNone/>
            </a:pPr>
            <a:r>
              <a:rPr lang="en-GB" b="1">
                <a:solidFill>
                  <a:schemeClr val="dk2"/>
                </a:solidFill>
                <a:latin typeface="Times New Roman" panose="02020603050405020304"/>
                <a:ea typeface="Times New Roman" panose="02020603050405020304"/>
                <a:cs typeface="Times New Roman" panose="02020603050405020304"/>
                <a:sym typeface="Times New Roman" panose="02020603050405020304"/>
              </a:rPr>
              <a:t>Student Name:</a:t>
            </a:r>
            <a:r>
              <a:rPr lang="en-US" altLang="en-GB" b="1">
                <a:solidFill>
                  <a:schemeClr val="dk2"/>
                </a:solidFill>
                <a:latin typeface="Times New Roman" panose="02020603050405020304"/>
                <a:ea typeface="Times New Roman" panose="02020603050405020304"/>
                <a:cs typeface="Times New Roman" panose="02020603050405020304"/>
                <a:sym typeface="Times New Roman" panose="02020603050405020304"/>
              </a:rPr>
              <a:t> De LI</a:t>
            </a:r>
            <a:endParaRPr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50000"/>
              </a:lnSpc>
              <a:spcBef>
                <a:spcPts val="0"/>
              </a:spcBef>
              <a:spcAft>
                <a:spcPts val="0"/>
              </a:spcAft>
              <a:buSzPct val="144000"/>
              <a:buNone/>
            </a:pPr>
            <a:r>
              <a:rPr lang="en-GB" b="1">
                <a:solidFill>
                  <a:schemeClr val="dk2"/>
                </a:solidFill>
                <a:latin typeface="Times New Roman" panose="02020603050405020304"/>
                <a:ea typeface="Times New Roman" panose="02020603050405020304"/>
                <a:cs typeface="Times New Roman" panose="02020603050405020304"/>
                <a:sym typeface="Times New Roman" panose="02020603050405020304"/>
              </a:rPr>
              <a:t>Student ID:2216601</a:t>
            </a:r>
            <a:endParaRPr lang="en-GB"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50000"/>
              </a:lnSpc>
              <a:spcBef>
                <a:spcPts val="0"/>
              </a:spcBef>
              <a:spcAft>
                <a:spcPts val="0"/>
              </a:spcAft>
              <a:buSzPct val="144000"/>
              <a:buNone/>
            </a:pPr>
            <a:r>
              <a:rPr lang="en-US" altLang="en-GB" b="1">
                <a:solidFill>
                  <a:schemeClr val="dk2"/>
                </a:solidFill>
                <a:latin typeface="Times New Roman" panose="02020603050405020304"/>
                <a:ea typeface="Times New Roman" panose="02020603050405020304"/>
                <a:cs typeface="Times New Roman" panose="02020603050405020304"/>
                <a:sym typeface="Times New Roman" panose="02020603050405020304"/>
              </a:rPr>
              <a:t>Presentation’s Link: https://web.microsoftstream.com/video/1836ee06-fd67-4aa8-ab25-746b277d438d</a:t>
            </a:r>
            <a:endParaRPr lang="en-US" altLang="en-GB"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5" name="Picture 4" descr="C:\Users\dannii\Downloads\375d3cc65f1b8dfd75b913118fa71da6.jpeg375d3cc65f1b8dfd75b913118fa71da6"/>
          <p:cNvPicPr>
            <a:picLocks noChangeAspect="1"/>
          </p:cNvPicPr>
          <p:nvPr>
            <p:custDataLst>
              <p:tags r:id="rId1"/>
            </p:custDataLst>
          </p:nvPr>
        </p:nvPicPr>
        <p:blipFill>
          <a:blip r:embed="rId2"/>
          <a:srcRect/>
          <a:stretch>
            <a:fillRect/>
          </a:stretch>
        </p:blipFill>
        <p:spPr>
          <a:xfrm>
            <a:off x="6536214" y="2068195"/>
            <a:ext cx="4817745" cy="321647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800" dirty="0">
                <a:solidFill>
                  <a:srgbClr val="0070C0"/>
                </a:solidFill>
                <a:latin typeface="Bodoni Bk BT" panose="02070603070706020303" pitchFamily="18" charset="0"/>
              </a:rPr>
              <a:t>HUMAN RESOURCE MANAGEMENT</a:t>
            </a:r>
            <a:endParaRPr lang="en-US" sz="4800" dirty="0">
              <a:solidFill>
                <a:srgbClr val="0070C0"/>
              </a:solidFill>
              <a:latin typeface="Bodoni Bk BT" panose="02070603070706020303" pitchFamily="18" charset="0"/>
            </a:endParaRPr>
          </a:p>
        </p:txBody>
      </p:sp>
      <p:sp>
        <p:nvSpPr>
          <p:cNvPr id="3" name="Content Placeholder 2"/>
          <p:cNvSpPr>
            <a:spLocks noGrp="1"/>
          </p:cNvSpPr>
          <p:nvPr>
            <p:ph idx="1"/>
          </p:nvPr>
        </p:nvSpPr>
        <p:spPr>
          <a:xfrm>
            <a:off x="838200" y="1820862"/>
            <a:ext cx="5457825" cy="4672013"/>
          </a:xfrm>
        </p:spPr>
        <p:txBody>
          <a:bodyPr/>
          <a:lstStyle/>
          <a:p>
            <a:r>
              <a:rPr lang="en-US" b="0" i="0" dirty="0">
                <a:solidFill>
                  <a:srgbClr val="202124"/>
                </a:solidFill>
                <a:effectLst/>
                <a:latin typeface="Times New Roman" panose="02020603050405020304" pitchFamily="18" charset="0"/>
                <a:cs typeface="Times New Roman" panose="02020603050405020304" pitchFamily="18" charset="0"/>
              </a:rPr>
              <a:t>Human resource management (HRM) is </a:t>
            </a:r>
            <a:r>
              <a:rPr lang="en-US" b="0" i="0" dirty="0">
                <a:solidFill>
                  <a:srgbClr val="040C28"/>
                </a:solidFill>
                <a:effectLst/>
                <a:latin typeface="Times New Roman" panose="02020603050405020304" pitchFamily="18" charset="0"/>
                <a:cs typeface="Times New Roman" panose="02020603050405020304" pitchFamily="18" charset="0"/>
              </a:rPr>
              <a:t>the practice of recruiting, hiring, deploying and managing an organization's employees</a:t>
            </a:r>
            <a:r>
              <a:rPr lang="en-US" b="0" i="0" dirty="0">
                <a:solidFill>
                  <a:srgbClr val="202124"/>
                </a:solidFill>
                <a:effectLst/>
                <a:latin typeface="Times New Roman" panose="02020603050405020304" pitchFamily="18" charset="0"/>
                <a:cs typeface="Times New Roman" panose="02020603050405020304" pitchFamily="18" charset="0"/>
              </a:rPr>
              <a:t>. HRM is often referred to simply as human resources (HR).</a:t>
            </a: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custDataLst>
              <p:tags r:id="rId1"/>
            </p:custDataLst>
          </p:nvPr>
        </p:nvPicPr>
        <p:blipFill>
          <a:blip r:embed="rId2">
            <a:extLst>
              <a:ext uri="{28A0092B-C50C-407E-A947-70E740481C1C}">
                <a14:useLocalDpi xmlns:a14="http://schemas.microsoft.com/office/drawing/2010/main" val="0"/>
              </a:ext>
            </a:extLst>
          </a:blip>
          <a:stretch>
            <a:fillRect/>
          </a:stretch>
        </p:blipFill>
        <p:spPr>
          <a:xfrm>
            <a:off x="6542087" y="1604645"/>
            <a:ext cx="5146358" cy="3216474"/>
          </a:xfrm>
          <a:prstGeom prst="rect">
            <a:avLst/>
          </a:prstGeom>
        </p:spPr>
      </p:pic>
      <p:sp>
        <p:nvSpPr>
          <p:cNvPr id="6" name="TextBox 5"/>
          <p:cNvSpPr txBox="1"/>
          <p:nvPr/>
        </p:nvSpPr>
        <p:spPr>
          <a:xfrm flipH="1">
            <a:off x="6296024" y="5358012"/>
            <a:ext cx="5149048" cy="646331"/>
          </a:xfrm>
          <a:prstGeom prst="rect">
            <a:avLst/>
          </a:prstGeom>
          <a:noFill/>
        </p:spPr>
        <p:txBody>
          <a:bodyPr wrap="square" rtlCol="0">
            <a:spAutoFit/>
          </a:bodyPr>
          <a:lstStyle/>
          <a:p>
            <a:r>
              <a:rPr lang="en-US" dirty="0"/>
              <a:t>Understanding HR management (HR management slides, 2016)</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10154" y="241161"/>
            <a:ext cx="9243646" cy="1449528"/>
          </a:xfrm>
        </p:spPr>
        <p:txBody>
          <a:bodyPr/>
          <a:lstStyle/>
          <a:p>
            <a:r>
              <a:rPr lang="en-US" b="1" dirty="0"/>
              <a:t>HUMAN RESOURCE MANAGEMENT</a:t>
            </a:r>
            <a:endParaRPr lang="en-US" b="1" dirty="0"/>
          </a:p>
        </p:txBody>
      </p:sp>
      <p:pic>
        <p:nvPicPr>
          <p:cNvPr id="5" name="Content Placeholder 4"/>
          <p:cNvPicPr>
            <a:picLocks noGrp="1" noChangeAspect="1"/>
          </p:cNvPicPr>
          <p:nvPr>
            <p:ph idx="1"/>
          </p:nvPr>
        </p:nvPicPr>
        <p:blipFill>
          <a:blip r:embed="rId1">
            <a:extLst>
              <a:ext uri="{28A0092B-C50C-407E-A947-70E740481C1C}">
                <a14:useLocalDpi xmlns:a14="http://schemas.microsoft.com/office/drawing/2010/main" val="0"/>
              </a:ext>
            </a:extLst>
          </a:blip>
          <a:stretch>
            <a:fillRect/>
          </a:stretch>
        </p:blipFill>
        <p:spPr>
          <a:xfrm>
            <a:off x="1403240" y="1180861"/>
            <a:ext cx="9382168" cy="4927609"/>
          </a:xfrm>
          <a:noFill/>
        </p:spPr>
      </p:pic>
      <p:sp>
        <p:nvSpPr>
          <p:cNvPr id="8" name="TextBox 7"/>
          <p:cNvSpPr txBox="1"/>
          <p:nvPr/>
        </p:nvSpPr>
        <p:spPr>
          <a:xfrm>
            <a:off x="4481564" y="6247507"/>
            <a:ext cx="3225521" cy="369332"/>
          </a:xfrm>
          <a:prstGeom prst="rect">
            <a:avLst/>
          </a:prstGeom>
          <a:noFill/>
        </p:spPr>
        <p:txBody>
          <a:bodyPr wrap="square" rtlCol="0">
            <a:spAutoFit/>
          </a:bodyPr>
          <a:lstStyle/>
          <a:p>
            <a:r>
              <a:rPr lang="en-US" dirty="0"/>
              <a:t>(Simple HR LMS, 2016)</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6630" y="365125"/>
            <a:ext cx="9232265" cy="920750"/>
          </a:xfrm>
        </p:spPr>
        <p:txBody>
          <a:bodyPr>
            <a:normAutofit/>
          </a:bodyPr>
          <a:lstStyle/>
          <a:p>
            <a:pPr algn="ctr"/>
            <a:r>
              <a:rPr lang="en-US" dirty="0"/>
              <a:t>Introduction to the organization</a:t>
            </a:r>
            <a:endParaRPr lang="en-US" dirty="0"/>
          </a:p>
        </p:txBody>
      </p:sp>
      <p:sp>
        <p:nvSpPr>
          <p:cNvPr id="3" name="Content Placeholder 2"/>
          <p:cNvSpPr>
            <a:spLocks noGrp="1"/>
          </p:cNvSpPr>
          <p:nvPr>
            <p:ph idx="1"/>
          </p:nvPr>
        </p:nvSpPr>
        <p:spPr>
          <a:xfrm>
            <a:off x="0" y="748146"/>
            <a:ext cx="12262338" cy="6109854"/>
          </a:xfrm>
        </p:spPr>
        <p:txBody>
          <a:bodyPr>
            <a:normAutofit fontScale="72500"/>
          </a:bodyPr>
          <a:lstStyle/>
          <a:p>
            <a:pPr marL="0" marR="0" indent="0" algn="l">
              <a:lnSpc>
                <a:spcPct val="107000"/>
              </a:lnSpc>
              <a:spcBef>
                <a:spcPts val="0"/>
              </a:spcBef>
              <a:spcAft>
                <a:spcPts val="800"/>
              </a:spcAft>
              <a:buNone/>
            </a:pPr>
            <a:endParaRPr lang="en-US" sz="4200" kern="100" dirty="0">
              <a:latin typeface="Calibri" panose="020F0502020204030204" pitchFamily="34" charset="0"/>
              <a:ea typeface="Calibri" panose="020F0502020204030204" pitchFamily="34" charset="0"/>
              <a:cs typeface="Times New Roman" panose="02020603050405020304" pitchFamily="18" charset="0"/>
            </a:endParaRPr>
          </a:p>
          <a:p>
            <a:pPr marL="0" indent="0" algn="l">
              <a:lnSpc>
                <a:spcPct val="107000"/>
              </a:lnSpc>
              <a:spcBef>
                <a:spcPts val="0"/>
              </a:spcBef>
              <a:spcAft>
                <a:spcPts val="800"/>
              </a:spcAft>
              <a:buNone/>
            </a:pPr>
            <a:r>
              <a:rPr lang="en-US"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Google Inc. is renowned for its ability to create and implement groundbreaking technological innovations. The company has achieved immense success and is widely regarded as one of the most successful technology companies in the world. The company’s success can be attributed to its people-centered approach, which places a significant emphasis on the management of human resources. This report aims to conduct a comprehensive in-depth investigation into the development needs of the human resources function at Google Inc. (</a:t>
            </a:r>
            <a:r>
              <a:rPr lang="en-US" sz="2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Zaim et, al. 2017</a:t>
            </a:r>
            <a:r>
              <a:rPr lang="en-US"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purpose of the investigation is to identify areas where the HR function requires further development in it so as to ensure they can effectively contribute to the improvement of Google Inc. company’s overall performance. </a:t>
            </a:r>
            <a:endParaRPr lang="en-US"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l">
              <a:lnSpc>
                <a:spcPct val="107000"/>
              </a:lnSpc>
              <a:spcBef>
                <a:spcPts val="0"/>
              </a:spcBef>
              <a:spcAft>
                <a:spcPts val="800"/>
              </a:spcAft>
              <a:buNone/>
            </a:pPr>
            <a:r>
              <a:rPr lang="en-US" sz="2400" kern="100" dirty="0">
                <a:effectLst/>
                <a:latin typeface="Times New Roman" panose="02020603050405020304" pitchFamily="18" charset="0"/>
                <a:ea typeface="Yu Gothic UI Semilight" panose="020B0400000000000000" charset="-128"/>
                <a:cs typeface="Times New Roman" panose="02020603050405020304" pitchFamily="18" charset="0"/>
              </a:rPr>
              <a:t>Google’s human resource’s function plays a critical role in managing the company’s human capital, ensuring that employees are engaged, motivated, and productive (Arbab &amp; Abaker, 2018)</a:t>
            </a:r>
            <a:endParaRPr lang="en-US" sz="2400" kern="100" dirty="0">
              <a:effectLst/>
              <a:latin typeface="Times New Roman" panose="02020603050405020304" pitchFamily="18" charset="0"/>
              <a:ea typeface="Yu Gothic UI Semilight" panose="020B0400000000000000" charset="-128"/>
              <a:cs typeface="Times New Roman" panose="02020603050405020304" pitchFamily="18" charset="0"/>
            </a:endParaRPr>
          </a:p>
          <a:p>
            <a:pPr marL="0" marR="0" indent="0" algn="ctr">
              <a:lnSpc>
                <a:spcPct val="107000"/>
              </a:lnSpc>
              <a:spcBef>
                <a:spcPts val="0"/>
              </a:spcBef>
              <a:spcAft>
                <a:spcPts val="800"/>
              </a:spcAft>
              <a:buNone/>
            </a:pP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ctr">
              <a:lnSpc>
                <a:spcPct val="107000"/>
              </a:lnSpc>
              <a:spcBef>
                <a:spcPts val="0"/>
              </a:spcBef>
              <a:spcAft>
                <a:spcPts val="800"/>
              </a:spcAft>
              <a:buNone/>
            </a:pPr>
            <a:endParaRPr lang="en-US" sz="1930" kern="100" dirty="0">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0"/>
              </a:spcAft>
              <a:buNone/>
            </a:pPr>
            <a:r>
              <a:rPr lang="en-US" sz="193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Reference: Zaim, H., Keceli, Y., Jaradat, A. and Kastrati, S., 2018. The effects of knowledge management processes on human resource management: Mediating role of knowledge utilization. </a:t>
            </a:r>
            <a:r>
              <a:rPr lang="en-US" sz="193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Science and Technology Policy Management</a:t>
            </a:r>
            <a:r>
              <a:rPr lang="en-US" sz="193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93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US" sz="193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pp.310-328.</a:t>
            </a:r>
            <a:endParaRPr lang="en-US" sz="193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0"/>
              </a:spcAft>
              <a:buNone/>
            </a:pPr>
            <a:endParaRPr lang="en-US" sz="193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0"/>
              </a:spcAft>
              <a:buNone/>
            </a:pPr>
            <a:r>
              <a:rPr lang="en-US" sz="1930" kern="100" dirty="0">
                <a:effectLst/>
                <a:latin typeface="Times New Roman" panose="02020603050405020304" pitchFamily="18" charset="0"/>
                <a:ea typeface="Calibri" panose="020F0502020204030204" pitchFamily="34" charset="0"/>
                <a:cs typeface="Times New Roman" panose="02020603050405020304" pitchFamily="18" charset="0"/>
              </a:rPr>
              <a:t>Arbab, A.M.H. and Abaker, M.O.S.M., 2018. Human resources management practices and organizational excellence in public orgnizations. Polish Journal of management studies, 18(2), pp.9-21</a:t>
            </a:r>
            <a:endParaRPr lang="en-US" sz="193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0"/>
              </a:spcAft>
              <a:buNone/>
            </a:pPr>
            <a:r>
              <a:rPr lang="en-US" sz="193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93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ctr">
              <a:lnSpc>
                <a:spcPct val="107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40132" y="4149970"/>
            <a:ext cx="3687745" cy="2486968"/>
          </a:xfrm>
        </p:spPr>
        <p:txBody>
          <a:bodyPr>
            <a:normAutofit fontScale="90000"/>
          </a:bodyPr>
          <a:lstStyle/>
          <a:p>
            <a:r>
              <a:rPr lang="en-US" sz="3600" dirty="0">
                <a:solidFill>
                  <a:srgbClr val="C00000"/>
                </a:solidFill>
              </a:rPr>
              <a:t>Organization culture change and development impact on an organization in relation to HR context</a:t>
            </a:r>
            <a:endParaRPr lang="en-US" sz="3600" dirty="0">
              <a:solidFill>
                <a:srgbClr val="C00000"/>
              </a:solidFill>
            </a:endParaRPr>
          </a:p>
        </p:txBody>
      </p:sp>
      <p:pic>
        <p:nvPicPr>
          <p:cNvPr id="5" name="Content Placeholder 4"/>
          <p:cNvPicPr>
            <a:picLocks noGrp="1" noChangeAspect="1"/>
          </p:cNvPicPr>
          <p:nvPr>
            <p:ph idx="1"/>
          </p:nvPr>
        </p:nvPicPr>
        <p:blipFill>
          <a:blip r:embed="rId1">
            <a:extLst>
              <a:ext uri="{28A0092B-C50C-407E-A947-70E740481C1C}">
                <a14:useLocalDpi xmlns:a14="http://schemas.microsoft.com/office/drawing/2010/main" val="0"/>
              </a:ext>
            </a:extLst>
          </a:blip>
          <a:stretch>
            <a:fillRect/>
          </a:stretch>
        </p:blipFill>
        <p:spPr>
          <a:xfrm>
            <a:off x="499948" y="1457011"/>
            <a:ext cx="7428201" cy="5179926"/>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950692"/>
          </a:xfrm>
        </p:spPr>
        <p:txBody>
          <a:bodyPr>
            <a:normAutofit fontScale="90000"/>
          </a:bodyPr>
          <a:lstStyle/>
          <a:p>
            <a:r>
              <a:rPr lang="en-US"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HR function in Google Inc. needs to develop the following skills to enhance their contribution to the company’s success; data analytics, strategic thinking, relationship building, change management, and innovation (Reddy &amp; Lakshmikeerthi, 2017)</a:t>
            </a:r>
            <a:br>
              <a:rPr lang="en-US"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3200" dirty="0"/>
          </a:p>
        </p:txBody>
      </p:sp>
      <p:pic>
        <p:nvPicPr>
          <p:cNvPr id="5" name="Content Placeholder 4"/>
          <p:cNvPicPr>
            <a:picLocks noGrp="1" noChangeAspect="1"/>
          </p:cNvPicPr>
          <p:nvPr>
            <p:ph idx="1"/>
          </p:nvPr>
        </p:nvPicPr>
        <p:blipFill>
          <a:blip r:embed="rId1">
            <a:extLst>
              <a:ext uri="{28A0092B-C50C-407E-A947-70E740481C1C}">
                <a14:useLocalDpi xmlns:a14="http://schemas.microsoft.com/office/drawing/2010/main" val="0"/>
              </a:ext>
            </a:extLst>
          </a:blip>
          <a:stretch>
            <a:fillRect/>
          </a:stretch>
        </p:blipFill>
        <p:spPr>
          <a:xfrm>
            <a:off x="142240" y="2106930"/>
            <a:ext cx="11963400" cy="3201670"/>
          </a:xfrm>
        </p:spPr>
      </p:pic>
      <p:sp>
        <p:nvSpPr>
          <p:cNvPr id="3" name="TextBox 2"/>
          <p:cNvSpPr txBox="1"/>
          <p:nvPr/>
        </p:nvSpPr>
        <p:spPr>
          <a:xfrm>
            <a:off x="7367673" y="3105834"/>
            <a:ext cx="4738255" cy="646331"/>
          </a:xfrm>
          <a:prstGeom prst="rect">
            <a:avLst/>
          </a:prstGeom>
          <a:noFill/>
        </p:spPr>
        <p:txBody>
          <a:bodyPr wrap="square" rtlCol="0">
            <a:spAutoFit/>
          </a:bodyPr>
          <a:lstStyle/>
          <a:p>
            <a:r>
              <a:rPr lang="en-US" sz="1800" dirty="0">
                <a:solidFill>
                  <a:srgbClr val="000000"/>
                </a:solidFill>
                <a:effectLst/>
                <a:latin typeface="Times New Roman" panose="02020603050405020304" pitchFamily="18" charset="0"/>
                <a:ea typeface="Calibri" panose="020F0502020204030204" pitchFamily="34" charset="0"/>
              </a:rPr>
              <a:t>Data Analytics, Strategic Thinking, Relationship Building</a:t>
            </a:r>
            <a:endParaRPr lang="en-US" dirty="0"/>
          </a:p>
        </p:txBody>
      </p:sp>
      <p:sp>
        <p:nvSpPr>
          <p:cNvPr id="4" name="文本框 3"/>
          <p:cNvSpPr txBox="1"/>
          <p:nvPr/>
        </p:nvSpPr>
        <p:spPr>
          <a:xfrm>
            <a:off x="838200" y="5834380"/>
            <a:ext cx="10582275" cy="922020"/>
          </a:xfrm>
          <a:prstGeom prst="rect">
            <a:avLst/>
          </a:prstGeom>
          <a:noFill/>
        </p:spPr>
        <p:txBody>
          <a:bodyPr wrap="square" rtlCol="0">
            <a:spAutoFit/>
          </a:bodyPr>
          <a:p>
            <a:r>
              <a:rPr lang="en-US"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sym typeface="+mn-ea"/>
              </a:rPr>
              <a:t>Reference:</a:t>
            </a:r>
            <a:endParaRPr lang="en-US"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sym typeface="+mn-ea"/>
            </a:endParaRPr>
          </a:p>
          <a:p>
            <a:r>
              <a:rPr lang="zh-CN" altLang="en-US">
                <a:latin typeface="Times New Roman" panose="02020603050405020304" pitchFamily="18" charset="0"/>
                <a:cs typeface="Times New Roman" panose="02020603050405020304" pitchFamily="18" charset="0"/>
              </a:rPr>
              <a:t>Reddy, P.R. and Lakshmikeerthi, P., 2017. HR analytics–an effective evidence based HRM tool. International Journal of Business and Management Invention, 6(7), pp.23-34.</a:t>
            </a:r>
            <a:endParaRPr lang="zh-CN" alt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035142" y="4329712"/>
            <a:ext cx="3066423" cy="2528288"/>
          </a:xfrm>
        </p:spPr>
        <p:txBody>
          <a:bodyPr>
            <a:normAutofit/>
          </a:bodyPr>
          <a:lstStyle/>
          <a:p>
            <a:r>
              <a:rPr lang="en-US" sz="1800" dirty="0">
                <a:solidFill>
                  <a:srgbClr val="222222"/>
                </a:solidFill>
                <a:effectLst/>
                <a:latin typeface="Times New Roman" panose="02020603050405020304" pitchFamily="18" charset="0"/>
                <a:ea typeface="Calibri" panose="020F0502020204030204" pitchFamily="34" charset="0"/>
              </a:rPr>
              <a:t>Reference: </a:t>
            </a:r>
            <a:r>
              <a:rPr lang="en-US" sz="1800" dirty="0" err="1">
                <a:solidFill>
                  <a:srgbClr val="222222"/>
                </a:solidFill>
                <a:effectLst/>
                <a:latin typeface="Times New Roman" panose="02020603050405020304" pitchFamily="18" charset="0"/>
                <a:ea typeface="Calibri" panose="020F0502020204030204" pitchFamily="34" charset="0"/>
              </a:rPr>
              <a:t>Abdeldayem</a:t>
            </a:r>
            <a:r>
              <a:rPr lang="en-US" sz="1800" dirty="0">
                <a:solidFill>
                  <a:srgbClr val="222222"/>
                </a:solidFill>
                <a:effectLst/>
                <a:latin typeface="Times New Roman" panose="02020603050405020304" pitchFamily="18" charset="0"/>
                <a:ea typeface="Calibri" panose="020F0502020204030204" pitchFamily="34" charset="0"/>
              </a:rPr>
              <a:t>, M.M. and </a:t>
            </a:r>
            <a:r>
              <a:rPr lang="en-US" sz="1800" dirty="0" err="1">
                <a:solidFill>
                  <a:srgbClr val="222222"/>
                </a:solidFill>
                <a:effectLst/>
                <a:latin typeface="Times New Roman" panose="02020603050405020304" pitchFamily="18" charset="0"/>
                <a:ea typeface="Calibri" panose="020F0502020204030204" pitchFamily="34" charset="0"/>
              </a:rPr>
              <a:t>Aldulaimi</a:t>
            </a:r>
            <a:r>
              <a:rPr lang="en-US" sz="1800" dirty="0">
                <a:solidFill>
                  <a:srgbClr val="222222"/>
                </a:solidFill>
                <a:effectLst/>
                <a:latin typeface="Times New Roman" panose="02020603050405020304" pitchFamily="18" charset="0"/>
                <a:ea typeface="Calibri" panose="020F0502020204030204" pitchFamily="34" charset="0"/>
              </a:rPr>
              <a:t>, S.H., 2020. Trends and opportunities of artificial intelligence in human resource management: Aspirations for public sector in Bahrain. </a:t>
            </a:r>
            <a:r>
              <a:rPr lang="en-US" sz="1800" i="1" dirty="0">
                <a:solidFill>
                  <a:srgbClr val="222222"/>
                </a:solidFill>
                <a:effectLst/>
                <a:latin typeface="Times New Roman" panose="02020603050405020304" pitchFamily="18" charset="0"/>
                <a:ea typeface="Calibri" panose="020F0502020204030204" pitchFamily="34" charset="0"/>
              </a:rPr>
              <a:t>International Journal of Scientific and Technology Research</a:t>
            </a:r>
            <a:r>
              <a:rPr lang="en-US" sz="1800" dirty="0">
                <a:solidFill>
                  <a:srgbClr val="222222"/>
                </a:solidFill>
                <a:effectLst/>
                <a:latin typeface="Times New Roman" panose="02020603050405020304" pitchFamily="18" charset="0"/>
                <a:ea typeface="Calibri" panose="020F0502020204030204" pitchFamily="34" charset="0"/>
              </a:rPr>
              <a:t>, </a:t>
            </a:r>
            <a:r>
              <a:rPr lang="en-US" sz="1800" i="1" dirty="0">
                <a:solidFill>
                  <a:srgbClr val="222222"/>
                </a:solidFill>
                <a:effectLst/>
                <a:latin typeface="Times New Roman" panose="02020603050405020304" pitchFamily="18" charset="0"/>
                <a:ea typeface="Calibri" panose="020F0502020204030204" pitchFamily="34" charset="0"/>
              </a:rPr>
              <a:t>9</a:t>
            </a:r>
            <a:r>
              <a:rPr lang="en-US" sz="1800" dirty="0">
                <a:solidFill>
                  <a:srgbClr val="222222"/>
                </a:solidFill>
                <a:effectLst/>
                <a:latin typeface="Times New Roman" panose="02020603050405020304" pitchFamily="18" charset="0"/>
                <a:ea typeface="Calibri" panose="020F0502020204030204" pitchFamily="34" charset="0"/>
              </a:rPr>
              <a:t>(1), pp.3867-3871</a:t>
            </a:r>
            <a:endParaRPr lang="en-US" dirty="0"/>
          </a:p>
        </p:txBody>
      </p:sp>
      <p:sp>
        <p:nvSpPr>
          <p:cNvPr id="3" name="Content Placeholder 2"/>
          <p:cNvSpPr>
            <a:spLocks noGrp="1"/>
          </p:cNvSpPr>
          <p:nvPr>
            <p:ph idx="1"/>
          </p:nvPr>
        </p:nvSpPr>
        <p:spPr>
          <a:xfrm>
            <a:off x="155575" y="608330"/>
            <a:ext cx="11880850" cy="6631940"/>
          </a:xfrm>
        </p:spPr>
        <p:txBody>
          <a:bodyPr/>
          <a:lstStyle/>
          <a:p>
            <a:pPr marL="0" indent="0">
              <a:buNone/>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Professionals need to be able to identify emerging trends and technology like the AI systems, and develop HR practices that are innovative and effective in response to current situations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Abdeldayem</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&amp;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Aldulaimi,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2020</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By developing this skill, HR professionals can ensure that the HR function is a key driver of organizational success.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pic>
        <p:nvPicPr>
          <p:cNvPr id="6" name="Picture 5"/>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2100105"/>
            <a:ext cx="9035142" cy="476014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00660"/>
            <a:ext cx="6949440" cy="6842760"/>
          </a:xfrm>
        </p:spPr>
        <p:txBody>
          <a:bodyPr>
            <a:noAutofit/>
          </a:bodyPr>
          <a:lstStyle/>
          <a:p>
            <a:r>
              <a:rPr lang="en-US" sz="4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Change Management: </a:t>
            </a:r>
            <a:br>
              <a:rPr lang="en-US" sz="4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4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ability of professionals to manage change properly and effectively is also an important skill that the HR function needs to develop. Effective change management requires HR professionals to be proactive, creative, and to have excellent communication skills.</a:t>
            </a:r>
            <a:br>
              <a:rPr lang="en-US" sz="40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4000" dirty="0"/>
          </a:p>
        </p:txBody>
      </p:sp>
      <p:pic>
        <p:nvPicPr>
          <p:cNvPr id="5" name="Content Placeholder 4"/>
          <p:cNvPicPr>
            <a:picLocks noGrp="1" noChangeAspect="1"/>
          </p:cNvPicPr>
          <p:nvPr>
            <p:ph idx="1"/>
          </p:nvPr>
        </p:nvPicPr>
        <p:blipFill>
          <a:blip r:embed="rId1">
            <a:extLst>
              <a:ext uri="{28A0092B-C50C-407E-A947-70E740481C1C}">
                <a14:useLocalDpi xmlns:a14="http://schemas.microsoft.com/office/drawing/2010/main" val="0"/>
              </a:ext>
            </a:extLst>
          </a:blip>
          <a:stretch>
            <a:fillRect/>
          </a:stretch>
        </p:blipFill>
        <p:spPr>
          <a:xfrm>
            <a:off x="5663712" y="687684"/>
            <a:ext cx="6528288" cy="6170316"/>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237615"/>
            <a:ext cx="12192000" cy="2092960"/>
          </a:xfrm>
        </p:spPr>
        <p:txBody>
          <a:bodyPr>
            <a:normAutofit fontScale="90000"/>
          </a:bodyPr>
          <a:lstStyle/>
          <a:p>
            <a:pPr algn="l"/>
            <a:r>
              <a:rPr lang="en-US" sz="2800" dirty="0">
                <a:latin typeface="Times New Roman" panose="02020603050405020304" pitchFamily="18" charset="0"/>
                <a:cs typeface="Times New Roman" panose="02020603050405020304" pitchFamily="18" charset="0"/>
              </a:rPr>
              <a:t>Conclusion</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It is impossible to overestimate the importance of the HR function in a company like Google Inc. In order to accomplish the strategic goals of the firm, the HR function is in charge of luring, keeping, and developing people (Snell &amp; Morris, 2022)</a:t>
            </a: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Since the emergence of big data, HR professionals have had to acquire the skills necessary to use data analytics to make decisions about their human resources (Alzoubi, 2022)</a:t>
            </a: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The HR function needs to acquire abilities in data analytics, strategic thinking, connection building, change management, and innovation to increase their contribution to the company's success (Van Esch et, al. 2018)</a:t>
            </a:r>
            <a:br>
              <a:rPr lang="en-US" sz="2800" dirty="0"/>
            </a:br>
            <a:endParaRPr lang="en-US" sz="2800" dirty="0"/>
          </a:p>
        </p:txBody>
      </p:sp>
      <p:pic>
        <p:nvPicPr>
          <p:cNvPr id="5" name="Content Placeholder 4"/>
          <p:cNvPicPr>
            <a:picLocks noGrp="1" noChangeAspect="1"/>
          </p:cNvPicPr>
          <p:nvPr>
            <p:ph idx="1"/>
          </p:nvPr>
        </p:nvPicPr>
        <p:blipFill>
          <a:blip r:embed="rId1">
            <a:extLst>
              <a:ext uri="{28A0092B-C50C-407E-A947-70E740481C1C}">
                <a14:useLocalDpi xmlns:a14="http://schemas.microsoft.com/office/drawing/2010/main" val="0"/>
              </a:ext>
            </a:extLst>
          </a:blip>
          <a:stretch>
            <a:fillRect/>
          </a:stretch>
        </p:blipFill>
        <p:spPr>
          <a:xfrm>
            <a:off x="8366760" y="4307205"/>
            <a:ext cx="3825240" cy="2550795"/>
          </a:xfrm>
        </p:spPr>
      </p:pic>
      <p:sp>
        <p:nvSpPr>
          <p:cNvPr id="7" name="TextBox 6"/>
          <p:cNvSpPr txBox="1"/>
          <p:nvPr/>
        </p:nvSpPr>
        <p:spPr>
          <a:xfrm>
            <a:off x="0" y="4032250"/>
            <a:ext cx="8366760" cy="3353435"/>
          </a:xfrm>
          <a:prstGeom prst="rect">
            <a:avLst/>
          </a:prstGeom>
          <a:noFill/>
        </p:spPr>
        <p:txBody>
          <a:bodyPr wrap="square" rtlCol="0">
            <a:spAutoFit/>
          </a:bodyPr>
          <a:lstStyle/>
          <a:p>
            <a:r>
              <a:rPr lang="en-US"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Reference:</a:t>
            </a:r>
            <a:endParaRPr lang="en-US"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effectLst/>
                <a:latin typeface="Times New Roman" panose="02020603050405020304" pitchFamily="18" charset="0"/>
                <a:cs typeface="Times New Roman" panose="02020603050405020304" pitchFamily="18" charset="0"/>
              </a:rPr>
              <a:t>Alzoubi, H.M., 2022. The effect of electronic human resources management on organizational health of telecommunications companies in Jordan. International Journal of Data and Network Science, pp.429-438.</a:t>
            </a:r>
            <a:endParaRPr lang="en-US" sz="1600" dirty="0">
              <a:effectLst/>
              <a:latin typeface="Times New Roman" panose="02020603050405020304" pitchFamily="18" charset="0"/>
              <a:cs typeface="Times New Roman" panose="02020603050405020304" pitchFamily="18" charset="0"/>
            </a:endParaRPr>
          </a:p>
          <a:p>
            <a:endParaRPr lang="en-US" sz="1600" dirty="0">
              <a:effectLst/>
              <a:latin typeface="Times New Roman" panose="02020603050405020304" pitchFamily="18" charset="0"/>
              <a:cs typeface="Times New Roman" panose="02020603050405020304" pitchFamily="18" charset="0"/>
            </a:endParaRPr>
          </a:p>
          <a:p>
            <a:r>
              <a:rPr lang="en-US" sz="1600" dirty="0">
                <a:effectLst/>
                <a:latin typeface="Times New Roman" panose="02020603050405020304" pitchFamily="18" charset="0"/>
                <a:cs typeface="Times New Roman" panose="02020603050405020304" pitchFamily="18" charset="0"/>
              </a:rPr>
              <a:t>Snell, S. and Morris, S., 2022. Managing human resources. Cengage Learning.</a:t>
            </a:r>
            <a:endParaRPr lang="en-US" sz="1600" dirty="0">
              <a:effectLst/>
              <a:latin typeface="Times New Roman" panose="02020603050405020304" pitchFamily="18" charset="0"/>
              <a:cs typeface="Times New Roman" panose="02020603050405020304" pitchFamily="18" charset="0"/>
            </a:endParaRPr>
          </a:p>
          <a:p>
            <a:endParaRPr lang="en-US" sz="1600" dirty="0">
              <a:effectLst/>
              <a:latin typeface="Times New Roman" panose="02020603050405020304" pitchFamily="18" charset="0"/>
              <a:cs typeface="Times New Roman" panose="02020603050405020304" pitchFamily="18" charset="0"/>
            </a:endParaRPr>
          </a:p>
          <a:p>
            <a:r>
              <a:rPr lang="en-US" sz="1600" dirty="0">
                <a:effectLst/>
                <a:latin typeface="Times New Roman" panose="02020603050405020304" pitchFamily="18" charset="0"/>
                <a:cs typeface="Times New Roman" panose="02020603050405020304" pitchFamily="18" charset="0"/>
              </a:rPr>
              <a:t>Van Esch, E., Wei, L.Q. and Chiang, F.F., 2018. High-performance human resource practices and firm performance: The mediating role of employees’ competencies and the moderating role of climate for creativity. The International Journal of Human Resource Management, 29(10), pp.1683-1708.</a:t>
            </a:r>
            <a:endParaRPr lang="en-US" sz="1600" dirty="0">
              <a:effectLst/>
              <a:latin typeface="Times New Roman" panose="02020603050405020304" pitchFamily="18" charset="0"/>
              <a:cs typeface="Times New Roman" panose="02020603050405020304" pitchFamily="18" charset="0"/>
            </a:endParaRPr>
          </a:p>
          <a:p>
            <a:endParaRPr lang="en-US" dirty="0">
              <a:effectLst/>
            </a:endParaRPr>
          </a:p>
          <a:p>
            <a:endParaRPr lang="en-US" dirty="0">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alpha val="70000"/>
                <a:lumMod val="98000"/>
                <a:lumOff val="2000"/>
              </a:schemeClr>
            </a:gs>
            <a:gs pos="100000">
              <a:srgbClr val="034373"/>
            </a:gs>
          </a:gsLst>
          <a:lin ang="3000000" scaled="0"/>
        </a:gradFill>
        <a:effectLst/>
      </p:bgPr>
    </p:bg>
    <p:spTree>
      <p:nvGrpSpPr>
        <p:cNvPr id="1" name=""/>
        <p:cNvGrpSpPr/>
        <p:nvPr/>
      </p:nvGrpSpPr>
      <p:grpSpPr/>
      <p:sp>
        <p:nvSpPr>
          <p:cNvPr id="2" name="Title 1"/>
          <p:cNvSpPr>
            <a:spLocks noGrp="1"/>
          </p:cNvSpPr>
          <p:nvPr>
            <p:ph type="title"/>
          </p:nvPr>
        </p:nvSpPr>
        <p:spPr>
          <a:xfrm>
            <a:off x="3738245" y="22860"/>
            <a:ext cx="4481195" cy="374015"/>
          </a:xfrm>
        </p:spPr>
        <p:txBody>
          <a:bodyPr/>
          <a:p>
            <a:pPr algn="ctr"/>
            <a:r>
              <a:rPr lang="en-US" sz="1800" b="1">
                <a:latin typeface="Times New Roman" panose="02020603050405020304" pitchFamily="18" charset="0"/>
                <a:cs typeface="Times New Roman" panose="02020603050405020304" pitchFamily="18" charset="0"/>
              </a:rPr>
              <a:t>References</a:t>
            </a:r>
            <a:endParaRPr lang="en-US" sz="1800" b="1">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155575"/>
            <a:ext cx="12191365" cy="6823710"/>
          </a:xfrm>
        </p:spPr>
        <p:txBody>
          <a:bodyPr>
            <a:normAutofit fontScale="25000"/>
          </a:bodyPr>
          <a:p>
            <a:pPr marL="0" indent="0">
              <a:buNone/>
            </a:pPr>
            <a:endParaRPr lang="en-US"/>
          </a:p>
          <a:p>
            <a:r>
              <a:rPr lang="en-US" sz="5600" b="1">
                <a:solidFill>
                  <a:schemeClr val="tx1"/>
                </a:solidFill>
                <a:latin typeface="Times New Roman" panose="02020603050405020304" pitchFamily="18" charset="0"/>
                <a:cs typeface="Times New Roman" panose="02020603050405020304" pitchFamily="18" charset="0"/>
              </a:rPr>
              <a:t>Abdeldayem, M.M. and Aldulaimi, S.H., 2020. Trends and opportunities of artificial intelligence in human resource management: Aspirations for public sector in Bahrain. International Journal of Scientific and Technology Research, 9(1), pp.3867-3871.</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Ahamed, H., Alam, I. and Islam, M., 2019. SVM Based Real Time Hand-Written Digit Recognition System. International Conference on Engineering Research and Education School of Applied sciences &amp; Technology, SUST, Sylhet.</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Alzoubi, H.M., 2022. The effect of electronic human resources management on organizational health of telecommunications companies in Jordan. International Journal of Data and Network Science, pp.429-438.</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Anwar, G. and Abdullah, N.N., 2021. The impact of Human resource management practice on Organizational performance. International journal of Engineering, Business and Management (IJEBM), 5.</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Arbab, A.M.H. and Abaker, M.O.S.M., 2018. Human resources management practices and organizational excellence in public orgnizations. Polish Journal of management studies, 18(2), pp.9-21.</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Dirani, K.M., Abadi, M., Alizadeh, A., Barhate, B., Garza, R.C., Gunasekara, N., Ibrahim, G. and Majzun, Z., 2020. Leadership competencies and the essential role of human resource development in times of crisis: a response to Covid-19 pandemic. Human Resource Development International, 23(4), pp.380-394.</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Lopez-Cabrales, A., Bornay-Barrachina, M. and Diaz-Fernandez, M., 2017. Leadership and dynamic capabilities: the role of HR systems. Personnel Review, 46(2), pp.255-276.</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Reddy, P.R. and Lakshmikeerthi, P., 2017. HR analytics–an effective evidence based HRM tool. International Journal of Business and Management Invention, 6(7), pp.23-34.</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Snell, S. and Morris, S., 2022. Managing human resources. Cengage Learning.</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Van Esch, E., Wei, L.Q. and Chiang, F.F., 2018. High-performance human resource practices and firm performance: The mediating role of employees’ competencies and the moderating role of climate for creativity. The International Journal of Human Resource Management, 29(10), pp.1683-1708.</a:t>
            </a:r>
            <a:endParaRPr lang="en-US" sz="5600" b="1">
              <a:solidFill>
                <a:schemeClr val="tx1"/>
              </a:solidFill>
              <a:latin typeface="Times New Roman" panose="02020603050405020304" pitchFamily="18" charset="0"/>
              <a:cs typeface="Times New Roman" panose="02020603050405020304" pitchFamily="18" charset="0"/>
            </a:endParaRPr>
          </a:p>
          <a:p>
            <a:r>
              <a:rPr lang="en-US" sz="5600" b="1">
                <a:solidFill>
                  <a:schemeClr val="tx1"/>
                </a:solidFill>
                <a:latin typeface="Times New Roman" panose="02020603050405020304" pitchFamily="18" charset="0"/>
                <a:cs typeface="Times New Roman" panose="02020603050405020304" pitchFamily="18" charset="0"/>
              </a:rPr>
              <a:t>Zaim, H., Keceli, Y., Jaradat, A. and Kastrati, S., 2018. The effects of knowledge management processes on human resource management: Mediating role of knowledge utilization. Journal of Science and Technology Policy Management, 9(3), pp.310-328.</a:t>
            </a:r>
            <a:endParaRPr lang="en-US" sz="5600" b="1">
              <a:solidFill>
                <a:schemeClr val="tx1"/>
              </a:solidFill>
              <a:latin typeface="Times New Roman" panose="02020603050405020304" pitchFamily="18" charset="0"/>
              <a:cs typeface="Times New Roman" panose="02020603050405020304" pitchFamily="18" charset="0"/>
            </a:endParaRPr>
          </a:p>
          <a:p>
            <a:endParaRPr lang="en-US" sz="5600" b="1">
              <a:solidFill>
                <a:schemeClr val="tx1"/>
              </a:solidFill>
              <a:latin typeface="Times New Roman" panose="02020603050405020304" pitchFamily="18" charset="0"/>
              <a:cs typeface="Times New Roman" panose="02020603050405020304" pitchFamily="18" charset="0"/>
            </a:endParaRPr>
          </a:p>
          <a:p>
            <a:endParaRPr lang="en-US" sz="4000">
              <a:solidFill>
                <a:schemeClr val="tx1"/>
              </a:solidFill>
              <a:latin typeface="Times New Roman" panose="02020603050405020304" pitchFamily="18" charset="0"/>
              <a:cs typeface="Times New Roman" panose="02020603050405020304" pitchFamily="18" charset="0"/>
            </a:endParaRPr>
          </a:p>
          <a:p>
            <a:endParaRPr lang="en-US" sz="400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tags/tag1.xml><?xml version="1.0" encoding="utf-8"?>
<p:tagLst xmlns:p="http://schemas.openxmlformats.org/presentationml/2006/main">
  <p:tag name="KSO_WM_UNIT_PLACING_PICTURE_USER_VIEWPORT" val="{&quot;height&quot;:5065.313385826772,&quot;width&quot;:8104.500787401575}"/>
</p:tagLst>
</file>

<file path=ppt/tags/tag2.xml><?xml version="1.0" encoding="utf-8"?>
<p:tagLst xmlns:p="http://schemas.openxmlformats.org/presentationml/2006/main">
  <p:tag name="KSO_WM_UNIT_PLACING_PICTURE_USER_VIEWPORT" val="{&quot;height&quot;:5065.313385826772,&quot;width&quot;:8104.500787401575}"/>
</p:tagLst>
</file>

<file path=ppt/tags/tag3.xml><?xml version="1.0" encoding="utf-8"?>
<p:tagLst xmlns:p="http://schemas.openxmlformats.org/presentationml/2006/main">
  <p:tag name="KSO_WPP_MARK_KEY" val="8711e21b-5326-45a4-bfb4-ee46e7201b9a"/>
  <p:tag name="COMMONDATA" val="eyJoZGlkIjoiZTU0NGVhNmUxY2NhODQzODBmYTQ5ODAxNzgwZTU1MTcifQ=="/>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6870</Words>
  <Application>WPS 演示</Application>
  <PresentationFormat>Widescreen</PresentationFormat>
  <Paragraphs>74</Paragraphs>
  <Slides>10</Slides>
  <Notes>2</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10</vt:i4>
      </vt:variant>
    </vt:vector>
  </HeadingPairs>
  <TitlesOfParts>
    <vt:vector size="24" baseType="lpstr">
      <vt:lpstr>Arial</vt:lpstr>
      <vt:lpstr>宋体</vt:lpstr>
      <vt:lpstr>Wingdings</vt:lpstr>
      <vt:lpstr>Bodoni Bk BT</vt:lpstr>
      <vt:lpstr>Segoe Print</vt:lpstr>
      <vt:lpstr>Times New Roman</vt:lpstr>
      <vt:lpstr>Times New Roman</vt:lpstr>
      <vt:lpstr>Calibri</vt:lpstr>
      <vt:lpstr>Yu Gothic UI Semilight</vt:lpstr>
      <vt:lpstr>微软雅黑</vt:lpstr>
      <vt:lpstr>Arial Unicode MS</vt:lpstr>
      <vt:lpstr>Calibri Light</vt:lpstr>
      <vt:lpstr>等线</vt:lpstr>
      <vt:lpstr>Office Theme</vt:lpstr>
      <vt:lpstr>BMMB7007-Assignment 2</vt:lpstr>
      <vt:lpstr>HUMAN RESOURCE MANAGEMENT</vt:lpstr>
      <vt:lpstr>HUMAN RESOURCE MANAGEMENT</vt:lpstr>
      <vt:lpstr>Introduction to the organization</vt:lpstr>
      <vt:lpstr>Organization culture change and development impact on an organization in relation to HR context</vt:lpstr>
      <vt:lpstr>the HR function in Google Inc. needs to develop the following skills to enhance their contribution to the company’s success; data analytics, strategic thinking, relationship building, change management, and innovation (Reddy &amp; Lakshmikeerthi, 2017) </vt:lpstr>
      <vt:lpstr>Reference: Abdeldayem, M.M. and Aldulaimi, S.H., 2020. Trends and opportunities of artificial intelligence in human resource management: Aspirations for public sector in Bahrain. International Journal of Scientific and Technology Research, 9(1), pp.3867-3871</vt:lpstr>
      <vt:lpstr>Change Management:  The ability of professionals to manage change properly and effectively is also an important skill that the HR function needs to develop. Effective change management requires HR professionals to be proactive, creative, and to have excellent communication skills. </vt:lpstr>
      <vt:lpstr>Conclusion It is impossible to overestimate the importance of the HR function in a company like Google Inc. In order to accomplish the strategic goals of the firm, the HR function is in charge of luring, keeping, and developing people (Snell &amp; Morris, 2022)  Since the emergence of big data, HR professionals have had to acquire the skills necessary to use data analytics to make decisions about their human resources (Alzoubi, 2022)  The HR function needs to acquire abilities in data analytics, strategic thinking, connection building, change management, and innovation to increase their contribution to the company's success (Van Esch et, al. 2018)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victor khin</dc:creator>
  <cp:lastModifiedBy>38724</cp:lastModifiedBy>
  <cp:revision>6</cp:revision>
  <dcterms:created xsi:type="dcterms:W3CDTF">2023-04-19T08:18:00Z</dcterms:created>
  <dcterms:modified xsi:type="dcterms:W3CDTF">2023-04-28T14:39:00Z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D929FBF42B55451C85E50F9FE8F57575</vt:lpwstr>
  </property>
  <property fmtid="{D5CDD505-2E9C-101B-9397-08002B2CF9AE}" pid="3" name="KSOProductBuildVer">
    <vt:lpwstr>2052-11.1.0.12970</vt:lpwstr>
  </property>
</Properties>
</file>