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60" r:id="rId5"/>
    <p:sldId id="261" r:id="rId6"/>
    <p:sldId id="262" r:id="rId7"/>
    <p:sldId id="263" r:id="rId8"/>
    <p:sldId id="265" r:id="rId9"/>
    <p:sldId id="266" r:id="rId10"/>
    <p:sldId id="267" r:id="rId11"/>
    <p:sldId id="268" r:id="rId12"/>
    <p:sldId id="270" r:id="rId13"/>
    <p:sldId id="271" r:id="rId14"/>
    <p:sldId id="272" r:id="rId15"/>
    <p:sldId id="27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715DE1-FDB6-054D-AF2B-F6BCF3955569}" v="22" dt="2026-02-24T23:54:09.75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549"/>
    <p:restoredTop sz="55627" autoAdjust="0"/>
  </p:normalViewPr>
  <p:slideViewPr>
    <p:cSldViewPr snapToGrid="0">
      <p:cViewPr>
        <p:scale>
          <a:sx n="100" d="100"/>
          <a:sy n="100" d="100"/>
        </p:scale>
        <p:origin x="312" y="-1048"/>
      </p:cViewPr>
      <p:guideLst/>
    </p:cSldViewPr>
  </p:slideViewPr>
  <p:notesTextViewPr>
    <p:cViewPr>
      <p:scale>
        <a:sx n="65" d="100"/>
        <a:sy n="6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ly Stradling (2500759)" userId="b66a1389-4d76-4d16-8781-be84b65d076b" providerId="ADAL" clId="{42B16064-8FB3-5B12-BF39-983297E8C20C}"/>
    <pc:docChg chg="undo custSel delSld modSld">
      <pc:chgData name="Lily Stradling (2500759)" userId="b66a1389-4d76-4d16-8781-be84b65d076b" providerId="ADAL" clId="{42B16064-8FB3-5B12-BF39-983297E8C20C}" dt="2026-02-25T00:12:04.498" v="291" actId="255"/>
      <pc:docMkLst>
        <pc:docMk/>
      </pc:docMkLst>
      <pc:sldChg chg="addSp modSp mod">
        <pc:chgData name="Lily Stradling (2500759)" userId="b66a1389-4d76-4d16-8781-be84b65d076b" providerId="ADAL" clId="{42B16064-8FB3-5B12-BF39-983297E8C20C}" dt="2026-02-24T23:46:48.376" v="280" actId="21"/>
        <pc:sldMkLst>
          <pc:docMk/>
          <pc:sldMk cId="2377956561" sldId="256"/>
        </pc:sldMkLst>
        <pc:spChg chg="add mod">
          <ac:chgData name="Lily Stradling (2500759)" userId="b66a1389-4d76-4d16-8781-be84b65d076b" providerId="ADAL" clId="{42B16064-8FB3-5B12-BF39-983297E8C20C}" dt="2026-02-24T22:10:07.084" v="38" actId="1076"/>
          <ac:spMkLst>
            <pc:docMk/>
            <pc:sldMk cId="2377956561" sldId="256"/>
            <ac:spMk id="2" creationId="{B13F46B1-222D-6D61-D1B0-8B12C2D8D6CA}"/>
          </ac:spMkLst>
        </pc:spChg>
        <pc:spChg chg="add mod">
          <ac:chgData name="Lily Stradling (2500759)" userId="b66a1389-4d76-4d16-8781-be84b65d076b" providerId="ADAL" clId="{42B16064-8FB3-5B12-BF39-983297E8C20C}" dt="2026-02-24T22:11:25.583" v="53" actId="1076"/>
          <ac:spMkLst>
            <pc:docMk/>
            <pc:sldMk cId="2377956561" sldId="256"/>
            <ac:spMk id="3" creationId="{2D83270D-67BC-708F-F41B-52753B301950}"/>
          </ac:spMkLst>
        </pc:spChg>
        <pc:spChg chg="mod">
          <ac:chgData name="Lily Stradling (2500759)" userId="b66a1389-4d76-4d16-8781-be84b65d076b" providerId="ADAL" clId="{42B16064-8FB3-5B12-BF39-983297E8C20C}" dt="2026-02-24T23:46:48.376" v="280" actId="21"/>
          <ac:spMkLst>
            <pc:docMk/>
            <pc:sldMk cId="2377956561" sldId="256"/>
            <ac:spMk id="10" creationId="{1557129B-4217-2676-6EE9-7FE6D2C2469D}"/>
          </ac:spMkLst>
        </pc:spChg>
      </pc:sldChg>
      <pc:sldChg chg="addSp modSp mod modNotesTx">
        <pc:chgData name="Lily Stradling (2500759)" userId="b66a1389-4d76-4d16-8781-be84b65d076b" providerId="ADAL" clId="{42B16064-8FB3-5B12-BF39-983297E8C20C}" dt="2026-02-25T00:11:39.102" v="290" actId="255"/>
        <pc:sldMkLst>
          <pc:docMk/>
          <pc:sldMk cId="3541495178" sldId="257"/>
        </pc:sldMkLst>
        <pc:spChg chg="add mod">
          <ac:chgData name="Lily Stradling (2500759)" userId="b66a1389-4d76-4d16-8781-be84b65d076b" providerId="ADAL" clId="{42B16064-8FB3-5B12-BF39-983297E8C20C}" dt="2026-02-24T22:27:11.890" v="142" actId="20577"/>
          <ac:spMkLst>
            <pc:docMk/>
            <pc:sldMk cId="3541495178" sldId="257"/>
            <ac:spMk id="6" creationId="{0C7B7DCA-1734-518F-6C24-08B357DA1B2A}"/>
          </ac:spMkLst>
        </pc:spChg>
      </pc:sldChg>
      <pc:sldChg chg="addSp modSp mod modNotesTx">
        <pc:chgData name="Lily Stradling (2500759)" userId="b66a1389-4d76-4d16-8781-be84b65d076b" providerId="ADAL" clId="{42B16064-8FB3-5B12-BF39-983297E8C20C}" dt="2026-02-24T22:12:54.539" v="56" actId="1076"/>
        <pc:sldMkLst>
          <pc:docMk/>
          <pc:sldMk cId="1448972474" sldId="258"/>
        </pc:sldMkLst>
        <pc:spChg chg="mod">
          <ac:chgData name="Lily Stradling (2500759)" userId="b66a1389-4d76-4d16-8781-be84b65d076b" providerId="ADAL" clId="{42B16064-8FB3-5B12-BF39-983297E8C20C}" dt="2026-02-24T22:07:36.050" v="26" actId="20577"/>
          <ac:spMkLst>
            <pc:docMk/>
            <pc:sldMk cId="1448972474" sldId="258"/>
            <ac:spMk id="3" creationId="{FBED7058-EA7F-07E5-26C7-69265993188B}"/>
          </ac:spMkLst>
        </pc:spChg>
        <pc:spChg chg="add mod">
          <ac:chgData name="Lily Stradling (2500759)" userId="b66a1389-4d76-4d16-8781-be84b65d076b" providerId="ADAL" clId="{42B16064-8FB3-5B12-BF39-983297E8C20C}" dt="2026-02-24T22:12:54.539" v="56" actId="1076"/>
          <ac:spMkLst>
            <pc:docMk/>
            <pc:sldMk cId="1448972474" sldId="258"/>
            <ac:spMk id="5" creationId="{6DFC6465-E12F-B5D3-0492-A29F9F8A72DA}"/>
          </ac:spMkLst>
        </pc:spChg>
      </pc:sldChg>
      <pc:sldChg chg="addSp modSp mod modNotesTx">
        <pc:chgData name="Lily Stradling (2500759)" userId="b66a1389-4d76-4d16-8781-be84b65d076b" providerId="ADAL" clId="{42B16064-8FB3-5B12-BF39-983297E8C20C}" dt="2026-02-24T22:20:08.813" v="100" actId="1076"/>
        <pc:sldMkLst>
          <pc:docMk/>
          <pc:sldMk cId="370815417" sldId="260"/>
        </pc:sldMkLst>
        <pc:spChg chg="add mod">
          <ac:chgData name="Lily Stradling (2500759)" userId="b66a1389-4d76-4d16-8781-be84b65d076b" providerId="ADAL" clId="{42B16064-8FB3-5B12-BF39-983297E8C20C}" dt="2026-02-24T22:20:08.813" v="100" actId="1076"/>
          <ac:spMkLst>
            <pc:docMk/>
            <pc:sldMk cId="370815417" sldId="260"/>
            <ac:spMk id="5" creationId="{F1708CE8-6532-52E7-0E32-19D942FB3B4A}"/>
          </ac:spMkLst>
        </pc:spChg>
      </pc:sldChg>
      <pc:sldChg chg="addSp modSp mod modNotesTx">
        <pc:chgData name="Lily Stradling (2500759)" userId="b66a1389-4d76-4d16-8781-be84b65d076b" providerId="ADAL" clId="{42B16064-8FB3-5B12-BF39-983297E8C20C}" dt="2026-02-24T22:22:06.559" v="104" actId="20577"/>
        <pc:sldMkLst>
          <pc:docMk/>
          <pc:sldMk cId="3849751103" sldId="261"/>
        </pc:sldMkLst>
        <pc:spChg chg="add mod">
          <ac:chgData name="Lily Stradling (2500759)" userId="b66a1389-4d76-4d16-8781-be84b65d076b" providerId="ADAL" clId="{42B16064-8FB3-5B12-BF39-983297E8C20C}" dt="2026-02-24T22:21:55.979" v="103" actId="1076"/>
          <ac:spMkLst>
            <pc:docMk/>
            <pc:sldMk cId="3849751103" sldId="261"/>
            <ac:spMk id="5" creationId="{30A417D5-8E56-4790-4AB7-F59DC054ECB7}"/>
          </ac:spMkLst>
        </pc:spChg>
      </pc:sldChg>
      <pc:sldChg chg="modSp mod">
        <pc:chgData name="Lily Stradling (2500759)" userId="b66a1389-4d76-4d16-8781-be84b65d076b" providerId="ADAL" clId="{42B16064-8FB3-5B12-BF39-983297E8C20C}" dt="2026-02-24T22:24:51.427" v="122" actId="20577"/>
        <pc:sldMkLst>
          <pc:docMk/>
          <pc:sldMk cId="746707130" sldId="262"/>
        </pc:sldMkLst>
        <pc:spChg chg="mod">
          <ac:chgData name="Lily Stradling (2500759)" userId="b66a1389-4d76-4d16-8781-be84b65d076b" providerId="ADAL" clId="{42B16064-8FB3-5B12-BF39-983297E8C20C}" dt="2026-02-24T22:24:51.427" v="122" actId="20577"/>
          <ac:spMkLst>
            <pc:docMk/>
            <pc:sldMk cId="746707130" sldId="262"/>
            <ac:spMk id="10" creationId="{D0A03872-C7C1-8B84-6582-504BCFBD50E7}"/>
          </ac:spMkLst>
        </pc:spChg>
      </pc:sldChg>
      <pc:sldChg chg="addSp modSp mod modNotesTx">
        <pc:chgData name="Lily Stradling (2500759)" userId="b66a1389-4d76-4d16-8781-be84b65d076b" providerId="ADAL" clId="{42B16064-8FB3-5B12-BF39-983297E8C20C}" dt="2026-02-25T00:12:04.498" v="291" actId="255"/>
        <pc:sldMkLst>
          <pc:docMk/>
          <pc:sldMk cId="986854231" sldId="263"/>
        </pc:sldMkLst>
        <pc:spChg chg="add mod">
          <ac:chgData name="Lily Stradling (2500759)" userId="b66a1389-4d76-4d16-8781-be84b65d076b" providerId="ADAL" clId="{42B16064-8FB3-5B12-BF39-983297E8C20C}" dt="2026-02-24T22:29:11.385" v="153" actId="1076"/>
          <ac:spMkLst>
            <pc:docMk/>
            <pc:sldMk cId="986854231" sldId="263"/>
            <ac:spMk id="5" creationId="{4A5C267C-03BE-8CDF-27EA-C1862F23994F}"/>
          </ac:spMkLst>
        </pc:spChg>
      </pc:sldChg>
      <pc:sldChg chg="addSp modSp mod">
        <pc:chgData name="Lily Stradling (2500759)" userId="b66a1389-4d76-4d16-8781-be84b65d076b" providerId="ADAL" clId="{42B16064-8FB3-5B12-BF39-983297E8C20C}" dt="2026-02-24T22:31:28.707" v="175" actId="1076"/>
        <pc:sldMkLst>
          <pc:docMk/>
          <pc:sldMk cId="1150450348" sldId="265"/>
        </pc:sldMkLst>
        <pc:spChg chg="add mod">
          <ac:chgData name="Lily Stradling (2500759)" userId="b66a1389-4d76-4d16-8781-be84b65d076b" providerId="ADAL" clId="{42B16064-8FB3-5B12-BF39-983297E8C20C}" dt="2026-02-24T22:31:28.707" v="175" actId="1076"/>
          <ac:spMkLst>
            <pc:docMk/>
            <pc:sldMk cId="1150450348" sldId="265"/>
            <ac:spMk id="6" creationId="{AA39E1E3-EBB0-C505-FC4D-141EBAB305FF}"/>
          </ac:spMkLst>
        </pc:spChg>
      </pc:sldChg>
      <pc:sldChg chg="addSp modSp mod">
        <pc:chgData name="Lily Stradling (2500759)" userId="b66a1389-4d76-4d16-8781-be84b65d076b" providerId="ADAL" clId="{42B16064-8FB3-5B12-BF39-983297E8C20C}" dt="2026-02-24T22:33:00.762" v="187" actId="20577"/>
        <pc:sldMkLst>
          <pc:docMk/>
          <pc:sldMk cId="1173315320" sldId="266"/>
        </pc:sldMkLst>
        <pc:spChg chg="mod">
          <ac:chgData name="Lily Stradling (2500759)" userId="b66a1389-4d76-4d16-8781-be84b65d076b" providerId="ADAL" clId="{42B16064-8FB3-5B12-BF39-983297E8C20C}" dt="2026-02-24T22:32:41.898" v="180" actId="1076"/>
          <ac:spMkLst>
            <pc:docMk/>
            <pc:sldMk cId="1173315320" sldId="266"/>
            <ac:spMk id="2" creationId="{1F40AC70-0E2F-87BB-67FA-3FE705599F9C}"/>
          </ac:spMkLst>
        </pc:spChg>
        <pc:spChg chg="add mod">
          <ac:chgData name="Lily Stradling (2500759)" userId="b66a1389-4d76-4d16-8781-be84b65d076b" providerId="ADAL" clId="{42B16064-8FB3-5B12-BF39-983297E8C20C}" dt="2026-02-24T22:33:00.762" v="187" actId="20577"/>
          <ac:spMkLst>
            <pc:docMk/>
            <pc:sldMk cId="1173315320" sldId="266"/>
            <ac:spMk id="3" creationId="{A12D25EB-744E-ECD4-1477-448F08290AE7}"/>
          </ac:spMkLst>
        </pc:spChg>
        <pc:picChg chg="mod">
          <ac:chgData name="Lily Stradling (2500759)" userId="b66a1389-4d76-4d16-8781-be84b65d076b" providerId="ADAL" clId="{42B16064-8FB3-5B12-BF39-983297E8C20C}" dt="2026-02-24T22:32:31.773" v="176" actId="14100"/>
          <ac:picMkLst>
            <pc:docMk/>
            <pc:sldMk cId="1173315320" sldId="266"/>
            <ac:picMk id="4" creationId="{F4427408-FB11-AE77-8029-EFF1EFEEF99C}"/>
          </ac:picMkLst>
        </pc:picChg>
      </pc:sldChg>
      <pc:sldChg chg="addSp modSp mod modNotesTx">
        <pc:chgData name="Lily Stradling (2500759)" userId="b66a1389-4d76-4d16-8781-be84b65d076b" providerId="ADAL" clId="{42B16064-8FB3-5B12-BF39-983297E8C20C}" dt="2026-02-24T22:35:28.324" v="203" actId="20577"/>
        <pc:sldMkLst>
          <pc:docMk/>
          <pc:sldMk cId="2851250779" sldId="267"/>
        </pc:sldMkLst>
        <pc:spChg chg="add mod">
          <ac:chgData name="Lily Stradling (2500759)" userId="b66a1389-4d76-4d16-8781-be84b65d076b" providerId="ADAL" clId="{42B16064-8FB3-5B12-BF39-983297E8C20C}" dt="2026-02-24T22:35:28.324" v="203" actId="20577"/>
          <ac:spMkLst>
            <pc:docMk/>
            <pc:sldMk cId="2851250779" sldId="267"/>
            <ac:spMk id="3" creationId="{8B1FCE1A-FD04-EC11-C3DE-66C8087E5964}"/>
          </ac:spMkLst>
        </pc:spChg>
        <pc:picChg chg="mod">
          <ac:chgData name="Lily Stradling (2500759)" userId="b66a1389-4d76-4d16-8781-be84b65d076b" providerId="ADAL" clId="{42B16064-8FB3-5B12-BF39-983297E8C20C}" dt="2026-02-24T22:35:16.966" v="199" actId="1076"/>
          <ac:picMkLst>
            <pc:docMk/>
            <pc:sldMk cId="2851250779" sldId="267"/>
            <ac:picMk id="7" creationId="{6419E163-3A49-7B56-D4BD-26BC1E9FD05B}"/>
          </ac:picMkLst>
        </pc:picChg>
      </pc:sldChg>
      <pc:sldChg chg="addSp modSp mod">
        <pc:chgData name="Lily Stradling (2500759)" userId="b66a1389-4d76-4d16-8781-be84b65d076b" providerId="ADAL" clId="{42B16064-8FB3-5B12-BF39-983297E8C20C}" dt="2026-02-24T22:37:40.919" v="211"/>
        <pc:sldMkLst>
          <pc:docMk/>
          <pc:sldMk cId="3484465954" sldId="268"/>
        </pc:sldMkLst>
        <pc:spChg chg="add mod">
          <ac:chgData name="Lily Stradling (2500759)" userId="b66a1389-4d76-4d16-8781-be84b65d076b" providerId="ADAL" clId="{42B16064-8FB3-5B12-BF39-983297E8C20C}" dt="2026-02-24T22:37:40.919" v="211"/>
          <ac:spMkLst>
            <pc:docMk/>
            <pc:sldMk cId="3484465954" sldId="268"/>
            <ac:spMk id="5" creationId="{16892CFF-F498-922A-5CB0-069A3815513A}"/>
          </ac:spMkLst>
        </pc:spChg>
        <pc:picChg chg="mod">
          <ac:chgData name="Lily Stradling (2500759)" userId="b66a1389-4d76-4d16-8781-be84b65d076b" providerId="ADAL" clId="{42B16064-8FB3-5B12-BF39-983297E8C20C}" dt="2026-02-24T22:36:46.364" v="205" actId="1076"/>
          <ac:picMkLst>
            <pc:docMk/>
            <pc:sldMk cId="3484465954" sldId="268"/>
            <ac:picMk id="4" creationId="{3A05C92E-31F8-7E49-49FD-1CF5CE3DA21E}"/>
          </ac:picMkLst>
        </pc:picChg>
      </pc:sldChg>
      <pc:sldChg chg="addSp modSp del mod">
        <pc:chgData name="Lily Stradling (2500759)" userId="b66a1389-4d76-4d16-8781-be84b65d076b" providerId="ADAL" clId="{42B16064-8FB3-5B12-BF39-983297E8C20C}" dt="2026-02-24T23:45:26.705" v="277" actId="2696"/>
        <pc:sldMkLst>
          <pc:docMk/>
          <pc:sldMk cId="1198896255" sldId="269"/>
        </pc:sldMkLst>
        <pc:spChg chg="add mod">
          <ac:chgData name="Lily Stradling (2500759)" userId="b66a1389-4d76-4d16-8781-be84b65d076b" providerId="ADAL" clId="{42B16064-8FB3-5B12-BF39-983297E8C20C}" dt="2026-02-24T22:40:49.952" v="223" actId="20577"/>
          <ac:spMkLst>
            <pc:docMk/>
            <pc:sldMk cId="1198896255" sldId="269"/>
            <ac:spMk id="3" creationId="{3E4D0973-B85B-7BA2-5F39-F559B60A78D0}"/>
          </ac:spMkLst>
        </pc:spChg>
      </pc:sldChg>
      <pc:sldChg chg="modSp mod modNotesTx">
        <pc:chgData name="Lily Stradling (2500759)" userId="b66a1389-4d76-4d16-8781-be84b65d076b" providerId="ADAL" clId="{42B16064-8FB3-5B12-BF39-983297E8C20C}" dt="2026-02-24T23:54:18.529" v="283" actId="20577"/>
        <pc:sldMkLst>
          <pc:docMk/>
          <pc:sldMk cId="1777156001" sldId="270"/>
        </pc:sldMkLst>
        <pc:spChg chg="mod">
          <ac:chgData name="Lily Stradling (2500759)" userId="b66a1389-4d76-4d16-8781-be84b65d076b" providerId="ADAL" clId="{42B16064-8FB3-5B12-BF39-983297E8C20C}" dt="2026-02-24T22:42:27.649" v="237" actId="20577"/>
          <ac:spMkLst>
            <pc:docMk/>
            <pc:sldMk cId="1777156001" sldId="270"/>
            <ac:spMk id="3" creationId="{BF660A29-7E71-A2FA-1A9E-A569A057CDB0}"/>
          </ac:spMkLst>
        </pc:spChg>
      </pc:sldChg>
      <pc:sldChg chg="addSp modSp mod">
        <pc:chgData name="Lily Stradling (2500759)" userId="b66a1389-4d76-4d16-8781-be84b65d076b" providerId="ADAL" clId="{42B16064-8FB3-5B12-BF39-983297E8C20C}" dt="2026-02-24T22:43:50.042" v="241" actId="1036"/>
        <pc:sldMkLst>
          <pc:docMk/>
          <pc:sldMk cId="1164316513" sldId="271"/>
        </pc:sldMkLst>
        <pc:spChg chg="add mod">
          <ac:chgData name="Lily Stradling (2500759)" userId="b66a1389-4d76-4d16-8781-be84b65d076b" providerId="ADAL" clId="{42B16064-8FB3-5B12-BF39-983297E8C20C}" dt="2026-02-24T22:43:50.042" v="241" actId="1036"/>
          <ac:spMkLst>
            <pc:docMk/>
            <pc:sldMk cId="1164316513" sldId="271"/>
            <ac:spMk id="5" creationId="{9390305F-A780-22EF-52EB-664594F4AD35}"/>
          </ac:spMkLst>
        </pc:spChg>
      </pc:sldChg>
      <pc:sldChg chg="addSp modSp mod setBg">
        <pc:chgData name="Lily Stradling (2500759)" userId="b66a1389-4d76-4d16-8781-be84b65d076b" providerId="ADAL" clId="{42B16064-8FB3-5B12-BF39-983297E8C20C}" dt="2026-02-24T22:46:14.650" v="266" actId="1076"/>
        <pc:sldMkLst>
          <pc:docMk/>
          <pc:sldMk cId="2351804937" sldId="272"/>
        </pc:sldMkLst>
        <pc:spChg chg="mod">
          <ac:chgData name="Lily Stradling (2500759)" userId="b66a1389-4d76-4d16-8781-be84b65d076b" providerId="ADAL" clId="{42B16064-8FB3-5B12-BF39-983297E8C20C}" dt="2026-02-24T22:44:52.893" v="245" actId="26606"/>
          <ac:spMkLst>
            <pc:docMk/>
            <pc:sldMk cId="2351804937" sldId="272"/>
            <ac:spMk id="2" creationId="{8FCB7C96-9967-78F2-DBF8-8C686755A3B1}"/>
          </ac:spMkLst>
        </pc:spChg>
        <pc:spChg chg="mod">
          <ac:chgData name="Lily Stradling (2500759)" userId="b66a1389-4d76-4d16-8781-be84b65d076b" providerId="ADAL" clId="{42B16064-8FB3-5B12-BF39-983297E8C20C}" dt="2026-02-24T22:44:52.893" v="245" actId="26606"/>
          <ac:spMkLst>
            <pc:docMk/>
            <pc:sldMk cId="2351804937" sldId="272"/>
            <ac:spMk id="3" creationId="{137BF9EA-507E-364A-65A6-B22E87A8B9C9}"/>
          </ac:spMkLst>
        </pc:spChg>
        <pc:spChg chg="add mod">
          <ac:chgData name="Lily Stradling (2500759)" userId="b66a1389-4d76-4d16-8781-be84b65d076b" providerId="ADAL" clId="{42B16064-8FB3-5B12-BF39-983297E8C20C}" dt="2026-02-24T22:46:10.275" v="264" actId="1038"/>
          <ac:spMkLst>
            <pc:docMk/>
            <pc:sldMk cId="2351804937" sldId="272"/>
            <ac:spMk id="6" creationId="{6A1DDF8A-F78B-38D5-977A-BF89D9061239}"/>
          </ac:spMkLst>
        </pc:spChg>
        <pc:picChg chg="add mod ord">
          <ac:chgData name="Lily Stradling (2500759)" userId="b66a1389-4d76-4d16-8781-be84b65d076b" providerId="ADAL" clId="{42B16064-8FB3-5B12-BF39-983297E8C20C}" dt="2026-02-24T22:46:14.650" v="266" actId="1076"/>
          <ac:picMkLst>
            <pc:docMk/>
            <pc:sldMk cId="2351804937" sldId="272"/>
            <ac:picMk id="4" creationId="{72D7AEE6-8FC8-4658-81F3-E14D09CB6E31}"/>
          </ac:picMkLst>
        </pc:picChg>
      </pc:sldChg>
      <pc:sldChg chg="modSp mod">
        <pc:chgData name="Lily Stradling (2500759)" userId="b66a1389-4d76-4d16-8781-be84b65d076b" providerId="ADAL" clId="{42B16064-8FB3-5B12-BF39-983297E8C20C}" dt="2026-02-24T23:45:36.138" v="278" actId="20577"/>
        <pc:sldMkLst>
          <pc:docMk/>
          <pc:sldMk cId="1887706602" sldId="273"/>
        </pc:sldMkLst>
        <pc:spChg chg="mod">
          <ac:chgData name="Lily Stradling (2500759)" userId="b66a1389-4d76-4d16-8781-be84b65d076b" providerId="ADAL" clId="{42B16064-8FB3-5B12-BF39-983297E8C20C}" dt="2026-02-24T23:45:36.138" v="278" actId="20577"/>
          <ac:spMkLst>
            <pc:docMk/>
            <pc:sldMk cId="1887706602" sldId="273"/>
            <ac:spMk id="3" creationId="{2D7DF325-C27D-5266-7F47-118E2FA738B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FFF1BA-97AC-A540-93D8-3B8E163488CB}" type="datetimeFigureOut">
              <a:rPr lang="en-US" smtClean="0"/>
              <a:t>2/24/26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3D3F23-2698-7747-90D6-C59E36F95B6C}" type="slidenum">
              <a:rPr lang="en-US" smtClean="0"/>
              <a:t>‹#›</a:t>
            </a:fld>
            <a:endParaRPr lang="en-US" dirty="0"/>
          </a:p>
        </p:txBody>
      </p:sp>
    </p:spTree>
    <p:extLst>
      <p:ext uri="{BB962C8B-B14F-4D97-AF65-F5344CB8AC3E}">
        <p14:creationId xmlns:p14="http://schemas.microsoft.com/office/powerpoint/2010/main" val="37987473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Lily and today I’m going to talk to you about </a:t>
            </a:r>
            <a:r>
              <a:rPr lang="en-US" sz="1200" dirty="0">
                <a:latin typeface="Arial" panose="020B0604020202020204" pitchFamily="34" charset="0"/>
                <a:cs typeface="Arial" panose="020B0604020202020204" pitchFamily="34" charset="0"/>
              </a:rPr>
              <a:t>r</a:t>
            </a:r>
            <a:r>
              <a:rPr lang="en-US" sz="1200" kern="1200" dirty="0">
                <a:solidFill>
                  <a:schemeClr val="tx1"/>
                </a:solidFill>
                <a:latin typeface="Arial" panose="020B0604020202020204" pitchFamily="34" charset="0"/>
                <a:cs typeface="Arial" panose="020B0604020202020204" pitchFamily="34" charset="0"/>
              </a:rPr>
              <a:t>ole of youth workers in supporting young people’s psychological wellbeing and adolescent transitions.</a:t>
            </a:r>
            <a:endParaRPr lang="en-GB" dirty="0"/>
          </a:p>
        </p:txBody>
      </p:sp>
      <p:sp>
        <p:nvSpPr>
          <p:cNvPr id="4" name="Slide Number Placeholder 3"/>
          <p:cNvSpPr>
            <a:spLocks noGrp="1"/>
          </p:cNvSpPr>
          <p:nvPr>
            <p:ph type="sldNum" sz="quarter" idx="5"/>
          </p:nvPr>
        </p:nvSpPr>
        <p:spPr/>
        <p:txBody>
          <a:bodyPr/>
          <a:lstStyle/>
          <a:p>
            <a:fld id="{C13D3F23-2698-7747-90D6-C59E36F95B6C}" type="slidenum">
              <a:rPr lang="en-US" smtClean="0"/>
              <a:t>1</a:t>
            </a:fld>
            <a:endParaRPr lang="en-US" dirty="0"/>
          </a:p>
        </p:txBody>
      </p:sp>
    </p:spTree>
    <p:extLst>
      <p:ext uri="{BB962C8B-B14F-4D97-AF65-F5344CB8AC3E}">
        <p14:creationId xmlns:p14="http://schemas.microsoft.com/office/powerpoint/2010/main" val="27535175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100" dirty="0"/>
              <a:t>Firstly, I am going to be discussing what is adolescence, how it is defined.</a:t>
            </a:r>
          </a:p>
          <a:p>
            <a:endParaRPr lang="en-GB" sz="1100" dirty="0"/>
          </a:p>
          <a:p>
            <a:r>
              <a:rPr lang="en-GB" sz="1100" dirty="0"/>
              <a:t>Next, I will be exploring the 3 main transitions of adolescence, which are:</a:t>
            </a:r>
          </a:p>
          <a:p>
            <a:pPr marL="171450" indent="-171450">
              <a:buFont typeface="Arial" panose="020B0604020202020204" pitchFamily="34" charset="0"/>
              <a:buChar char="•"/>
            </a:pPr>
            <a:r>
              <a:rPr lang="en-GB" sz="1100" dirty="0"/>
              <a:t>Biological changes</a:t>
            </a:r>
          </a:p>
          <a:p>
            <a:pPr marL="171450" indent="-171450">
              <a:buFont typeface="Arial" panose="020B0604020202020204" pitchFamily="34" charset="0"/>
              <a:buChar char="•"/>
            </a:pPr>
            <a:r>
              <a:rPr lang="en-GB" sz="1100" dirty="0"/>
              <a:t>Social changes</a:t>
            </a:r>
          </a:p>
          <a:p>
            <a:pPr marL="171450" indent="-171450">
              <a:buFont typeface="Arial" panose="020B0604020202020204" pitchFamily="34" charset="0"/>
              <a:buChar char="•"/>
            </a:pPr>
            <a:r>
              <a:rPr lang="en-GB" sz="1100" dirty="0"/>
              <a:t>Cognitive/psychological changes</a:t>
            </a:r>
          </a:p>
          <a:p>
            <a:pPr marL="457200" lvl="1" indent="0">
              <a:buNone/>
            </a:pPr>
            <a:endParaRPr lang="en-GB" sz="1100" dirty="0"/>
          </a:p>
          <a:p>
            <a:r>
              <a:rPr lang="en-US" sz="1100" dirty="0"/>
              <a:t>Then, I will be looking at the ways youth workers can help young people navigate this time in their lives.</a:t>
            </a:r>
          </a:p>
          <a:p>
            <a:endParaRPr lang="en-US" sz="1100" dirty="0"/>
          </a:p>
          <a:p>
            <a:r>
              <a:rPr lang="en-US" sz="1100" dirty="0"/>
              <a:t>Finally, I will be exploring in detail, how a youth worker could have helped Jamie, the main character in the film ‘Adolescence’.</a:t>
            </a:r>
          </a:p>
          <a:p>
            <a:pPr marL="0" indent="0">
              <a:buNone/>
            </a:pPr>
            <a:endParaRPr lang="en-US" sz="1100" dirty="0"/>
          </a:p>
          <a:p>
            <a:pPr marL="0" indent="0">
              <a:buNone/>
            </a:pPr>
            <a:r>
              <a:rPr lang="en-US" sz="1100" dirty="0"/>
              <a:t>how youth workers play a vital role in helping and supporting young people with their  psychological wellbeing during adolescence. </a:t>
            </a:r>
          </a:p>
          <a:p>
            <a:pPr marL="0" indent="0">
              <a:buNone/>
            </a:pPr>
            <a:endParaRPr lang="en-US" sz="1100" dirty="0"/>
          </a:p>
          <a:p>
            <a:pPr marL="0" indent="0">
              <a:buNone/>
            </a:pPr>
            <a:r>
              <a:rPr lang="en-US" sz="1100" dirty="0"/>
              <a:t>This stage in a young person’s life is often a challenging and confusing time for them.</a:t>
            </a:r>
          </a:p>
          <a:p>
            <a:pPr marL="0" indent="0">
              <a:buNone/>
            </a:pPr>
            <a:endParaRPr lang="en-US" sz="1100" dirty="0"/>
          </a:p>
          <a:p>
            <a:pPr marL="0" indent="0">
              <a:buNone/>
            </a:pPr>
            <a:r>
              <a:rPr lang="en-US" sz="1100" dirty="0"/>
              <a:t>I will also be explaining how a youth worker could have helped Jamie, the key character in the film ‘Adolescence’</a:t>
            </a:r>
          </a:p>
          <a:p>
            <a:endParaRPr lang="en-GB" dirty="0"/>
          </a:p>
        </p:txBody>
      </p:sp>
      <p:sp>
        <p:nvSpPr>
          <p:cNvPr id="4" name="Slide Number Placeholder 3"/>
          <p:cNvSpPr>
            <a:spLocks noGrp="1"/>
          </p:cNvSpPr>
          <p:nvPr>
            <p:ph type="sldNum" sz="quarter" idx="5"/>
          </p:nvPr>
        </p:nvSpPr>
        <p:spPr/>
        <p:txBody>
          <a:bodyPr/>
          <a:lstStyle/>
          <a:p>
            <a:fld id="{C13D3F23-2698-7747-90D6-C59E36F95B6C}" type="slidenum">
              <a:rPr lang="en-US" smtClean="0"/>
              <a:t>2</a:t>
            </a:fld>
            <a:endParaRPr lang="en-US" dirty="0"/>
          </a:p>
        </p:txBody>
      </p:sp>
    </p:spTree>
    <p:extLst>
      <p:ext uri="{BB962C8B-B14F-4D97-AF65-F5344CB8AC3E}">
        <p14:creationId xmlns:p14="http://schemas.microsoft.com/office/powerpoint/2010/main" val="26717009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dirty="0"/>
              <a:t>According to the World Health Organization (WHO, 2026</a:t>
            </a:r>
            <a:r>
              <a:rPr lang="en-US" sz="1200" dirty="0">
                <a:solidFill>
                  <a:srgbClr val="FF0000"/>
                </a:solidFill>
                <a:highlight>
                  <a:srgbClr val="FFFF00"/>
                </a:highlight>
              </a:rPr>
              <a:t>) </a:t>
            </a:r>
            <a:r>
              <a:rPr lang="en-US" sz="1200" dirty="0"/>
              <a:t>adolescence is from the ages of 10 to 19 years and it is a phase that all young people go through in life. It is the transition between childhood and adulthood.</a:t>
            </a:r>
          </a:p>
          <a:p>
            <a:pPr marL="0" indent="0">
              <a:buNone/>
            </a:pPr>
            <a:endParaRPr lang="en-US" sz="1200" dirty="0"/>
          </a:p>
          <a:p>
            <a:pPr marL="0" indent="0">
              <a:buNone/>
            </a:pPr>
            <a:r>
              <a:rPr lang="en-US" sz="1200" dirty="0"/>
              <a:t>WHO explain that this stage affects how the young people feel, think, make decisions, and interact with the world around them.  </a:t>
            </a:r>
          </a:p>
          <a:p>
            <a:endParaRPr lang="en-GB" dirty="0"/>
          </a:p>
        </p:txBody>
      </p:sp>
      <p:sp>
        <p:nvSpPr>
          <p:cNvPr id="4" name="Slide Number Placeholder 3"/>
          <p:cNvSpPr>
            <a:spLocks noGrp="1"/>
          </p:cNvSpPr>
          <p:nvPr>
            <p:ph type="sldNum" sz="quarter" idx="5"/>
          </p:nvPr>
        </p:nvSpPr>
        <p:spPr/>
        <p:txBody>
          <a:bodyPr/>
          <a:lstStyle/>
          <a:p>
            <a:fld id="{C13D3F23-2698-7747-90D6-C59E36F95B6C}" type="slidenum">
              <a:rPr lang="en-US" smtClean="0"/>
              <a:t>3</a:t>
            </a:fld>
            <a:endParaRPr lang="en-US" dirty="0"/>
          </a:p>
        </p:txBody>
      </p:sp>
    </p:spTree>
    <p:extLst>
      <p:ext uri="{BB962C8B-B14F-4D97-AF65-F5344CB8AC3E}">
        <p14:creationId xmlns:p14="http://schemas.microsoft.com/office/powerpoint/2010/main" val="36592626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American Academy of </a:t>
            </a:r>
            <a:r>
              <a:rPr lang="en-GB" dirty="0" err="1"/>
              <a:t>Pediatrics</a:t>
            </a:r>
            <a:r>
              <a:rPr lang="en-GB" dirty="0"/>
              <a:t>, 2024 says the 3 transitions of adolescence are: biological, social and psychological/cognitive. </a:t>
            </a:r>
          </a:p>
          <a:p>
            <a:endParaRPr lang="en-GB" dirty="0"/>
          </a:p>
          <a:p>
            <a:r>
              <a:rPr lang="en-GB" dirty="0"/>
              <a:t>The biological one happens first, with changes in the body such as, boys gain more muscle, grow body hair, and their voice deepens, whereas girls have a clear starting point with menstruation, they also gain more fat, and grow body hair.</a:t>
            </a:r>
          </a:p>
          <a:p>
            <a:endParaRPr lang="en-GB" dirty="0"/>
          </a:p>
          <a:p>
            <a:r>
              <a:rPr lang="en-GB" dirty="0"/>
              <a:t>With the social element young people start to favour their peer groups over family, they start socialising with adults outside of their family, they also start to develop the skills to have deeper conversations.</a:t>
            </a:r>
          </a:p>
          <a:p>
            <a:endParaRPr lang="en-GB" dirty="0"/>
          </a:p>
          <a:p>
            <a:r>
              <a:rPr lang="en-GB" dirty="0"/>
              <a:t>Finally, with the psychological, or cognitive part, the brain continues to develop throughout adolescence, and this means that more complex thinking happens. They also become more aware of the thinking process, and this makes them more mindful of the consequences of their actions.</a:t>
            </a:r>
          </a:p>
          <a:p>
            <a:endParaRPr lang="en-GB" dirty="0"/>
          </a:p>
          <a:p>
            <a:r>
              <a:rPr lang="en-GB" dirty="0"/>
              <a:t>In the next few slides, I’ll go into more detail about these changes.</a:t>
            </a:r>
          </a:p>
        </p:txBody>
      </p:sp>
      <p:sp>
        <p:nvSpPr>
          <p:cNvPr id="4" name="Slide Number Placeholder 3"/>
          <p:cNvSpPr>
            <a:spLocks noGrp="1"/>
          </p:cNvSpPr>
          <p:nvPr>
            <p:ph type="sldNum" sz="quarter" idx="5"/>
          </p:nvPr>
        </p:nvSpPr>
        <p:spPr/>
        <p:txBody>
          <a:bodyPr/>
          <a:lstStyle/>
          <a:p>
            <a:fld id="{C13D3F23-2698-7747-90D6-C59E36F95B6C}" type="slidenum">
              <a:rPr lang="en-US" smtClean="0"/>
              <a:t>4</a:t>
            </a:fld>
            <a:endParaRPr lang="en-US" dirty="0"/>
          </a:p>
        </p:txBody>
      </p:sp>
    </p:spTree>
    <p:extLst>
      <p:ext uri="{BB962C8B-B14F-4D97-AF65-F5344CB8AC3E}">
        <p14:creationId xmlns:p14="http://schemas.microsoft.com/office/powerpoint/2010/main" val="27118006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diagram shows some of the key similar and different changes that male and female young people go through during adolescent…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(Open University, n.d.)</a:t>
            </a:r>
            <a:endParaRPr lang="en-US" dirty="0"/>
          </a:p>
          <a:p>
            <a:endParaRPr lang="en-GB" dirty="0"/>
          </a:p>
        </p:txBody>
      </p:sp>
      <p:sp>
        <p:nvSpPr>
          <p:cNvPr id="4" name="Slide Number Placeholder 3"/>
          <p:cNvSpPr>
            <a:spLocks noGrp="1"/>
          </p:cNvSpPr>
          <p:nvPr>
            <p:ph type="sldNum" sz="quarter" idx="5"/>
          </p:nvPr>
        </p:nvSpPr>
        <p:spPr/>
        <p:txBody>
          <a:bodyPr/>
          <a:lstStyle/>
          <a:p>
            <a:fld id="{C13D3F23-2698-7747-90D6-C59E36F95B6C}" type="slidenum">
              <a:rPr lang="en-US" smtClean="0"/>
              <a:t>5</a:t>
            </a:fld>
            <a:endParaRPr lang="en-US" dirty="0"/>
          </a:p>
        </p:txBody>
      </p:sp>
    </p:spTree>
    <p:extLst>
      <p:ext uri="{BB962C8B-B14F-4D97-AF65-F5344CB8AC3E}">
        <p14:creationId xmlns:p14="http://schemas.microsoft.com/office/powerpoint/2010/main" val="38213027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2"/>
                </a:solidFill>
              </a:rPr>
              <a:t>According to Mathangi (2020) adolescence starts with a clear stage of development known as puberty.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tx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2"/>
                </a:solidFill>
              </a:rPr>
              <a:t>During this time, the release of sex hormones causes physical and emotional changes.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tx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2"/>
                </a:solidFill>
              </a:rPr>
              <a:t>These hormonal shifts can lead to stronger mood swings, which may affect relationships at home with parents and siblings, as well as friendships and interactions at school</a:t>
            </a:r>
            <a:endParaRPr lang="en-GB" dirty="0"/>
          </a:p>
        </p:txBody>
      </p:sp>
      <p:sp>
        <p:nvSpPr>
          <p:cNvPr id="4" name="Slide Number Placeholder 3"/>
          <p:cNvSpPr>
            <a:spLocks noGrp="1"/>
          </p:cNvSpPr>
          <p:nvPr>
            <p:ph type="sldNum" sz="quarter" idx="5"/>
          </p:nvPr>
        </p:nvSpPr>
        <p:spPr/>
        <p:txBody>
          <a:bodyPr/>
          <a:lstStyle/>
          <a:p>
            <a:fld id="{C13D3F23-2698-7747-90D6-C59E36F95B6C}" type="slidenum">
              <a:rPr lang="en-US" smtClean="0"/>
              <a:t>6</a:t>
            </a:fld>
            <a:endParaRPr lang="en-US" dirty="0"/>
          </a:p>
        </p:txBody>
      </p:sp>
    </p:spTree>
    <p:extLst>
      <p:ext uri="{BB962C8B-B14F-4D97-AF65-F5344CB8AC3E}">
        <p14:creationId xmlns:p14="http://schemas.microsoft.com/office/powerpoint/2010/main" val="37830191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According to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Office of Population Affairs, </a:t>
            </a:r>
            <a:r>
              <a:rPr lang="en-GB" sz="1100" dirty="0" err="1">
                <a:latin typeface="Arial" panose="020B0604020202020204" pitchFamily="34" charset="0"/>
                <a:cs typeface="Arial" panose="020B0604020202020204" pitchFamily="34" charset="0"/>
              </a:rPr>
              <a:t>n.d</a:t>
            </a:r>
            <a:r>
              <a:rPr lang="en-GB" sz="1100" dirty="0">
                <a:latin typeface="Arial" panose="020B0604020202020204" pitchFamily="34" charset="0"/>
                <a:cs typeface="Arial" panose="020B0604020202020204" pitchFamily="34" charset="0"/>
              </a:rPr>
              <a:t>; </a:t>
            </a:r>
            <a:r>
              <a:rPr lang="en-GB" sz="1100" dirty="0" err="1"/>
              <a:t>adolescenceanchange.weebly.com</a:t>
            </a:r>
            <a:r>
              <a:rPr lang="en-GB" sz="1100" dirty="0"/>
              <a:t>, n.d.</a:t>
            </a: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As children grow, their social world gradually becomes bigger.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When they are young, most of their time is spent with family, but this begins to widen once they start school.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t>Their peers become more important in their lives.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t>This may be because they spend more time with them, so they want to feel like they fit in and develop a sense of belonging to a group.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This is also because by adolescence, their social networks often include friends from sports teams, clubs, part-time jobs and other activities.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As these connections grow, young people may spend less time with family and place more importance on their peers.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During this stage, they also become more able to build meaningful relationships with adults outside their family, such as teachers, coaches or youth workers, who can act as mentors (Office of Population Affairs, n.d.).</a:t>
            </a:r>
          </a:p>
          <a:p>
            <a:endParaRPr lang="en-GB" sz="1100" dirty="0"/>
          </a:p>
          <a:p>
            <a:endParaRPr lang="en-GB" sz="1100" dirty="0"/>
          </a:p>
          <a:p>
            <a:r>
              <a:rPr lang="en-GB" sz="1100" dirty="0"/>
              <a:t>This allows them to develop relationships of trust with others, so that if they needed someone outside the family to talk to they could. This could include youth workers.</a:t>
            </a:r>
          </a:p>
          <a:p>
            <a:endParaRPr lang="en-GB" dirty="0"/>
          </a:p>
          <a:p>
            <a:endParaRPr lang="en-GB" dirty="0"/>
          </a:p>
        </p:txBody>
      </p:sp>
      <p:sp>
        <p:nvSpPr>
          <p:cNvPr id="4" name="Slide Number Placeholder 3"/>
          <p:cNvSpPr>
            <a:spLocks noGrp="1"/>
          </p:cNvSpPr>
          <p:nvPr>
            <p:ph type="sldNum" sz="quarter" idx="5"/>
          </p:nvPr>
        </p:nvSpPr>
        <p:spPr/>
        <p:txBody>
          <a:bodyPr/>
          <a:lstStyle/>
          <a:p>
            <a:fld id="{C13D3F23-2698-7747-90D6-C59E36F95B6C}" type="slidenum">
              <a:rPr lang="en-US" smtClean="0"/>
              <a:t>7</a:t>
            </a:fld>
            <a:endParaRPr lang="en-US" dirty="0"/>
          </a:p>
        </p:txBody>
      </p:sp>
    </p:spTree>
    <p:extLst>
      <p:ext uri="{BB962C8B-B14F-4D97-AF65-F5344CB8AC3E}">
        <p14:creationId xmlns:p14="http://schemas.microsoft.com/office/powerpoint/2010/main" val="27198422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Office of Population Affairs (n.d.) say that at the same time, adolescents begin to take on more complex social roles.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Changes in their brain, emotions and physical development allow them to have deeper conversations, understand others better and express their own thoughts and feelings more clearly, which helps them navigate more advanced social situations and responsibilities.</a:t>
            </a:r>
            <a:endParaRPr lang="en-GB" dirty="0"/>
          </a:p>
        </p:txBody>
      </p:sp>
      <p:sp>
        <p:nvSpPr>
          <p:cNvPr id="4" name="Slide Number Placeholder 3"/>
          <p:cNvSpPr>
            <a:spLocks noGrp="1"/>
          </p:cNvSpPr>
          <p:nvPr>
            <p:ph type="sldNum" sz="quarter" idx="5"/>
          </p:nvPr>
        </p:nvSpPr>
        <p:spPr/>
        <p:txBody>
          <a:bodyPr/>
          <a:lstStyle/>
          <a:p>
            <a:fld id="{C13D3F23-2698-7747-90D6-C59E36F95B6C}" type="slidenum">
              <a:rPr lang="en-US" smtClean="0"/>
              <a:t>8</a:t>
            </a:fld>
            <a:endParaRPr lang="en-US" dirty="0"/>
          </a:p>
        </p:txBody>
      </p:sp>
    </p:spTree>
    <p:extLst>
      <p:ext uri="{BB962C8B-B14F-4D97-AF65-F5344CB8AC3E}">
        <p14:creationId xmlns:p14="http://schemas.microsoft.com/office/powerpoint/2010/main" val="18566496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a long time, it was thought that the brain could only develop between the ages of 0-3 years (ref). </a:t>
            </a:r>
          </a:p>
          <a:p>
            <a:endParaRPr lang="en-GB" dirty="0"/>
          </a:p>
          <a:p>
            <a:r>
              <a:rPr lang="en-GB" dirty="0"/>
              <a:t>However, it has now been found that during adolescence, particularly between the ages 9-14, the brain goes through additional changes. </a:t>
            </a:r>
          </a:p>
          <a:p>
            <a:endParaRPr lang="en-GB" dirty="0"/>
          </a:p>
          <a:p>
            <a:r>
              <a:rPr lang="en-GB" dirty="0"/>
              <a:t>These can include changes in attention, language, learning, thought, perception and memory.</a:t>
            </a:r>
          </a:p>
          <a:p>
            <a:endParaRPr lang="en-GB" dirty="0"/>
          </a:p>
          <a:p>
            <a:r>
              <a:rPr lang="en-GB" dirty="0"/>
              <a:t>This results in young people being able to learn and take in new skills. </a:t>
            </a:r>
          </a:p>
          <a:p>
            <a:endParaRPr lang="en-GB" dirty="0"/>
          </a:p>
          <a:p>
            <a:r>
              <a:rPr lang="en-GB" dirty="0"/>
              <a:t>They start thinking about risky behaviours but not always about the consequences.</a:t>
            </a:r>
          </a:p>
          <a:p>
            <a:endParaRPr lang="en-GB" dirty="0"/>
          </a:p>
          <a:p>
            <a:r>
              <a:rPr lang="en-GB" dirty="0"/>
              <a:t>Also hormonal changes affect the brain’s configuration causing mood swings and attitude towards social issues.</a:t>
            </a:r>
          </a:p>
          <a:p>
            <a:endParaRPr lang="en-GB" dirty="0"/>
          </a:p>
          <a:p>
            <a:endParaRPr lang="en-GB" dirty="0"/>
          </a:p>
        </p:txBody>
      </p:sp>
      <p:sp>
        <p:nvSpPr>
          <p:cNvPr id="4" name="Slide Number Placeholder 3"/>
          <p:cNvSpPr>
            <a:spLocks noGrp="1"/>
          </p:cNvSpPr>
          <p:nvPr>
            <p:ph type="sldNum" sz="quarter" idx="5"/>
          </p:nvPr>
        </p:nvSpPr>
        <p:spPr/>
        <p:txBody>
          <a:bodyPr/>
          <a:lstStyle/>
          <a:p>
            <a:fld id="{C13D3F23-2698-7747-90D6-C59E36F95B6C}" type="slidenum">
              <a:rPr lang="en-US" smtClean="0"/>
              <a:t>9</a:t>
            </a:fld>
            <a:endParaRPr lang="en-US" dirty="0"/>
          </a:p>
        </p:txBody>
      </p:sp>
    </p:spTree>
    <p:extLst>
      <p:ext uri="{BB962C8B-B14F-4D97-AF65-F5344CB8AC3E}">
        <p14:creationId xmlns:p14="http://schemas.microsoft.com/office/powerpoint/2010/main" val="39467935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a short video from </a:t>
            </a:r>
            <a:r>
              <a:rPr lang="en-US" dirty="0" err="1"/>
              <a:t>Unicef</a:t>
            </a:r>
            <a:r>
              <a:rPr lang="en-US" dirty="0"/>
              <a:t> (2018) explaining how the brain changes during adolescence.</a:t>
            </a:r>
          </a:p>
        </p:txBody>
      </p:sp>
      <p:sp>
        <p:nvSpPr>
          <p:cNvPr id="4" name="Slide Number Placeholder 3"/>
          <p:cNvSpPr>
            <a:spLocks noGrp="1"/>
          </p:cNvSpPr>
          <p:nvPr>
            <p:ph type="sldNum" sz="quarter" idx="5"/>
          </p:nvPr>
        </p:nvSpPr>
        <p:spPr/>
        <p:txBody>
          <a:bodyPr/>
          <a:lstStyle/>
          <a:p>
            <a:fld id="{C13D3F23-2698-7747-90D6-C59E36F95B6C}" type="slidenum">
              <a:rPr lang="en-US" smtClean="0"/>
              <a:t>10</a:t>
            </a:fld>
            <a:endParaRPr lang="en-US" dirty="0"/>
          </a:p>
        </p:txBody>
      </p:sp>
    </p:spTree>
    <p:extLst>
      <p:ext uri="{BB962C8B-B14F-4D97-AF65-F5344CB8AC3E}">
        <p14:creationId xmlns:p14="http://schemas.microsoft.com/office/powerpoint/2010/main" val="24517609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dirty="0"/>
              <a:t>During adolescence, the brain starts changing again. </a:t>
            </a:r>
          </a:p>
          <a:p>
            <a:pPr marL="0" indent="0">
              <a:buNone/>
            </a:pPr>
            <a:endParaRPr lang="en-US" sz="1200" dirty="0"/>
          </a:p>
          <a:p>
            <a:pPr marL="0" indent="0">
              <a:buNone/>
            </a:pPr>
            <a:r>
              <a:rPr lang="en-US" sz="1200" dirty="0"/>
              <a:t>Nationwide Children (2025) suggest that from the ages of 12-18 years young people now do more complex thinking. This is known as formal logical operations, and there are many developments that this would include in a young person’s brain, such as: </a:t>
            </a:r>
          </a:p>
          <a:p>
            <a:pPr marL="0" indent="0">
              <a:buNone/>
            </a:pPr>
            <a:endParaRPr lang="en-US" sz="1200" dirty="0"/>
          </a:p>
          <a:p>
            <a:pPr marL="171450" indent="-171450">
              <a:buFont typeface="Arial" panose="020B0604020202020204" pitchFamily="34" charset="0"/>
              <a:buChar char="•"/>
            </a:pPr>
            <a:r>
              <a:rPr lang="en-US" sz="1200" dirty="0"/>
              <a:t>Abstract thinking – thinking about possibilities </a:t>
            </a:r>
          </a:p>
          <a:p>
            <a:pPr marL="171450" indent="-171450">
              <a:buFont typeface="Arial" panose="020B0604020202020204" pitchFamily="34" charset="0"/>
              <a:buChar char="•"/>
            </a:pPr>
            <a:r>
              <a:rPr lang="en-US" sz="1200" dirty="0"/>
              <a:t>Reason from knowing principles – forming new ideas or questions </a:t>
            </a:r>
          </a:p>
          <a:p>
            <a:pPr marL="171450" indent="-171450">
              <a:buFont typeface="Arial" panose="020B0604020202020204" pitchFamily="34" charset="0"/>
              <a:buChar char="•"/>
            </a:pPr>
            <a:r>
              <a:rPr lang="en-US" sz="1200" dirty="0"/>
              <a:t>Consider many points of view – compare or debate ideas or opinions </a:t>
            </a:r>
          </a:p>
          <a:p>
            <a:pPr marL="171450" indent="-171450">
              <a:buFont typeface="Arial" panose="020B0604020202020204" pitchFamily="34" charset="0"/>
              <a:buChar char="•"/>
            </a:pPr>
            <a:r>
              <a:rPr lang="en-US" sz="1200" dirty="0"/>
              <a:t>Think about the process of thinking – aware of the act of thought processes </a:t>
            </a:r>
          </a:p>
          <a:p>
            <a:endParaRPr lang="en-GB" dirty="0"/>
          </a:p>
        </p:txBody>
      </p:sp>
      <p:sp>
        <p:nvSpPr>
          <p:cNvPr id="4" name="Slide Number Placeholder 3"/>
          <p:cNvSpPr>
            <a:spLocks noGrp="1"/>
          </p:cNvSpPr>
          <p:nvPr>
            <p:ph type="sldNum" sz="quarter" idx="5"/>
          </p:nvPr>
        </p:nvSpPr>
        <p:spPr/>
        <p:txBody>
          <a:bodyPr/>
          <a:lstStyle/>
          <a:p>
            <a:fld id="{C13D3F23-2698-7747-90D6-C59E36F95B6C}" type="slidenum">
              <a:rPr lang="en-US" smtClean="0"/>
              <a:t>11</a:t>
            </a:fld>
            <a:endParaRPr lang="en-US" dirty="0"/>
          </a:p>
        </p:txBody>
      </p:sp>
    </p:spTree>
    <p:extLst>
      <p:ext uri="{BB962C8B-B14F-4D97-AF65-F5344CB8AC3E}">
        <p14:creationId xmlns:p14="http://schemas.microsoft.com/office/powerpoint/2010/main" val="35949927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GB" sz="1200" b="0" i="0" kern="1200" dirty="0">
                <a:solidFill>
                  <a:schemeClr val="tx1"/>
                </a:solidFill>
                <a:effectLst/>
                <a:latin typeface="+mn-lt"/>
                <a:ea typeface="+mn-ea"/>
                <a:cs typeface="+mn-cs"/>
              </a:rPr>
              <a:t>A youth worker can be a great resource for a young person to support their psychological well-being during their adolescent transitions. </a:t>
            </a:r>
          </a:p>
          <a:p>
            <a:pPr rtl="0" fontAlgn="base"/>
            <a:endParaRPr lang="en-GB" sz="1200" b="0" i="0" kern="1200" dirty="0">
              <a:solidFill>
                <a:schemeClr val="tx1"/>
              </a:solidFill>
              <a:effectLst/>
              <a:latin typeface="+mn-lt"/>
              <a:ea typeface="+mn-ea"/>
              <a:cs typeface="+mn-cs"/>
            </a:endParaRPr>
          </a:p>
          <a:p>
            <a:pPr rtl="0" fontAlgn="base"/>
            <a:r>
              <a:rPr lang="en-GB" sz="1200" b="0" i="0" kern="1200" dirty="0">
                <a:solidFill>
                  <a:schemeClr val="tx1"/>
                </a:solidFill>
                <a:effectLst/>
                <a:latin typeface="+mn-lt"/>
                <a:ea typeface="+mn-ea"/>
                <a:cs typeface="+mn-cs"/>
              </a:rPr>
              <a:t>Social Care People (2022-26) suggest that youth workers are able to help the young people “put them back in the driving seat of their own lives”.  </a:t>
            </a:r>
          </a:p>
          <a:p>
            <a:pPr rtl="0" fontAlgn="base"/>
            <a:endParaRPr lang="en-GB" sz="1200" b="0" i="0" kern="1200" dirty="0">
              <a:solidFill>
                <a:schemeClr val="tx1"/>
              </a:solidFill>
              <a:effectLst/>
              <a:latin typeface="+mn-lt"/>
              <a:ea typeface="+mn-ea"/>
              <a:cs typeface="+mn-cs"/>
            </a:endParaRPr>
          </a:p>
          <a:p>
            <a:pPr rtl="0" fontAlgn="base"/>
            <a:r>
              <a:rPr lang="en-GB" sz="1200" b="0" i="0" kern="1200" dirty="0">
                <a:solidFill>
                  <a:schemeClr val="tx1"/>
                </a:solidFill>
                <a:effectLst/>
                <a:latin typeface="+mn-lt"/>
                <a:ea typeface="+mn-ea"/>
                <a:cs typeface="+mn-cs"/>
              </a:rPr>
              <a:t>As a youth worker, you can become a trusted adult for young people, providing them with a safe space where they are comfortable to talk about any issues that they are facing.  </a:t>
            </a:r>
          </a:p>
          <a:p>
            <a:pPr rtl="0" fontAlgn="base"/>
            <a:r>
              <a:rPr lang="en-GB" sz="1200" b="0" i="0" kern="1200" dirty="0">
                <a:solidFill>
                  <a:schemeClr val="tx1"/>
                </a:solidFill>
                <a:effectLst/>
                <a:latin typeface="+mn-lt"/>
                <a:ea typeface="+mn-ea"/>
                <a:cs typeface="+mn-cs"/>
              </a:rPr>
              <a:t> </a:t>
            </a:r>
          </a:p>
          <a:p>
            <a:pPr rtl="0" fontAlgn="base"/>
            <a:r>
              <a:rPr lang="en-GB" sz="1200" b="0" i="0" kern="1200" dirty="0">
                <a:solidFill>
                  <a:schemeClr val="tx1"/>
                </a:solidFill>
                <a:effectLst/>
                <a:latin typeface="+mn-lt"/>
                <a:ea typeface="+mn-ea"/>
                <a:cs typeface="+mn-cs"/>
              </a:rPr>
              <a:t>Adolescence can be a difficult time with hormonal changes, mental health challenges, family problems, and friendship issues.  </a:t>
            </a:r>
          </a:p>
          <a:p>
            <a:pPr rtl="0" fontAlgn="base"/>
            <a:r>
              <a:rPr lang="en-GB" sz="1200" b="0" i="0" kern="1200" dirty="0">
                <a:solidFill>
                  <a:schemeClr val="tx1"/>
                </a:solidFill>
                <a:effectLst/>
                <a:latin typeface="+mn-lt"/>
                <a:ea typeface="+mn-ea"/>
                <a:cs typeface="+mn-cs"/>
              </a:rPr>
              <a:t>Youth workers can help young people by listening, guiding and being someone consistent they can rely on.  </a:t>
            </a:r>
          </a:p>
          <a:p>
            <a:pPr rtl="0" fontAlgn="base"/>
            <a:r>
              <a:rPr lang="en-GB" sz="1200" b="0" i="0" kern="1200" dirty="0">
                <a:solidFill>
                  <a:schemeClr val="tx1"/>
                </a:solidFill>
                <a:effectLst/>
                <a:latin typeface="+mn-lt"/>
                <a:ea typeface="+mn-ea"/>
                <a:cs typeface="+mn-cs"/>
              </a:rPr>
              <a:t>In many cases youth workers often fill the gaps where the support might be missing in the young persons life (AYJ, 2022) </a:t>
            </a:r>
          </a:p>
          <a:p>
            <a:endParaRPr lang="en-GB" dirty="0"/>
          </a:p>
        </p:txBody>
      </p:sp>
      <p:sp>
        <p:nvSpPr>
          <p:cNvPr id="4" name="Slide Number Placeholder 3"/>
          <p:cNvSpPr>
            <a:spLocks noGrp="1"/>
          </p:cNvSpPr>
          <p:nvPr>
            <p:ph type="sldNum" sz="quarter" idx="5"/>
          </p:nvPr>
        </p:nvSpPr>
        <p:spPr/>
        <p:txBody>
          <a:bodyPr/>
          <a:lstStyle/>
          <a:p>
            <a:fld id="{C13D3F23-2698-7747-90D6-C59E36F95B6C}" type="slidenum">
              <a:rPr lang="en-US" smtClean="0"/>
              <a:t>12</a:t>
            </a:fld>
            <a:endParaRPr lang="en-US" dirty="0"/>
          </a:p>
        </p:txBody>
      </p:sp>
    </p:spTree>
    <p:extLst>
      <p:ext uri="{BB962C8B-B14F-4D97-AF65-F5344CB8AC3E}">
        <p14:creationId xmlns:p14="http://schemas.microsoft.com/office/powerpoint/2010/main" val="17138089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 this slide we look at the ways that a youth worker could have helped Jamie. </a:t>
            </a:r>
          </a:p>
        </p:txBody>
      </p:sp>
      <p:sp>
        <p:nvSpPr>
          <p:cNvPr id="4" name="Slide Number Placeholder 3"/>
          <p:cNvSpPr>
            <a:spLocks noGrp="1"/>
          </p:cNvSpPr>
          <p:nvPr>
            <p:ph type="sldNum" sz="quarter" idx="5"/>
          </p:nvPr>
        </p:nvSpPr>
        <p:spPr/>
        <p:txBody>
          <a:bodyPr/>
          <a:lstStyle/>
          <a:p>
            <a:fld id="{C13D3F23-2698-7747-90D6-C59E36F95B6C}" type="slidenum">
              <a:rPr lang="en-US" smtClean="0"/>
              <a:t>13</a:t>
            </a:fld>
            <a:endParaRPr lang="en-US" dirty="0"/>
          </a:p>
        </p:txBody>
      </p:sp>
    </p:spTree>
    <p:extLst>
      <p:ext uri="{BB962C8B-B14F-4D97-AF65-F5344CB8AC3E}">
        <p14:creationId xmlns:p14="http://schemas.microsoft.com/office/powerpoint/2010/main" val="12789669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Ok, so, to conclude, today we have looked at how adolescence is defined, then we have explored the 3 main transitions (biological, social and cognitive) and then we looked at the role of the youth worker in general and specifically in relation to Jamie’s situation.</a:t>
            </a:r>
          </a:p>
          <a:p>
            <a:endParaRPr lang="en-US" sz="1200" dirty="0"/>
          </a:p>
          <a:p>
            <a:r>
              <a:rPr lang="en-US" sz="1200" dirty="0"/>
              <a:t>We have seen how the main transitions impact a young person’s life both negatively and positively. </a:t>
            </a:r>
          </a:p>
          <a:p>
            <a:endParaRPr lang="en-US" sz="1200" dirty="0"/>
          </a:p>
          <a:p>
            <a:r>
              <a:rPr lang="en-GB" dirty="0"/>
              <a:t>We have also discovered that a youth worker can be very beneficial to a young person during adolescence and that if a youth worker had intervened in Jamie’s situation the outcomes may not have led to the consequences that did happen. </a:t>
            </a:r>
          </a:p>
        </p:txBody>
      </p:sp>
      <p:sp>
        <p:nvSpPr>
          <p:cNvPr id="4" name="Slide Number Placeholder 3"/>
          <p:cNvSpPr>
            <a:spLocks noGrp="1"/>
          </p:cNvSpPr>
          <p:nvPr>
            <p:ph type="sldNum" sz="quarter" idx="5"/>
          </p:nvPr>
        </p:nvSpPr>
        <p:spPr/>
        <p:txBody>
          <a:bodyPr/>
          <a:lstStyle/>
          <a:p>
            <a:fld id="{C13D3F23-2698-7747-90D6-C59E36F95B6C}" type="slidenum">
              <a:rPr lang="en-US" smtClean="0"/>
              <a:t>14</a:t>
            </a:fld>
            <a:endParaRPr lang="en-US" dirty="0"/>
          </a:p>
        </p:txBody>
      </p:sp>
    </p:spTree>
    <p:extLst>
      <p:ext uri="{BB962C8B-B14F-4D97-AF65-F5344CB8AC3E}">
        <p14:creationId xmlns:p14="http://schemas.microsoft.com/office/powerpoint/2010/main" val="22809772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3D3F23-2698-7747-90D6-C59E36F95B6C}" type="slidenum">
              <a:rPr lang="en-US" smtClean="0"/>
              <a:t>15</a:t>
            </a:fld>
            <a:endParaRPr lang="en-US" dirty="0"/>
          </a:p>
        </p:txBody>
      </p:sp>
    </p:spTree>
    <p:extLst>
      <p:ext uri="{BB962C8B-B14F-4D97-AF65-F5344CB8AC3E}">
        <p14:creationId xmlns:p14="http://schemas.microsoft.com/office/powerpoint/2010/main" val="14279308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606CF-4AF0-053E-D8DB-B869C9EB555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C4D2302-5D9B-2BB8-C4F3-0D4A4FF9A97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6122151-94D3-D89E-F935-5402D0BB13C3}"/>
              </a:ext>
            </a:extLst>
          </p:cNvPr>
          <p:cNvSpPr>
            <a:spLocks noGrp="1"/>
          </p:cNvSpPr>
          <p:nvPr>
            <p:ph type="dt" sz="half" idx="10"/>
          </p:nvPr>
        </p:nvSpPr>
        <p:spPr/>
        <p:txBody>
          <a:bodyPr/>
          <a:lstStyle/>
          <a:p>
            <a:fld id="{A549192F-2D0F-E548-94B1-9AF0EF1D7493}" type="datetimeFigureOut">
              <a:rPr lang="en-US" smtClean="0"/>
              <a:t>2/24/26</a:t>
            </a:fld>
            <a:endParaRPr lang="en-US" dirty="0"/>
          </a:p>
        </p:txBody>
      </p:sp>
      <p:sp>
        <p:nvSpPr>
          <p:cNvPr id="5" name="Footer Placeholder 4">
            <a:extLst>
              <a:ext uri="{FF2B5EF4-FFF2-40B4-BE49-F238E27FC236}">
                <a16:creationId xmlns:a16="http://schemas.microsoft.com/office/drawing/2014/main" id="{2B175822-F028-EB48-70E4-E00065FE161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07C101-7E65-AC07-69F6-CBDBE78EBF3B}"/>
              </a:ext>
            </a:extLst>
          </p:cNvPr>
          <p:cNvSpPr>
            <a:spLocks noGrp="1"/>
          </p:cNvSpPr>
          <p:nvPr>
            <p:ph type="sldNum" sz="quarter" idx="12"/>
          </p:nvPr>
        </p:nvSpPr>
        <p:spPr/>
        <p:txBody>
          <a:bodyPr/>
          <a:lstStyle/>
          <a:p>
            <a:fld id="{3F0658DF-FF91-EF47-83B3-A33247F5DEB0}" type="slidenum">
              <a:rPr lang="en-US" smtClean="0"/>
              <a:t>‹#›</a:t>
            </a:fld>
            <a:endParaRPr lang="en-US" dirty="0"/>
          </a:p>
        </p:txBody>
      </p:sp>
    </p:spTree>
    <p:extLst>
      <p:ext uri="{BB962C8B-B14F-4D97-AF65-F5344CB8AC3E}">
        <p14:creationId xmlns:p14="http://schemas.microsoft.com/office/powerpoint/2010/main" val="42141346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6F8D0-C8B8-8620-2282-FEB72A57657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B9CDFA3-028A-F8BC-90A7-99A0EB2EE08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964BAA2-3342-F0B3-ACE9-2C8F86CFAB88}"/>
              </a:ext>
            </a:extLst>
          </p:cNvPr>
          <p:cNvSpPr>
            <a:spLocks noGrp="1"/>
          </p:cNvSpPr>
          <p:nvPr>
            <p:ph type="dt" sz="half" idx="10"/>
          </p:nvPr>
        </p:nvSpPr>
        <p:spPr/>
        <p:txBody>
          <a:bodyPr/>
          <a:lstStyle/>
          <a:p>
            <a:fld id="{A549192F-2D0F-E548-94B1-9AF0EF1D7493}" type="datetimeFigureOut">
              <a:rPr lang="en-US" smtClean="0"/>
              <a:t>2/24/26</a:t>
            </a:fld>
            <a:endParaRPr lang="en-US" dirty="0"/>
          </a:p>
        </p:txBody>
      </p:sp>
      <p:sp>
        <p:nvSpPr>
          <p:cNvPr id="5" name="Footer Placeholder 4">
            <a:extLst>
              <a:ext uri="{FF2B5EF4-FFF2-40B4-BE49-F238E27FC236}">
                <a16:creationId xmlns:a16="http://schemas.microsoft.com/office/drawing/2014/main" id="{491FA905-5C40-B501-28D7-3E6E5176F44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1D9DFC9-6417-4FBC-A8EE-431B6F427209}"/>
              </a:ext>
            </a:extLst>
          </p:cNvPr>
          <p:cNvSpPr>
            <a:spLocks noGrp="1"/>
          </p:cNvSpPr>
          <p:nvPr>
            <p:ph type="sldNum" sz="quarter" idx="12"/>
          </p:nvPr>
        </p:nvSpPr>
        <p:spPr/>
        <p:txBody>
          <a:bodyPr/>
          <a:lstStyle/>
          <a:p>
            <a:fld id="{3F0658DF-FF91-EF47-83B3-A33247F5DEB0}" type="slidenum">
              <a:rPr lang="en-US" smtClean="0"/>
              <a:t>‹#›</a:t>
            </a:fld>
            <a:endParaRPr lang="en-US" dirty="0"/>
          </a:p>
        </p:txBody>
      </p:sp>
    </p:spTree>
    <p:extLst>
      <p:ext uri="{BB962C8B-B14F-4D97-AF65-F5344CB8AC3E}">
        <p14:creationId xmlns:p14="http://schemas.microsoft.com/office/powerpoint/2010/main" val="3399909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C2318-AA05-A58D-BCD5-1055BDC3BEC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3CDDD67-802D-ED02-AD3D-DD5F557ECD5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486A9E2-0C73-2C1D-9653-0C0191196865}"/>
              </a:ext>
            </a:extLst>
          </p:cNvPr>
          <p:cNvSpPr>
            <a:spLocks noGrp="1"/>
          </p:cNvSpPr>
          <p:nvPr>
            <p:ph type="dt" sz="half" idx="10"/>
          </p:nvPr>
        </p:nvSpPr>
        <p:spPr/>
        <p:txBody>
          <a:bodyPr/>
          <a:lstStyle/>
          <a:p>
            <a:fld id="{A549192F-2D0F-E548-94B1-9AF0EF1D7493}" type="datetimeFigureOut">
              <a:rPr lang="en-US" smtClean="0"/>
              <a:t>2/24/26</a:t>
            </a:fld>
            <a:endParaRPr lang="en-US" dirty="0"/>
          </a:p>
        </p:txBody>
      </p:sp>
      <p:sp>
        <p:nvSpPr>
          <p:cNvPr id="5" name="Footer Placeholder 4">
            <a:extLst>
              <a:ext uri="{FF2B5EF4-FFF2-40B4-BE49-F238E27FC236}">
                <a16:creationId xmlns:a16="http://schemas.microsoft.com/office/drawing/2014/main" id="{EAB49642-BE24-C48C-B6E5-90C666DC0B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C624365-D6F8-BFF6-7E12-8C434B29EC2C}"/>
              </a:ext>
            </a:extLst>
          </p:cNvPr>
          <p:cNvSpPr>
            <a:spLocks noGrp="1"/>
          </p:cNvSpPr>
          <p:nvPr>
            <p:ph type="sldNum" sz="quarter" idx="12"/>
          </p:nvPr>
        </p:nvSpPr>
        <p:spPr/>
        <p:txBody>
          <a:bodyPr/>
          <a:lstStyle/>
          <a:p>
            <a:fld id="{3F0658DF-FF91-EF47-83B3-A33247F5DEB0}" type="slidenum">
              <a:rPr lang="en-US" smtClean="0"/>
              <a:t>‹#›</a:t>
            </a:fld>
            <a:endParaRPr lang="en-US" dirty="0"/>
          </a:p>
        </p:txBody>
      </p:sp>
    </p:spTree>
    <p:extLst>
      <p:ext uri="{BB962C8B-B14F-4D97-AF65-F5344CB8AC3E}">
        <p14:creationId xmlns:p14="http://schemas.microsoft.com/office/powerpoint/2010/main" val="5497510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7D118-325D-29BA-2716-7EC9828C16F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96C47AF-C7D5-B44B-1514-910ED3C4B9C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03BD3CB-368E-4921-83FB-18D403CEABB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1BC65B6-1EC9-598E-6F88-C96FDF128048}"/>
              </a:ext>
            </a:extLst>
          </p:cNvPr>
          <p:cNvSpPr>
            <a:spLocks noGrp="1"/>
          </p:cNvSpPr>
          <p:nvPr>
            <p:ph type="dt" sz="half" idx="10"/>
          </p:nvPr>
        </p:nvSpPr>
        <p:spPr/>
        <p:txBody>
          <a:bodyPr/>
          <a:lstStyle/>
          <a:p>
            <a:fld id="{A549192F-2D0F-E548-94B1-9AF0EF1D7493}" type="datetimeFigureOut">
              <a:rPr lang="en-US" smtClean="0"/>
              <a:t>2/24/26</a:t>
            </a:fld>
            <a:endParaRPr lang="en-US" dirty="0"/>
          </a:p>
        </p:txBody>
      </p:sp>
      <p:sp>
        <p:nvSpPr>
          <p:cNvPr id="6" name="Footer Placeholder 5">
            <a:extLst>
              <a:ext uri="{FF2B5EF4-FFF2-40B4-BE49-F238E27FC236}">
                <a16:creationId xmlns:a16="http://schemas.microsoft.com/office/drawing/2014/main" id="{094AFC0A-C642-B7CE-862E-DFB70DF2928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A6F9205-CCBA-CAF5-B9D9-737DCCCB24AB}"/>
              </a:ext>
            </a:extLst>
          </p:cNvPr>
          <p:cNvSpPr>
            <a:spLocks noGrp="1"/>
          </p:cNvSpPr>
          <p:nvPr>
            <p:ph type="sldNum" sz="quarter" idx="12"/>
          </p:nvPr>
        </p:nvSpPr>
        <p:spPr/>
        <p:txBody>
          <a:bodyPr/>
          <a:lstStyle/>
          <a:p>
            <a:fld id="{3F0658DF-FF91-EF47-83B3-A33247F5DEB0}" type="slidenum">
              <a:rPr lang="en-US" smtClean="0"/>
              <a:t>‹#›</a:t>
            </a:fld>
            <a:endParaRPr lang="en-US" dirty="0"/>
          </a:p>
        </p:txBody>
      </p:sp>
    </p:spTree>
    <p:extLst>
      <p:ext uri="{BB962C8B-B14F-4D97-AF65-F5344CB8AC3E}">
        <p14:creationId xmlns:p14="http://schemas.microsoft.com/office/powerpoint/2010/main" val="3611439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EDD65-C83D-D150-4A66-6A664BBF494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4197464-1973-5F88-D8F6-D88CE89EA4E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85EF873-47AF-35AA-8096-612573C2AAC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80F8ADD-6EFD-09FB-E798-A5D08E67A76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6A86EE3-36E0-AB04-49AC-5847F8F01DF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178F7A7-FEA8-4903-2B23-C77A2AF9D76F}"/>
              </a:ext>
            </a:extLst>
          </p:cNvPr>
          <p:cNvSpPr>
            <a:spLocks noGrp="1"/>
          </p:cNvSpPr>
          <p:nvPr>
            <p:ph type="dt" sz="half" idx="10"/>
          </p:nvPr>
        </p:nvSpPr>
        <p:spPr/>
        <p:txBody>
          <a:bodyPr/>
          <a:lstStyle/>
          <a:p>
            <a:fld id="{A549192F-2D0F-E548-94B1-9AF0EF1D7493}" type="datetimeFigureOut">
              <a:rPr lang="en-US" smtClean="0"/>
              <a:t>2/24/26</a:t>
            </a:fld>
            <a:endParaRPr lang="en-US" dirty="0"/>
          </a:p>
        </p:txBody>
      </p:sp>
      <p:sp>
        <p:nvSpPr>
          <p:cNvPr id="8" name="Footer Placeholder 7">
            <a:extLst>
              <a:ext uri="{FF2B5EF4-FFF2-40B4-BE49-F238E27FC236}">
                <a16:creationId xmlns:a16="http://schemas.microsoft.com/office/drawing/2014/main" id="{4F3933F2-0A69-710A-7C4F-06BC5A23141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BD8CFC7-A867-9380-A277-9E664ACD191E}"/>
              </a:ext>
            </a:extLst>
          </p:cNvPr>
          <p:cNvSpPr>
            <a:spLocks noGrp="1"/>
          </p:cNvSpPr>
          <p:nvPr>
            <p:ph type="sldNum" sz="quarter" idx="12"/>
          </p:nvPr>
        </p:nvSpPr>
        <p:spPr/>
        <p:txBody>
          <a:bodyPr/>
          <a:lstStyle/>
          <a:p>
            <a:fld id="{3F0658DF-FF91-EF47-83B3-A33247F5DEB0}" type="slidenum">
              <a:rPr lang="en-US" smtClean="0"/>
              <a:t>‹#›</a:t>
            </a:fld>
            <a:endParaRPr lang="en-US" dirty="0"/>
          </a:p>
        </p:txBody>
      </p:sp>
    </p:spTree>
    <p:extLst>
      <p:ext uri="{BB962C8B-B14F-4D97-AF65-F5344CB8AC3E}">
        <p14:creationId xmlns:p14="http://schemas.microsoft.com/office/powerpoint/2010/main" val="18791858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8BAF4-465D-2EB8-E50A-5FCE66BA1E1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EB403D2-E4B4-9BA4-EE79-8591BF3FEA54}"/>
              </a:ext>
            </a:extLst>
          </p:cNvPr>
          <p:cNvSpPr>
            <a:spLocks noGrp="1"/>
          </p:cNvSpPr>
          <p:nvPr>
            <p:ph type="dt" sz="half" idx="10"/>
          </p:nvPr>
        </p:nvSpPr>
        <p:spPr/>
        <p:txBody>
          <a:bodyPr/>
          <a:lstStyle/>
          <a:p>
            <a:fld id="{A549192F-2D0F-E548-94B1-9AF0EF1D7493}" type="datetimeFigureOut">
              <a:rPr lang="en-US" smtClean="0"/>
              <a:t>2/24/26</a:t>
            </a:fld>
            <a:endParaRPr lang="en-US" dirty="0"/>
          </a:p>
        </p:txBody>
      </p:sp>
      <p:sp>
        <p:nvSpPr>
          <p:cNvPr id="4" name="Footer Placeholder 3">
            <a:extLst>
              <a:ext uri="{FF2B5EF4-FFF2-40B4-BE49-F238E27FC236}">
                <a16:creationId xmlns:a16="http://schemas.microsoft.com/office/drawing/2014/main" id="{83AAD57A-2BC0-27B9-EB44-47186DA9DB9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E7FA82BA-621F-04FD-7251-D3BE47558D33}"/>
              </a:ext>
            </a:extLst>
          </p:cNvPr>
          <p:cNvSpPr>
            <a:spLocks noGrp="1"/>
          </p:cNvSpPr>
          <p:nvPr>
            <p:ph type="sldNum" sz="quarter" idx="12"/>
          </p:nvPr>
        </p:nvSpPr>
        <p:spPr/>
        <p:txBody>
          <a:bodyPr/>
          <a:lstStyle/>
          <a:p>
            <a:fld id="{3F0658DF-FF91-EF47-83B3-A33247F5DEB0}" type="slidenum">
              <a:rPr lang="en-US" smtClean="0"/>
              <a:t>‹#›</a:t>
            </a:fld>
            <a:endParaRPr lang="en-US" dirty="0"/>
          </a:p>
        </p:txBody>
      </p:sp>
    </p:spTree>
    <p:extLst>
      <p:ext uri="{BB962C8B-B14F-4D97-AF65-F5344CB8AC3E}">
        <p14:creationId xmlns:p14="http://schemas.microsoft.com/office/powerpoint/2010/main" val="38252608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891258-E787-5135-C96D-3C5DF1B75438}"/>
              </a:ext>
            </a:extLst>
          </p:cNvPr>
          <p:cNvSpPr>
            <a:spLocks noGrp="1"/>
          </p:cNvSpPr>
          <p:nvPr>
            <p:ph type="dt" sz="half" idx="10"/>
          </p:nvPr>
        </p:nvSpPr>
        <p:spPr/>
        <p:txBody>
          <a:bodyPr/>
          <a:lstStyle/>
          <a:p>
            <a:fld id="{A549192F-2D0F-E548-94B1-9AF0EF1D7493}" type="datetimeFigureOut">
              <a:rPr lang="en-US" smtClean="0"/>
              <a:t>2/24/26</a:t>
            </a:fld>
            <a:endParaRPr lang="en-US" dirty="0"/>
          </a:p>
        </p:txBody>
      </p:sp>
      <p:sp>
        <p:nvSpPr>
          <p:cNvPr id="3" name="Footer Placeholder 2">
            <a:extLst>
              <a:ext uri="{FF2B5EF4-FFF2-40B4-BE49-F238E27FC236}">
                <a16:creationId xmlns:a16="http://schemas.microsoft.com/office/drawing/2014/main" id="{7CFC8661-6DB3-642F-648B-60AFF878908E}"/>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260F61B-F66D-74CC-06D8-3230323B0769}"/>
              </a:ext>
            </a:extLst>
          </p:cNvPr>
          <p:cNvSpPr>
            <a:spLocks noGrp="1"/>
          </p:cNvSpPr>
          <p:nvPr>
            <p:ph type="sldNum" sz="quarter" idx="12"/>
          </p:nvPr>
        </p:nvSpPr>
        <p:spPr/>
        <p:txBody>
          <a:bodyPr/>
          <a:lstStyle/>
          <a:p>
            <a:fld id="{3F0658DF-FF91-EF47-83B3-A33247F5DEB0}" type="slidenum">
              <a:rPr lang="en-US" smtClean="0"/>
              <a:t>‹#›</a:t>
            </a:fld>
            <a:endParaRPr lang="en-US" dirty="0"/>
          </a:p>
        </p:txBody>
      </p:sp>
    </p:spTree>
    <p:extLst>
      <p:ext uri="{BB962C8B-B14F-4D97-AF65-F5344CB8AC3E}">
        <p14:creationId xmlns:p14="http://schemas.microsoft.com/office/powerpoint/2010/main" val="2722251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AB543-CFA7-0677-3495-DABABF1D8FE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2D346B6-924E-0947-2CDD-67FB1239331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FB9EEC7-F272-0841-1D85-5B52769F31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4B02665-2136-55AA-6E20-D69D121EF59D}"/>
              </a:ext>
            </a:extLst>
          </p:cNvPr>
          <p:cNvSpPr>
            <a:spLocks noGrp="1"/>
          </p:cNvSpPr>
          <p:nvPr>
            <p:ph type="dt" sz="half" idx="10"/>
          </p:nvPr>
        </p:nvSpPr>
        <p:spPr/>
        <p:txBody>
          <a:bodyPr/>
          <a:lstStyle/>
          <a:p>
            <a:fld id="{A549192F-2D0F-E548-94B1-9AF0EF1D7493}" type="datetimeFigureOut">
              <a:rPr lang="en-US" smtClean="0"/>
              <a:t>2/24/26</a:t>
            </a:fld>
            <a:endParaRPr lang="en-US" dirty="0"/>
          </a:p>
        </p:txBody>
      </p:sp>
      <p:sp>
        <p:nvSpPr>
          <p:cNvPr id="6" name="Footer Placeholder 5">
            <a:extLst>
              <a:ext uri="{FF2B5EF4-FFF2-40B4-BE49-F238E27FC236}">
                <a16:creationId xmlns:a16="http://schemas.microsoft.com/office/drawing/2014/main" id="{39B40C39-669F-9FEF-D336-0D1EFED742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AA95C0F-6C68-8C46-25AC-1E88C3E857A9}"/>
              </a:ext>
            </a:extLst>
          </p:cNvPr>
          <p:cNvSpPr>
            <a:spLocks noGrp="1"/>
          </p:cNvSpPr>
          <p:nvPr>
            <p:ph type="sldNum" sz="quarter" idx="12"/>
          </p:nvPr>
        </p:nvSpPr>
        <p:spPr/>
        <p:txBody>
          <a:bodyPr/>
          <a:lstStyle/>
          <a:p>
            <a:fld id="{3F0658DF-FF91-EF47-83B3-A33247F5DEB0}" type="slidenum">
              <a:rPr lang="en-US" smtClean="0"/>
              <a:t>‹#›</a:t>
            </a:fld>
            <a:endParaRPr lang="en-US" dirty="0"/>
          </a:p>
        </p:txBody>
      </p:sp>
    </p:spTree>
    <p:extLst>
      <p:ext uri="{BB962C8B-B14F-4D97-AF65-F5344CB8AC3E}">
        <p14:creationId xmlns:p14="http://schemas.microsoft.com/office/powerpoint/2010/main" val="20045286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DF0DD-9C3F-3466-9921-F5CF112CFA5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9FC8F4E-354A-A878-FB7C-CF8C265BDF9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699881E8-E7B3-502C-CA6E-2D44C7E26CD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B7CE63A-6D0C-D510-9175-555071793C34}"/>
              </a:ext>
            </a:extLst>
          </p:cNvPr>
          <p:cNvSpPr>
            <a:spLocks noGrp="1"/>
          </p:cNvSpPr>
          <p:nvPr>
            <p:ph type="dt" sz="half" idx="10"/>
          </p:nvPr>
        </p:nvSpPr>
        <p:spPr/>
        <p:txBody>
          <a:bodyPr/>
          <a:lstStyle/>
          <a:p>
            <a:fld id="{A549192F-2D0F-E548-94B1-9AF0EF1D7493}" type="datetimeFigureOut">
              <a:rPr lang="en-US" smtClean="0"/>
              <a:t>2/24/26</a:t>
            </a:fld>
            <a:endParaRPr lang="en-US" dirty="0"/>
          </a:p>
        </p:txBody>
      </p:sp>
      <p:sp>
        <p:nvSpPr>
          <p:cNvPr id="6" name="Footer Placeholder 5">
            <a:extLst>
              <a:ext uri="{FF2B5EF4-FFF2-40B4-BE49-F238E27FC236}">
                <a16:creationId xmlns:a16="http://schemas.microsoft.com/office/drawing/2014/main" id="{D8B855BF-04C7-2AF1-7990-CC96E87B70C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E3C6FE2-9454-DB79-8F9B-C99CAF9114A1}"/>
              </a:ext>
            </a:extLst>
          </p:cNvPr>
          <p:cNvSpPr>
            <a:spLocks noGrp="1"/>
          </p:cNvSpPr>
          <p:nvPr>
            <p:ph type="sldNum" sz="quarter" idx="12"/>
          </p:nvPr>
        </p:nvSpPr>
        <p:spPr/>
        <p:txBody>
          <a:bodyPr/>
          <a:lstStyle/>
          <a:p>
            <a:fld id="{3F0658DF-FF91-EF47-83B3-A33247F5DEB0}" type="slidenum">
              <a:rPr lang="en-US" smtClean="0"/>
              <a:t>‹#›</a:t>
            </a:fld>
            <a:endParaRPr lang="en-US" dirty="0"/>
          </a:p>
        </p:txBody>
      </p:sp>
    </p:spTree>
    <p:extLst>
      <p:ext uri="{BB962C8B-B14F-4D97-AF65-F5344CB8AC3E}">
        <p14:creationId xmlns:p14="http://schemas.microsoft.com/office/powerpoint/2010/main" val="18708255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DD359-9745-C6C7-B1A5-CF1311FD1C5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EEB1B2-373A-D432-D928-F338A0A5DF2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83C1D4D-D41E-7EC6-DE33-C4CF92D6E757}"/>
              </a:ext>
            </a:extLst>
          </p:cNvPr>
          <p:cNvSpPr>
            <a:spLocks noGrp="1"/>
          </p:cNvSpPr>
          <p:nvPr>
            <p:ph type="dt" sz="half" idx="10"/>
          </p:nvPr>
        </p:nvSpPr>
        <p:spPr/>
        <p:txBody>
          <a:bodyPr/>
          <a:lstStyle/>
          <a:p>
            <a:fld id="{A549192F-2D0F-E548-94B1-9AF0EF1D7493}" type="datetimeFigureOut">
              <a:rPr lang="en-US" smtClean="0"/>
              <a:t>2/24/26</a:t>
            </a:fld>
            <a:endParaRPr lang="en-US" dirty="0"/>
          </a:p>
        </p:txBody>
      </p:sp>
      <p:sp>
        <p:nvSpPr>
          <p:cNvPr id="5" name="Footer Placeholder 4">
            <a:extLst>
              <a:ext uri="{FF2B5EF4-FFF2-40B4-BE49-F238E27FC236}">
                <a16:creationId xmlns:a16="http://schemas.microsoft.com/office/drawing/2014/main" id="{CE70EA67-D4A3-F90C-EE7F-012F3FEB048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D60A80C-4A70-9C2F-ABFC-A535E12C9E00}"/>
              </a:ext>
            </a:extLst>
          </p:cNvPr>
          <p:cNvSpPr>
            <a:spLocks noGrp="1"/>
          </p:cNvSpPr>
          <p:nvPr>
            <p:ph type="sldNum" sz="quarter" idx="12"/>
          </p:nvPr>
        </p:nvSpPr>
        <p:spPr/>
        <p:txBody>
          <a:bodyPr/>
          <a:lstStyle/>
          <a:p>
            <a:fld id="{3F0658DF-FF91-EF47-83B3-A33247F5DEB0}" type="slidenum">
              <a:rPr lang="en-US" smtClean="0"/>
              <a:t>‹#›</a:t>
            </a:fld>
            <a:endParaRPr lang="en-US" dirty="0"/>
          </a:p>
        </p:txBody>
      </p:sp>
    </p:spTree>
    <p:extLst>
      <p:ext uri="{BB962C8B-B14F-4D97-AF65-F5344CB8AC3E}">
        <p14:creationId xmlns:p14="http://schemas.microsoft.com/office/powerpoint/2010/main" val="480401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75D526-FE28-8E61-6115-9F98710C725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F51F253-BE4B-99D7-22D1-0CB70746B8E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DFDF7B1-7EF2-71FF-E50D-E428C3F4D97F}"/>
              </a:ext>
            </a:extLst>
          </p:cNvPr>
          <p:cNvSpPr>
            <a:spLocks noGrp="1"/>
          </p:cNvSpPr>
          <p:nvPr>
            <p:ph type="dt" sz="half" idx="10"/>
          </p:nvPr>
        </p:nvSpPr>
        <p:spPr/>
        <p:txBody>
          <a:bodyPr/>
          <a:lstStyle/>
          <a:p>
            <a:fld id="{A549192F-2D0F-E548-94B1-9AF0EF1D7493}" type="datetimeFigureOut">
              <a:rPr lang="en-US" smtClean="0"/>
              <a:t>2/24/26</a:t>
            </a:fld>
            <a:endParaRPr lang="en-US" dirty="0"/>
          </a:p>
        </p:txBody>
      </p:sp>
      <p:sp>
        <p:nvSpPr>
          <p:cNvPr id="5" name="Footer Placeholder 4">
            <a:extLst>
              <a:ext uri="{FF2B5EF4-FFF2-40B4-BE49-F238E27FC236}">
                <a16:creationId xmlns:a16="http://schemas.microsoft.com/office/drawing/2014/main" id="{3C824137-BBDE-0E54-EAAD-10C21D13FA2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F984F89-9746-DB77-F9F7-0D9CEBF57F62}"/>
              </a:ext>
            </a:extLst>
          </p:cNvPr>
          <p:cNvSpPr>
            <a:spLocks noGrp="1"/>
          </p:cNvSpPr>
          <p:nvPr>
            <p:ph type="sldNum" sz="quarter" idx="12"/>
          </p:nvPr>
        </p:nvSpPr>
        <p:spPr/>
        <p:txBody>
          <a:bodyPr/>
          <a:lstStyle/>
          <a:p>
            <a:fld id="{3F0658DF-FF91-EF47-83B3-A33247F5DEB0}" type="slidenum">
              <a:rPr lang="en-US" smtClean="0"/>
              <a:t>‹#›</a:t>
            </a:fld>
            <a:endParaRPr lang="en-US" dirty="0"/>
          </a:p>
        </p:txBody>
      </p:sp>
    </p:spTree>
    <p:extLst>
      <p:ext uri="{BB962C8B-B14F-4D97-AF65-F5344CB8AC3E}">
        <p14:creationId xmlns:p14="http://schemas.microsoft.com/office/powerpoint/2010/main" val="20144905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422ECA8-ED2D-D125-7FA2-D2B01919669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1BC8988-115D-E939-9BBD-1D92047F1BD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6F6E9AF-FC85-7806-53CB-893F949C011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549192F-2D0F-E548-94B1-9AF0EF1D7493}" type="datetimeFigureOut">
              <a:rPr lang="en-US" smtClean="0"/>
              <a:t>2/24/26</a:t>
            </a:fld>
            <a:endParaRPr lang="en-US" dirty="0"/>
          </a:p>
        </p:txBody>
      </p:sp>
      <p:sp>
        <p:nvSpPr>
          <p:cNvPr id="5" name="Footer Placeholder 4">
            <a:extLst>
              <a:ext uri="{FF2B5EF4-FFF2-40B4-BE49-F238E27FC236}">
                <a16:creationId xmlns:a16="http://schemas.microsoft.com/office/drawing/2014/main" id="{78053291-691A-CE63-1B48-52D8E497AEB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B8861471-D63D-1EE3-437F-A0E6FB5DD4A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F0658DF-FF91-EF47-83B3-A33247F5DEB0}" type="slidenum">
              <a:rPr lang="en-US" smtClean="0"/>
              <a:t>‹#›</a:t>
            </a:fld>
            <a:endParaRPr lang="en-US" dirty="0"/>
          </a:p>
        </p:txBody>
      </p:sp>
    </p:spTree>
    <p:extLst>
      <p:ext uri="{BB962C8B-B14F-4D97-AF65-F5344CB8AC3E}">
        <p14:creationId xmlns:p14="http://schemas.microsoft.com/office/powerpoint/2010/main" val="1876899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1FRco3Bjyk?feature=oembed" TargetMode="External"/><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elle.com/uk/life-and-culture/culture/a64171790/adolescence-netflix/" TargetMode="External"/><Relationship Id="rId13" Type="http://schemas.openxmlformats.org/officeDocument/2006/relationships/hyperlink" Target="https://www.shropshiretelfordandwrekin.nhs.uk/mental-health-support-psychological-wellbeing-practitioner/" TargetMode="External"/><Relationship Id="rId18" Type="http://schemas.openxmlformats.org/officeDocument/2006/relationships/hyperlink" Target="https://www.simplypsychology.org/cognitive.html" TargetMode="External"/><Relationship Id="rId3" Type="http://schemas.openxmlformats.org/officeDocument/2006/relationships/hyperlink" Target="https://adolescenceanchange.weebly.com/social--emotional-changes.html" TargetMode="External"/><Relationship Id="rId21" Type="http://schemas.openxmlformats.org/officeDocument/2006/relationships/hyperlink" Target="https://en.wikipedia.org/wiki/Biopsychosocial_model" TargetMode="External"/><Relationship Id="rId7" Type="http://schemas.openxmlformats.org/officeDocument/2006/relationships/hyperlink" Target="https://drtrinadh.wordpress.com/2018/08/22/adolescence-the-period-of-changes/" TargetMode="External"/><Relationship Id="rId12" Type="http://schemas.openxmlformats.org/officeDocument/2006/relationships/hyperlink" Target="https://www.nationwidechildrens.org/conditions/health-library/cognitive-development-in-adolescence" TargetMode="External"/><Relationship Id="rId17" Type="http://schemas.openxmlformats.org/officeDocument/2006/relationships/hyperlink" Target="https://radiant.edu.np/the-teenage-years-exploring-growth-change-and-potential/" TargetMode="External"/><Relationship Id="rId2" Type="http://schemas.openxmlformats.org/officeDocument/2006/relationships/notesSlide" Target="../notesSlides/notesSlide15.xml"/><Relationship Id="rId16" Type="http://schemas.openxmlformats.org/officeDocument/2006/relationships/hyperlink" Target="https://www.open.edu/openlearn/mod/oucontent/view.php?id=126084&amp;section=_unit3.1.2" TargetMode="External"/><Relationship Id="rId20" Type="http://schemas.openxmlformats.org/officeDocument/2006/relationships/hyperlink" Target="https://www.susu-on1946.com/?category_id=5531602" TargetMode="External"/><Relationship Id="rId1" Type="http://schemas.openxmlformats.org/officeDocument/2006/relationships/slideLayout" Target="../slideLayouts/slideLayout2.xml"/><Relationship Id="rId6" Type="http://schemas.openxmlformats.org/officeDocument/2006/relationships/hyperlink" Target="https://www.cypnow.co.uk/content/analysis/the-decline-of-open-access-youth-work-and-how-to-turn-it-around" TargetMode="External"/><Relationship Id="rId11" Type="http://schemas.openxmlformats.org/officeDocument/2006/relationships/hyperlink" Target="https://jobs.socialcarepeople.co.uk/purpose-of-youth-work" TargetMode="External"/><Relationship Id="rId24" Type="http://schemas.openxmlformats.org/officeDocument/2006/relationships/hyperlink" Target="https://www.youtube.com/watch?v=-1FRco3Bjyk" TargetMode="External"/><Relationship Id="rId5" Type="http://schemas.openxmlformats.org/officeDocument/2006/relationships/hyperlink" Target="https://blogs.ucl.ac.uk/grand-challenges/2018/11/19/teen-views-on-adolescence/" TargetMode="External"/><Relationship Id="rId15" Type="http://schemas.openxmlformats.org/officeDocument/2006/relationships/hyperlink" Target="https://opa.hhs.gov/adolescent-health/adolescent-development-explained/social-development" TargetMode="External"/><Relationship Id="rId23" Type="http://schemas.openxmlformats.org/officeDocument/2006/relationships/hyperlink" Target="https://www.youngminds.org.uk/professional/spotlight-stories/clinical-supervision-in-youth-work/" TargetMode="External"/><Relationship Id="rId10" Type="http://schemas.openxmlformats.org/officeDocument/2006/relationships/hyperlink" Target="https://www.healthychildren.org/English/ages-stages/teen/Pages/Stages-of-Adolescence.aspx" TargetMode="External"/><Relationship Id="rId19" Type="http://schemas.openxmlformats.org/officeDocument/2006/relationships/hyperlink" Target="https://study.com/academy/lesson/human-development-stages-from-infancy-to-late-adulthood.html" TargetMode="External"/><Relationship Id="rId4" Type="http://schemas.openxmlformats.org/officeDocument/2006/relationships/hyperlink" Target="https://www.ayj.org.uk/news-content/transitions-kinetic?utm_source=chatgpt.com" TargetMode="External"/><Relationship Id="rId9" Type="http://schemas.openxmlformats.org/officeDocument/2006/relationships/hyperlink" Target="https://www.facebook.com/deeperconversationsmeetup/" TargetMode="External"/><Relationship Id="rId14" Type="http://schemas.openxmlformats.org/officeDocument/2006/relationships/hyperlink" Target="https://oercommons.org/courseware/lesson/66171/overview" TargetMode="External"/><Relationship Id="rId22" Type="http://schemas.openxmlformats.org/officeDocument/2006/relationships/hyperlink" Target="https://www.who.int/health-topics/adolescent-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242F76E9-2A48-215D-29E6-F0BCFF7E0DD0}"/>
              </a:ext>
            </a:extLst>
          </p:cNvPr>
          <p:cNvSpPr txBox="1"/>
          <p:nvPr/>
        </p:nvSpPr>
        <p:spPr>
          <a:xfrm>
            <a:off x="567032" y="5079999"/>
            <a:ext cx="5092194" cy="4351338"/>
          </a:xfrm>
          <a:prstGeom prst="rect">
            <a:avLst/>
          </a:prstGeom>
        </p:spPr>
        <p:txBody>
          <a:bodyPr vert="horz" lIns="91440" tIns="45720" rIns="91440" bIns="45720" rtlCol="0">
            <a:normAutofit/>
          </a:bodyPr>
          <a:lstStyle/>
          <a:p>
            <a:pPr fontAlgn="base">
              <a:lnSpc>
                <a:spcPct val="90000"/>
              </a:lnSpc>
              <a:spcAft>
                <a:spcPts val="600"/>
              </a:spcAft>
            </a:pPr>
            <a:r>
              <a:rPr lang="en-US" dirty="0"/>
              <a:t>By </a:t>
            </a:r>
            <a:r>
              <a:rPr lang="en-US" b="0" i="0" u="none" strike="noStrike" dirty="0">
                <a:effectLst/>
              </a:rPr>
              <a:t>Lily Stradling </a:t>
            </a:r>
            <a:r>
              <a:rPr lang="en-US" b="0" i="0" dirty="0">
                <a:effectLst/>
              </a:rPr>
              <a:t>​</a:t>
            </a:r>
            <a:r>
              <a:rPr lang="en-US" b="0" i="0" u="none" strike="noStrike" dirty="0">
                <a:effectLst/>
              </a:rPr>
              <a:t> (2500759) </a:t>
            </a:r>
            <a:endParaRPr lang="en-US" b="0" i="0" dirty="0">
              <a:effectLst/>
            </a:endParaRPr>
          </a:p>
        </p:txBody>
      </p:sp>
      <p:sp>
        <p:nvSpPr>
          <p:cNvPr id="1033" name="Oval 1032">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pic>
        <p:nvPicPr>
          <p:cNvPr id="1026" name="Picture 2" descr="A cartoon of a person and a child&#10;&#10;AI-generated content may be incorrect.">
            <a:extLst>
              <a:ext uri="{FF2B5EF4-FFF2-40B4-BE49-F238E27FC236}">
                <a16:creationId xmlns:a16="http://schemas.microsoft.com/office/drawing/2014/main" id="{195D6EEE-4241-D49D-E0CE-D2A423F84A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0083" r="5432" b="-1"/>
          <a:stretch>
            <a:fillRect/>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1035" name="Arc 1034">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6" name="Picture 5">
            <a:extLst>
              <a:ext uri="{FF2B5EF4-FFF2-40B4-BE49-F238E27FC236}">
                <a16:creationId xmlns:a16="http://schemas.microsoft.com/office/drawing/2014/main" id="{B129F1FF-8D19-3636-72EE-CB3582FAB7CE}"/>
              </a:ext>
            </a:extLst>
          </p:cNvPr>
          <p:cNvPicPr>
            <a:picLocks noChangeAspect="1"/>
          </p:cNvPicPr>
          <p:nvPr/>
        </p:nvPicPr>
        <p:blipFill>
          <a:blip r:embed="rId4"/>
          <a:srcRect t="10055" r="-3" b="4473"/>
          <a:stretch>
            <a:fillRect/>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
        <p:nvSpPr>
          <p:cNvPr id="10" name="Title 9">
            <a:extLst>
              <a:ext uri="{FF2B5EF4-FFF2-40B4-BE49-F238E27FC236}">
                <a16:creationId xmlns:a16="http://schemas.microsoft.com/office/drawing/2014/main" id="{1557129B-4217-2676-6EE9-7FE6D2C2469D}"/>
              </a:ext>
            </a:extLst>
          </p:cNvPr>
          <p:cNvSpPr>
            <a:spLocks noGrp="1"/>
          </p:cNvSpPr>
          <p:nvPr>
            <p:ph type="ctrTitle"/>
          </p:nvPr>
        </p:nvSpPr>
        <p:spPr>
          <a:xfrm>
            <a:off x="524816" y="2286516"/>
            <a:ext cx="5405577" cy="2793483"/>
          </a:xfrm>
        </p:spPr>
        <p:txBody>
          <a:bodyPr>
            <a:noAutofit/>
          </a:bodyPr>
          <a:lstStyle/>
          <a:p>
            <a:pPr algn="l"/>
            <a:r>
              <a:rPr lang="en-GB" sz="2400" dirty="0">
                <a:latin typeface="Arial" panose="020B0604020202020204" pitchFamily="34" charset="0"/>
                <a:cs typeface="Arial" panose="020B0604020202020204" pitchFamily="34" charset="0"/>
              </a:rPr>
              <a:t>ECYW 4012 Exploring the Adolescent Experience: </a:t>
            </a:r>
            <a:br>
              <a:rPr lang="en-GB" sz="3600" dirty="0">
                <a:latin typeface="Arial" panose="020B0604020202020204" pitchFamily="34" charset="0"/>
                <a:cs typeface="Arial" panose="020B0604020202020204" pitchFamily="34" charset="0"/>
              </a:rPr>
            </a:br>
            <a:r>
              <a:rPr lang="en-GB" sz="4000" dirty="0">
                <a:latin typeface="Arial" panose="020B0604020202020204" pitchFamily="34" charset="0"/>
                <a:cs typeface="Arial" panose="020B0604020202020204" pitchFamily="34" charset="0"/>
              </a:rPr>
              <a:t>Role of youth workers in supporting young people’s psychological wellbeing and adolescent transitions</a:t>
            </a:r>
            <a:endParaRPr lang="en-GB" sz="4000" dirty="0"/>
          </a:p>
        </p:txBody>
      </p:sp>
      <p:sp>
        <p:nvSpPr>
          <p:cNvPr id="2" name="TextBox 1">
            <a:extLst>
              <a:ext uri="{FF2B5EF4-FFF2-40B4-BE49-F238E27FC236}">
                <a16:creationId xmlns:a16="http://schemas.microsoft.com/office/drawing/2014/main" id="{B13F46B1-222D-6D61-D1B0-8B12C2D8D6CA}"/>
              </a:ext>
            </a:extLst>
          </p:cNvPr>
          <p:cNvSpPr txBox="1"/>
          <p:nvPr/>
        </p:nvSpPr>
        <p:spPr>
          <a:xfrm>
            <a:off x="9624607" y="190"/>
            <a:ext cx="2149392" cy="923330"/>
          </a:xfrm>
          <a:prstGeom prst="rect">
            <a:avLst/>
          </a:prstGeom>
          <a:noFill/>
        </p:spPr>
        <p:txBody>
          <a:bodyPr wrap="square" rtlCol="0">
            <a:spAutoFit/>
          </a:bodyPr>
          <a:lstStyle/>
          <a:p>
            <a:r>
              <a:rPr lang="en-GB" dirty="0"/>
              <a:t>(Shropshire, Telford and Wrekin NHS, 2024.)</a:t>
            </a:r>
            <a:endParaRPr lang="en-US" dirty="0"/>
          </a:p>
        </p:txBody>
      </p:sp>
      <p:sp>
        <p:nvSpPr>
          <p:cNvPr id="3" name="TextBox 2">
            <a:extLst>
              <a:ext uri="{FF2B5EF4-FFF2-40B4-BE49-F238E27FC236}">
                <a16:creationId xmlns:a16="http://schemas.microsoft.com/office/drawing/2014/main" id="{2D83270D-67BC-708F-F41B-52753B301950}"/>
              </a:ext>
            </a:extLst>
          </p:cNvPr>
          <p:cNvSpPr txBox="1"/>
          <p:nvPr/>
        </p:nvSpPr>
        <p:spPr>
          <a:xfrm>
            <a:off x="6226258" y="6413625"/>
            <a:ext cx="1980286" cy="369332"/>
          </a:xfrm>
          <a:prstGeom prst="rect">
            <a:avLst/>
          </a:prstGeom>
          <a:noFill/>
        </p:spPr>
        <p:txBody>
          <a:bodyPr wrap="none" rtlCol="0">
            <a:spAutoFit/>
          </a:bodyPr>
          <a:lstStyle/>
          <a:p>
            <a:r>
              <a:rPr lang="en-GB" dirty="0"/>
              <a:t>(</a:t>
            </a:r>
            <a:r>
              <a:rPr lang="en-GB" dirty="0" err="1"/>
              <a:t>Study.com</a:t>
            </a:r>
            <a:r>
              <a:rPr lang="en-GB" dirty="0"/>
              <a:t>, 2026)</a:t>
            </a:r>
            <a:endParaRPr lang="en-US" dirty="0"/>
          </a:p>
        </p:txBody>
      </p:sp>
    </p:spTree>
    <p:extLst>
      <p:ext uri="{BB962C8B-B14F-4D97-AF65-F5344CB8AC3E}">
        <p14:creationId xmlns:p14="http://schemas.microsoft.com/office/powerpoint/2010/main" val="23779565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close-up of words&#10;&#10;AI-generated content may be incorrect.">
            <a:extLst>
              <a:ext uri="{FF2B5EF4-FFF2-40B4-BE49-F238E27FC236}">
                <a16:creationId xmlns:a16="http://schemas.microsoft.com/office/drawing/2014/main" id="{5BFDB461-CCE2-FCCE-BF17-6441C98E732F}"/>
              </a:ext>
            </a:extLst>
          </p:cNvPr>
          <p:cNvPicPr>
            <a:picLocks noChangeAspect="1"/>
          </p:cNvPicPr>
          <p:nvPr/>
        </p:nvPicPr>
        <p:blipFill>
          <a:blip r:embed="rId3"/>
          <a:srcRect l="107" r="4013" b="-1"/>
          <a:stretch>
            <a:fillRect/>
          </a:stretch>
        </p:blipFill>
        <p:spPr>
          <a:xfrm>
            <a:off x="-3047" y="569511"/>
            <a:ext cx="7458618" cy="5289868"/>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E982C78-87E1-7D4D-AB10-A1F8F4CC2F02}"/>
              </a:ext>
            </a:extLst>
          </p:cNvPr>
          <p:cNvSpPr>
            <a:spLocks noGrp="1"/>
          </p:cNvSpPr>
          <p:nvPr>
            <p:ph type="title"/>
          </p:nvPr>
        </p:nvSpPr>
        <p:spPr>
          <a:xfrm>
            <a:off x="7531610" y="365125"/>
            <a:ext cx="3822189" cy="1899912"/>
          </a:xfrm>
        </p:spPr>
        <p:txBody>
          <a:bodyPr>
            <a:normAutofit/>
          </a:bodyPr>
          <a:lstStyle/>
          <a:p>
            <a:r>
              <a:rPr lang="en-US" sz="4800" dirty="0">
                <a:latin typeface="Arial" panose="020B0604020202020204" pitchFamily="34" charset="0"/>
                <a:cs typeface="Arial" panose="020B0604020202020204" pitchFamily="34" charset="0"/>
              </a:rPr>
              <a:t>Introduction </a:t>
            </a:r>
          </a:p>
        </p:txBody>
      </p:sp>
      <p:sp>
        <p:nvSpPr>
          <p:cNvPr id="3" name="Content Placeholder 2">
            <a:extLst>
              <a:ext uri="{FF2B5EF4-FFF2-40B4-BE49-F238E27FC236}">
                <a16:creationId xmlns:a16="http://schemas.microsoft.com/office/drawing/2014/main" id="{B8823EC3-1347-EA39-9D34-4880AE0E82BE}"/>
              </a:ext>
            </a:extLst>
          </p:cNvPr>
          <p:cNvSpPr>
            <a:spLocks noGrp="1"/>
          </p:cNvSpPr>
          <p:nvPr>
            <p:ph idx="1"/>
          </p:nvPr>
        </p:nvSpPr>
        <p:spPr>
          <a:xfrm>
            <a:off x="7531610" y="1707532"/>
            <a:ext cx="4025390" cy="4604367"/>
          </a:xfrm>
        </p:spPr>
        <p:txBody>
          <a:bodyPr>
            <a:normAutofit fontScale="77500" lnSpcReduction="20000"/>
          </a:bodyPr>
          <a:lstStyle/>
          <a:p>
            <a:pPr marL="0" indent="0">
              <a:buNone/>
            </a:pPr>
            <a:endParaRPr lang="en-US" sz="1700" dirty="0"/>
          </a:p>
          <a:p>
            <a:r>
              <a:rPr lang="en-US" dirty="0"/>
              <a:t>What is adolescence?</a:t>
            </a:r>
          </a:p>
          <a:p>
            <a:r>
              <a:rPr lang="en-GB" dirty="0"/>
              <a:t>The 3 main transitions of adolescence:</a:t>
            </a:r>
          </a:p>
          <a:p>
            <a:pPr marL="0" indent="0">
              <a:buNone/>
            </a:pPr>
            <a:endParaRPr lang="en-GB" dirty="0"/>
          </a:p>
          <a:p>
            <a:pPr lvl="1">
              <a:buFont typeface="Courier New" panose="02070309020205020404" pitchFamily="49" charset="0"/>
              <a:buChar char="o"/>
            </a:pPr>
            <a:r>
              <a:rPr lang="en-GB" dirty="0"/>
              <a:t>Biological changes</a:t>
            </a:r>
          </a:p>
          <a:p>
            <a:pPr lvl="1">
              <a:buFont typeface="Courier New" panose="02070309020205020404" pitchFamily="49" charset="0"/>
              <a:buChar char="o"/>
            </a:pPr>
            <a:r>
              <a:rPr lang="en-GB" dirty="0"/>
              <a:t>Social changes</a:t>
            </a:r>
          </a:p>
          <a:p>
            <a:pPr lvl="1">
              <a:buFont typeface="Courier New" panose="02070309020205020404" pitchFamily="49" charset="0"/>
              <a:buChar char="o"/>
            </a:pPr>
            <a:r>
              <a:rPr lang="en-GB" dirty="0"/>
              <a:t>Cognitive/psychological changes</a:t>
            </a:r>
          </a:p>
          <a:p>
            <a:pPr marL="457200" lvl="1" indent="0">
              <a:buNone/>
            </a:pPr>
            <a:endParaRPr lang="en-GB" dirty="0"/>
          </a:p>
          <a:p>
            <a:r>
              <a:rPr lang="en-US" dirty="0"/>
              <a:t>How youth workers can help</a:t>
            </a:r>
          </a:p>
          <a:p>
            <a:endParaRPr lang="en-US" dirty="0"/>
          </a:p>
          <a:p>
            <a:r>
              <a:rPr lang="en-US" dirty="0"/>
              <a:t>Examining how a youth worker could have helped Jamie </a:t>
            </a:r>
          </a:p>
        </p:txBody>
      </p:sp>
      <p:sp>
        <p:nvSpPr>
          <p:cNvPr id="6" name="TextBox 5">
            <a:extLst>
              <a:ext uri="{FF2B5EF4-FFF2-40B4-BE49-F238E27FC236}">
                <a16:creationId xmlns:a16="http://schemas.microsoft.com/office/drawing/2014/main" id="{0C7B7DCA-1734-518F-6C24-08B357DA1B2A}"/>
              </a:ext>
            </a:extLst>
          </p:cNvPr>
          <p:cNvSpPr txBox="1"/>
          <p:nvPr/>
        </p:nvSpPr>
        <p:spPr>
          <a:xfrm>
            <a:off x="803659" y="5384860"/>
            <a:ext cx="6096000" cy="369332"/>
          </a:xfrm>
          <a:prstGeom prst="rect">
            <a:avLst/>
          </a:prstGeom>
          <a:noFill/>
        </p:spPr>
        <p:txBody>
          <a:bodyPr wrap="square">
            <a:spAutoFit/>
          </a:bodyPr>
          <a:lstStyle/>
          <a:p>
            <a:r>
              <a:rPr lang="en-GB" dirty="0"/>
              <a:t>(Radiant College, 2026)</a:t>
            </a:r>
            <a:endParaRPr lang="en-US" dirty="0"/>
          </a:p>
        </p:txBody>
      </p:sp>
    </p:spTree>
    <p:extLst>
      <p:ext uri="{BB962C8B-B14F-4D97-AF65-F5344CB8AC3E}">
        <p14:creationId xmlns:p14="http://schemas.microsoft.com/office/powerpoint/2010/main" val="35414951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36853F0-9B88-50C1-F5CD-66122183BCA3}"/>
              </a:ext>
            </a:extLst>
          </p:cNvPr>
          <p:cNvSpPr>
            <a:spLocks noGrp="1"/>
          </p:cNvSpPr>
          <p:nvPr>
            <p:ph type="title"/>
          </p:nvPr>
        </p:nvSpPr>
        <p:spPr>
          <a:xfrm>
            <a:off x="1137034" y="609597"/>
            <a:ext cx="9392421" cy="1330841"/>
          </a:xfrm>
        </p:spPr>
        <p:txBody>
          <a:bodyPr>
            <a:normAutofit/>
          </a:bodyPr>
          <a:lstStyle/>
          <a:p>
            <a:r>
              <a:rPr lang="en-US" sz="4800" dirty="0"/>
              <a:t>What is adolescence?</a:t>
            </a:r>
          </a:p>
        </p:txBody>
      </p:sp>
      <p:sp>
        <p:nvSpPr>
          <p:cNvPr id="3" name="Content Placeholder 2">
            <a:extLst>
              <a:ext uri="{FF2B5EF4-FFF2-40B4-BE49-F238E27FC236}">
                <a16:creationId xmlns:a16="http://schemas.microsoft.com/office/drawing/2014/main" id="{FBED7058-EA7F-07E5-26C7-69265993188B}"/>
              </a:ext>
            </a:extLst>
          </p:cNvPr>
          <p:cNvSpPr>
            <a:spLocks noGrp="1"/>
          </p:cNvSpPr>
          <p:nvPr>
            <p:ph idx="1"/>
          </p:nvPr>
        </p:nvSpPr>
        <p:spPr>
          <a:xfrm>
            <a:off x="1137034" y="2198362"/>
            <a:ext cx="4958966" cy="3917773"/>
          </a:xfrm>
        </p:spPr>
        <p:txBody>
          <a:bodyPr>
            <a:noAutofit/>
          </a:bodyPr>
          <a:lstStyle/>
          <a:p>
            <a:pPr marL="0" indent="0">
              <a:buNone/>
            </a:pPr>
            <a:r>
              <a:rPr lang="en-US" sz="2400" b="1" dirty="0"/>
              <a:t>According to the World Health Organization (WHO, 2026) adolescence</a:t>
            </a:r>
            <a:r>
              <a:rPr lang="en-US" sz="2400" dirty="0"/>
              <a:t>:  </a:t>
            </a:r>
          </a:p>
          <a:p>
            <a:r>
              <a:rPr lang="en-US" sz="2400" dirty="0"/>
              <a:t>happens between ages 10 to 19 years</a:t>
            </a:r>
          </a:p>
          <a:p>
            <a:r>
              <a:rPr lang="en-US" sz="2400" dirty="0"/>
              <a:t>is a phase that all young people go through in life </a:t>
            </a:r>
          </a:p>
          <a:p>
            <a:r>
              <a:rPr lang="en-US" sz="2400" dirty="0"/>
              <a:t>is the transition between childhood and adulthood </a:t>
            </a:r>
          </a:p>
          <a:p>
            <a:r>
              <a:rPr lang="en-US" sz="2400" dirty="0"/>
              <a:t>affects how the young people feel, think make, decisions and interact with the world around them.  </a:t>
            </a:r>
          </a:p>
        </p:txBody>
      </p:sp>
      <p:pic>
        <p:nvPicPr>
          <p:cNvPr id="4" name="Picture 3" descr="A close up of a text&#10;&#10;AI-generated content may be incorrect.">
            <a:extLst>
              <a:ext uri="{FF2B5EF4-FFF2-40B4-BE49-F238E27FC236}">
                <a16:creationId xmlns:a16="http://schemas.microsoft.com/office/drawing/2014/main" id="{96C08C5E-117E-4DB0-F3EC-9B200441EEA0}"/>
              </a:ext>
            </a:extLst>
          </p:cNvPr>
          <p:cNvPicPr>
            <a:picLocks noChangeAspect="1"/>
          </p:cNvPicPr>
          <p:nvPr/>
        </p:nvPicPr>
        <p:blipFill>
          <a:blip r:embed="rId3"/>
          <a:stretch>
            <a:fillRect/>
          </a:stretch>
        </p:blipFill>
        <p:spPr>
          <a:xfrm>
            <a:off x="6816424" y="2184914"/>
            <a:ext cx="4594391" cy="3755915"/>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TextBox 4">
            <a:extLst>
              <a:ext uri="{FF2B5EF4-FFF2-40B4-BE49-F238E27FC236}">
                <a16:creationId xmlns:a16="http://schemas.microsoft.com/office/drawing/2014/main" id="{6DFC6465-E12F-B5D3-0492-A29F9F8A72DA}"/>
              </a:ext>
            </a:extLst>
          </p:cNvPr>
          <p:cNvSpPr txBox="1"/>
          <p:nvPr/>
        </p:nvSpPr>
        <p:spPr>
          <a:xfrm>
            <a:off x="9552264" y="6088016"/>
            <a:ext cx="1954381" cy="369332"/>
          </a:xfrm>
          <a:prstGeom prst="rect">
            <a:avLst/>
          </a:prstGeom>
          <a:noFill/>
        </p:spPr>
        <p:txBody>
          <a:bodyPr wrap="none" rtlCol="0">
            <a:spAutoFit/>
          </a:bodyPr>
          <a:lstStyle/>
          <a:p>
            <a:r>
              <a:rPr lang="en-GB" dirty="0"/>
              <a:t>(Blogs UCL, 2018)</a:t>
            </a:r>
            <a:endParaRPr lang="en-US" dirty="0"/>
          </a:p>
        </p:txBody>
      </p:sp>
    </p:spTree>
    <p:extLst>
      <p:ext uri="{BB962C8B-B14F-4D97-AF65-F5344CB8AC3E}">
        <p14:creationId xmlns:p14="http://schemas.microsoft.com/office/powerpoint/2010/main" val="14489724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EBFA723-5A7B-472D-ABD7-1526B8D3A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33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A6B27065-399A-4CF7-BF70-CF79B9848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330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CF22986C-DDF7-4109-9D6A-006800D6B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6" y="52996"/>
            <a:ext cx="6093363" cy="6805005"/>
            <a:chOff x="6095999" y="52996"/>
            <a:chExt cx="6093363" cy="6805005"/>
          </a:xfrm>
          <a:solidFill>
            <a:schemeClr val="accent5">
              <a:alpha val="10000"/>
            </a:schemeClr>
          </a:solidFill>
        </p:grpSpPr>
        <p:sp>
          <p:nvSpPr>
            <p:cNvPr id="14" name="Freeform: Shape 13">
              <a:extLst>
                <a:ext uri="{FF2B5EF4-FFF2-40B4-BE49-F238E27FC236}">
                  <a16:creationId xmlns:a16="http://schemas.microsoft.com/office/drawing/2014/main" id="{4C025298-F835-4B83-A3A3-6555157E0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17106C81-A3F0-4DA0-9368-6BBCDB9648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4B3B35E8-1AF4-4D76-93A5-B0B0884083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D4890269-8772-D0EE-5175-841FBBCEF8D8}"/>
              </a:ext>
            </a:extLst>
          </p:cNvPr>
          <p:cNvSpPr>
            <a:spLocks noGrp="1"/>
          </p:cNvSpPr>
          <p:nvPr>
            <p:ph type="title"/>
          </p:nvPr>
        </p:nvSpPr>
        <p:spPr>
          <a:xfrm>
            <a:off x="783459" y="2327222"/>
            <a:ext cx="3658053" cy="1786515"/>
          </a:xfrm>
        </p:spPr>
        <p:txBody>
          <a:bodyPr vert="horz" lIns="91440" tIns="45720" rIns="91440" bIns="45720" rtlCol="0" anchor="t">
            <a:noAutofit/>
          </a:bodyPr>
          <a:lstStyle/>
          <a:p>
            <a:r>
              <a:rPr lang="en-US" sz="4800" kern="1200" dirty="0">
                <a:solidFill>
                  <a:schemeClr val="tx2"/>
                </a:solidFill>
                <a:latin typeface="+mj-lt"/>
                <a:ea typeface="+mj-ea"/>
                <a:cs typeface="+mj-cs"/>
              </a:rPr>
              <a:t>The 3 main transitions of adolescence </a:t>
            </a:r>
          </a:p>
        </p:txBody>
      </p:sp>
      <p:pic>
        <p:nvPicPr>
          <p:cNvPr id="4" name="Picture 3" descr="A diagram of different types of diseases&#10;&#10;AI-generated content may be incorrect.">
            <a:extLst>
              <a:ext uri="{FF2B5EF4-FFF2-40B4-BE49-F238E27FC236}">
                <a16:creationId xmlns:a16="http://schemas.microsoft.com/office/drawing/2014/main" id="{8258D0A5-C7F2-EC31-B6D0-C6C3EBAF68DD}"/>
              </a:ext>
            </a:extLst>
          </p:cNvPr>
          <p:cNvPicPr>
            <a:picLocks noChangeAspect="1"/>
          </p:cNvPicPr>
          <p:nvPr/>
        </p:nvPicPr>
        <p:blipFill>
          <a:blip r:embed="rId3"/>
          <a:stretch>
            <a:fillRect/>
          </a:stretch>
        </p:blipFill>
        <p:spPr>
          <a:xfrm>
            <a:off x="6055282" y="779489"/>
            <a:ext cx="5786947" cy="5393434"/>
          </a:xfrm>
          <a:prstGeom prst="rect">
            <a:avLst/>
          </a:prstGeom>
          <a:ln w="9525">
            <a:noFill/>
          </a:ln>
        </p:spPr>
      </p:pic>
      <p:sp>
        <p:nvSpPr>
          <p:cNvPr id="5" name="TextBox 4">
            <a:extLst>
              <a:ext uri="{FF2B5EF4-FFF2-40B4-BE49-F238E27FC236}">
                <a16:creationId xmlns:a16="http://schemas.microsoft.com/office/drawing/2014/main" id="{F1708CE8-6532-52E7-0E32-19D942FB3B4A}"/>
              </a:ext>
            </a:extLst>
          </p:cNvPr>
          <p:cNvSpPr txBox="1"/>
          <p:nvPr/>
        </p:nvSpPr>
        <p:spPr>
          <a:xfrm>
            <a:off x="8643443" y="6078511"/>
            <a:ext cx="3505200" cy="646331"/>
          </a:xfrm>
          <a:prstGeom prst="rect">
            <a:avLst/>
          </a:prstGeom>
          <a:noFill/>
        </p:spPr>
        <p:txBody>
          <a:bodyPr wrap="square">
            <a:spAutoFit/>
          </a:bodyPr>
          <a:lstStyle/>
          <a:p>
            <a:r>
              <a:rPr lang="en-GB" dirty="0"/>
              <a:t>(Wikipedia, </a:t>
            </a:r>
            <a:r>
              <a:rPr lang="en-GB" dirty="0" err="1"/>
              <a:t>n.d</a:t>
            </a:r>
            <a:r>
              <a:rPr lang="en-GB" dirty="0"/>
              <a:t>, American Academy of </a:t>
            </a:r>
            <a:r>
              <a:rPr lang="en-GB" dirty="0" err="1"/>
              <a:t>Pediatrics</a:t>
            </a:r>
            <a:r>
              <a:rPr lang="en-GB" dirty="0"/>
              <a:t>, 2024 )</a:t>
            </a:r>
            <a:endParaRPr lang="en-US" dirty="0"/>
          </a:p>
        </p:txBody>
      </p:sp>
    </p:spTree>
    <p:extLst>
      <p:ext uri="{BB962C8B-B14F-4D97-AF65-F5344CB8AC3E}">
        <p14:creationId xmlns:p14="http://schemas.microsoft.com/office/powerpoint/2010/main" val="3708154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0E63412-BDF4-1EC5-783C-EEA86B657C7B}"/>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dirty="0">
                <a:solidFill>
                  <a:srgbClr val="FFFFFF"/>
                </a:solidFill>
                <a:latin typeface="+mj-lt"/>
                <a:ea typeface="+mj-ea"/>
                <a:cs typeface="+mj-cs"/>
              </a:rPr>
              <a:t>Biological changes in adolescence </a:t>
            </a:r>
          </a:p>
        </p:txBody>
      </p:sp>
      <p:pic>
        <p:nvPicPr>
          <p:cNvPr id="4" name="Content Placeholder 3" descr="A diagram of two people&#10;&#10;AI-generated content may be incorrect.">
            <a:extLst>
              <a:ext uri="{FF2B5EF4-FFF2-40B4-BE49-F238E27FC236}">
                <a16:creationId xmlns:a16="http://schemas.microsoft.com/office/drawing/2014/main" id="{DBB3AEC7-B110-A979-4CF8-1CE220DC1C7E}"/>
              </a:ext>
            </a:extLst>
          </p:cNvPr>
          <p:cNvPicPr>
            <a:picLocks noGrp="1" noChangeAspect="1"/>
          </p:cNvPicPr>
          <p:nvPr>
            <p:ph idx="1"/>
          </p:nvPr>
        </p:nvPicPr>
        <p:blipFill>
          <a:blip r:embed="rId3"/>
          <a:stretch>
            <a:fillRect/>
          </a:stretch>
        </p:blipFill>
        <p:spPr>
          <a:xfrm>
            <a:off x="4216526" y="1362740"/>
            <a:ext cx="7600874" cy="4845555"/>
          </a:xfrm>
          <a:prstGeom prst="rect">
            <a:avLst/>
          </a:prstGeom>
        </p:spPr>
      </p:pic>
      <p:sp>
        <p:nvSpPr>
          <p:cNvPr id="5" name="TextBox 4">
            <a:extLst>
              <a:ext uri="{FF2B5EF4-FFF2-40B4-BE49-F238E27FC236}">
                <a16:creationId xmlns:a16="http://schemas.microsoft.com/office/drawing/2014/main" id="{30A417D5-8E56-4790-4AB7-F59DC054ECB7}"/>
              </a:ext>
            </a:extLst>
          </p:cNvPr>
          <p:cNvSpPr txBox="1"/>
          <p:nvPr/>
        </p:nvSpPr>
        <p:spPr>
          <a:xfrm>
            <a:off x="9517545" y="5885129"/>
            <a:ext cx="2299855" cy="646331"/>
          </a:xfrm>
          <a:prstGeom prst="rect">
            <a:avLst/>
          </a:prstGeom>
          <a:noFill/>
        </p:spPr>
        <p:txBody>
          <a:bodyPr wrap="square">
            <a:spAutoFit/>
          </a:bodyPr>
          <a:lstStyle/>
          <a:p>
            <a:r>
              <a:rPr lang="en-GB" dirty="0"/>
              <a:t>(Open University, n.d.)</a:t>
            </a:r>
            <a:endParaRPr lang="en-US" dirty="0"/>
          </a:p>
        </p:txBody>
      </p:sp>
    </p:spTree>
    <p:extLst>
      <p:ext uri="{BB962C8B-B14F-4D97-AF65-F5344CB8AC3E}">
        <p14:creationId xmlns:p14="http://schemas.microsoft.com/office/powerpoint/2010/main" val="38497511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020063-2385-44AC-BD67-258E1F0B9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7E014A0B-5338-4077-AFE9-A90D04D44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D3CF3C2-7303-D585-EE73-706B884A4B17}"/>
              </a:ext>
            </a:extLst>
          </p:cNvPr>
          <p:cNvSpPr>
            <a:spLocks noGrp="1"/>
          </p:cNvSpPr>
          <p:nvPr>
            <p:ph type="title"/>
          </p:nvPr>
        </p:nvSpPr>
        <p:spPr>
          <a:xfrm>
            <a:off x="1180947" y="1051159"/>
            <a:ext cx="9829800" cy="710377"/>
          </a:xfrm>
        </p:spPr>
        <p:txBody>
          <a:bodyPr anchor="b">
            <a:normAutofit/>
          </a:bodyPr>
          <a:lstStyle/>
          <a:p>
            <a:pPr algn="ctr"/>
            <a:r>
              <a:rPr lang="en-US" sz="3600" dirty="0">
                <a:solidFill>
                  <a:schemeClr val="tx2"/>
                </a:solidFill>
              </a:rPr>
              <a:t>Biological changes in adolescence </a:t>
            </a:r>
          </a:p>
        </p:txBody>
      </p:sp>
      <p:grpSp>
        <p:nvGrpSpPr>
          <p:cNvPr id="13" name="Group 12">
            <a:extLst>
              <a:ext uri="{FF2B5EF4-FFF2-40B4-BE49-F238E27FC236}">
                <a16:creationId xmlns:a16="http://schemas.microsoft.com/office/drawing/2014/main" id="{78127680-150F-4A90-9950-F66392578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9"/>
            <a:chOff x="-305" y="-1"/>
            <a:chExt cx="3832880" cy="2876136"/>
          </a:xfrm>
        </p:grpSpPr>
        <p:sp>
          <p:nvSpPr>
            <p:cNvPr id="14" name="Freeform: Shape 13">
              <a:extLst>
                <a:ext uri="{FF2B5EF4-FFF2-40B4-BE49-F238E27FC236}">
                  <a16:creationId xmlns:a16="http://schemas.microsoft.com/office/drawing/2014/main" id="{5088F97A-8362-4967-B664-D748B846EC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30F9DEDE-4318-412A-81C5-C8C90F689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09E97DE9-7844-4707-8928-1CD88ADB72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EC58954E-44A5-4A0D-97A9-8A2BB43D6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9" name="Group 18">
            <a:extLst>
              <a:ext uri="{FF2B5EF4-FFF2-40B4-BE49-F238E27FC236}">
                <a16:creationId xmlns:a16="http://schemas.microsoft.com/office/drawing/2014/main" id="{466920E5-8640-4C24-A775-8647637094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5732" y="4852038"/>
            <a:ext cx="2151670" cy="1860256"/>
            <a:chOff x="-305" y="-4155"/>
            <a:chExt cx="2514948" cy="2174333"/>
          </a:xfrm>
        </p:grpSpPr>
        <p:sp>
          <p:nvSpPr>
            <p:cNvPr id="20" name="Freeform: Shape 19">
              <a:extLst>
                <a:ext uri="{FF2B5EF4-FFF2-40B4-BE49-F238E27FC236}">
                  <a16:creationId xmlns:a16="http://schemas.microsoft.com/office/drawing/2014/main" id="{2CBA3142-5A82-43CE-87A2-EB14B17A51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AEF5A1C7-9938-4A33-A5A4-2B05353B3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262A936D-E9F6-4A68-82C2-1D1CC7772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dirty="0"/>
            </a:p>
          </p:txBody>
        </p:sp>
        <p:sp>
          <p:nvSpPr>
            <p:cNvPr id="23" name="Freeform: Shape 22">
              <a:extLst>
                <a:ext uri="{FF2B5EF4-FFF2-40B4-BE49-F238E27FC236}">
                  <a16:creationId xmlns:a16="http://schemas.microsoft.com/office/drawing/2014/main" id="{C68A9229-BBBE-4934-9700-BA72A1BB03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descr="A diagram of a physical exercise&#10;&#10;AI-generated content may be incorrect.">
            <a:extLst>
              <a:ext uri="{FF2B5EF4-FFF2-40B4-BE49-F238E27FC236}">
                <a16:creationId xmlns:a16="http://schemas.microsoft.com/office/drawing/2014/main" id="{101CCC22-C066-48A6-818A-20EC8EB784EF}"/>
              </a:ext>
            </a:extLst>
          </p:cNvPr>
          <p:cNvPicPr>
            <a:picLocks noChangeAspect="1"/>
          </p:cNvPicPr>
          <p:nvPr/>
        </p:nvPicPr>
        <p:blipFill>
          <a:blip r:embed="rId3"/>
          <a:stretch>
            <a:fillRect/>
          </a:stretch>
        </p:blipFill>
        <p:spPr>
          <a:xfrm>
            <a:off x="2338465" y="1973600"/>
            <a:ext cx="8077449" cy="4112407"/>
          </a:xfrm>
          <a:prstGeom prst="rect">
            <a:avLst/>
          </a:prstGeom>
        </p:spPr>
      </p:pic>
      <p:sp>
        <p:nvSpPr>
          <p:cNvPr id="10" name="TextBox 9">
            <a:extLst>
              <a:ext uri="{FF2B5EF4-FFF2-40B4-BE49-F238E27FC236}">
                <a16:creationId xmlns:a16="http://schemas.microsoft.com/office/drawing/2014/main" id="{D0A03872-C7C1-8B84-6582-504BCFBD50E7}"/>
              </a:ext>
            </a:extLst>
          </p:cNvPr>
          <p:cNvSpPr txBox="1"/>
          <p:nvPr/>
        </p:nvSpPr>
        <p:spPr>
          <a:xfrm>
            <a:off x="2583988" y="5681020"/>
            <a:ext cx="4509539" cy="369332"/>
          </a:xfrm>
          <a:prstGeom prst="rect">
            <a:avLst/>
          </a:prstGeom>
          <a:noFill/>
        </p:spPr>
        <p:txBody>
          <a:bodyPr wrap="square" rtlCol="0">
            <a:spAutoFit/>
          </a:bodyPr>
          <a:lstStyle/>
          <a:p>
            <a:r>
              <a:rPr lang="en-GB" dirty="0"/>
              <a:t>(Dr </a:t>
            </a:r>
            <a:r>
              <a:rPr lang="en-GB" dirty="0" err="1"/>
              <a:t>Trinadh</a:t>
            </a:r>
            <a:r>
              <a:rPr lang="en-GB" dirty="0"/>
              <a:t>, 2018;</a:t>
            </a:r>
            <a:r>
              <a:rPr lang="en-GB" dirty="0">
                <a:solidFill>
                  <a:schemeClr val="tx2"/>
                </a:solidFill>
              </a:rPr>
              <a:t>Mathangi, 2020) </a:t>
            </a:r>
            <a:endParaRPr lang="en-GB" dirty="0"/>
          </a:p>
        </p:txBody>
      </p:sp>
    </p:spTree>
    <p:extLst>
      <p:ext uri="{BB962C8B-B14F-4D97-AF65-F5344CB8AC3E}">
        <p14:creationId xmlns:p14="http://schemas.microsoft.com/office/powerpoint/2010/main" val="7467071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77362CB-6E86-F038-5EF2-AF0D613813B7}"/>
              </a:ext>
            </a:extLst>
          </p:cNvPr>
          <p:cNvSpPr>
            <a:spLocks noGrp="1"/>
          </p:cNvSpPr>
          <p:nvPr>
            <p:ph type="title"/>
          </p:nvPr>
        </p:nvSpPr>
        <p:spPr>
          <a:xfrm>
            <a:off x="6501028" y="1091652"/>
            <a:ext cx="4805996" cy="1396715"/>
          </a:xfrm>
        </p:spPr>
        <p:txBody>
          <a:bodyPr vert="horz" lIns="91440" tIns="45720" rIns="91440" bIns="45720" rtlCol="0" anchor="t">
            <a:noAutofit/>
          </a:bodyPr>
          <a:lstStyle/>
          <a:p>
            <a:r>
              <a:rPr lang="en-US" sz="4800" kern="1200" dirty="0">
                <a:solidFill>
                  <a:schemeClr val="tx2"/>
                </a:solidFill>
                <a:latin typeface="+mj-lt"/>
                <a:ea typeface="+mj-ea"/>
                <a:cs typeface="+mj-cs"/>
              </a:rPr>
              <a:t>Social changes in Adolescence</a:t>
            </a:r>
            <a:br>
              <a:rPr lang="en-US" sz="4800" dirty="0">
                <a:solidFill>
                  <a:schemeClr val="tx2"/>
                </a:solidFill>
              </a:rPr>
            </a:br>
            <a:br>
              <a:rPr lang="en-US" sz="4800" kern="1200" dirty="0">
                <a:solidFill>
                  <a:schemeClr val="tx2"/>
                </a:solidFill>
                <a:latin typeface="+mj-lt"/>
                <a:ea typeface="+mj-ea"/>
                <a:cs typeface="+mj-cs"/>
              </a:rPr>
            </a:br>
            <a:br>
              <a:rPr lang="en-US" sz="4800" kern="1200" dirty="0">
                <a:solidFill>
                  <a:schemeClr val="tx2"/>
                </a:solidFill>
                <a:latin typeface="+mj-lt"/>
                <a:ea typeface="+mj-ea"/>
                <a:cs typeface="+mj-cs"/>
              </a:rPr>
            </a:br>
            <a:endParaRPr lang="en-US" sz="4800" kern="1200" dirty="0">
              <a:solidFill>
                <a:schemeClr val="tx2"/>
              </a:solidFill>
              <a:latin typeface="+mj-lt"/>
              <a:ea typeface="+mj-ea"/>
              <a:cs typeface="+mj-cs"/>
            </a:endParaRPr>
          </a:p>
        </p:txBody>
      </p:sp>
      <p:pic>
        <p:nvPicPr>
          <p:cNvPr id="4" name="Picture 3" descr="A signpost with many different directions&#10;&#10;AI-generated content may be incorrect.">
            <a:extLst>
              <a:ext uri="{FF2B5EF4-FFF2-40B4-BE49-F238E27FC236}">
                <a16:creationId xmlns:a16="http://schemas.microsoft.com/office/drawing/2014/main" id="{DABFCBAB-B14A-759D-5175-9A66AF39FC58}"/>
              </a:ext>
            </a:extLst>
          </p:cNvPr>
          <p:cNvPicPr>
            <a:picLocks noChangeAspect="1"/>
          </p:cNvPicPr>
          <p:nvPr/>
        </p:nvPicPr>
        <p:blipFill>
          <a:blip r:embed="rId3"/>
          <a:stretch>
            <a:fillRect/>
          </a:stretch>
        </p:blipFill>
        <p:spPr>
          <a:xfrm>
            <a:off x="340470" y="1740210"/>
            <a:ext cx="4141760" cy="429198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3" name="Group 12">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4" name="Freeform: Shape 13">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TextBox 2">
            <a:extLst>
              <a:ext uri="{FF2B5EF4-FFF2-40B4-BE49-F238E27FC236}">
                <a16:creationId xmlns:a16="http://schemas.microsoft.com/office/drawing/2014/main" id="{2B3262AC-335A-887D-DA5E-C74AE3D7D8C5}"/>
              </a:ext>
            </a:extLst>
          </p:cNvPr>
          <p:cNvSpPr txBox="1"/>
          <p:nvPr/>
        </p:nvSpPr>
        <p:spPr>
          <a:xfrm>
            <a:off x="6574586" y="2488367"/>
            <a:ext cx="4732437" cy="1938992"/>
          </a:xfrm>
          <a:prstGeom prst="rect">
            <a:avLst/>
          </a:prstGeom>
          <a:noFill/>
        </p:spPr>
        <p:txBody>
          <a:bodyPr wrap="square" rtlCol="0">
            <a:spAutoFit/>
          </a:bodyPr>
          <a:lstStyle/>
          <a:p>
            <a:pPr marL="285750" indent="-285750">
              <a:buFont typeface="Arial" panose="020B0604020202020204" pitchFamily="34" charset="0"/>
              <a:buChar char="•"/>
            </a:pPr>
            <a:r>
              <a:rPr lang="en-GB" sz="2400" noProof="0" dirty="0">
                <a:solidFill>
                  <a:schemeClr val="tx2"/>
                </a:solidFill>
              </a:rPr>
              <a:t>Socialising more with peer groups</a:t>
            </a:r>
          </a:p>
          <a:p>
            <a:pPr marL="285750" indent="-285750">
              <a:buFont typeface="Arial" panose="020B0604020202020204" pitchFamily="34" charset="0"/>
              <a:buChar char="•"/>
            </a:pPr>
            <a:r>
              <a:rPr lang="en-GB" sz="2400" noProof="0" dirty="0">
                <a:solidFill>
                  <a:schemeClr val="tx2"/>
                </a:solidFill>
              </a:rPr>
              <a:t>distancing from family members</a:t>
            </a:r>
          </a:p>
          <a:p>
            <a:pPr marL="285750" indent="-285750">
              <a:buFont typeface="Arial" panose="020B0604020202020204" pitchFamily="34" charset="0"/>
              <a:buChar char="•"/>
            </a:pPr>
            <a:r>
              <a:rPr lang="en-GB" sz="2400" noProof="0" dirty="0">
                <a:solidFill>
                  <a:schemeClr val="tx2"/>
                </a:solidFill>
              </a:rPr>
              <a:t>building relationships with other adults, including youth workers</a:t>
            </a:r>
            <a:endParaRPr lang="en-GB" sz="2400" noProof="0" dirty="0"/>
          </a:p>
        </p:txBody>
      </p:sp>
      <p:sp>
        <p:nvSpPr>
          <p:cNvPr id="5" name="TextBox 4">
            <a:extLst>
              <a:ext uri="{FF2B5EF4-FFF2-40B4-BE49-F238E27FC236}">
                <a16:creationId xmlns:a16="http://schemas.microsoft.com/office/drawing/2014/main" id="{4A5C267C-03BE-8CDF-27EA-C1862F23994F}"/>
              </a:ext>
            </a:extLst>
          </p:cNvPr>
          <p:cNvSpPr txBox="1"/>
          <p:nvPr/>
        </p:nvSpPr>
        <p:spPr>
          <a:xfrm>
            <a:off x="7552522" y="6032190"/>
            <a:ext cx="5410280"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(Office of Population Affairs, </a:t>
            </a:r>
            <a:r>
              <a:rPr lang="en-GB" dirty="0" err="1">
                <a:latin typeface="Arial" panose="020B0604020202020204" pitchFamily="34" charset="0"/>
                <a:cs typeface="Arial" panose="020B0604020202020204" pitchFamily="34" charset="0"/>
              </a:rPr>
              <a:t>n.d</a:t>
            </a:r>
            <a:r>
              <a:rPr lang="en-GB" dirty="0">
                <a:latin typeface="Arial" panose="020B0604020202020204" pitchFamily="34" charset="0"/>
                <a:cs typeface="Arial" panose="020B0604020202020204" pitchFamily="34" charset="0"/>
              </a:rPr>
              <a:t>; </a:t>
            </a:r>
            <a:r>
              <a:rPr lang="en-GB" dirty="0" err="1"/>
              <a:t>adolescenceanchange.weebly.com</a:t>
            </a:r>
            <a:r>
              <a:rPr lang="en-GB" dirty="0"/>
              <a:t>, n.d.</a:t>
            </a:r>
            <a:r>
              <a:rPr lang="en-GB" dirty="0">
                <a:latin typeface="Arial" panose="020B0604020202020204" pitchFamily="34" charset="0"/>
                <a:cs typeface="Arial" panose="020B0604020202020204" pitchFamily="34" charset="0"/>
              </a:rPr>
              <a:t>).</a:t>
            </a:r>
            <a:endParaRPr lang="en-US" dirty="0"/>
          </a:p>
        </p:txBody>
      </p:sp>
    </p:spTree>
    <p:extLst>
      <p:ext uri="{BB962C8B-B14F-4D97-AF65-F5344CB8AC3E}">
        <p14:creationId xmlns:p14="http://schemas.microsoft.com/office/powerpoint/2010/main" val="9868542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4695AD-B805-0DF9-4148-53F0FB627768}"/>
              </a:ext>
            </a:extLst>
          </p:cNvPr>
          <p:cNvSpPr>
            <a:spLocks noGrp="1"/>
          </p:cNvSpPr>
          <p:nvPr>
            <p:ph type="title"/>
          </p:nvPr>
        </p:nvSpPr>
        <p:spPr>
          <a:xfrm>
            <a:off x="7320466" y="609600"/>
            <a:ext cx="4140014" cy="1330839"/>
          </a:xfrm>
        </p:spPr>
        <p:txBody>
          <a:bodyPr>
            <a:normAutofit/>
          </a:bodyPr>
          <a:lstStyle/>
          <a:p>
            <a:r>
              <a:rPr lang="en-US" dirty="0"/>
              <a:t>Social changes in adolescence </a:t>
            </a:r>
          </a:p>
        </p:txBody>
      </p:sp>
      <p:pic>
        <p:nvPicPr>
          <p:cNvPr id="4" name="Picture 3" descr="A silhouettes of people talking with letters&#10;&#10;AI-generated content may be incorrect.">
            <a:extLst>
              <a:ext uri="{FF2B5EF4-FFF2-40B4-BE49-F238E27FC236}">
                <a16:creationId xmlns:a16="http://schemas.microsoft.com/office/drawing/2014/main" id="{CFEE2A96-CF32-2FB1-0BDF-251BDDF0A5D7}"/>
              </a:ext>
            </a:extLst>
          </p:cNvPr>
          <p:cNvPicPr>
            <a:picLocks noChangeAspect="1"/>
          </p:cNvPicPr>
          <p:nvPr/>
        </p:nvPicPr>
        <p:blipFill>
          <a:blip r:embed="rId3"/>
          <a:srcRect r="-1" b="633"/>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FFF98EB5-1C81-CC97-7BD8-D49C7A3CAE09}"/>
              </a:ext>
            </a:extLst>
          </p:cNvPr>
          <p:cNvSpPr>
            <a:spLocks noGrp="1"/>
          </p:cNvSpPr>
          <p:nvPr>
            <p:ph idx="1"/>
          </p:nvPr>
        </p:nvSpPr>
        <p:spPr>
          <a:xfrm>
            <a:off x="7320465" y="2194102"/>
            <a:ext cx="4140013" cy="3908586"/>
          </a:xfrm>
        </p:spPr>
        <p:txBody>
          <a:bodyPr>
            <a:normAutofit/>
          </a:bodyPr>
          <a:lstStyle/>
          <a:p>
            <a:r>
              <a:rPr lang="en-US" sz="2400" dirty="0"/>
              <a:t>Take on more complex social roles</a:t>
            </a:r>
          </a:p>
          <a:p>
            <a:r>
              <a:rPr lang="en-US" sz="2400" dirty="0"/>
              <a:t>Changes in the brain, influence emotional development</a:t>
            </a:r>
          </a:p>
          <a:p>
            <a:r>
              <a:rPr lang="en-US" sz="2400" dirty="0"/>
              <a:t>ability for deeper conversations, more responsibilities</a:t>
            </a:r>
          </a:p>
          <a:p>
            <a:pPr marL="0" indent="0">
              <a:buNone/>
            </a:pPr>
            <a:endParaRPr lang="en-US" sz="2400" dirty="0"/>
          </a:p>
          <a:p>
            <a:pPr marL="0" indent="0">
              <a:buNone/>
            </a:pPr>
            <a:r>
              <a:rPr lang="en-GB" sz="2000" dirty="0"/>
              <a:t>(Office of Population Affairs, n.d.) </a:t>
            </a:r>
            <a:endParaRPr lang="en-US" sz="2000" dirty="0"/>
          </a:p>
        </p:txBody>
      </p:sp>
      <p:sp>
        <p:nvSpPr>
          <p:cNvPr id="6" name="TextBox 5">
            <a:extLst>
              <a:ext uri="{FF2B5EF4-FFF2-40B4-BE49-F238E27FC236}">
                <a16:creationId xmlns:a16="http://schemas.microsoft.com/office/drawing/2014/main" id="{AA39E1E3-EBB0-C505-FC4D-141EBAB305FF}"/>
              </a:ext>
            </a:extLst>
          </p:cNvPr>
          <p:cNvSpPr txBox="1"/>
          <p:nvPr/>
        </p:nvSpPr>
        <p:spPr>
          <a:xfrm>
            <a:off x="2416055" y="6430833"/>
            <a:ext cx="6096000" cy="369332"/>
          </a:xfrm>
          <a:prstGeom prst="rect">
            <a:avLst/>
          </a:prstGeom>
          <a:noFill/>
        </p:spPr>
        <p:txBody>
          <a:bodyPr wrap="square">
            <a:spAutoFit/>
          </a:bodyPr>
          <a:lstStyle/>
          <a:p>
            <a:r>
              <a:rPr lang="en-GB" dirty="0"/>
              <a:t>(Facebook, n.d.)</a:t>
            </a:r>
            <a:endParaRPr lang="en-US" dirty="0"/>
          </a:p>
        </p:txBody>
      </p:sp>
    </p:spTree>
    <p:extLst>
      <p:ext uri="{BB962C8B-B14F-4D97-AF65-F5344CB8AC3E}">
        <p14:creationId xmlns:p14="http://schemas.microsoft.com/office/powerpoint/2010/main" val="11504503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F4427408-FB11-AE77-8029-EFF1EFEEF99C}"/>
              </a:ext>
            </a:extLst>
          </p:cNvPr>
          <p:cNvPicPr>
            <a:picLocks noChangeAspect="1"/>
          </p:cNvPicPr>
          <p:nvPr/>
        </p:nvPicPr>
        <p:blipFill>
          <a:blip r:embed="rId3"/>
          <a:srcRect b="29077"/>
          <a:stretch>
            <a:fillRect/>
          </a:stretch>
        </p:blipFill>
        <p:spPr>
          <a:xfrm>
            <a:off x="1" y="10"/>
            <a:ext cx="9669656" cy="685800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F40AC70-0E2F-87BB-67FA-3FE705599F9C}"/>
              </a:ext>
            </a:extLst>
          </p:cNvPr>
          <p:cNvSpPr>
            <a:spLocks noGrp="1"/>
          </p:cNvSpPr>
          <p:nvPr>
            <p:ph type="title"/>
          </p:nvPr>
        </p:nvSpPr>
        <p:spPr>
          <a:xfrm>
            <a:off x="8101754" y="2874323"/>
            <a:ext cx="3822189" cy="1648269"/>
          </a:xfrm>
        </p:spPr>
        <p:txBody>
          <a:bodyPr>
            <a:normAutofit fontScale="90000"/>
          </a:bodyPr>
          <a:lstStyle/>
          <a:p>
            <a:r>
              <a:rPr lang="en-US" sz="4000" dirty="0"/>
              <a:t>Cognitive changes in adolescence </a:t>
            </a:r>
          </a:p>
        </p:txBody>
      </p:sp>
      <p:sp>
        <p:nvSpPr>
          <p:cNvPr id="3" name="TextBox 2">
            <a:extLst>
              <a:ext uri="{FF2B5EF4-FFF2-40B4-BE49-F238E27FC236}">
                <a16:creationId xmlns:a16="http://schemas.microsoft.com/office/drawing/2014/main" id="{A12D25EB-744E-ECD4-1477-448F08290AE7}"/>
              </a:ext>
            </a:extLst>
          </p:cNvPr>
          <p:cNvSpPr txBox="1"/>
          <p:nvPr/>
        </p:nvSpPr>
        <p:spPr>
          <a:xfrm>
            <a:off x="7721600" y="6488658"/>
            <a:ext cx="2812950" cy="369332"/>
          </a:xfrm>
          <a:prstGeom prst="rect">
            <a:avLst/>
          </a:prstGeom>
          <a:noFill/>
        </p:spPr>
        <p:txBody>
          <a:bodyPr wrap="none" rtlCol="0">
            <a:spAutoFit/>
          </a:bodyPr>
          <a:lstStyle/>
          <a:p>
            <a:r>
              <a:rPr lang="en-GB" dirty="0"/>
              <a:t>(Simply Psychology, 2025.)</a:t>
            </a:r>
            <a:endParaRPr lang="en-US" dirty="0"/>
          </a:p>
        </p:txBody>
      </p:sp>
    </p:spTree>
    <p:extLst>
      <p:ext uri="{BB962C8B-B14F-4D97-AF65-F5344CB8AC3E}">
        <p14:creationId xmlns:p14="http://schemas.microsoft.com/office/powerpoint/2010/main" val="11733153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D153EDB2-4AAD-43F4-AE78-4D326C813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Meiryo"/>
            </a:endParaRPr>
          </a:p>
        </p:txBody>
      </p:sp>
      <p:grpSp>
        <p:nvGrpSpPr>
          <p:cNvPr id="52" name="Group 51">
            <a:extLst>
              <a:ext uri="{FF2B5EF4-FFF2-40B4-BE49-F238E27FC236}">
                <a16:creationId xmlns:a16="http://schemas.microsoft.com/office/drawing/2014/main" id="{A3CB7779-72E2-4E92-AE18-6BBC335DD8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7625" y="0"/>
            <a:ext cx="11097905" cy="6858000"/>
            <a:chOff x="547625" y="0"/>
            <a:chExt cx="11097905" cy="6858000"/>
          </a:xfrm>
        </p:grpSpPr>
        <p:sp>
          <p:nvSpPr>
            <p:cNvPr id="53" name="Freeform: Shape 52">
              <a:extLst>
                <a:ext uri="{FF2B5EF4-FFF2-40B4-BE49-F238E27FC236}">
                  <a16:creationId xmlns:a16="http://schemas.microsoft.com/office/drawing/2014/main" id="{175B9DA5-08BD-40EA-B06C-3D3CCD06A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07575" y="0"/>
              <a:ext cx="10345003"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4" name="Freeform: Shape 53">
              <a:extLst>
                <a:ext uri="{FF2B5EF4-FFF2-40B4-BE49-F238E27FC236}">
                  <a16:creationId xmlns:a16="http://schemas.microsoft.com/office/drawing/2014/main" id="{9EE62D72-11EF-40E9-BF23-0FCAEACD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70867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676336F2-6633-4E26-8760-05F94D87D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7523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6" name="Freeform: Shape 55">
              <a:extLst>
                <a:ext uri="{FF2B5EF4-FFF2-40B4-BE49-F238E27FC236}">
                  <a16:creationId xmlns:a16="http://schemas.microsoft.com/office/drawing/2014/main" id="{39F3102E-7749-422F-8F51-A148252B8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7625" y="0"/>
              <a:ext cx="2209181" cy="6858000"/>
            </a:xfrm>
            <a:custGeom>
              <a:avLst/>
              <a:gdLst>
                <a:gd name="connsiteX0" fmla="*/ 955085 w 2209181"/>
                <a:gd name="connsiteY0" fmla="*/ 0 h 6858000"/>
                <a:gd name="connsiteX1" fmla="*/ 937727 w 2209181"/>
                <a:gd name="connsiteY1" fmla="*/ 0 h 6858000"/>
                <a:gd name="connsiteX2" fmla="*/ 963738 w 2209181"/>
                <a:gd name="connsiteY2" fmla="*/ 24346 h 6858000"/>
                <a:gd name="connsiteX3" fmla="*/ 2184004 w 2209181"/>
                <a:gd name="connsiteY3" fmla="*/ 3809420 h 6858000"/>
                <a:gd name="connsiteX4" fmla="*/ 218679 w 2209181"/>
                <a:gd name="connsiteY4" fmla="*/ 6681644 h 6858000"/>
                <a:gd name="connsiteX5" fmla="*/ 0 w 2209181"/>
                <a:gd name="connsiteY5" fmla="*/ 6858000 h 6858000"/>
                <a:gd name="connsiteX6" fmla="*/ 19349 w 2209181"/>
                <a:gd name="connsiteY6" fmla="*/ 6858000 h 6858000"/>
                <a:gd name="connsiteX7" fmla="*/ 236958 w 2209181"/>
                <a:gd name="connsiteY7" fmla="*/ 6682507 h 6858000"/>
                <a:gd name="connsiteX8" fmla="*/ 2202283 w 2209181"/>
                <a:gd name="connsiteY8" fmla="*/ 3810283 h 6858000"/>
                <a:gd name="connsiteX9" fmla="*/ 982018 w 2209181"/>
                <a:gd name="connsiteY9" fmla="*/ 2521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55085" y="0"/>
                  </a:moveTo>
                  <a:lnTo>
                    <a:pt x="937727" y="0"/>
                  </a:lnTo>
                  <a:lnTo>
                    <a:pt x="963738" y="24346"/>
                  </a:lnTo>
                  <a:cubicBezTo>
                    <a:pt x="1818009" y="885455"/>
                    <a:pt x="2251801" y="2269402"/>
                    <a:pt x="2184004" y="3809420"/>
                  </a:cubicBezTo>
                  <a:cubicBezTo>
                    <a:pt x="2120250" y="5257592"/>
                    <a:pt x="1181008" y="5895709"/>
                    <a:pt x="218679" y="6681644"/>
                  </a:cubicBezTo>
                  <a:lnTo>
                    <a:pt x="0" y="6858000"/>
                  </a:lnTo>
                  <a:lnTo>
                    <a:pt x="19349" y="6858000"/>
                  </a:lnTo>
                  <a:lnTo>
                    <a:pt x="236958" y="6682507"/>
                  </a:lnTo>
                  <a:cubicBezTo>
                    <a:pt x="1199288" y="5896573"/>
                    <a:pt x="2138530" y="5258455"/>
                    <a:pt x="2202283" y="3810283"/>
                  </a:cubicBezTo>
                  <a:cubicBezTo>
                    <a:pt x="2270080" y="2270266"/>
                    <a:pt x="1836289" y="886318"/>
                    <a:pt x="982018" y="2521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7" name="Freeform: Shape 56">
              <a:extLst>
                <a:ext uri="{FF2B5EF4-FFF2-40B4-BE49-F238E27FC236}">
                  <a16:creationId xmlns:a16="http://schemas.microsoft.com/office/drawing/2014/main" id="{871191CD-1211-4C40-9D45-449D9BE65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6349" y="0"/>
              <a:ext cx="2209181" cy="6858000"/>
            </a:xfrm>
            <a:custGeom>
              <a:avLst/>
              <a:gdLst>
                <a:gd name="connsiteX0" fmla="*/ 937727 w 2209181"/>
                <a:gd name="connsiteY0" fmla="*/ 0 h 6858000"/>
                <a:gd name="connsiteX1" fmla="*/ 955085 w 2209181"/>
                <a:gd name="connsiteY1" fmla="*/ 0 h 6858000"/>
                <a:gd name="connsiteX2" fmla="*/ 982018 w 2209181"/>
                <a:gd name="connsiteY2" fmla="*/ 25210 h 6858000"/>
                <a:gd name="connsiteX3" fmla="*/ 2202283 w 2209181"/>
                <a:gd name="connsiteY3" fmla="*/ 3810283 h 6858000"/>
                <a:gd name="connsiteX4" fmla="*/ 236958 w 2209181"/>
                <a:gd name="connsiteY4" fmla="*/ 6682507 h 6858000"/>
                <a:gd name="connsiteX5" fmla="*/ 19349 w 2209181"/>
                <a:gd name="connsiteY5" fmla="*/ 6858000 h 6858000"/>
                <a:gd name="connsiteX6" fmla="*/ 0 w 2209181"/>
                <a:gd name="connsiteY6" fmla="*/ 6858000 h 6858000"/>
                <a:gd name="connsiteX7" fmla="*/ 218679 w 2209181"/>
                <a:gd name="connsiteY7" fmla="*/ 6681644 h 6858000"/>
                <a:gd name="connsiteX8" fmla="*/ 2184004 w 2209181"/>
                <a:gd name="connsiteY8" fmla="*/ 3809420 h 6858000"/>
                <a:gd name="connsiteX9" fmla="*/ 963738 w 2209181"/>
                <a:gd name="connsiteY9" fmla="*/ 243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37727" y="0"/>
                  </a:moveTo>
                  <a:lnTo>
                    <a:pt x="955085" y="0"/>
                  </a:lnTo>
                  <a:lnTo>
                    <a:pt x="982018" y="25210"/>
                  </a:lnTo>
                  <a:cubicBezTo>
                    <a:pt x="1836289" y="886318"/>
                    <a:pt x="2270080" y="2270266"/>
                    <a:pt x="2202283" y="3810283"/>
                  </a:cubicBezTo>
                  <a:cubicBezTo>
                    <a:pt x="2138530" y="5258455"/>
                    <a:pt x="1199288" y="5896573"/>
                    <a:pt x="236958" y="6682507"/>
                  </a:cubicBezTo>
                  <a:lnTo>
                    <a:pt x="19349" y="6858000"/>
                  </a:lnTo>
                  <a:lnTo>
                    <a:pt x="0" y="6858000"/>
                  </a:lnTo>
                  <a:lnTo>
                    <a:pt x="218679" y="6681644"/>
                  </a:lnTo>
                  <a:cubicBezTo>
                    <a:pt x="1181008" y="5895709"/>
                    <a:pt x="2120250" y="5257592"/>
                    <a:pt x="2184004" y="3809420"/>
                  </a:cubicBezTo>
                  <a:cubicBezTo>
                    <a:pt x="2251801" y="2269402"/>
                    <a:pt x="1818009" y="885455"/>
                    <a:pt x="963738" y="24346"/>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pic>
        <p:nvPicPr>
          <p:cNvPr id="7" name="Online Media 6" descr="The Adolescent Brain: A second window of opportunity">
            <a:hlinkClick r:id="" action="ppaction://media"/>
            <a:extLst>
              <a:ext uri="{FF2B5EF4-FFF2-40B4-BE49-F238E27FC236}">
                <a16:creationId xmlns:a16="http://schemas.microsoft.com/office/drawing/2014/main" id="{6419E163-3A49-7B56-D4BD-26BC1E9FD05B}"/>
              </a:ext>
            </a:extLst>
          </p:cNvPr>
          <p:cNvPicPr>
            <a:picLocks noRot="1" noChangeAspect="1"/>
          </p:cNvPicPr>
          <p:nvPr>
            <a:videoFile r:link="rId1"/>
          </p:nvPr>
        </p:nvPicPr>
        <p:blipFill>
          <a:blip r:embed="rId4"/>
          <a:stretch>
            <a:fillRect/>
          </a:stretch>
        </p:blipFill>
        <p:spPr>
          <a:xfrm>
            <a:off x="2299646" y="1477723"/>
            <a:ext cx="7560860" cy="4271885"/>
          </a:xfrm>
          <a:prstGeom prst="rect">
            <a:avLst/>
          </a:prstGeom>
        </p:spPr>
      </p:pic>
      <p:sp>
        <p:nvSpPr>
          <p:cNvPr id="3" name="TextBox 2">
            <a:extLst>
              <a:ext uri="{FF2B5EF4-FFF2-40B4-BE49-F238E27FC236}">
                <a16:creationId xmlns:a16="http://schemas.microsoft.com/office/drawing/2014/main" id="{8B1FCE1A-FD04-EC11-C3DE-66C8087E5964}"/>
              </a:ext>
            </a:extLst>
          </p:cNvPr>
          <p:cNvSpPr txBox="1"/>
          <p:nvPr/>
        </p:nvSpPr>
        <p:spPr>
          <a:xfrm>
            <a:off x="2299646" y="5749806"/>
            <a:ext cx="6096000" cy="369332"/>
          </a:xfrm>
          <a:prstGeom prst="rect">
            <a:avLst/>
          </a:prstGeom>
          <a:noFill/>
        </p:spPr>
        <p:txBody>
          <a:bodyPr wrap="square">
            <a:spAutoFit/>
          </a:bodyPr>
          <a:lstStyle/>
          <a:p>
            <a:r>
              <a:rPr lang="en-US" dirty="0"/>
              <a:t>(</a:t>
            </a:r>
            <a:r>
              <a:rPr lang="en-US" dirty="0" err="1"/>
              <a:t>Unicef</a:t>
            </a:r>
            <a:r>
              <a:rPr lang="en-US" dirty="0"/>
              <a:t>  2018) </a:t>
            </a:r>
          </a:p>
        </p:txBody>
      </p:sp>
    </p:spTree>
    <p:extLst>
      <p:ext uri="{BB962C8B-B14F-4D97-AF65-F5344CB8AC3E}">
        <p14:creationId xmlns:p14="http://schemas.microsoft.com/office/powerpoint/2010/main" val="2851250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BE82A-A01A-FBCB-D2B5-D80D8F29B3EF}"/>
              </a:ext>
            </a:extLst>
          </p:cNvPr>
          <p:cNvSpPr>
            <a:spLocks noGrp="1"/>
          </p:cNvSpPr>
          <p:nvPr>
            <p:ph type="title"/>
          </p:nvPr>
        </p:nvSpPr>
        <p:spPr>
          <a:xfrm>
            <a:off x="1643846" y="0"/>
            <a:ext cx="8904287" cy="1898651"/>
          </a:xfrm>
        </p:spPr>
        <p:txBody>
          <a:bodyPr anchor="ctr">
            <a:normAutofit/>
          </a:bodyPr>
          <a:lstStyle/>
          <a:p>
            <a:r>
              <a:rPr lang="en-US" sz="4800" dirty="0"/>
              <a:t>Cognitive change in adolescence</a:t>
            </a:r>
          </a:p>
        </p:txBody>
      </p:sp>
      <p:pic>
        <p:nvPicPr>
          <p:cNvPr id="4" name="Picture 3" descr="A close-up of several colored brain&#10;&#10;AI-generated content may be incorrect.">
            <a:extLst>
              <a:ext uri="{FF2B5EF4-FFF2-40B4-BE49-F238E27FC236}">
                <a16:creationId xmlns:a16="http://schemas.microsoft.com/office/drawing/2014/main" id="{3A05C92E-31F8-7E49-49FD-1CF5CE3DA21E}"/>
              </a:ext>
            </a:extLst>
          </p:cNvPr>
          <p:cNvPicPr>
            <a:picLocks noChangeAspect="1"/>
          </p:cNvPicPr>
          <p:nvPr/>
        </p:nvPicPr>
        <p:blipFill>
          <a:blip r:embed="rId3"/>
          <a:srcRect r="3072" b="1"/>
          <a:stretch>
            <a:fillRect/>
          </a:stretch>
        </p:blipFill>
        <p:spPr>
          <a:xfrm>
            <a:off x="20" y="1898651"/>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5" name="TextBox 4">
            <a:extLst>
              <a:ext uri="{FF2B5EF4-FFF2-40B4-BE49-F238E27FC236}">
                <a16:creationId xmlns:a16="http://schemas.microsoft.com/office/drawing/2014/main" id="{16892CFF-F498-922A-5CB0-069A3815513A}"/>
              </a:ext>
            </a:extLst>
          </p:cNvPr>
          <p:cNvSpPr txBox="1"/>
          <p:nvPr/>
        </p:nvSpPr>
        <p:spPr>
          <a:xfrm>
            <a:off x="279400" y="5609254"/>
            <a:ext cx="6096000" cy="369332"/>
          </a:xfrm>
          <a:prstGeom prst="rect">
            <a:avLst/>
          </a:prstGeom>
          <a:noFill/>
        </p:spPr>
        <p:txBody>
          <a:bodyPr wrap="square">
            <a:spAutoFit/>
          </a:bodyPr>
          <a:lstStyle/>
          <a:p>
            <a:r>
              <a:rPr lang="en-US" sz="1800" dirty="0"/>
              <a:t>(Nationwide Children 2025; </a:t>
            </a:r>
            <a:r>
              <a:rPr lang="en-GB" dirty="0"/>
              <a:t>SUSU, n.d.</a:t>
            </a:r>
            <a:r>
              <a:rPr lang="en-US" sz="1800" dirty="0"/>
              <a:t>) </a:t>
            </a:r>
            <a:endParaRPr lang="en-US" dirty="0"/>
          </a:p>
        </p:txBody>
      </p:sp>
    </p:spTree>
    <p:extLst>
      <p:ext uri="{BB962C8B-B14F-4D97-AF65-F5344CB8AC3E}">
        <p14:creationId xmlns:p14="http://schemas.microsoft.com/office/powerpoint/2010/main" val="34844659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298B5800-9DE3-BEA7-9A85-E3494B6E4336}"/>
              </a:ext>
            </a:extLst>
          </p:cNvPr>
          <p:cNvPicPr>
            <a:picLocks noChangeAspect="1"/>
          </p:cNvPicPr>
          <p:nvPr/>
        </p:nvPicPr>
        <p:blipFill>
          <a:blip r:embed="rId3">
            <a:alphaModFix amt="35000"/>
          </a:blip>
          <a:srcRect/>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0BAEC8F1-F8C0-3345-EABB-23D1819F006E}"/>
              </a:ext>
            </a:extLst>
          </p:cNvPr>
          <p:cNvSpPr>
            <a:spLocks noGrp="1"/>
          </p:cNvSpPr>
          <p:nvPr>
            <p:ph type="title"/>
          </p:nvPr>
        </p:nvSpPr>
        <p:spPr>
          <a:xfrm>
            <a:off x="838200" y="365125"/>
            <a:ext cx="10515600" cy="1325563"/>
          </a:xfrm>
        </p:spPr>
        <p:txBody>
          <a:bodyPr>
            <a:normAutofit/>
          </a:bodyPr>
          <a:lstStyle/>
          <a:p>
            <a:r>
              <a:rPr lang="en-US" sz="4800" dirty="0">
                <a:solidFill>
                  <a:srgbClr val="FFFFFF"/>
                </a:solidFill>
              </a:rPr>
              <a:t>How can youth workers help </a:t>
            </a:r>
          </a:p>
        </p:txBody>
      </p:sp>
      <p:sp>
        <p:nvSpPr>
          <p:cNvPr id="3" name="Content Placeholder 2">
            <a:extLst>
              <a:ext uri="{FF2B5EF4-FFF2-40B4-BE49-F238E27FC236}">
                <a16:creationId xmlns:a16="http://schemas.microsoft.com/office/drawing/2014/main" id="{BF660A29-7E71-A2FA-1A9E-A569A057CDB0}"/>
              </a:ext>
            </a:extLst>
          </p:cNvPr>
          <p:cNvSpPr>
            <a:spLocks noGrp="1"/>
          </p:cNvSpPr>
          <p:nvPr>
            <p:ph idx="1"/>
          </p:nvPr>
        </p:nvSpPr>
        <p:spPr>
          <a:xfrm>
            <a:off x="838200" y="1787525"/>
            <a:ext cx="10515600" cy="4351338"/>
          </a:xfrm>
        </p:spPr>
        <p:txBody>
          <a:bodyPr>
            <a:normAutofit/>
          </a:bodyPr>
          <a:lstStyle/>
          <a:p>
            <a:pPr marL="0" indent="0">
              <a:buNone/>
            </a:pPr>
            <a:r>
              <a:rPr lang="en-US" sz="2400" dirty="0">
                <a:solidFill>
                  <a:srgbClr val="FFFFFF"/>
                </a:solidFill>
              </a:rPr>
              <a:t>Youth workers can:</a:t>
            </a:r>
          </a:p>
          <a:p>
            <a:r>
              <a:rPr lang="en-US" sz="2400" dirty="0">
                <a:solidFill>
                  <a:srgbClr val="FFFFFF"/>
                </a:solidFill>
              </a:rPr>
              <a:t>support </a:t>
            </a:r>
            <a:r>
              <a:rPr lang="en-GB" sz="2400" dirty="0">
                <a:solidFill>
                  <a:srgbClr val="FFFFFF"/>
                </a:solidFill>
              </a:rPr>
              <a:t>psychological well-being during adolescent transitions </a:t>
            </a:r>
          </a:p>
          <a:p>
            <a:r>
              <a:rPr lang="en-GB" sz="2400" dirty="0">
                <a:solidFill>
                  <a:srgbClr val="FFFFFF"/>
                </a:solidFill>
              </a:rPr>
              <a:t>help the young people feel in control of their own lives</a:t>
            </a:r>
          </a:p>
          <a:p>
            <a:r>
              <a:rPr lang="en-GB" sz="2400" dirty="0">
                <a:solidFill>
                  <a:srgbClr val="FFFFFF"/>
                </a:solidFill>
              </a:rPr>
              <a:t>become a trusted providing a safe space for young people to talk about issues</a:t>
            </a:r>
          </a:p>
          <a:p>
            <a:r>
              <a:rPr lang="en-GB" sz="2400" dirty="0">
                <a:solidFill>
                  <a:srgbClr val="FFFFFF"/>
                </a:solidFill>
              </a:rPr>
              <a:t>help young people by listening, guiding and being someone consistent to rely on</a:t>
            </a:r>
          </a:p>
          <a:p>
            <a:r>
              <a:rPr lang="en-GB" sz="2400" dirty="0">
                <a:solidFill>
                  <a:srgbClr val="FFFFFF"/>
                </a:solidFill>
              </a:rPr>
              <a:t>fill the gaps where support might be missing in the young persons life. </a:t>
            </a:r>
          </a:p>
          <a:p>
            <a:pPr marL="0" indent="0">
              <a:buNone/>
            </a:pPr>
            <a:endParaRPr lang="en-GB" sz="2400" dirty="0">
              <a:solidFill>
                <a:srgbClr val="FFFFFF"/>
              </a:solidFill>
            </a:endParaRPr>
          </a:p>
          <a:p>
            <a:pPr marL="0" indent="0">
              <a:buNone/>
            </a:pPr>
            <a:r>
              <a:rPr lang="en-GB" sz="2000" dirty="0">
                <a:solidFill>
                  <a:srgbClr val="FFFFFF"/>
                </a:solidFill>
              </a:rPr>
              <a:t>(AYJ, 2022; </a:t>
            </a:r>
            <a:r>
              <a:rPr lang="en-GB" sz="2000" dirty="0" err="1"/>
              <a:t>YoungMinds</a:t>
            </a:r>
            <a:r>
              <a:rPr lang="en-GB" sz="2000" dirty="0"/>
              <a:t>, 2024; </a:t>
            </a:r>
            <a:r>
              <a:rPr lang="en-GB" sz="2000" dirty="0">
                <a:solidFill>
                  <a:srgbClr val="FFFFFF"/>
                </a:solidFill>
              </a:rPr>
              <a:t>Social Care People, 2022-26)</a:t>
            </a:r>
            <a:endParaRPr lang="en-US" sz="2000" dirty="0">
              <a:solidFill>
                <a:srgbClr val="FFFFFF"/>
              </a:solidFill>
            </a:endParaRPr>
          </a:p>
        </p:txBody>
      </p:sp>
    </p:spTree>
    <p:extLst>
      <p:ext uri="{BB962C8B-B14F-4D97-AF65-F5344CB8AC3E}">
        <p14:creationId xmlns:p14="http://schemas.microsoft.com/office/powerpoint/2010/main" val="1777156001"/>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03164-9548-BD4C-7742-90C8E6A32BB3}"/>
              </a:ext>
            </a:extLst>
          </p:cNvPr>
          <p:cNvSpPr>
            <a:spLocks noGrp="1"/>
          </p:cNvSpPr>
          <p:nvPr>
            <p:ph type="title"/>
          </p:nvPr>
        </p:nvSpPr>
        <p:spPr>
          <a:xfrm>
            <a:off x="838200" y="148558"/>
            <a:ext cx="10515600" cy="1325563"/>
          </a:xfrm>
        </p:spPr>
        <p:txBody>
          <a:bodyPr/>
          <a:lstStyle/>
          <a:p>
            <a:r>
              <a:rPr lang="en-US" dirty="0"/>
              <a:t>How a youth worker could have helped Jamie </a:t>
            </a:r>
          </a:p>
        </p:txBody>
      </p:sp>
      <p:pic>
        <p:nvPicPr>
          <p:cNvPr id="4" name="Picture 3">
            <a:extLst>
              <a:ext uri="{FF2B5EF4-FFF2-40B4-BE49-F238E27FC236}">
                <a16:creationId xmlns:a16="http://schemas.microsoft.com/office/drawing/2014/main" id="{F074C5E8-2C10-50A9-11A9-2E46691700EF}"/>
              </a:ext>
            </a:extLst>
          </p:cNvPr>
          <p:cNvPicPr>
            <a:picLocks noChangeAspect="1"/>
          </p:cNvPicPr>
          <p:nvPr/>
        </p:nvPicPr>
        <p:blipFill>
          <a:blip r:embed="rId3"/>
          <a:stretch>
            <a:fillRect/>
          </a:stretch>
        </p:blipFill>
        <p:spPr>
          <a:xfrm>
            <a:off x="4100813" y="1883193"/>
            <a:ext cx="3990373" cy="3970421"/>
          </a:xfrm>
          <a:prstGeom prst="rect">
            <a:avLst/>
          </a:prstGeom>
        </p:spPr>
      </p:pic>
      <p:cxnSp>
        <p:nvCxnSpPr>
          <p:cNvPr id="7" name="Straight Arrow Connector 6">
            <a:extLst>
              <a:ext uri="{FF2B5EF4-FFF2-40B4-BE49-F238E27FC236}">
                <a16:creationId xmlns:a16="http://schemas.microsoft.com/office/drawing/2014/main" id="{EEE4652B-F709-EF01-129A-365588B80244}"/>
              </a:ext>
            </a:extLst>
          </p:cNvPr>
          <p:cNvCxnSpPr>
            <a:cxnSpLocks/>
          </p:cNvCxnSpPr>
          <p:nvPr/>
        </p:nvCxnSpPr>
        <p:spPr>
          <a:xfrm flipH="1" flipV="1">
            <a:off x="3351513" y="3868403"/>
            <a:ext cx="749300" cy="101673"/>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8" name="Straight Arrow Connector 7">
            <a:extLst>
              <a:ext uri="{FF2B5EF4-FFF2-40B4-BE49-F238E27FC236}">
                <a16:creationId xmlns:a16="http://schemas.microsoft.com/office/drawing/2014/main" id="{0C4EF365-9D86-4853-C6DF-BA9C2B1CD6C7}"/>
              </a:ext>
            </a:extLst>
          </p:cNvPr>
          <p:cNvCxnSpPr>
            <a:cxnSpLocks/>
          </p:cNvCxnSpPr>
          <p:nvPr/>
        </p:nvCxnSpPr>
        <p:spPr>
          <a:xfrm flipH="1">
            <a:off x="3156502" y="5401543"/>
            <a:ext cx="969619" cy="5924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9" name="Straight Arrow Connector 8">
            <a:extLst>
              <a:ext uri="{FF2B5EF4-FFF2-40B4-BE49-F238E27FC236}">
                <a16:creationId xmlns:a16="http://schemas.microsoft.com/office/drawing/2014/main" id="{29F7ECAE-6917-82C3-1939-16D588326094}"/>
              </a:ext>
            </a:extLst>
          </p:cNvPr>
          <p:cNvCxnSpPr>
            <a:cxnSpLocks/>
          </p:cNvCxnSpPr>
          <p:nvPr/>
        </p:nvCxnSpPr>
        <p:spPr>
          <a:xfrm flipH="1" flipV="1">
            <a:off x="3402956" y="2234936"/>
            <a:ext cx="697856" cy="11625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0" name="Straight Arrow Connector 9">
            <a:extLst>
              <a:ext uri="{FF2B5EF4-FFF2-40B4-BE49-F238E27FC236}">
                <a16:creationId xmlns:a16="http://schemas.microsoft.com/office/drawing/2014/main" id="{13A9368E-367E-7AC1-58D0-69BE0168684E}"/>
              </a:ext>
            </a:extLst>
          </p:cNvPr>
          <p:cNvCxnSpPr>
            <a:cxnSpLocks/>
          </p:cNvCxnSpPr>
          <p:nvPr/>
        </p:nvCxnSpPr>
        <p:spPr>
          <a:xfrm flipV="1">
            <a:off x="8091186" y="2045578"/>
            <a:ext cx="749301" cy="20334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2" name="Straight Arrow Connector 11">
            <a:extLst>
              <a:ext uri="{FF2B5EF4-FFF2-40B4-BE49-F238E27FC236}">
                <a16:creationId xmlns:a16="http://schemas.microsoft.com/office/drawing/2014/main" id="{2B4E0C55-BE24-42D8-668B-B26079F10C01}"/>
              </a:ext>
            </a:extLst>
          </p:cNvPr>
          <p:cNvCxnSpPr>
            <a:cxnSpLocks/>
          </p:cNvCxnSpPr>
          <p:nvPr/>
        </p:nvCxnSpPr>
        <p:spPr>
          <a:xfrm flipV="1">
            <a:off x="8091185" y="3364131"/>
            <a:ext cx="749301" cy="20334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3" name="Straight Arrow Connector 12">
            <a:extLst>
              <a:ext uri="{FF2B5EF4-FFF2-40B4-BE49-F238E27FC236}">
                <a16:creationId xmlns:a16="http://schemas.microsoft.com/office/drawing/2014/main" id="{96944E6F-0B11-DEC3-989D-9E568FEB8853}"/>
              </a:ext>
            </a:extLst>
          </p:cNvPr>
          <p:cNvCxnSpPr>
            <a:cxnSpLocks/>
          </p:cNvCxnSpPr>
          <p:nvPr/>
        </p:nvCxnSpPr>
        <p:spPr>
          <a:xfrm flipV="1">
            <a:off x="8091185" y="4423394"/>
            <a:ext cx="749301" cy="20334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4" name="TextBox 13">
            <a:extLst>
              <a:ext uri="{FF2B5EF4-FFF2-40B4-BE49-F238E27FC236}">
                <a16:creationId xmlns:a16="http://schemas.microsoft.com/office/drawing/2014/main" id="{D50E22FC-8D88-0654-DFC6-EA27392EA93D}"/>
              </a:ext>
            </a:extLst>
          </p:cNvPr>
          <p:cNvSpPr txBox="1"/>
          <p:nvPr/>
        </p:nvSpPr>
        <p:spPr>
          <a:xfrm>
            <a:off x="370072" y="1547084"/>
            <a:ext cx="3032883" cy="1200329"/>
          </a:xfrm>
          <a:prstGeom prst="rect">
            <a:avLst/>
          </a:prstGeom>
          <a:noFill/>
        </p:spPr>
        <p:txBody>
          <a:bodyPr wrap="square" rtlCol="0">
            <a:spAutoFit/>
          </a:bodyPr>
          <a:lstStyle/>
          <a:p>
            <a:r>
              <a:rPr lang="en-US" dirty="0"/>
              <a:t>They could have built a trusting relationship with him before his emotions escalated </a:t>
            </a:r>
          </a:p>
        </p:txBody>
      </p:sp>
      <p:sp>
        <p:nvSpPr>
          <p:cNvPr id="15" name="TextBox 14">
            <a:extLst>
              <a:ext uri="{FF2B5EF4-FFF2-40B4-BE49-F238E27FC236}">
                <a16:creationId xmlns:a16="http://schemas.microsoft.com/office/drawing/2014/main" id="{94221DA2-5750-22C9-E1E6-9DEA4ABF6D5D}"/>
              </a:ext>
            </a:extLst>
          </p:cNvPr>
          <p:cNvSpPr txBox="1"/>
          <p:nvPr/>
        </p:nvSpPr>
        <p:spPr>
          <a:xfrm>
            <a:off x="560186" y="3290638"/>
            <a:ext cx="2791326" cy="1200329"/>
          </a:xfrm>
          <a:prstGeom prst="rect">
            <a:avLst/>
          </a:prstGeom>
          <a:noFill/>
        </p:spPr>
        <p:txBody>
          <a:bodyPr wrap="square" rtlCol="0">
            <a:spAutoFit/>
          </a:bodyPr>
          <a:lstStyle/>
          <a:p>
            <a:r>
              <a:rPr lang="en-US" dirty="0"/>
              <a:t>Provided a safe non- judgmental space for him to talk about what he was experiencing </a:t>
            </a:r>
          </a:p>
        </p:txBody>
      </p:sp>
      <p:sp>
        <p:nvSpPr>
          <p:cNvPr id="16" name="TextBox 15">
            <a:extLst>
              <a:ext uri="{FF2B5EF4-FFF2-40B4-BE49-F238E27FC236}">
                <a16:creationId xmlns:a16="http://schemas.microsoft.com/office/drawing/2014/main" id="{F944CAE8-638F-6527-E33E-EC87ED4F8E24}"/>
              </a:ext>
            </a:extLst>
          </p:cNvPr>
          <p:cNvSpPr txBox="1"/>
          <p:nvPr/>
        </p:nvSpPr>
        <p:spPr>
          <a:xfrm>
            <a:off x="490850" y="5143224"/>
            <a:ext cx="2791326" cy="923330"/>
          </a:xfrm>
          <a:prstGeom prst="rect">
            <a:avLst/>
          </a:prstGeom>
          <a:noFill/>
        </p:spPr>
        <p:txBody>
          <a:bodyPr wrap="square" rtlCol="0">
            <a:spAutoFit/>
          </a:bodyPr>
          <a:lstStyle/>
          <a:p>
            <a:r>
              <a:rPr lang="en-US" dirty="0"/>
              <a:t>Help him regulate his emotions rather than acting on them </a:t>
            </a:r>
          </a:p>
        </p:txBody>
      </p:sp>
      <p:sp>
        <p:nvSpPr>
          <p:cNvPr id="21" name="TextBox 20">
            <a:extLst>
              <a:ext uri="{FF2B5EF4-FFF2-40B4-BE49-F238E27FC236}">
                <a16:creationId xmlns:a16="http://schemas.microsoft.com/office/drawing/2014/main" id="{6F22B950-23B8-BC8A-509D-00E6ED825C09}"/>
              </a:ext>
            </a:extLst>
          </p:cNvPr>
          <p:cNvSpPr txBox="1"/>
          <p:nvPr/>
        </p:nvSpPr>
        <p:spPr>
          <a:xfrm>
            <a:off x="9127775" y="1421528"/>
            <a:ext cx="2600675" cy="923330"/>
          </a:xfrm>
          <a:prstGeom prst="rect">
            <a:avLst/>
          </a:prstGeom>
          <a:noFill/>
        </p:spPr>
        <p:txBody>
          <a:bodyPr wrap="square" rtlCol="0">
            <a:spAutoFit/>
          </a:bodyPr>
          <a:lstStyle/>
          <a:p>
            <a:r>
              <a:rPr lang="en-US" dirty="0"/>
              <a:t>Offered one to one mentoring for guidance and consistent support </a:t>
            </a:r>
          </a:p>
        </p:txBody>
      </p:sp>
      <p:sp>
        <p:nvSpPr>
          <p:cNvPr id="22" name="TextBox 21">
            <a:extLst>
              <a:ext uri="{FF2B5EF4-FFF2-40B4-BE49-F238E27FC236}">
                <a16:creationId xmlns:a16="http://schemas.microsoft.com/office/drawing/2014/main" id="{C5EB3FC6-A8D6-06E2-88A9-BF47B6006FB9}"/>
              </a:ext>
            </a:extLst>
          </p:cNvPr>
          <p:cNvSpPr txBox="1"/>
          <p:nvPr/>
        </p:nvSpPr>
        <p:spPr>
          <a:xfrm>
            <a:off x="9161157" y="2616737"/>
            <a:ext cx="2533909" cy="923330"/>
          </a:xfrm>
          <a:prstGeom prst="rect">
            <a:avLst/>
          </a:prstGeom>
          <a:noFill/>
        </p:spPr>
        <p:txBody>
          <a:bodyPr wrap="square" rtlCol="0">
            <a:spAutoFit/>
          </a:bodyPr>
          <a:lstStyle/>
          <a:p>
            <a:r>
              <a:rPr lang="en-US" dirty="0"/>
              <a:t>Deliver group sessions within school about health relationships </a:t>
            </a:r>
          </a:p>
        </p:txBody>
      </p:sp>
      <p:sp>
        <p:nvSpPr>
          <p:cNvPr id="23" name="TextBox 22">
            <a:extLst>
              <a:ext uri="{FF2B5EF4-FFF2-40B4-BE49-F238E27FC236}">
                <a16:creationId xmlns:a16="http://schemas.microsoft.com/office/drawing/2014/main" id="{22D97D81-1605-6DC1-8686-D24672D7BF87}"/>
              </a:ext>
            </a:extLst>
          </p:cNvPr>
          <p:cNvSpPr txBox="1"/>
          <p:nvPr/>
        </p:nvSpPr>
        <p:spPr>
          <a:xfrm>
            <a:off x="9194541" y="3932851"/>
            <a:ext cx="2533909" cy="646331"/>
          </a:xfrm>
          <a:prstGeom prst="rect">
            <a:avLst/>
          </a:prstGeom>
          <a:noFill/>
        </p:spPr>
        <p:txBody>
          <a:bodyPr wrap="square" rtlCol="0">
            <a:spAutoFit/>
          </a:bodyPr>
          <a:lstStyle/>
          <a:p>
            <a:r>
              <a:rPr lang="en-US" dirty="0"/>
              <a:t>Help him build better decision-making skills </a:t>
            </a:r>
          </a:p>
        </p:txBody>
      </p:sp>
      <p:cxnSp>
        <p:nvCxnSpPr>
          <p:cNvPr id="24" name="Straight Arrow Connector 23">
            <a:extLst>
              <a:ext uri="{FF2B5EF4-FFF2-40B4-BE49-F238E27FC236}">
                <a16:creationId xmlns:a16="http://schemas.microsoft.com/office/drawing/2014/main" id="{38EAC4A4-2A26-8BF6-5BDE-CEA7C653C138}"/>
              </a:ext>
            </a:extLst>
          </p:cNvPr>
          <p:cNvCxnSpPr>
            <a:cxnSpLocks/>
          </p:cNvCxnSpPr>
          <p:nvPr/>
        </p:nvCxnSpPr>
        <p:spPr>
          <a:xfrm flipV="1">
            <a:off x="8039743" y="5401543"/>
            <a:ext cx="749301" cy="20334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25" name="TextBox 24">
            <a:extLst>
              <a:ext uri="{FF2B5EF4-FFF2-40B4-BE49-F238E27FC236}">
                <a16:creationId xmlns:a16="http://schemas.microsoft.com/office/drawing/2014/main" id="{97AC522F-2C51-1667-CC61-414B08CD824F}"/>
              </a:ext>
            </a:extLst>
          </p:cNvPr>
          <p:cNvSpPr txBox="1"/>
          <p:nvPr/>
        </p:nvSpPr>
        <p:spPr>
          <a:xfrm rot="10800000" flipV="1">
            <a:off x="9094390" y="5055459"/>
            <a:ext cx="2600676" cy="923330"/>
          </a:xfrm>
          <a:prstGeom prst="rect">
            <a:avLst/>
          </a:prstGeom>
          <a:noFill/>
        </p:spPr>
        <p:txBody>
          <a:bodyPr wrap="square" rtlCol="0">
            <a:spAutoFit/>
          </a:bodyPr>
          <a:lstStyle/>
          <a:p>
            <a:r>
              <a:rPr lang="en-US" dirty="0"/>
              <a:t>Worked with his family and school to spot early warning sign </a:t>
            </a:r>
          </a:p>
        </p:txBody>
      </p:sp>
      <p:sp>
        <p:nvSpPr>
          <p:cNvPr id="5" name="TextBox 4">
            <a:extLst>
              <a:ext uri="{FF2B5EF4-FFF2-40B4-BE49-F238E27FC236}">
                <a16:creationId xmlns:a16="http://schemas.microsoft.com/office/drawing/2014/main" id="{9390305F-A780-22EF-52EB-664594F4AD35}"/>
              </a:ext>
            </a:extLst>
          </p:cNvPr>
          <p:cNvSpPr txBox="1"/>
          <p:nvPr/>
        </p:nvSpPr>
        <p:spPr>
          <a:xfrm>
            <a:off x="4100812" y="5832839"/>
            <a:ext cx="6096000" cy="369332"/>
          </a:xfrm>
          <a:prstGeom prst="rect">
            <a:avLst/>
          </a:prstGeom>
          <a:noFill/>
        </p:spPr>
        <p:txBody>
          <a:bodyPr wrap="square">
            <a:spAutoFit/>
          </a:bodyPr>
          <a:lstStyle/>
          <a:p>
            <a:r>
              <a:rPr lang="en-GB" dirty="0"/>
              <a:t>(ELLE, 2024)</a:t>
            </a:r>
            <a:endParaRPr lang="en-US" dirty="0"/>
          </a:p>
        </p:txBody>
      </p:sp>
    </p:spTree>
    <p:extLst>
      <p:ext uri="{BB962C8B-B14F-4D97-AF65-F5344CB8AC3E}">
        <p14:creationId xmlns:p14="http://schemas.microsoft.com/office/powerpoint/2010/main" val="11643165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group of people putting their hands together&#10;&#10;AI-generated content may be incorrect.">
            <a:extLst>
              <a:ext uri="{FF2B5EF4-FFF2-40B4-BE49-F238E27FC236}">
                <a16:creationId xmlns:a16="http://schemas.microsoft.com/office/drawing/2014/main" id="{72D7AEE6-8FC8-4658-81F3-E14D09CB6E31}"/>
              </a:ext>
            </a:extLst>
          </p:cNvPr>
          <p:cNvPicPr>
            <a:picLocks noChangeAspect="1"/>
          </p:cNvPicPr>
          <p:nvPr/>
        </p:nvPicPr>
        <p:blipFill>
          <a:blip r:embed="rId3"/>
          <a:srcRect l="29920" r="30316"/>
          <a:stretch>
            <a:fillRect/>
          </a:stretch>
        </p:blipFill>
        <p:spPr>
          <a:xfrm>
            <a:off x="3306518" y="1587"/>
            <a:ext cx="4846882" cy="6856413"/>
          </a:xfrm>
          <a:custGeom>
            <a:avLst/>
            <a:gdLst/>
            <a:ahLst/>
            <a:cxnLst/>
            <a:rect l="l" t="t" r="r" b="b"/>
            <a:pathLst>
              <a:path w="5110407" h="6856413">
                <a:moveTo>
                  <a:pt x="121782" y="0"/>
                </a:moveTo>
                <a:lnTo>
                  <a:pt x="4731440" y="0"/>
                </a:lnTo>
                <a:lnTo>
                  <a:pt x="4775629" y="179775"/>
                </a:lnTo>
                <a:cubicBezTo>
                  <a:pt x="5052916" y="1415453"/>
                  <a:pt x="5165791" y="2739148"/>
                  <a:pt x="5084710" y="4108260"/>
                </a:cubicBezTo>
                <a:cubicBezTo>
                  <a:pt x="5038379" y="4890611"/>
                  <a:pt x="4930907" y="5650759"/>
                  <a:pt x="4768709" y="6381464"/>
                </a:cubicBezTo>
                <a:lnTo>
                  <a:pt x="4653290" y="6856413"/>
                </a:lnTo>
                <a:lnTo>
                  <a:pt x="0" y="6856413"/>
                </a:lnTo>
                <a:lnTo>
                  <a:pt x="21062" y="6803488"/>
                </a:lnTo>
                <a:cubicBezTo>
                  <a:pt x="355644" y="5917239"/>
                  <a:pt x="573134" y="4914171"/>
                  <a:pt x="636462" y="3844830"/>
                </a:cubicBezTo>
                <a:cubicBezTo>
                  <a:pt x="713862" y="2537857"/>
                  <a:pt x="550895" y="1302013"/>
                  <a:pt x="203879" y="236924"/>
                </a:cubicBezTo>
                <a:close/>
              </a:path>
            </a:pathLst>
          </a:custGeom>
        </p:spPr>
      </p:pic>
      <p:sp>
        <p:nvSpPr>
          <p:cNvPr id="2" name="Title 1">
            <a:extLst>
              <a:ext uri="{FF2B5EF4-FFF2-40B4-BE49-F238E27FC236}">
                <a16:creationId xmlns:a16="http://schemas.microsoft.com/office/drawing/2014/main" id="{8FCB7C96-9967-78F2-DBF8-8C686755A3B1}"/>
              </a:ext>
            </a:extLst>
          </p:cNvPr>
          <p:cNvSpPr>
            <a:spLocks noGrp="1"/>
          </p:cNvSpPr>
          <p:nvPr>
            <p:ph type="title"/>
          </p:nvPr>
        </p:nvSpPr>
        <p:spPr>
          <a:xfrm>
            <a:off x="481012" y="485775"/>
            <a:ext cx="2825506" cy="5719762"/>
          </a:xfrm>
        </p:spPr>
        <p:txBody>
          <a:bodyPr>
            <a:normAutofit/>
          </a:bodyPr>
          <a:lstStyle/>
          <a:p>
            <a:r>
              <a:rPr lang="en-US" sz="3600"/>
              <a:t>Conclusion </a:t>
            </a:r>
          </a:p>
        </p:txBody>
      </p:sp>
      <p:sp>
        <p:nvSpPr>
          <p:cNvPr id="3" name="Content Placeholder 2">
            <a:extLst>
              <a:ext uri="{FF2B5EF4-FFF2-40B4-BE49-F238E27FC236}">
                <a16:creationId xmlns:a16="http://schemas.microsoft.com/office/drawing/2014/main" id="{137BF9EA-507E-364A-65A6-B22E87A8B9C9}"/>
              </a:ext>
            </a:extLst>
          </p:cNvPr>
          <p:cNvSpPr>
            <a:spLocks noGrp="1"/>
          </p:cNvSpPr>
          <p:nvPr>
            <p:ph idx="1"/>
          </p:nvPr>
        </p:nvSpPr>
        <p:spPr>
          <a:xfrm>
            <a:off x="8416925" y="485774"/>
            <a:ext cx="3292475" cy="5719763"/>
          </a:xfrm>
        </p:spPr>
        <p:txBody>
          <a:bodyPr anchor="ctr">
            <a:normAutofit/>
          </a:bodyPr>
          <a:lstStyle/>
          <a:p>
            <a:r>
              <a:rPr lang="en-GB" sz="1800"/>
              <a:t>Defined adolescence</a:t>
            </a:r>
          </a:p>
          <a:p>
            <a:r>
              <a:rPr lang="en-GB" sz="1800"/>
              <a:t>Explored the 3 main transitions of adolescence:</a:t>
            </a:r>
          </a:p>
          <a:p>
            <a:pPr marL="0" indent="0">
              <a:buNone/>
            </a:pPr>
            <a:endParaRPr lang="en-GB" sz="1800"/>
          </a:p>
          <a:p>
            <a:pPr lvl="1">
              <a:buFont typeface="Courier New" panose="02070309020205020404" pitchFamily="49" charset="0"/>
              <a:buChar char="o"/>
            </a:pPr>
            <a:r>
              <a:rPr lang="en-GB" sz="1800"/>
              <a:t>Biological changes</a:t>
            </a:r>
          </a:p>
          <a:p>
            <a:pPr lvl="1">
              <a:buFont typeface="Courier New" panose="02070309020205020404" pitchFamily="49" charset="0"/>
              <a:buChar char="o"/>
            </a:pPr>
            <a:r>
              <a:rPr lang="en-GB" sz="1800"/>
              <a:t>Social changes</a:t>
            </a:r>
          </a:p>
          <a:p>
            <a:pPr lvl="1">
              <a:buFont typeface="Courier New" panose="02070309020205020404" pitchFamily="49" charset="0"/>
              <a:buChar char="o"/>
            </a:pPr>
            <a:r>
              <a:rPr lang="en-GB" sz="1800"/>
              <a:t>Cognitive/psychological changes</a:t>
            </a:r>
          </a:p>
          <a:p>
            <a:pPr marL="457200" lvl="1" indent="0">
              <a:buNone/>
            </a:pPr>
            <a:endParaRPr lang="en-GB" sz="1800"/>
          </a:p>
          <a:p>
            <a:r>
              <a:rPr lang="en-US" sz="1800"/>
              <a:t>Looked at how youth workers can help</a:t>
            </a:r>
          </a:p>
          <a:p>
            <a:endParaRPr lang="en-US" sz="1800"/>
          </a:p>
          <a:p>
            <a:r>
              <a:rPr lang="en-US" sz="1800"/>
              <a:t>Examined how a youth worker could have helped Jamie </a:t>
            </a:r>
          </a:p>
          <a:p>
            <a:endParaRPr lang="en-US" sz="1800"/>
          </a:p>
        </p:txBody>
      </p:sp>
      <p:sp>
        <p:nvSpPr>
          <p:cNvPr id="6" name="TextBox 5">
            <a:extLst>
              <a:ext uri="{FF2B5EF4-FFF2-40B4-BE49-F238E27FC236}">
                <a16:creationId xmlns:a16="http://schemas.microsoft.com/office/drawing/2014/main" id="{6A1DDF8A-F78B-38D5-977A-BF89D9061239}"/>
              </a:ext>
            </a:extLst>
          </p:cNvPr>
          <p:cNvSpPr txBox="1"/>
          <p:nvPr/>
        </p:nvSpPr>
        <p:spPr>
          <a:xfrm>
            <a:off x="8097595" y="6487081"/>
            <a:ext cx="6096000" cy="369332"/>
          </a:xfrm>
          <a:prstGeom prst="rect">
            <a:avLst/>
          </a:prstGeom>
          <a:noFill/>
        </p:spPr>
        <p:txBody>
          <a:bodyPr wrap="square">
            <a:spAutoFit/>
          </a:bodyPr>
          <a:lstStyle/>
          <a:p>
            <a:r>
              <a:rPr lang="en-GB" dirty="0"/>
              <a:t>(Children &amp; Young People Now, 2024.)</a:t>
            </a:r>
            <a:endParaRPr lang="en-US" dirty="0"/>
          </a:p>
        </p:txBody>
      </p:sp>
    </p:spTree>
    <p:extLst>
      <p:ext uri="{BB962C8B-B14F-4D97-AF65-F5344CB8AC3E}">
        <p14:creationId xmlns:p14="http://schemas.microsoft.com/office/powerpoint/2010/main" val="23518049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24FE6-EBA9-9F03-C8E1-2613DDAF6994}"/>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2D7DF325-C27D-5266-7F47-118E2FA738BF}"/>
              </a:ext>
            </a:extLst>
          </p:cNvPr>
          <p:cNvSpPr>
            <a:spLocks noGrp="1"/>
          </p:cNvSpPr>
          <p:nvPr>
            <p:ph idx="1"/>
          </p:nvPr>
        </p:nvSpPr>
        <p:spPr>
          <a:xfrm>
            <a:off x="0" y="1449659"/>
            <a:ext cx="12192000" cy="5408340"/>
          </a:xfrm>
        </p:spPr>
        <p:txBody>
          <a:bodyPr>
            <a:normAutofit fontScale="32500" lnSpcReduction="20000"/>
          </a:bodyPr>
          <a:lstStyle/>
          <a:p>
            <a:pPr fontAlgn="base"/>
            <a:r>
              <a:rPr lang="en-GB" dirty="0" err="1"/>
              <a:t>Adolescenceanchange.weebly.com</a:t>
            </a:r>
            <a:r>
              <a:rPr lang="en-GB" dirty="0"/>
              <a:t> (n.d.) </a:t>
            </a:r>
            <a:r>
              <a:rPr lang="en-GB" i="1" dirty="0"/>
              <a:t>Social &amp; Emotional Changes</a:t>
            </a:r>
            <a:r>
              <a:rPr lang="en-GB" dirty="0"/>
              <a:t>. Available at: </a:t>
            </a:r>
            <a:r>
              <a:rPr lang="en-GB" u="sng" dirty="0">
                <a:hlinkClick r:id="rId3"/>
              </a:rPr>
              <a:t>https://adolescenceanchange.weebly.com/social--emotional-changes.html</a:t>
            </a:r>
            <a:r>
              <a:rPr lang="en-GB" dirty="0"/>
              <a:t> (Accessed: 24 Feb). </a:t>
            </a:r>
          </a:p>
          <a:p>
            <a:pPr fontAlgn="base"/>
            <a:r>
              <a:rPr lang="en-GB" dirty="0"/>
              <a:t>Alliance for Youth Justice (2022) </a:t>
            </a:r>
            <a:r>
              <a:rPr lang="en-GB" i="1" dirty="0"/>
              <a:t>Transitions – Kinetic</a:t>
            </a:r>
            <a:r>
              <a:rPr lang="en-GB" dirty="0"/>
              <a:t>. Available at: </a:t>
            </a:r>
            <a:r>
              <a:rPr lang="en-GB" u="sng" dirty="0">
                <a:hlinkClick r:id="rId4"/>
              </a:rPr>
              <a:t>https://www.ayj.org.uk/news-content/transitions-kinetic</a:t>
            </a:r>
            <a:r>
              <a:rPr lang="en-GB" dirty="0"/>
              <a:t> (Accessed: 21 Feb). </a:t>
            </a:r>
          </a:p>
          <a:p>
            <a:pPr fontAlgn="base"/>
            <a:r>
              <a:rPr lang="en-GB" dirty="0"/>
              <a:t>Blogs UCL (2018) </a:t>
            </a:r>
            <a:r>
              <a:rPr lang="en-GB" i="1" dirty="0"/>
              <a:t>Teen views on adolescence</a:t>
            </a:r>
            <a:r>
              <a:rPr lang="en-GB" dirty="0"/>
              <a:t>. Available at: </a:t>
            </a:r>
            <a:r>
              <a:rPr lang="en-GB" u="sng" dirty="0">
                <a:hlinkClick r:id="rId5"/>
              </a:rPr>
              <a:t>https://blogs.ucl.ac.uk/grand-challenges/2018/11/19/teen-views-on-adolescence/</a:t>
            </a:r>
            <a:r>
              <a:rPr lang="en-GB" dirty="0"/>
              <a:t> (Accessed: 13 Feb). </a:t>
            </a:r>
          </a:p>
          <a:p>
            <a:pPr fontAlgn="base"/>
            <a:r>
              <a:rPr lang="en-GB" dirty="0"/>
              <a:t>CYP Now (2024) </a:t>
            </a:r>
            <a:r>
              <a:rPr lang="en-GB" i="1" dirty="0"/>
              <a:t>The decline of open access youth work and how to turn it around</a:t>
            </a:r>
            <a:r>
              <a:rPr lang="en-GB" dirty="0"/>
              <a:t>. Available at: </a:t>
            </a:r>
            <a:r>
              <a:rPr lang="en-GB" u="sng" dirty="0">
                <a:hlinkClick r:id="rId6"/>
              </a:rPr>
              <a:t>https://www.cypnow.co.uk/content/analysis/the-decline-of-open-access-youth-work-and-how-to-turn-it-around</a:t>
            </a:r>
            <a:r>
              <a:rPr lang="en-GB" dirty="0"/>
              <a:t> (Accessed: 24 Feb). </a:t>
            </a:r>
          </a:p>
          <a:p>
            <a:pPr fontAlgn="base"/>
            <a:r>
              <a:rPr lang="en-GB" dirty="0"/>
              <a:t>Dr </a:t>
            </a:r>
            <a:r>
              <a:rPr lang="en-GB" dirty="0" err="1"/>
              <a:t>Trinadh</a:t>
            </a:r>
            <a:r>
              <a:rPr lang="en-GB" dirty="0"/>
              <a:t> (2018) </a:t>
            </a:r>
            <a:r>
              <a:rPr lang="en-GB" i="1" dirty="0"/>
              <a:t>Adolescence: The period of changes</a:t>
            </a:r>
            <a:r>
              <a:rPr lang="en-GB" dirty="0"/>
              <a:t>. Available at: </a:t>
            </a:r>
            <a:r>
              <a:rPr lang="en-GB" u="sng" dirty="0">
                <a:hlinkClick r:id="rId7"/>
              </a:rPr>
              <a:t>https://drtrinadh.wordpress.com/2018/08/22/adolescence-the-period-of-changes/</a:t>
            </a:r>
            <a:r>
              <a:rPr lang="en-GB" dirty="0"/>
              <a:t> (Accessed: 13 Feb). </a:t>
            </a:r>
          </a:p>
          <a:p>
            <a:pPr fontAlgn="base"/>
            <a:r>
              <a:rPr lang="en-GB" dirty="0"/>
              <a:t>ELLE (2024) </a:t>
            </a:r>
            <a:r>
              <a:rPr lang="en-GB" i="1" dirty="0"/>
              <a:t>Adolescence Netflix review</a:t>
            </a:r>
            <a:r>
              <a:rPr lang="en-GB" dirty="0"/>
              <a:t>. Available at: </a:t>
            </a:r>
            <a:r>
              <a:rPr lang="en-GB" u="sng" dirty="0">
                <a:hlinkClick r:id="rId8"/>
              </a:rPr>
              <a:t>https://www.elle.com/uk/life-and-culture/culture/a64171790/adolescence-netflix/</a:t>
            </a:r>
            <a:r>
              <a:rPr lang="en-GB" dirty="0"/>
              <a:t> (Accessed: 21 Feb). </a:t>
            </a:r>
          </a:p>
          <a:p>
            <a:pPr fontAlgn="base"/>
            <a:r>
              <a:rPr lang="en-GB" dirty="0"/>
              <a:t>Facebook (n.d.) </a:t>
            </a:r>
            <a:r>
              <a:rPr lang="en-GB" i="1" dirty="0"/>
              <a:t>Deeper Conversations Meetup</a:t>
            </a:r>
            <a:r>
              <a:rPr lang="en-GB" dirty="0"/>
              <a:t>. Available at: </a:t>
            </a:r>
            <a:r>
              <a:rPr lang="en-GB" u="sng" dirty="0">
                <a:hlinkClick r:id="rId9"/>
              </a:rPr>
              <a:t>https://www.facebook.com/deeperconversationsmeetup/</a:t>
            </a:r>
            <a:r>
              <a:rPr lang="en-GB" dirty="0"/>
              <a:t> (Accessed: 13 Feb). </a:t>
            </a:r>
          </a:p>
          <a:p>
            <a:pPr fontAlgn="base"/>
            <a:r>
              <a:rPr lang="en-GB" dirty="0" err="1"/>
              <a:t>HealthyChildren.org</a:t>
            </a:r>
            <a:r>
              <a:rPr lang="en-GB" dirty="0"/>
              <a:t> (2026) </a:t>
            </a:r>
            <a:r>
              <a:rPr lang="en-GB" i="1" dirty="0"/>
              <a:t>Stages of Adolescence</a:t>
            </a:r>
            <a:r>
              <a:rPr lang="en-GB" dirty="0"/>
              <a:t>. Available at: </a:t>
            </a:r>
            <a:r>
              <a:rPr lang="en-GB" u="sng" dirty="0">
                <a:hlinkClick r:id="rId10"/>
              </a:rPr>
              <a:t>https://www.healthychildren.org/English/ages-stages/teen/Pages/Stages-of-Adolescence.aspx</a:t>
            </a:r>
            <a:r>
              <a:rPr lang="en-GB" dirty="0"/>
              <a:t> (Accessed: 21 Feb). </a:t>
            </a:r>
          </a:p>
          <a:p>
            <a:pPr fontAlgn="base"/>
            <a:r>
              <a:rPr lang="en-GB" dirty="0"/>
              <a:t>Jobs Social Care People (2022-26) </a:t>
            </a:r>
            <a:r>
              <a:rPr lang="en-GB" i="1" dirty="0"/>
              <a:t>Purpose of youth work</a:t>
            </a:r>
            <a:r>
              <a:rPr lang="en-GB" dirty="0"/>
              <a:t>. Available at: </a:t>
            </a:r>
            <a:r>
              <a:rPr lang="en-GB" u="sng" dirty="0">
                <a:hlinkClick r:id="rId11"/>
              </a:rPr>
              <a:t>https://jobs.socialcarepeople.co.uk/purpose-of-youth-work</a:t>
            </a:r>
            <a:r>
              <a:rPr lang="en-GB" dirty="0"/>
              <a:t> (Accessed: 13 Feb). </a:t>
            </a:r>
          </a:p>
          <a:p>
            <a:pPr fontAlgn="base"/>
            <a:r>
              <a:rPr lang="en-GB" dirty="0"/>
              <a:t>Nationwide Children’s Hospital (2025) </a:t>
            </a:r>
            <a:r>
              <a:rPr lang="en-GB" i="1" dirty="0"/>
              <a:t>Cognitive development in adolescence</a:t>
            </a:r>
            <a:r>
              <a:rPr lang="en-GB" dirty="0"/>
              <a:t>. Available at: </a:t>
            </a:r>
            <a:r>
              <a:rPr lang="en-GB" u="sng" dirty="0">
                <a:hlinkClick r:id="rId12"/>
              </a:rPr>
              <a:t>https://www.nationwidechildrens.org/conditions/health-library/cognitive-development-in-adolescence</a:t>
            </a:r>
            <a:r>
              <a:rPr lang="en-GB" dirty="0"/>
              <a:t> (Accessed: 21 Feb). </a:t>
            </a:r>
          </a:p>
          <a:p>
            <a:pPr fontAlgn="base"/>
            <a:r>
              <a:rPr lang="en-GB" dirty="0"/>
              <a:t>NHS Shropshire, Telford and Wrekin (2024) </a:t>
            </a:r>
            <a:r>
              <a:rPr lang="en-GB" i="1" dirty="0"/>
              <a:t>Mental health support: Psychological wellbeing practitioner</a:t>
            </a:r>
            <a:r>
              <a:rPr lang="en-GB" dirty="0"/>
              <a:t>. Available at: </a:t>
            </a:r>
            <a:r>
              <a:rPr lang="en-GB" u="sng" dirty="0">
                <a:hlinkClick r:id="rId13"/>
              </a:rPr>
              <a:t>https://www.shropshiretelfordandwrekin.nhs.uk/mental-health-support-psychological-wellbeing-practitioner/</a:t>
            </a:r>
            <a:r>
              <a:rPr lang="en-GB" dirty="0"/>
              <a:t> (Accessed: 13 Feb). </a:t>
            </a:r>
          </a:p>
          <a:p>
            <a:pPr fontAlgn="base"/>
            <a:r>
              <a:rPr lang="en-GB" dirty="0"/>
              <a:t>OER Commons (2007-26) </a:t>
            </a:r>
            <a:r>
              <a:rPr lang="en-GB" i="1" dirty="0"/>
              <a:t>Challenges of adolescence</a:t>
            </a:r>
            <a:r>
              <a:rPr lang="en-GB" dirty="0"/>
              <a:t>. Available at: </a:t>
            </a:r>
            <a:r>
              <a:rPr lang="en-GB" u="sng" dirty="0">
                <a:hlinkClick r:id="rId14"/>
              </a:rPr>
              <a:t>https://oercommons.org/courseware/lesson/66171/overview</a:t>
            </a:r>
            <a:r>
              <a:rPr lang="en-GB" dirty="0"/>
              <a:t> (Accessed: 13 Feb). </a:t>
            </a:r>
          </a:p>
          <a:p>
            <a:pPr fontAlgn="base"/>
            <a:r>
              <a:rPr lang="en-GB" dirty="0"/>
              <a:t>Office of Population Affairs (n.d.) </a:t>
            </a:r>
            <a:r>
              <a:rPr lang="en-GB" i="1" dirty="0"/>
              <a:t>Adolescent development explained: Social development</a:t>
            </a:r>
            <a:r>
              <a:rPr lang="en-GB" dirty="0"/>
              <a:t>. Available at: </a:t>
            </a:r>
            <a:r>
              <a:rPr lang="en-GB" u="sng" dirty="0">
                <a:hlinkClick r:id="rId15"/>
              </a:rPr>
              <a:t>https://opa.hhs.gov/adolescent-health/adolescent-development-explained/social-development</a:t>
            </a:r>
            <a:r>
              <a:rPr lang="en-GB" dirty="0"/>
              <a:t> (Accessed: 13 Feb). </a:t>
            </a:r>
          </a:p>
          <a:p>
            <a:pPr fontAlgn="base"/>
            <a:r>
              <a:rPr lang="en-GB" dirty="0"/>
              <a:t>Open University (n.d.) </a:t>
            </a:r>
            <a:r>
              <a:rPr lang="en-GB" i="1" dirty="0" err="1"/>
              <a:t>OpenLearn</a:t>
            </a:r>
            <a:r>
              <a:rPr lang="en-GB" i="1" dirty="0"/>
              <a:t> Unit 3.1.2</a:t>
            </a:r>
            <a:r>
              <a:rPr lang="en-GB" dirty="0"/>
              <a:t>. Available at: </a:t>
            </a:r>
            <a:r>
              <a:rPr lang="en-GB" u="sng" dirty="0">
                <a:hlinkClick r:id="rId16"/>
              </a:rPr>
              <a:t>https://www.open.edu/openlearn/mod/oucontent/view.php?id=126084&amp;section=_unit3.1.2</a:t>
            </a:r>
            <a:r>
              <a:rPr lang="en-GB" dirty="0"/>
              <a:t> (Accessed: 13 Feb). </a:t>
            </a:r>
          </a:p>
          <a:p>
            <a:pPr fontAlgn="base"/>
            <a:r>
              <a:rPr lang="en-GB" dirty="0"/>
              <a:t>Radiant College (2026) </a:t>
            </a:r>
            <a:r>
              <a:rPr lang="en-GB" i="1" dirty="0"/>
              <a:t>The teenage years: Exploring growth, change and potential</a:t>
            </a:r>
            <a:r>
              <a:rPr lang="en-GB" dirty="0"/>
              <a:t>. Available at: </a:t>
            </a:r>
            <a:r>
              <a:rPr lang="en-GB" u="sng" dirty="0">
                <a:hlinkClick r:id="rId17"/>
              </a:rPr>
              <a:t>https://radiant.edu.np/the-teenage-years-exploring-growth-change-and-potential/</a:t>
            </a:r>
            <a:r>
              <a:rPr lang="en-GB" dirty="0"/>
              <a:t> (Accessed: 13 Feb). </a:t>
            </a:r>
          </a:p>
          <a:p>
            <a:pPr fontAlgn="base"/>
            <a:r>
              <a:rPr lang="en-GB" dirty="0"/>
              <a:t>Simply Psychology (2025) </a:t>
            </a:r>
            <a:r>
              <a:rPr lang="en-GB" i="1" dirty="0"/>
              <a:t>Cognitive development</a:t>
            </a:r>
            <a:r>
              <a:rPr lang="en-GB" dirty="0"/>
              <a:t>. Available at: </a:t>
            </a:r>
            <a:r>
              <a:rPr lang="en-GB" u="sng" dirty="0">
                <a:hlinkClick r:id="rId18"/>
              </a:rPr>
              <a:t>https://www.simplypsychology.org/cognitive.html</a:t>
            </a:r>
            <a:r>
              <a:rPr lang="en-GB" dirty="0"/>
              <a:t> (Accessed: 19 Feb). </a:t>
            </a:r>
          </a:p>
          <a:p>
            <a:pPr fontAlgn="base"/>
            <a:r>
              <a:rPr lang="en-GB" dirty="0" err="1"/>
              <a:t>Study.com</a:t>
            </a:r>
            <a:r>
              <a:rPr lang="en-GB" dirty="0"/>
              <a:t> (2026) </a:t>
            </a:r>
            <a:r>
              <a:rPr lang="en-GB" i="1" dirty="0"/>
              <a:t>Human development stages from infancy to late adulthood</a:t>
            </a:r>
            <a:r>
              <a:rPr lang="en-GB" dirty="0"/>
              <a:t>. Available at: </a:t>
            </a:r>
            <a:r>
              <a:rPr lang="en-GB" u="sng" dirty="0">
                <a:hlinkClick r:id="rId19"/>
              </a:rPr>
              <a:t>https://study.com/academy/lesson/human-development-stages-from-infancy-to-late-adulthood.html</a:t>
            </a:r>
            <a:r>
              <a:rPr lang="en-GB" dirty="0"/>
              <a:t> (Accessed: 13 Feb). </a:t>
            </a:r>
          </a:p>
          <a:p>
            <a:pPr fontAlgn="base"/>
            <a:r>
              <a:rPr lang="en-GB" dirty="0"/>
              <a:t>SUSU (n.d.) </a:t>
            </a:r>
            <a:r>
              <a:rPr lang="en-GB" i="1" dirty="0"/>
              <a:t>Category page</a:t>
            </a:r>
            <a:r>
              <a:rPr lang="en-GB" dirty="0"/>
              <a:t>. Available at: </a:t>
            </a:r>
            <a:r>
              <a:rPr lang="en-GB" u="sng" dirty="0">
                <a:hlinkClick r:id="rId20"/>
              </a:rPr>
              <a:t>https://www.susu-on1946.com/?category_id=5531602</a:t>
            </a:r>
            <a:r>
              <a:rPr lang="en-GB" dirty="0"/>
              <a:t> (Accessed: 13 Feb). </a:t>
            </a:r>
          </a:p>
          <a:p>
            <a:pPr fontAlgn="base"/>
            <a:r>
              <a:rPr lang="en-GB" dirty="0"/>
              <a:t>Wikipedia (n.d.) </a:t>
            </a:r>
            <a:r>
              <a:rPr lang="en-GB" i="1" dirty="0"/>
              <a:t>Biopsychosocial model</a:t>
            </a:r>
            <a:r>
              <a:rPr lang="en-GB" dirty="0"/>
              <a:t>. Available at: </a:t>
            </a:r>
            <a:r>
              <a:rPr lang="en-GB" u="sng" dirty="0">
                <a:hlinkClick r:id="rId21"/>
              </a:rPr>
              <a:t>https://en.wikipedia.org/wiki/Biopsychosocial_model</a:t>
            </a:r>
            <a:r>
              <a:rPr lang="en-GB" dirty="0"/>
              <a:t> (Accessed: 21 Feb). </a:t>
            </a:r>
          </a:p>
          <a:p>
            <a:pPr fontAlgn="base"/>
            <a:r>
              <a:rPr lang="en-GB" dirty="0"/>
              <a:t>World Health Organization (2026) </a:t>
            </a:r>
            <a:r>
              <a:rPr lang="en-GB" i="1" dirty="0"/>
              <a:t>Adolescent health</a:t>
            </a:r>
            <a:r>
              <a:rPr lang="en-GB" dirty="0"/>
              <a:t>. Available at: </a:t>
            </a:r>
            <a:r>
              <a:rPr lang="en-GB" u="sng" dirty="0">
                <a:hlinkClick r:id="rId22"/>
              </a:rPr>
              <a:t>https://www.who.int/health-topics/adolescent-health</a:t>
            </a:r>
            <a:r>
              <a:rPr lang="en-GB" dirty="0"/>
              <a:t> (Accessed: 13 Feb). </a:t>
            </a:r>
          </a:p>
          <a:p>
            <a:pPr fontAlgn="base"/>
            <a:r>
              <a:rPr lang="en-GB" dirty="0" err="1"/>
              <a:t>YoungMinds</a:t>
            </a:r>
            <a:r>
              <a:rPr lang="en-GB" dirty="0"/>
              <a:t> (2024) </a:t>
            </a:r>
            <a:r>
              <a:rPr lang="en-GB" i="1" dirty="0"/>
              <a:t>Clinical supervision in youth work</a:t>
            </a:r>
            <a:r>
              <a:rPr lang="en-GB" dirty="0"/>
              <a:t>. Available at: </a:t>
            </a:r>
            <a:r>
              <a:rPr lang="en-GB" u="sng" dirty="0">
                <a:hlinkClick r:id="rId23"/>
              </a:rPr>
              <a:t>https://www.youngminds.org.uk/professional/spotlight-stories/clinical-supervision-in-youth-work/</a:t>
            </a:r>
            <a:r>
              <a:rPr lang="en-GB" dirty="0"/>
              <a:t> (Accessed: 13 Feb). </a:t>
            </a:r>
          </a:p>
          <a:p>
            <a:pPr fontAlgn="base"/>
            <a:r>
              <a:rPr lang="en-GB" dirty="0"/>
              <a:t>YouTube (2018) </a:t>
            </a:r>
            <a:r>
              <a:rPr lang="en-GB" i="1" dirty="0"/>
              <a:t>Video</a:t>
            </a:r>
            <a:r>
              <a:rPr lang="en-GB" dirty="0"/>
              <a:t>. Available at: </a:t>
            </a:r>
            <a:r>
              <a:rPr lang="en-GB" u="sng" dirty="0">
                <a:hlinkClick r:id="rId24"/>
              </a:rPr>
              <a:t>https://www.youtube.com/watch?v=-1FRco3Bjyk</a:t>
            </a:r>
            <a:r>
              <a:rPr lang="en-GB" dirty="0"/>
              <a:t> (Accessed: 21 Feb). </a:t>
            </a:r>
          </a:p>
        </p:txBody>
      </p:sp>
    </p:spTree>
    <p:extLst>
      <p:ext uri="{BB962C8B-B14F-4D97-AF65-F5344CB8AC3E}">
        <p14:creationId xmlns:p14="http://schemas.microsoft.com/office/powerpoint/2010/main" val="18877066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499</TotalTime>
  <Words>2599</Words>
  <Application>Microsoft Macintosh PowerPoint</Application>
  <PresentationFormat>Widescreen</PresentationFormat>
  <Paragraphs>209</Paragraphs>
  <Slides>15</Slides>
  <Notes>15</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Meiryo</vt:lpstr>
      <vt:lpstr>Aptos</vt:lpstr>
      <vt:lpstr>Aptos Display</vt:lpstr>
      <vt:lpstr>Arial</vt:lpstr>
      <vt:lpstr>Calibri</vt:lpstr>
      <vt:lpstr>Courier New</vt:lpstr>
      <vt:lpstr>Office Theme</vt:lpstr>
      <vt:lpstr>ECYW 4012 Exploring the Adolescent Experience:  Role of youth workers in supporting young people’s psychological wellbeing and adolescent transitions</vt:lpstr>
      <vt:lpstr>Introduction </vt:lpstr>
      <vt:lpstr>What is adolescence?</vt:lpstr>
      <vt:lpstr>The 3 main transitions of adolescence </vt:lpstr>
      <vt:lpstr>Biological changes in adolescence </vt:lpstr>
      <vt:lpstr>Biological changes in adolescence </vt:lpstr>
      <vt:lpstr>Social changes in Adolescence   </vt:lpstr>
      <vt:lpstr>Social changes in adolescence </vt:lpstr>
      <vt:lpstr>Cognitive changes in adolescence </vt:lpstr>
      <vt:lpstr>PowerPoint Presentation</vt:lpstr>
      <vt:lpstr>Cognitive change in adolescence</vt:lpstr>
      <vt:lpstr>How can youth workers help </vt:lpstr>
      <vt:lpstr>How a youth worker could have helped Jamie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Lily Stradling (2500759)</dc:creator>
  <cp:lastModifiedBy>Lily Stradling (2500759)</cp:lastModifiedBy>
  <cp:revision>5</cp:revision>
  <cp:lastPrinted>2026-02-25T00:11:51Z</cp:lastPrinted>
  <dcterms:created xsi:type="dcterms:W3CDTF">2026-02-13T13:25:50Z</dcterms:created>
  <dcterms:modified xsi:type="dcterms:W3CDTF">2026-02-25T00:12:14Z</dcterms:modified>
</cp:coreProperties>
</file>