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70" r:id="rId15"/>
    <p:sldId id="271" r:id="rId16"/>
    <p:sldId id="272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0" d="100"/>
          <a:sy n="100" d="100"/>
        </p:scale>
        <p:origin x="-702" y="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457ED-54EB-485B-ABF0-CBB2393F411D}" type="datetimeFigureOut">
              <a:rPr lang="en-GB" smtClean="0"/>
              <a:t>03/11/2014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A8277-33E5-4F12-B4CC-1DCE7BC60A5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87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5AFCB32-F038-7B46-9AC5-D793246687D3}" type="datetimeFigureOut">
              <a:rPr lang="en-US" smtClean="0"/>
              <a:t>11/3/2014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smtClean="0"/>
              <a:t>Key Theories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Chris Thomas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77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key views</a:t>
            </a:r>
          </a:p>
          <a:p>
            <a:r>
              <a:rPr lang="en-GB" dirty="0" smtClean="0"/>
              <a:t>The Entrepreneurial personality</a:t>
            </a:r>
          </a:p>
          <a:p>
            <a:r>
              <a:rPr lang="en-GB" dirty="0" smtClean="0"/>
              <a:t>A wider context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5223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Approaches to Entrepreneurship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Economic theories – Role of entrepreneur in economic development</a:t>
            </a:r>
          </a:p>
          <a:p>
            <a:r>
              <a:rPr lang="en-GB" dirty="0" smtClean="0"/>
              <a:t>Psychological trait approach – Personality characteristics of the entrepreneur</a:t>
            </a:r>
          </a:p>
          <a:p>
            <a:r>
              <a:rPr lang="en-GB" dirty="0" smtClean="0"/>
              <a:t>Social behaviour approach – influence of the social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825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Organiser of the factors of production (land, labour, capital) – Say, </a:t>
            </a:r>
            <a:r>
              <a:rPr lang="en-GB" dirty="0" err="1" smtClean="0"/>
              <a:t>Cantillon</a:t>
            </a:r>
            <a:endParaRPr lang="en-GB" dirty="0" smtClean="0"/>
          </a:p>
          <a:p>
            <a:r>
              <a:rPr lang="en-GB" dirty="0" smtClean="0"/>
              <a:t>Ability to spot opportunities – </a:t>
            </a:r>
            <a:r>
              <a:rPr lang="en-GB" dirty="0" err="1" smtClean="0"/>
              <a:t>Kirzner</a:t>
            </a:r>
            <a:endParaRPr lang="en-GB" dirty="0" smtClean="0"/>
          </a:p>
          <a:p>
            <a:r>
              <a:rPr lang="en-GB" dirty="0" smtClean="0"/>
              <a:t>Innovator, agent of change – Schumpeter</a:t>
            </a:r>
          </a:p>
          <a:p>
            <a:r>
              <a:rPr lang="en-GB" dirty="0" smtClean="0"/>
              <a:t>Risk taker – Knight</a:t>
            </a:r>
          </a:p>
          <a:p>
            <a:r>
              <a:rPr lang="en-GB" dirty="0" smtClean="0"/>
              <a:t>Organiser of resources – </a:t>
            </a:r>
            <a:r>
              <a:rPr lang="en-GB" dirty="0" err="1" smtClean="0"/>
              <a:t>Casson</a:t>
            </a:r>
            <a:endParaRPr lang="en-GB" dirty="0" smtClean="0"/>
          </a:p>
          <a:p>
            <a:r>
              <a:rPr lang="en-GB" dirty="0" smtClean="0"/>
              <a:t>Creativity – Shackle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373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Kirzner</a:t>
            </a:r>
            <a:endParaRPr lang="en-GB" dirty="0" smtClean="0"/>
          </a:p>
          <a:p>
            <a:pPr lvl="1"/>
            <a:r>
              <a:rPr lang="en-GB" dirty="0" smtClean="0"/>
              <a:t>The Entrepreneur is anyone who is alert to profitable opportunities for exchange</a:t>
            </a:r>
          </a:p>
          <a:p>
            <a:pPr lvl="1"/>
            <a:r>
              <a:rPr lang="en-GB" dirty="0" smtClean="0"/>
              <a:t>Act as the middleman who facilitates exchange</a:t>
            </a:r>
          </a:p>
          <a:p>
            <a:pPr lvl="1"/>
            <a:r>
              <a:rPr lang="en-GB" dirty="0" smtClean="0"/>
              <a:t>Has additional knowledge which enables the recognition and exploitation of an opportunity, which can be creative discovery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001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of </a:t>
            </a:r>
            <a:r>
              <a:rPr lang="en-GB" dirty="0" err="1" smtClean="0"/>
              <a:t>Kirzner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Anyone can be an entrepreneur</a:t>
            </a:r>
          </a:p>
          <a:p>
            <a:r>
              <a:rPr lang="en-GB" dirty="0" smtClean="0"/>
              <a:t>There are no barriers,  what matters is noticing an opportunity</a:t>
            </a:r>
          </a:p>
          <a:p>
            <a:r>
              <a:rPr lang="en-GB" dirty="0" smtClean="0"/>
              <a:t>A competitive threat can emerge from anywhere and outsiders may be quicker to recognise opportunities</a:t>
            </a:r>
          </a:p>
          <a:p>
            <a:r>
              <a:rPr lang="en-GB" dirty="0" smtClean="0"/>
              <a:t>Opportunities occur at many levels, a successful economy will need a great many entrepreneurs.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50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Schumpeter:</a:t>
            </a:r>
          </a:p>
          <a:p>
            <a:pPr lvl="1"/>
            <a:r>
              <a:rPr lang="en-GB" dirty="0" smtClean="0"/>
              <a:t>The entrepreneurs is a ‘special person’. A person who brings about change, an innovator. Entrepreneurs are extraordinary people bringing about extraordinary events. A developer (in contrast to </a:t>
            </a:r>
            <a:r>
              <a:rPr lang="en-GB" dirty="0" err="1" smtClean="0"/>
              <a:t>Kirzner’s</a:t>
            </a:r>
            <a:r>
              <a:rPr lang="en-GB" dirty="0" smtClean="0"/>
              <a:t> responder) i.e. pro-active instead of re-active.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However Schumpeter actually envisaged that the function of the entrepreneur who gradually decrease as he imagined that large organisations would be most influential in technological development (for cost reasons).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853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Implications of Schumpeter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entrepreneur</a:t>
            </a:r>
          </a:p>
          <a:p>
            <a:pPr lvl="1"/>
            <a:r>
              <a:rPr lang="en-GB" dirty="0" smtClean="0"/>
              <a:t>Is an exceptional person, producing radical ways of thinking</a:t>
            </a:r>
          </a:p>
          <a:p>
            <a:pPr lvl="1"/>
            <a:r>
              <a:rPr lang="en-GB" dirty="0" smtClean="0"/>
              <a:t>May have difficulty finding support and finance as other people don’t understand this new way of thinking</a:t>
            </a:r>
          </a:p>
          <a:p>
            <a:pPr lvl="1"/>
            <a:r>
              <a:rPr lang="en-GB" dirty="0" smtClean="0"/>
              <a:t>Produces creative destruction – the new framework makes the old inappropriate.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588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Knight</a:t>
            </a:r>
          </a:p>
          <a:p>
            <a:pPr lvl="1"/>
            <a:r>
              <a:rPr lang="en-GB" dirty="0" smtClean="0"/>
              <a:t>Entrepreneur as a calculated risk taker. The opportunity for profit arising out of the uncertainty surrounding change. Assuming responsibility for own actions –lack of insurance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293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Economic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Shackle</a:t>
            </a:r>
          </a:p>
          <a:p>
            <a:pPr lvl="1"/>
            <a:r>
              <a:rPr lang="en-GB" dirty="0" smtClean="0"/>
              <a:t>Entrepreneur is creative and imaginative. Potentially everyone has this creative ability. Imagination operating in an uncertain environment, with imperfect knowledge. The entrepreneur </a:t>
            </a:r>
            <a:r>
              <a:rPr lang="en-GB" u="sng" dirty="0" smtClean="0"/>
              <a:t>imagines</a:t>
            </a:r>
            <a:r>
              <a:rPr lang="en-GB" dirty="0" smtClean="0"/>
              <a:t> opportunities.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1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Psychological trait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Ideal type</a:t>
            </a:r>
          </a:p>
          <a:p>
            <a:pPr lvl="1"/>
            <a:r>
              <a:rPr lang="en-GB" dirty="0" smtClean="0"/>
              <a:t>High need for achievement – McClelland</a:t>
            </a:r>
          </a:p>
          <a:p>
            <a:pPr lvl="1"/>
            <a:r>
              <a:rPr lang="en-GB" dirty="0" smtClean="0"/>
              <a:t>Self confident and high internal locus of control – </a:t>
            </a:r>
            <a:r>
              <a:rPr lang="en-GB" dirty="0" err="1" smtClean="0"/>
              <a:t>Brockhaus</a:t>
            </a:r>
            <a:endParaRPr lang="en-GB" dirty="0" smtClean="0"/>
          </a:p>
          <a:p>
            <a:pPr lvl="1"/>
            <a:r>
              <a:rPr lang="en-GB" dirty="0" smtClean="0"/>
              <a:t>Need for independence – Walker</a:t>
            </a:r>
          </a:p>
          <a:p>
            <a:pPr lvl="1"/>
            <a:r>
              <a:rPr lang="en-GB" dirty="0" smtClean="0"/>
              <a:t>Ambiguity tolerance – </a:t>
            </a:r>
            <a:r>
              <a:rPr lang="en-GB" dirty="0" err="1" smtClean="0"/>
              <a:t>Schere</a:t>
            </a:r>
            <a:endParaRPr lang="en-GB" dirty="0" smtClean="0"/>
          </a:p>
          <a:p>
            <a:pPr lvl="1"/>
            <a:r>
              <a:rPr lang="en-GB" dirty="0" smtClean="0"/>
              <a:t>Entrepreneurs as deviants – </a:t>
            </a:r>
            <a:r>
              <a:rPr lang="en-GB" dirty="0" err="1" smtClean="0"/>
              <a:t>Kets</a:t>
            </a:r>
            <a:r>
              <a:rPr lang="en-GB" dirty="0" smtClean="0"/>
              <a:t> de </a:t>
            </a:r>
            <a:r>
              <a:rPr lang="en-GB" dirty="0" err="1" smtClean="0"/>
              <a:t>Vries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8487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Psychological trait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Identifies personality characteristic or traits</a:t>
            </a:r>
          </a:p>
          <a:p>
            <a:pPr lvl="1"/>
            <a:r>
              <a:rPr lang="en-GB" dirty="0" smtClean="0"/>
              <a:t>Entrepreneurs have innate abilities not possessed by others</a:t>
            </a:r>
          </a:p>
          <a:p>
            <a:pPr lvl="1"/>
            <a:r>
              <a:rPr lang="en-GB" dirty="0" smtClean="0"/>
              <a:t>Suggests that the supply of potential entrepreneurs is limited, thus there is little to be gained from direct intervention to encourage entrepreneurship.</a:t>
            </a:r>
          </a:p>
          <a:p>
            <a:pPr lvl="2"/>
            <a:r>
              <a:rPr lang="en-GB" dirty="0" smtClean="0"/>
              <a:t>Entrepreneurship education?</a:t>
            </a:r>
          </a:p>
          <a:p>
            <a:pPr lvl="2"/>
            <a:r>
              <a:rPr lang="en-GB" dirty="0" smtClean="0"/>
              <a:t>Tax breaks and other financial incentives?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905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(traits)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McClelland (1961) – key competencies</a:t>
            </a:r>
          </a:p>
          <a:p>
            <a:pPr lvl="1"/>
            <a:r>
              <a:rPr lang="en-GB" dirty="0" smtClean="0"/>
              <a:t>Proactivity: initiative and assertiveness</a:t>
            </a:r>
          </a:p>
          <a:p>
            <a:pPr lvl="1"/>
            <a:r>
              <a:rPr lang="en-GB" dirty="0" smtClean="0"/>
              <a:t>Achievement orientation: ability to see and act on opportunities</a:t>
            </a:r>
          </a:p>
          <a:p>
            <a:pPr lvl="1"/>
            <a:r>
              <a:rPr lang="en-GB" dirty="0" smtClean="0"/>
              <a:t>Commitment to others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166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(traits)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characteristics</a:t>
            </a:r>
          </a:p>
          <a:p>
            <a:pPr lvl="1"/>
            <a:r>
              <a:rPr lang="en-GB" dirty="0" smtClean="0"/>
              <a:t>Need for achievement</a:t>
            </a:r>
          </a:p>
          <a:p>
            <a:pPr lvl="1"/>
            <a:r>
              <a:rPr lang="en-GB" dirty="0" smtClean="0"/>
              <a:t>Calculated risk taker</a:t>
            </a:r>
          </a:p>
          <a:p>
            <a:pPr lvl="1"/>
            <a:r>
              <a:rPr lang="en-GB" dirty="0" smtClean="0"/>
              <a:t>High internal locus of control</a:t>
            </a:r>
          </a:p>
          <a:p>
            <a:pPr lvl="1"/>
            <a:r>
              <a:rPr lang="en-GB" dirty="0" smtClean="0"/>
              <a:t>Innovative</a:t>
            </a:r>
          </a:p>
          <a:p>
            <a:pPr lvl="1"/>
            <a:r>
              <a:rPr lang="en-GB" dirty="0" smtClean="0"/>
              <a:t>Ambiguity tolerance</a:t>
            </a:r>
          </a:p>
          <a:p>
            <a:pPr lvl="1"/>
            <a:r>
              <a:rPr lang="en-GB" dirty="0" smtClean="0"/>
              <a:t>Vision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4470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(traits)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Meredith (1982)</a:t>
            </a:r>
          </a:p>
          <a:p>
            <a:pPr lvl="1"/>
            <a:r>
              <a:rPr lang="en-GB" dirty="0" smtClean="0"/>
              <a:t>Self-confidence</a:t>
            </a:r>
          </a:p>
          <a:p>
            <a:pPr lvl="1"/>
            <a:r>
              <a:rPr lang="en-GB" dirty="0" smtClean="0"/>
              <a:t>Risk-taking activity</a:t>
            </a:r>
          </a:p>
          <a:p>
            <a:pPr lvl="1"/>
            <a:r>
              <a:rPr lang="en-GB" dirty="0" smtClean="0"/>
              <a:t>Flexibility</a:t>
            </a:r>
          </a:p>
          <a:p>
            <a:pPr lvl="1"/>
            <a:r>
              <a:rPr lang="en-GB" dirty="0" smtClean="0"/>
              <a:t>Need for achievement</a:t>
            </a:r>
          </a:p>
          <a:p>
            <a:pPr lvl="1"/>
            <a:r>
              <a:rPr lang="en-GB" dirty="0" smtClean="0"/>
              <a:t>Strong desire to be independent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353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(traits)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Deakins</a:t>
            </a:r>
            <a:r>
              <a:rPr lang="en-GB" dirty="0" smtClean="0"/>
              <a:t> (1996) </a:t>
            </a:r>
          </a:p>
          <a:p>
            <a:r>
              <a:rPr lang="en-GB" dirty="0" smtClean="0"/>
              <a:t>Summarises the following traits as important</a:t>
            </a:r>
          </a:p>
          <a:p>
            <a:pPr lvl="1"/>
            <a:r>
              <a:rPr lang="en-GB" dirty="0" smtClean="0"/>
              <a:t>Need for achievement</a:t>
            </a:r>
          </a:p>
          <a:p>
            <a:pPr lvl="1"/>
            <a:r>
              <a:rPr lang="en-GB" dirty="0" smtClean="0"/>
              <a:t>Internal locus of control</a:t>
            </a:r>
          </a:p>
          <a:p>
            <a:pPr lvl="1"/>
            <a:r>
              <a:rPr lang="en-GB" dirty="0" smtClean="0"/>
              <a:t>High propensity for risk taking</a:t>
            </a:r>
          </a:p>
          <a:p>
            <a:pPr lvl="1"/>
            <a:r>
              <a:rPr lang="en-GB" dirty="0" smtClean="0"/>
              <a:t>Need for independence</a:t>
            </a:r>
          </a:p>
          <a:p>
            <a:pPr lvl="1"/>
            <a:r>
              <a:rPr lang="en-GB" dirty="0" smtClean="0"/>
              <a:t>Deviants</a:t>
            </a:r>
          </a:p>
          <a:p>
            <a:pPr lvl="1"/>
            <a:r>
              <a:rPr lang="en-GB" dirty="0" smtClean="0"/>
              <a:t>Innovative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2139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(traits)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Timmons(1985) </a:t>
            </a:r>
          </a:p>
          <a:p>
            <a:r>
              <a:rPr lang="en-GB" dirty="0" smtClean="0"/>
              <a:t>Some characteristics can be acquired, but some are innate</a:t>
            </a:r>
          </a:p>
          <a:p>
            <a:pPr lvl="1"/>
            <a:r>
              <a:rPr lang="en-GB" dirty="0" smtClean="0"/>
              <a:t>Acquired – </a:t>
            </a:r>
          </a:p>
          <a:p>
            <a:pPr lvl="2"/>
            <a:r>
              <a:rPr lang="en-GB" dirty="0" smtClean="0"/>
              <a:t>Need for achievement</a:t>
            </a:r>
          </a:p>
          <a:p>
            <a:pPr lvl="2"/>
            <a:r>
              <a:rPr lang="en-GB" dirty="0" smtClean="0"/>
              <a:t>Locus of control</a:t>
            </a:r>
          </a:p>
          <a:p>
            <a:pPr lvl="2"/>
            <a:r>
              <a:rPr lang="en-GB" dirty="0" smtClean="0"/>
              <a:t>Leadership abilities</a:t>
            </a:r>
          </a:p>
          <a:p>
            <a:pPr lvl="1"/>
            <a:r>
              <a:rPr lang="en-GB" dirty="0" smtClean="0"/>
              <a:t>Money not a prime motivator</a:t>
            </a:r>
          </a:p>
          <a:p>
            <a:pPr lvl="1"/>
            <a:r>
              <a:rPr lang="en-GB" dirty="0" smtClean="0"/>
              <a:t>Importance of dealing with failure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1101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(traits)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Innate:</a:t>
            </a:r>
          </a:p>
          <a:p>
            <a:pPr lvl="1"/>
            <a:r>
              <a:rPr lang="en-GB" dirty="0" smtClean="0"/>
              <a:t>High energy and emotional stability</a:t>
            </a:r>
          </a:p>
          <a:p>
            <a:pPr lvl="1"/>
            <a:r>
              <a:rPr lang="en-GB" dirty="0" smtClean="0"/>
              <a:t>Creative and innovative ability</a:t>
            </a:r>
          </a:p>
          <a:p>
            <a:pPr lvl="1"/>
            <a:r>
              <a:rPr lang="en-GB" dirty="0" smtClean="0"/>
              <a:t>Conceptual ability</a:t>
            </a:r>
          </a:p>
          <a:p>
            <a:pPr lvl="1"/>
            <a:r>
              <a:rPr lang="en-GB" dirty="0" smtClean="0"/>
              <a:t>Vision combined with a capacity to inspire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962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Entrepreneurial personality (traits)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Innate:</a:t>
            </a:r>
          </a:p>
          <a:p>
            <a:pPr lvl="1"/>
            <a:r>
              <a:rPr lang="en-GB" dirty="0" smtClean="0"/>
              <a:t>High energy and emotional stability</a:t>
            </a:r>
          </a:p>
          <a:p>
            <a:pPr lvl="1"/>
            <a:r>
              <a:rPr lang="en-GB" dirty="0" smtClean="0"/>
              <a:t>Creative and innovative ability</a:t>
            </a:r>
          </a:p>
          <a:p>
            <a:pPr lvl="1"/>
            <a:r>
              <a:rPr lang="en-GB" dirty="0" smtClean="0"/>
              <a:t>Conceptual ability</a:t>
            </a:r>
          </a:p>
          <a:p>
            <a:pPr lvl="1"/>
            <a:r>
              <a:rPr lang="en-GB" dirty="0" smtClean="0"/>
              <a:t>Vision combined with a capacity to inspire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319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behaviour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Family background, position - Mancuso</a:t>
            </a:r>
          </a:p>
          <a:p>
            <a:r>
              <a:rPr lang="en-GB" dirty="0" smtClean="0"/>
              <a:t>Educational background- Curran</a:t>
            </a:r>
          </a:p>
          <a:p>
            <a:r>
              <a:rPr lang="en-GB" dirty="0" smtClean="0"/>
              <a:t>Gender, women’s enterprise – Rosa, Shaw</a:t>
            </a:r>
          </a:p>
          <a:p>
            <a:r>
              <a:rPr lang="en-GB" dirty="0" smtClean="0"/>
              <a:t>Ethnic minority enterprise – Jones and </a:t>
            </a:r>
            <a:r>
              <a:rPr lang="en-GB" dirty="0" err="1" smtClean="0"/>
              <a:t>McEvoy</a:t>
            </a:r>
            <a:r>
              <a:rPr lang="en-GB" dirty="0" smtClean="0"/>
              <a:t>, Ram and </a:t>
            </a:r>
            <a:r>
              <a:rPr lang="en-GB" dirty="0" err="1" smtClean="0"/>
              <a:t>Deakins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2729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behaviour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Family background, position - Mancuso</a:t>
            </a:r>
          </a:p>
          <a:p>
            <a:r>
              <a:rPr lang="en-GB" dirty="0" smtClean="0"/>
              <a:t>Educational background- Curran</a:t>
            </a:r>
          </a:p>
          <a:p>
            <a:r>
              <a:rPr lang="en-GB" dirty="0" smtClean="0"/>
              <a:t>Gender, women’s enterprise – Rosa, Shaw</a:t>
            </a:r>
          </a:p>
          <a:p>
            <a:r>
              <a:rPr lang="en-GB" dirty="0" smtClean="0"/>
              <a:t>Ethnic minority enterprise – Jones and </a:t>
            </a:r>
            <a:r>
              <a:rPr lang="en-GB" dirty="0" err="1" smtClean="0"/>
              <a:t>McEvoy</a:t>
            </a:r>
            <a:r>
              <a:rPr lang="en-GB" dirty="0" smtClean="0"/>
              <a:t>, Ram and </a:t>
            </a:r>
            <a:r>
              <a:rPr lang="en-GB" dirty="0" err="1" smtClean="0"/>
              <a:t>Deakins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5313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behaviour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Those who perceive a mismatch between their personal attributes and the role they hold in employment, will be sufficiently motivated to change or reconstruct their employment circumstances.</a:t>
            </a:r>
          </a:p>
          <a:p>
            <a:r>
              <a:rPr lang="en-GB" dirty="0" smtClean="0"/>
              <a:t>Self-employment may be the way to create a better match, e.g. people who do not fit into a large organisation.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3549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behaviour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Examples</a:t>
            </a:r>
          </a:p>
          <a:p>
            <a:r>
              <a:rPr lang="en-GB" dirty="0" smtClean="0"/>
              <a:t>Political and religious refugees</a:t>
            </a:r>
          </a:p>
          <a:p>
            <a:r>
              <a:rPr lang="en-GB" dirty="0" smtClean="0"/>
              <a:t>Immigrant ethnic minorities</a:t>
            </a:r>
          </a:p>
          <a:p>
            <a:r>
              <a:rPr lang="en-GB" dirty="0" smtClean="0"/>
              <a:t>Workers made redundant</a:t>
            </a:r>
          </a:p>
          <a:p>
            <a:r>
              <a:rPr lang="en-GB" dirty="0" smtClean="0"/>
              <a:t>Domestic displacements: women who leave employment to raise a family</a:t>
            </a:r>
          </a:p>
        </p:txBody>
      </p:sp>
    </p:spTree>
    <p:extLst>
      <p:ext uri="{BB962C8B-B14F-4D97-AF65-F5344CB8AC3E}">
        <p14:creationId xmlns:p14="http://schemas.microsoft.com/office/powerpoint/2010/main" val="39703182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Wickham (1998)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Social development model</a:t>
            </a:r>
          </a:p>
          <a:p>
            <a:endParaRPr lang="en-GB" dirty="0"/>
          </a:p>
          <a:p>
            <a:pPr lvl="1"/>
            <a:r>
              <a:rPr lang="en-GB" dirty="0" smtClean="0"/>
              <a:t>Innate:		Intelligence, creativity, personality     motivation, personal ambition</a:t>
            </a:r>
          </a:p>
          <a:p>
            <a:pPr lvl="1"/>
            <a:r>
              <a:rPr lang="en-GB" dirty="0" smtClean="0"/>
              <a:t>Acquired:		Learning, training, experiences, mentoring, role models</a:t>
            </a:r>
          </a:p>
          <a:p>
            <a:pPr lvl="1"/>
            <a:r>
              <a:rPr lang="en-GB" dirty="0" smtClean="0"/>
              <a:t>Social:	family, socio-economic, society, culture, economic conditions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He noted that entrepreneurship </a:t>
            </a:r>
            <a:r>
              <a:rPr lang="en-GB" dirty="0" err="1" smtClean="0"/>
              <a:t>isa</a:t>
            </a:r>
            <a:r>
              <a:rPr lang="en-GB" dirty="0" smtClean="0"/>
              <a:t> social phenomenon – about interactions between people.</a:t>
            </a:r>
          </a:p>
          <a:p>
            <a:pPr lvl="2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471149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wider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Innate personality traits</a:t>
            </a:r>
          </a:p>
          <a:p>
            <a:r>
              <a:rPr lang="en-GB" dirty="0" smtClean="0"/>
              <a:t>Acquired characteristics</a:t>
            </a:r>
          </a:p>
          <a:p>
            <a:r>
              <a:rPr lang="en-GB" dirty="0" smtClean="0"/>
              <a:t>Environmental and cultural influences</a:t>
            </a:r>
          </a:p>
          <a:p>
            <a:r>
              <a:rPr lang="en-GB" dirty="0" smtClean="0"/>
              <a:t>Influence of education and training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85640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Sketchbook.thmx</Template>
  <TotalTime>5035</TotalTime>
  <Words>812</Words>
  <Application>Microsoft Office PowerPoint</Application>
  <PresentationFormat>On-screen Show (4:3)</PresentationFormat>
  <Paragraphs>138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Sketchbook</vt:lpstr>
      <vt:lpstr>Key Theories </vt:lpstr>
      <vt:lpstr>Introduction</vt:lpstr>
      <vt:lpstr>Three Approaches to Entrepreneurship</vt:lpstr>
      <vt:lpstr>Economic theories</vt:lpstr>
      <vt:lpstr>Economic theories</vt:lpstr>
      <vt:lpstr>Implications of Kirzner</vt:lpstr>
      <vt:lpstr>Economic theories</vt:lpstr>
      <vt:lpstr>Implications of Schumpeter</vt:lpstr>
      <vt:lpstr>Economic theories</vt:lpstr>
      <vt:lpstr>Economic theories</vt:lpstr>
      <vt:lpstr>Psychological trait approach</vt:lpstr>
      <vt:lpstr>Psychological trait approach</vt:lpstr>
      <vt:lpstr>Entrepreneurial personality (traits)</vt:lpstr>
      <vt:lpstr>Entrepreneurial personality (traits)</vt:lpstr>
      <vt:lpstr>Entrepreneurial personality (traits)</vt:lpstr>
      <vt:lpstr>Entrepreneurial personality (traits)</vt:lpstr>
      <vt:lpstr>Entrepreneurial personality (traits)</vt:lpstr>
      <vt:lpstr>Entrepreneurial personality (traits)</vt:lpstr>
      <vt:lpstr>Entrepreneurial personality (traits)</vt:lpstr>
      <vt:lpstr>Social behaviour approach</vt:lpstr>
      <vt:lpstr>Social behaviour approach</vt:lpstr>
      <vt:lpstr>Social behaviour approach</vt:lpstr>
      <vt:lpstr>Social behaviour approach</vt:lpstr>
      <vt:lpstr>Wickham (1998)</vt:lpstr>
      <vt:lpstr>A wider perspective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challenges for small businesses in the 2012 business environment</dc:title>
  <dc:creator>bob</dc:creator>
  <cp:lastModifiedBy>Thomas, Christopher (Business)</cp:lastModifiedBy>
  <cp:revision>91</cp:revision>
  <dcterms:created xsi:type="dcterms:W3CDTF">2012-09-08T14:24:25Z</dcterms:created>
  <dcterms:modified xsi:type="dcterms:W3CDTF">2014-11-03T14:51:30Z</dcterms:modified>
</cp:coreProperties>
</file>