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61" r:id="rId4"/>
    <p:sldId id="263" r:id="rId5"/>
    <p:sldId id="264" r:id="rId6"/>
    <p:sldId id="262" r:id="rId7"/>
    <p:sldId id="265" r:id="rId8"/>
    <p:sldId id="266" r:id="rId9"/>
    <p:sldId id="267" r:id="rId10"/>
    <p:sldId id="268" r:id="rId11"/>
    <p:sldId id="269" r:id="rId12"/>
    <p:sldId id="259" r:id="rId13"/>
    <p:sldId id="260" r:id="rId14"/>
  </p:sldIdLst>
  <p:sldSz cx="9144000" cy="5143500" type="screen16x9"/>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CC99"/>
    <a:srgbClr val="FF9933"/>
    <a:srgbClr val="9EFF29"/>
    <a:srgbClr val="003635"/>
    <a:srgbClr val="5DD5FF"/>
    <a:srgbClr val="00217E"/>
    <a:srgbClr val="600000"/>
    <a:srgbClr val="FF8225"/>
    <a:srgbClr val="FF2549"/>
    <a:srgbClr val="FF0D9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2625831-77DD-48EC-9673-17F79752B3FD}" v="67" dt="2026-06-12T09:04:18.80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44" d="100"/>
          <a:sy n="144" d="100"/>
        </p:scale>
        <p:origin x="654" y="102"/>
      </p:cViewPr>
      <p:guideLst>
        <p:guide orient="horz" pos="1620"/>
        <p:guide pos="2880"/>
      </p:guideLst>
    </p:cSldViewPr>
  </p:slideViewPr>
  <p:notesTextViewPr>
    <p:cViewPr>
      <p:scale>
        <a:sx n="1" d="1"/>
        <a:sy n="1" d="1"/>
      </p:scale>
      <p:origin x="0" y="0"/>
    </p:cViewPr>
  </p:notesTextViewPr>
  <p:gridSpacing cx="152705" cy="152705"/>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njan bhattacharya" userId="0a5ae8053f1a97e4" providerId="LiveId" clId="{3AF57391-4FB5-4363-B12C-1219C9AB472E}"/>
    <pc:docChg chg="undo custSel mod addSld delSld modSld">
      <pc:chgData name="Sinjan bhattacharya" userId="0a5ae8053f1a97e4" providerId="LiveId" clId="{3AF57391-4FB5-4363-B12C-1219C9AB472E}" dt="2026-06-12T09:04:25.790" v="481" actId="123"/>
      <pc:docMkLst>
        <pc:docMk/>
      </pc:docMkLst>
      <pc:sldChg chg="modSp mod">
        <pc:chgData name="Sinjan bhattacharya" userId="0a5ae8053f1a97e4" providerId="LiveId" clId="{3AF57391-4FB5-4363-B12C-1219C9AB472E}" dt="2026-06-12T08:31:21.912" v="16" actId="207"/>
        <pc:sldMkLst>
          <pc:docMk/>
          <pc:sldMk cId="363920370" sldId="256"/>
        </pc:sldMkLst>
        <pc:spChg chg="mod">
          <ac:chgData name="Sinjan bhattacharya" userId="0a5ae8053f1a97e4" providerId="LiveId" clId="{3AF57391-4FB5-4363-B12C-1219C9AB472E}" dt="2026-06-12T08:31:21.912" v="16" actId="207"/>
          <ac:spMkLst>
            <pc:docMk/>
            <pc:sldMk cId="363920370" sldId="256"/>
            <ac:spMk id="2" creationId="{00000000-0000-0000-0000-000000000000}"/>
          </ac:spMkLst>
        </pc:spChg>
        <pc:spChg chg="mod">
          <ac:chgData name="Sinjan bhattacharya" userId="0a5ae8053f1a97e4" providerId="LiveId" clId="{3AF57391-4FB5-4363-B12C-1219C9AB472E}" dt="2026-06-12T08:31:07.583" v="13" actId="27636"/>
          <ac:spMkLst>
            <pc:docMk/>
            <pc:sldMk cId="363920370" sldId="256"/>
            <ac:spMk id="3" creationId="{00000000-0000-0000-0000-000000000000}"/>
          </ac:spMkLst>
        </pc:spChg>
      </pc:sldChg>
      <pc:sldChg chg="modSp mod">
        <pc:chgData name="Sinjan bhattacharya" userId="0a5ae8053f1a97e4" providerId="LiveId" clId="{3AF57391-4FB5-4363-B12C-1219C9AB472E}" dt="2026-06-12T08:56:47.516" v="351" actId="2710"/>
        <pc:sldMkLst>
          <pc:docMk/>
          <pc:sldMk cId="4103309497" sldId="257"/>
        </pc:sldMkLst>
        <pc:spChg chg="mod">
          <ac:chgData name="Sinjan bhattacharya" userId="0a5ae8053f1a97e4" providerId="LiveId" clId="{3AF57391-4FB5-4363-B12C-1219C9AB472E}" dt="2026-06-12T08:32:13.914" v="31" actId="2711"/>
          <ac:spMkLst>
            <pc:docMk/>
            <pc:sldMk cId="4103309497" sldId="257"/>
            <ac:spMk id="2" creationId="{00000000-0000-0000-0000-000000000000}"/>
          </ac:spMkLst>
        </pc:spChg>
        <pc:spChg chg="mod">
          <ac:chgData name="Sinjan bhattacharya" userId="0a5ae8053f1a97e4" providerId="LiveId" clId="{3AF57391-4FB5-4363-B12C-1219C9AB472E}" dt="2026-06-12T08:56:47.516" v="351" actId="2710"/>
          <ac:spMkLst>
            <pc:docMk/>
            <pc:sldMk cId="4103309497" sldId="257"/>
            <ac:spMk id="3" creationId="{00000000-0000-0000-0000-000000000000}"/>
          </ac:spMkLst>
        </pc:spChg>
      </pc:sldChg>
      <pc:sldChg chg="del">
        <pc:chgData name="Sinjan bhattacharya" userId="0a5ae8053f1a97e4" providerId="LiveId" clId="{3AF57391-4FB5-4363-B12C-1219C9AB472E}" dt="2026-06-12T08:46:44.202" v="326" actId="2696"/>
        <pc:sldMkLst>
          <pc:docMk/>
          <pc:sldMk cId="4170783713" sldId="258"/>
        </pc:sldMkLst>
      </pc:sldChg>
      <pc:sldChg chg="modSp mod">
        <pc:chgData name="Sinjan bhattacharya" userId="0a5ae8053f1a97e4" providerId="LiveId" clId="{3AF57391-4FB5-4363-B12C-1219C9AB472E}" dt="2026-06-12T09:04:25.790" v="481" actId="123"/>
        <pc:sldMkLst>
          <pc:docMk/>
          <pc:sldMk cId="1101633878" sldId="259"/>
        </pc:sldMkLst>
        <pc:spChg chg="mod">
          <ac:chgData name="Sinjan bhattacharya" userId="0a5ae8053f1a97e4" providerId="LiveId" clId="{3AF57391-4FB5-4363-B12C-1219C9AB472E}" dt="2026-06-12T08:46:34.313" v="325" actId="113"/>
          <ac:spMkLst>
            <pc:docMk/>
            <pc:sldMk cId="1101633878" sldId="259"/>
            <ac:spMk id="4" creationId="{00000000-0000-0000-0000-000000000000}"/>
          </ac:spMkLst>
        </pc:spChg>
        <pc:spChg chg="mod">
          <ac:chgData name="Sinjan bhattacharya" userId="0a5ae8053f1a97e4" providerId="LiveId" clId="{3AF57391-4FB5-4363-B12C-1219C9AB472E}" dt="2026-06-12T09:04:25.790" v="481" actId="123"/>
          <ac:spMkLst>
            <pc:docMk/>
            <pc:sldMk cId="1101633878" sldId="259"/>
            <ac:spMk id="5" creationId="{00000000-0000-0000-0000-000000000000}"/>
          </ac:spMkLst>
        </pc:spChg>
      </pc:sldChg>
      <pc:sldChg chg="addSp delSp modSp mod">
        <pc:chgData name="Sinjan bhattacharya" userId="0a5ae8053f1a97e4" providerId="LiveId" clId="{3AF57391-4FB5-4363-B12C-1219C9AB472E}" dt="2026-06-12T08:47:33.630" v="331" actId="14100"/>
        <pc:sldMkLst>
          <pc:docMk/>
          <pc:sldMk cId="109100692" sldId="260"/>
        </pc:sldMkLst>
        <pc:picChg chg="del">
          <ac:chgData name="Sinjan bhattacharya" userId="0a5ae8053f1a97e4" providerId="LiveId" clId="{3AF57391-4FB5-4363-B12C-1219C9AB472E}" dt="2026-06-12T08:46:46.639" v="327" actId="478"/>
          <ac:picMkLst>
            <pc:docMk/>
            <pc:sldMk cId="109100692" sldId="260"/>
            <ac:picMk id="3" creationId="{00000000-0000-0000-0000-000000000000}"/>
          </ac:picMkLst>
        </pc:picChg>
        <pc:picChg chg="add mod">
          <ac:chgData name="Sinjan bhattacharya" userId="0a5ae8053f1a97e4" providerId="LiveId" clId="{3AF57391-4FB5-4363-B12C-1219C9AB472E}" dt="2026-06-12T08:47:33.630" v="331" actId="14100"/>
          <ac:picMkLst>
            <pc:docMk/>
            <pc:sldMk cId="109100692" sldId="260"/>
            <ac:picMk id="4" creationId="{CDEF3F36-B4A3-78B5-1BCF-AD1DBB92B972}"/>
          </ac:picMkLst>
        </pc:picChg>
      </pc:sldChg>
      <pc:sldChg chg="addSp modSp new mod modNotesTx">
        <pc:chgData name="Sinjan bhattacharya" userId="0a5ae8053f1a97e4" providerId="LiveId" clId="{3AF57391-4FB5-4363-B12C-1219C9AB472E}" dt="2026-06-12T08:57:25.017" v="367" actId="6549"/>
        <pc:sldMkLst>
          <pc:docMk/>
          <pc:sldMk cId="2528704867" sldId="261"/>
        </pc:sldMkLst>
        <pc:spChg chg="mod">
          <ac:chgData name="Sinjan bhattacharya" userId="0a5ae8053f1a97e4" providerId="LiveId" clId="{3AF57391-4FB5-4363-B12C-1219C9AB472E}" dt="2026-06-12T08:32:30.412" v="34" actId="2711"/>
          <ac:spMkLst>
            <pc:docMk/>
            <pc:sldMk cId="2528704867" sldId="261"/>
            <ac:spMk id="2" creationId="{C600BF89-905E-FAF1-45AA-D8246C6F6F6A}"/>
          </ac:spMkLst>
        </pc:spChg>
        <pc:spChg chg="mod">
          <ac:chgData name="Sinjan bhattacharya" userId="0a5ae8053f1a97e4" providerId="LiveId" clId="{3AF57391-4FB5-4363-B12C-1219C9AB472E}" dt="2026-06-12T08:57:18.802" v="366" actId="2710"/>
          <ac:spMkLst>
            <pc:docMk/>
            <pc:sldMk cId="2528704867" sldId="261"/>
            <ac:spMk id="3" creationId="{AC7EE524-AF36-519D-F56B-E8D196ADC549}"/>
          </ac:spMkLst>
        </pc:spChg>
        <pc:spChg chg="add mod">
          <ac:chgData name="Sinjan bhattacharya" userId="0a5ae8053f1a97e4" providerId="LiveId" clId="{3AF57391-4FB5-4363-B12C-1219C9AB472E}" dt="2026-06-12T08:38:23.061" v="158" actId="1076"/>
          <ac:spMkLst>
            <pc:docMk/>
            <pc:sldMk cId="2528704867" sldId="261"/>
            <ac:spMk id="5" creationId="{7FFB3FEF-914A-FEEF-4FFE-97C5FC908771}"/>
          </ac:spMkLst>
        </pc:spChg>
        <pc:picChg chg="add mod">
          <ac:chgData name="Sinjan bhattacharya" userId="0a5ae8053f1a97e4" providerId="LiveId" clId="{3AF57391-4FB5-4363-B12C-1219C9AB472E}" dt="2026-06-12T08:34:14.212" v="72" actId="1440"/>
          <ac:picMkLst>
            <pc:docMk/>
            <pc:sldMk cId="2528704867" sldId="261"/>
            <ac:picMk id="4" creationId="{F4D7B936-B95E-42C9-77E4-D0680A1C4E55}"/>
          </ac:picMkLst>
        </pc:picChg>
      </pc:sldChg>
      <pc:sldChg chg="addSp modSp new mod modNotesTx">
        <pc:chgData name="Sinjan bhattacharya" userId="0a5ae8053f1a97e4" providerId="LiveId" clId="{3AF57391-4FB5-4363-B12C-1219C9AB472E}" dt="2026-06-12T08:59:34.576" v="406" actId="6549"/>
        <pc:sldMkLst>
          <pc:docMk/>
          <pc:sldMk cId="3355454541" sldId="262"/>
        </pc:sldMkLst>
        <pc:spChg chg="mod">
          <ac:chgData name="Sinjan bhattacharya" userId="0a5ae8053f1a97e4" providerId="LiveId" clId="{3AF57391-4FB5-4363-B12C-1219C9AB472E}" dt="2026-06-12T08:38:41.957" v="160" actId="2711"/>
          <ac:spMkLst>
            <pc:docMk/>
            <pc:sldMk cId="3355454541" sldId="262"/>
            <ac:spMk id="2" creationId="{4898B322-CF7B-5862-1A55-C0AD0AEF4F09}"/>
          </ac:spMkLst>
        </pc:spChg>
        <pc:spChg chg="mod">
          <ac:chgData name="Sinjan bhattacharya" userId="0a5ae8053f1a97e4" providerId="LiveId" clId="{3AF57391-4FB5-4363-B12C-1219C9AB472E}" dt="2026-06-12T08:59:27.680" v="405" actId="2710"/>
          <ac:spMkLst>
            <pc:docMk/>
            <pc:sldMk cId="3355454541" sldId="262"/>
            <ac:spMk id="3" creationId="{75B29527-100F-1590-CC2B-59B2BB1A88BD}"/>
          </ac:spMkLst>
        </pc:spChg>
        <pc:spChg chg="add mod">
          <ac:chgData name="Sinjan bhattacharya" userId="0a5ae8053f1a97e4" providerId="LiveId" clId="{3AF57391-4FB5-4363-B12C-1219C9AB472E}" dt="2026-06-12T08:39:45.407" v="198" actId="1076"/>
          <ac:spMkLst>
            <pc:docMk/>
            <pc:sldMk cId="3355454541" sldId="262"/>
            <ac:spMk id="5" creationId="{474F19EA-BECA-A64A-8BEE-82E58BC64FB1}"/>
          </ac:spMkLst>
        </pc:spChg>
        <pc:picChg chg="add mod">
          <ac:chgData name="Sinjan bhattacharya" userId="0a5ae8053f1a97e4" providerId="LiveId" clId="{3AF57391-4FB5-4363-B12C-1219C9AB472E}" dt="2026-06-12T08:39:13.783" v="177" actId="1076"/>
          <ac:picMkLst>
            <pc:docMk/>
            <pc:sldMk cId="3355454541" sldId="262"/>
            <ac:picMk id="4" creationId="{E2A43441-EED6-52B1-425F-C9A09B57C52D}"/>
          </ac:picMkLst>
        </pc:picChg>
      </pc:sldChg>
      <pc:sldChg chg="modSp new mod modNotesTx">
        <pc:chgData name="Sinjan bhattacharya" userId="0a5ae8053f1a97e4" providerId="LiveId" clId="{3AF57391-4FB5-4363-B12C-1219C9AB472E}" dt="2026-06-12T08:58:01.305" v="377" actId="6549"/>
        <pc:sldMkLst>
          <pc:docMk/>
          <pc:sldMk cId="3293044463" sldId="263"/>
        </pc:sldMkLst>
        <pc:spChg chg="mod">
          <ac:chgData name="Sinjan bhattacharya" userId="0a5ae8053f1a97e4" providerId="LiveId" clId="{3AF57391-4FB5-4363-B12C-1219C9AB472E}" dt="2026-06-12T08:35:14.093" v="93" actId="255"/>
          <ac:spMkLst>
            <pc:docMk/>
            <pc:sldMk cId="3293044463" sldId="263"/>
            <ac:spMk id="2" creationId="{FE72FBB7-D045-779A-0B5F-DACCD8E17DB6}"/>
          </ac:spMkLst>
        </pc:spChg>
        <pc:spChg chg="mod">
          <ac:chgData name="Sinjan bhattacharya" userId="0a5ae8053f1a97e4" providerId="LiveId" clId="{3AF57391-4FB5-4363-B12C-1219C9AB472E}" dt="2026-06-12T08:57:55.936" v="376" actId="2710"/>
          <ac:spMkLst>
            <pc:docMk/>
            <pc:sldMk cId="3293044463" sldId="263"/>
            <ac:spMk id="3" creationId="{8BED8147-0F37-4314-4855-6ACF7983B37B}"/>
          </ac:spMkLst>
        </pc:spChg>
      </pc:sldChg>
      <pc:sldChg chg="addSp modSp new mod modNotesTx">
        <pc:chgData name="Sinjan bhattacharya" userId="0a5ae8053f1a97e4" providerId="LiveId" clId="{3AF57391-4FB5-4363-B12C-1219C9AB472E}" dt="2026-06-12T08:58:46.531" v="392" actId="6549"/>
        <pc:sldMkLst>
          <pc:docMk/>
          <pc:sldMk cId="3965596960" sldId="264"/>
        </pc:sldMkLst>
        <pc:spChg chg="mod">
          <ac:chgData name="Sinjan bhattacharya" userId="0a5ae8053f1a97e4" providerId="LiveId" clId="{3AF57391-4FB5-4363-B12C-1219C9AB472E}" dt="2026-06-12T08:36:17.586" v="113" actId="1076"/>
          <ac:spMkLst>
            <pc:docMk/>
            <pc:sldMk cId="3965596960" sldId="264"/>
            <ac:spMk id="2" creationId="{0CEE56B9-6EC2-EA1A-9FA2-D5C4479EBAAC}"/>
          </ac:spMkLst>
        </pc:spChg>
        <pc:spChg chg="mod">
          <ac:chgData name="Sinjan bhattacharya" userId="0a5ae8053f1a97e4" providerId="LiveId" clId="{3AF57391-4FB5-4363-B12C-1219C9AB472E}" dt="2026-06-12T08:58:41.346" v="391" actId="27636"/>
          <ac:spMkLst>
            <pc:docMk/>
            <pc:sldMk cId="3965596960" sldId="264"/>
            <ac:spMk id="3" creationId="{17F4D158-604D-7498-C4D8-EB385A2068AA}"/>
          </ac:spMkLst>
        </pc:spChg>
        <pc:spChg chg="add mod">
          <ac:chgData name="Sinjan bhattacharya" userId="0a5ae8053f1a97e4" providerId="LiveId" clId="{3AF57391-4FB5-4363-B12C-1219C9AB472E}" dt="2026-06-12T08:38:04.476" v="156" actId="1076"/>
          <ac:spMkLst>
            <pc:docMk/>
            <pc:sldMk cId="3965596960" sldId="264"/>
            <ac:spMk id="5" creationId="{41FB39C0-B922-064A-5A59-80FF1DD0A884}"/>
          </ac:spMkLst>
        </pc:spChg>
        <pc:picChg chg="add mod">
          <ac:chgData name="Sinjan bhattacharya" userId="0a5ae8053f1a97e4" providerId="LiveId" clId="{3AF57391-4FB5-4363-B12C-1219C9AB472E}" dt="2026-06-12T08:37:46.940" v="151" actId="1076"/>
          <ac:picMkLst>
            <pc:docMk/>
            <pc:sldMk cId="3965596960" sldId="264"/>
            <ac:picMk id="4" creationId="{A03C78AA-5889-E913-A07B-2B6A9FCB8E34}"/>
          </ac:picMkLst>
        </pc:picChg>
      </pc:sldChg>
      <pc:sldChg chg="modSp new mod modNotesTx">
        <pc:chgData name="Sinjan bhattacharya" userId="0a5ae8053f1a97e4" providerId="LiveId" clId="{3AF57391-4FB5-4363-B12C-1219C9AB472E}" dt="2026-06-12T09:00:27.991" v="424" actId="255"/>
        <pc:sldMkLst>
          <pc:docMk/>
          <pc:sldMk cId="979590126" sldId="265"/>
        </pc:sldMkLst>
        <pc:spChg chg="mod">
          <ac:chgData name="Sinjan bhattacharya" userId="0a5ae8053f1a97e4" providerId="LiveId" clId="{3AF57391-4FB5-4363-B12C-1219C9AB472E}" dt="2026-06-12T08:40:38.538" v="208" actId="1076"/>
          <ac:spMkLst>
            <pc:docMk/>
            <pc:sldMk cId="979590126" sldId="265"/>
            <ac:spMk id="2" creationId="{28AA50E3-8E0E-7928-A96E-F97B4303E0C3}"/>
          </ac:spMkLst>
        </pc:spChg>
        <pc:spChg chg="mod">
          <ac:chgData name="Sinjan bhattacharya" userId="0a5ae8053f1a97e4" providerId="LiveId" clId="{3AF57391-4FB5-4363-B12C-1219C9AB472E}" dt="2026-06-12T09:00:27.991" v="424" actId="255"/>
          <ac:spMkLst>
            <pc:docMk/>
            <pc:sldMk cId="979590126" sldId="265"/>
            <ac:spMk id="3" creationId="{80C1D43B-B6A6-DFCB-34CF-FAE189240516}"/>
          </ac:spMkLst>
        </pc:spChg>
      </pc:sldChg>
      <pc:sldChg chg="modSp new mod modNotesTx">
        <pc:chgData name="Sinjan bhattacharya" userId="0a5ae8053f1a97e4" providerId="LiveId" clId="{3AF57391-4FB5-4363-B12C-1219C9AB472E}" dt="2026-06-12T09:01:19.498" v="435" actId="6549"/>
        <pc:sldMkLst>
          <pc:docMk/>
          <pc:sldMk cId="282516645" sldId="266"/>
        </pc:sldMkLst>
        <pc:spChg chg="mod">
          <ac:chgData name="Sinjan bhattacharya" userId="0a5ae8053f1a97e4" providerId="LiveId" clId="{3AF57391-4FB5-4363-B12C-1219C9AB472E}" dt="2026-06-12T08:48:23.811" v="334" actId="2711"/>
          <ac:spMkLst>
            <pc:docMk/>
            <pc:sldMk cId="282516645" sldId="266"/>
            <ac:spMk id="2" creationId="{18AC5304-0F86-38FC-4DCB-38F2D87C2827}"/>
          </ac:spMkLst>
        </pc:spChg>
        <pc:spChg chg="mod">
          <ac:chgData name="Sinjan bhattacharya" userId="0a5ae8053f1a97e4" providerId="LiveId" clId="{3AF57391-4FB5-4363-B12C-1219C9AB472E}" dt="2026-06-12T09:01:16.120" v="434" actId="2710"/>
          <ac:spMkLst>
            <pc:docMk/>
            <pc:sldMk cId="282516645" sldId="266"/>
            <ac:spMk id="3" creationId="{DEE61F77-ACDC-2823-A91C-D1F94A0E2C20}"/>
          </ac:spMkLst>
        </pc:spChg>
      </pc:sldChg>
      <pc:sldChg chg="modSp new mod modNotesTx">
        <pc:chgData name="Sinjan bhattacharya" userId="0a5ae8053f1a97e4" providerId="LiveId" clId="{3AF57391-4FB5-4363-B12C-1219C9AB472E}" dt="2026-06-12T09:01:59.411" v="445" actId="6549"/>
        <pc:sldMkLst>
          <pc:docMk/>
          <pc:sldMk cId="2082521830" sldId="267"/>
        </pc:sldMkLst>
        <pc:spChg chg="mod">
          <ac:chgData name="Sinjan bhattacharya" userId="0a5ae8053f1a97e4" providerId="LiveId" clId="{3AF57391-4FB5-4363-B12C-1219C9AB472E}" dt="2026-06-12T08:43:04.622" v="243" actId="27636"/>
          <ac:spMkLst>
            <pc:docMk/>
            <pc:sldMk cId="2082521830" sldId="267"/>
            <ac:spMk id="2" creationId="{09B57DA4-EE5B-1EA4-7BF5-0DB6FC381164}"/>
          </ac:spMkLst>
        </pc:spChg>
        <pc:spChg chg="mod">
          <ac:chgData name="Sinjan bhattacharya" userId="0a5ae8053f1a97e4" providerId="LiveId" clId="{3AF57391-4FB5-4363-B12C-1219C9AB472E}" dt="2026-06-12T09:01:53.517" v="444" actId="2710"/>
          <ac:spMkLst>
            <pc:docMk/>
            <pc:sldMk cId="2082521830" sldId="267"/>
            <ac:spMk id="3" creationId="{4240EBBD-D8C0-C036-A53F-5B3287A28635}"/>
          </ac:spMkLst>
        </pc:spChg>
      </pc:sldChg>
      <pc:sldChg chg="addSp modSp new mod modNotesTx">
        <pc:chgData name="Sinjan bhattacharya" userId="0a5ae8053f1a97e4" providerId="LiveId" clId="{3AF57391-4FB5-4363-B12C-1219C9AB472E}" dt="2026-06-12T09:03:02.682" v="463" actId="6549"/>
        <pc:sldMkLst>
          <pc:docMk/>
          <pc:sldMk cId="2954682316" sldId="268"/>
        </pc:sldMkLst>
        <pc:spChg chg="mod">
          <ac:chgData name="Sinjan bhattacharya" userId="0a5ae8053f1a97e4" providerId="LiveId" clId="{3AF57391-4FB5-4363-B12C-1219C9AB472E}" dt="2026-06-12T08:48:00.685" v="333" actId="1076"/>
          <ac:spMkLst>
            <pc:docMk/>
            <pc:sldMk cId="2954682316" sldId="268"/>
            <ac:spMk id="2" creationId="{FC29A88C-B799-22EB-9A92-E0285F6370F4}"/>
          </ac:spMkLst>
        </pc:spChg>
        <pc:spChg chg="mod">
          <ac:chgData name="Sinjan bhattacharya" userId="0a5ae8053f1a97e4" providerId="LiveId" clId="{3AF57391-4FB5-4363-B12C-1219C9AB472E}" dt="2026-06-12T09:02:57.772" v="462" actId="27636"/>
          <ac:spMkLst>
            <pc:docMk/>
            <pc:sldMk cId="2954682316" sldId="268"/>
            <ac:spMk id="3" creationId="{419FB9B5-CA78-0064-E685-02C707B4A8D9}"/>
          </ac:spMkLst>
        </pc:spChg>
        <pc:spChg chg="add mod">
          <ac:chgData name="Sinjan bhattacharya" userId="0a5ae8053f1a97e4" providerId="LiveId" clId="{3AF57391-4FB5-4363-B12C-1219C9AB472E}" dt="2026-06-12T08:44:52.808" v="289" actId="2710"/>
          <ac:spMkLst>
            <pc:docMk/>
            <pc:sldMk cId="2954682316" sldId="268"/>
            <ac:spMk id="5" creationId="{31638C1F-3C73-CC1E-5916-421CC4220644}"/>
          </ac:spMkLst>
        </pc:spChg>
        <pc:picChg chg="add mod">
          <ac:chgData name="Sinjan bhattacharya" userId="0a5ae8053f1a97e4" providerId="LiveId" clId="{3AF57391-4FB5-4363-B12C-1219C9AB472E}" dt="2026-06-12T08:44:15.647" v="269" actId="14100"/>
          <ac:picMkLst>
            <pc:docMk/>
            <pc:sldMk cId="2954682316" sldId="268"/>
            <ac:picMk id="4" creationId="{06F68222-A485-408E-5C76-1B4DF045BE76}"/>
          </ac:picMkLst>
        </pc:picChg>
      </pc:sldChg>
      <pc:sldChg chg="modSp new mod">
        <pc:chgData name="Sinjan bhattacharya" userId="0a5ae8053f1a97e4" providerId="LiveId" clId="{3AF57391-4FB5-4363-B12C-1219C9AB472E}" dt="2026-06-12T09:03:32.376" v="473" actId="2710"/>
        <pc:sldMkLst>
          <pc:docMk/>
          <pc:sldMk cId="3974969003" sldId="269"/>
        </pc:sldMkLst>
        <pc:spChg chg="mod">
          <ac:chgData name="Sinjan bhattacharya" userId="0a5ae8053f1a97e4" providerId="LiveId" clId="{3AF57391-4FB5-4363-B12C-1219C9AB472E}" dt="2026-06-12T08:45:21.412" v="292" actId="2711"/>
          <ac:spMkLst>
            <pc:docMk/>
            <pc:sldMk cId="3974969003" sldId="269"/>
            <ac:spMk id="2" creationId="{BFDE2D5A-AA64-4F48-3C24-BE8BDB7955D9}"/>
          </ac:spMkLst>
        </pc:spChg>
        <pc:spChg chg="mod">
          <ac:chgData name="Sinjan bhattacharya" userId="0a5ae8053f1a97e4" providerId="LiveId" clId="{3AF57391-4FB5-4363-B12C-1219C9AB472E}" dt="2026-06-12T09:03:32.376" v="473" actId="2710"/>
          <ac:spMkLst>
            <pc:docMk/>
            <pc:sldMk cId="3974969003" sldId="269"/>
            <ac:spMk id="3" creationId="{80BD2264-2800-F383-CC39-610457290401}"/>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D18E60-4300-4729-A0D7-6AB984C3922D}" type="datetimeFigureOut">
              <a:rPr lang="en-US" smtClean="0"/>
              <a:t>14-Jun-26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533E96-F078-4B3D-A8F4-F1AF21EBC357}" type="slidenum">
              <a:rPr lang="en-US" smtClean="0"/>
              <a:t>‹#›</a:t>
            </a:fld>
            <a:endParaRPr lang="en-US"/>
          </a:p>
        </p:txBody>
      </p:sp>
    </p:spTree>
    <p:extLst>
      <p:ext uri="{BB962C8B-B14F-4D97-AF65-F5344CB8AC3E}">
        <p14:creationId xmlns:p14="http://schemas.microsoft.com/office/powerpoint/2010/main" val="28443001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According to the Children's Centre in London, Issac's problems were caused by his lack of sociability, limited participation in group activities, episodes of separation anxiety, problems with language processing, and dependency on his mother. These factors restricted the level of his independence (</a:t>
            </a:r>
            <a:r>
              <a:rPr lang="en-IN" sz="1200" kern="1200" dirty="0" err="1">
                <a:solidFill>
                  <a:schemeClr val="tx1"/>
                </a:solidFill>
                <a:effectLst/>
                <a:latin typeface="+mn-lt"/>
                <a:ea typeface="+mn-ea"/>
                <a:cs typeface="+mn-cs"/>
              </a:rPr>
              <a:t>Tomoda</a:t>
            </a:r>
            <a:r>
              <a:rPr lang="en-IN" sz="1200" kern="1200" dirty="0">
                <a:solidFill>
                  <a:schemeClr val="tx1"/>
                </a:solidFill>
                <a:effectLst/>
                <a:latin typeface="+mn-lt"/>
                <a:ea typeface="+mn-ea"/>
                <a:cs typeface="+mn-cs"/>
              </a:rPr>
              <a:t> et al., 2024).</a:t>
            </a:r>
          </a:p>
          <a:p>
            <a:endParaRPr lang="en-IN" dirty="0"/>
          </a:p>
        </p:txBody>
      </p:sp>
      <p:sp>
        <p:nvSpPr>
          <p:cNvPr id="4" name="Slide Number Placeholder 3"/>
          <p:cNvSpPr>
            <a:spLocks noGrp="1"/>
          </p:cNvSpPr>
          <p:nvPr>
            <p:ph type="sldNum" sz="quarter" idx="5"/>
          </p:nvPr>
        </p:nvSpPr>
        <p:spPr/>
        <p:txBody>
          <a:bodyPr/>
          <a:lstStyle/>
          <a:p>
            <a:fld id="{AF533E96-F078-4B3D-A8F4-F1AF21EBC357}" type="slidenum">
              <a:rPr lang="en-US" smtClean="0"/>
              <a:t>3</a:t>
            </a:fld>
            <a:endParaRPr lang="en-US"/>
          </a:p>
        </p:txBody>
      </p:sp>
    </p:spTree>
    <p:extLst>
      <p:ext uri="{BB962C8B-B14F-4D97-AF65-F5344CB8AC3E}">
        <p14:creationId xmlns:p14="http://schemas.microsoft.com/office/powerpoint/2010/main" val="39197664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theory indicates that the degree of maternal sensitivity correlates positively with the mother's readiness to stimulate the child in exploring the environment (</a:t>
            </a:r>
            <a:r>
              <a:rPr lang="en-IN" sz="1200" kern="1200" dirty="0" err="1">
                <a:solidFill>
                  <a:schemeClr val="tx1"/>
                </a:solidFill>
                <a:effectLst/>
                <a:latin typeface="+mn-lt"/>
                <a:ea typeface="+mn-ea"/>
                <a:cs typeface="+mn-cs"/>
              </a:rPr>
              <a:t>Misirli</a:t>
            </a:r>
            <a:r>
              <a:rPr lang="en-IN" sz="1200" kern="1200" dirty="0">
                <a:solidFill>
                  <a:schemeClr val="tx1"/>
                </a:solidFill>
                <a:effectLst/>
                <a:latin typeface="+mn-lt"/>
                <a:ea typeface="+mn-ea"/>
                <a:cs typeface="+mn-cs"/>
              </a:rPr>
              <a:t> and Karakuş, 2023). Secure attachment leads to adequate upbringing and good development, while insecure attachment might hamper development. </a:t>
            </a:r>
          </a:p>
          <a:p>
            <a:endParaRPr lang="en-IN" dirty="0"/>
          </a:p>
        </p:txBody>
      </p:sp>
      <p:sp>
        <p:nvSpPr>
          <p:cNvPr id="4" name="Slide Number Placeholder 3"/>
          <p:cNvSpPr>
            <a:spLocks noGrp="1"/>
          </p:cNvSpPr>
          <p:nvPr>
            <p:ph type="sldNum" sz="quarter" idx="5"/>
          </p:nvPr>
        </p:nvSpPr>
        <p:spPr/>
        <p:txBody>
          <a:bodyPr/>
          <a:lstStyle/>
          <a:p>
            <a:fld id="{AF533E96-F078-4B3D-A8F4-F1AF21EBC357}" type="slidenum">
              <a:rPr lang="en-US" smtClean="0"/>
              <a:t>4</a:t>
            </a:fld>
            <a:endParaRPr lang="en-US"/>
          </a:p>
        </p:txBody>
      </p:sp>
    </p:spTree>
    <p:extLst>
      <p:ext uri="{BB962C8B-B14F-4D97-AF65-F5344CB8AC3E}">
        <p14:creationId xmlns:p14="http://schemas.microsoft.com/office/powerpoint/2010/main" val="33318662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Attachment of a child to the caregiver relates to an inherent survival instinct. Separation or a different arrangement of care can negatively affect the attachment process. This phenomenon may have an adverse impact on the development of children's emotional, psychological and adaptive skills in the future (Twohig et al., 2024).</a:t>
            </a:r>
            <a:endParaRPr lang="en-IN" dirty="0"/>
          </a:p>
        </p:txBody>
      </p:sp>
      <p:sp>
        <p:nvSpPr>
          <p:cNvPr id="4" name="Slide Number Placeholder 3"/>
          <p:cNvSpPr>
            <a:spLocks noGrp="1"/>
          </p:cNvSpPr>
          <p:nvPr>
            <p:ph type="sldNum" sz="quarter" idx="5"/>
          </p:nvPr>
        </p:nvSpPr>
        <p:spPr/>
        <p:txBody>
          <a:bodyPr/>
          <a:lstStyle/>
          <a:p>
            <a:fld id="{AF533E96-F078-4B3D-A8F4-F1AF21EBC357}" type="slidenum">
              <a:rPr lang="en-US" smtClean="0"/>
              <a:t>5</a:t>
            </a:fld>
            <a:endParaRPr lang="en-US"/>
          </a:p>
        </p:txBody>
      </p:sp>
    </p:spTree>
    <p:extLst>
      <p:ext uri="{BB962C8B-B14F-4D97-AF65-F5344CB8AC3E}">
        <p14:creationId xmlns:p14="http://schemas.microsoft.com/office/powerpoint/2010/main" val="17248212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Consistent and reliable care plays a crucial role in children's emotional, psychological and social development (Garrett, 2022). However, Issac did not receive consistent care due to difficulties experienced by his parents in making arrangements for looking after him; as a result, he separated from people he was familiar with and adapted to new surroundings. </a:t>
            </a:r>
          </a:p>
          <a:p>
            <a:endParaRPr lang="en-IN" dirty="0"/>
          </a:p>
        </p:txBody>
      </p:sp>
      <p:sp>
        <p:nvSpPr>
          <p:cNvPr id="4" name="Slide Number Placeholder 3"/>
          <p:cNvSpPr>
            <a:spLocks noGrp="1"/>
          </p:cNvSpPr>
          <p:nvPr>
            <p:ph type="sldNum" sz="quarter" idx="5"/>
          </p:nvPr>
        </p:nvSpPr>
        <p:spPr/>
        <p:txBody>
          <a:bodyPr/>
          <a:lstStyle/>
          <a:p>
            <a:fld id="{AF533E96-F078-4B3D-A8F4-F1AF21EBC357}" type="slidenum">
              <a:rPr lang="en-US" smtClean="0"/>
              <a:t>6</a:t>
            </a:fld>
            <a:endParaRPr lang="en-US"/>
          </a:p>
        </p:txBody>
      </p:sp>
    </p:spTree>
    <p:extLst>
      <p:ext uri="{BB962C8B-B14F-4D97-AF65-F5344CB8AC3E}">
        <p14:creationId xmlns:p14="http://schemas.microsoft.com/office/powerpoint/2010/main" val="23172050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Speech development difficulties can be explained by Bowlby's attachment theory because they might arise from the problem with adjustment to the new environment (Darling et al., 2024). Moreover, the child showed his inability to socialise and engage actively in games with other children due to separation from his primary caregiver. </a:t>
            </a:r>
          </a:p>
          <a:p>
            <a:endParaRPr lang="en-IN" dirty="0"/>
          </a:p>
        </p:txBody>
      </p:sp>
      <p:sp>
        <p:nvSpPr>
          <p:cNvPr id="4" name="Slide Number Placeholder 3"/>
          <p:cNvSpPr>
            <a:spLocks noGrp="1"/>
          </p:cNvSpPr>
          <p:nvPr>
            <p:ph type="sldNum" sz="quarter" idx="5"/>
          </p:nvPr>
        </p:nvSpPr>
        <p:spPr/>
        <p:txBody>
          <a:bodyPr/>
          <a:lstStyle/>
          <a:p>
            <a:fld id="{AF533E96-F078-4B3D-A8F4-F1AF21EBC357}" type="slidenum">
              <a:rPr lang="en-US" smtClean="0"/>
              <a:t>7</a:t>
            </a:fld>
            <a:endParaRPr lang="en-US"/>
          </a:p>
        </p:txBody>
      </p:sp>
    </p:spTree>
    <p:extLst>
      <p:ext uri="{BB962C8B-B14F-4D97-AF65-F5344CB8AC3E}">
        <p14:creationId xmlns:p14="http://schemas.microsoft.com/office/powerpoint/2010/main" val="176098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Biological and environmental factors have contributed to Issac's underdeveloped emotional side. They include lack of active participation in various activities offered by the Children's Centre, lack of maternal attachment since an early age, and frequent moves to different places (Music, 2017, pp. 171-315). </a:t>
            </a:r>
          </a:p>
          <a:p>
            <a:endParaRPr lang="en-IN" dirty="0"/>
          </a:p>
        </p:txBody>
      </p:sp>
      <p:sp>
        <p:nvSpPr>
          <p:cNvPr id="4" name="Slide Number Placeholder 3"/>
          <p:cNvSpPr>
            <a:spLocks noGrp="1"/>
          </p:cNvSpPr>
          <p:nvPr>
            <p:ph type="sldNum" sz="quarter" idx="5"/>
          </p:nvPr>
        </p:nvSpPr>
        <p:spPr/>
        <p:txBody>
          <a:bodyPr/>
          <a:lstStyle/>
          <a:p>
            <a:fld id="{AF533E96-F078-4B3D-A8F4-F1AF21EBC357}" type="slidenum">
              <a:rPr lang="en-US" smtClean="0"/>
              <a:t>8</a:t>
            </a:fld>
            <a:endParaRPr lang="en-US"/>
          </a:p>
        </p:txBody>
      </p:sp>
    </p:spTree>
    <p:extLst>
      <p:ext uri="{BB962C8B-B14F-4D97-AF65-F5344CB8AC3E}">
        <p14:creationId xmlns:p14="http://schemas.microsoft.com/office/powerpoint/2010/main" val="36922417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To address Issac's developmental issues, assistance provided by a specialist practitioner from the Children’s Centre in London will be necessary (Robledo et al., 2022). Other measures may include encouragement to take part in games and activities, communication in rich language environments, and collaboration between multiple agencies, along with the involvement of Issac's mother. </a:t>
            </a:r>
          </a:p>
          <a:p>
            <a:endParaRPr lang="en-IN" dirty="0"/>
          </a:p>
        </p:txBody>
      </p:sp>
      <p:sp>
        <p:nvSpPr>
          <p:cNvPr id="4" name="Slide Number Placeholder 3"/>
          <p:cNvSpPr>
            <a:spLocks noGrp="1"/>
          </p:cNvSpPr>
          <p:nvPr>
            <p:ph type="sldNum" sz="quarter" idx="5"/>
          </p:nvPr>
        </p:nvSpPr>
        <p:spPr/>
        <p:txBody>
          <a:bodyPr/>
          <a:lstStyle/>
          <a:p>
            <a:fld id="{AF533E96-F078-4B3D-A8F4-F1AF21EBC357}" type="slidenum">
              <a:rPr lang="en-US" smtClean="0"/>
              <a:t>9</a:t>
            </a:fld>
            <a:endParaRPr lang="en-US"/>
          </a:p>
        </p:txBody>
      </p:sp>
    </p:spTree>
    <p:extLst>
      <p:ext uri="{BB962C8B-B14F-4D97-AF65-F5344CB8AC3E}">
        <p14:creationId xmlns:p14="http://schemas.microsoft.com/office/powerpoint/2010/main" val="24345368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theory’s focus relies on attachments being created from parents to their children or other caregivers; this much emphasis on a single parent limits the scope for considering other causal factors, such as cultural considerations that alter the way of child nurturing among families (Arora, 2025). </a:t>
            </a:r>
            <a:endParaRPr lang="en-IN" dirty="0"/>
          </a:p>
        </p:txBody>
      </p:sp>
      <p:sp>
        <p:nvSpPr>
          <p:cNvPr id="4" name="Slide Number Placeholder 3"/>
          <p:cNvSpPr>
            <a:spLocks noGrp="1"/>
          </p:cNvSpPr>
          <p:nvPr>
            <p:ph type="sldNum" sz="quarter" idx="5"/>
          </p:nvPr>
        </p:nvSpPr>
        <p:spPr/>
        <p:txBody>
          <a:bodyPr/>
          <a:lstStyle/>
          <a:p>
            <a:fld id="{AF533E96-F078-4B3D-A8F4-F1AF21EBC357}" type="slidenum">
              <a:rPr lang="en-US" smtClean="0"/>
              <a:t>10</a:t>
            </a:fld>
            <a:endParaRPr lang="en-US"/>
          </a:p>
        </p:txBody>
      </p:sp>
    </p:spTree>
    <p:extLst>
      <p:ext uri="{BB962C8B-B14F-4D97-AF65-F5344CB8AC3E}">
        <p14:creationId xmlns:p14="http://schemas.microsoft.com/office/powerpoint/2010/main" val="18823884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7350B06-B074-48FC-8CFD-53D2CD8FB95F}" type="slidenum">
              <a:rPr lang="en-US" smtClean="0"/>
              <a:t>13</a:t>
            </a:fld>
            <a:endParaRPr lang="en-US"/>
          </a:p>
        </p:txBody>
      </p:sp>
    </p:spTree>
    <p:extLst>
      <p:ext uri="{BB962C8B-B14F-4D97-AF65-F5344CB8AC3E}">
        <p14:creationId xmlns:p14="http://schemas.microsoft.com/office/powerpoint/2010/main" val="128459681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752173" y="3097159"/>
            <a:ext cx="7647034" cy="1047134"/>
          </a:xfrm>
          <a:noFill/>
          <a:effectLst>
            <a:outerShdw blurRad="50800" dist="38100" dir="2700000" algn="tl" rotWithShape="0">
              <a:prstClr val="black">
                <a:alpha val="40000"/>
              </a:prstClr>
            </a:outerShdw>
          </a:effectLst>
        </p:spPr>
        <p:txBody>
          <a:bodyPr>
            <a:normAutofit/>
          </a:bodyPr>
          <a:lstStyle>
            <a:lvl1pPr algn="ctr">
              <a:defRPr sz="3600">
                <a:solidFill>
                  <a:schemeClr val="bg1"/>
                </a:solidFill>
              </a:defRPr>
            </a:lvl1pPr>
          </a:lstStyle>
          <a:p>
            <a:r>
              <a:rPr lang="en-US" dirty="0"/>
              <a:t>Click to edit Master title style</a:t>
            </a:r>
          </a:p>
        </p:txBody>
      </p:sp>
      <p:sp>
        <p:nvSpPr>
          <p:cNvPr id="3" name="Subtitle 2"/>
          <p:cNvSpPr>
            <a:spLocks noGrp="1"/>
          </p:cNvSpPr>
          <p:nvPr>
            <p:ph type="subTitle" idx="1"/>
          </p:nvPr>
        </p:nvSpPr>
        <p:spPr>
          <a:xfrm>
            <a:off x="774290" y="4140609"/>
            <a:ext cx="7632292" cy="678426"/>
          </a:xfrm>
        </p:spPr>
        <p:txBody>
          <a:bodyPr>
            <a:normAutofit/>
          </a:bodyPr>
          <a:lstStyle>
            <a:lvl1pPr marL="0" indent="0" algn="ctr">
              <a:buNone/>
              <a:defRPr sz="2800" b="0" i="0">
                <a:solidFill>
                  <a:srgbClr val="FFCC99"/>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53074F12-AA26-4AC8-9962-C36BB8F32554}" type="datetimeFigureOut">
              <a:rPr lang="en-US" smtClean="0"/>
              <a:pPr/>
              <a:t>14-Jun-26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2538751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01442" y="1020751"/>
            <a:ext cx="8259098" cy="763526"/>
          </a:xfrm>
        </p:spPr>
        <p:txBody>
          <a:bodyPr>
            <a:normAutofit/>
          </a:bodyPr>
          <a:lstStyle>
            <a:lvl1pPr algn="ctr">
              <a:defRPr sz="3600" baseline="0">
                <a:solidFill>
                  <a:srgbClr val="FFCC99"/>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501445" y="1791929"/>
            <a:ext cx="8244349" cy="2957052"/>
          </a:xfrm>
        </p:spPr>
        <p:txBody>
          <a:bodyPr/>
          <a:lstStyle>
            <a:lvl1pPr algn="ctr">
              <a:defRPr sz="2800">
                <a:solidFill>
                  <a:schemeClr val="bg1"/>
                </a:solidFill>
              </a:defRPr>
            </a:lvl1pPr>
            <a:lvl2pPr algn="ctr">
              <a:defRPr>
                <a:solidFill>
                  <a:schemeClr val="bg1"/>
                </a:solidFill>
              </a:defRPr>
            </a:lvl2pPr>
            <a:lvl3pPr algn="ctr">
              <a:defRPr>
                <a:solidFill>
                  <a:schemeClr val="bg1"/>
                </a:solidFill>
              </a:defRPr>
            </a:lvl3pPr>
            <a:lvl4pPr algn="ctr">
              <a:defRPr>
                <a:solidFill>
                  <a:schemeClr val="bg1"/>
                </a:solidFill>
              </a:defRPr>
            </a:lvl4pPr>
            <a:lvl5pPr algn="ctr">
              <a:defRPr>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14-Jun-26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6644713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410547" y="472904"/>
            <a:ext cx="6251573" cy="725349"/>
          </a:xfrm>
        </p:spPr>
        <p:txBody>
          <a:bodyPr>
            <a:normAutofit/>
          </a:bodyPr>
          <a:lstStyle>
            <a:lvl1pPr algn="l">
              <a:defRPr sz="3600">
                <a:solidFill>
                  <a:srgbClr val="FF0000"/>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2418735" y="1246237"/>
            <a:ext cx="6275439" cy="3508626"/>
          </a:xfrm>
        </p:spPr>
        <p:txBody>
          <a:bodyPr/>
          <a:lstStyle>
            <a:lvl1pPr>
              <a:defRPr sz="2800">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14-Jun-26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6293913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3305176"/>
            <a:ext cx="7772400" cy="1021556"/>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180035"/>
            <a:ext cx="7772400" cy="1125140"/>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074F12-AA26-4AC8-9962-C36BB8F32554}" type="datetimeFigureOut">
              <a:rPr lang="en-US" smtClean="0"/>
              <a:pPr/>
              <a:t>14-Jun-26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8634415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3074F12-AA26-4AC8-9962-C36BB8F32554}" type="datetimeFigureOut">
              <a:rPr lang="en-US" smtClean="0"/>
              <a:pPr/>
              <a:t>14-Jun-26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556791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17945" y="1156545"/>
            <a:ext cx="8093365" cy="763525"/>
          </a:xfrm>
        </p:spPr>
        <p:txBody>
          <a:bodyPr>
            <a:normAutofit/>
          </a:bodyPr>
          <a:lstStyle>
            <a:lvl1pPr algn="ctr">
              <a:defRPr sz="3600" baseline="0">
                <a:solidFill>
                  <a:srgbClr val="FFCC99"/>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Text Placeholder 2"/>
          <p:cNvSpPr>
            <a:spLocks noGrp="1"/>
          </p:cNvSpPr>
          <p:nvPr>
            <p:ph type="body" idx="1"/>
          </p:nvPr>
        </p:nvSpPr>
        <p:spPr>
          <a:xfrm>
            <a:off x="536879" y="1943109"/>
            <a:ext cx="4040188" cy="479822"/>
          </a:xfrm>
        </p:spPr>
        <p:txBody>
          <a:bodyPr anchor="b"/>
          <a:lstStyle>
            <a:lvl1pPr marL="0" indent="0" algn="ctr">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536879" y="2415506"/>
            <a:ext cx="4040188" cy="2276294"/>
          </a:xfrm>
        </p:spPr>
        <p:txBody>
          <a:bodyPr/>
          <a:lstStyle>
            <a:lvl1pPr algn="ctr">
              <a:defRPr sz="2400">
                <a:solidFill>
                  <a:schemeClr val="bg1"/>
                </a:solidFill>
              </a:defRPr>
            </a:lvl1pPr>
            <a:lvl2pPr algn="ctr">
              <a:defRPr sz="2000">
                <a:solidFill>
                  <a:schemeClr val="bg1"/>
                </a:solidFill>
              </a:defRPr>
            </a:lvl2pPr>
            <a:lvl3pPr algn="ctr">
              <a:defRPr sz="1800">
                <a:solidFill>
                  <a:schemeClr val="bg1"/>
                </a:solidFill>
              </a:defRPr>
            </a:lvl3pPr>
            <a:lvl4pPr algn="ctr">
              <a:defRPr sz="1600">
                <a:solidFill>
                  <a:schemeClr val="bg1"/>
                </a:solidFill>
              </a:defRPr>
            </a:lvl4pPr>
            <a:lvl5pPr algn="ctr">
              <a:defRPr sz="1600">
                <a:solidFill>
                  <a:schemeClr val="bg1"/>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572000" y="1943109"/>
            <a:ext cx="4041775" cy="479822"/>
          </a:xfrm>
        </p:spPr>
        <p:txBody>
          <a:bodyPr anchor="b"/>
          <a:lstStyle>
            <a:lvl1pPr marL="0" indent="0" algn="ctr">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572000" y="2415506"/>
            <a:ext cx="4041775" cy="2276294"/>
          </a:xfrm>
        </p:spPr>
        <p:txBody>
          <a:bodyPr/>
          <a:lstStyle>
            <a:lvl1pPr algn="ctr">
              <a:defRPr sz="2400">
                <a:solidFill>
                  <a:schemeClr val="bg1"/>
                </a:solidFill>
              </a:defRPr>
            </a:lvl1pPr>
            <a:lvl2pPr algn="ctr">
              <a:defRPr sz="2000">
                <a:solidFill>
                  <a:schemeClr val="bg1"/>
                </a:solidFill>
              </a:defRPr>
            </a:lvl2pPr>
            <a:lvl3pPr algn="ctr">
              <a:defRPr sz="1800">
                <a:solidFill>
                  <a:schemeClr val="bg1"/>
                </a:solidFill>
              </a:defRPr>
            </a:lvl3pPr>
            <a:lvl4pPr algn="ctr">
              <a:defRPr sz="1600">
                <a:solidFill>
                  <a:schemeClr val="bg1"/>
                </a:solidFill>
              </a:defRPr>
            </a:lvl4pPr>
            <a:lvl5pPr algn="ctr">
              <a:defRPr sz="1600">
                <a:solidFill>
                  <a:schemeClr val="bg1"/>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3074F12-AA26-4AC8-9962-C36BB8F32554}" type="datetimeFigureOut">
              <a:rPr lang="en-US" smtClean="0"/>
              <a:pPr/>
              <a:t>14-Jun-26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1229119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3074F12-AA26-4AC8-9962-C36BB8F32554}" type="datetimeFigureOut">
              <a:rPr lang="en-US" smtClean="0"/>
              <a:pPr/>
              <a:t>14-Jun-26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0297731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074F12-AA26-4AC8-9962-C36BB8F32554}" type="datetimeFigureOut">
              <a:rPr lang="en-US" smtClean="0"/>
              <a:pPr/>
              <a:t>14-Jun-26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2518640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04787"/>
            <a:ext cx="3008313" cy="871538"/>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04788"/>
            <a:ext cx="5111750" cy="438983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1" y="1076326"/>
            <a:ext cx="3008313" cy="351829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14-Jun-26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174452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3600450"/>
            <a:ext cx="5486400" cy="425054"/>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459581"/>
            <a:ext cx="5486400" cy="30861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4025503"/>
            <a:ext cx="5486400" cy="60364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14-Jun-26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776078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14-Jun-26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428665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05979"/>
            <a:ext cx="2057400" cy="4388644"/>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05979"/>
            <a:ext cx="6019800" cy="43886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14-Jun-26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pic>
        <p:nvPicPr>
          <p:cNvPr id="7" name="Picture 6" descr="E:\websites\free-power-point-templates\2012\logos.png">
            <a:extLst>
              <a:ext uri="{FF2B5EF4-FFF2-40B4-BE49-F238E27FC236}">
                <a16:creationId xmlns:a16="http://schemas.microsoft.com/office/drawing/2014/main" id="{08B89D22-1D6E-450B-881F-4D2A4C527F72}"/>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tretch>
            <a:fillRect/>
          </a:stretch>
        </p:blipFill>
        <p:spPr bwMode="auto">
          <a:xfrm>
            <a:off x="3808475" y="2326213"/>
            <a:ext cx="1463784" cy="526961"/>
          </a:xfrm>
          <a:prstGeom prst="rect">
            <a:avLst/>
          </a:prstGeom>
          <a:noFill/>
          <a:ln>
            <a:no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36099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05979"/>
            <a:ext cx="8229600" cy="85725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200151"/>
            <a:ext cx="8229600" cy="339447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4767263"/>
            <a:ext cx="2133600" cy="273844"/>
          </a:xfrm>
          <a:prstGeom prst="rect">
            <a:avLst/>
          </a:prstGeom>
        </p:spPr>
        <p:txBody>
          <a:bodyPr vert="horz" lIns="91440" tIns="45720" rIns="91440" bIns="45720" rtlCol="0" anchor="ctr"/>
          <a:lstStyle>
            <a:lvl1pPr algn="l">
              <a:defRPr sz="1200">
                <a:solidFill>
                  <a:schemeClr val="tx1">
                    <a:tint val="75000"/>
                  </a:schemeClr>
                </a:solidFill>
              </a:defRPr>
            </a:lvl1pPr>
          </a:lstStyle>
          <a:p>
            <a:fld id="{53074F12-AA26-4AC8-9962-C36BB8F32554}" type="datetimeFigureOut">
              <a:rPr lang="en-US" smtClean="0"/>
              <a:pPr/>
              <a:t>14-Jun-26</a:t>
            </a:fld>
            <a:endParaRPr lang="en-US"/>
          </a:p>
        </p:txBody>
      </p:sp>
      <p:sp>
        <p:nvSpPr>
          <p:cNvPr id="5" name="Footer Placeholder 4"/>
          <p:cNvSpPr>
            <a:spLocks noGrp="1"/>
          </p:cNvSpPr>
          <p:nvPr>
            <p:ph type="ftr" sz="quarter" idx="3"/>
          </p:nvPr>
        </p:nvSpPr>
        <p:spPr>
          <a:xfrm>
            <a:off x="3124200" y="4767263"/>
            <a:ext cx="2895600" cy="273844"/>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4767263"/>
            <a:ext cx="2133600" cy="273844"/>
          </a:xfrm>
          <a:prstGeom prst="rect">
            <a:avLst/>
          </a:prstGeom>
        </p:spPr>
        <p:txBody>
          <a:bodyPr vert="horz" lIns="91440" tIns="45720" rIns="91440" bIns="45720" rtlCol="0" anchor="ctr"/>
          <a:lstStyle>
            <a:lvl1pPr algn="r">
              <a:defRPr sz="1200">
                <a:solidFill>
                  <a:schemeClr val="tx1">
                    <a:tint val="75000"/>
                  </a:schemeClr>
                </a:solidFill>
              </a:defRPr>
            </a:lvl1pPr>
          </a:lstStyle>
          <a:p>
            <a:fld id="{B82CCC60-E8CD-4174-8B1A-7DF615B22EEF}" type="slidenum">
              <a:rPr lang="en-US" smtClean="0"/>
              <a:pPr/>
              <a:t>‹#›</a:t>
            </a:fld>
            <a:endParaRPr lang="en-US"/>
          </a:p>
        </p:txBody>
      </p:sp>
      <p:sp>
        <p:nvSpPr>
          <p:cNvPr id="7" name="TextBox 6">
            <a:extLst>
              <a:ext uri="{FF2B5EF4-FFF2-40B4-BE49-F238E27FC236}">
                <a16:creationId xmlns:a16="http://schemas.microsoft.com/office/drawing/2014/main" id="{11E867DF-3DCA-4725-94F0-F2B6BD747A82}"/>
              </a:ext>
            </a:extLst>
          </p:cNvPr>
          <p:cNvSpPr txBox="1"/>
          <p:nvPr userDrawn="1"/>
        </p:nvSpPr>
        <p:spPr>
          <a:xfrm>
            <a:off x="-9150" y="5213747"/>
            <a:ext cx="8389625" cy="523220"/>
          </a:xfrm>
          <a:prstGeom prst="rect">
            <a:avLst/>
          </a:prstGeom>
          <a:noFill/>
        </p:spPr>
        <p:txBody>
          <a:bodyPr wrap="square" rtlCol="0">
            <a:spAutoFit/>
          </a:bodyPr>
          <a:lstStyle/>
          <a:p>
            <a:r>
              <a:rPr lang="en-US" sz="1400" dirty="0">
                <a:solidFill>
                  <a:schemeClr val="bg1">
                    <a:lumMod val="65000"/>
                  </a:schemeClr>
                </a:solidFill>
              </a:rPr>
              <a:t>This presentation uses a free template provided by FPPT.com</a:t>
            </a:r>
          </a:p>
          <a:p>
            <a:r>
              <a:rPr lang="en-US" sz="1400" dirty="0">
                <a:solidFill>
                  <a:schemeClr val="bg1">
                    <a:lumMod val="65000"/>
                  </a:schemeClr>
                </a:solidFill>
              </a:rPr>
              <a:t>www.free-power-point-templates.com</a:t>
            </a:r>
          </a:p>
        </p:txBody>
      </p:sp>
    </p:spTree>
    <p:extLst>
      <p:ext uri="{BB962C8B-B14F-4D97-AF65-F5344CB8AC3E}">
        <p14:creationId xmlns:p14="http://schemas.microsoft.com/office/powerpoint/2010/main" val="19440393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13791" y="2147299"/>
            <a:ext cx="7868264" cy="1113502"/>
          </a:xfrm>
        </p:spPr>
        <p:txBody>
          <a:bodyPr>
            <a:noAutofit/>
          </a:bodyPr>
          <a:lstStyle/>
          <a:p>
            <a:r>
              <a:rPr lang="en-IN" sz="1800" b="1" dirty="0">
                <a:latin typeface="Times New Roman" panose="02020603050405020304" pitchFamily="18" charset="0"/>
                <a:cs typeface="Times New Roman" panose="02020603050405020304" pitchFamily="18" charset="0"/>
              </a:rPr>
              <a:t>PROGRAMME: CERTIFICATE OF HIGHER EDUCATION SKILLS FOR THE WORKPLACE (HEALTH AND SOCIAL CARE)</a:t>
            </a:r>
            <a:r>
              <a:rPr lang="en-IN" sz="1800" dirty="0">
                <a:latin typeface="Times New Roman" panose="02020603050405020304" pitchFamily="18" charset="0"/>
                <a:cs typeface="Times New Roman" panose="02020603050405020304" pitchFamily="18" charset="0"/>
              </a:rPr>
              <a:t/>
            </a:r>
            <a:br>
              <a:rPr lang="en-IN" sz="1800" dirty="0">
                <a:latin typeface="Times New Roman" panose="02020603050405020304" pitchFamily="18" charset="0"/>
                <a:cs typeface="Times New Roman" panose="02020603050405020304" pitchFamily="18" charset="0"/>
              </a:rPr>
            </a:br>
            <a:r>
              <a:rPr lang="en-IN" sz="1800" b="1" dirty="0">
                <a:latin typeface="Times New Roman" panose="02020603050405020304" pitchFamily="18" charset="0"/>
                <a:cs typeface="Times New Roman" panose="02020603050405020304" pitchFamily="18" charset="0"/>
              </a:rPr>
              <a:t> </a:t>
            </a:r>
            <a:r>
              <a:rPr lang="en-IN" sz="1800" dirty="0">
                <a:latin typeface="Times New Roman" panose="02020603050405020304" pitchFamily="18" charset="0"/>
                <a:cs typeface="Times New Roman" panose="02020603050405020304" pitchFamily="18" charset="0"/>
              </a:rPr>
              <a:t/>
            </a:r>
            <a:br>
              <a:rPr lang="en-IN" sz="1800" dirty="0">
                <a:latin typeface="Times New Roman" panose="02020603050405020304" pitchFamily="18" charset="0"/>
                <a:cs typeface="Times New Roman" panose="02020603050405020304" pitchFamily="18" charset="0"/>
              </a:rPr>
            </a:br>
            <a:r>
              <a:rPr lang="en-IN" sz="1800" b="1" dirty="0">
                <a:latin typeface="Times New Roman" panose="02020603050405020304" pitchFamily="18" charset="0"/>
                <a:cs typeface="Times New Roman" panose="02020603050405020304" pitchFamily="18" charset="0"/>
              </a:rPr>
              <a:t>MODULE: PSYCHOLOGY IN HEALTH AND SOCIAL CARE</a:t>
            </a:r>
            <a:r>
              <a:rPr lang="en-IN" sz="1800" dirty="0">
                <a:latin typeface="Times New Roman" panose="02020603050405020304" pitchFamily="18" charset="0"/>
                <a:cs typeface="Times New Roman" panose="02020603050405020304" pitchFamily="18" charset="0"/>
              </a:rPr>
              <a:t/>
            </a:r>
            <a:br>
              <a:rPr lang="en-IN" sz="1800" dirty="0">
                <a:latin typeface="Times New Roman" panose="02020603050405020304" pitchFamily="18" charset="0"/>
                <a:cs typeface="Times New Roman" panose="02020603050405020304" pitchFamily="18" charset="0"/>
              </a:rPr>
            </a:br>
            <a:r>
              <a:rPr lang="en-IN" sz="1800" b="1" dirty="0">
                <a:latin typeface="Times New Roman" panose="02020603050405020304" pitchFamily="18" charset="0"/>
                <a:cs typeface="Times New Roman" panose="02020603050405020304" pitchFamily="18" charset="0"/>
              </a:rPr>
              <a:t>MODULE CODE: LCHS4010</a:t>
            </a:r>
            <a:r>
              <a:rPr lang="en-IN" sz="1800" dirty="0">
                <a:solidFill>
                  <a:schemeClr val="tx1"/>
                </a:solidFill>
                <a:latin typeface="Times New Roman" panose="02020603050405020304" pitchFamily="18" charset="0"/>
                <a:cs typeface="Times New Roman" panose="02020603050405020304" pitchFamily="18" charset="0"/>
              </a:rPr>
              <a:t/>
            </a:r>
            <a:br>
              <a:rPr lang="en-IN" sz="1800" dirty="0">
                <a:solidFill>
                  <a:schemeClr val="tx1"/>
                </a:solidFill>
                <a:latin typeface="Times New Roman" panose="02020603050405020304" pitchFamily="18" charset="0"/>
                <a:cs typeface="Times New Roman" panose="02020603050405020304" pitchFamily="18" charset="0"/>
              </a:rPr>
            </a:br>
            <a:r>
              <a:rPr lang="en-IN" sz="1800" b="1" dirty="0">
                <a:solidFill>
                  <a:schemeClr val="tx1"/>
                </a:solidFill>
                <a:latin typeface="Times New Roman" panose="02020603050405020304" pitchFamily="18" charset="0"/>
                <a:cs typeface="Times New Roman" panose="02020603050405020304" pitchFamily="18" charset="0"/>
              </a:rPr>
              <a:t> </a:t>
            </a:r>
            <a:r>
              <a:rPr lang="en-IN" sz="1800" dirty="0">
                <a:solidFill>
                  <a:schemeClr val="tx1"/>
                </a:solidFill>
                <a:latin typeface="Times New Roman" panose="02020603050405020304" pitchFamily="18" charset="0"/>
                <a:cs typeface="Times New Roman" panose="02020603050405020304" pitchFamily="18" charset="0"/>
              </a:rPr>
              <a:t/>
            </a:r>
            <a:br>
              <a:rPr lang="en-IN" sz="1800" dirty="0">
                <a:solidFill>
                  <a:schemeClr val="tx1"/>
                </a:solidFill>
                <a:latin typeface="Times New Roman" panose="02020603050405020304" pitchFamily="18" charset="0"/>
                <a:cs typeface="Times New Roman" panose="02020603050405020304" pitchFamily="18" charset="0"/>
              </a:rPr>
            </a:br>
            <a:r>
              <a:rPr lang="en-IN" sz="1800" b="1" dirty="0">
                <a:latin typeface="Times New Roman" panose="02020603050405020304" pitchFamily="18" charset="0"/>
                <a:cs typeface="Times New Roman" panose="02020603050405020304" pitchFamily="18" charset="0"/>
              </a:rPr>
              <a:t> </a:t>
            </a:r>
            <a:r>
              <a:rPr lang="en-IN" sz="1800" dirty="0">
                <a:latin typeface="Times New Roman" panose="02020603050405020304" pitchFamily="18" charset="0"/>
                <a:cs typeface="Times New Roman" panose="02020603050405020304" pitchFamily="18" charset="0"/>
              </a:rPr>
              <a:t/>
            </a:r>
            <a:br>
              <a:rPr lang="en-IN" sz="1800" dirty="0">
                <a:latin typeface="Times New Roman" panose="02020603050405020304" pitchFamily="18" charset="0"/>
                <a:cs typeface="Times New Roman" panose="02020603050405020304" pitchFamily="18" charset="0"/>
              </a:rPr>
            </a:br>
            <a:endParaRPr lang="en-US" sz="1800" dirty="0">
              <a:latin typeface="Times New Roman" panose="02020603050405020304" pitchFamily="18" charset="0"/>
              <a:cs typeface="Times New Roman" panose="02020603050405020304" pitchFamily="18" charset="0"/>
            </a:endParaRPr>
          </a:p>
        </p:txBody>
      </p:sp>
      <p:sp>
        <p:nvSpPr>
          <p:cNvPr id="3" name="Subtitle 2"/>
          <p:cNvSpPr>
            <a:spLocks noGrp="1"/>
          </p:cNvSpPr>
          <p:nvPr>
            <p:ph type="subTitle" idx="1"/>
          </p:nvPr>
        </p:nvSpPr>
        <p:spPr>
          <a:xfrm>
            <a:off x="619431" y="4240152"/>
            <a:ext cx="7883014" cy="730043"/>
          </a:xfrm>
        </p:spPr>
        <p:txBody>
          <a:bodyPr>
            <a:normAutofit lnSpcReduction="10000"/>
          </a:bodyPr>
          <a:lstStyle/>
          <a:p>
            <a:r>
              <a:rPr lang="en-IN" sz="1400" b="1" dirty="0">
                <a:latin typeface="Times New Roman" panose="02020603050405020304" pitchFamily="18" charset="0"/>
                <a:cs typeface="Times New Roman" panose="02020603050405020304" pitchFamily="18" charset="0"/>
              </a:rPr>
              <a:t>Student Name</a:t>
            </a:r>
            <a:r>
              <a:rPr lang="en-IN" sz="1400" b="1" dirty="0">
                <a:latin typeface="Times New Roman" panose="02020603050405020304" pitchFamily="18" charset="0"/>
                <a:cs typeface="Times New Roman" panose="02020603050405020304" pitchFamily="18" charset="0"/>
              </a:rPr>
              <a:t>: CRISTIAN ANDREI PISTROESCU</a:t>
            </a:r>
            <a:endParaRPr lang="en-IN" sz="1400" b="1" dirty="0">
              <a:latin typeface="Times New Roman" panose="02020603050405020304" pitchFamily="18" charset="0"/>
              <a:cs typeface="Times New Roman" panose="02020603050405020304" pitchFamily="18" charset="0"/>
            </a:endParaRPr>
          </a:p>
          <a:p>
            <a:r>
              <a:rPr lang="en-IN" sz="1400" dirty="0">
                <a:latin typeface="Times New Roman" panose="02020603050405020304" pitchFamily="18" charset="0"/>
                <a:cs typeface="Times New Roman" panose="02020603050405020304" pitchFamily="18" charset="0"/>
              </a:rPr>
              <a:t/>
            </a:r>
            <a:br>
              <a:rPr lang="en-IN" sz="1400" dirty="0">
                <a:latin typeface="Times New Roman" panose="02020603050405020304" pitchFamily="18" charset="0"/>
                <a:cs typeface="Times New Roman" panose="02020603050405020304" pitchFamily="18" charset="0"/>
              </a:rPr>
            </a:br>
            <a:r>
              <a:rPr lang="en-IN" sz="1400" b="1" dirty="0">
                <a:latin typeface="Times New Roman" panose="02020603050405020304" pitchFamily="18" charset="0"/>
                <a:cs typeface="Times New Roman" panose="02020603050405020304" pitchFamily="18" charset="0"/>
              </a:rPr>
              <a:t>Student </a:t>
            </a:r>
            <a:r>
              <a:rPr lang="en-IN" sz="1400" b="1">
                <a:latin typeface="Times New Roman" panose="02020603050405020304" pitchFamily="18" charset="0"/>
                <a:cs typeface="Times New Roman" panose="02020603050405020304" pitchFamily="18" charset="0"/>
              </a:rPr>
              <a:t>ID</a:t>
            </a:r>
            <a:r>
              <a:rPr lang="en-IN" sz="1400" b="1">
                <a:latin typeface="Times New Roman" panose="02020603050405020304" pitchFamily="18" charset="0"/>
                <a:cs typeface="Times New Roman" panose="02020603050405020304" pitchFamily="18" charset="0"/>
              </a:rPr>
              <a:t>:  2509012</a:t>
            </a:r>
            <a:endParaRPr lang="en-US" sz="1400" dirty="0"/>
          </a:p>
        </p:txBody>
      </p:sp>
    </p:spTree>
    <p:extLst>
      <p:ext uri="{BB962C8B-B14F-4D97-AF65-F5344CB8AC3E}">
        <p14:creationId xmlns:p14="http://schemas.microsoft.com/office/powerpoint/2010/main" val="3639203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b="1" dirty="0">
                <a:effectLst/>
                <a:latin typeface="Times New Roman" panose="02020603050405020304" pitchFamily="18" charset="0"/>
                <a:cs typeface="Times New Roman" panose="02020603050405020304" pitchFamily="18" charset="0"/>
              </a:rPr>
              <a:t>Introduction</a:t>
            </a: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a:bodyPr>
          <a:lstStyle/>
          <a:p>
            <a:pPr marL="0" indent="0" algn="just">
              <a:lnSpc>
                <a:spcPct val="150000"/>
              </a:lnSpc>
              <a:buNone/>
            </a:pPr>
            <a:r>
              <a:rPr lang="en-IN" sz="1500" dirty="0">
                <a:latin typeface="Times New Roman" panose="02020603050405020304" pitchFamily="18" charset="0"/>
                <a:cs typeface="Times New Roman" panose="02020603050405020304" pitchFamily="18" charset="0"/>
              </a:rPr>
              <a:t>This presentation focuses on Issac, a four-year-old attending a children's centre in London. Early childhood is a crucial stage for emotional and cognitive development, as well as social development. Using John Bowlby’s ‘Attachment Theory’, the presentation explains how maternal post-natal depression and limited social interaction can affect Issac’s overall attachment with others and his development. It also considers the contribution of scholars who have expanded Bowlby’s theory over the years. </a:t>
            </a:r>
          </a:p>
          <a:p>
            <a:pPr marL="0" indent="0" algn="just">
              <a:lnSpc>
                <a:spcPct val="150000"/>
              </a:lnSpc>
              <a:buNone/>
            </a:pPr>
            <a:endParaRPr lang="en-US" sz="1500" dirty="0">
              <a:latin typeface="Times New Roman" panose="02020603050405020304" pitchFamily="18" charset="0"/>
              <a:cs typeface="Times New Roman" panose="02020603050405020304" pitchFamily="18" charset="0"/>
            </a:endParaRPr>
          </a:p>
          <a:p>
            <a:endParaRPr lang="en-US" dirty="0"/>
          </a:p>
        </p:txBody>
      </p:sp>
    </p:spTree>
    <p:extLst>
      <p:ext uri="{BB962C8B-B14F-4D97-AF65-F5344CB8AC3E}">
        <p14:creationId xmlns:p14="http://schemas.microsoft.com/office/powerpoint/2010/main" val="41033094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00BF89-905E-FAF1-45AA-D8246C6F6F6A}"/>
              </a:ext>
            </a:extLst>
          </p:cNvPr>
          <p:cNvSpPr>
            <a:spLocks noGrp="1"/>
          </p:cNvSpPr>
          <p:nvPr>
            <p:ph type="title"/>
          </p:nvPr>
        </p:nvSpPr>
        <p:spPr/>
        <p:txBody>
          <a:bodyPr/>
          <a:lstStyle/>
          <a:p>
            <a:r>
              <a:rPr lang="en-IN" b="1" dirty="0">
                <a:effectLst/>
                <a:latin typeface="Times New Roman" panose="02020603050405020304" pitchFamily="18" charset="0"/>
                <a:cs typeface="Times New Roman" panose="02020603050405020304" pitchFamily="18" charset="0"/>
              </a:rPr>
              <a:t>Background of the study</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C7EE524-AF36-519D-F56B-E8D196ADC549}"/>
              </a:ext>
            </a:extLst>
          </p:cNvPr>
          <p:cNvSpPr>
            <a:spLocks noGrp="1"/>
          </p:cNvSpPr>
          <p:nvPr>
            <p:ph idx="1"/>
          </p:nvPr>
        </p:nvSpPr>
        <p:spPr>
          <a:xfrm>
            <a:off x="501446" y="1791929"/>
            <a:ext cx="3839386" cy="2957052"/>
          </a:xfrm>
        </p:spPr>
        <p:txBody>
          <a:bodyPr>
            <a:normAutofit/>
          </a:bodyPr>
          <a:lstStyle/>
          <a:p>
            <a:pPr lvl="0" algn="just">
              <a:lnSpc>
                <a:spcPct val="150000"/>
              </a:lnSpc>
            </a:pPr>
            <a:r>
              <a:rPr lang="en-IN" sz="1200" dirty="0">
                <a:latin typeface="Times New Roman" panose="02020603050405020304" pitchFamily="18" charset="0"/>
                <a:cs typeface="Times New Roman" panose="02020603050405020304" pitchFamily="18" charset="0"/>
              </a:rPr>
              <a:t>Issac is a child of four years old facing various social, emotional, and developmental problems. </a:t>
            </a:r>
          </a:p>
          <a:p>
            <a:pPr lvl="0" algn="just">
              <a:lnSpc>
                <a:spcPct val="150000"/>
              </a:lnSpc>
            </a:pPr>
            <a:r>
              <a:rPr lang="en-IN" sz="1200" dirty="0">
                <a:latin typeface="Times New Roman" panose="02020603050405020304" pitchFamily="18" charset="0"/>
                <a:cs typeface="Times New Roman" panose="02020603050405020304" pitchFamily="18" charset="0"/>
              </a:rPr>
              <a:t>He lives with his mother, who suffers from postnatal depression (</a:t>
            </a:r>
            <a:r>
              <a:rPr lang="en-IN" sz="1200" dirty="0" err="1">
                <a:latin typeface="Times New Roman" panose="02020603050405020304" pitchFamily="18" charset="0"/>
                <a:cs typeface="Times New Roman" panose="02020603050405020304" pitchFamily="18" charset="0"/>
              </a:rPr>
              <a:t>Tomoda</a:t>
            </a:r>
            <a:r>
              <a:rPr lang="en-IN" sz="1200" dirty="0">
                <a:latin typeface="Times New Roman" panose="02020603050405020304" pitchFamily="18" charset="0"/>
                <a:cs typeface="Times New Roman" panose="02020603050405020304" pitchFamily="18" charset="0"/>
              </a:rPr>
              <a:t> et al., 2024). </a:t>
            </a:r>
          </a:p>
          <a:p>
            <a:pPr lvl="0" algn="just">
              <a:lnSpc>
                <a:spcPct val="150000"/>
              </a:lnSpc>
            </a:pPr>
            <a:r>
              <a:rPr lang="en-IN" sz="1200" dirty="0">
                <a:latin typeface="Times New Roman" panose="02020603050405020304" pitchFamily="18" charset="0"/>
                <a:cs typeface="Times New Roman" panose="02020603050405020304" pitchFamily="18" charset="0"/>
              </a:rPr>
              <a:t>The family’s experience with childcare facilitation was poor in the last 2 years. </a:t>
            </a:r>
          </a:p>
          <a:p>
            <a:pPr lvl="0" algn="just">
              <a:lnSpc>
                <a:spcPct val="150000"/>
              </a:lnSpc>
            </a:pPr>
            <a:r>
              <a:rPr lang="en-IN" sz="1200" dirty="0">
                <a:latin typeface="Times New Roman" panose="02020603050405020304" pitchFamily="18" charset="0"/>
                <a:cs typeface="Times New Roman" panose="02020603050405020304" pitchFamily="18" charset="0"/>
              </a:rPr>
              <a:t>These developmental problems have made Issac withdrawn, distressed, and allowed him to suffer from language processing delays (</a:t>
            </a:r>
            <a:r>
              <a:rPr lang="en-IN" sz="1200" dirty="0" err="1">
                <a:latin typeface="Times New Roman" panose="02020603050405020304" pitchFamily="18" charset="0"/>
                <a:cs typeface="Times New Roman" panose="02020603050405020304" pitchFamily="18" charset="0"/>
              </a:rPr>
              <a:t>Tomoda</a:t>
            </a:r>
            <a:r>
              <a:rPr lang="en-IN" sz="1200" dirty="0">
                <a:latin typeface="Times New Roman" panose="02020603050405020304" pitchFamily="18" charset="0"/>
                <a:cs typeface="Times New Roman" panose="02020603050405020304" pitchFamily="18" charset="0"/>
              </a:rPr>
              <a:t> et al., 2024). </a:t>
            </a:r>
          </a:p>
          <a:p>
            <a:pPr algn="l"/>
            <a:endParaRPr lang="en-IN" sz="1400" dirty="0">
              <a:latin typeface="Times New Roman" panose="02020603050405020304" pitchFamily="18" charset="0"/>
              <a:cs typeface="Times New Roman" panose="02020603050405020304" pitchFamily="18" charset="0"/>
            </a:endParaRPr>
          </a:p>
        </p:txBody>
      </p:sp>
      <p:pic>
        <p:nvPicPr>
          <p:cNvPr id="4" name="image3.png">
            <a:extLst>
              <a:ext uri="{FF2B5EF4-FFF2-40B4-BE49-F238E27FC236}">
                <a16:creationId xmlns:a16="http://schemas.microsoft.com/office/drawing/2014/main" id="{F4D7B936-B95E-42C9-77E4-D0680A1C4E55}"/>
              </a:ext>
            </a:extLst>
          </p:cNvPr>
          <p:cNvPicPr/>
          <p:nvPr/>
        </p:nvPicPr>
        <p:blipFill>
          <a:blip r:embed="rId3"/>
          <a:srcRect/>
          <a:stretch>
            <a:fillRect/>
          </a:stretch>
        </p:blipFill>
        <p:spPr>
          <a:xfrm>
            <a:off x="4731250" y="1791929"/>
            <a:ext cx="4122506" cy="257102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5" name="TextBox 4">
            <a:extLst>
              <a:ext uri="{FF2B5EF4-FFF2-40B4-BE49-F238E27FC236}">
                <a16:creationId xmlns:a16="http://schemas.microsoft.com/office/drawing/2014/main" id="{7FFB3FEF-914A-FEEF-4FFE-97C5FC908771}"/>
              </a:ext>
            </a:extLst>
          </p:cNvPr>
          <p:cNvSpPr txBox="1"/>
          <p:nvPr/>
        </p:nvSpPr>
        <p:spPr>
          <a:xfrm>
            <a:off x="5455577" y="4292206"/>
            <a:ext cx="2964095" cy="808876"/>
          </a:xfrm>
          <a:prstGeom prst="rect">
            <a:avLst/>
          </a:prstGeom>
          <a:noFill/>
        </p:spPr>
        <p:txBody>
          <a:bodyPr wrap="square" rtlCol="0">
            <a:spAutoFit/>
          </a:bodyPr>
          <a:lstStyle/>
          <a:p>
            <a:pPr algn="ctr">
              <a:lnSpc>
                <a:spcPct val="150000"/>
              </a:lnSpc>
            </a:pPr>
            <a:r>
              <a:rPr lang="en-US" sz="800" dirty="0">
                <a:solidFill>
                  <a:schemeClr val="bg1"/>
                </a:solidFill>
                <a:latin typeface="Times New Roman" panose="02020603050405020304" pitchFamily="18" charset="0"/>
                <a:cs typeface="Times New Roman" panose="02020603050405020304" pitchFamily="18" charset="0"/>
              </a:rPr>
              <a:t>(Source: </a:t>
            </a:r>
            <a:r>
              <a:rPr lang="en-IN" sz="800" dirty="0">
                <a:solidFill>
                  <a:schemeClr val="bg1"/>
                </a:solidFill>
                <a:latin typeface="Times New Roman" panose="02020603050405020304" pitchFamily="18" charset="0"/>
                <a:cs typeface="Times New Roman" panose="02020603050405020304" pitchFamily="18" charset="0"/>
              </a:rPr>
              <a:t>https://www.researchgate.net/publication/234090098/figure/fig1/AS:202930864037895@1425393896743/Three-patterns-of-attachment-corresponding-to-Ainsworths-caregiving-style.png)</a:t>
            </a:r>
          </a:p>
        </p:txBody>
      </p:sp>
    </p:spTree>
    <p:extLst>
      <p:ext uri="{BB962C8B-B14F-4D97-AF65-F5344CB8AC3E}">
        <p14:creationId xmlns:p14="http://schemas.microsoft.com/office/powerpoint/2010/main" val="25287048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72FBB7-D045-779A-0B5F-DACCD8E17DB6}"/>
              </a:ext>
            </a:extLst>
          </p:cNvPr>
          <p:cNvSpPr>
            <a:spLocks noGrp="1"/>
          </p:cNvSpPr>
          <p:nvPr>
            <p:ph type="title"/>
          </p:nvPr>
        </p:nvSpPr>
        <p:spPr/>
        <p:txBody>
          <a:bodyPr>
            <a:normAutofit/>
          </a:bodyPr>
          <a:lstStyle/>
          <a:p>
            <a:r>
              <a:rPr lang="en-IN" b="1" dirty="0">
                <a:effectLst/>
                <a:latin typeface="Times New Roman" panose="02020603050405020304" pitchFamily="18" charset="0"/>
                <a:cs typeface="Times New Roman" panose="02020603050405020304" pitchFamily="18" charset="0"/>
              </a:rPr>
              <a:t>Explanation of attachment theory</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BED8147-0F37-4314-4855-6ACF7983B37B}"/>
              </a:ext>
            </a:extLst>
          </p:cNvPr>
          <p:cNvSpPr>
            <a:spLocks noGrp="1"/>
          </p:cNvSpPr>
          <p:nvPr>
            <p:ph idx="1"/>
          </p:nvPr>
        </p:nvSpPr>
        <p:spPr/>
        <p:txBody>
          <a:bodyPr>
            <a:normAutofit/>
          </a:bodyPr>
          <a:lstStyle/>
          <a:p>
            <a:pPr lvl="0" algn="l">
              <a:lnSpc>
                <a:spcPct val="150000"/>
              </a:lnSpc>
            </a:pPr>
            <a:r>
              <a:rPr lang="en-IN" sz="1400" dirty="0">
                <a:latin typeface="Times New Roman" panose="02020603050405020304" pitchFamily="18" charset="0"/>
                <a:cs typeface="Times New Roman" panose="02020603050405020304" pitchFamily="18" charset="0"/>
              </a:rPr>
              <a:t>John Bowlby stated that children develop a biological need for shaping emotional attachments. </a:t>
            </a:r>
          </a:p>
          <a:p>
            <a:pPr lvl="0" algn="l">
              <a:lnSpc>
                <a:spcPct val="150000"/>
              </a:lnSpc>
            </a:pPr>
            <a:r>
              <a:rPr lang="en-IN" sz="1400" dirty="0">
                <a:latin typeface="Times New Roman" panose="02020603050405020304" pitchFamily="18" charset="0"/>
                <a:cs typeface="Times New Roman" panose="02020603050405020304" pitchFamily="18" charset="0"/>
              </a:rPr>
              <a:t>As soon as these attachments were formed with others, children tried to use the base to explore their immediate environments (</a:t>
            </a:r>
            <a:r>
              <a:rPr lang="en-IN" sz="1400" dirty="0" err="1">
                <a:latin typeface="Times New Roman" panose="02020603050405020304" pitchFamily="18" charset="0"/>
                <a:cs typeface="Times New Roman" panose="02020603050405020304" pitchFamily="18" charset="0"/>
              </a:rPr>
              <a:t>Misirli</a:t>
            </a:r>
            <a:r>
              <a:rPr lang="en-IN" sz="1400" dirty="0">
                <a:latin typeface="Times New Roman" panose="02020603050405020304" pitchFamily="18" charset="0"/>
                <a:cs typeface="Times New Roman" panose="02020603050405020304" pitchFamily="18" charset="0"/>
              </a:rPr>
              <a:t> and Karakuş, 2023).</a:t>
            </a:r>
          </a:p>
          <a:p>
            <a:pPr lvl="0" algn="l">
              <a:lnSpc>
                <a:spcPct val="150000"/>
              </a:lnSpc>
            </a:pPr>
            <a:r>
              <a:rPr lang="en-IN" sz="1400" dirty="0">
                <a:latin typeface="Times New Roman" panose="02020603050405020304" pitchFamily="18" charset="0"/>
                <a:cs typeface="Times New Roman" panose="02020603050405020304" pitchFamily="18" charset="0"/>
              </a:rPr>
              <a:t>Exploration helps develop emotional security and encourages further growth. </a:t>
            </a:r>
          </a:p>
          <a:p>
            <a:pPr lvl="0" algn="l">
              <a:lnSpc>
                <a:spcPct val="150000"/>
              </a:lnSpc>
            </a:pPr>
            <a:r>
              <a:rPr lang="en-IN" sz="1400" dirty="0">
                <a:latin typeface="Times New Roman" panose="02020603050405020304" pitchFamily="18" charset="0"/>
                <a:cs typeface="Times New Roman" panose="02020603050405020304" pitchFamily="18" charset="0"/>
              </a:rPr>
              <a:t>Therefore, attachment creates the basis for normal development and environmental engagement (</a:t>
            </a:r>
            <a:r>
              <a:rPr lang="en-IN" sz="1400" dirty="0" err="1">
                <a:latin typeface="Times New Roman" panose="02020603050405020304" pitchFamily="18" charset="0"/>
                <a:cs typeface="Times New Roman" panose="02020603050405020304" pitchFamily="18" charset="0"/>
              </a:rPr>
              <a:t>Misirli</a:t>
            </a:r>
            <a:r>
              <a:rPr lang="en-IN" sz="1400" dirty="0">
                <a:latin typeface="Times New Roman" panose="02020603050405020304" pitchFamily="18" charset="0"/>
                <a:cs typeface="Times New Roman" panose="02020603050405020304" pitchFamily="18" charset="0"/>
              </a:rPr>
              <a:t> and Karakuş, 2023). </a:t>
            </a:r>
          </a:p>
          <a:p>
            <a:pPr algn="l"/>
            <a:endParaRPr lang="en-IN" dirty="0"/>
          </a:p>
        </p:txBody>
      </p:sp>
    </p:spTree>
    <p:extLst>
      <p:ext uri="{BB962C8B-B14F-4D97-AF65-F5344CB8AC3E}">
        <p14:creationId xmlns:p14="http://schemas.microsoft.com/office/powerpoint/2010/main" val="32930444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EE56B9-6EC2-EA1A-9FA2-D5C4479EBAAC}"/>
              </a:ext>
            </a:extLst>
          </p:cNvPr>
          <p:cNvSpPr>
            <a:spLocks noGrp="1"/>
          </p:cNvSpPr>
          <p:nvPr>
            <p:ph type="title"/>
          </p:nvPr>
        </p:nvSpPr>
        <p:spPr>
          <a:xfrm>
            <a:off x="501445" y="1180001"/>
            <a:ext cx="8259098" cy="763526"/>
          </a:xfrm>
        </p:spPr>
        <p:txBody>
          <a:bodyPr>
            <a:noAutofit/>
          </a:bodyPr>
          <a:lstStyle/>
          <a:p>
            <a:r>
              <a:rPr lang="en-IN" b="1" dirty="0">
                <a:effectLst/>
                <a:latin typeface="Times New Roman" panose="02020603050405020304" pitchFamily="18" charset="0"/>
                <a:cs typeface="Times New Roman" panose="02020603050405020304" pitchFamily="18" charset="0"/>
              </a:rPr>
              <a:t>Explanation of the attachment theory….(</a:t>
            </a:r>
            <a:r>
              <a:rPr lang="en-IN" b="1" dirty="0" err="1">
                <a:effectLst/>
                <a:latin typeface="Times New Roman" panose="02020603050405020304" pitchFamily="18" charset="0"/>
                <a:cs typeface="Times New Roman" panose="02020603050405020304" pitchFamily="18" charset="0"/>
              </a:rPr>
              <a:t>Contd</a:t>
            </a:r>
            <a:r>
              <a:rPr lang="en-IN" b="1" dirty="0">
                <a:effectLst/>
                <a:latin typeface="Times New Roman" panose="02020603050405020304" pitchFamily="18" charset="0"/>
                <a:cs typeface="Times New Roman" panose="02020603050405020304" pitchFamily="18" charset="0"/>
              </a:rPr>
              <a:t>)</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7F4D158-604D-7498-C4D8-EB385A2068AA}"/>
              </a:ext>
            </a:extLst>
          </p:cNvPr>
          <p:cNvSpPr>
            <a:spLocks noGrp="1"/>
          </p:cNvSpPr>
          <p:nvPr>
            <p:ph idx="1"/>
          </p:nvPr>
        </p:nvSpPr>
        <p:spPr>
          <a:xfrm>
            <a:off x="539393" y="2178121"/>
            <a:ext cx="3595955" cy="2570860"/>
          </a:xfrm>
        </p:spPr>
        <p:txBody>
          <a:bodyPr>
            <a:normAutofit lnSpcReduction="10000"/>
          </a:bodyPr>
          <a:lstStyle/>
          <a:p>
            <a:pPr lvl="0" algn="just">
              <a:lnSpc>
                <a:spcPct val="150000"/>
              </a:lnSpc>
            </a:pPr>
            <a:r>
              <a:rPr lang="en-IN" sz="1200" dirty="0">
                <a:latin typeface="Times New Roman" panose="02020603050405020304" pitchFamily="18" charset="0"/>
                <a:cs typeface="Times New Roman" panose="02020603050405020304" pitchFamily="18" charset="0"/>
              </a:rPr>
              <a:t>The attachment theory is especially applicable for the first five years of life (Twohig et al., 2024).</a:t>
            </a:r>
          </a:p>
          <a:p>
            <a:pPr lvl="0" algn="just">
              <a:lnSpc>
                <a:spcPct val="150000"/>
              </a:lnSpc>
            </a:pPr>
            <a:r>
              <a:rPr lang="en-IN" sz="1200" dirty="0">
                <a:latin typeface="Times New Roman" panose="02020603050405020304" pitchFamily="18" charset="0"/>
                <a:cs typeface="Times New Roman" panose="02020603050405020304" pitchFamily="18" charset="0"/>
              </a:rPr>
              <a:t>During that period, one has to develop healthy relationships with the carer. </a:t>
            </a:r>
          </a:p>
          <a:p>
            <a:pPr lvl="0" algn="just">
              <a:lnSpc>
                <a:spcPct val="150000"/>
              </a:lnSpc>
            </a:pPr>
            <a:r>
              <a:rPr lang="en-IN" sz="1200" dirty="0">
                <a:latin typeface="Times New Roman" panose="02020603050405020304" pitchFamily="18" charset="0"/>
                <a:cs typeface="Times New Roman" panose="02020603050405020304" pitchFamily="18" charset="0"/>
              </a:rPr>
              <a:t>Therefore, consistent childcare is provided by parents and other caregivers (Twohig et al., 2024). </a:t>
            </a:r>
          </a:p>
          <a:p>
            <a:pPr lvl="0" algn="just">
              <a:lnSpc>
                <a:spcPct val="150000"/>
              </a:lnSpc>
            </a:pPr>
            <a:r>
              <a:rPr lang="en-IN" sz="1200" dirty="0">
                <a:latin typeface="Times New Roman" panose="02020603050405020304" pitchFamily="18" charset="0"/>
                <a:cs typeface="Times New Roman" panose="02020603050405020304" pitchFamily="18" charset="0"/>
              </a:rPr>
              <a:t>Any disruptions may lead to various developmental issues. </a:t>
            </a:r>
          </a:p>
          <a:p>
            <a:pPr algn="l"/>
            <a:endParaRPr lang="en-IN" dirty="0"/>
          </a:p>
        </p:txBody>
      </p:sp>
      <p:pic>
        <p:nvPicPr>
          <p:cNvPr id="4" name="image2.png">
            <a:extLst>
              <a:ext uri="{FF2B5EF4-FFF2-40B4-BE49-F238E27FC236}">
                <a16:creationId xmlns:a16="http://schemas.microsoft.com/office/drawing/2014/main" id="{A03C78AA-5889-E913-A07B-2B6A9FCB8E34}"/>
              </a:ext>
            </a:extLst>
          </p:cNvPr>
          <p:cNvPicPr/>
          <p:nvPr/>
        </p:nvPicPr>
        <p:blipFill>
          <a:blip r:embed="rId3"/>
          <a:srcRect/>
          <a:stretch>
            <a:fillRect/>
          </a:stretch>
        </p:blipFill>
        <p:spPr>
          <a:xfrm>
            <a:off x="5445303" y="2178121"/>
            <a:ext cx="3638876" cy="1908673"/>
          </a:xfrm>
          <a:prstGeom prst="rect">
            <a:avLst/>
          </a:prstGeom>
          <a:ln w="25400">
            <a:solidFill>
              <a:srgbClr val="000000"/>
            </a:solidFill>
            <a:prstDash val="solid"/>
          </a:ln>
        </p:spPr>
      </p:pic>
      <p:sp>
        <p:nvSpPr>
          <p:cNvPr id="5" name="TextBox 4">
            <a:extLst>
              <a:ext uri="{FF2B5EF4-FFF2-40B4-BE49-F238E27FC236}">
                <a16:creationId xmlns:a16="http://schemas.microsoft.com/office/drawing/2014/main" id="{41FB39C0-B922-064A-5A59-80FF1DD0A884}"/>
              </a:ext>
            </a:extLst>
          </p:cNvPr>
          <p:cNvSpPr txBox="1"/>
          <p:nvPr/>
        </p:nvSpPr>
        <p:spPr>
          <a:xfrm>
            <a:off x="6390525" y="4149958"/>
            <a:ext cx="2296274" cy="993542"/>
          </a:xfrm>
          <a:prstGeom prst="rect">
            <a:avLst/>
          </a:prstGeom>
          <a:noFill/>
        </p:spPr>
        <p:txBody>
          <a:bodyPr wrap="square" rtlCol="0">
            <a:spAutoFit/>
          </a:bodyPr>
          <a:lstStyle/>
          <a:p>
            <a:pPr algn="ctr">
              <a:lnSpc>
                <a:spcPct val="150000"/>
              </a:lnSpc>
            </a:pPr>
            <a:r>
              <a:rPr lang="en-US" sz="800" dirty="0">
                <a:solidFill>
                  <a:schemeClr val="bg1"/>
                </a:solidFill>
                <a:latin typeface="Times New Roman" panose="02020603050405020304" pitchFamily="18" charset="0"/>
                <a:cs typeface="Times New Roman" panose="02020603050405020304" pitchFamily="18" charset="0"/>
              </a:rPr>
              <a:t>(Source: </a:t>
            </a:r>
            <a:r>
              <a:rPr lang="en-IN" sz="800" dirty="0">
                <a:solidFill>
                  <a:schemeClr val="bg1"/>
                </a:solidFill>
                <a:latin typeface="Times New Roman" panose="02020603050405020304" pitchFamily="18" charset="0"/>
                <a:cs typeface="Times New Roman" panose="02020603050405020304" pitchFamily="18" charset="0"/>
              </a:rPr>
              <a:t>https://www.researchgate.net/profile/Emily-Wassell/publication/263270117/figure/fig1/AS:655130668060672@1533206731044/Bowlbys-Attachment-Theory.png)</a:t>
            </a:r>
          </a:p>
        </p:txBody>
      </p:sp>
    </p:spTree>
    <p:extLst>
      <p:ext uri="{BB962C8B-B14F-4D97-AF65-F5344CB8AC3E}">
        <p14:creationId xmlns:p14="http://schemas.microsoft.com/office/powerpoint/2010/main" val="39655969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98B322-CF7B-5862-1A55-C0AD0AEF4F09}"/>
              </a:ext>
            </a:extLst>
          </p:cNvPr>
          <p:cNvSpPr>
            <a:spLocks noGrp="1"/>
          </p:cNvSpPr>
          <p:nvPr>
            <p:ph type="title"/>
          </p:nvPr>
        </p:nvSpPr>
        <p:spPr/>
        <p:txBody>
          <a:bodyPr/>
          <a:lstStyle/>
          <a:p>
            <a:r>
              <a:rPr lang="en-IN" b="1" dirty="0">
                <a:effectLst/>
                <a:latin typeface="Times New Roman" panose="02020603050405020304" pitchFamily="18" charset="0"/>
                <a:cs typeface="Times New Roman" panose="02020603050405020304" pitchFamily="18" charset="0"/>
              </a:rPr>
              <a:t>Application of the theory to Issac’s case</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5B29527-100F-1590-CC2B-59B2BB1A88BD}"/>
              </a:ext>
            </a:extLst>
          </p:cNvPr>
          <p:cNvSpPr>
            <a:spLocks noGrp="1"/>
          </p:cNvSpPr>
          <p:nvPr>
            <p:ph idx="1"/>
          </p:nvPr>
        </p:nvSpPr>
        <p:spPr>
          <a:xfrm>
            <a:off x="501446" y="1791929"/>
            <a:ext cx="3618492" cy="2957052"/>
          </a:xfrm>
        </p:spPr>
        <p:txBody>
          <a:bodyPr>
            <a:normAutofit/>
          </a:bodyPr>
          <a:lstStyle/>
          <a:p>
            <a:pPr lvl="0" algn="l">
              <a:lnSpc>
                <a:spcPct val="150000"/>
              </a:lnSpc>
            </a:pPr>
            <a:r>
              <a:rPr lang="en-IN" sz="1200" dirty="0">
                <a:latin typeface="Times New Roman" panose="02020603050405020304" pitchFamily="18" charset="0"/>
                <a:cs typeface="Times New Roman" panose="02020603050405020304" pitchFamily="18" charset="0"/>
              </a:rPr>
              <a:t>The situation with Issac shows how important stable relationships, according to the attachment theory, are.</a:t>
            </a:r>
          </a:p>
          <a:p>
            <a:pPr lvl="0" algn="l">
              <a:lnSpc>
                <a:spcPct val="150000"/>
              </a:lnSpc>
            </a:pPr>
            <a:r>
              <a:rPr lang="en-IN" sz="1200" dirty="0">
                <a:latin typeface="Times New Roman" panose="02020603050405020304" pitchFamily="18" charset="0"/>
                <a:cs typeface="Times New Roman" panose="02020603050405020304" pitchFamily="18" charset="0"/>
              </a:rPr>
              <a:t>Disrupted childcare arrangements made it difficult for him to create secure attachments for the last two years (Garrett, 2022).</a:t>
            </a:r>
          </a:p>
          <a:p>
            <a:pPr lvl="0" algn="l">
              <a:lnSpc>
                <a:spcPct val="150000"/>
              </a:lnSpc>
            </a:pPr>
            <a:r>
              <a:rPr lang="en-IN" sz="1200" dirty="0">
                <a:latin typeface="Times New Roman" panose="02020603050405020304" pitchFamily="18" charset="0"/>
                <a:cs typeface="Times New Roman" panose="02020603050405020304" pitchFamily="18" charset="0"/>
              </a:rPr>
              <a:t>Such disruptions led to psychological problems, making it difficult for him to explore the environment (Garrett, 2022). </a:t>
            </a:r>
          </a:p>
          <a:p>
            <a:pPr algn="l"/>
            <a:endParaRPr lang="en-IN" dirty="0"/>
          </a:p>
        </p:txBody>
      </p:sp>
      <p:pic>
        <p:nvPicPr>
          <p:cNvPr id="4" name="image1.png">
            <a:extLst>
              <a:ext uri="{FF2B5EF4-FFF2-40B4-BE49-F238E27FC236}">
                <a16:creationId xmlns:a16="http://schemas.microsoft.com/office/drawing/2014/main" id="{E2A43441-EED6-52B1-425F-C9A09B57C52D}"/>
              </a:ext>
            </a:extLst>
          </p:cNvPr>
          <p:cNvPicPr/>
          <p:nvPr/>
        </p:nvPicPr>
        <p:blipFill>
          <a:blip r:embed="rId3"/>
          <a:srcRect/>
          <a:stretch>
            <a:fillRect/>
          </a:stretch>
        </p:blipFill>
        <p:spPr>
          <a:xfrm>
            <a:off x="4510355" y="1740558"/>
            <a:ext cx="4338263" cy="2633752"/>
          </a:xfrm>
          <a:prstGeom prst="rect">
            <a:avLst/>
          </a:prstGeom>
          <a:ln w="25400">
            <a:solidFill>
              <a:srgbClr val="000000"/>
            </a:solidFill>
            <a:prstDash val="solid"/>
          </a:ln>
        </p:spPr>
      </p:pic>
      <p:sp>
        <p:nvSpPr>
          <p:cNvPr id="5" name="TextBox 4">
            <a:extLst>
              <a:ext uri="{FF2B5EF4-FFF2-40B4-BE49-F238E27FC236}">
                <a16:creationId xmlns:a16="http://schemas.microsoft.com/office/drawing/2014/main" id="{474F19EA-BECA-A64A-8BEE-82E58BC64FB1}"/>
              </a:ext>
            </a:extLst>
          </p:cNvPr>
          <p:cNvSpPr txBox="1"/>
          <p:nvPr/>
        </p:nvSpPr>
        <p:spPr>
          <a:xfrm>
            <a:off x="5522361" y="4436876"/>
            <a:ext cx="2774022" cy="624210"/>
          </a:xfrm>
          <a:prstGeom prst="rect">
            <a:avLst/>
          </a:prstGeom>
          <a:noFill/>
        </p:spPr>
        <p:txBody>
          <a:bodyPr wrap="square" rtlCol="0">
            <a:spAutoFit/>
          </a:bodyPr>
          <a:lstStyle/>
          <a:p>
            <a:pPr algn="ctr">
              <a:lnSpc>
                <a:spcPct val="150000"/>
              </a:lnSpc>
            </a:pPr>
            <a:r>
              <a:rPr lang="en-US" sz="800" dirty="0">
                <a:solidFill>
                  <a:schemeClr val="bg1"/>
                </a:solidFill>
                <a:latin typeface="Times New Roman" panose="02020603050405020304" pitchFamily="18" charset="0"/>
                <a:cs typeface="Times New Roman" panose="02020603050405020304" pitchFamily="18" charset="0"/>
              </a:rPr>
              <a:t>(Source: </a:t>
            </a:r>
            <a:r>
              <a:rPr lang="en-IN" sz="800" dirty="0">
                <a:solidFill>
                  <a:schemeClr val="bg1"/>
                </a:solidFill>
                <a:latin typeface="Times New Roman" panose="02020603050405020304" pitchFamily="18" charset="0"/>
                <a:cs typeface="Times New Roman" panose="02020603050405020304" pitchFamily="18" charset="0"/>
              </a:rPr>
              <a:t>https://www.researchgate.net/figure/The-Insecure-Cycle-of-mistuned-communication-between-parent-and-child-This-figure-shows_fig4_358230140)</a:t>
            </a:r>
          </a:p>
        </p:txBody>
      </p:sp>
    </p:spTree>
    <p:extLst>
      <p:ext uri="{BB962C8B-B14F-4D97-AF65-F5344CB8AC3E}">
        <p14:creationId xmlns:p14="http://schemas.microsoft.com/office/powerpoint/2010/main" val="33554545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AA50E3-8E0E-7928-A96E-F97B4303E0C3}"/>
              </a:ext>
            </a:extLst>
          </p:cNvPr>
          <p:cNvSpPr>
            <a:spLocks noGrp="1"/>
          </p:cNvSpPr>
          <p:nvPr>
            <p:ph type="title"/>
          </p:nvPr>
        </p:nvSpPr>
        <p:spPr>
          <a:xfrm>
            <a:off x="516194" y="1118354"/>
            <a:ext cx="8259098" cy="869695"/>
          </a:xfrm>
        </p:spPr>
        <p:txBody>
          <a:bodyPr>
            <a:noAutofit/>
          </a:bodyPr>
          <a:lstStyle/>
          <a:p>
            <a:r>
              <a:rPr lang="en-IN" b="1" dirty="0">
                <a:effectLst/>
                <a:latin typeface="Times New Roman" panose="02020603050405020304" pitchFamily="18" charset="0"/>
                <a:cs typeface="Times New Roman" panose="02020603050405020304" pitchFamily="18" charset="0"/>
              </a:rPr>
              <a:t>Application of the theory to Issac’s case….(</a:t>
            </a:r>
            <a:r>
              <a:rPr lang="en-IN" b="1" dirty="0" err="1">
                <a:effectLst/>
                <a:latin typeface="Times New Roman" panose="02020603050405020304" pitchFamily="18" charset="0"/>
                <a:cs typeface="Times New Roman" panose="02020603050405020304" pitchFamily="18" charset="0"/>
              </a:rPr>
              <a:t>Contd</a:t>
            </a:r>
            <a:r>
              <a:rPr lang="en-IN" b="1" dirty="0">
                <a:effectLst/>
                <a:latin typeface="Times New Roman" panose="02020603050405020304" pitchFamily="18" charset="0"/>
                <a:cs typeface="Times New Roman" panose="02020603050405020304" pitchFamily="18" charset="0"/>
              </a:rPr>
              <a:t>)</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0C1D43B-B6A6-DFCB-34CF-FAE189240516}"/>
              </a:ext>
            </a:extLst>
          </p:cNvPr>
          <p:cNvSpPr>
            <a:spLocks noGrp="1"/>
          </p:cNvSpPr>
          <p:nvPr>
            <p:ph idx="1"/>
          </p:nvPr>
        </p:nvSpPr>
        <p:spPr>
          <a:xfrm>
            <a:off x="501445" y="2070243"/>
            <a:ext cx="8244349" cy="2678738"/>
          </a:xfrm>
        </p:spPr>
        <p:txBody>
          <a:bodyPr>
            <a:normAutofit/>
          </a:bodyPr>
          <a:lstStyle/>
          <a:p>
            <a:pPr lvl="0" algn="just">
              <a:lnSpc>
                <a:spcPct val="150000"/>
              </a:lnSpc>
            </a:pPr>
            <a:r>
              <a:rPr lang="en-IN" sz="1400" dirty="0">
                <a:latin typeface="Times New Roman" panose="02020603050405020304" pitchFamily="18" charset="0"/>
                <a:cs typeface="Times New Roman" panose="02020603050405020304" pitchFamily="18" charset="0"/>
              </a:rPr>
              <a:t>Postnatal depression of Issac's mother was likely to reduce her emotional sensitivity.</a:t>
            </a:r>
          </a:p>
          <a:p>
            <a:pPr lvl="0" algn="just">
              <a:lnSpc>
                <a:spcPct val="150000"/>
              </a:lnSpc>
            </a:pPr>
            <a:r>
              <a:rPr lang="en-IN" sz="1400" dirty="0">
                <a:latin typeface="Times New Roman" panose="02020603050405020304" pitchFamily="18" charset="0"/>
                <a:cs typeface="Times New Roman" panose="02020603050405020304" pitchFamily="18" charset="0"/>
              </a:rPr>
              <a:t>As the ‘attachment theory’ required consistent efforts from the primary caregiver to secure healthy relationships, the same was lacking in Issac’s case (Darling et al., 2024).</a:t>
            </a:r>
          </a:p>
          <a:p>
            <a:pPr lvl="0" algn="just">
              <a:lnSpc>
                <a:spcPct val="150000"/>
              </a:lnSpc>
            </a:pPr>
            <a:r>
              <a:rPr lang="en-IN" sz="1400" dirty="0">
                <a:latin typeface="Times New Roman" panose="02020603050405020304" pitchFamily="18" charset="0"/>
                <a:cs typeface="Times New Roman" panose="02020603050405020304" pitchFamily="18" charset="0"/>
              </a:rPr>
              <a:t>These contributed to Issac’s clinginess towards his mother, his issues during slumber, and an emotional gnawing need to seek his mother frequently. </a:t>
            </a:r>
          </a:p>
          <a:p>
            <a:pPr algn="just">
              <a:lnSpc>
                <a:spcPct val="150000"/>
              </a:lnSpc>
            </a:pPr>
            <a:r>
              <a:rPr lang="en-IN" sz="1400" dirty="0">
                <a:latin typeface="Times New Roman" panose="02020603050405020304" pitchFamily="18" charset="0"/>
                <a:cs typeface="Times New Roman" panose="02020603050405020304" pitchFamily="18" charset="0"/>
              </a:rPr>
              <a:t>His mother's lack of attachment also resulted in social isolation and avoidance of group games (Darling et al., 2024). </a:t>
            </a:r>
          </a:p>
          <a:p>
            <a:pPr lvl="0" algn="just">
              <a:lnSpc>
                <a:spcPct val="150000"/>
              </a:lnSpc>
            </a:pPr>
            <a:endParaRPr lang="en-IN" sz="1400" dirty="0">
              <a:latin typeface="Times New Roman" panose="02020603050405020304" pitchFamily="18" charset="0"/>
              <a:cs typeface="Times New Roman" panose="02020603050405020304" pitchFamily="18" charset="0"/>
            </a:endParaRPr>
          </a:p>
          <a:p>
            <a:endParaRPr lang="en-IN" dirty="0"/>
          </a:p>
        </p:txBody>
      </p:sp>
    </p:spTree>
    <p:extLst>
      <p:ext uri="{BB962C8B-B14F-4D97-AF65-F5344CB8AC3E}">
        <p14:creationId xmlns:p14="http://schemas.microsoft.com/office/powerpoint/2010/main" val="9795901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AC5304-0F86-38FC-4DCB-38F2D87C2827}"/>
              </a:ext>
            </a:extLst>
          </p:cNvPr>
          <p:cNvSpPr>
            <a:spLocks noGrp="1"/>
          </p:cNvSpPr>
          <p:nvPr>
            <p:ph type="title"/>
          </p:nvPr>
        </p:nvSpPr>
        <p:spPr>
          <a:xfrm>
            <a:off x="486696" y="1138903"/>
            <a:ext cx="8259098" cy="763526"/>
          </a:xfrm>
        </p:spPr>
        <p:txBody>
          <a:bodyPr>
            <a:noAutofit/>
          </a:bodyPr>
          <a:lstStyle/>
          <a:p>
            <a:r>
              <a:rPr lang="en-IN" b="1" dirty="0">
                <a:effectLst/>
                <a:latin typeface="Times New Roman" panose="02020603050405020304" pitchFamily="18" charset="0"/>
                <a:cs typeface="Times New Roman" panose="02020603050405020304" pitchFamily="18" charset="0"/>
              </a:rPr>
              <a:t>Consideration of nature and nurture significance</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EE61F77-ACDC-2823-A91C-D1F94A0E2C20}"/>
              </a:ext>
            </a:extLst>
          </p:cNvPr>
          <p:cNvSpPr>
            <a:spLocks noGrp="1"/>
          </p:cNvSpPr>
          <p:nvPr>
            <p:ph idx="1"/>
          </p:nvPr>
        </p:nvSpPr>
        <p:spPr>
          <a:xfrm>
            <a:off x="595901" y="1946953"/>
            <a:ext cx="8149893" cy="2802028"/>
          </a:xfrm>
        </p:spPr>
        <p:txBody>
          <a:bodyPr>
            <a:normAutofit/>
          </a:bodyPr>
          <a:lstStyle/>
          <a:p>
            <a:pPr lvl="0" algn="just">
              <a:lnSpc>
                <a:spcPct val="150000"/>
              </a:lnSpc>
            </a:pPr>
            <a:r>
              <a:rPr lang="en-IN" sz="1400" dirty="0">
                <a:latin typeface="Times New Roman" panose="02020603050405020304" pitchFamily="18" charset="0"/>
                <a:cs typeface="Times New Roman" panose="02020603050405020304" pitchFamily="18" charset="0"/>
              </a:rPr>
              <a:t>Isaac’s long-term exposure to emotional stress may have affected his development (Music, 2017, pp. 85-165).</a:t>
            </a:r>
          </a:p>
          <a:p>
            <a:pPr lvl="0" algn="just">
              <a:lnSpc>
                <a:spcPct val="150000"/>
              </a:lnSpc>
            </a:pPr>
            <a:r>
              <a:rPr lang="en-IN" sz="1400" dirty="0">
                <a:latin typeface="Times New Roman" panose="02020603050405020304" pitchFamily="18" charset="0"/>
                <a:cs typeface="Times New Roman" panose="02020603050405020304" pitchFamily="18" charset="0"/>
              </a:rPr>
              <a:t>Environmental factors include disruption in child care, post-natal depression of the mother, and frequent changes within the family.</a:t>
            </a:r>
          </a:p>
          <a:p>
            <a:pPr lvl="0" algn="just">
              <a:lnSpc>
                <a:spcPct val="150000"/>
              </a:lnSpc>
            </a:pPr>
            <a:r>
              <a:rPr lang="en-IN" sz="1400" dirty="0">
                <a:latin typeface="Times New Roman" panose="02020603050405020304" pitchFamily="18" charset="0"/>
                <a:cs typeface="Times New Roman" panose="02020603050405020304" pitchFamily="18" charset="0"/>
              </a:rPr>
              <a:t>These factors limited his emotional, social, linguistic, and psychological development (Music, 2017, pp. 85-165). </a:t>
            </a:r>
          </a:p>
          <a:p>
            <a:pPr algn="l"/>
            <a:endParaRPr lang="en-IN" dirty="0"/>
          </a:p>
        </p:txBody>
      </p:sp>
    </p:spTree>
    <p:extLst>
      <p:ext uri="{BB962C8B-B14F-4D97-AF65-F5344CB8AC3E}">
        <p14:creationId xmlns:p14="http://schemas.microsoft.com/office/powerpoint/2010/main" val="2825166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B57DA4-EE5B-1EA4-7BF5-0DB6FC381164}"/>
              </a:ext>
            </a:extLst>
          </p:cNvPr>
          <p:cNvSpPr>
            <a:spLocks noGrp="1"/>
          </p:cNvSpPr>
          <p:nvPr>
            <p:ph type="title"/>
          </p:nvPr>
        </p:nvSpPr>
        <p:spPr/>
        <p:txBody>
          <a:bodyPr>
            <a:normAutofit/>
          </a:bodyPr>
          <a:lstStyle/>
          <a:p>
            <a:r>
              <a:rPr lang="en-IN" b="1" dirty="0">
                <a:effectLst/>
                <a:latin typeface="Times New Roman" panose="02020603050405020304" pitchFamily="18" charset="0"/>
                <a:cs typeface="Times New Roman" panose="02020603050405020304" pitchFamily="18" charset="0"/>
              </a:rPr>
              <a:t>Practical strategies for application</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4240EBBD-D8C0-C036-A53F-5B3287A28635}"/>
              </a:ext>
            </a:extLst>
          </p:cNvPr>
          <p:cNvSpPr>
            <a:spLocks noGrp="1"/>
          </p:cNvSpPr>
          <p:nvPr>
            <p:ph idx="1"/>
          </p:nvPr>
        </p:nvSpPr>
        <p:spPr/>
        <p:txBody>
          <a:bodyPr>
            <a:normAutofit/>
          </a:bodyPr>
          <a:lstStyle/>
          <a:p>
            <a:pPr lvl="0" algn="l">
              <a:lnSpc>
                <a:spcPct val="150000"/>
              </a:lnSpc>
            </a:pPr>
            <a:r>
              <a:rPr lang="en-IN" sz="1400" dirty="0">
                <a:latin typeface="Times New Roman" panose="02020603050405020304" pitchFamily="18" charset="0"/>
                <a:cs typeface="Times New Roman" panose="02020603050405020304" pitchFamily="18" charset="0"/>
              </a:rPr>
              <a:t>Constant exposure to play-based learning will be emotionally, physically, and socially healthy for Issac (Robledo et al., 2022).</a:t>
            </a:r>
          </a:p>
          <a:p>
            <a:pPr lvl="0" algn="l">
              <a:lnSpc>
                <a:spcPct val="150000"/>
              </a:lnSpc>
            </a:pPr>
            <a:r>
              <a:rPr lang="en-IN" sz="1400" dirty="0">
                <a:latin typeface="Times New Roman" panose="02020603050405020304" pitchFamily="18" charset="0"/>
                <a:cs typeface="Times New Roman" panose="02020603050405020304" pitchFamily="18" charset="0"/>
              </a:rPr>
              <a:t>The caregivers in the facility must allow Issac to participate voluntarily in language-rich environments.</a:t>
            </a:r>
          </a:p>
          <a:p>
            <a:pPr lvl="0" algn="l">
              <a:lnSpc>
                <a:spcPct val="150000"/>
              </a:lnSpc>
            </a:pPr>
            <a:r>
              <a:rPr lang="en-IN" sz="1400" dirty="0">
                <a:latin typeface="Times New Roman" panose="02020603050405020304" pitchFamily="18" charset="0"/>
                <a:cs typeface="Times New Roman" panose="02020603050405020304" pitchFamily="18" charset="0"/>
              </a:rPr>
              <a:t>Multiagency associations in Issac’s case could also bring his mother, doctors, and speech therapists together to contribute positively to his development (Robledo et al., 2022).</a:t>
            </a:r>
          </a:p>
          <a:p>
            <a:endParaRPr lang="en-IN" dirty="0"/>
          </a:p>
        </p:txBody>
      </p:sp>
    </p:spTree>
    <p:extLst>
      <p:ext uri="{BB962C8B-B14F-4D97-AF65-F5344CB8AC3E}">
        <p14:creationId xmlns:p14="http://schemas.microsoft.com/office/powerpoint/2010/main" val="20825218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29A88C-B799-22EB-9A92-E0285F6370F4}"/>
              </a:ext>
            </a:extLst>
          </p:cNvPr>
          <p:cNvSpPr>
            <a:spLocks noGrp="1"/>
          </p:cNvSpPr>
          <p:nvPr>
            <p:ph type="title"/>
          </p:nvPr>
        </p:nvSpPr>
        <p:spPr>
          <a:xfrm>
            <a:off x="185597" y="1128630"/>
            <a:ext cx="8259098" cy="763526"/>
          </a:xfrm>
        </p:spPr>
        <p:txBody>
          <a:bodyPr>
            <a:noAutofit/>
          </a:bodyPr>
          <a:lstStyle/>
          <a:p>
            <a:r>
              <a:rPr lang="en-IN" b="1" dirty="0">
                <a:effectLst/>
                <a:latin typeface="Times New Roman" panose="02020603050405020304" pitchFamily="18" charset="0"/>
                <a:cs typeface="Times New Roman" panose="02020603050405020304" pitchFamily="18" charset="0"/>
              </a:rPr>
              <a:t>Critical evaluation of the attachment theory</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419FB9B5-CA78-0064-E685-02C707B4A8D9}"/>
              </a:ext>
            </a:extLst>
          </p:cNvPr>
          <p:cNvSpPr>
            <a:spLocks noGrp="1"/>
          </p:cNvSpPr>
          <p:nvPr>
            <p:ph idx="1"/>
          </p:nvPr>
        </p:nvSpPr>
        <p:spPr>
          <a:xfrm>
            <a:off x="611312" y="2024009"/>
            <a:ext cx="3703834" cy="2724972"/>
          </a:xfrm>
        </p:spPr>
        <p:txBody>
          <a:bodyPr>
            <a:normAutofit fontScale="92500" lnSpcReduction="20000"/>
          </a:bodyPr>
          <a:lstStyle/>
          <a:p>
            <a:pPr lvl="0" algn="l">
              <a:lnSpc>
                <a:spcPct val="150000"/>
              </a:lnSpc>
            </a:pPr>
            <a:r>
              <a:rPr lang="en-IN" sz="1300" dirty="0">
                <a:latin typeface="Times New Roman" panose="02020603050405020304" pitchFamily="18" charset="0"/>
                <a:cs typeface="Times New Roman" panose="02020603050405020304" pitchFamily="18" charset="0"/>
              </a:rPr>
              <a:t>Bowlby’s ‘attachment theory’ highlights the pertinence of relationship building during early childhood.</a:t>
            </a:r>
          </a:p>
          <a:p>
            <a:pPr lvl="0" algn="l">
              <a:lnSpc>
                <a:spcPct val="150000"/>
              </a:lnSpc>
            </a:pPr>
            <a:r>
              <a:rPr lang="en-IN" sz="1300" dirty="0">
                <a:latin typeface="Times New Roman" panose="02020603050405020304" pitchFamily="18" charset="0"/>
                <a:cs typeface="Times New Roman" panose="02020603050405020304" pitchFamily="18" charset="0"/>
              </a:rPr>
              <a:t>The theory’s impetus suggests an attachment-based intervention model for children with developmental complications (Arora, 2025).</a:t>
            </a:r>
          </a:p>
          <a:p>
            <a:pPr lvl="0" algn="l">
              <a:lnSpc>
                <a:spcPct val="150000"/>
              </a:lnSpc>
            </a:pPr>
            <a:r>
              <a:rPr lang="en-IN" sz="1300" dirty="0">
                <a:latin typeface="Times New Roman" panose="02020603050405020304" pitchFamily="18" charset="0"/>
                <a:cs typeface="Times New Roman" panose="02020603050405020304" pitchFamily="18" charset="0"/>
              </a:rPr>
              <a:t>However, this theory focuses significantly on the mother-child attachment.</a:t>
            </a:r>
          </a:p>
          <a:p>
            <a:pPr lvl="0" algn="l">
              <a:lnSpc>
                <a:spcPct val="150000"/>
              </a:lnSpc>
            </a:pPr>
            <a:r>
              <a:rPr lang="en-IN" sz="1300" dirty="0">
                <a:latin typeface="Times New Roman" panose="02020603050405020304" pitchFamily="18" charset="0"/>
                <a:cs typeface="Times New Roman" panose="02020603050405020304" pitchFamily="18" charset="0"/>
              </a:rPr>
              <a:t>It may also ignore the differences in child-care practices across cultures (Arora, 2025).</a:t>
            </a:r>
          </a:p>
          <a:p>
            <a:endParaRPr lang="en-IN" dirty="0"/>
          </a:p>
        </p:txBody>
      </p:sp>
      <p:pic>
        <p:nvPicPr>
          <p:cNvPr id="4" name="image4.png">
            <a:extLst>
              <a:ext uri="{FF2B5EF4-FFF2-40B4-BE49-F238E27FC236}">
                <a16:creationId xmlns:a16="http://schemas.microsoft.com/office/drawing/2014/main" id="{06F68222-A485-408E-5C76-1B4DF045BE76}"/>
              </a:ext>
            </a:extLst>
          </p:cNvPr>
          <p:cNvPicPr/>
          <p:nvPr/>
        </p:nvPicPr>
        <p:blipFill>
          <a:blip r:embed="rId3"/>
          <a:srcRect/>
          <a:stretch>
            <a:fillRect/>
          </a:stretch>
        </p:blipFill>
        <p:spPr>
          <a:xfrm>
            <a:off x="4931595" y="1984622"/>
            <a:ext cx="4137917" cy="2515459"/>
          </a:xfrm>
          <a:prstGeom prst="rect">
            <a:avLst/>
          </a:prstGeom>
          <a:ln w="25400">
            <a:solidFill>
              <a:srgbClr val="000000"/>
            </a:solidFill>
            <a:prstDash val="solid"/>
          </a:ln>
        </p:spPr>
      </p:pic>
      <p:sp>
        <p:nvSpPr>
          <p:cNvPr id="5" name="TextBox 4">
            <a:extLst>
              <a:ext uri="{FF2B5EF4-FFF2-40B4-BE49-F238E27FC236}">
                <a16:creationId xmlns:a16="http://schemas.microsoft.com/office/drawing/2014/main" id="{31638C1F-3C73-CC1E-5916-421CC4220644}"/>
              </a:ext>
            </a:extLst>
          </p:cNvPr>
          <p:cNvSpPr txBox="1"/>
          <p:nvPr/>
        </p:nvSpPr>
        <p:spPr>
          <a:xfrm>
            <a:off x="5897367" y="4546154"/>
            <a:ext cx="2517168" cy="624210"/>
          </a:xfrm>
          <a:prstGeom prst="rect">
            <a:avLst/>
          </a:prstGeom>
          <a:noFill/>
        </p:spPr>
        <p:txBody>
          <a:bodyPr wrap="square" rtlCol="0">
            <a:spAutoFit/>
          </a:bodyPr>
          <a:lstStyle/>
          <a:p>
            <a:pPr algn="ctr">
              <a:lnSpc>
                <a:spcPct val="150000"/>
              </a:lnSpc>
            </a:pPr>
            <a:r>
              <a:rPr lang="en-US" sz="800" dirty="0">
                <a:solidFill>
                  <a:schemeClr val="bg1"/>
                </a:solidFill>
                <a:latin typeface="Times New Roman" panose="02020603050405020304" pitchFamily="18" charset="0"/>
                <a:cs typeface="Times New Roman" panose="02020603050405020304" pitchFamily="18" charset="0"/>
              </a:rPr>
              <a:t>(Source: </a:t>
            </a:r>
            <a:r>
              <a:rPr lang="en-IN" sz="800" dirty="0">
                <a:solidFill>
                  <a:schemeClr val="bg1"/>
                </a:solidFill>
                <a:latin typeface="Times New Roman" panose="02020603050405020304" pitchFamily="18" charset="0"/>
                <a:cs typeface="Times New Roman" panose="02020603050405020304" pitchFamily="18" charset="0"/>
              </a:rPr>
              <a:t>https://www.researchgate.net/figure/Ilustration-of-the-development-of-an-avoidant-strategy-in-the-child-from-Circle-of_fig3_361403299)</a:t>
            </a:r>
          </a:p>
        </p:txBody>
      </p:sp>
    </p:spTree>
    <p:extLst>
      <p:ext uri="{BB962C8B-B14F-4D97-AF65-F5344CB8AC3E}">
        <p14:creationId xmlns:p14="http://schemas.microsoft.com/office/powerpoint/2010/main" val="29546823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DE2D5A-AA64-4F48-3C24-BE8BDB7955D9}"/>
              </a:ext>
            </a:extLst>
          </p:cNvPr>
          <p:cNvSpPr>
            <a:spLocks noGrp="1"/>
          </p:cNvSpPr>
          <p:nvPr>
            <p:ph type="title"/>
          </p:nvPr>
        </p:nvSpPr>
        <p:spPr/>
        <p:txBody>
          <a:bodyPr/>
          <a:lstStyle/>
          <a:p>
            <a:r>
              <a:rPr lang="en-IN" b="1" dirty="0">
                <a:effectLst/>
                <a:latin typeface="Times New Roman" panose="02020603050405020304" pitchFamily="18" charset="0"/>
                <a:cs typeface="Times New Roman" panose="02020603050405020304" pitchFamily="18" charset="0"/>
              </a:rPr>
              <a:t>Conclusion</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0BD2264-2800-F383-CC39-610457290401}"/>
              </a:ext>
            </a:extLst>
          </p:cNvPr>
          <p:cNvSpPr>
            <a:spLocks noGrp="1"/>
          </p:cNvSpPr>
          <p:nvPr>
            <p:ph idx="1"/>
          </p:nvPr>
        </p:nvSpPr>
        <p:spPr/>
        <p:txBody>
          <a:bodyPr>
            <a:normAutofit/>
          </a:bodyPr>
          <a:lstStyle/>
          <a:p>
            <a:pPr marL="0" indent="0" algn="l">
              <a:lnSpc>
                <a:spcPct val="150000"/>
              </a:lnSpc>
              <a:buNone/>
            </a:pPr>
            <a:r>
              <a:rPr lang="en-IN" sz="1400" dirty="0">
                <a:latin typeface="Times New Roman" panose="02020603050405020304" pitchFamily="18" charset="0"/>
                <a:cs typeface="Times New Roman" panose="02020603050405020304" pitchFamily="18" charset="0"/>
              </a:rPr>
              <a:t>John Bowlby’s Attachment Theory explained Issac’s developmental difficulties that were caused by disruptions to his care by the caregiver, depressive episodes, self-alienation, and limited social relationships outside his mother. Applying the theory identified these shortcomings, and informed strategies to improve Isaac's development and well-being.</a:t>
            </a:r>
          </a:p>
          <a:p>
            <a:endParaRPr lang="en-IN" dirty="0"/>
          </a:p>
        </p:txBody>
      </p:sp>
    </p:spTree>
    <p:extLst>
      <p:ext uri="{BB962C8B-B14F-4D97-AF65-F5344CB8AC3E}">
        <p14:creationId xmlns:p14="http://schemas.microsoft.com/office/powerpoint/2010/main" val="39749690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US" b="1" dirty="0">
                <a:latin typeface="Times New Roman" panose="02020603050405020304" pitchFamily="18" charset="0"/>
                <a:cs typeface="Times New Roman" panose="02020603050405020304" pitchFamily="18" charset="0"/>
              </a:rPr>
              <a:t>References</a:t>
            </a:r>
          </a:p>
        </p:txBody>
      </p:sp>
      <p:sp>
        <p:nvSpPr>
          <p:cNvPr id="5" name="Content Placeholder 4"/>
          <p:cNvSpPr>
            <a:spLocks noGrp="1"/>
          </p:cNvSpPr>
          <p:nvPr>
            <p:ph idx="1"/>
          </p:nvPr>
        </p:nvSpPr>
        <p:spPr/>
        <p:txBody>
          <a:bodyPr>
            <a:normAutofit fontScale="25000" lnSpcReduction="20000"/>
          </a:bodyPr>
          <a:lstStyle/>
          <a:p>
            <a:pPr algn="just">
              <a:lnSpc>
                <a:spcPct val="170000"/>
              </a:lnSpc>
            </a:pPr>
            <a:r>
              <a:rPr lang="en-IN" dirty="0">
                <a:latin typeface="Times New Roman" panose="02020603050405020304" pitchFamily="18" charset="0"/>
                <a:cs typeface="Times New Roman" panose="02020603050405020304" pitchFamily="18" charset="0"/>
              </a:rPr>
              <a:t>Arora, J.K. (2025). The Role of Early Childhood Attachment Styles in Predicting Emotional Regulation and Coping Mechanisms among Young Adults. </a:t>
            </a:r>
            <a:r>
              <a:rPr lang="en-IN" i="1" dirty="0">
                <a:latin typeface="Times New Roman" panose="02020603050405020304" pitchFamily="18" charset="0"/>
                <a:cs typeface="Times New Roman" panose="02020603050405020304" pitchFamily="18" charset="0"/>
              </a:rPr>
              <a:t>International Journal of Interdisciplinary Approaches in Psychology</a:t>
            </a:r>
            <a:r>
              <a:rPr lang="en-IN" dirty="0">
                <a:latin typeface="Times New Roman" panose="02020603050405020304" pitchFamily="18" charset="0"/>
                <a:cs typeface="Times New Roman" panose="02020603050405020304" pitchFamily="18" charset="0"/>
              </a:rPr>
              <a:t>, [online] 3(5), p.170:180. Available at: https://www.psychopediajournals.com/index.php/ijiap/article/view/796 [Accessed 7 May 2026].</a:t>
            </a:r>
          </a:p>
          <a:p>
            <a:pPr algn="just">
              <a:lnSpc>
                <a:spcPct val="170000"/>
              </a:lnSpc>
            </a:pPr>
            <a:r>
              <a:rPr lang="en-IN" dirty="0">
                <a:latin typeface="Times New Roman" panose="02020603050405020304" pitchFamily="18" charset="0"/>
                <a:cs typeface="Times New Roman" panose="02020603050405020304" pitchFamily="18" charset="0"/>
              </a:rPr>
              <a:t>Darling, P.J., Illum, D.B. and Ole Jakob Storebø (2024). The Critical Role of Attachment Theory in Child and Adolescent Mental Health Care. </a:t>
            </a:r>
            <a:r>
              <a:rPr lang="en-IN" i="1" dirty="0">
                <a:latin typeface="Times New Roman" panose="02020603050405020304" pitchFamily="18" charset="0"/>
                <a:cs typeface="Times New Roman" panose="02020603050405020304" pitchFamily="18" charset="0"/>
              </a:rPr>
              <a:t>Scandinavian Journal of Child and Adolescent Psychiatry and Psychology</a:t>
            </a:r>
            <a:r>
              <a:rPr lang="en-IN" dirty="0">
                <a:latin typeface="Times New Roman" panose="02020603050405020304" pitchFamily="18" charset="0"/>
                <a:cs typeface="Times New Roman" panose="02020603050405020304" pitchFamily="18" charset="0"/>
              </a:rPr>
              <a:t>, [online] 12(1), pp.47–49. Doi: https://doi.org/10.2478/sjcapp-2024-0005. </a:t>
            </a:r>
          </a:p>
          <a:p>
            <a:pPr algn="just">
              <a:lnSpc>
                <a:spcPct val="170000"/>
              </a:lnSpc>
            </a:pPr>
            <a:r>
              <a:rPr lang="en-IN" dirty="0">
                <a:latin typeface="Times New Roman" panose="02020603050405020304" pitchFamily="18" charset="0"/>
                <a:cs typeface="Times New Roman" panose="02020603050405020304" pitchFamily="18" charset="0"/>
              </a:rPr>
              <a:t>Garrett, P.M. (2022). Bowlby, Attachment and the Potency of a ‘Received Idea’. </a:t>
            </a:r>
            <a:r>
              <a:rPr lang="en-IN" i="1" dirty="0">
                <a:latin typeface="Times New Roman" panose="02020603050405020304" pitchFamily="18" charset="0"/>
                <a:cs typeface="Times New Roman" panose="02020603050405020304" pitchFamily="18" charset="0"/>
              </a:rPr>
              <a:t>The British Journal of Social Work</a:t>
            </a:r>
            <a:r>
              <a:rPr lang="en-IN" dirty="0">
                <a:latin typeface="Times New Roman" panose="02020603050405020304" pitchFamily="18" charset="0"/>
                <a:cs typeface="Times New Roman" panose="02020603050405020304" pitchFamily="18" charset="0"/>
              </a:rPr>
              <a:t>, [online] 53(1), pp.100–117. Doi: https://doi.org/10.1093/bjsw/bcac091. </a:t>
            </a:r>
          </a:p>
          <a:p>
            <a:pPr algn="just">
              <a:lnSpc>
                <a:spcPct val="170000"/>
              </a:lnSpc>
            </a:pPr>
            <a:r>
              <a:rPr lang="en-IN" dirty="0" err="1">
                <a:latin typeface="Times New Roman" panose="02020603050405020304" pitchFamily="18" charset="0"/>
                <a:cs typeface="Times New Roman" panose="02020603050405020304" pitchFamily="18" charset="0"/>
              </a:rPr>
              <a:t>Misirli</a:t>
            </a:r>
            <a:r>
              <a:rPr lang="en-IN" dirty="0">
                <a:latin typeface="Times New Roman" panose="02020603050405020304" pitchFamily="18" charset="0"/>
                <a:cs typeface="Times New Roman" panose="02020603050405020304" pitchFamily="18" charset="0"/>
              </a:rPr>
              <a:t>, G.N. and Karakuş, Ö. (2023). Grief in Children within the Framework of Attachment Theory. </a:t>
            </a:r>
            <a:r>
              <a:rPr lang="en-IN" i="1" dirty="0">
                <a:latin typeface="Times New Roman" panose="02020603050405020304" pitchFamily="18" charset="0"/>
                <a:cs typeface="Times New Roman" panose="02020603050405020304" pitchFamily="18" charset="0"/>
              </a:rPr>
              <a:t>Current Approaches in Psychiatry</a:t>
            </a:r>
            <a:r>
              <a:rPr lang="en-IN" dirty="0">
                <a:latin typeface="Times New Roman" panose="02020603050405020304" pitchFamily="18" charset="0"/>
                <a:cs typeface="Times New Roman" panose="02020603050405020304" pitchFamily="18" charset="0"/>
              </a:rPr>
              <a:t>, 16(1), pp.126–137. Doi: https://doi.org/10.18863/pgy.1243304. </a:t>
            </a:r>
          </a:p>
          <a:p>
            <a:pPr algn="just">
              <a:lnSpc>
                <a:spcPct val="170000"/>
              </a:lnSpc>
            </a:pPr>
            <a:r>
              <a:rPr lang="en-IN" dirty="0">
                <a:latin typeface="Times New Roman" panose="02020603050405020304" pitchFamily="18" charset="0"/>
                <a:cs typeface="Times New Roman" panose="02020603050405020304" pitchFamily="18" charset="0"/>
              </a:rPr>
              <a:t>Music, G. (2017). </a:t>
            </a:r>
            <a:r>
              <a:rPr lang="en-IN" i="1" dirty="0">
                <a:latin typeface="Times New Roman" panose="02020603050405020304" pitchFamily="18" charset="0"/>
                <a:cs typeface="Times New Roman" panose="02020603050405020304" pitchFamily="18" charset="0"/>
              </a:rPr>
              <a:t>Nurturing natures: attachment and children’s emotional, sociocultural and brain development</a:t>
            </a:r>
            <a:r>
              <a:rPr lang="en-IN" dirty="0">
                <a:latin typeface="Times New Roman" panose="02020603050405020304" pitchFamily="18" charset="0"/>
                <a:cs typeface="Times New Roman" panose="02020603050405020304" pitchFamily="18" charset="0"/>
              </a:rPr>
              <a:t>. London; New York: Routledge, Taylor &amp; Francis Group.</a:t>
            </a:r>
          </a:p>
          <a:p>
            <a:pPr algn="just">
              <a:lnSpc>
                <a:spcPct val="170000"/>
              </a:lnSpc>
            </a:pPr>
            <a:r>
              <a:rPr lang="en-IN" dirty="0">
                <a:latin typeface="Times New Roman" panose="02020603050405020304" pitchFamily="18" charset="0"/>
                <a:cs typeface="Times New Roman" panose="02020603050405020304" pitchFamily="18" charset="0"/>
              </a:rPr>
              <a:t>Robledo, J.-P., Cross, I., Boada-Bayona, L. and </a:t>
            </a:r>
            <a:r>
              <a:rPr lang="en-IN" dirty="0" err="1">
                <a:latin typeface="Times New Roman" panose="02020603050405020304" pitchFamily="18" charset="0"/>
                <a:cs typeface="Times New Roman" panose="02020603050405020304" pitchFamily="18" charset="0"/>
              </a:rPr>
              <a:t>Demogeot</a:t>
            </a:r>
            <a:r>
              <a:rPr lang="en-IN" dirty="0">
                <a:latin typeface="Times New Roman" panose="02020603050405020304" pitchFamily="18" charset="0"/>
                <a:cs typeface="Times New Roman" panose="02020603050405020304" pitchFamily="18" charset="0"/>
              </a:rPr>
              <a:t>, N. (2022). Back to basics: a re-evaluation of the Relevance of imprinting in the Genesis of Bowlby’s Attachment Theory. </a:t>
            </a:r>
            <a:r>
              <a:rPr lang="en-IN" i="1" dirty="0">
                <a:latin typeface="Times New Roman" panose="02020603050405020304" pitchFamily="18" charset="0"/>
                <a:cs typeface="Times New Roman" panose="02020603050405020304" pitchFamily="18" charset="0"/>
              </a:rPr>
              <a:t>Frontiers in Psychology</a:t>
            </a:r>
            <a:r>
              <a:rPr lang="en-IN" dirty="0">
                <a:latin typeface="Times New Roman" panose="02020603050405020304" pitchFamily="18" charset="0"/>
                <a:cs typeface="Times New Roman" panose="02020603050405020304" pitchFamily="18" charset="0"/>
              </a:rPr>
              <a:t>, [online] 13(1), p.1033746. Doi: https://doi.org/10.3389/fpsyg.2022.1033746. </a:t>
            </a:r>
          </a:p>
          <a:p>
            <a:pPr algn="just">
              <a:lnSpc>
                <a:spcPct val="170000"/>
              </a:lnSpc>
            </a:pPr>
            <a:r>
              <a:rPr lang="en-IN" dirty="0" err="1">
                <a:latin typeface="Times New Roman" panose="02020603050405020304" pitchFamily="18" charset="0"/>
                <a:cs typeface="Times New Roman" panose="02020603050405020304" pitchFamily="18" charset="0"/>
              </a:rPr>
              <a:t>Tomoda</a:t>
            </a:r>
            <a:r>
              <a:rPr lang="en-IN" dirty="0">
                <a:latin typeface="Times New Roman" panose="02020603050405020304" pitchFamily="18" charset="0"/>
                <a:cs typeface="Times New Roman" panose="02020603050405020304" pitchFamily="18" charset="0"/>
              </a:rPr>
              <a:t>, A., Nishitani, S., Takiguchi, S., Fujisawa, T.X., Sugiyama, T. and Teicher, M.H. (2024). The neurobiological effects of childhood maltreatment on brain structure, function, and attachment. </a:t>
            </a:r>
            <a:r>
              <a:rPr lang="en-IN" i="1" dirty="0">
                <a:latin typeface="Times New Roman" panose="02020603050405020304" pitchFamily="18" charset="0"/>
                <a:cs typeface="Times New Roman" panose="02020603050405020304" pitchFamily="18" charset="0"/>
              </a:rPr>
              <a:t>European Archives of Psychiatry and Clinical Neuroscience</a:t>
            </a:r>
            <a:r>
              <a:rPr lang="en-IN" dirty="0">
                <a:latin typeface="Times New Roman" panose="02020603050405020304" pitchFamily="18" charset="0"/>
                <a:cs typeface="Times New Roman" panose="02020603050405020304" pitchFamily="18" charset="0"/>
              </a:rPr>
              <a:t>, 275(7), pp.1939–1958. Doi: https://doi.org/10.1007/s00406-024-01779-y. </a:t>
            </a:r>
          </a:p>
          <a:p>
            <a:pPr algn="just">
              <a:lnSpc>
                <a:spcPct val="170000"/>
              </a:lnSpc>
            </a:pPr>
            <a:r>
              <a:rPr lang="en-IN" dirty="0">
                <a:latin typeface="Times New Roman" panose="02020603050405020304" pitchFamily="18" charset="0"/>
                <a:cs typeface="Times New Roman" panose="02020603050405020304" pitchFamily="18" charset="0"/>
              </a:rPr>
              <a:t>Twohig, A., Lyne, J. and McNicholas, F. (2024). Attachment theory: survival, trauma, and war through the eyes of Bowlby. </a:t>
            </a:r>
            <a:r>
              <a:rPr lang="en-IN" i="1" dirty="0">
                <a:latin typeface="Times New Roman" panose="02020603050405020304" pitchFamily="18" charset="0"/>
                <a:cs typeface="Times New Roman" panose="02020603050405020304" pitchFamily="18" charset="0"/>
              </a:rPr>
              <a:t>Irish Journal of Psychological Medicine</a:t>
            </a:r>
            <a:r>
              <a:rPr lang="en-IN" dirty="0">
                <a:latin typeface="Times New Roman" panose="02020603050405020304" pitchFamily="18" charset="0"/>
                <a:cs typeface="Times New Roman" panose="02020603050405020304" pitchFamily="18" charset="0"/>
              </a:rPr>
              <a:t>, 41(3), pp.1–3. Doi: https://doi.org/10.1017/ipm.2024.12. </a:t>
            </a:r>
          </a:p>
          <a:p>
            <a:endParaRPr lang="en-US" dirty="0"/>
          </a:p>
        </p:txBody>
      </p:sp>
    </p:spTree>
    <p:extLst>
      <p:ext uri="{BB962C8B-B14F-4D97-AF65-F5344CB8AC3E}">
        <p14:creationId xmlns:p14="http://schemas.microsoft.com/office/powerpoint/2010/main" val="11016338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DEF3F36-B4A3-78B5-1BCF-AD1DBB92B972}"/>
              </a:ext>
            </a:extLst>
          </p:cNvPr>
          <p:cNvPicPr>
            <a:picLocks noChangeAspect="1"/>
          </p:cNvPicPr>
          <p:nvPr/>
        </p:nvPicPr>
        <p:blipFill>
          <a:blip r:embed="rId3"/>
          <a:stretch>
            <a:fillRect/>
          </a:stretch>
        </p:blipFill>
        <p:spPr>
          <a:xfrm>
            <a:off x="1515438" y="1235722"/>
            <a:ext cx="6149083" cy="3648102"/>
          </a:xfrm>
          <a:prstGeom prst="rect">
            <a:avLst/>
          </a:prstGeom>
        </p:spPr>
      </p:pic>
    </p:spTree>
    <p:extLst>
      <p:ext uri="{BB962C8B-B14F-4D97-AF65-F5344CB8AC3E}">
        <p14:creationId xmlns:p14="http://schemas.microsoft.com/office/powerpoint/2010/main" val="10910069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66</TotalTime>
  <Words>1607</Words>
  <PresentationFormat>On-screen Show (16:9)</PresentationFormat>
  <Paragraphs>74</Paragraphs>
  <Slides>13</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Times New Roman</vt:lpstr>
      <vt:lpstr>Office Theme</vt:lpstr>
      <vt:lpstr>PROGRAMME: CERTIFICATE OF HIGHER EDUCATION SKILLS FOR THE WORKPLACE (HEALTH AND SOCIAL CARE)   MODULE: PSYCHOLOGY IN HEALTH AND SOCIAL CARE MODULE CODE: LCHS4010     </vt:lpstr>
      <vt:lpstr>Introduction</vt:lpstr>
      <vt:lpstr>Background of the study</vt:lpstr>
      <vt:lpstr>Explanation of attachment theory</vt:lpstr>
      <vt:lpstr>Explanation of the attachment theory….(Contd)</vt:lpstr>
      <vt:lpstr>Application of the theory to Issac’s case</vt:lpstr>
      <vt:lpstr>Application of the theory to Issac’s case….(Contd)</vt:lpstr>
      <vt:lpstr>Consideration of nature and nurture significance</vt:lpstr>
      <vt:lpstr>Practical strategies for application</vt:lpstr>
      <vt:lpstr>Critical evaluation of the attachment theory</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2017-08-01T15:40:51Z</dcterms:created>
  <dcterms:modified xsi:type="dcterms:W3CDTF">2026-06-14T11:12:17Z</dcterms:modified>
</cp:coreProperties>
</file>