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rts/chart1.xml" ContentType="application/vnd.openxmlformats-officedocument.drawingml.chart+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6" r:id="rId1"/>
  </p:sldMasterIdLst>
  <p:notesMasterIdLst>
    <p:notesMasterId r:id="rId18"/>
  </p:notesMasterIdLst>
  <p:sldIdLst>
    <p:sldId id="273"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2" r:id="rId17"/>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A812053-F7EE-B2AA-DC12-7D064514611C}" v="3" dt="2026-04-15T22:50:26.218"/>
    <p1510:client id="{E4117375-8D08-B42C-CC54-CB29B5C48A05}" v="862" dt="2026-04-16T02:39:24.33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97" d="100"/>
          <a:sy n="97" d="100"/>
        </p:scale>
        <p:origin x="606"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c:style val="2"/>
  <c:chart>
    <c:autoTitleDeleted val="1"/>
    <c:plotArea>
      <c:layout/>
      <c:barChart>
        <c:barDir val="col"/>
        <c:grouping val="clustered"/>
        <c:varyColors val="0"/>
        <c:ser>
          <c:idx val="0"/>
          <c:order val="0"/>
          <c:tx>
            <c:strRef>
              <c:f>Sheet1!$B$1</c:f>
              <c:strCache>
                <c:ptCount val="1"/>
                <c:pt idx="0">
                  <c:v>Prevalence (%)</c:v>
                </c:pt>
              </c:strCache>
            </c:strRef>
          </c:tx>
          <c:spPr>
            <a:solidFill>
              <a:srgbClr val="1B7EC8"/>
            </a:solidFill>
            <a:effectLst/>
          </c:spPr>
          <c:invertIfNegative val="0"/>
          <c:dPt>
            <c:idx val="0"/>
            <c:invertIfNegative val="0"/>
            <c:bubble3D val="0"/>
            <c:extLst>
              <c:ext xmlns:c16="http://schemas.microsoft.com/office/drawing/2014/chart" uri="{C3380CC4-5D6E-409C-BE32-E72D297353CC}">
                <c16:uniqueId val="{00000001-044E-4CBC-8A04-868EA6370980}"/>
              </c:ext>
            </c:extLst>
          </c:dPt>
          <c:dPt>
            <c:idx val="1"/>
            <c:invertIfNegative val="0"/>
            <c:bubble3D val="0"/>
            <c:spPr>
              <a:solidFill>
                <a:srgbClr val="0E5C9B"/>
              </a:solidFill>
              <a:effectLst/>
            </c:spPr>
            <c:extLst>
              <c:ext xmlns:c16="http://schemas.microsoft.com/office/drawing/2014/chart" uri="{C3380CC4-5D6E-409C-BE32-E72D297353CC}">
                <c16:uniqueId val="{00000003-044E-4CBC-8A04-868EA6370980}"/>
              </c:ext>
            </c:extLst>
          </c:dPt>
          <c:dPt>
            <c:idx val="2"/>
            <c:invertIfNegative val="0"/>
            <c:bubble3D val="0"/>
            <c:spPr>
              <a:solidFill>
                <a:srgbClr val="1E7E6F"/>
              </a:solidFill>
              <a:effectLst/>
            </c:spPr>
            <c:extLst>
              <c:ext xmlns:c16="http://schemas.microsoft.com/office/drawing/2014/chart" uri="{C3380CC4-5D6E-409C-BE32-E72D297353CC}">
                <c16:uniqueId val="{00000005-044E-4CBC-8A04-868EA6370980}"/>
              </c:ext>
            </c:extLst>
          </c:dPt>
          <c:dPt>
            <c:idx val="3"/>
            <c:invertIfNegative val="0"/>
            <c:bubble3D val="0"/>
            <c:spPr>
              <a:solidFill>
                <a:srgbClr val="C0392B"/>
              </a:solidFill>
              <a:effectLst/>
            </c:spPr>
            <c:extLst>
              <c:ext xmlns:c16="http://schemas.microsoft.com/office/drawing/2014/chart" uri="{C3380CC4-5D6E-409C-BE32-E72D297353CC}">
                <c16:uniqueId val="{00000007-044E-4CBC-8A04-868EA6370980}"/>
              </c:ext>
            </c:extLst>
          </c:dPt>
          <c:dPt>
            <c:idx val="4"/>
            <c:invertIfNegative val="0"/>
            <c:bubble3D val="0"/>
            <c:spPr>
              <a:solidFill>
                <a:srgbClr val="F0A500"/>
              </a:solidFill>
              <a:effectLst/>
            </c:spPr>
            <c:extLst>
              <c:ext xmlns:c16="http://schemas.microsoft.com/office/drawing/2014/chart" uri="{C3380CC4-5D6E-409C-BE32-E72D297353CC}">
                <c16:uniqueId val="{00000009-044E-4CBC-8A04-868EA6370980}"/>
              </c:ext>
            </c:extLst>
          </c:dPt>
          <c:dLbls>
            <c:numFmt formatCode="#,##0" sourceLinked="0"/>
            <c:spPr>
              <a:noFill/>
              <a:ln>
                <a:noFill/>
              </a:ln>
              <a:effectLst/>
            </c:spPr>
            <c:txPr>
              <a:bodyPr/>
              <a:lstStyle/>
              <a:p>
                <a:pPr>
                  <a:defRPr sz="1200" b="0" i="0" u="none" strike="noStrike">
                    <a:solidFill>
                      <a:srgbClr val="0B2545"/>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layout/>
                <c15:showLeaderLines val="0"/>
              </c:ext>
            </c:extLst>
          </c:dLbls>
          <c:cat>
            <c:strRef>
              <c:f>Sheet1!$A$2:$A$6</c:f>
              <c:strCache>
                <c:ptCount val="5"/>
                <c:pt idx="0">
                  <c:v>0–4 yrs</c:v>
                </c:pt>
                <c:pt idx="1">
                  <c:v>5–14 yrs</c:v>
                </c:pt>
                <c:pt idx="2">
                  <c:v>15–34 yrs</c:v>
                </c:pt>
                <c:pt idx="3">
                  <c:v>35–64 yrs</c:v>
                </c:pt>
                <c:pt idx="4">
                  <c:v>65+ yrs</c:v>
                </c:pt>
              </c:strCache>
            </c:strRef>
          </c:cat>
          <c:val>
            <c:numRef>
              <c:f>Sheet1!$B$2:$B$6</c:f>
              <c:numCache>
                <c:formatCode>General</c:formatCode>
                <c:ptCount val="5"/>
                <c:pt idx="0">
                  <c:v>5.4</c:v>
                </c:pt>
                <c:pt idx="1">
                  <c:v>11.2</c:v>
                </c:pt>
                <c:pt idx="2">
                  <c:v>8.6</c:v>
                </c:pt>
                <c:pt idx="3">
                  <c:v>7.8</c:v>
                </c:pt>
                <c:pt idx="4">
                  <c:v>6.1</c:v>
                </c:pt>
              </c:numCache>
            </c:numRef>
          </c:val>
          <c:extLst>
            <c:ext xmlns:c16="http://schemas.microsoft.com/office/drawing/2014/chart" uri="{C3380CC4-5D6E-409C-BE32-E72D297353CC}">
              <c16:uniqueId val="{0000000A-044E-4CBC-8A04-868EA6370980}"/>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200" b="0" i="0" u="none" strike="noStrike">
                <a:solidFill>
                  <a:srgbClr val="64748B"/>
                </a:solidFill>
                <a:latin typeface="Arial"/>
              </a:defRPr>
            </a:pPr>
            <a:endParaRPr lang="en-US"/>
          </a:p>
        </c:txPr>
        <c:crossAx val="2094734552"/>
        <c:crosses val="autoZero"/>
        <c:auto val="1"/>
        <c:lblAlgn val="ctr"/>
        <c:lblOffset val="100"/>
        <c:noMultiLvlLbl val="1"/>
      </c:catAx>
      <c:valAx>
        <c:axId val="2094734552"/>
        <c:scaling>
          <c:orientation val="minMax"/>
        </c:scaling>
        <c:delete val="0"/>
        <c:axPos val="l"/>
        <c:majorGridlines>
          <c:spPr>
            <a:ln w="6350" cap="flat">
              <a:solidFill>
                <a:srgbClr val="E2E8F0"/>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1200" b="0" i="0" u="none" strike="noStrike">
                <a:solidFill>
                  <a:srgbClr val="64748B"/>
                </a:solidFill>
                <a:latin typeface="Arial"/>
              </a:defRPr>
            </a:pPr>
            <a:endParaRPr lang="en-US"/>
          </a:p>
        </c:txPr>
        <c:crossAx val="2094734554"/>
        <c:crosses val="autoZero"/>
        <c:crossBetween val="between"/>
      </c:valAx>
      <c:spPr>
        <a:noFill/>
        <a:ln>
          <a:noFill/>
        </a:ln>
        <a:effectLst/>
      </c:spPr>
    </c:plotArea>
    <c:plotVisOnly val="1"/>
    <c:dispBlanksAs val="span"/>
    <c:showDLblsOverMax val="1"/>
  </c:chart>
  <c:spPr>
    <a:solidFill>
      <a:srgbClr val="FFFFFF"/>
    </a:solid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22885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2913063" y="0"/>
            <a:ext cx="2228850" cy="458788"/>
          </a:xfrm>
          <a:prstGeom prst="rect">
            <a:avLst/>
          </a:prstGeom>
        </p:spPr>
        <p:txBody>
          <a:bodyPr vert="horz" lIns="91440" tIns="45720" rIns="91440" bIns="45720" rtlCol="0"/>
          <a:lstStyle>
            <a:lvl1pPr algn="r">
              <a:defRPr sz="1200"/>
            </a:lvl1pPr>
          </a:lstStyle>
          <a:p>
            <a:fld id="{EAE36FFA-A0D8-469A-81C8-F6E0830D7016}" type="datetimeFigureOut">
              <a:t>4/16/2026</a:t>
            </a:fld>
            <a:endParaRPr lang="en-US"/>
          </a:p>
        </p:txBody>
      </p:sp>
      <p:sp>
        <p:nvSpPr>
          <p:cNvPr id="4" name="Slide Image Placeholder 3"/>
          <p:cNvSpPr>
            <a:spLocks noGrp="1" noRot="1" noChangeAspect="1"/>
          </p:cNvSpPr>
          <p:nvPr>
            <p:ph type="sldImg" idx="2"/>
          </p:nvPr>
        </p:nvSpPr>
        <p:spPr>
          <a:xfrm>
            <a:off x="-17145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514350" y="4400550"/>
            <a:ext cx="41148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22885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2913063" y="8685213"/>
            <a:ext cx="2228850" cy="458787"/>
          </a:xfrm>
          <a:prstGeom prst="rect">
            <a:avLst/>
          </a:prstGeom>
        </p:spPr>
        <p:txBody>
          <a:bodyPr vert="horz" lIns="91440" tIns="45720" rIns="91440" bIns="45720" rtlCol="0" anchor="b"/>
          <a:lstStyle>
            <a:lvl1pPr algn="r">
              <a:defRPr sz="1200"/>
            </a:lvl1pPr>
          </a:lstStyle>
          <a:p>
            <a:fld id="{8D70CB4E-5B88-40D2-B146-D7C8557A66D9}" type="slidenum">
              <a:t>‹#›</a:t>
            </a:fld>
            <a:endParaRPr lang="en-US"/>
          </a:p>
        </p:txBody>
      </p:sp>
    </p:spTree>
    <p:extLst>
      <p:ext uri="{BB962C8B-B14F-4D97-AF65-F5344CB8AC3E}">
        <p14:creationId xmlns:p14="http://schemas.microsoft.com/office/powerpoint/2010/main" val="40776399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726443" y="841772"/>
            <a:ext cx="5691116" cy="1965866"/>
          </a:xfrm>
        </p:spPr>
        <p:txBody>
          <a:bodyPr anchor="b">
            <a:normAutofit/>
          </a:bodyPr>
          <a:lstStyle>
            <a:lvl1pPr algn="ctr">
              <a:defRPr sz="7111"/>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726443" y="2882782"/>
            <a:ext cx="5691116" cy="1060568"/>
          </a:xfrm>
        </p:spPr>
        <p:txBody>
          <a:bodyPr>
            <a:normAutofit/>
          </a:bodyPr>
          <a:lstStyle>
            <a:lvl1pPr marL="0" indent="0" algn="ctr">
              <a:buNone/>
              <a:defRPr sz="3200"/>
            </a:lvl1pPr>
            <a:lvl2pPr marL="812810" indent="0" algn="ctr">
              <a:buNone/>
              <a:defRPr sz="3200"/>
            </a:lvl2pPr>
            <a:lvl3pPr marL="1625620" indent="0" algn="ctr">
              <a:buNone/>
              <a:defRPr sz="3200"/>
            </a:lvl3pPr>
            <a:lvl4pPr marL="2438430" indent="0" algn="ctr">
              <a:buNone/>
              <a:defRPr sz="2844"/>
            </a:lvl4pPr>
            <a:lvl5pPr marL="3251241" indent="0" algn="ctr">
              <a:buNone/>
              <a:defRPr sz="2844"/>
            </a:lvl5pPr>
            <a:lvl6pPr marL="4064051" indent="0" algn="ctr">
              <a:buNone/>
              <a:defRPr sz="2844"/>
            </a:lvl6pPr>
            <a:lvl7pPr marL="4876861" indent="0" algn="ctr">
              <a:buNone/>
              <a:defRPr sz="2844"/>
            </a:lvl7pPr>
            <a:lvl8pPr marL="5689671" indent="0" algn="ctr">
              <a:buNone/>
              <a:defRPr sz="2844"/>
            </a:lvl8pPr>
            <a:lvl9pPr marL="6502481" indent="0" algn="ctr">
              <a:buNone/>
              <a:defRPr sz="2844"/>
            </a:lvl9pPr>
          </a:lstStyle>
          <a:p>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7CA0979-F579-4E9B-A675-1F5ABBFF00DB}" type="datetimeFigureOut">
              <a:rPr lang="en-US" dirty="0"/>
              <a:t>4/16/2026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763701996"/>
      </p:ext>
    </p:extLst>
  </p:cSld>
  <p:clrMapOvr>
    <a:masterClrMapping/>
  </p:clrMapOvr>
  <p:extLst>
    <p:ext uri="{DCECCB84-F9BA-43D5-87BE-67443E8EF086}">
      <p15:sldGuideLst xmlns:p15="http://schemas.microsoft.com/office/powerpoint/2012/main">
        <p15:guide id="5" orient="horz" pos="1620" userDrawn="1">
          <p15:clr>
            <a:srgbClr val="FBAE40"/>
          </p15:clr>
        </p15:guide>
        <p15:guide id="6" pos="288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3E7156E-175E-4DBA-9D21-B772C320F342}" type="datetimeFigureOut">
              <a:rPr lang="en-US" dirty="0"/>
              <a:t>4/16/2026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3358783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452536" y="415212"/>
            <a:ext cx="6204855" cy="3006644"/>
          </a:xfrm>
        </p:spPr>
        <p:txBody>
          <a:bodyPr anchor="t">
            <a:normAutofit/>
          </a:bodyPr>
          <a:lstStyle>
            <a:lvl1pPr>
              <a:defRPr sz="9600" cap="all" baseline="0"/>
            </a:lvl1pPr>
          </a:lstStyle>
          <a:p>
            <a:r>
              <a:rPr lang="en-US" dirty="0"/>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452535" y="3442098"/>
            <a:ext cx="6204855" cy="1038463"/>
          </a:xfrm>
        </p:spPr>
        <p:txBody>
          <a:bodyPr anchor="b">
            <a:normAutofit/>
          </a:bodyPr>
          <a:lstStyle>
            <a:lvl1pPr marL="0" indent="0">
              <a:buNone/>
              <a:defRPr sz="3556">
                <a:solidFill>
                  <a:schemeClr val="tx1"/>
                </a:solidFill>
              </a:defRPr>
            </a:lvl1pPr>
            <a:lvl2pPr marL="812810" indent="0">
              <a:buNone/>
              <a:defRPr sz="3556">
                <a:solidFill>
                  <a:schemeClr val="tx1">
                    <a:tint val="75000"/>
                  </a:schemeClr>
                </a:solidFill>
              </a:defRPr>
            </a:lvl2pPr>
            <a:lvl3pPr marL="1625620" indent="0">
              <a:buNone/>
              <a:defRPr sz="3200">
                <a:solidFill>
                  <a:schemeClr val="tx1">
                    <a:tint val="75000"/>
                  </a:schemeClr>
                </a:solidFill>
              </a:defRPr>
            </a:lvl3pPr>
            <a:lvl4pPr marL="2438430" indent="0">
              <a:buNone/>
              <a:defRPr sz="2844">
                <a:solidFill>
                  <a:schemeClr val="tx1">
                    <a:tint val="75000"/>
                  </a:schemeClr>
                </a:solidFill>
              </a:defRPr>
            </a:lvl4pPr>
            <a:lvl5pPr marL="3251241" indent="0">
              <a:buNone/>
              <a:defRPr sz="2844">
                <a:solidFill>
                  <a:schemeClr val="tx1">
                    <a:tint val="75000"/>
                  </a:schemeClr>
                </a:solidFill>
              </a:defRPr>
            </a:lvl5pPr>
            <a:lvl6pPr marL="4064051" indent="0">
              <a:buNone/>
              <a:defRPr sz="2844">
                <a:solidFill>
                  <a:schemeClr val="tx1">
                    <a:tint val="75000"/>
                  </a:schemeClr>
                </a:solidFill>
              </a:defRPr>
            </a:lvl6pPr>
            <a:lvl7pPr marL="4876861" indent="0">
              <a:buNone/>
              <a:defRPr sz="2844">
                <a:solidFill>
                  <a:schemeClr val="tx1">
                    <a:tint val="75000"/>
                  </a:schemeClr>
                </a:solidFill>
              </a:defRPr>
            </a:lvl7pPr>
            <a:lvl8pPr marL="5689671" indent="0">
              <a:buNone/>
              <a:defRPr sz="2844">
                <a:solidFill>
                  <a:schemeClr val="tx1">
                    <a:tint val="75000"/>
                  </a:schemeClr>
                </a:solidFill>
              </a:defRPr>
            </a:lvl8pPr>
            <a:lvl9pPr marL="6502481" indent="0">
              <a:buNone/>
              <a:defRPr sz="2844">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04895F6E-3D02-4292-95D1-C62B3126321B}" type="datetimeFigureOut">
              <a:rPr lang="en-US" dirty="0"/>
              <a:t>4/16/2026</a:t>
            </a:fld>
            <a:endParaRPr lang="en-US" dirty="0"/>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552207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9486" y="411480"/>
            <a:ext cx="8055864" cy="849194"/>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459486" y="1369219"/>
            <a:ext cx="3886200" cy="32635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4629150" y="1369219"/>
            <a:ext cx="3886200" cy="32635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DCB5ACB-D10C-44A8-9570-124370F4CB38}" type="datetimeFigureOut">
              <a:rPr lang="en-US" dirty="0"/>
              <a:t>4/16/2026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1441860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457200" y="410547"/>
            <a:ext cx="8059341" cy="857469"/>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57201" y="1264301"/>
            <a:ext cx="3868340" cy="419876"/>
          </a:xfrm>
        </p:spPr>
        <p:txBody>
          <a:bodyPr anchor="b">
            <a:normAutofit/>
          </a:bodyPr>
          <a:lstStyle>
            <a:lvl1pPr marL="0" indent="0">
              <a:lnSpc>
                <a:spcPct val="90000"/>
              </a:lnSpc>
              <a:buNone/>
              <a:defRPr sz="3556" b="1" cap="all" baseline="0"/>
            </a:lvl1pPr>
            <a:lvl2pPr marL="812810" indent="0">
              <a:buNone/>
              <a:defRPr sz="3556" b="1"/>
            </a:lvl2pPr>
            <a:lvl3pPr marL="1625620" indent="0">
              <a:buNone/>
              <a:defRPr sz="3200" b="1"/>
            </a:lvl3pPr>
            <a:lvl4pPr marL="2438430" indent="0">
              <a:buNone/>
              <a:defRPr sz="2844" b="1"/>
            </a:lvl4pPr>
            <a:lvl5pPr marL="3251241" indent="0">
              <a:buNone/>
              <a:defRPr sz="2844" b="1"/>
            </a:lvl5pPr>
            <a:lvl6pPr marL="4064051" indent="0">
              <a:buNone/>
              <a:defRPr sz="2844" b="1"/>
            </a:lvl6pPr>
            <a:lvl7pPr marL="4876861" indent="0">
              <a:buNone/>
              <a:defRPr sz="2844" b="1"/>
            </a:lvl7pPr>
            <a:lvl8pPr marL="5689671" indent="0">
              <a:buNone/>
              <a:defRPr sz="2844" b="1"/>
            </a:lvl8pPr>
            <a:lvl9pPr marL="6502481" indent="0">
              <a:buNone/>
              <a:defRPr sz="2844"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457201" y="1790171"/>
            <a:ext cx="3868340" cy="282381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4629150" y="1264301"/>
            <a:ext cx="3887391" cy="419876"/>
          </a:xfrm>
        </p:spPr>
        <p:txBody>
          <a:bodyPr anchor="b">
            <a:normAutofit/>
          </a:bodyPr>
          <a:lstStyle>
            <a:lvl1pPr marL="0" indent="0">
              <a:lnSpc>
                <a:spcPct val="90000"/>
              </a:lnSpc>
              <a:buNone/>
              <a:defRPr sz="3556" b="1" cap="all" baseline="0"/>
            </a:lvl1pPr>
            <a:lvl2pPr marL="812810" indent="0">
              <a:buNone/>
              <a:defRPr sz="3556" b="1"/>
            </a:lvl2pPr>
            <a:lvl3pPr marL="1625620" indent="0">
              <a:buNone/>
              <a:defRPr sz="3200" b="1"/>
            </a:lvl3pPr>
            <a:lvl4pPr marL="2438430" indent="0">
              <a:buNone/>
              <a:defRPr sz="2844" b="1"/>
            </a:lvl4pPr>
            <a:lvl5pPr marL="3251241" indent="0">
              <a:buNone/>
              <a:defRPr sz="2844" b="1"/>
            </a:lvl5pPr>
            <a:lvl6pPr marL="4064051" indent="0">
              <a:buNone/>
              <a:defRPr sz="2844" b="1"/>
            </a:lvl6pPr>
            <a:lvl7pPr marL="4876861" indent="0">
              <a:buNone/>
              <a:defRPr sz="2844" b="1"/>
            </a:lvl7pPr>
            <a:lvl8pPr marL="5689671" indent="0">
              <a:buNone/>
              <a:defRPr sz="2844" b="1"/>
            </a:lvl8pPr>
            <a:lvl9pPr marL="6502481" indent="0">
              <a:buNone/>
              <a:defRPr sz="2844"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4629150" y="1790171"/>
            <a:ext cx="3887392" cy="282381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B8D84F4-0E7A-4BDE-98C6-AE68FB974645}" type="datetimeFigureOut">
              <a:rPr lang="en-US" dirty="0"/>
              <a:t>4/16/2026</a:t>
            </a:fld>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6047066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CBEFF1D8-9801-4C4B-92F3-66C9A863BD74}" type="datetimeFigureOut">
              <a:rPr lang="en-US" dirty="0"/>
              <a:t>4/16/2026</a:t>
            </a:fld>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12574505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61FE8FD-B23E-4E1A-83EF-0847EBEA0105}" type="datetimeFigureOut">
              <a:rPr lang="en-US" dirty="0"/>
              <a:t>4/16/2026</a:t>
            </a:fld>
            <a:endParaRPr lang="en-US" dirty="0"/>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10469601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447870" y="415212"/>
            <a:ext cx="2696726" cy="1318129"/>
          </a:xfrm>
        </p:spPr>
        <p:txBody>
          <a:bodyPr anchor="t">
            <a:normAutofit/>
          </a:bodyPr>
          <a:lstStyle>
            <a:lvl1pPr>
              <a:defRPr sz="4978"/>
            </a:lvl1pPr>
          </a:lstStyle>
          <a:p>
            <a:r>
              <a:rPr lang="en-US" dirty="0"/>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3851031" y="415212"/>
            <a:ext cx="4709806" cy="4114800"/>
          </a:xfrm>
        </p:spPr>
        <p:txBody>
          <a:bodyPr>
            <a:normAutofit/>
          </a:bodyPr>
          <a:lstStyle>
            <a:lvl1pPr>
              <a:defRPr sz="4978"/>
            </a:lvl1pPr>
            <a:lvl2pPr>
              <a:defRPr sz="4267"/>
            </a:lvl2pPr>
            <a:lvl3pPr>
              <a:defRPr sz="3556"/>
            </a:lvl3pPr>
            <a:lvl4pPr>
              <a:defRPr sz="3200"/>
            </a:lvl4pPr>
            <a:lvl5pPr>
              <a:defRPr sz="3200"/>
            </a:lvl5pPr>
            <a:lvl6pPr>
              <a:defRPr sz="3200"/>
            </a:lvl6pPr>
            <a:lvl7pPr>
              <a:defRPr sz="3200"/>
            </a:lvl7pPr>
            <a:lvl8pPr>
              <a:defRPr sz="3200"/>
            </a:lvl8pPr>
            <a:lvl9pPr>
              <a:defRPr sz="3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447870" y="1733341"/>
            <a:ext cx="2696726" cy="2796671"/>
          </a:xfrm>
        </p:spPr>
        <p:txBody>
          <a:bodyPr anchor="t">
            <a:normAutofit/>
          </a:bodyPr>
          <a:lstStyle>
            <a:lvl1pPr marL="0" indent="0">
              <a:buNone/>
              <a:defRPr sz="3200"/>
            </a:lvl1pPr>
            <a:lvl2pPr marL="812810" indent="0">
              <a:buNone/>
              <a:defRPr sz="2489"/>
            </a:lvl2pPr>
            <a:lvl3pPr marL="1625620" indent="0">
              <a:buNone/>
              <a:defRPr sz="2133"/>
            </a:lvl3pPr>
            <a:lvl4pPr marL="2438430" indent="0">
              <a:buNone/>
              <a:defRPr sz="1778"/>
            </a:lvl4pPr>
            <a:lvl5pPr marL="3251241" indent="0">
              <a:buNone/>
              <a:defRPr sz="1778"/>
            </a:lvl5pPr>
            <a:lvl6pPr marL="4064051" indent="0">
              <a:buNone/>
              <a:defRPr sz="1778"/>
            </a:lvl6pPr>
            <a:lvl7pPr marL="4876861" indent="0">
              <a:buNone/>
              <a:defRPr sz="1778"/>
            </a:lvl7pPr>
            <a:lvl8pPr marL="5689671" indent="0">
              <a:buNone/>
              <a:defRPr sz="1778"/>
            </a:lvl8pPr>
            <a:lvl9pPr marL="6502481" indent="0">
              <a:buNone/>
              <a:defRPr sz="1778"/>
            </a:lvl9pPr>
          </a:lstStyle>
          <a:p>
            <a:pPr lvl="0"/>
            <a:r>
              <a:rPr lang="en-US" dirty="0"/>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8DDF891E-A7C2-465C-AD39-8EDCB0F58E3C}" type="datetimeFigureOut">
              <a:rPr lang="en-US" dirty="0"/>
              <a:t>4/16/2026</a:t>
            </a:fld>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19406647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445770" y="418338"/>
            <a:ext cx="2696726" cy="1659235"/>
          </a:xfrm>
        </p:spPr>
        <p:txBody>
          <a:bodyPr anchor="t">
            <a:normAutofit/>
          </a:bodyPr>
          <a:lstStyle>
            <a:lvl1pPr>
              <a:defRPr sz="4978"/>
            </a:lvl1pPr>
          </a:lstStyle>
          <a:p>
            <a:r>
              <a:rPr lang="en-US" dirty="0"/>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noChangeAspect="1"/>
          </p:cNvSpPr>
          <p:nvPr>
            <p:ph type="pic" idx="1"/>
          </p:nvPr>
        </p:nvSpPr>
        <p:spPr>
          <a:xfrm>
            <a:off x="3797490" y="492827"/>
            <a:ext cx="4862765" cy="4166928"/>
          </a:xfrm>
        </p:spPr>
        <p:txBody>
          <a:bodyPr anchor="t"/>
          <a:lstStyle>
            <a:lvl1pPr marL="0" indent="0">
              <a:buNone/>
              <a:defRPr sz="5689"/>
            </a:lvl1pPr>
            <a:lvl2pPr marL="812810" indent="0">
              <a:buNone/>
              <a:defRPr sz="4978"/>
            </a:lvl2pPr>
            <a:lvl3pPr marL="1625620" indent="0">
              <a:buNone/>
              <a:defRPr sz="4267"/>
            </a:lvl3pPr>
            <a:lvl4pPr marL="2438430" indent="0">
              <a:buNone/>
              <a:defRPr sz="3556"/>
            </a:lvl4pPr>
            <a:lvl5pPr marL="3251241" indent="0">
              <a:buNone/>
              <a:defRPr sz="3556"/>
            </a:lvl5pPr>
            <a:lvl6pPr marL="4064051" indent="0">
              <a:buNone/>
              <a:defRPr sz="3556"/>
            </a:lvl6pPr>
            <a:lvl7pPr marL="4876861" indent="0">
              <a:buNone/>
              <a:defRPr sz="3556"/>
            </a:lvl7pPr>
            <a:lvl8pPr marL="5689671" indent="0">
              <a:buNone/>
              <a:defRPr sz="3556"/>
            </a:lvl8pPr>
            <a:lvl9pPr marL="6502481" indent="0">
              <a:buNone/>
              <a:defRPr sz="3556"/>
            </a:lvl9pPr>
          </a:lstStyle>
          <a:p>
            <a:endParaRP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457201" y="2119603"/>
            <a:ext cx="2689190" cy="2575979"/>
          </a:xfrm>
        </p:spPr>
        <p:txBody>
          <a:bodyPr anchor="b"/>
          <a:lstStyle>
            <a:lvl1pPr marL="0" indent="0">
              <a:buNone/>
              <a:defRPr sz="2844"/>
            </a:lvl1pPr>
            <a:lvl2pPr marL="812810" indent="0">
              <a:buNone/>
              <a:defRPr sz="2489"/>
            </a:lvl2pPr>
            <a:lvl3pPr marL="1625620" indent="0">
              <a:buNone/>
              <a:defRPr sz="2133"/>
            </a:lvl3pPr>
            <a:lvl4pPr marL="2438430" indent="0">
              <a:buNone/>
              <a:defRPr sz="1778"/>
            </a:lvl4pPr>
            <a:lvl5pPr marL="3251241" indent="0">
              <a:buNone/>
              <a:defRPr sz="1778"/>
            </a:lvl5pPr>
            <a:lvl6pPr marL="4064051" indent="0">
              <a:buNone/>
              <a:defRPr sz="1778"/>
            </a:lvl6pPr>
            <a:lvl7pPr marL="4876861" indent="0">
              <a:buNone/>
              <a:defRPr sz="1778"/>
            </a:lvl7pPr>
            <a:lvl8pPr marL="5689671" indent="0">
              <a:buNone/>
              <a:defRPr sz="1778"/>
            </a:lvl8pPr>
            <a:lvl9pPr marL="6502481" indent="0">
              <a:buNone/>
              <a:defRPr sz="1778"/>
            </a:lvl9pPr>
          </a:lstStyle>
          <a:p>
            <a:pPr lvl="0"/>
            <a:r>
              <a:rPr lang="en-US" dirty="0"/>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F39F93E5-AFB6-485C-8E3C-32F92A07875F}" type="datetimeFigureOut">
              <a:rPr lang="en-US" dirty="0"/>
              <a:t>4/16/2026</a:t>
            </a:fld>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7988206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459486" y="411480"/>
            <a:ext cx="7886700" cy="849194"/>
          </a:xfrm>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459486" y="1260674"/>
            <a:ext cx="7886700" cy="3372049"/>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F7E76D0F-5A12-4D0A-80B0-1A6122B61E7B}" type="datetimeFigureOut">
              <a:rPr lang="en-US" dirty="0"/>
              <a:t>4/16/2026</a:t>
            </a:fld>
            <a:endParaRPr lang="en-US" dirty="0"/>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1862297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7226166" y="433873"/>
            <a:ext cx="1535278" cy="4198850"/>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628650" y="433873"/>
            <a:ext cx="6597516" cy="4198849"/>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8B9E8C84-89CA-44AB-B0BE-5C91BAF75478}" type="datetimeFigureOut">
              <a:rPr lang="en-US" dirty="0"/>
              <a:t>4/16/2026</a:t>
            </a:fld>
            <a:endParaRPr lang="en-US" dirty="0"/>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15951442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628124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59486" y="411480"/>
            <a:ext cx="7990184" cy="849194"/>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59486" y="1286649"/>
            <a:ext cx="7990184" cy="344537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02870" y="4839752"/>
            <a:ext cx="2620736" cy="273844"/>
          </a:xfrm>
          <a:prstGeom prst="rect">
            <a:avLst/>
          </a:prstGeom>
        </p:spPr>
        <p:txBody>
          <a:bodyPr vert="horz" lIns="91440" tIns="45720" rIns="91440" bIns="45720" rtlCol="0" anchor="ctr"/>
          <a:lstStyle>
            <a:lvl1pPr algn="l">
              <a:defRPr sz="1600">
                <a:solidFill>
                  <a:schemeClr val="tx1"/>
                </a:solidFill>
              </a:defRPr>
            </a:lvl1pPr>
          </a:lstStyle>
          <a:p>
            <a:fld id="{3A332BE1-279E-4118-9FE3-7952B079A510}" type="datetimeFigureOut">
              <a:rPr lang="en-US" dirty="0"/>
              <a:t>4/16/2026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657391" y="4839752"/>
            <a:ext cx="2104054" cy="273844"/>
          </a:xfrm>
          <a:prstGeom prst="rect">
            <a:avLst/>
          </a:prstGeom>
        </p:spPr>
        <p:txBody>
          <a:bodyPr vert="horz" lIns="91440" tIns="45720" rIns="91440" bIns="45720" rtlCol="0" anchor="ctr"/>
          <a:lstStyle>
            <a:lvl1pPr algn="r">
              <a:defRPr sz="1600">
                <a:solidFill>
                  <a:schemeClr val="tx1"/>
                </a:solidFill>
              </a:defRPr>
            </a:lvl1pPr>
          </a:lstStyle>
          <a:p>
            <a:r>
              <a:rPr lang="en-US" dirty="0"/>
              <a:t>
              </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8724122" y="4839752"/>
            <a:ext cx="321905" cy="273844"/>
          </a:xfrm>
          <a:prstGeom prst="rect">
            <a:avLst/>
          </a:prstGeom>
        </p:spPr>
        <p:txBody>
          <a:bodyPr vert="horz" lIns="91440" tIns="45720" rIns="91440" bIns="45720" rtlCol="0" anchor="ctr"/>
          <a:lstStyle>
            <a:lvl1pPr algn="r">
              <a:defRPr sz="1600">
                <a:solidFill>
                  <a:schemeClr val="tx1"/>
                </a:solidFill>
              </a:defRPr>
            </a:lvl1pPr>
          </a:lstStyle>
          <a:p>
            <a:fld id="{CC057153-B650-4DEB-B370-79DDCFDCE934}" type="slidenum">
              <a:rPr lang="en-US" dirty="0"/>
              <a:t>‹#›</a:t>
            </a:fld>
            <a:endParaRPr lang="en-US" dirty="0"/>
          </a:p>
        </p:txBody>
      </p:sp>
    </p:spTree>
    <p:extLst>
      <p:ext uri="{BB962C8B-B14F-4D97-AF65-F5344CB8AC3E}">
        <p14:creationId xmlns:p14="http://schemas.microsoft.com/office/powerpoint/2010/main" val="480028825"/>
      </p:ext>
    </p:extLst>
  </p:cSld>
  <p:clrMap bg1="lt1" tx1="dk1" bg2="lt2" tx2="dk2" accent1="accent1" accent2="accent2" accent3="accent3" accent4="accent4" accent5="accent5" accent6="accent6" hlink="hlink" folHlink="folHlink"/>
  <p:sldLayoutIdLst>
    <p:sldLayoutId id="2147483677" r:id="rId1"/>
    <p:sldLayoutId id="2147483678" r:id="rId2"/>
    <p:sldLayoutId id="2147483679" r:id="rId3"/>
    <p:sldLayoutId id="2147483680" r:id="rId4"/>
    <p:sldLayoutId id="2147483681" r:id="rId5"/>
    <p:sldLayoutId id="2147483682" r:id="rId6"/>
    <p:sldLayoutId id="2147483683" r:id="rId7"/>
    <p:sldLayoutId id="2147483684" r:id="rId8"/>
    <p:sldLayoutId id="2147483685" r:id="rId9"/>
    <p:sldLayoutId id="2147483686" r:id="rId10"/>
    <p:sldLayoutId id="2147483687" r:id="rId11"/>
    <p:sldLayoutId id="2147483688" r:id="rId12"/>
  </p:sldLayoutIdLst>
  <p:hf hdr="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1620" userDrawn="1">
          <p15:clr>
            <a:srgbClr val="F26B43"/>
          </p15:clr>
        </p15:guide>
        <p15:guide id="6" pos="288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BB9FAE-50C7-22BD-ACA8-BE0354B65DDE}"/>
              </a:ext>
            </a:extLst>
          </p:cNvPr>
          <p:cNvSpPr>
            <a:spLocks noGrp="1"/>
          </p:cNvSpPr>
          <p:nvPr>
            <p:ph type="ctrTitle"/>
          </p:nvPr>
        </p:nvSpPr>
        <p:spPr>
          <a:xfrm>
            <a:off x="1726443" y="511277"/>
            <a:ext cx="5691116" cy="2615381"/>
          </a:xfrm>
        </p:spPr>
        <p:txBody>
          <a:bodyPr vert="horz" lIns="91440" tIns="45720" rIns="91440" bIns="45720" rtlCol="0" anchor="b">
            <a:noAutofit/>
          </a:bodyPr>
          <a:lstStyle/>
          <a:p>
            <a:r>
              <a:rPr lang="en-US" sz="2000" b="0" dirty="0">
                <a:solidFill>
                  <a:schemeClr val="bg1"/>
                </a:solidFill>
                <a:latin typeface="Arial"/>
                <a:cs typeface="Arial"/>
              </a:rPr>
              <a:t>Asthma in the UK: A Holistic Approach to Diagnosis, Management and Co-Produced Care</a:t>
            </a:r>
            <a:r>
              <a:rPr lang="en-US" sz="2000" b="0" dirty="0">
                <a:latin typeface="Arial"/>
                <a:cs typeface="Arial"/>
              </a:rPr>
              <a:t/>
            </a:r>
            <a:br>
              <a:rPr lang="en-US" sz="2000" b="0" dirty="0">
                <a:latin typeface="Arial"/>
                <a:cs typeface="Arial"/>
              </a:rPr>
            </a:br>
            <a:r>
              <a:rPr lang="en-US" sz="2800" dirty="0">
                <a:latin typeface="Arial" panose="020B0604020202020204" pitchFamily="34" charset="0"/>
                <a:cs typeface="Arial" panose="020B0604020202020204" pitchFamily="34" charset="0"/>
              </a:rPr>
              <a:t>Asthma </a:t>
            </a:r>
            <a:r>
              <a:rPr lang="en-US" sz="2000" b="0" dirty="0" smtClean="0">
                <a:latin typeface="Arial" panose="020B0604020202020204" pitchFamily="34" charset="0"/>
                <a:cs typeface="Arial" panose="020B0604020202020204" pitchFamily="34" charset="0"/>
              </a:rPr>
              <a:t> </a:t>
            </a:r>
            <a:br>
              <a:rPr lang="en-US" sz="2000" b="0" dirty="0" smtClean="0">
                <a:latin typeface="Arial" panose="020B0604020202020204" pitchFamily="34" charset="0"/>
                <a:cs typeface="Arial" panose="020B0604020202020204" pitchFamily="34" charset="0"/>
              </a:rPr>
            </a:br>
            <a:r>
              <a:rPr lang="en-US" sz="1200" b="0" dirty="0" smtClean="0">
                <a:latin typeface="Arial" panose="020B0604020202020204" pitchFamily="34" charset="0"/>
                <a:cs typeface="Arial" panose="020B0604020202020204" pitchFamily="34" charset="0"/>
              </a:rPr>
              <a:t>A </a:t>
            </a:r>
            <a:r>
              <a:rPr lang="en-US" sz="1200" b="0" dirty="0">
                <a:latin typeface="Arial" panose="020B0604020202020204" pitchFamily="34" charset="0"/>
                <a:cs typeface="Arial" panose="020B0604020202020204" pitchFamily="34" charset="0"/>
              </a:rPr>
              <a:t>Holistic Approach to Diagnosis, Management and Co-Produced Care</a:t>
            </a:r>
            <a:br>
              <a:rPr lang="en-US" sz="1200" b="0" dirty="0">
                <a:latin typeface="Arial" panose="020B0604020202020204" pitchFamily="34" charset="0"/>
                <a:cs typeface="Arial" panose="020B0604020202020204" pitchFamily="34" charset="0"/>
              </a:rPr>
            </a:br>
            <a:endParaRPr lang="en-US" sz="1200" b="0" dirty="0">
              <a:latin typeface="Arial" panose="020B0604020202020204" pitchFamily="34" charset="0"/>
              <a:cs typeface="Arial" panose="020B0604020202020204" pitchFamily="34" charset="0"/>
            </a:endParaRPr>
          </a:p>
          <a:p>
            <a:r>
              <a:rPr lang="en-US" sz="1400" b="0" dirty="0">
                <a:latin typeface="Arial" panose="020B0604020202020204" pitchFamily="34" charset="0"/>
                <a:ea typeface="Calibri" pitchFamily="34" charset="-122"/>
                <a:cs typeface="Arial" panose="020B0604020202020204" pitchFamily="34" charset="0"/>
              </a:rPr>
              <a:t>Audience</a:t>
            </a:r>
            <a:r>
              <a:rPr lang="en-US" sz="1400" b="0" dirty="0" smtClean="0">
                <a:latin typeface="Arial" panose="020B0604020202020204" pitchFamily="34" charset="0"/>
                <a:ea typeface="Calibri" pitchFamily="34" charset="-122"/>
                <a:cs typeface="Arial" panose="020B0604020202020204" pitchFamily="34" charset="0"/>
              </a:rPr>
              <a:t>: </a:t>
            </a:r>
            <a:r>
              <a:rPr lang="en-US" sz="1400" b="0" dirty="0">
                <a:latin typeface="Arial" panose="020B0604020202020204" pitchFamily="34" charset="0"/>
                <a:ea typeface="Calibri" pitchFamily="34" charset="-122"/>
                <a:cs typeface="Arial" panose="020B0604020202020204" pitchFamily="34" charset="0"/>
              </a:rPr>
              <a:t>Primary Care Nurses &amp; General Practitioners (</a:t>
            </a:r>
            <a:r>
              <a:rPr lang="en-US" sz="1400" b="0" dirty="0" smtClean="0">
                <a:latin typeface="Arial" panose="020B0604020202020204" pitchFamily="34" charset="0"/>
                <a:ea typeface="Calibri" pitchFamily="34" charset="-122"/>
                <a:cs typeface="Arial" panose="020B0604020202020204" pitchFamily="34" charset="0"/>
              </a:rPr>
              <a:t>GPs)</a:t>
            </a:r>
            <a:br>
              <a:rPr lang="en-US" sz="1400" b="0" dirty="0" smtClean="0">
                <a:latin typeface="Arial" panose="020B0604020202020204" pitchFamily="34" charset="0"/>
                <a:ea typeface="Calibri" pitchFamily="34" charset="-122"/>
                <a:cs typeface="Arial" panose="020B0604020202020204" pitchFamily="34" charset="0"/>
              </a:rPr>
            </a:br>
            <a:r>
              <a:rPr lang="en-US" sz="1400" b="0" dirty="0" smtClean="0">
                <a:latin typeface="Arial" panose="020B0604020202020204" pitchFamily="34" charset="0"/>
                <a:ea typeface="Calibri" pitchFamily="34" charset="-122"/>
                <a:cs typeface="Arial" panose="020B0604020202020204" pitchFamily="34" charset="0"/>
              </a:rPr>
              <a:t/>
            </a:r>
            <a:br>
              <a:rPr lang="en-US" sz="1400" b="0" dirty="0" smtClean="0">
                <a:latin typeface="Arial" panose="020B0604020202020204" pitchFamily="34" charset="0"/>
                <a:ea typeface="Calibri" pitchFamily="34" charset="-122"/>
                <a:cs typeface="Arial" panose="020B0604020202020204" pitchFamily="34" charset="0"/>
              </a:rPr>
            </a:br>
            <a:r>
              <a:rPr lang="en-US" sz="2000" dirty="0">
                <a:latin typeface="Arial" panose="020B0604020202020204" pitchFamily="34" charset="0"/>
                <a:cs typeface="Arial" panose="020B0604020202020204" pitchFamily="34" charset="0"/>
              </a:rPr>
              <a:t/>
            </a:r>
            <a:br>
              <a:rPr lang="en-US" sz="2000" dirty="0">
                <a:latin typeface="Arial" panose="020B0604020202020204" pitchFamily="34" charset="0"/>
                <a:cs typeface="Arial" panose="020B0604020202020204" pitchFamily="34" charset="0"/>
              </a:rPr>
            </a:br>
            <a:r>
              <a:rPr lang="en-US" sz="2000" dirty="0"/>
              <a:t/>
            </a:r>
            <a:br>
              <a:rPr lang="en-US" sz="2000" dirty="0"/>
            </a:br>
            <a:endParaRPr lang="en-US" sz="2000" b="0" dirty="0">
              <a:latin typeface="Arial"/>
              <a:cs typeface="Arial"/>
            </a:endParaRPr>
          </a:p>
          <a:p>
            <a:endParaRPr lang="en-US" sz="2000" dirty="0">
              <a:latin typeface="Arial"/>
              <a:cs typeface="Arial"/>
            </a:endParaRPr>
          </a:p>
        </p:txBody>
      </p:sp>
      <p:sp>
        <p:nvSpPr>
          <p:cNvPr id="3" name="Subtitle 2">
            <a:extLst>
              <a:ext uri="{FF2B5EF4-FFF2-40B4-BE49-F238E27FC236}">
                <a16:creationId xmlns:a16="http://schemas.microsoft.com/office/drawing/2014/main" id="{9622C941-1694-BC6C-B45F-115C5A4665DA}"/>
              </a:ext>
            </a:extLst>
          </p:cNvPr>
          <p:cNvSpPr>
            <a:spLocks noGrp="1"/>
          </p:cNvSpPr>
          <p:nvPr>
            <p:ph type="subTitle" idx="1"/>
          </p:nvPr>
        </p:nvSpPr>
        <p:spPr>
          <a:xfrm>
            <a:off x="1726443" y="2570075"/>
            <a:ext cx="5691116" cy="1707548"/>
          </a:xfrm>
        </p:spPr>
        <p:txBody>
          <a:bodyPr vert="horz" lIns="91440" tIns="45720" rIns="91440" bIns="45720" rtlCol="0" anchor="t">
            <a:normAutofit/>
          </a:bodyPr>
          <a:lstStyle/>
          <a:p>
            <a:endParaRPr lang="en-US" dirty="0"/>
          </a:p>
        </p:txBody>
      </p:sp>
      <p:sp>
        <p:nvSpPr>
          <p:cNvPr id="4" name="Date Placeholder 3">
            <a:extLst>
              <a:ext uri="{FF2B5EF4-FFF2-40B4-BE49-F238E27FC236}">
                <a16:creationId xmlns:a16="http://schemas.microsoft.com/office/drawing/2014/main" id="{B5985B20-54AE-86F4-BD37-70030FACCD4F}"/>
              </a:ext>
            </a:extLst>
          </p:cNvPr>
          <p:cNvSpPr>
            <a:spLocks noGrp="1"/>
          </p:cNvSpPr>
          <p:nvPr>
            <p:ph type="dt" sz="half" idx="10"/>
          </p:nvPr>
        </p:nvSpPr>
        <p:spPr/>
        <p:txBody>
          <a:bodyPr/>
          <a:lstStyle/>
          <a:p>
            <a:fld id="{E84B0C3E-15AB-4F06-A9EC-005863365744}" type="datetime1">
              <a:rPr lang="en-US"/>
              <a:t>4/16/2026</a:t>
            </a:fld>
            <a:endParaRPr lang="en-US" dirty="0"/>
          </a:p>
        </p:txBody>
      </p:sp>
      <p:sp>
        <p:nvSpPr>
          <p:cNvPr id="5" name="Footer Placeholder 4">
            <a:extLst>
              <a:ext uri="{FF2B5EF4-FFF2-40B4-BE49-F238E27FC236}">
                <a16:creationId xmlns:a16="http://schemas.microsoft.com/office/drawing/2014/main" id="{42F999D6-C4F1-6D45-AEBE-1123B37E1D43}"/>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A3AABE97-0EDB-003A-D5E8-43C24EA335E4}"/>
              </a:ext>
            </a:extLst>
          </p:cNvPr>
          <p:cNvSpPr>
            <a:spLocks noGrp="1"/>
          </p:cNvSpPr>
          <p:nvPr>
            <p:ph type="sldNum" sz="quarter" idx="12"/>
          </p:nvPr>
        </p:nvSpPr>
        <p:spPr/>
        <p:txBody>
          <a:bodyPr/>
          <a:lstStyle/>
          <a:p>
            <a:fld id="{CC057153-B650-4DEB-B370-79DDCFDCE934}" type="slidenum">
              <a:rPr lang="en-US" dirty="0"/>
              <a:t>1</a:t>
            </a:fld>
            <a:endParaRPr lang="en-US" dirty="0"/>
          </a:p>
        </p:txBody>
      </p:sp>
      <p:pic>
        <p:nvPicPr>
          <p:cNvPr id="8" name="Picture 7" descr="A person with asthma inhaler&#10;&#10;AI-generated content may be incorrect.">
            <a:extLst>
              <a:ext uri="{FF2B5EF4-FFF2-40B4-BE49-F238E27FC236}">
                <a16:creationId xmlns:a16="http://schemas.microsoft.com/office/drawing/2014/main" id="{4A63C633-4B3F-4385-FA79-9B1DE735CB18}"/>
              </a:ext>
            </a:extLst>
          </p:cNvPr>
          <p:cNvPicPr>
            <a:picLocks noChangeAspect="1"/>
          </p:cNvPicPr>
          <p:nvPr/>
        </p:nvPicPr>
        <p:blipFill>
          <a:blip r:embed="rId2"/>
          <a:stretch>
            <a:fillRect/>
          </a:stretch>
        </p:blipFill>
        <p:spPr>
          <a:xfrm>
            <a:off x="7004919" y="2966679"/>
            <a:ext cx="2143125" cy="2143125"/>
          </a:xfrm>
          <a:prstGeom prst="rect">
            <a:avLst/>
          </a:prstGeom>
        </p:spPr>
      </p:pic>
      <p:pic>
        <p:nvPicPr>
          <p:cNvPr id="9" name="Picture 8" descr="A black and yellow shield with yellow and blue leaves&#10;&#10;AI-generated content may be incorrect.">
            <a:extLst>
              <a:ext uri="{FF2B5EF4-FFF2-40B4-BE49-F238E27FC236}">
                <a16:creationId xmlns:a16="http://schemas.microsoft.com/office/drawing/2014/main" id="{1CE900FB-4CE7-BFA4-485E-607B092FAC75}"/>
              </a:ext>
            </a:extLst>
          </p:cNvPr>
          <p:cNvPicPr>
            <a:picLocks noChangeAspect="1"/>
          </p:cNvPicPr>
          <p:nvPr/>
        </p:nvPicPr>
        <p:blipFill>
          <a:blip r:embed="rId3"/>
          <a:stretch>
            <a:fillRect/>
          </a:stretch>
        </p:blipFill>
        <p:spPr>
          <a:xfrm>
            <a:off x="-3594" y="3982065"/>
            <a:ext cx="1758464" cy="1134209"/>
          </a:xfrm>
          <a:prstGeom prst="rect">
            <a:avLst/>
          </a:prstGeom>
        </p:spPr>
      </p:pic>
      <p:graphicFrame>
        <p:nvGraphicFramePr>
          <p:cNvPr id="7" name="Table 6"/>
          <p:cNvGraphicFramePr>
            <a:graphicFrameLocks noGrp="1"/>
          </p:cNvGraphicFramePr>
          <p:nvPr>
            <p:extLst>
              <p:ext uri="{D42A27DB-BD31-4B8C-83A1-F6EECF244321}">
                <p14:modId xmlns:p14="http://schemas.microsoft.com/office/powerpoint/2010/main" val="974597322"/>
              </p:ext>
            </p:extLst>
          </p:nvPr>
        </p:nvGraphicFramePr>
        <p:xfrm>
          <a:off x="1754869" y="2261420"/>
          <a:ext cx="5278478" cy="2305002"/>
        </p:xfrm>
        <a:graphic>
          <a:graphicData uri="http://schemas.openxmlformats.org/drawingml/2006/table">
            <a:tbl>
              <a:tblPr firstRow="1" bandRow="1">
                <a:tableStyleId>{5C22544A-7EE6-4342-B048-85BDC9FD1C3A}</a:tableStyleId>
              </a:tblPr>
              <a:tblGrid>
                <a:gridCol w="2639239">
                  <a:extLst>
                    <a:ext uri="{9D8B030D-6E8A-4147-A177-3AD203B41FA5}">
                      <a16:colId xmlns:a16="http://schemas.microsoft.com/office/drawing/2014/main" val="58770264"/>
                    </a:ext>
                  </a:extLst>
                </a:gridCol>
                <a:gridCol w="2639239">
                  <a:extLst>
                    <a:ext uri="{9D8B030D-6E8A-4147-A177-3AD203B41FA5}">
                      <a16:colId xmlns:a16="http://schemas.microsoft.com/office/drawing/2014/main" val="1462052176"/>
                    </a:ext>
                  </a:extLst>
                </a:gridCol>
              </a:tblGrid>
              <a:tr h="329541">
                <a:tc>
                  <a:txBody>
                    <a:bodyPr/>
                    <a:lstStyle/>
                    <a:p>
                      <a:r>
                        <a:rPr lang="en-US" sz="1050" b="0" dirty="0" smtClean="0">
                          <a:solidFill>
                            <a:schemeClr val="tx1"/>
                          </a:solidFill>
                          <a:latin typeface="Arial" panose="020B0604020202020204" pitchFamily="34" charset="0"/>
                          <a:cs typeface="Arial" panose="020B0604020202020204" pitchFamily="34" charset="0"/>
                        </a:rPr>
                        <a:t>Student Name</a:t>
                      </a:r>
                      <a:endParaRPr lang="en-US" sz="1050" b="0" dirty="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sz="1050" b="0" dirty="0" err="1" smtClean="0">
                          <a:solidFill>
                            <a:schemeClr val="tx1"/>
                          </a:solidFill>
                          <a:latin typeface="Arial" panose="020B0604020202020204" pitchFamily="34" charset="0"/>
                          <a:cs typeface="Arial" panose="020B0604020202020204" pitchFamily="34" charset="0"/>
                        </a:rPr>
                        <a:t>Aayush</a:t>
                      </a:r>
                      <a:r>
                        <a:rPr lang="en-US" sz="1050" b="0" dirty="0" smtClean="0">
                          <a:solidFill>
                            <a:schemeClr val="tx1"/>
                          </a:solidFill>
                          <a:latin typeface="Arial" panose="020B0604020202020204" pitchFamily="34" charset="0"/>
                          <a:cs typeface="Arial" panose="020B0604020202020204" pitchFamily="34" charset="0"/>
                        </a:rPr>
                        <a:t> </a:t>
                      </a:r>
                      <a:r>
                        <a:rPr lang="en-US" sz="1050" b="0" dirty="0" err="1" smtClean="0">
                          <a:solidFill>
                            <a:schemeClr val="tx1"/>
                          </a:solidFill>
                          <a:latin typeface="Arial" panose="020B0604020202020204" pitchFamily="34" charset="0"/>
                          <a:cs typeface="Arial" panose="020B0604020202020204" pitchFamily="34" charset="0"/>
                        </a:rPr>
                        <a:t>Parmar</a:t>
                      </a:r>
                      <a:endParaRPr lang="en-US" sz="1050" b="0" dirty="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357585063"/>
                  </a:ext>
                </a:extLst>
              </a:tr>
              <a:tr h="404536">
                <a:tc>
                  <a:txBody>
                    <a:bodyPr/>
                    <a:lstStyle/>
                    <a:p>
                      <a:r>
                        <a:rPr lang="en-US" sz="1050" dirty="0" smtClean="0">
                          <a:solidFill>
                            <a:schemeClr val="tx1"/>
                          </a:solidFill>
                          <a:latin typeface="Arial" panose="020B0604020202020204" pitchFamily="34" charset="0"/>
                          <a:cs typeface="Arial" panose="020B0604020202020204" pitchFamily="34" charset="0"/>
                        </a:rPr>
                        <a:t/>
                      </a:r>
                      <a:br>
                        <a:rPr lang="en-US" sz="1050" dirty="0" smtClean="0">
                          <a:solidFill>
                            <a:schemeClr val="tx1"/>
                          </a:solidFill>
                          <a:latin typeface="Arial" panose="020B0604020202020204" pitchFamily="34" charset="0"/>
                          <a:cs typeface="Arial" panose="020B0604020202020204" pitchFamily="34" charset="0"/>
                        </a:rPr>
                      </a:br>
                      <a:r>
                        <a:rPr lang="en-US" sz="1050" dirty="0" smtClean="0">
                          <a:solidFill>
                            <a:schemeClr val="tx1"/>
                          </a:solidFill>
                          <a:latin typeface="Arial" panose="020B0604020202020204" pitchFamily="34" charset="0"/>
                          <a:cs typeface="Arial" panose="020B0604020202020204" pitchFamily="34" charset="0"/>
                        </a:rPr>
                        <a:t>Student Number</a:t>
                      </a:r>
                      <a:endParaRPr lang="en-US" sz="1050" dirty="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sz="1050" dirty="0" smtClean="0">
                          <a:solidFill>
                            <a:schemeClr val="tx1"/>
                          </a:solidFill>
                          <a:latin typeface="Arial" panose="020B0604020202020204" pitchFamily="34" charset="0"/>
                          <a:cs typeface="Arial" panose="020B0604020202020204" pitchFamily="34" charset="0"/>
                        </a:rPr>
                        <a:t>2517971</a:t>
                      </a:r>
                      <a:endParaRPr lang="en-US" sz="1050" dirty="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76530005"/>
                  </a:ext>
                </a:extLst>
              </a:tr>
              <a:tr h="404536">
                <a:tc>
                  <a:txBody>
                    <a:bodyPr/>
                    <a:lstStyle/>
                    <a:p>
                      <a:r>
                        <a:rPr lang="en-US" sz="1050" dirty="0" err="1" smtClean="0">
                          <a:solidFill>
                            <a:schemeClr val="tx1"/>
                          </a:solidFill>
                          <a:latin typeface="Arial" panose="020B0604020202020204" pitchFamily="34" charset="0"/>
                          <a:cs typeface="Arial" panose="020B0604020202020204" pitchFamily="34" charset="0"/>
                        </a:rPr>
                        <a:t>Programme</a:t>
                      </a:r>
                      <a:endParaRPr lang="en-US" sz="1050" dirty="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sz="1050" dirty="0" smtClean="0">
                          <a:solidFill>
                            <a:schemeClr val="tx1"/>
                          </a:solidFill>
                          <a:latin typeface="Arial" panose="020B0604020202020204" pitchFamily="34" charset="0"/>
                          <a:cs typeface="Arial" panose="020B0604020202020204" pitchFamily="34" charset="0"/>
                        </a:rPr>
                        <a:t>MSc Public Health and Social Care in Practice</a:t>
                      </a:r>
                      <a:endParaRPr lang="en-US" sz="1050" dirty="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593469240"/>
                  </a:ext>
                </a:extLst>
              </a:tr>
              <a:tr h="404536">
                <a:tc>
                  <a:txBody>
                    <a:bodyPr/>
                    <a:lstStyle/>
                    <a:p>
                      <a:r>
                        <a:rPr lang="en-US" sz="1050" smtClean="0">
                          <a:solidFill>
                            <a:schemeClr val="tx1"/>
                          </a:solidFill>
                          <a:latin typeface="Arial" panose="020B0604020202020204" pitchFamily="34" charset="0"/>
                          <a:cs typeface="Arial" panose="020B0604020202020204" pitchFamily="34" charset="0"/>
                        </a:rPr>
                        <a:t>Module/ Code</a:t>
                      </a:r>
                      <a:endParaRPr lang="en-US" sz="1050" dirty="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50" dirty="0" smtClean="0">
                          <a:solidFill>
                            <a:schemeClr val="tx1"/>
                          </a:solidFill>
                          <a:latin typeface="Arial" panose="020B0604020202020204" pitchFamily="34" charset="0"/>
                          <a:cs typeface="Arial" panose="020B0604020202020204" pitchFamily="34" charset="0"/>
                        </a:rPr>
                        <a:t>Community Care and Management of long term condition (</a:t>
                      </a:r>
                      <a:r>
                        <a:rPr lang="en-US" sz="1050" dirty="0" smtClean="0">
                          <a:solidFill>
                            <a:schemeClr val="tx1"/>
                          </a:solidFill>
                          <a:latin typeface="Arial" panose="020B0604020202020204" pitchFamily="34" charset="0"/>
                          <a:cs typeface="Arial" panose="020B0604020202020204" pitchFamily="34" charset="0"/>
                        </a:rPr>
                        <a:t>LCHS7003)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570269823"/>
                  </a:ext>
                </a:extLst>
              </a:tr>
              <a:tr h="404536">
                <a:tc>
                  <a:txBody>
                    <a:bodyPr/>
                    <a:lstStyle/>
                    <a:p>
                      <a:r>
                        <a:rPr lang="en-US" sz="1050" dirty="0" smtClean="0">
                          <a:solidFill>
                            <a:schemeClr val="tx1"/>
                          </a:solidFill>
                          <a:latin typeface="Arial" panose="020B0604020202020204" pitchFamily="34" charset="0"/>
                          <a:cs typeface="Arial" panose="020B0604020202020204" pitchFamily="34" charset="0"/>
                        </a:rPr>
                        <a:t>Assignment Tittle</a:t>
                      </a:r>
                      <a:endParaRPr lang="en-US" sz="1050" dirty="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sz="1050" dirty="0" smtClean="0">
                          <a:solidFill>
                            <a:schemeClr val="tx1"/>
                          </a:solidFill>
                          <a:latin typeface="Arial" panose="020B0604020202020204" pitchFamily="34" charset="0"/>
                          <a:cs typeface="Arial" panose="020B0604020202020204" pitchFamily="34" charset="0"/>
                        </a:rPr>
                        <a:t>Component 2 Individual Presentation</a:t>
                      </a:r>
                      <a:br>
                        <a:rPr lang="en-US" sz="1050" dirty="0" smtClean="0">
                          <a:solidFill>
                            <a:schemeClr val="tx1"/>
                          </a:solidFill>
                          <a:latin typeface="Arial" panose="020B0604020202020204" pitchFamily="34" charset="0"/>
                          <a:cs typeface="Arial" panose="020B0604020202020204" pitchFamily="34" charset="0"/>
                        </a:rPr>
                      </a:br>
                      <a:endParaRPr lang="en-US" sz="1050" dirty="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140830229"/>
                  </a:ext>
                </a:extLst>
              </a:tr>
              <a:tr h="329541">
                <a:tc>
                  <a:txBody>
                    <a:bodyPr/>
                    <a:lstStyle/>
                    <a:p>
                      <a:r>
                        <a:rPr lang="en-US" sz="1050" dirty="0" smtClean="0">
                          <a:solidFill>
                            <a:schemeClr val="tx1"/>
                          </a:solidFill>
                          <a:latin typeface="Arial" panose="020B0604020202020204" pitchFamily="34" charset="0"/>
                          <a:cs typeface="Arial" panose="020B0604020202020204" pitchFamily="34" charset="0"/>
                        </a:rPr>
                        <a:t>Lecturer</a:t>
                      </a:r>
                      <a:endParaRPr lang="en-US" sz="1050" dirty="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sz="1050" dirty="0" smtClean="0">
                          <a:solidFill>
                            <a:schemeClr val="tx1"/>
                          </a:solidFill>
                          <a:latin typeface="Arial" panose="020B0604020202020204" pitchFamily="34" charset="0"/>
                          <a:cs typeface="Arial" panose="020B0604020202020204" pitchFamily="34" charset="0"/>
                        </a:rPr>
                        <a:t>Muhammed Khan</a:t>
                      </a:r>
                      <a:endParaRPr lang="en-US" sz="1050" dirty="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133193601"/>
                  </a:ext>
                </a:extLst>
              </a:tr>
            </a:tbl>
          </a:graphicData>
        </a:graphic>
      </p:graphicFrame>
    </p:spTree>
    <p:extLst>
      <p:ext uri="{BB962C8B-B14F-4D97-AF65-F5344CB8AC3E}">
        <p14:creationId xmlns:p14="http://schemas.microsoft.com/office/powerpoint/2010/main" val="37985965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5F8FA"/>
        </a:solidFill>
        <a:effectLst/>
      </p:bgPr>
    </p:bg>
    <p:spTree>
      <p:nvGrpSpPr>
        <p:cNvPr id="1" name=""/>
        <p:cNvGrpSpPr/>
        <p:nvPr/>
      </p:nvGrpSpPr>
      <p:grpSpPr>
        <a:xfrm>
          <a:off x="0" y="0"/>
          <a:ext cx="0" cy="0"/>
          <a:chOff x="0" y="0"/>
          <a:chExt cx="0" cy="0"/>
        </a:xfrm>
      </p:grpSpPr>
      <p:sp>
        <p:nvSpPr>
          <p:cNvPr id="2" name="Shape 0"/>
          <p:cNvSpPr/>
          <p:nvPr/>
        </p:nvSpPr>
        <p:spPr>
          <a:xfrm>
            <a:off x="0" y="0"/>
            <a:ext cx="9144000" cy="1051560"/>
          </a:xfrm>
          <a:prstGeom prst="rect">
            <a:avLst/>
          </a:prstGeom>
          <a:solidFill>
            <a:srgbClr val="0B2545"/>
          </a:solidFill>
          <a:ln w="12700">
            <a:solidFill>
              <a:srgbClr val="0B2545"/>
            </a:solidFill>
            <a:prstDash val="solid"/>
          </a:ln>
        </p:spPr>
      </p:sp>
      <p:sp>
        <p:nvSpPr>
          <p:cNvPr id="3" name="Shape 1"/>
          <p:cNvSpPr/>
          <p:nvPr/>
        </p:nvSpPr>
        <p:spPr>
          <a:xfrm>
            <a:off x="0" y="1051560"/>
            <a:ext cx="9144000" cy="54864"/>
          </a:xfrm>
          <a:prstGeom prst="rect">
            <a:avLst/>
          </a:prstGeom>
          <a:solidFill>
            <a:srgbClr val="1B7EC8"/>
          </a:solidFill>
          <a:ln w="12700">
            <a:solidFill>
              <a:srgbClr val="1B7EC8"/>
            </a:solidFill>
            <a:prstDash val="solid"/>
          </a:ln>
        </p:spPr>
      </p:sp>
      <p:sp>
        <p:nvSpPr>
          <p:cNvPr id="4" name="Text 2"/>
          <p:cNvSpPr/>
          <p:nvPr/>
        </p:nvSpPr>
        <p:spPr>
          <a:xfrm>
            <a:off x="320040" y="45720"/>
            <a:ext cx="8503920" cy="685800"/>
          </a:xfrm>
          <a:prstGeom prst="rect">
            <a:avLst/>
          </a:prstGeom>
          <a:noFill/>
          <a:ln/>
        </p:spPr>
        <p:txBody>
          <a:bodyPr wrap="square" lIns="0" tIns="0" rIns="0" bIns="0" rtlCol="0" anchor="ctr"/>
          <a:lstStyle/>
          <a:p>
            <a:pPr marL="0" indent="0">
              <a:buNone/>
            </a:pPr>
            <a:r>
              <a:rPr lang="en-US" sz="2200" b="1" dirty="0">
                <a:solidFill>
                  <a:schemeClr val="bg1"/>
                </a:solidFill>
                <a:latin typeface="Arial"/>
                <a:ea typeface="Calibri" pitchFamily="34" charset="-122"/>
                <a:cs typeface="Arial"/>
              </a:rPr>
              <a:t>Overview: Definition, Symptoms &amp; Aetiology</a:t>
            </a:r>
            <a:endParaRPr lang="en-US" sz="2200" dirty="0">
              <a:solidFill>
                <a:schemeClr val="bg1"/>
              </a:solidFill>
              <a:latin typeface="Arial"/>
              <a:cs typeface="Arial"/>
            </a:endParaRPr>
          </a:p>
        </p:txBody>
      </p:sp>
      <p:sp>
        <p:nvSpPr>
          <p:cNvPr id="5" name="Text 3"/>
          <p:cNvSpPr/>
          <p:nvPr/>
        </p:nvSpPr>
        <p:spPr>
          <a:xfrm>
            <a:off x="320040" y="713232"/>
            <a:ext cx="8503920" cy="320040"/>
          </a:xfrm>
          <a:prstGeom prst="rect">
            <a:avLst/>
          </a:prstGeom>
          <a:noFill/>
          <a:ln/>
        </p:spPr>
        <p:txBody>
          <a:bodyPr wrap="square" lIns="0" tIns="0" rIns="0" bIns="0" rtlCol="0" anchor="t"/>
          <a:lstStyle/>
          <a:p>
            <a:pPr marL="0" indent="0">
              <a:buNone/>
            </a:pPr>
            <a:endParaRPr lang="en-US" sz="1100" dirty="0">
              <a:solidFill>
                <a:srgbClr val="000000"/>
              </a:solidFill>
              <a:latin typeface="Arial"/>
              <a:ea typeface="Calibri"/>
              <a:cs typeface="Arial"/>
            </a:endParaRPr>
          </a:p>
        </p:txBody>
      </p:sp>
      <p:sp>
        <p:nvSpPr>
          <p:cNvPr id="6" name="Shape 4"/>
          <p:cNvSpPr/>
          <p:nvPr/>
        </p:nvSpPr>
        <p:spPr>
          <a:xfrm>
            <a:off x="182880" y="1234440"/>
            <a:ext cx="4389120" cy="1234440"/>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7" name="Shape 5"/>
          <p:cNvSpPr/>
          <p:nvPr/>
        </p:nvSpPr>
        <p:spPr>
          <a:xfrm>
            <a:off x="182880" y="1234440"/>
            <a:ext cx="64008" cy="1234440"/>
          </a:xfrm>
          <a:prstGeom prst="rect">
            <a:avLst/>
          </a:prstGeom>
          <a:solidFill>
            <a:srgbClr val="1B7EC8"/>
          </a:solidFill>
          <a:ln w="12700">
            <a:solidFill>
              <a:srgbClr val="1B7EC8"/>
            </a:solidFill>
            <a:prstDash val="solid"/>
          </a:ln>
        </p:spPr>
      </p:sp>
      <p:sp>
        <p:nvSpPr>
          <p:cNvPr id="8" name="Text 6"/>
          <p:cNvSpPr/>
          <p:nvPr/>
        </p:nvSpPr>
        <p:spPr>
          <a:xfrm>
            <a:off x="347472" y="1261872"/>
            <a:ext cx="4023360" cy="274320"/>
          </a:xfrm>
          <a:prstGeom prst="rect">
            <a:avLst/>
          </a:prstGeom>
          <a:noFill/>
          <a:ln/>
        </p:spPr>
        <p:txBody>
          <a:bodyPr wrap="square" lIns="0" tIns="0" rIns="0" bIns="0" rtlCol="0" anchor="ctr"/>
          <a:lstStyle/>
          <a:p>
            <a:pPr marL="0" indent="0">
              <a:buNone/>
            </a:pPr>
            <a:r>
              <a:rPr lang="en-US" sz="1400" b="1" dirty="0">
                <a:solidFill>
                  <a:srgbClr val="000000"/>
                </a:solidFill>
                <a:latin typeface="Arial"/>
                <a:ea typeface="Calibri"/>
                <a:cs typeface="Arial"/>
              </a:rPr>
              <a:t>Definition</a:t>
            </a:r>
            <a:endParaRPr lang="en-US" sz="1400" dirty="0">
              <a:solidFill>
                <a:srgbClr val="000000"/>
              </a:solidFill>
              <a:latin typeface="Arial"/>
              <a:ea typeface="Calibri"/>
              <a:cs typeface="Arial"/>
            </a:endParaRPr>
          </a:p>
        </p:txBody>
      </p:sp>
      <p:sp>
        <p:nvSpPr>
          <p:cNvPr id="9" name="Text 7"/>
          <p:cNvSpPr/>
          <p:nvPr/>
        </p:nvSpPr>
        <p:spPr>
          <a:xfrm>
            <a:off x="320040" y="1581912"/>
            <a:ext cx="4142232" cy="813816"/>
          </a:xfrm>
          <a:prstGeom prst="rect">
            <a:avLst/>
          </a:prstGeom>
          <a:noFill/>
          <a:ln/>
        </p:spPr>
        <p:txBody>
          <a:bodyPr wrap="square" lIns="0" tIns="0" rIns="0" bIns="0" rtlCol="0" anchor="t"/>
          <a:lstStyle/>
          <a:p>
            <a:r>
              <a:rPr lang="en-US" sz="1000" dirty="0" smtClean="0">
                <a:solidFill>
                  <a:srgbClr val="000000"/>
                </a:solidFill>
                <a:latin typeface="Arial"/>
                <a:ea typeface="Calibri" pitchFamily="34" charset="-122"/>
                <a:cs typeface="Arial"/>
              </a:rPr>
              <a:t> </a:t>
            </a:r>
            <a:r>
              <a:rPr lang="en-US" sz="1000" dirty="0">
                <a:solidFill>
                  <a:srgbClr val="000000"/>
                </a:solidFill>
                <a:latin typeface="Arial"/>
                <a:ea typeface="Calibri" pitchFamily="34" charset="-122"/>
                <a:cs typeface="Arial"/>
              </a:rPr>
              <a:t>Variable airflow obstruction, bronchial </a:t>
            </a:r>
            <a:r>
              <a:rPr lang="en-US" sz="1000" dirty="0" err="1">
                <a:solidFill>
                  <a:srgbClr val="000000"/>
                </a:solidFill>
                <a:latin typeface="Arial"/>
                <a:ea typeface="Calibri" pitchFamily="34" charset="-122"/>
                <a:cs typeface="Arial"/>
              </a:rPr>
              <a:t>hyperresponsiveness</a:t>
            </a:r>
            <a:r>
              <a:rPr lang="en-US" sz="1000" dirty="0">
                <a:solidFill>
                  <a:srgbClr val="000000"/>
                </a:solidFill>
                <a:latin typeface="Arial"/>
                <a:ea typeface="Calibri" pitchFamily="34" charset="-122"/>
                <a:cs typeface="Arial"/>
              </a:rPr>
              <a:t>, and underlying inflammation are the hallmarks of asthma, a chronic inflammatory disease of the airways (Global Initiative for Asthma [GINA], 2023). It causes recurring episodes of coughing, chest tightness, wheezing, and dyspnea, especially at night or in the early morning (BTS/SIGN, 2019).</a:t>
            </a:r>
            <a:endParaRPr lang="en-US" sz="1000" dirty="0">
              <a:solidFill>
                <a:srgbClr val="000000"/>
              </a:solidFill>
              <a:latin typeface="Arial"/>
              <a:cs typeface="Arial"/>
            </a:endParaRPr>
          </a:p>
        </p:txBody>
      </p:sp>
      <p:sp>
        <p:nvSpPr>
          <p:cNvPr id="10" name="Shape 8"/>
          <p:cNvSpPr/>
          <p:nvPr/>
        </p:nvSpPr>
        <p:spPr>
          <a:xfrm>
            <a:off x="4754880" y="1234440"/>
            <a:ext cx="4206240" cy="1234440"/>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11" name="Shape 9"/>
          <p:cNvSpPr/>
          <p:nvPr/>
        </p:nvSpPr>
        <p:spPr>
          <a:xfrm>
            <a:off x="4754880" y="1234440"/>
            <a:ext cx="64008" cy="1234440"/>
          </a:xfrm>
          <a:prstGeom prst="rect">
            <a:avLst/>
          </a:prstGeom>
          <a:solidFill>
            <a:srgbClr val="F0A500"/>
          </a:solidFill>
          <a:ln w="12700">
            <a:solidFill>
              <a:srgbClr val="F0A500"/>
            </a:solidFill>
            <a:prstDash val="solid"/>
          </a:ln>
        </p:spPr>
      </p:sp>
      <p:sp>
        <p:nvSpPr>
          <p:cNvPr id="12" name="Text 10"/>
          <p:cNvSpPr/>
          <p:nvPr/>
        </p:nvSpPr>
        <p:spPr>
          <a:xfrm>
            <a:off x="4919472" y="1261872"/>
            <a:ext cx="3840480" cy="274320"/>
          </a:xfrm>
          <a:prstGeom prst="rect">
            <a:avLst/>
          </a:prstGeom>
          <a:noFill/>
          <a:ln/>
        </p:spPr>
        <p:txBody>
          <a:bodyPr wrap="square" lIns="0" tIns="0" rIns="0" bIns="0" rtlCol="0" anchor="ctr"/>
          <a:lstStyle/>
          <a:p>
            <a:pPr marL="0" indent="0">
              <a:buNone/>
            </a:pPr>
            <a:r>
              <a:rPr lang="en-US" sz="1300" b="1" dirty="0">
                <a:solidFill>
                  <a:srgbClr val="000000"/>
                </a:solidFill>
                <a:latin typeface="Arial"/>
                <a:ea typeface="Calibri" pitchFamily="34" charset="-122"/>
                <a:cs typeface="Arial"/>
              </a:rPr>
              <a:t>Aetiology (Causes)</a:t>
            </a:r>
            <a:endParaRPr lang="en-US" sz="1300" dirty="0">
              <a:solidFill>
                <a:srgbClr val="000000"/>
              </a:solidFill>
              <a:latin typeface="Arial"/>
              <a:cs typeface="Arial"/>
            </a:endParaRPr>
          </a:p>
        </p:txBody>
      </p:sp>
      <p:sp>
        <p:nvSpPr>
          <p:cNvPr id="13" name="Text 11"/>
          <p:cNvSpPr/>
          <p:nvPr/>
        </p:nvSpPr>
        <p:spPr>
          <a:xfrm>
            <a:off x="4919472" y="1572768"/>
            <a:ext cx="3840480" cy="822960"/>
          </a:xfrm>
          <a:prstGeom prst="rect">
            <a:avLst/>
          </a:prstGeom>
          <a:noFill/>
          <a:ln/>
        </p:spPr>
        <p:txBody>
          <a:bodyPr wrap="square" lIns="0" tIns="0" rIns="0" bIns="0" rtlCol="0" anchor="t"/>
          <a:lstStyle/>
          <a:p>
            <a:pPr marL="342900" indent="-342900">
              <a:spcAft>
                <a:spcPts val="200"/>
              </a:spcAft>
              <a:buSzPct val="100000"/>
              <a:buChar char="•"/>
            </a:pPr>
            <a:r>
              <a:rPr lang="en-US" sz="950" dirty="0">
                <a:solidFill>
                  <a:srgbClr val="000000"/>
                </a:solidFill>
                <a:latin typeface="Arial"/>
                <a:ea typeface="Calibri" pitchFamily="34" charset="-122"/>
                <a:cs typeface="Arial"/>
              </a:rPr>
              <a:t>Genetic predisposition &amp; family history (Holloway et al., 2010)</a:t>
            </a:r>
            <a:endParaRPr lang="en-US" sz="950" dirty="0">
              <a:solidFill>
                <a:srgbClr val="000000"/>
              </a:solidFill>
              <a:latin typeface="Arial"/>
              <a:cs typeface="Arial"/>
            </a:endParaRPr>
          </a:p>
          <a:p>
            <a:pPr marL="342900" indent="-342900">
              <a:spcAft>
                <a:spcPts val="200"/>
              </a:spcAft>
              <a:buSzPct val="100000"/>
              <a:buChar char="•"/>
            </a:pPr>
            <a:r>
              <a:rPr lang="en-US" sz="950" dirty="0">
                <a:solidFill>
                  <a:srgbClr val="000000"/>
                </a:solidFill>
                <a:latin typeface="Arial"/>
                <a:ea typeface="Calibri" pitchFamily="34" charset="-122"/>
                <a:cs typeface="Arial"/>
              </a:rPr>
              <a:t>Allergen exposure (house dust mites, pollen, pet dander)</a:t>
            </a:r>
            <a:endParaRPr lang="en-US" sz="950" dirty="0">
              <a:solidFill>
                <a:srgbClr val="000000"/>
              </a:solidFill>
              <a:latin typeface="Arial"/>
              <a:cs typeface="Arial"/>
            </a:endParaRPr>
          </a:p>
          <a:p>
            <a:pPr marL="342900" indent="-342900">
              <a:spcAft>
                <a:spcPts val="200"/>
              </a:spcAft>
              <a:buSzPct val="100000"/>
              <a:buChar char="•"/>
            </a:pPr>
            <a:r>
              <a:rPr lang="en-US" sz="950" dirty="0">
                <a:solidFill>
                  <a:srgbClr val="000000"/>
                </a:solidFill>
                <a:latin typeface="Arial"/>
                <a:ea typeface="Calibri" pitchFamily="34" charset="-122"/>
                <a:cs typeface="Arial"/>
              </a:rPr>
              <a:t>Air pollution &amp; occupational exposures (Rushton, 2007)</a:t>
            </a:r>
            <a:endParaRPr lang="en-US" sz="950" dirty="0">
              <a:solidFill>
                <a:srgbClr val="000000"/>
              </a:solidFill>
              <a:latin typeface="Arial"/>
              <a:cs typeface="Arial"/>
            </a:endParaRPr>
          </a:p>
          <a:p>
            <a:pPr marL="342900" indent="-342900">
              <a:spcAft>
                <a:spcPts val="200"/>
              </a:spcAft>
              <a:buSzPct val="100000"/>
              <a:buChar char="•"/>
            </a:pPr>
            <a:r>
              <a:rPr lang="en-US" sz="950" dirty="0">
                <a:solidFill>
                  <a:srgbClr val="000000"/>
                </a:solidFill>
                <a:latin typeface="Arial"/>
                <a:ea typeface="Calibri" pitchFamily="34" charset="-122"/>
                <a:cs typeface="Arial"/>
              </a:rPr>
              <a:t>Respiratory viral infections in early childhood (Jackson et al., 2008)</a:t>
            </a:r>
            <a:endParaRPr lang="en-US" sz="950" dirty="0">
              <a:solidFill>
                <a:srgbClr val="000000"/>
              </a:solidFill>
              <a:latin typeface="Arial"/>
              <a:cs typeface="Arial"/>
            </a:endParaRPr>
          </a:p>
          <a:p>
            <a:pPr marL="342900" indent="-342900">
              <a:spcAft>
                <a:spcPts val="200"/>
              </a:spcAft>
              <a:buSzPct val="100000"/>
              <a:buChar char="•"/>
            </a:pPr>
            <a:r>
              <a:rPr lang="en-US" sz="950" dirty="0">
                <a:solidFill>
                  <a:srgbClr val="000000"/>
                </a:solidFill>
                <a:latin typeface="Arial"/>
                <a:ea typeface="Calibri" pitchFamily="34" charset="-122"/>
                <a:cs typeface="Arial"/>
              </a:rPr>
              <a:t>Obesity, stress, and psychosocial factors (NICE, 2021)</a:t>
            </a:r>
            <a:endParaRPr lang="en-US" sz="950" dirty="0">
              <a:solidFill>
                <a:srgbClr val="000000"/>
              </a:solidFill>
              <a:latin typeface="Arial"/>
              <a:cs typeface="Arial"/>
            </a:endParaRPr>
          </a:p>
        </p:txBody>
      </p:sp>
      <p:sp>
        <p:nvSpPr>
          <p:cNvPr id="14" name="Text 12"/>
          <p:cNvSpPr/>
          <p:nvPr/>
        </p:nvSpPr>
        <p:spPr>
          <a:xfrm>
            <a:off x="182880" y="2606040"/>
            <a:ext cx="3657600" cy="256032"/>
          </a:xfrm>
          <a:prstGeom prst="rect">
            <a:avLst/>
          </a:prstGeom>
          <a:noFill/>
          <a:ln/>
        </p:spPr>
        <p:txBody>
          <a:bodyPr wrap="square" lIns="0" tIns="0" rIns="0" bIns="0" rtlCol="0" anchor="ctr"/>
          <a:lstStyle/>
          <a:p>
            <a:pPr marL="0" indent="0">
              <a:buNone/>
            </a:pPr>
            <a:r>
              <a:rPr lang="en-US" sz="1200" b="1" dirty="0">
                <a:solidFill>
                  <a:srgbClr val="000000"/>
                </a:solidFill>
                <a:latin typeface="Arial"/>
                <a:ea typeface="Calibri" pitchFamily="34" charset="-122"/>
                <a:cs typeface="Arial"/>
              </a:rPr>
              <a:t>Key Symptoms</a:t>
            </a:r>
            <a:endParaRPr lang="en-US" sz="1200" dirty="0">
              <a:solidFill>
                <a:srgbClr val="000000"/>
              </a:solidFill>
              <a:latin typeface="Arial"/>
              <a:cs typeface="Arial"/>
            </a:endParaRPr>
          </a:p>
        </p:txBody>
      </p:sp>
      <p:sp>
        <p:nvSpPr>
          <p:cNvPr id="15" name="Shape 13"/>
          <p:cNvSpPr/>
          <p:nvPr/>
        </p:nvSpPr>
        <p:spPr>
          <a:xfrm>
            <a:off x="182880" y="2898648"/>
            <a:ext cx="1682496" cy="1097280"/>
          </a:xfrm>
          <a:prstGeom prst="rect">
            <a:avLst/>
          </a:prstGeom>
          <a:solidFill>
            <a:srgbClr val="1B7EC8"/>
          </a:solidFill>
          <a:ln w="12700">
            <a:solidFill>
              <a:srgbClr val="1B7EC8"/>
            </a:solidFill>
            <a:prstDash val="solid"/>
          </a:ln>
          <a:effectLst>
            <a:outerShdw blurRad="63500" dist="25400" dir="8100000" algn="bl" rotWithShape="0">
              <a:srgbClr val="000000">
                <a:alpha val="12000"/>
              </a:srgbClr>
            </a:outerShdw>
          </a:effectLst>
        </p:spPr>
      </p:sp>
      <p:sp>
        <p:nvSpPr>
          <p:cNvPr id="16" name="Text 14"/>
          <p:cNvSpPr/>
          <p:nvPr/>
        </p:nvSpPr>
        <p:spPr>
          <a:xfrm>
            <a:off x="182880" y="2944368"/>
            <a:ext cx="1682496" cy="457200"/>
          </a:xfrm>
          <a:prstGeom prst="rect">
            <a:avLst/>
          </a:prstGeom>
          <a:noFill/>
          <a:ln/>
        </p:spPr>
        <p:txBody>
          <a:bodyPr wrap="square" lIns="0" tIns="0" rIns="0" bIns="0" rtlCol="0" anchor="ctr"/>
          <a:lstStyle/>
          <a:p>
            <a:pPr marL="0" indent="0" algn="ctr">
              <a:buNone/>
            </a:pPr>
            <a:r>
              <a:rPr lang="en-US" sz="2200" dirty="0">
                <a:solidFill>
                  <a:srgbClr val="000000"/>
                </a:solidFill>
                <a:latin typeface="Arial"/>
                <a:cs typeface="Arial"/>
              </a:rPr>
              <a:t>🫁</a:t>
            </a:r>
          </a:p>
        </p:txBody>
      </p:sp>
      <p:sp>
        <p:nvSpPr>
          <p:cNvPr id="17" name="Text 15"/>
          <p:cNvSpPr/>
          <p:nvPr/>
        </p:nvSpPr>
        <p:spPr>
          <a:xfrm>
            <a:off x="228600" y="3410712"/>
            <a:ext cx="1591056" cy="530352"/>
          </a:xfrm>
          <a:prstGeom prst="rect">
            <a:avLst/>
          </a:prstGeom>
          <a:noFill/>
          <a:ln/>
        </p:spPr>
        <p:txBody>
          <a:bodyPr wrap="square" lIns="0" tIns="0" rIns="0" bIns="0" rtlCol="0" anchor="ctr"/>
          <a:lstStyle/>
          <a:p>
            <a:pPr marL="0" indent="0" algn="ctr">
              <a:buNone/>
            </a:pPr>
            <a:r>
              <a:rPr lang="en-US" sz="1050" b="1" dirty="0">
                <a:solidFill>
                  <a:srgbClr val="000000"/>
                </a:solidFill>
                <a:latin typeface="Arial"/>
                <a:ea typeface="Calibri" pitchFamily="34" charset="-122"/>
                <a:cs typeface="Arial"/>
              </a:rPr>
              <a:t>Wheezing</a:t>
            </a:r>
            <a:endParaRPr lang="en-US" sz="1050" dirty="0">
              <a:solidFill>
                <a:srgbClr val="000000"/>
              </a:solidFill>
              <a:latin typeface="Arial"/>
              <a:cs typeface="Arial"/>
            </a:endParaRPr>
          </a:p>
        </p:txBody>
      </p:sp>
      <p:sp>
        <p:nvSpPr>
          <p:cNvPr id="18" name="Shape 16"/>
          <p:cNvSpPr/>
          <p:nvPr/>
        </p:nvSpPr>
        <p:spPr>
          <a:xfrm>
            <a:off x="1956816" y="2898648"/>
            <a:ext cx="1682496" cy="1097280"/>
          </a:xfrm>
          <a:prstGeom prst="rect">
            <a:avLst/>
          </a:prstGeom>
          <a:solidFill>
            <a:srgbClr val="0E5C9B"/>
          </a:solidFill>
          <a:ln w="12700">
            <a:solidFill>
              <a:srgbClr val="0E5C9B"/>
            </a:solidFill>
            <a:prstDash val="solid"/>
          </a:ln>
          <a:effectLst>
            <a:outerShdw blurRad="63500" dist="25400" dir="8100000" algn="bl" rotWithShape="0">
              <a:srgbClr val="000000">
                <a:alpha val="12000"/>
              </a:srgbClr>
            </a:outerShdw>
          </a:effectLst>
        </p:spPr>
      </p:sp>
      <p:sp>
        <p:nvSpPr>
          <p:cNvPr id="19" name="Text 17"/>
          <p:cNvSpPr/>
          <p:nvPr/>
        </p:nvSpPr>
        <p:spPr>
          <a:xfrm>
            <a:off x="1956816" y="2944368"/>
            <a:ext cx="1682496" cy="457200"/>
          </a:xfrm>
          <a:prstGeom prst="rect">
            <a:avLst/>
          </a:prstGeom>
          <a:noFill/>
          <a:ln/>
        </p:spPr>
        <p:txBody>
          <a:bodyPr wrap="square" lIns="0" tIns="0" rIns="0" bIns="0" rtlCol="0" anchor="ctr"/>
          <a:lstStyle/>
          <a:p>
            <a:pPr marL="0" indent="0" algn="ctr">
              <a:buNone/>
            </a:pPr>
            <a:r>
              <a:rPr lang="en-US" sz="2200" dirty="0">
                <a:solidFill>
                  <a:srgbClr val="000000"/>
                </a:solidFill>
                <a:latin typeface="Arial"/>
                <a:cs typeface="Arial"/>
              </a:rPr>
              <a:t>😮‍💨</a:t>
            </a:r>
          </a:p>
        </p:txBody>
      </p:sp>
      <p:sp>
        <p:nvSpPr>
          <p:cNvPr id="20" name="Text 18"/>
          <p:cNvSpPr/>
          <p:nvPr/>
        </p:nvSpPr>
        <p:spPr>
          <a:xfrm>
            <a:off x="2002536" y="3410712"/>
            <a:ext cx="1591056" cy="530352"/>
          </a:xfrm>
          <a:prstGeom prst="rect">
            <a:avLst/>
          </a:prstGeom>
          <a:noFill/>
          <a:ln/>
        </p:spPr>
        <p:txBody>
          <a:bodyPr wrap="square" lIns="0" tIns="0" rIns="0" bIns="0" rtlCol="0" anchor="ctr"/>
          <a:lstStyle/>
          <a:p>
            <a:pPr marL="0" indent="0" algn="ctr">
              <a:buNone/>
            </a:pPr>
            <a:r>
              <a:rPr lang="en-US" sz="1050" b="1" dirty="0">
                <a:solidFill>
                  <a:srgbClr val="000000"/>
                </a:solidFill>
                <a:latin typeface="Arial"/>
                <a:ea typeface="Calibri" pitchFamily="34" charset="-122"/>
                <a:cs typeface="Arial"/>
              </a:rPr>
              <a:t>Breathlessness</a:t>
            </a:r>
            <a:endParaRPr lang="en-US" sz="1050" dirty="0">
              <a:solidFill>
                <a:srgbClr val="000000"/>
              </a:solidFill>
              <a:latin typeface="Arial"/>
              <a:cs typeface="Arial"/>
            </a:endParaRPr>
          </a:p>
        </p:txBody>
      </p:sp>
      <p:sp>
        <p:nvSpPr>
          <p:cNvPr id="21" name="Shape 19"/>
          <p:cNvSpPr/>
          <p:nvPr/>
        </p:nvSpPr>
        <p:spPr>
          <a:xfrm>
            <a:off x="3730752" y="2898648"/>
            <a:ext cx="1682496" cy="1097280"/>
          </a:xfrm>
          <a:prstGeom prst="rect">
            <a:avLst/>
          </a:prstGeom>
          <a:solidFill>
            <a:srgbClr val="1E7E6F"/>
          </a:solidFill>
          <a:ln w="12700">
            <a:solidFill>
              <a:srgbClr val="1E7E6F"/>
            </a:solidFill>
            <a:prstDash val="solid"/>
          </a:ln>
          <a:effectLst>
            <a:outerShdw blurRad="63500" dist="25400" dir="8100000" algn="bl" rotWithShape="0">
              <a:srgbClr val="000000">
                <a:alpha val="12000"/>
              </a:srgbClr>
            </a:outerShdw>
          </a:effectLst>
        </p:spPr>
      </p:sp>
      <p:sp>
        <p:nvSpPr>
          <p:cNvPr id="22" name="Text 20"/>
          <p:cNvSpPr/>
          <p:nvPr/>
        </p:nvSpPr>
        <p:spPr>
          <a:xfrm>
            <a:off x="3730752" y="2944368"/>
            <a:ext cx="1682496" cy="457200"/>
          </a:xfrm>
          <a:prstGeom prst="rect">
            <a:avLst/>
          </a:prstGeom>
          <a:noFill/>
          <a:ln/>
        </p:spPr>
        <p:txBody>
          <a:bodyPr wrap="square" lIns="0" tIns="0" rIns="0" bIns="0" rtlCol="0" anchor="ctr"/>
          <a:lstStyle/>
          <a:p>
            <a:pPr marL="0" indent="0" algn="ctr">
              <a:buNone/>
            </a:pPr>
            <a:r>
              <a:rPr lang="en-US" sz="2200" dirty="0">
                <a:solidFill>
                  <a:srgbClr val="000000"/>
                </a:solidFill>
                <a:latin typeface="Arial"/>
                <a:cs typeface="Arial"/>
              </a:rPr>
              <a:t>🫀</a:t>
            </a:r>
          </a:p>
        </p:txBody>
      </p:sp>
      <p:sp>
        <p:nvSpPr>
          <p:cNvPr id="23" name="Text 21"/>
          <p:cNvSpPr/>
          <p:nvPr/>
        </p:nvSpPr>
        <p:spPr>
          <a:xfrm>
            <a:off x="3776472" y="3410712"/>
            <a:ext cx="1591056" cy="530352"/>
          </a:xfrm>
          <a:prstGeom prst="rect">
            <a:avLst/>
          </a:prstGeom>
          <a:noFill/>
          <a:ln/>
        </p:spPr>
        <p:txBody>
          <a:bodyPr wrap="square" lIns="0" tIns="0" rIns="0" bIns="0" rtlCol="0" anchor="ctr"/>
          <a:lstStyle/>
          <a:p>
            <a:pPr marL="0" indent="0" algn="ctr">
              <a:buNone/>
            </a:pPr>
            <a:r>
              <a:rPr lang="en-US" sz="1050" b="1" dirty="0">
                <a:solidFill>
                  <a:srgbClr val="000000"/>
                </a:solidFill>
                <a:latin typeface="Arial"/>
                <a:ea typeface="Calibri" pitchFamily="34" charset="-122"/>
                <a:cs typeface="Arial"/>
              </a:rPr>
              <a:t>Chest Tightness</a:t>
            </a:r>
            <a:endParaRPr lang="en-US" sz="1050" dirty="0">
              <a:solidFill>
                <a:srgbClr val="000000"/>
              </a:solidFill>
              <a:latin typeface="Arial"/>
              <a:cs typeface="Arial"/>
            </a:endParaRPr>
          </a:p>
        </p:txBody>
      </p:sp>
      <p:sp>
        <p:nvSpPr>
          <p:cNvPr id="24" name="Shape 22"/>
          <p:cNvSpPr/>
          <p:nvPr/>
        </p:nvSpPr>
        <p:spPr>
          <a:xfrm>
            <a:off x="5504688" y="2898648"/>
            <a:ext cx="1682496" cy="1097280"/>
          </a:xfrm>
          <a:prstGeom prst="rect">
            <a:avLst/>
          </a:prstGeom>
          <a:solidFill>
            <a:srgbClr val="C0392B"/>
          </a:solidFill>
          <a:ln w="12700">
            <a:solidFill>
              <a:srgbClr val="C0392B"/>
            </a:solidFill>
            <a:prstDash val="solid"/>
          </a:ln>
          <a:effectLst>
            <a:outerShdw blurRad="63500" dist="25400" dir="8100000" algn="bl" rotWithShape="0">
              <a:srgbClr val="000000">
                <a:alpha val="12000"/>
              </a:srgbClr>
            </a:outerShdw>
          </a:effectLst>
        </p:spPr>
      </p:sp>
      <p:sp>
        <p:nvSpPr>
          <p:cNvPr id="25" name="Text 23"/>
          <p:cNvSpPr/>
          <p:nvPr/>
        </p:nvSpPr>
        <p:spPr>
          <a:xfrm>
            <a:off x="5504688" y="2944368"/>
            <a:ext cx="1682496" cy="457200"/>
          </a:xfrm>
          <a:prstGeom prst="rect">
            <a:avLst/>
          </a:prstGeom>
          <a:noFill/>
          <a:ln/>
        </p:spPr>
        <p:txBody>
          <a:bodyPr wrap="square" lIns="0" tIns="0" rIns="0" bIns="0" rtlCol="0" anchor="ctr"/>
          <a:lstStyle/>
          <a:p>
            <a:pPr marL="0" indent="0" algn="ctr">
              <a:buNone/>
            </a:pPr>
            <a:r>
              <a:rPr lang="en-US" sz="2200" dirty="0">
                <a:solidFill>
                  <a:srgbClr val="000000"/>
                </a:solidFill>
                <a:latin typeface="Arial"/>
                <a:cs typeface="Arial"/>
              </a:rPr>
              <a:t>😮</a:t>
            </a:r>
          </a:p>
        </p:txBody>
      </p:sp>
      <p:sp>
        <p:nvSpPr>
          <p:cNvPr id="26" name="Text 24"/>
          <p:cNvSpPr/>
          <p:nvPr/>
        </p:nvSpPr>
        <p:spPr>
          <a:xfrm>
            <a:off x="5550408" y="3410712"/>
            <a:ext cx="1591056" cy="530352"/>
          </a:xfrm>
          <a:prstGeom prst="rect">
            <a:avLst/>
          </a:prstGeom>
          <a:noFill/>
          <a:ln/>
        </p:spPr>
        <p:txBody>
          <a:bodyPr wrap="square" lIns="0" tIns="0" rIns="0" bIns="0" rtlCol="0" anchor="ctr"/>
          <a:lstStyle/>
          <a:p>
            <a:pPr marL="0" indent="0" algn="ctr">
              <a:buNone/>
            </a:pPr>
            <a:r>
              <a:rPr lang="en-US" sz="1050" b="1" dirty="0">
                <a:solidFill>
                  <a:srgbClr val="000000"/>
                </a:solidFill>
                <a:latin typeface="Arial"/>
                <a:ea typeface="Calibri" pitchFamily="34" charset="-122"/>
                <a:cs typeface="Arial"/>
              </a:rPr>
              <a:t>Coughing</a:t>
            </a:r>
            <a:endParaRPr lang="en-US" sz="1050" dirty="0">
              <a:solidFill>
                <a:srgbClr val="000000"/>
              </a:solidFill>
              <a:latin typeface="Arial"/>
              <a:cs typeface="Arial"/>
            </a:endParaRPr>
          </a:p>
        </p:txBody>
      </p:sp>
      <p:sp>
        <p:nvSpPr>
          <p:cNvPr id="27" name="Shape 25"/>
          <p:cNvSpPr/>
          <p:nvPr/>
        </p:nvSpPr>
        <p:spPr>
          <a:xfrm>
            <a:off x="7278624" y="2898648"/>
            <a:ext cx="1682496" cy="1097280"/>
          </a:xfrm>
          <a:prstGeom prst="rect">
            <a:avLst/>
          </a:prstGeom>
          <a:solidFill>
            <a:srgbClr val="6B4C9A"/>
          </a:solidFill>
          <a:ln w="12700">
            <a:solidFill>
              <a:srgbClr val="6B4C9A"/>
            </a:solidFill>
            <a:prstDash val="solid"/>
          </a:ln>
          <a:effectLst>
            <a:outerShdw blurRad="63500" dist="25400" dir="8100000" algn="bl" rotWithShape="0">
              <a:srgbClr val="000000">
                <a:alpha val="12000"/>
              </a:srgbClr>
            </a:outerShdw>
          </a:effectLst>
        </p:spPr>
      </p:sp>
      <p:sp>
        <p:nvSpPr>
          <p:cNvPr id="28" name="Text 26"/>
          <p:cNvSpPr/>
          <p:nvPr/>
        </p:nvSpPr>
        <p:spPr>
          <a:xfrm>
            <a:off x="7278624" y="2944368"/>
            <a:ext cx="1682496" cy="457200"/>
          </a:xfrm>
          <a:prstGeom prst="rect">
            <a:avLst/>
          </a:prstGeom>
          <a:noFill/>
          <a:ln/>
        </p:spPr>
        <p:txBody>
          <a:bodyPr wrap="square" lIns="0" tIns="0" rIns="0" bIns="0" rtlCol="0" anchor="ctr"/>
          <a:lstStyle/>
          <a:p>
            <a:pPr marL="0" indent="0" algn="ctr">
              <a:buNone/>
            </a:pPr>
            <a:r>
              <a:rPr lang="en-US" sz="2200" dirty="0">
                <a:solidFill>
                  <a:srgbClr val="000000"/>
                </a:solidFill>
                <a:latin typeface="Arial"/>
                <a:cs typeface="Arial"/>
              </a:rPr>
              <a:t>🌙</a:t>
            </a:r>
          </a:p>
        </p:txBody>
      </p:sp>
      <p:sp>
        <p:nvSpPr>
          <p:cNvPr id="29" name="Text 27"/>
          <p:cNvSpPr/>
          <p:nvPr/>
        </p:nvSpPr>
        <p:spPr>
          <a:xfrm>
            <a:off x="7324344" y="3410712"/>
            <a:ext cx="1591056" cy="530352"/>
          </a:xfrm>
          <a:prstGeom prst="rect">
            <a:avLst/>
          </a:prstGeom>
          <a:noFill/>
          <a:ln/>
        </p:spPr>
        <p:txBody>
          <a:bodyPr wrap="square" lIns="0" tIns="0" rIns="0" bIns="0" rtlCol="0" anchor="ctr"/>
          <a:lstStyle/>
          <a:p>
            <a:pPr marL="0" indent="0" algn="ctr">
              <a:buNone/>
            </a:pPr>
            <a:r>
              <a:rPr lang="en-US" sz="1050" b="1" dirty="0">
                <a:solidFill>
                  <a:srgbClr val="000000"/>
                </a:solidFill>
                <a:latin typeface="Arial"/>
                <a:ea typeface="Calibri" pitchFamily="34" charset="-122"/>
                <a:cs typeface="Arial"/>
              </a:rPr>
              <a:t>Nocturnal Symptoms</a:t>
            </a:r>
            <a:endParaRPr lang="en-US" sz="1050" dirty="0">
              <a:solidFill>
                <a:srgbClr val="000000"/>
              </a:solidFill>
              <a:latin typeface="Arial"/>
              <a:cs typeface="Arial"/>
            </a:endParaRPr>
          </a:p>
        </p:txBody>
      </p:sp>
      <p:sp>
        <p:nvSpPr>
          <p:cNvPr id="30" name="Shape 28"/>
          <p:cNvSpPr/>
          <p:nvPr/>
        </p:nvSpPr>
        <p:spPr>
          <a:xfrm>
            <a:off x="0" y="4983480"/>
            <a:ext cx="9144000" cy="160020"/>
          </a:xfrm>
          <a:prstGeom prst="rect">
            <a:avLst/>
          </a:prstGeom>
          <a:solidFill>
            <a:srgbClr val="0B2545"/>
          </a:solidFill>
          <a:ln w="12700">
            <a:solidFill>
              <a:srgbClr val="0B2545"/>
            </a:solidFill>
            <a:prstDash val="solid"/>
          </a:ln>
        </p:spPr>
      </p:sp>
      <p:sp>
        <p:nvSpPr>
          <p:cNvPr id="31" name="Text 29"/>
          <p:cNvSpPr/>
          <p:nvPr/>
        </p:nvSpPr>
        <p:spPr>
          <a:xfrm>
            <a:off x="182880" y="4983480"/>
            <a:ext cx="8778240" cy="160020"/>
          </a:xfrm>
          <a:prstGeom prst="rect">
            <a:avLst/>
          </a:prstGeom>
          <a:noFill/>
          <a:ln/>
        </p:spPr>
        <p:txBody>
          <a:bodyPr wrap="square" lIns="0" tIns="0" rIns="0" bIns="0" rtlCol="0" anchor="ctr"/>
          <a:lstStyle/>
          <a:p>
            <a:pPr marL="0" indent="0">
              <a:buNone/>
            </a:pPr>
            <a:endParaRPr lang="en-US" sz="700" dirty="0">
              <a:solidFill>
                <a:srgbClr val="000000"/>
              </a:solidFill>
              <a:latin typeface="Arial"/>
              <a:ea typeface="Calibri"/>
              <a:cs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5F8FA"/>
        </a:solidFill>
        <a:effectLst/>
      </p:bgPr>
    </p:bg>
    <p:spTree>
      <p:nvGrpSpPr>
        <p:cNvPr id="1" name=""/>
        <p:cNvGrpSpPr/>
        <p:nvPr/>
      </p:nvGrpSpPr>
      <p:grpSpPr>
        <a:xfrm>
          <a:off x="0" y="0"/>
          <a:ext cx="0" cy="0"/>
          <a:chOff x="0" y="0"/>
          <a:chExt cx="0" cy="0"/>
        </a:xfrm>
      </p:grpSpPr>
      <p:sp>
        <p:nvSpPr>
          <p:cNvPr id="2" name="Shape 0"/>
          <p:cNvSpPr/>
          <p:nvPr/>
        </p:nvSpPr>
        <p:spPr>
          <a:xfrm>
            <a:off x="0" y="0"/>
            <a:ext cx="9144000" cy="1051560"/>
          </a:xfrm>
          <a:prstGeom prst="rect">
            <a:avLst/>
          </a:prstGeom>
          <a:solidFill>
            <a:srgbClr val="0B2545"/>
          </a:solidFill>
          <a:ln w="12700">
            <a:solidFill>
              <a:srgbClr val="0B2545"/>
            </a:solidFill>
            <a:prstDash val="solid"/>
          </a:ln>
        </p:spPr>
      </p:sp>
      <p:sp>
        <p:nvSpPr>
          <p:cNvPr id="3" name="Shape 1"/>
          <p:cNvSpPr/>
          <p:nvPr/>
        </p:nvSpPr>
        <p:spPr>
          <a:xfrm>
            <a:off x="0" y="1051560"/>
            <a:ext cx="9144000" cy="54864"/>
          </a:xfrm>
          <a:prstGeom prst="rect">
            <a:avLst/>
          </a:prstGeom>
          <a:solidFill>
            <a:srgbClr val="1B7EC8"/>
          </a:solidFill>
          <a:ln w="12700">
            <a:solidFill>
              <a:srgbClr val="1B7EC8"/>
            </a:solidFill>
            <a:prstDash val="solid"/>
          </a:ln>
        </p:spPr>
      </p:sp>
      <p:sp>
        <p:nvSpPr>
          <p:cNvPr id="4" name="Text 2"/>
          <p:cNvSpPr/>
          <p:nvPr/>
        </p:nvSpPr>
        <p:spPr>
          <a:xfrm>
            <a:off x="320040" y="45720"/>
            <a:ext cx="8503920" cy="685800"/>
          </a:xfrm>
          <a:prstGeom prst="rect">
            <a:avLst/>
          </a:prstGeom>
          <a:noFill/>
          <a:ln/>
        </p:spPr>
        <p:txBody>
          <a:bodyPr wrap="square" lIns="0" tIns="0" rIns="0" bIns="0" rtlCol="0" anchor="ctr"/>
          <a:lstStyle/>
          <a:p>
            <a:pPr marL="0" indent="0">
              <a:buNone/>
            </a:pPr>
            <a:r>
              <a:rPr lang="en-US" sz="2200" b="1" dirty="0">
                <a:solidFill>
                  <a:schemeClr val="bg1"/>
                </a:solidFill>
                <a:latin typeface="Arial"/>
                <a:ea typeface="Calibri" pitchFamily="34" charset="-122"/>
                <a:cs typeface="Arial"/>
              </a:rPr>
              <a:t>Prevalence: UK and Worldwide</a:t>
            </a:r>
            <a:endParaRPr lang="en-US" sz="2200" dirty="0">
              <a:solidFill>
                <a:schemeClr val="bg1"/>
              </a:solidFill>
              <a:latin typeface="Arial"/>
              <a:cs typeface="Arial"/>
            </a:endParaRPr>
          </a:p>
        </p:txBody>
      </p:sp>
      <p:sp>
        <p:nvSpPr>
          <p:cNvPr id="5" name="Text 3"/>
          <p:cNvSpPr/>
          <p:nvPr/>
        </p:nvSpPr>
        <p:spPr>
          <a:xfrm>
            <a:off x="320040" y="713232"/>
            <a:ext cx="8503920" cy="320040"/>
          </a:xfrm>
          <a:prstGeom prst="rect">
            <a:avLst/>
          </a:prstGeom>
          <a:noFill/>
          <a:ln/>
        </p:spPr>
        <p:txBody>
          <a:bodyPr wrap="square" lIns="0" tIns="0" rIns="0" bIns="0" rtlCol="0" anchor="t"/>
          <a:lstStyle/>
          <a:p>
            <a:pPr marL="0" indent="0">
              <a:buNone/>
            </a:pPr>
            <a:r>
              <a:rPr lang="en-US" sz="1100" dirty="0" smtClean="0">
                <a:solidFill>
                  <a:srgbClr val="000000"/>
                </a:solidFill>
                <a:latin typeface="Arial"/>
                <a:ea typeface="Calibri"/>
                <a:cs typeface="Arial"/>
              </a:rPr>
              <a:t>| </a:t>
            </a:r>
            <a:endParaRPr lang="en-US" sz="1100" dirty="0">
              <a:solidFill>
                <a:srgbClr val="000000"/>
              </a:solidFill>
              <a:latin typeface="Arial"/>
              <a:ea typeface="Calibri"/>
              <a:cs typeface="Arial"/>
            </a:endParaRPr>
          </a:p>
        </p:txBody>
      </p:sp>
      <p:sp>
        <p:nvSpPr>
          <p:cNvPr id="6" name="Shape 4"/>
          <p:cNvSpPr/>
          <p:nvPr/>
        </p:nvSpPr>
        <p:spPr>
          <a:xfrm>
            <a:off x="182880" y="1207008"/>
            <a:ext cx="1965960" cy="1170432"/>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7" name="Shape 5"/>
          <p:cNvSpPr/>
          <p:nvPr/>
        </p:nvSpPr>
        <p:spPr>
          <a:xfrm>
            <a:off x="182880" y="1207008"/>
            <a:ext cx="1965960" cy="45720"/>
          </a:xfrm>
          <a:prstGeom prst="rect">
            <a:avLst/>
          </a:prstGeom>
          <a:solidFill>
            <a:srgbClr val="1B7EC8"/>
          </a:solidFill>
          <a:ln w="12700">
            <a:solidFill>
              <a:srgbClr val="1B7EC8"/>
            </a:solidFill>
            <a:prstDash val="solid"/>
          </a:ln>
        </p:spPr>
      </p:sp>
      <p:sp>
        <p:nvSpPr>
          <p:cNvPr id="8" name="Text 6"/>
          <p:cNvSpPr/>
          <p:nvPr/>
        </p:nvSpPr>
        <p:spPr>
          <a:xfrm>
            <a:off x="182880" y="1316736"/>
            <a:ext cx="1965960" cy="643738"/>
          </a:xfrm>
          <a:prstGeom prst="rect">
            <a:avLst/>
          </a:prstGeom>
          <a:noFill/>
          <a:ln/>
        </p:spPr>
        <p:txBody>
          <a:bodyPr wrap="square" lIns="0" tIns="0" rIns="0" bIns="0" rtlCol="0" anchor="ctr"/>
          <a:lstStyle/>
          <a:p>
            <a:pPr marL="0" indent="0" algn="ctr">
              <a:buNone/>
            </a:pPr>
            <a:r>
              <a:rPr lang="en-US" sz="3000" b="1" dirty="0">
                <a:solidFill>
                  <a:srgbClr val="000000"/>
                </a:solidFill>
                <a:latin typeface="Arial"/>
                <a:ea typeface="Calibri" pitchFamily="34" charset="-122"/>
                <a:cs typeface="Arial"/>
              </a:rPr>
              <a:t>339M</a:t>
            </a:r>
            <a:endParaRPr lang="en-US" sz="3000" dirty="0">
              <a:solidFill>
                <a:srgbClr val="000000"/>
              </a:solidFill>
              <a:latin typeface="Arial"/>
              <a:cs typeface="Arial"/>
            </a:endParaRPr>
          </a:p>
        </p:txBody>
      </p:sp>
      <p:sp>
        <p:nvSpPr>
          <p:cNvPr id="9" name="Text 7"/>
          <p:cNvSpPr/>
          <p:nvPr/>
        </p:nvSpPr>
        <p:spPr>
          <a:xfrm>
            <a:off x="228600" y="1909267"/>
            <a:ext cx="1874520" cy="444764"/>
          </a:xfrm>
          <a:prstGeom prst="rect">
            <a:avLst/>
          </a:prstGeom>
          <a:noFill/>
          <a:ln/>
        </p:spPr>
        <p:txBody>
          <a:bodyPr wrap="square" lIns="0" tIns="0" rIns="0" bIns="0" rtlCol="0" anchor="t"/>
          <a:lstStyle/>
          <a:p>
            <a:pPr marL="0" indent="0" algn="ctr">
              <a:buNone/>
            </a:pPr>
            <a:r>
              <a:rPr lang="en-US" sz="950" dirty="0">
                <a:solidFill>
                  <a:srgbClr val="000000"/>
                </a:solidFill>
                <a:latin typeface="Arial"/>
                <a:ea typeface="Calibri" pitchFamily="34" charset="-122"/>
                <a:cs typeface="Arial"/>
              </a:rPr>
              <a:t>People affected</a:t>
            </a:r>
            <a:endParaRPr lang="en-US" sz="950" dirty="0">
              <a:solidFill>
                <a:srgbClr val="000000"/>
              </a:solidFill>
              <a:latin typeface="Arial"/>
              <a:cs typeface="Arial"/>
            </a:endParaRPr>
          </a:p>
          <a:p>
            <a:pPr marL="0" indent="0" algn="ctr">
              <a:buNone/>
            </a:pPr>
            <a:r>
              <a:rPr lang="en-US" sz="950" dirty="0">
                <a:solidFill>
                  <a:srgbClr val="000000"/>
                </a:solidFill>
                <a:latin typeface="Arial"/>
                <a:ea typeface="Calibri" pitchFamily="34" charset="-122"/>
                <a:cs typeface="Arial"/>
              </a:rPr>
              <a:t>worldwide (WHO, 2023)</a:t>
            </a:r>
            <a:endParaRPr lang="en-US" sz="950" dirty="0">
              <a:solidFill>
                <a:srgbClr val="000000"/>
              </a:solidFill>
              <a:latin typeface="Arial"/>
              <a:cs typeface="Arial"/>
            </a:endParaRPr>
          </a:p>
        </p:txBody>
      </p:sp>
      <p:sp>
        <p:nvSpPr>
          <p:cNvPr id="10" name="Shape 8"/>
          <p:cNvSpPr/>
          <p:nvPr/>
        </p:nvSpPr>
        <p:spPr>
          <a:xfrm>
            <a:off x="2331720" y="1207008"/>
            <a:ext cx="1965960" cy="1170432"/>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11" name="Shape 9"/>
          <p:cNvSpPr/>
          <p:nvPr/>
        </p:nvSpPr>
        <p:spPr>
          <a:xfrm>
            <a:off x="2331720" y="1207008"/>
            <a:ext cx="1965960" cy="45720"/>
          </a:xfrm>
          <a:prstGeom prst="rect">
            <a:avLst/>
          </a:prstGeom>
          <a:solidFill>
            <a:srgbClr val="0B2545"/>
          </a:solidFill>
          <a:ln w="12700">
            <a:solidFill>
              <a:srgbClr val="0B2545"/>
            </a:solidFill>
            <a:prstDash val="solid"/>
          </a:ln>
        </p:spPr>
      </p:sp>
      <p:sp>
        <p:nvSpPr>
          <p:cNvPr id="12" name="Text 10"/>
          <p:cNvSpPr/>
          <p:nvPr/>
        </p:nvSpPr>
        <p:spPr>
          <a:xfrm>
            <a:off x="2331720" y="1316736"/>
            <a:ext cx="1965960" cy="643738"/>
          </a:xfrm>
          <a:prstGeom prst="rect">
            <a:avLst/>
          </a:prstGeom>
          <a:noFill/>
          <a:ln/>
        </p:spPr>
        <p:txBody>
          <a:bodyPr wrap="square" lIns="0" tIns="0" rIns="0" bIns="0" rtlCol="0" anchor="ctr"/>
          <a:lstStyle/>
          <a:p>
            <a:pPr marL="0" indent="0" algn="ctr">
              <a:buNone/>
            </a:pPr>
            <a:r>
              <a:rPr lang="en-US" sz="3000" b="1" dirty="0">
                <a:solidFill>
                  <a:srgbClr val="000000"/>
                </a:solidFill>
                <a:latin typeface="Arial"/>
                <a:ea typeface="Calibri" pitchFamily="34" charset="-122"/>
                <a:cs typeface="Arial"/>
              </a:rPr>
              <a:t>5.4M</a:t>
            </a:r>
            <a:endParaRPr lang="en-US" sz="3000" dirty="0">
              <a:solidFill>
                <a:srgbClr val="000000"/>
              </a:solidFill>
              <a:latin typeface="Arial"/>
              <a:cs typeface="Arial"/>
            </a:endParaRPr>
          </a:p>
        </p:txBody>
      </p:sp>
      <p:sp>
        <p:nvSpPr>
          <p:cNvPr id="13" name="Text 11"/>
          <p:cNvSpPr/>
          <p:nvPr/>
        </p:nvSpPr>
        <p:spPr>
          <a:xfrm>
            <a:off x="2377440" y="1909267"/>
            <a:ext cx="1874520" cy="444764"/>
          </a:xfrm>
          <a:prstGeom prst="rect">
            <a:avLst/>
          </a:prstGeom>
          <a:noFill/>
          <a:ln/>
        </p:spPr>
        <p:txBody>
          <a:bodyPr wrap="square" lIns="0" tIns="0" rIns="0" bIns="0" rtlCol="0" anchor="t"/>
          <a:lstStyle/>
          <a:p>
            <a:pPr marL="0" indent="0" algn="ctr">
              <a:buNone/>
            </a:pPr>
            <a:r>
              <a:rPr lang="en-US" sz="950" dirty="0">
                <a:solidFill>
                  <a:srgbClr val="000000"/>
                </a:solidFill>
                <a:latin typeface="Arial"/>
                <a:ea typeface="Calibri" pitchFamily="34" charset="-122"/>
                <a:cs typeface="Arial"/>
              </a:rPr>
              <a:t>People with asthma</a:t>
            </a:r>
            <a:endParaRPr lang="en-US" sz="950" dirty="0">
              <a:solidFill>
                <a:srgbClr val="000000"/>
              </a:solidFill>
              <a:latin typeface="Arial"/>
              <a:cs typeface="Arial"/>
            </a:endParaRPr>
          </a:p>
          <a:p>
            <a:pPr marL="0" indent="0" algn="ctr">
              <a:buNone/>
            </a:pPr>
            <a:r>
              <a:rPr lang="en-US" sz="950" dirty="0">
                <a:solidFill>
                  <a:srgbClr val="000000"/>
                </a:solidFill>
                <a:latin typeface="Arial"/>
                <a:ea typeface="Calibri" pitchFamily="34" charset="-122"/>
                <a:cs typeface="Arial"/>
              </a:rPr>
              <a:t>in the UK (Asthma + Lung UK, 2023)</a:t>
            </a:r>
            <a:endParaRPr lang="en-US" sz="950" dirty="0">
              <a:solidFill>
                <a:srgbClr val="000000"/>
              </a:solidFill>
              <a:latin typeface="Arial"/>
              <a:cs typeface="Arial"/>
            </a:endParaRPr>
          </a:p>
        </p:txBody>
      </p:sp>
      <p:sp>
        <p:nvSpPr>
          <p:cNvPr id="14" name="Shape 12"/>
          <p:cNvSpPr/>
          <p:nvPr/>
        </p:nvSpPr>
        <p:spPr>
          <a:xfrm>
            <a:off x="4480560" y="1207008"/>
            <a:ext cx="1965960" cy="1170432"/>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15" name="Shape 13"/>
          <p:cNvSpPr/>
          <p:nvPr/>
        </p:nvSpPr>
        <p:spPr>
          <a:xfrm>
            <a:off x="4480560" y="1207008"/>
            <a:ext cx="1965960" cy="45720"/>
          </a:xfrm>
          <a:prstGeom prst="rect">
            <a:avLst/>
          </a:prstGeom>
          <a:solidFill>
            <a:srgbClr val="F0A500"/>
          </a:solidFill>
          <a:ln w="12700">
            <a:solidFill>
              <a:srgbClr val="F0A500"/>
            </a:solidFill>
            <a:prstDash val="solid"/>
          </a:ln>
        </p:spPr>
      </p:sp>
      <p:sp>
        <p:nvSpPr>
          <p:cNvPr id="16" name="Text 14"/>
          <p:cNvSpPr/>
          <p:nvPr/>
        </p:nvSpPr>
        <p:spPr>
          <a:xfrm>
            <a:off x="4480560" y="1316736"/>
            <a:ext cx="1965960" cy="643738"/>
          </a:xfrm>
          <a:prstGeom prst="rect">
            <a:avLst/>
          </a:prstGeom>
          <a:noFill/>
          <a:ln/>
        </p:spPr>
        <p:txBody>
          <a:bodyPr wrap="square" lIns="0" tIns="0" rIns="0" bIns="0" rtlCol="0" anchor="ctr"/>
          <a:lstStyle/>
          <a:p>
            <a:pPr marL="0" indent="0" algn="ctr">
              <a:buNone/>
            </a:pPr>
            <a:r>
              <a:rPr lang="en-US" sz="3000" b="1" dirty="0">
                <a:solidFill>
                  <a:srgbClr val="000000"/>
                </a:solidFill>
                <a:latin typeface="Arial"/>
                <a:ea typeface="Calibri" pitchFamily="34" charset="-122"/>
                <a:cs typeface="Arial"/>
              </a:rPr>
              <a:t>1 in 11</a:t>
            </a:r>
            <a:endParaRPr lang="en-US" sz="3000" dirty="0">
              <a:solidFill>
                <a:srgbClr val="000000"/>
              </a:solidFill>
              <a:latin typeface="Arial"/>
              <a:cs typeface="Arial"/>
            </a:endParaRPr>
          </a:p>
        </p:txBody>
      </p:sp>
      <p:sp>
        <p:nvSpPr>
          <p:cNvPr id="17" name="Text 15"/>
          <p:cNvSpPr/>
          <p:nvPr/>
        </p:nvSpPr>
        <p:spPr>
          <a:xfrm>
            <a:off x="4526280" y="1909267"/>
            <a:ext cx="1874520" cy="444764"/>
          </a:xfrm>
          <a:prstGeom prst="rect">
            <a:avLst/>
          </a:prstGeom>
          <a:noFill/>
          <a:ln/>
        </p:spPr>
        <p:txBody>
          <a:bodyPr wrap="square" lIns="0" tIns="0" rIns="0" bIns="0" rtlCol="0" anchor="t"/>
          <a:lstStyle/>
          <a:p>
            <a:pPr marL="0" indent="0" algn="ctr">
              <a:buNone/>
            </a:pPr>
            <a:r>
              <a:rPr lang="en-US" sz="950" dirty="0">
                <a:solidFill>
                  <a:srgbClr val="000000"/>
                </a:solidFill>
                <a:latin typeface="Arial"/>
                <a:ea typeface="Calibri" pitchFamily="34" charset="-122"/>
                <a:cs typeface="Arial"/>
              </a:rPr>
              <a:t>UK children diagnosed</a:t>
            </a:r>
            <a:endParaRPr lang="en-US" sz="950" dirty="0">
              <a:solidFill>
                <a:srgbClr val="000000"/>
              </a:solidFill>
              <a:latin typeface="Arial"/>
              <a:cs typeface="Arial"/>
            </a:endParaRPr>
          </a:p>
          <a:p>
            <a:pPr marL="0" indent="0" algn="ctr">
              <a:buNone/>
            </a:pPr>
            <a:r>
              <a:rPr lang="en-US" sz="950" dirty="0">
                <a:solidFill>
                  <a:srgbClr val="000000"/>
                </a:solidFill>
                <a:latin typeface="Arial"/>
                <a:ea typeface="Calibri" pitchFamily="34" charset="-122"/>
                <a:cs typeface="Arial"/>
              </a:rPr>
              <a:t>with asthma (NICE, 2021)</a:t>
            </a:r>
            <a:endParaRPr lang="en-US" sz="950" dirty="0">
              <a:solidFill>
                <a:srgbClr val="000000"/>
              </a:solidFill>
              <a:latin typeface="Arial"/>
              <a:cs typeface="Arial"/>
            </a:endParaRPr>
          </a:p>
        </p:txBody>
      </p:sp>
      <p:sp>
        <p:nvSpPr>
          <p:cNvPr id="18" name="Shape 16"/>
          <p:cNvSpPr/>
          <p:nvPr/>
        </p:nvSpPr>
        <p:spPr>
          <a:xfrm>
            <a:off x="6629400" y="1207008"/>
            <a:ext cx="2331720" cy="1170432"/>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19" name="Shape 17"/>
          <p:cNvSpPr/>
          <p:nvPr/>
        </p:nvSpPr>
        <p:spPr>
          <a:xfrm>
            <a:off x="6629400" y="1207008"/>
            <a:ext cx="2331720" cy="45720"/>
          </a:xfrm>
          <a:prstGeom prst="rect">
            <a:avLst/>
          </a:prstGeom>
          <a:solidFill>
            <a:srgbClr val="C0392B"/>
          </a:solidFill>
          <a:ln w="12700">
            <a:solidFill>
              <a:srgbClr val="C0392B"/>
            </a:solidFill>
            <a:prstDash val="solid"/>
          </a:ln>
        </p:spPr>
      </p:sp>
      <p:sp>
        <p:nvSpPr>
          <p:cNvPr id="20" name="Text 18"/>
          <p:cNvSpPr/>
          <p:nvPr/>
        </p:nvSpPr>
        <p:spPr>
          <a:xfrm>
            <a:off x="6629400" y="1316736"/>
            <a:ext cx="2331720" cy="643738"/>
          </a:xfrm>
          <a:prstGeom prst="rect">
            <a:avLst/>
          </a:prstGeom>
          <a:noFill/>
          <a:ln/>
        </p:spPr>
        <p:txBody>
          <a:bodyPr wrap="square" lIns="0" tIns="0" rIns="0" bIns="0" rtlCol="0" anchor="ctr"/>
          <a:lstStyle/>
          <a:p>
            <a:pPr marL="0" indent="0" algn="ctr">
              <a:buNone/>
            </a:pPr>
            <a:r>
              <a:rPr lang="en-US" sz="3000" b="1" dirty="0">
                <a:solidFill>
                  <a:srgbClr val="000000"/>
                </a:solidFill>
                <a:latin typeface="Arial"/>
                <a:ea typeface="Calibri" pitchFamily="34" charset="-122"/>
                <a:cs typeface="Arial"/>
              </a:rPr>
              <a:t>1,266</a:t>
            </a:r>
            <a:endParaRPr lang="en-US" sz="3000" dirty="0">
              <a:solidFill>
                <a:srgbClr val="000000"/>
              </a:solidFill>
              <a:latin typeface="Arial"/>
              <a:cs typeface="Arial"/>
            </a:endParaRPr>
          </a:p>
        </p:txBody>
      </p:sp>
      <p:sp>
        <p:nvSpPr>
          <p:cNvPr id="21" name="Text 19"/>
          <p:cNvSpPr/>
          <p:nvPr/>
        </p:nvSpPr>
        <p:spPr>
          <a:xfrm>
            <a:off x="6675120" y="1909267"/>
            <a:ext cx="2240280" cy="444764"/>
          </a:xfrm>
          <a:prstGeom prst="rect">
            <a:avLst/>
          </a:prstGeom>
          <a:noFill/>
          <a:ln/>
        </p:spPr>
        <p:txBody>
          <a:bodyPr wrap="square" lIns="0" tIns="0" rIns="0" bIns="0" rtlCol="0" anchor="t"/>
          <a:lstStyle/>
          <a:p>
            <a:pPr marL="0" indent="0" algn="ctr">
              <a:buNone/>
            </a:pPr>
            <a:r>
              <a:rPr lang="en-US" sz="950" dirty="0">
                <a:solidFill>
                  <a:srgbClr val="000000"/>
                </a:solidFill>
                <a:latin typeface="Arial"/>
                <a:ea typeface="Calibri" pitchFamily="34" charset="-122"/>
                <a:cs typeface="Arial"/>
              </a:rPr>
              <a:t>Asthma deaths</a:t>
            </a:r>
            <a:endParaRPr lang="en-US" sz="950" dirty="0">
              <a:solidFill>
                <a:srgbClr val="000000"/>
              </a:solidFill>
              <a:latin typeface="Arial"/>
              <a:cs typeface="Arial"/>
            </a:endParaRPr>
          </a:p>
          <a:p>
            <a:pPr marL="0" indent="0" algn="ctr">
              <a:buNone/>
            </a:pPr>
            <a:r>
              <a:rPr lang="en-US" sz="950" dirty="0">
                <a:solidFill>
                  <a:srgbClr val="000000"/>
                </a:solidFill>
                <a:latin typeface="Arial"/>
                <a:ea typeface="Calibri" pitchFamily="34" charset="-122"/>
                <a:cs typeface="Arial"/>
              </a:rPr>
              <a:t>in UK per year (ONS, 2022)</a:t>
            </a:r>
            <a:endParaRPr lang="en-US" sz="950" dirty="0">
              <a:solidFill>
                <a:srgbClr val="000000"/>
              </a:solidFill>
              <a:latin typeface="Arial"/>
              <a:cs typeface="Arial"/>
            </a:endParaRPr>
          </a:p>
        </p:txBody>
      </p:sp>
      <p:sp>
        <p:nvSpPr>
          <p:cNvPr id="22" name="Text 20"/>
          <p:cNvSpPr/>
          <p:nvPr/>
        </p:nvSpPr>
        <p:spPr>
          <a:xfrm>
            <a:off x="182880" y="2487168"/>
            <a:ext cx="5029200" cy="256032"/>
          </a:xfrm>
          <a:prstGeom prst="rect">
            <a:avLst/>
          </a:prstGeom>
          <a:noFill/>
          <a:ln/>
        </p:spPr>
        <p:txBody>
          <a:bodyPr wrap="square" lIns="0" tIns="0" rIns="0" bIns="0" rtlCol="0" anchor="ctr"/>
          <a:lstStyle/>
          <a:p>
            <a:pPr marL="0" indent="0">
              <a:buNone/>
            </a:pPr>
            <a:r>
              <a:rPr lang="en-US" sz="1100" b="1" dirty="0">
                <a:solidFill>
                  <a:srgbClr val="000000"/>
                </a:solidFill>
                <a:latin typeface="Arial"/>
                <a:ea typeface="Calibri" pitchFamily="34" charset="-122"/>
                <a:cs typeface="Arial"/>
              </a:rPr>
              <a:t>UK Asthma Prevalence by Age Group (%)</a:t>
            </a:r>
            <a:endParaRPr lang="en-US" sz="1100" dirty="0">
              <a:solidFill>
                <a:srgbClr val="000000"/>
              </a:solidFill>
              <a:latin typeface="Arial"/>
              <a:cs typeface="Arial"/>
            </a:endParaRPr>
          </a:p>
        </p:txBody>
      </p:sp>
      <p:graphicFrame>
        <p:nvGraphicFramePr>
          <p:cNvPr id="23" name="Chart 0"/>
          <p:cNvGraphicFramePr/>
          <p:nvPr/>
        </p:nvGraphicFramePr>
        <p:xfrm>
          <a:off x="182880" y="2761488"/>
          <a:ext cx="5029200" cy="2057400"/>
        </p:xfrm>
        <a:graphic>
          <a:graphicData uri="http://schemas.openxmlformats.org/drawingml/2006/chart">
            <c:chart xmlns:c="http://schemas.openxmlformats.org/drawingml/2006/chart" xmlns:r="http://schemas.openxmlformats.org/officeDocument/2006/relationships" r:id="rId3"/>
          </a:graphicData>
        </a:graphic>
      </p:graphicFrame>
      <p:sp>
        <p:nvSpPr>
          <p:cNvPr id="24" name="Shape 21"/>
          <p:cNvSpPr/>
          <p:nvPr/>
        </p:nvSpPr>
        <p:spPr>
          <a:xfrm>
            <a:off x="5394960" y="2487168"/>
            <a:ext cx="3566160" cy="2331720"/>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25" name="Shape 22"/>
          <p:cNvSpPr/>
          <p:nvPr/>
        </p:nvSpPr>
        <p:spPr>
          <a:xfrm>
            <a:off x="5394960" y="2487168"/>
            <a:ext cx="64008" cy="2331720"/>
          </a:xfrm>
          <a:prstGeom prst="rect">
            <a:avLst/>
          </a:prstGeom>
          <a:solidFill>
            <a:srgbClr val="1B7EC8"/>
          </a:solidFill>
          <a:ln w="12700">
            <a:solidFill>
              <a:srgbClr val="1B7EC8"/>
            </a:solidFill>
            <a:prstDash val="solid"/>
          </a:ln>
        </p:spPr>
      </p:sp>
      <p:sp>
        <p:nvSpPr>
          <p:cNvPr id="26" name="Text 23"/>
          <p:cNvSpPr/>
          <p:nvPr/>
        </p:nvSpPr>
        <p:spPr>
          <a:xfrm>
            <a:off x="5532120" y="2542032"/>
            <a:ext cx="3337560" cy="274320"/>
          </a:xfrm>
          <a:prstGeom prst="rect">
            <a:avLst/>
          </a:prstGeom>
          <a:noFill/>
          <a:ln/>
        </p:spPr>
        <p:txBody>
          <a:bodyPr wrap="square" lIns="0" tIns="0" rIns="0" bIns="0" rtlCol="0" anchor="ctr"/>
          <a:lstStyle/>
          <a:p>
            <a:pPr marL="0" indent="0">
              <a:buNone/>
            </a:pPr>
            <a:r>
              <a:rPr lang="en-US" sz="1200" b="1" dirty="0">
                <a:solidFill>
                  <a:srgbClr val="000000"/>
                </a:solidFill>
                <a:latin typeface="Arial"/>
                <a:ea typeface="Calibri" pitchFamily="34" charset="-122"/>
                <a:cs typeface="Arial"/>
              </a:rPr>
              <a:t>Key UK &amp; Global Facts</a:t>
            </a:r>
            <a:endParaRPr lang="en-US" sz="1200" dirty="0">
              <a:solidFill>
                <a:srgbClr val="000000"/>
              </a:solidFill>
              <a:latin typeface="Arial"/>
              <a:cs typeface="Arial"/>
            </a:endParaRPr>
          </a:p>
        </p:txBody>
      </p:sp>
      <p:sp>
        <p:nvSpPr>
          <p:cNvPr id="27" name="Text 24"/>
          <p:cNvSpPr/>
          <p:nvPr/>
        </p:nvSpPr>
        <p:spPr>
          <a:xfrm>
            <a:off x="5532120" y="2852928"/>
            <a:ext cx="3337560" cy="1920240"/>
          </a:xfrm>
          <a:prstGeom prst="rect">
            <a:avLst/>
          </a:prstGeom>
          <a:noFill/>
          <a:ln/>
        </p:spPr>
        <p:txBody>
          <a:bodyPr wrap="square" lIns="0" tIns="0" rIns="0" bIns="0" rtlCol="0" anchor="t"/>
          <a:lstStyle/>
          <a:p>
            <a:pPr>
              <a:spcAft>
                <a:spcPts val="400"/>
              </a:spcAft>
              <a:buSzPct val="100000"/>
            </a:pPr>
            <a:endParaRPr lang="en-US" sz="950" dirty="0" smtClean="0">
              <a:solidFill>
                <a:srgbClr val="000000"/>
              </a:solidFill>
              <a:latin typeface="Arial"/>
              <a:cs typeface="Arial"/>
            </a:endParaRPr>
          </a:p>
          <a:p>
            <a:pPr marL="342900" indent="-342900">
              <a:spcAft>
                <a:spcPts val="400"/>
              </a:spcAft>
              <a:buSzPct val="100000"/>
              <a:buChar char="•"/>
            </a:pPr>
            <a:r>
              <a:rPr lang="en-US" sz="950" dirty="0" smtClean="0">
                <a:solidFill>
                  <a:srgbClr val="000000"/>
                </a:solidFill>
                <a:latin typeface="Arial"/>
                <a:cs typeface="Arial"/>
              </a:rPr>
              <a:t>The </a:t>
            </a:r>
            <a:r>
              <a:rPr lang="en-US" sz="950" dirty="0">
                <a:solidFill>
                  <a:srgbClr val="000000"/>
                </a:solidFill>
                <a:latin typeface="Arial"/>
                <a:cs typeface="Arial"/>
              </a:rPr>
              <a:t>UK has one of the highest rates of asthma prevalence worldwide (ERS, 2020</a:t>
            </a:r>
            <a:r>
              <a:rPr lang="en-US" sz="950" dirty="0" smtClean="0">
                <a:solidFill>
                  <a:srgbClr val="000000"/>
                </a:solidFill>
                <a:latin typeface="Arial"/>
                <a:cs typeface="Arial"/>
              </a:rPr>
              <a:t>)</a:t>
            </a:r>
            <a:endParaRPr lang="en-US" sz="950" dirty="0" smtClean="0">
              <a:solidFill>
                <a:srgbClr val="000000"/>
              </a:solidFill>
              <a:latin typeface="Arial"/>
              <a:cs typeface="Arial"/>
            </a:endParaRPr>
          </a:p>
          <a:p>
            <a:pPr marL="342900" indent="-342900">
              <a:spcAft>
                <a:spcPts val="400"/>
              </a:spcAft>
              <a:buSzPct val="100000"/>
              <a:buChar char="•"/>
            </a:pPr>
            <a:r>
              <a:rPr lang="en-US" sz="950" dirty="0" smtClean="0">
                <a:solidFill>
                  <a:srgbClr val="000000"/>
                </a:solidFill>
                <a:latin typeface="Arial"/>
                <a:cs typeface="Arial"/>
              </a:rPr>
              <a:t>Between </a:t>
            </a:r>
            <a:r>
              <a:rPr lang="en-US" sz="950" dirty="0">
                <a:solidFill>
                  <a:srgbClr val="000000"/>
                </a:solidFill>
                <a:latin typeface="Arial"/>
                <a:cs typeface="Arial"/>
              </a:rPr>
              <a:t>2000 and 2019, the prevalence of asthma rose by 12.4% worldwide (GBD, 2019</a:t>
            </a:r>
            <a:r>
              <a:rPr lang="en-US" sz="950" dirty="0" smtClean="0">
                <a:solidFill>
                  <a:srgbClr val="000000"/>
                </a:solidFill>
                <a:latin typeface="Arial"/>
                <a:cs typeface="Arial"/>
              </a:rPr>
              <a:t>)</a:t>
            </a:r>
            <a:endParaRPr lang="en-US" sz="950" dirty="0" smtClean="0">
              <a:solidFill>
                <a:srgbClr val="000000"/>
              </a:solidFill>
              <a:latin typeface="Arial"/>
              <a:cs typeface="Arial"/>
            </a:endParaRPr>
          </a:p>
          <a:p>
            <a:pPr marL="342900" indent="-342900">
              <a:spcAft>
                <a:spcPts val="400"/>
              </a:spcAft>
              <a:buSzPct val="100000"/>
              <a:buChar char="•"/>
            </a:pPr>
            <a:r>
              <a:rPr lang="en-US" sz="950" dirty="0" smtClean="0">
                <a:solidFill>
                  <a:srgbClr val="000000"/>
                </a:solidFill>
                <a:latin typeface="Arial"/>
                <a:cs typeface="Arial"/>
              </a:rPr>
              <a:t> </a:t>
            </a:r>
            <a:r>
              <a:rPr lang="en-US" sz="950" dirty="0">
                <a:solidFill>
                  <a:srgbClr val="000000"/>
                </a:solidFill>
                <a:latin typeface="Arial"/>
                <a:cs typeface="Arial"/>
              </a:rPr>
              <a:t>Sub-Saharan Africa and South Asia are experiencing the fastest growth (WHO, 2023</a:t>
            </a:r>
            <a:r>
              <a:rPr lang="en-US" sz="950" dirty="0" smtClean="0">
                <a:solidFill>
                  <a:srgbClr val="000000"/>
                </a:solidFill>
                <a:latin typeface="Arial"/>
                <a:cs typeface="Arial"/>
              </a:rPr>
              <a:t>)</a:t>
            </a:r>
            <a:endParaRPr lang="en-US" sz="950" dirty="0" smtClean="0">
              <a:solidFill>
                <a:srgbClr val="000000"/>
              </a:solidFill>
              <a:latin typeface="Arial"/>
              <a:cs typeface="Arial"/>
            </a:endParaRPr>
          </a:p>
          <a:p>
            <a:pPr marL="342900" indent="-342900">
              <a:spcAft>
                <a:spcPts val="400"/>
              </a:spcAft>
              <a:buSzPct val="100000"/>
              <a:buChar char="•"/>
            </a:pPr>
            <a:r>
              <a:rPr lang="en-US" sz="950" dirty="0" smtClean="0">
                <a:solidFill>
                  <a:srgbClr val="000000"/>
                </a:solidFill>
                <a:latin typeface="Arial"/>
                <a:cs typeface="Arial"/>
              </a:rPr>
              <a:t>According </a:t>
            </a:r>
            <a:r>
              <a:rPr lang="en-US" sz="950" dirty="0">
                <a:solidFill>
                  <a:srgbClr val="000000"/>
                </a:solidFill>
                <a:latin typeface="Arial"/>
                <a:cs typeface="Arial"/>
              </a:rPr>
              <a:t>to Asthma + Lung UK (2023), only 50% of asthma patients in the UK are able to maintain adequate </a:t>
            </a:r>
            <a:r>
              <a:rPr lang="en-US" sz="950" dirty="0" smtClean="0">
                <a:solidFill>
                  <a:srgbClr val="000000"/>
                </a:solidFill>
                <a:latin typeface="Arial"/>
                <a:cs typeface="Arial"/>
              </a:rPr>
              <a:t>control</a:t>
            </a:r>
            <a:endParaRPr lang="en-US" sz="950" dirty="0" smtClean="0">
              <a:solidFill>
                <a:srgbClr val="000000"/>
              </a:solidFill>
              <a:latin typeface="Arial"/>
              <a:cs typeface="Arial"/>
            </a:endParaRPr>
          </a:p>
          <a:p>
            <a:pPr marL="342900" indent="-342900">
              <a:spcAft>
                <a:spcPts val="400"/>
              </a:spcAft>
              <a:buSzPct val="100000"/>
              <a:buChar char="•"/>
            </a:pPr>
            <a:r>
              <a:rPr lang="en-US" sz="950" dirty="0" smtClean="0">
                <a:solidFill>
                  <a:srgbClr val="000000"/>
                </a:solidFill>
                <a:latin typeface="Arial"/>
                <a:cs typeface="Arial"/>
              </a:rPr>
              <a:t>Prevalence </a:t>
            </a:r>
            <a:r>
              <a:rPr lang="en-US" sz="950" dirty="0">
                <a:solidFill>
                  <a:srgbClr val="000000"/>
                </a:solidFill>
                <a:latin typeface="Arial"/>
                <a:cs typeface="Arial"/>
              </a:rPr>
              <a:t>is higher among Black and Asian communities and in underprivileged locations (PHE, 2020</a:t>
            </a:r>
            <a:r>
              <a:rPr lang="en-US" sz="950" dirty="0" smtClean="0">
                <a:solidFill>
                  <a:srgbClr val="000000"/>
                </a:solidFill>
                <a:latin typeface="Arial"/>
                <a:cs typeface="Arial"/>
              </a:rPr>
              <a:t>)</a:t>
            </a:r>
            <a:endParaRPr lang="en-US" sz="950" dirty="0">
              <a:solidFill>
                <a:srgbClr val="000000"/>
              </a:solidFill>
              <a:latin typeface="Arial"/>
              <a:cs typeface="Arial"/>
            </a:endParaRPr>
          </a:p>
        </p:txBody>
      </p:sp>
      <p:sp>
        <p:nvSpPr>
          <p:cNvPr id="28" name="Text 25"/>
          <p:cNvSpPr/>
          <p:nvPr/>
        </p:nvSpPr>
        <p:spPr>
          <a:xfrm>
            <a:off x="182880" y="4846320"/>
            <a:ext cx="8778240" cy="164592"/>
          </a:xfrm>
          <a:prstGeom prst="rect">
            <a:avLst/>
          </a:prstGeom>
          <a:noFill/>
          <a:ln/>
        </p:spPr>
        <p:txBody>
          <a:bodyPr wrap="square" lIns="0" tIns="0" rIns="0" bIns="0" rtlCol="0" anchor="ctr"/>
          <a:lstStyle/>
          <a:p>
            <a:pPr marL="0" indent="0">
              <a:buNone/>
            </a:pPr>
            <a:r>
              <a:rPr lang="en-US" sz="750" i="1" dirty="0">
                <a:solidFill>
                  <a:srgbClr val="000000"/>
                </a:solidFill>
                <a:latin typeface="Arial"/>
                <a:ea typeface="Calibri" pitchFamily="34" charset="-122"/>
                <a:cs typeface="Arial"/>
              </a:rPr>
              <a:t>Sources: WHO (2023); Asthma + Lung UK (2023); ONS (2022); NICE (2021); ERS (2020)</a:t>
            </a:r>
            <a:endParaRPr lang="en-US" sz="750" dirty="0">
              <a:solidFill>
                <a:srgbClr val="000000"/>
              </a:solidFill>
              <a:latin typeface="Arial"/>
              <a:cs typeface="Arial"/>
            </a:endParaRPr>
          </a:p>
        </p:txBody>
      </p:sp>
      <p:sp>
        <p:nvSpPr>
          <p:cNvPr id="29" name="Shape 26"/>
          <p:cNvSpPr/>
          <p:nvPr/>
        </p:nvSpPr>
        <p:spPr>
          <a:xfrm>
            <a:off x="0" y="4983480"/>
            <a:ext cx="9144000" cy="160020"/>
          </a:xfrm>
          <a:prstGeom prst="rect">
            <a:avLst/>
          </a:prstGeom>
          <a:solidFill>
            <a:srgbClr val="0B2545"/>
          </a:solidFill>
          <a:ln w="12700">
            <a:solidFill>
              <a:srgbClr val="0B2545"/>
            </a:solidFill>
            <a:prstDash val="solid"/>
          </a:ln>
        </p:spPr>
      </p:sp>
      <p:sp>
        <p:nvSpPr>
          <p:cNvPr id="30" name="Text 27"/>
          <p:cNvSpPr/>
          <p:nvPr/>
        </p:nvSpPr>
        <p:spPr>
          <a:xfrm>
            <a:off x="182880" y="4983480"/>
            <a:ext cx="8778240" cy="160020"/>
          </a:xfrm>
          <a:prstGeom prst="rect">
            <a:avLst/>
          </a:prstGeom>
          <a:noFill/>
          <a:ln/>
        </p:spPr>
        <p:txBody>
          <a:bodyPr wrap="square" lIns="0" tIns="0" rIns="0" bIns="0" rtlCol="0" anchor="ctr"/>
          <a:lstStyle/>
          <a:p>
            <a:pPr marL="0" indent="0">
              <a:buNone/>
            </a:pPr>
            <a:endParaRPr lang="en-US" sz="700" dirty="0">
              <a:solidFill>
                <a:srgbClr val="000000"/>
              </a:solidFill>
              <a:latin typeface="Arial"/>
              <a:ea typeface="Calibri"/>
              <a:cs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5F8FA"/>
        </a:solidFill>
        <a:effectLst/>
      </p:bgPr>
    </p:bg>
    <p:spTree>
      <p:nvGrpSpPr>
        <p:cNvPr id="1" name=""/>
        <p:cNvGrpSpPr/>
        <p:nvPr/>
      </p:nvGrpSpPr>
      <p:grpSpPr>
        <a:xfrm>
          <a:off x="0" y="0"/>
          <a:ext cx="0" cy="0"/>
          <a:chOff x="0" y="0"/>
          <a:chExt cx="0" cy="0"/>
        </a:xfrm>
      </p:grpSpPr>
      <p:sp>
        <p:nvSpPr>
          <p:cNvPr id="2" name="Shape 0"/>
          <p:cNvSpPr/>
          <p:nvPr/>
        </p:nvSpPr>
        <p:spPr>
          <a:xfrm>
            <a:off x="0" y="0"/>
            <a:ext cx="9144000" cy="1051560"/>
          </a:xfrm>
          <a:prstGeom prst="rect">
            <a:avLst/>
          </a:prstGeom>
          <a:solidFill>
            <a:srgbClr val="0B2545"/>
          </a:solidFill>
          <a:ln w="12700">
            <a:solidFill>
              <a:srgbClr val="0B2545"/>
            </a:solidFill>
            <a:prstDash val="solid"/>
          </a:ln>
        </p:spPr>
      </p:sp>
      <p:sp>
        <p:nvSpPr>
          <p:cNvPr id="3" name="Shape 1"/>
          <p:cNvSpPr/>
          <p:nvPr/>
        </p:nvSpPr>
        <p:spPr>
          <a:xfrm>
            <a:off x="0" y="1051560"/>
            <a:ext cx="9144000" cy="54864"/>
          </a:xfrm>
          <a:prstGeom prst="rect">
            <a:avLst/>
          </a:prstGeom>
          <a:solidFill>
            <a:srgbClr val="1B7EC8"/>
          </a:solidFill>
          <a:ln w="12700">
            <a:solidFill>
              <a:srgbClr val="1B7EC8"/>
            </a:solidFill>
            <a:prstDash val="solid"/>
          </a:ln>
        </p:spPr>
      </p:sp>
      <p:sp>
        <p:nvSpPr>
          <p:cNvPr id="4" name="Text 2"/>
          <p:cNvSpPr/>
          <p:nvPr/>
        </p:nvSpPr>
        <p:spPr>
          <a:xfrm>
            <a:off x="320040" y="45720"/>
            <a:ext cx="8503920" cy="685800"/>
          </a:xfrm>
          <a:prstGeom prst="rect">
            <a:avLst/>
          </a:prstGeom>
          <a:noFill/>
          <a:ln/>
        </p:spPr>
        <p:txBody>
          <a:bodyPr wrap="square" lIns="0" tIns="0" rIns="0" bIns="0" rtlCol="0" anchor="ctr"/>
          <a:lstStyle/>
          <a:p>
            <a:pPr marL="0" indent="0">
              <a:buNone/>
            </a:pPr>
            <a:r>
              <a:rPr lang="en-US" sz="2200" b="1" dirty="0">
                <a:solidFill>
                  <a:schemeClr val="bg1"/>
                </a:solidFill>
                <a:latin typeface="Arial"/>
                <a:ea typeface="Calibri" pitchFamily="34" charset="-122"/>
                <a:cs typeface="Arial"/>
              </a:rPr>
              <a:t>Economic and Social Burden of Asthma</a:t>
            </a:r>
            <a:endParaRPr lang="en-US" sz="2200" dirty="0">
              <a:solidFill>
                <a:schemeClr val="bg1"/>
              </a:solidFill>
              <a:latin typeface="Arial"/>
              <a:cs typeface="Arial"/>
            </a:endParaRPr>
          </a:p>
        </p:txBody>
      </p:sp>
      <p:sp>
        <p:nvSpPr>
          <p:cNvPr id="5" name="Text 3"/>
          <p:cNvSpPr/>
          <p:nvPr/>
        </p:nvSpPr>
        <p:spPr>
          <a:xfrm>
            <a:off x="320040" y="713232"/>
            <a:ext cx="8503920" cy="320040"/>
          </a:xfrm>
          <a:prstGeom prst="rect">
            <a:avLst/>
          </a:prstGeom>
          <a:noFill/>
          <a:ln/>
        </p:spPr>
        <p:txBody>
          <a:bodyPr wrap="square" lIns="0" tIns="0" rIns="0" bIns="0" rtlCol="0" anchor="t"/>
          <a:lstStyle/>
          <a:p>
            <a:pPr marL="0" indent="0">
              <a:buNone/>
            </a:pPr>
            <a:r>
              <a:rPr lang="en-US" sz="1100" dirty="0">
                <a:solidFill>
                  <a:schemeClr val="bg1"/>
                </a:solidFill>
                <a:latin typeface="Arial"/>
                <a:ea typeface="Calibri"/>
                <a:cs typeface="Arial"/>
              </a:rPr>
              <a:t>Impact on Individuals, Families and Society | </a:t>
            </a:r>
          </a:p>
        </p:txBody>
      </p:sp>
      <p:sp>
        <p:nvSpPr>
          <p:cNvPr id="6" name="Shape 4"/>
          <p:cNvSpPr/>
          <p:nvPr/>
        </p:nvSpPr>
        <p:spPr>
          <a:xfrm>
            <a:off x="182880" y="1207008"/>
            <a:ext cx="2743200" cy="1005840"/>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7" name="Shape 5"/>
          <p:cNvSpPr/>
          <p:nvPr/>
        </p:nvSpPr>
        <p:spPr>
          <a:xfrm>
            <a:off x="182880" y="1207008"/>
            <a:ext cx="2743200" cy="45720"/>
          </a:xfrm>
          <a:prstGeom prst="rect">
            <a:avLst/>
          </a:prstGeom>
          <a:solidFill>
            <a:srgbClr val="C0392B"/>
          </a:solidFill>
          <a:ln w="12700">
            <a:solidFill>
              <a:srgbClr val="C0392B"/>
            </a:solidFill>
            <a:prstDash val="solid"/>
          </a:ln>
        </p:spPr>
      </p:sp>
      <p:sp>
        <p:nvSpPr>
          <p:cNvPr id="8" name="Text 6"/>
          <p:cNvSpPr/>
          <p:nvPr/>
        </p:nvSpPr>
        <p:spPr>
          <a:xfrm>
            <a:off x="182880" y="1316736"/>
            <a:ext cx="2743200" cy="553212"/>
          </a:xfrm>
          <a:prstGeom prst="rect">
            <a:avLst/>
          </a:prstGeom>
          <a:noFill/>
          <a:ln/>
        </p:spPr>
        <p:txBody>
          <a:bodyPr wrap="square" lIns="0" tIns="0" rIns="0" bIns="0" rtlCol="0" anchor="ctr"/>
          <a:lstStyle/>
          <a:p>
            <a:pPr marL="0" indent="0" algn="ctr">
              <a:buNone/>
            </a:pPr>
            <a:r>
              <a:rPr lang="en-US" sz="3000" b="1" dirty="0">
                <a:solidFill>
                  <a:srgbClr val="000000"/>
                </a:solidFill>
                <a:latin typeface="Arial"/>
                <a:ea typeface="Calibri" pitchFamily="34" charset="-122"/>
                <a:cs typeface="Arial"/>
              </a:rPr>
              <a:t>£1.1Bn</a:t>
            </a:r>
            <a:endParaRPr lang="en-US" sz="3000" dirty="0">
              <a:solidFill>
                <a:srgbClr val="000000"/>
              </a:solidFill>
              <a:latin typeface="Arial"/>
              <a:cs typeface="Arial"/>
            </a:endParaRPr>
          </a:p>
        </p:txBody>
      </p:sp>
      <p:sp>
        <p:nvSpPr>
          <p:cNvPr id="9" name="Text 7"/>
          <p:cNvSpPr/>
          <p:nvPr/>
        </p:nvSpPr>
        <p:spPr>
          <a:xfrm>
            <a:off x="228600" y="1810512"/>
            <a:ext cx="2651760" cy="382219"/>
          </a:xfrm>
          <a:prstGeom prst="rect">
            <a:avLst/>
          </a:prstGeom>
          <a:noFill/>
          <a:ln/>
        </p:spPr>
        <p:txBody>
          <a:bodyPr wrap="square" lIns="0" tIns="0" rIns="0" bIns="0" rtlCol="0" anchor="t"/>
          <a:lstStyle/>
          <a:p>
            <a:pPr marL="0" indent="0" algn="ctr">
              <a:buNone/>
            </a:pPr>
            <a:r>
              <a:rPr lang="en-US" sz="950" dirty="0">
                <a:solidFill>
                  <a:srgbClr val="000000"/>
                </a:solidFill>
                <a:latin typeface="Arial"/>
                <a:ea typeface="Calibri" pitchFamily="34" charset="-122"/>
                <a:cs typeface="Arial"/>
              </a:rPr>
              <a:t>Annual NHS cost of asthma</a:t>
            </a:r>
            <a:endParaRPr lang="en-US" sz="950" dirty="0">
              <a:solidFill>
                <a:srgbClr val="000000"/>
              </a:solidFill>
              <a:latin typeface="Arial"/>
              <a:cs typeface="Arial"/>
            </a:endParaRPr>
          </a:p>
          <a:p>
            <a:pPr marL="0" indent="0" algn="ctr">
              <a:buNone/>
            </a:pPr>
            <a:r>
              <a:rPr lang="en-US" sz="950" dirty="0">
                <a:solidFill>
                  <a:srgbClr val="000000"/>
                </a:solidFill>
                <a:latin typeface="Arial"/>
                <a:ea typeface="Calibri" pitchFamily="34" charset="-122"/>
                <a:cs typeface="Arial"/>
              </a:rPr>
              <a:t>(Mukherjee et al., 2016)</a:t>
            </a:r>
            <a:endParaRPr lang="en-US" sz="950" dirty="0">
              <a:solidFill>
                <a:srgbClr val="000000"/>
              </a:solidFill>
              <a:latin typeface="Arial"/>
              <a:cs typeface="Arial"/>
            </a:endParaRPr>
          </a:p>
        </p:txBody>
      </p:sp>
      <p:sp>
        <p:nvSpPr>
          <p:cNvPr id="10" name="Shape 8"/>
          <p:cNvSpPr/>
          <p:nvPr/>
        </p:nvSpPr>
        <p:spPr>
          <a:xfrm>
            <a:off x="3108960" y="1207008"/>
            <a:ext cx="2834640" cy="1005840"/>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11" name="Shape 9"/>
          <p:cNvSpPr/>
          <p:nvPr/>
        </p:nvSpPr>
        <p:spPr>
          <a:xfrm>
            <a:off x="3108960" y="1207008"/>
            <a:ext cx="2834640" cy="45720"/>
          </a:xfrm>
          <a:prstGeom prst="rect">
            <a:avLst/>
          </a:prstGeom>
          <a:solidFill>
            <a:srgbClr val="0B2545"/>
          </a:solidFill>
          <a:ln w="12700">
            <a:solidFill>
              <a:srgbClr val="0B2545"/>
            </a:solidFill>
            <a:prstDash val="solid"/>
          </a:ln>
        </p:spPr>
      </p:sp>
      <p:sp>
        <p:nvSpPr>
          <p:cNvPr id="12" name="Text 10"/>
          <p:cNvSpPr/>
          <p:nvPr/>
        </p:nvSpPr>
        <p:spPr>
          <a:xfrm>
            <a:off x="3108960" y="1316736"/>
            <a:ext cx="2834640" cy="553212"/>
          </a:xfrm>
          <a:prstGeom prst="rect">
            <a:avLst/>
          </a:prstGeom>
          <a:noFill/>
          <a:ln/>
        </p:spPr>
        <p:txBody>
          <a:bodyPr wrap="square" lIns="0" tIns="0" rIns="0" bIns="0" rtlCol="0" anchor="ctr"/>
          <a:lstStyle/>
          <a:p>
            <a:pPr marL="0" indent="0" algn="ctr">
              <a:buNone/>
            </a:pPr>
            <a:r>
              <a:rPr lang="en-US" sz="3000" b="1" dirty="0">
                <a:solidFill>
                  <a:srgbClr val="000000"/>
                </a:solidFill>
                <a:latin typeface="Arial"/>
                <a:ea typeface="Calibri" pitchFamily="34" charset="-122"/>
                <a:cs typeface="Arial"/>
              </a:rPr>
              <a:t>£1.8Bn</a:t>
            </a:r>
            <a:endParaRPr lang="en-US" sz="3000" dirty="0">
              <a:solidFill>
                <a:srgbClr val="000000"/>
              </a:solidFill>
              <a:latin typeface="Arial"/>
              <a:cs typeface="Arial"/>
            </a:endParaRPr>
          </a:p>
        </p:txBody>
      </p:sp>
      <p:sp>
        <p:nvSpPr>
          <p:cNvPr id="13" name="Text 11"/>
          <p:cNvSpPr/>
          <p:nvPr/>
        </p:nvSpPr>
        <p:spPr>
          <a:xfrm>
            <a:off x="3154680" y="1810512"/>
            <a:ext cx="2743200" cy="382219"/>
          </a:xfrm>
          <a:prstGeom prst="rect">
            <a:avLst/>
          </a:prstGeom>
          <a:noFill/>
          <a:ln/>
        </p:spPr>
        <p:txBody>
          <a:bodyPr wrap="square" lIns="0" tIns="0" rIns="0" bIns="0" rtlCol="0" anchor="t"/>
          <a:lstStyle/>
          <a:p>
            <a:pPr marL="0" indent="0" algn="ctr">
              <a:buNone/>
            </a:pPr>
            <a:r>
              <a:rPr lang="en-US" sz="950" dirty="0">
                <a:solidFill>
                  <a:srgbClr val="000000"/>
                </a:solidFill>
                <a:latin typeface="Arial"/>
                <a:ea typeface="Calibri" pitchFamily="34" charset="-122"/>
                <a:cs typeface="Arial"/>
              </a:rPr>
              <a:t>UK economy lost to</a:t>
            </a:r>
            <a:endParaRPr lang="en-US" sz="950" dirty="0">
              <a:solidFill>
                <a:srgbClr val="000000"/>
              </a:solidFill>
              <a:latin typeface="Arial"/>
              <a:cs typeface="Arial"/>
            </a:endParaRPr>
          </a:p>
          <a:p>
            <a:pPr marL="0" indent="0" algn="ctr">
              <a:buNone/>
            </a:pPr>
            <a:r>
              <a:rPr lang="en-US" sz="950" dirty="0">
                <a:solidFill>
                  <a:srgbClr val="000000"/>
                </a:solidFill>
                <a:latin typeface="Arial"/>
                <a:ea typeface="Calibri" pitchFamily="34" charset="-122"/>
                <a:cs typeface="Arial"/>
              </a:rPr>
              <a:t>asthma (lost productivity)</a:t>
            </a:r>
            <a:endParaRPr lang="en-US" sz="950" dirty="0">
              <a:solidFill>
                <a:srgbClr val="000000"/>
              </a:solidFill>
              <a:latin typeface="Arial"/>
              <a:cs typeface="Arial"/>
            </a:endParaRPr>
          </a:p>
        </p:txBody>
      </p:sp>
      <p:sp>
        <p:nvSpPr>
          <p:cNvPr id="14" name="Shape 12"/>
          <p:cNvSpPr/>
          <p:nvPr/>
        </p:nvSpPr>
        <p:spPr>
          <a:xfrm>
            <a:off x="6126480" y="1207008"/>
            <a:ext cx="2834640" cy="1005840"/>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15" name="Shape 13"/>
          <p:cNvSpPr/>
          <p:nvPr/>
        </p:nvSpPr>
        <p:spPr>
          <a:xfrm>
            <a:off x="6126480" y="1207008"/>
            <a:ext cx="2834640" cy="45720"/>
          </a:xfrm>
          <a:prstGeom prst="rect">
            <a:avLst/>
          </a:prstGeom>
          <a:solidFill>
            <a:srgbClr val="1B7EC8"/>
          </a:solidFill>
          <a:ln w="12700">
            <a:solidFill>
              <a:srgbClr val="1B7EC8"/>
            </a:solidFill>
            <a:prstDash val="solid"/>
          </a:ln>
        </p:spPr>
      </p:sp>
      <p:sp>
        <p:nvSpPr>
          <p:cNvPr id="16" name="Text 14"/>
          <p:cNvSpPr/>
          <p:nvPr/>
        </p:nvSpPr>
        <p:spPr>
          <a:xfrm>
            <a:off x="6126480" y="1316736"/>
            <a:ext cx="2834640" cy="553212"/>
          </a:xfrm>
          <a:prstGeom prst="rect">
            <a:avLst/>
          </a:prstGeom>
          <a:noFill/>
          <a:ln/>
        </p:spPr>
        <p:txBody>
          <a:bodyPr wrap="square" lIns="0" tIns="0" rIns="0" bIns="0" rtlCol="0" anchor="ctr"/>
          <a:lstStyle/>
          <a:p>
            <a:pPr marL="0" indent="0" algn="ctr">
              <a:buNone/>
            </a:pPr>
            <a:r>
              <a:rPr lang="en-US" sz="3000" b="1" dirty="0">
                <a:solidFill>
                  <a:srgbClr val="000000"/>
                </a:solidFill>
                <a:latin typeface="Arial"/>
                <a:ea typeface="Calibri" pitchFamily="34" charset="-122"/>
                <a:cs typeface="Arial"/>
              </a:rPr>
              <a:t>25M</a:t>
            </a:r>
            <a:endParaRPr lang="en-US" sz="3000" dirty="0">
              <a:solidFill>
                <a:srgbClr val="000000"/>
              </a:solidFill>
              <a:latin typeface="Arial"/>
              <a:cs typeface="Arial"/>
            </a:endParaRPr>
          </a:p>
        </p:txBody>
      </p:sp>
      <p:sp>
        <p:nvSpPr>
          <p:cNvPr id="17" name="Text 15"/>
          <p:cNvSpPr/>
          <p:nvPr/>
        </p:nvSpPr>
        <p:spPr>
          <a:xfrm>
            <a:off x="6172200" y="1810512"/>
            <a:ext cx="2743200" cy="382219"/>
          </a:xfrm>
          <a:prstGeom prst="rect">
            <a:avLst/>
          </a:prstGeom>
          <a:noFill/>
          <a:ln/>
        </p:spPr>
        <p:txBody>
          <a:bodyPr wrap="square" lIns="0" tIns="0" rIns="0" bIns="0" rtlCol="0" anchor="t"/>
          <a:lstStyle/>
          <a:p>
            <a:pPr marL="0" indent="0" algn="ctr">
              <a:buNone/>
            </a:pPr>
            <a:r>
              <a:rPr lang="en-US" sz="950" dirty="0">
                <a:solidFill>
                  <a:srgbClr val="000000"/>
                </a:solidFill>
                <a:latin typeface="Arial"/>
                <a:ea typeface="Calibri" pitchFamily="34" charset="-122"/>
                <a:cs typeface="Arial"/>
              </a:rPr>
              <a:t>Workdays lost annually</a:t>
            </a:r>
            <a:endParaRPr lang="en-US" sz="950" dirty="0">
              <a:solidFill>
                <a:srgbClr val="000000"/>
              </a:solidFill>
              <a:latin typeface="Arial"/>
              <a:cs typeface="Arial"/>
            </a:endParaRPr>
          </a:p>
          <a:p>
            <a:pPr marL="0" indent="0" algn="ctr">
              <a:buNone/>
            </a:pPr>
            <a:r>
              <a:rPr lang="en-US" sz="950" dirty="0">
                <a:solidFill>
                  <a:srgbClr val="000000"/>
                </a:solidFill>
                <a:latin typeface="Arial"/>
                <a:ea typeface="Calibri" pitchFamily="34" charset="-122"/>
                <a:cs typeface="Arial"/>
              </a:rPr>
              <a:t>to asthma in UK (NICE, 2021)</a:t>
            </a:r>
            <a:endParaRPr lang="en-US" sz="950" dirty="0">
              <a:solidFill>
                <a:srgbClr val="000000"/>
              </a:solidFill>
              <a:latin typeface="Arial"/>
              <a:cs typeface="Arial"/>
            </a:endParaRPr>
          </a:p>
        </p:txBody>
      </p:sp>
      <p:sp>
        <p:nvSpPr>
          <p:cNvPr id="18" name="Shape 16"/>
          <p:cNvSpPr/>
          <p:nvPr/>
        </p:nvSpPr>
        <p:spPr>
          <a:xfrm>
            <a:off x="182880" y="2331720"/>
            <a:ext cx="4251960" cy="2011680"/>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19" name="Shape 17"/>
          <p:cNvSpPr/>
          <p:nvPr/>
        </p:nvSpPr>
        <p:spPr>
          <a:xfrm>
            <a:off x="182880" y="2331720"/>
            <a:ext cx="64008" cy="2011680"/>
          </a:xfrm>
          <a:prstGeom prst="rect">
            <a:avLst/>
          </a:prstGeom>
          <a:solidFill>
            <a:srgbClr val="C0392B"/>
          </a:solidFill>
          <a:ln w="12700">
            <a:solidFill>
              <a:srgbClr val="C0392B"/>
            </a:solidFill>
            <a:prstDash val="solid"/>
          </a:ln>
        </p:spPr>
      </p:sp>
      <p:sp>
        <p:nvSpPr>
          <p:cNvPr id="20" name="Text 18"/>
          <p:cNvSpPr/>
          <p:nvPr/>
        </p:nvSpPr>
        <p:spPr>
          <a:xfrm>
            <a:off x="347472" y="2377440"/>
            <a:ext cx="3931920" cy="274320"/>
          </a:xfrm>
          <a:prstGeom prst="rect">
            <a:avLst/>
          </a:prstGeom>
          <a:noFill/>
          <a:ln/>
        </p:spPr>
        <p:txBody>
          <a:bodyPr wrap="square" lIns="0" tIns="0" rIns="0" bIns="0" rtlCol="0" anchor="ctr"/>
          <a:lstStyle/>
          <a:p>
            <a:pPr marL="0" indent="0">
              <a:buNone/>
            </a:pPr>
            <a:r>
              <a:rPr lang="en-US" sz="1200" b="1" dirty="0">
                <a:solidFill>
                  <a:srgbClr val="000000"/>
                </a:solidFill>
                <a:latin typeface="Arial"/>
                <a:ea typeface="Calibri" pitchFamily="34" charset="-122"/>
                <a:cs typeface="Arial"/>
              </a:rPr>
              <a:t>Economic Impact</a:t>
            </a:r>
            <a:endParaRPr lang="en-US" sz="1200" dirty="0">
              <a:solidFill>
                <a:srgbClr val="000000"/>
              </a:solidFill>
              <a:latin typeface="Arial"/>
              <a:cs typeface="Arial"/>
            </a:endParaRPr>
          </a:p>
        </p:txBody>
      </p:sp>
      <p:sp>
        <p:nvSpPr>
          <p:cNvPr id="21" name="Text 19"/>
          <p:cNvSpPr/>
          <p:nvPr/>
        </p:nvSpPr>
        <p:spPr>
          <a:xfrm>
            <a:off x="347472" y="2688336"/>
            <a:ext cx="3977640" cy="1627632"/>
          </a:xfrm>
          <a:prstGeom prst="rect">
            <a:avLst/>
          </a:prstGeom>
          <a:noFill/>
          <a:ln/>
        </p:spPr>
        <p:txBody>
          <a:bodyPr wrap="square" lIns="0" tIns="0" rIns="0" bIns="0" rtlCol="0" anchor="t"/>
          <a:lstStyle/>
          <a:p>
            <a:pPr marL="342900" indent="-342900">
              <a:spcAft>
                <a:spcPts val="300"/>
              </a:spcAft>
              <a:buSzPct val="100000"/>
              <a:buChar char="•"/>
            </a:pPr>
            <a:r>
              <a:rPr lang="en-US" sz="950" dirty="0">
                <a:solidFill>
                  <a:srgbClr val="000000"/>
                </a:solidFill>
                <a:latin typeface="Arial"/>
                <a:ea typeface="Calibri" pitchFamily="34" charset="-122"/>
                <a:cs typeface="Arial"/>
              </a:rPr>
              <a:t>Hospitalisation costs: £75 million/year in England alone (NHS England, 2022)</a:t>
            </a:r>
            <a:endParaRPr lang="en-US" sz="950" dirty="0">
              <a:solidFill>
                <a:srgbClr val="000000"/>
              </a:solidFill>
              <a:latin typeface="Arial"/>
              <a:cs typeface="Arial"/>
            </a:endParaRPr>
          </a:p>
          <a:p>
            <a:pPr marL="342900" indent="-342900">
              <a:spcAft>
                <a:spcPts val="300"/>
              </a:spcAft>
              <a:buSzPct val="100000"/>
              <a:buChar char="•"/>
            </a:pPr>
            <a:r>
              <a:rPr lang="en-US" sz="950" dirty="0">
                <a:solidFill>
                  <a:srgbClr val="000000"/>
                </a:solidFill>
                <a:latin typeface="Arial"/>
                <a:ea typeface="Calibri" pitchFamily="34" charset="-122"/>
                <a:cs typeface="Arial"/>
              </a:rPr>
              <a:t>Emergency admissions: over 76,000 per year (NHS Digital, 2022)</a:t>
            </a:r>
            <a:endParaRPr lang="en-US" sz="950" dirty="0">
              <a:solidFill>
                <a:srgbClr val="000000"/>
              </a:solidFill>
              <a:latin typeface="Arial"/>
              <a:cs typeface="Arial"/>
            </a:endParaRPr>
          </a:p>
          <a:p>
            <a:pPr marL="342900" indent="-342900">
              <a:spcAft>
                <a:spcPts val="300"/>
              </a:spcAft>
              <a:buSzPct val="100000"/>
              <a:buChar char="•"/>
            </a:pPr>
            <a:r>
              <a:rPr lang="en-US" sz="950" dirty="0">
                <a:solidFill>
                  <a:srgbClr val="000000"/>
                </a:solidFill>
                <a:latin typeface="Arial"/>
                <a:ea typeface="Calibri" pitchFamily="34" charset="-122"/>
                <a:cs typeface="Arial"/>
              </a:rPr>
              <a:t>Each uncontrolled asthma patient costs NHS ~£2,912 more annually (Price et al., 2014)</a:t>
            </a:r>
            <a:endParaRPr lang="en-US" sz="950" dirty="0">
              <a:solidFill>
                <a:srgbClr val="000000"/>
              </a:solidFill>
              <a:latin typeface="Arial"/>
              <a:cs typeface="Arial"/>
            </a:endParaRPr>
          </a:p>
          <a:p>
            <a:pPr marL="342900" indent="-342900">
              <a:spcAft>
                <a:spcPts val="300"/>
              </a:spcAft>
              <a:buSzPct val="100000"/>
              <a:buChar char="•"/>
            </a:pPr>
            <a:r>
              <a:rPr lang="en-US" sz="950" dirty="0">
                <a:solidFill>
                  <a:srgbClr val="000000"/>
                </a:solidFill>
                <a:latin typeface="Arial"/>
                <a:ea typeface="Calibri" pitchFamily="34" charset="-122"/>
                <a:cs typeface="Arial"/>
              </a:rPr>
              <a:t>Prescribing costs: estimated £1 billion in UK per year (NHS BSA, 2022)</a:t>
            </a:r>
            <a:endParaRPr lang="en-US" sz="950" dirty="0">
              <a:solidFill>
                <a:srgbClr val="000000"/>
              </a:solidFill>
              <a:latin typeface="Arial"/>
              <a:cs typeface="Arial"/>
            </a:endParaRPr>
          </a:p>
          <a:p>
            <a:pPr marL="342900" indent="-342900">
              <a:spcAft>
                <a:spcPts val="300"/>
              </a:spcAft>
              <a:buSzPct val="100000"/>
              <a:buChar char="•"/>
            </a:pPr>
            <a:r>
              <a:rPr lang="en-US" sz="950" dirty="0">
                <a:solidFill>
                  <a:srgbClr val="000000"/>
                </a:solidFill>
                <a:latin typeface="Arial"/>
                <a:ea typeface="Calibri" pitchFamily="34" charset="-122"/>
                <a:cs typeface="Arial"/>
              </a:rPr>
              <a:t>Preventable healthcare costs estimated at 60% of total burden (Mukherjee et al., 2016)</a:t>
            </a:r>
            <a:endParaRPr lang="en-US" sz="950" dirty="0">
              <a:solidFill>
                <a:srgbClr val="000000"/>
              </a:solidFill>
              <a:latin typeface="Arial"/>
              <a:cs typeface="Arial"/>
            </a:endParaRPr>
          </a:p>
        </p:txBody>
      </p:sp>
      <p:sp>
        <p:nvSpPr>
          <p:cNvPr id="22" name="Shape 20"/>
          <p:cNvSpPr/>
          <p:nvPr/>
        </p:nvSpPr>
        <p:spPr>
          <a:xfrm>
            <a:off x="4663440" y="2331720"/>
            <a:ext cx="4297680" cy="2011680"/>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23" name="Shape 21"/>
          <p:cNvSpPr/>
          <p:nvPr/>
        </p:nvSpPr>
        <p:spPr>
          <a:xfrm>
            <a:off x="4663440" y="2331720"/>
            <a:ext cx="64008" cy="2011680"/>
          </a:xfrm>
          <a:prstGeom prst="rect">
            <a:avLst/>
          </a:prstGeom>
          <a:solidFill>
            <a:srgbClr val="1B7EC8"/>
          </a:solidFill>
          <a:ln w="12700">
            <a:solidFill>
              <a:srgbClr val="1B7EC8"/>
            </a:solidFill>
            <a:prstDash val="solid"/>
          </a:ln>
        </p:spPr>
      </p:sp>
      <p:sp>
        <p:nvSpPr>
          <p:cNvPr id="24" name="Text 22"/>
          <p:cNvSpPr/>
          <p:nvPr/>
        </p:nvSpPr>
        <p:spPr>
          <a:xfrm>
            <a:off x="4828032" y="2377440"/>
            <a:ext cx="3931920" cy="274320"/>
          </a:xfrm>
          <a:prstGeom prst="rect">
            <a:avLst/>
          </a:prstGeom>
          <a:noFill/>
          <a:ln/>
        </p:spPr>
        <p:txBody>
          <a:bodyPr wrap="square" lIns="0" tIns="0" rIns="0" bIns="0" rtlCol="0" anchor="ctr"/>
          <a:lstStyle/>
          <a:p>
            <a:pPr marL="0" indent="0">
              <a:buNone/>
            </a:pPr>
            <a:r>
              <a:rPr lang="en-US" sz="1200" b="1" dirty="0">
                <a:solidFill>
                  <a:srgbClr val="000000"/>
                </a:solidFill>
                <a:latin typeface="Arial"/>
                <a:ea typeface="Calibri" pitchFamily="34" charset="-122"/>
                <a:cs typeface="Arial"/>
              </a:rPr>
              <a:t>Social &amp; Psychological Impact</a:t>
            </a:r>
            <a:endParaRPr lang="en-US" sz="1200" dirty="0">
              <a:solidFill>
                <a:srgbClr val="000000"/>
              </a:solidFill>
              <a:latin typeface="Arial"/>
              <a:cs typeface="Arial"/>
            </a:endParaRPr>
          </a:p>
        </p:txBody>
      </p:sp>
      <p:sp>
        <p:nvSpPr>
          <p:cNvPr id="25" name="Text 23"/>
          <p:cNvSpPr/>
          <p:nvPr/>
        </p:nvSpPr>
        <p:spPr>
          <a:xfrm>
            <a:off x="4828032" y="2688336"/>
            <a:ext cx="4023360" cy="1627632"/>
          </a:xfrm>
          <a:prstGeom prst="rect">
            <a:avLst/>
          </a:prstGeom>
          <a:noFill/>
          <a:ln/>
        </p:spPr>
        <p:txBody>
          <a:bodyPr wrap="square" lIns="0" tIns="0" rIns="0" bIns="0" rtlCol="0" anchor="t"/>
          <a:lstStyle/>
          <a:p>
            <a:pPr marL="342900" indent="-342900">
              <a:spcAft>
                <a:spcPts val="300"/>
              </a:spcAft>
              <a:buSzPct val="100000"/>
              <a:buChar char="•"/>
            </a:pPr>
            <a:r>
              <a:rPr lang="en-US" sz="950" dirty="0">
                <a:solidFill>
                  <a:srgbClr val="000000"/>
                </a:solidFill>
                <a:latin typeface="Arial"/>
                <a:ea typeface="Calibri" pitchFamily="34" charset="-122"/>
                <a:cs typeface="Arial"/>
              </a:rPr>
              <a:t>People with asthma are two to three times more likely to experience anxiety and depression (Lavoie et al., 2006</a:t>
            </a:r>
            <a:r>
              <a:rPr lang="en-US" sz="950" dirty="0" smtClean="0">
                <a:solidFill>
                  <a:srgbClr val="000000"/>
                </a:solidFill>
                <a:latin typeface="Arial"/>
                <a:ea typeface="Calibri" pitchFamily="34" charset="-122"/>
                <a:cs typeface="Arial"/>
              </a:rPr>
              <a:t>)</a:t>
            </a:r>
            <a:endParaRPr lang="en-US" sz="950" dirty="0">
              <a:solidFill>
                <a:srgbClr val="000000"/>
              </a:solidFill>
              <a:latin typeface="Arial"/>
              <a:ea typeface="Calibri" pitchFamily="34" charset="-122"/>
              <a:cs typeface="Arial"/>
            </a:endParaRPr>
          </a:p>
          <a:p>
            <a:pPr marL="342900" indent="-342900">
              <a:spcAft>
                <a:spcPts val="300"/>
              </a:spcAft>
              <a:buSzPct val="100000"/>
              <a:buChar char="•"/>
            </a:pPr>
            <a:r>
              <a:rPr lang="en-US" sz="950" dirty="0">
                <a:solidFill>
                  <a:srgbClr val="000000"/>
                </a:solidFill>
                <a:latin typeface="Arial"/>
                <a:ea typeface="Calibri" pitchFamily="34" charset="-122"/>
                <a:cs typeface="Arial"/>
              </a:rPr>
              <a:t>Children's social isolation, school absences, and lower quality of life (Erickson et al., 2002)</a:t>
            </a:r>
          </a:p>
          <a:p>
            <a:pPr marL="342900" indent="-342900">
              <a:spcAft>
                <a:spcPts val="300"/>
              </a:spcAft>
              <a:buSzPct val="100000"/>
              <a:buChar char="•"/>
            </a:pPr>
            <a:r>
              <a:rPr lang="en-US" sz="950" dirty="0">
                <a:solidFill>
                  <a:srgbClr val="000000"/>
                </a:solidFill>
                <a:latin typeface="Arial"/>
                <a:ea typeface="Calibri" pitchFamily="34" charset="-122"/>
                <a:cs typeface="Arial"/>
              </a:rPr>
              <a:t>Medication adherence is impacted by stigma and psychological discomfort (</a:t>
            </a:r>
            <a:r>
              <a:rPr lang="en-US" sz="950" dirty="0" err="1">
                <a:solidFill>
                  <a:srgbClr val="000000"/>
                </a:solidFill>
                <a:latin typeface="Arial"/>
                <a:ea typeface="Calibri" pitchFamily="34" charset="-122"/>
                <a:cs typeface="Arial"/>
              </a:rPr>
              <a:t>Menckeberg</a:t>
            </a:r>
            <a:r>
              <a:rPr lang="en-US" sz="950" dirty="0">
                <a:solidFill>
                  <a:srgbClr val="000000"/>
                </a:solidFill>
                <a:latin typeface="Arial"/>
                <a:ea typeface="Calibri" pitchFamily="34" charset="-122"/>
                <a:cs typeface="Arial"/>
              </a:rPr>
              <a:t> et al., 2008</a:t>
            </a:r>
            <a:r>
              <a:rPr lang="en-US" sz="950" dirty="0" smtClean="0">
                <a:solidFill>
                  <a:srgbClr val="000000"/>
                </a:solidFill>
                <a:latin typeface="Arial"/>
                <a:ea typeface="Calibri" pitchFamily="34" charset="-122"/>
                <a:cs typeface="Arial"/>
              </a:rPr>
              <a:t>)</a:t>
            </a:r>
            <a:endParaRPr lang="en-US" sz="950" dirty="0">
              <a:solidFill>
                <a:srgbClr val="000000"/>
              </a:solidFill>
              <a:latin typeface="Arial"/>
              <a:ea typeface="Calibri" pitchFamily="34" charset="-122"/>
              <a:cs typeface="Arial"/>
            </a:endParaRPr>
          </a:p>
          <a:p>
            <a:pPr marL="342900" indent="-342900">
              <a:spcAft>
                <a:spcPts val="300"/>
              </a:spcAft>
              <a:buSzPct val="100000"/>
              <a:buChar char="•"/>
            </a:pPr>
            <a:r>
              <a:rPr lang="en-US" sz="950" dirty="0">
                <a:solidFill>
                  <a:srgbClr val="000000"/>
                </a:solidFill>
                <a:latin typeface="Arial"/>
                <a:ea typeface="Calibri" pitchFamily="34" charset="-122"/>
                <a:cs typeface="Arial"/>
              </a:rPr>
              <a:t>disproportionate cost on ethnic minority groups and those with low incomes (PHE, 2020)</a:t>
            </a:r>
          </a:p>
          <a:p>
            <a:pPr marL="342900" indent="-342900">
              <a:spcAft>
                <a:spcPts val="300"/>
              </a:spcAft>
              <a:buSzPct val="100000"/>
              <a:buChar char="•"/>
            </a:pPr>
            <a:r>
              <a:rPr lang="en-US" sz="950" dirty="0">
                <a:solidFill>
                  <a:srgbClr val="000000"/>
                </a:solidFill>
                <a:latin typeface="Arial"/>
                <a:ea typeface="Calibri" pitchFamily="34" charset="-122"/>
                <a:cs typeface="Arial"/>
              </a:rPr>
              <a:t>Family members and caregivers are severely disrupted (Asthma + Lung UK, 2023</a:t>
            </a:r>
            <a:r>
              <a:rPr lang="en-US" sz="950" dirty="0" smtClean="0">
                <a:solidFill>
                  <a:srgbClr val="000000"/>
                </a:solidFill>
                <a:latin typeface="Arial"/>
                <a:ea typeface="Calibri" pitchFamily="34" charset="-122"/>
                <a:cs typeface="Arial"/>
              </a:rPr>
              <a:t>)</a:t>
            </a:r>
            <a:endParaRPr lang="en-US" sz="950" dirty="0">
              <a:solidFill>
                <a:srgbClr val="000000"/>
              </a:solidFill>
              <a:latin typeface="Arial"/>
              <a:cs typeface="Arial"/>
            </a:endParaRPr>
          </a:p>
        </p:txBody>
      </p:sp>
      <p:sp>
        <p:nvSpPr>
          <p:cNvPr id="26" name="Shape 24"/>
          <p:cNvSpPr/>
          <p:nvPr/>
        </p:nvSpPr>
        <p:spPr>
          <a:xfrm>
            <a:off x="0" y="4983480"/>
            <a:ext cx="9144000" cy="160020"/>
          </a:xfrm>
          <a:prstGeom prst="rect">
            <a:avLst/>
          </a:prstGeom>
          <a:solidFill>
            <a:srgbClr val="0B2545"/>
          </a:solidFill>
          <a:ln w="12700">
            <a:solidFill>
              <a:srgbClr val="0B2545"/>
            </a:solidFill>
            <a:prstDash val="solid"/>
          </a:ln>
        </p:spPr>
      </p:sp>
      <p:sp>
        <p:nvSpPr>
          <p:cNvPr id="27" name="Text 25"/>
          <p:cNvSpPr/>
          <p:nvPr/>
        </p:nvSpPr>
        <p:spPr>
          <a:xfrm>
            <a:off x="182880" y="4983480"/>
            <a:ext cx="8778240" cy="160020"/>
          </a:xfrm>
          <a:prstGeom prst="rect">
            <a:avLst/>
          </a:prstGeom>
          <a:noFill/>
          <a:ln/>
        </p:spPr>
        <p:txBody>
          <a:bodyPr wrap="square" lIns="0" tIns="0" rIns="0" bIns="0" rtlCol="0" anchor="ctr"/>
          <a:lstStyle/>
          <a:p>
            <a:pPr marL="0" indent="0">
              <a:buNone/>
            </a:pPr>
            <a:endParaRPr lang="en-US" sz="700" dirty="0">
              <a:solidFill>
                <a:srgbClr val="000000"/>
              </a:solidFill>
              <a:latin typeface="Arial"/>
              <a:ea typeface="Calibri"/>
              <a:cs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5F8FA"/>
        </a:solidFill>
        <a:effectLst/>
      </p:bgPr>
    </p:bg>
    <p:spTree>
      <p:nvGrpSpPr>
        <p:cNvPr id="1" name=""/>
        <p:cNvGrpSpPr/>
        <p:nvPr/>
      </p:nvGrpSpPr>
      <p:grpSpPr>
        <a:xfrm>
          <a:off x="0" y="0"/>
          <a:ext cx="0" cy="0"/>
          <a:chOff x="0" y="0"/>
          <a:chExt cx="0" cy="0"/>
        </a:xfrm>
      </p:grpSpPr>
      <p:sp>
        <p:nvSpPr>
          <p:cNvPr id="2" name="Shape 0"/>
          <p:cNvSpPr/>
          <p:nvPr/>
        </p:nvSpPr>
        <p:spPr>
          <a:xfrm>
            <a:off x="0" y="0"/>
            <a:ext cx="9144000" cy="1051560"/>
          </a:xfrm>
          <a:prstGeom prst="rect">
            <a:avLst/>
          </a:prstGeom>
          <a:solidFill>
            <a:srgbClr val="0B2545"/>
          </a:solidFill>
          <a:ln w="12700">
            <a:solidFill>
              <a:srgbClr val="0B2545"/>
            </a:solidFill>
            <a:prstDash val="solid"/>
          </a:ln>
        </p:spPr>
      </p:sp>
      <p:sp>
        <p:nvSpPr>
          <p:cNvPr id="3" name="Shape 1"/>
          <p:cNvSpPr/>
          <p:nvPr/>
        </p:nvSpPr>
        <p:spPr>
          <a:xfrm>
            <a:off x="0" y="1051560"/>
            <a:ext cx="9144000" cy="54864"/>
          </a:xfrm>
          <a:prstGeom prst="rect">
            <a:avLst/>
          </a:prstGeom>
          <a:solidFill>
            <a:srgbClr val="1B7EC8"/>
          </a:solidFill>
          <a:ln w="12700">
            <a:solidFill>
              <a:srgbClr val="1B7EC8"/>
            </a:solidFill>
            <a:prstDash val="solid"/>
          </a:ln>
        </p:spPr>
      </p:sp>
      <p:sp>
        <p:nvSpPr>
          <p:cNvPr id="4" name="Text 2"/>
          <p:cNvSpPr/>
          <p:nvPr/>
        </p:nvSpPr>
        <p:spPr>
          <a:xfrm>
            <a:off x="320040" y="45720"/>
            <a:ext cx="8503920" cy="685800"/>
          </a:xfrm>
          <a:prstGeom prst="rect">
            <a:avLst/>
          </a:prstGeom>
          <a:noFill/>
          <a:ln/>
        </p:spPr>
        <p:txBody>
          <a:bodyPr wrap="square" lIns="0" tIns="0" rIns="0" bIns="0" rtlCol="0" anchor="ctr"/>
          <a:lstStyle/>
          <a:p>
            <a:pPr marL="0" indent="0">
              <a:buNone/>
            </a:pPr>
            <a:r>
              <a:rPr lang="en-US" sz="2200" b="1" dirty="0">
                <a:solidFill>
                  <a:schemeClr val="bg1"/>
                </a:solidFill>
                <a:latin typeface="Arial"/>
                <a:ea typeface="Calibri" pitchFamily="34" charset="-122"/>
                <a:cs typeface="Arial"/>
              </a:rPr>
              <a:t>Diagnosis and Initial Assessment</a:t>
            </a:r>
            <a:endParaRPr lang="en-US" sz="2200" dirty="0">
              <a:solidFill>
                <a:schemeClr val="bg1"/>
              </a:solidFill>
              <a:latin typeface="Arial"/>
              <a:cs typeface="Arial"/>
            </a:endParaRPr>
          </a:p>
        </p:txBody>
      </p:sp>
      <p:sp>
        <p:nvSpPr>
          <p:cNvPr id="5" name="Text 3"/>
          <p:cNvSpPr/>
          <p:nvPr/>
        </p:nvSpPr>
        <p:spPr>
          <a:xfrm>
            <a:off x="320040" y="713232"/>
            <a:ext cx="8503920" cy="320040"/>
          </a:xfrm>
          <a:prstGeom prst="rect">
            <a:avLst/>
          </a:prstGeom>
          <a:noFill/>
          <a:ln/>
        </p:spPr>
        <p:txBody>
          <a:bodyPr wrap="square" lIns="0" tIns="0" rIns="0" bIns="0" rtlCol="0" anchor="t"/>
          <a:lstStyle/>
          <a:p>
            <a:pPr marL="0" indent="0">
              <a:buNone/>
            </a:pPr>
            <a:r>
              <a:rPr lang="en-US" sz="1100" dirty="0">
                <a:solidFill>
                  <a:schemeClr val="bg1"/>
                </a:solidFill>
                <a:latin typeface="Arial"/>
                <a:ea typeface="Calibri"/>
                <a:cs typeface="Arial"/>
              </a:rPr>
              <a:t>NICE NG80 (2017) &amp; BTS/SIGN Guidelines | </a:t>
            </a:r>
          </a:p>
        </p:txBody>
      </p:sp>
      <p:sp>
        <p:nvSpPr>
          <p:cNvPr id="6" name="Shape 4"/>
          <p:cNvSpPr/>
          <p:nvPr/>
        </p:nvSpPr>
        <p:spPr>
          <a:xfrm>
            <a:off x="1847088" y="2057400"/>
            <a:ext cx="118872" cy="0"/>
          </a:xfrm>
          <a:prstGeom prst="line">
            <a:avLst/>
          </a:prstGeom>
          <a:noFill/>
          <a:ln w="25400">
            <a:solidFill>
              <a:srgbClr val="1B7EC8"/>
            </a:solidFill>
            <a:prstDash val="solid"/>
          </a:ln>
        </p:spPr>
      </p:sp>
      <p:sp>
        <p:nvSpPr>
          <p:cNvPr id="7" name="Shape 5"/>
          <p:cNvSpPr/>
          <p:nvPr/>
        </p:nvSpPr>
        <p:spPr>
          <a:xfrm>
            <a:off x="182880" y="1207008"/>
            <a:ext cx="1664208" cy="3611880"/>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8" name="Shape 6"/>
          <p:cNvSpPr/>
          <p:nvPr/>
        </p:nvSpPr>
        <p:spPr>
          <a:xfrm>
            <a:off x="182880" y="1207008"/>
            <a:ext cx="1664208" cy="64008"/>
          </a:xfrm>
          <a:prstGeom prst="rect">
            <a:avLst/>
          </a:prstGeom>
          <a:solidFill>
            <a:srgbClr val="1B7EC8"/>
          </a:solidFill>
          <a:ln w="12700">
            <a:solidFill>
              <a:srgbClr val="1B7EC8"/>
            </a:solidFill>
            <a:prstDash val="solid"/>
          </a:ln>
        </p:spPr>
      </p:sp>
      <p:sp>
        <p:nvSpPr>
          <p:cNvPr id="9" name="Shape 7"/>
          <p:cNvSpPr/>
          <p:nvPr/>
        </p:nvSpPr>
        <p:spPr>
          <a:xfrm>
            <a:off x="749808" y="1298448"/>
            <a:ext cx="502920" cy="502920"/>
          </a:xfrm>
          <a:prstGeom prst="ellipse">
            <a:avLst/>
          </a:prstGeom>
          <a:solidFill>
            <a:srgbClr val="1B7EC8"/>
          </a:solidFill>
          <a:ln w="12700">
            <a:solidFill>
              <a:srgbClr val="1B7EC8"/>
            </a:solidFill>
            <a:prstDash val="solid"/>
          </a:ln>
        </p:spPr>
      </p:sp>
      <p:sp>
        <p:nvSpPr>
          <p:cNvPr id="10" name="Text 8"/>
          <p:cNvSpPr/>
          <p:nvPr/>
        </p:nvSpPr>
        <p:spPr>
          <a:xfrm>
            <a:off x="749808" y="1298448"/>
            <a:ext cx="502920" cy="502920"/>
          </a:xfrm>
          <a:prstGeom prst="rect">
            <a:avLst/>
          </a:prstGeom>
          <a:noFill/>
          <a:ln/>
        </p:spPr>
        <p:txBody>
          <a:bodyPr wrap="square" lIns="0" tIns="0" rIns="0" bIns="0" rtlCol="0" anchor="ctr"/>
          <a:lstStyle/>
          <a:p>
            <a:pPr marL="0" indent="0" algn="ctr">
              <a:buNone/>
            </a:pPr>
            <a:r>
              <a:rPr lang="en-US" sz="1500" b="1" dirty="0">
                <a:solidFill>
                  <a:srgbClr val="000000"/>
                </a:solidFill>
                <a:latin typeface="Arial"/>
                <a:ea typeface="Calibri" pitchFamily="34" charset="-122"/>
                <a:cs typeface="Arial"/>
              </a:rPr>
              <a:t>1</a:t>
            </a:r>
            <a:endParaRPr lang="en-US" sz="1500" dirty="0">
              <a:solidFill>
                <a:srgbClr val="000000"/>
              </a:solidFill>
              <a:latin typeface="Arial"/>
              <a:cs typeface="Arial"/>
            </a:endParaRPr>
          </a:p>
        </p:txBody>
      </p:sp>
      <p:sp>
        <p:nvSpPr>
          <p:cNvPr id="11" name="Text 9"/>
          <p:cNvSpPr/>
          <p:nvPr/>
        </p:nvSpPr>
        <p:spPr>
          <a:xfrm>
            <a:off x="246888" y="1874520"/>
            <a:ext cx="1536192" cy="411480"/>
          </a:xfrm>
          <a:prstGeom prst="rect">
            <a:avLst/>
          </a:prstGeom>
          <a:noFill/>
          <a:ln/>
        </p:spPr>
        <p:txBody>
          <a:bodyPr wrap="square" lIns="0" tIns="0" rIns="0" bIns="0" rtlCol="0" anchor="ctr"/>
          <a:lstStyle/>
          <a:p>
            <a:pPr marL="0" indent="0" algn="ctr">
              <a:buNone/>
            </a:pPr>
            <a:r>
              <a:rPr lang="en-US" sz="1050" b="1" dirty="0">
                <a:solidFill>
                  <a:srgbClr val="000000"/>
                </a:solidFill>
                <a:latin typeface="Arial"/>
                <a:ea typeface="Calibri" pitchFamily="34" charset="-122"/>
                <a:cs typeface="Arial"/>
              </a:rPr>
              <a:t>Clinical History</a:t>
            </a:r>
            <a:endParaRPr lang="en-US" sz="1050" dirty="0">
              <a:solidFill>
                <a:srgbClr val="000000"/>
              </a:solidFill>
              <a:latin typeface="Arial"/>
              <a:cs typeface="Arial"/>
            </a:endParaRPr>
          </a:p>
        </p:txBody>
      </p:sp>
      <p:sp>
        <p:nvSpPr>
          <p:cNvPr id="12" name="Text 10"/>
          <p:cNvSpPr/>
          <p:nvPr/>
        </p:nvSpPr>
        <p:spPr>
          <a:xfrm>
            <a:off x="246888" y="2331720"/>
            <a:ext cx="1536192" cy="2377440"/>
          </a:xfrm>
          <a:prstGeom prst="rect">
            <a:avLst/>
          </a:prstGeom>
          <a:noFill/>
          <a:ln/>
        </p:spPr>
        <p:txBody>
          <a:bodyPr wrap="square" lIns="0" tIns="0" rIns="0" bIns="0" rtlCol="0" anchor="t"/>
          <a:lstStyle/>
          <a:p>
            <a:pPr marL="0" indent="0">
              <a:buNone/>
            </a:pPr>
            <a:r>
              <a:rPr lang="en-US" sz="900" dirty="0">
                <a:solidFill>
                  <a:srgbClr val="000000"/>
                </a:solidFill>
                <a:latin typeface="Arial"/>
                <a:ea typeface="Calibri" pitchFamily="34" charset="-122"/>
                <a:cs typeface="Arial"/>
              </a:rPr>
              <a:t>Symptom review: wheeze, cough, breathlessness, chest tightness. Assess triggers, family history, atopic conditions (NICE NG80, 2017</a:t>
            </a:r>
            <a:r>
              <a:rPr lang="en-US" sz="900" dirty="0" smtClean="0">
                <a:solidFill>
                  <a:srgbClr val="000000"/>
                </a:solidFill>
                <a:latin typeface="Arial"/>
                <a:ea typeface="Calibri" pitchFamily="34" charset="-122"/>
                <a:cs typeface="Arial"/>
              </a:rPr>
              <a:t>)</a:t>
            </a:r>
            <a:endParaRPr lang="en-US" sz="900" dirty="0">
              <a:solidFill>
                <a:srgbClr val="000000"/>
              </a:solidFill>
              <a:latin typeface="Arial"/>
              <a:cs typeface="Arial"/>
            </a:endParaRPr>
          </a:p>
        </p:txBody>
      </p:sp>
      <p:sp>
        <p:nvSpPr>
          <p:cNvPr id="13" name="Shape 11"/>
          <p:cNvSpPr/>
          <p:nvPr/>
        </p:nvSpPr>
        <p:spPr>
          <a:xfrm>
            <a:off x="3630168" y="2057400"/>
            <a:ext cx="118872" cy="0"/>
          </a:xfrm>
          <a:prstGeom prst="line">
            <a:avLst/>
          </a:prstGeom>
          <a:noFill/>
          <a:ln w="25400">
            <a:solidFill>
              <a:srgbClr val="1B7EC8"/>
            </a:solidFill>
            <a:prstDash val="solid"/>
          </a:ln>
        </p:spPr>
      </p:sp>
      <p:sp>
        <p:nvSpPr>
          <p:cNvPr id="14" name="Shape 12"/>
          <p:cNvSpPr/>
          <p:nvPr/>
        </p:nvSpPr>
        <p:spPr>
          <a:xfrm>
            <a:off x="1965960" y="1207008"/>
            <a:ext cx="1664208" cy="3611880"/>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15" name="Shape 13"/>
          <p:cNvSpPr/>
          <p:nvPr/>
        </p:nvSpPr>
        <p:spPr>
          <a:xfrm>
            <a:off x="1965960" y="1207008"/>
            <a:ext cx="1664208" cy="64008"/>
          </a:xfrm>
          <a:prstGeom prst="rect">
            <a:avLst/>
          </a:prstGeom>
          <a:solidFill>
            <a:srgbClr val="1B7EC8"/>
          </a:solidFill>
          <a:ln w="12700">
            <a:solidFill>
              <a:srgbClr val="1B7EC8"/>
            </a:solidFill>
            <a:prstDash val="solid"/>
          </a:ln>
        </p:spPr>
      </p:sp>
      <p:sp>
        <p:nvSpPr>
          <p:cNvPr id="16" name="Shape 14"/>
          <p:cNvSpPr/>
          <p:nvPr/>
        </p:nvSpPr>
        <p:spPr>
          <a:xfrm>
            <a:off x="2532888" y="1298448"/>
            <a:ext cx="502920" cy="502920"/>
          </a:xfrm>
          <a:prstGeom prst="ellipse">
            <a:avLst/>
          </a:prstGeom>
          <a:solidFill>
            <a:srgbClr val="1B7EC8"/>
          </a:solidFill>
          <a:ln w="12700">
            <a:solidFill>
              <a:srgbClr val="1B7EC8"/>
            </a:solidFill>
            <a:prstDash val="solid"/>
          </a:ln>
        </p:spPr>
      </p:sp>
      <p:sp>
        <p:nvSpPr>
          <p:cNvPr id="17" name="Text 15"/>
          <p:cNvSpPr/>
          <p:nvPr/>
        </p:nvSpPr>
        <p:spPr>
          <a:xfrm>
            <a:off x="2532888" y="1298448"/>
            <a:ext cx="502920" cy="502920"/>
          </a:xfrm>
          <a:prstGeom prst="rect">
            <a:avLst/>
          </a:prstGeom>
          <a:noFill/>
          <a:ln/>
        </p:spPr>
        <p:txBody>
          <a:bodyPr wrap="square" lIns="0" tIns="0" rIns="0" bIns="0" rtlCol="0" anchor="ctr"/>
          <a:lstStyle/>
          <a:p>
            <a:pPr marL="0" indent="0" algn="ctr">
              <a:buNone/>
            </a:pPr>
            <a:r>
              <a:rPr lang="en-US" sz="1500" b="1" dirty="0">
                <a:solidFill>
                  <a:srgbClr val="000000"/>
                </a:solidFill>
                <a:latin typeface="Arial"/>
                <a:ea typeface="Calibri" pitchFamily="34" charset="-122"/>
                <a:cs typeface="Arial"/>
              </a:rPr>
              <a:t>2</a:t>
            </a:r>
            <a:endParaRPr lang="en-US" sz="1500" dirty="0">
              <a:solidFill>
                <a:srgbClr val="000000"/>
              </a:solidFill>
              <a:latin typeface="Arial"/>
              <a:cs typeface="Arial"/>
            </a:endParaRPr>
          </a:p>
        </p:txBody>
      </p:sp>
      <p:sp>
        <p:nvSpPr>
          <p:cNvPr id="18" name="Text 16"/>
          <p:cNvSpPr/>
          <p:nvPr/>
        </p:nvSpPr>
        <p:spPr>
          <a:xfrm>
            <a:off x="2029968" y="1874520"/>
            <a:ext cx="1536192" cy="411480"/>
          </a:xfrm>
          <a:prstGeom prst="rect">
            <a:avLst/>
          </a:prstGeom>
          <a:noFill/>
          <a:ln/>
        </p:spPr>
        <p:txBody>
          <a:bodyPr wrap="square" lIns="0" tIns="0" rIns="0" bIns="0" rtlCol="0" anchor="ctr"/>
          <a:lstStyle/>
          <a:p>
            <a:pPr marL="0" indent="0" algn="ctr">
              <a:buNone/>
            </a:pPr>
            <a:r>
              <a:rPr lang="en-US" sz="1050" b="1" dirty="0">
                <a:solidFill>
                  <a:srgbClr val="000000"/>
                </a:solidFill>
                <a:latin typeface="Arial"/>
                <a:ea typeface="Calibri" pitchFamily="34" charset="-122"/>
                <a:cs typeface="Arial"/>
              </a:rPr>
              <a:t>Objective Testing</a:t>
            </a:r>
            <a:endParaRPr lang="en-US" sz="1050" dirty="0">
              <a:solidFill>
                <a:srgbClr val="000000"/>
              </a:solidFill>
              <a:latin typeface="Arial"/>
              <a:cs typeface="Arial"/>
            </a:endParaRPr>
          </a:p>
        </p:txBody>
      </p:sp>
      <p:sp>
        <p:nvSpPr>
          <p:cNvPr id="19" name="Text 17"/>
          <p:cNvSpPr/>
          <p:nvPr/>
        </p:nvSpPr>
        <p:spPr>
          <a:xfrm>
            <a:off x="2029968" y="2331720"/>
            <a:ext cx="1536192" cy="2377440"/>
          </a:xfrm>
          <a:prstGeom prst="rect">
            <a:avLst/>
          </a:prstGeom>
          <a:noFill/>
          <a:ln/>
        </p:spPr>
        <p:txBody>
          <a:bodyPr wrap="square" lIns="0" tIns="0" rIns="0" bIns="0" rtlCol="0" anchor="t"/>
          <a:lstStyle/>
          <a:p>
            <a:pPr marL="0" indent="0">
              <a:buNone/>
            </a:pPr>
            <a:r>
              <a:rPr lang="en-US" sz="900" dirty="0">
                <a:solidFill>
                  <a:srgbClr val="000000"/>
                </a:solidFill>
                <a:latin typeface="Arial"/>
                <a:ea typeface="Calibri" pitchFamily="34" charset="-122"/>
                <a:cs typeface="Arial"/>
              </a:rPr>
              <a:t>Spirometry with bronchodilator reversibility (≥12% / 200ml increase). FeNO testing (≥40ppb supports eosinophilic inflammation) (BTS/SIGN, 2019</a:t>
            </a:r>
            <a:r>
              <a:rPr lang="en-US" sz="900" dirty="0" smtClean="0">
                <a:solidFill>
                  <a:srgbClr val="000000"/>
                </a:solidFill>
                <a:latin typeface="Arial"/>
                <a:ea typeface="Calibri" pitchFamily="34" charset="-122"/>
                <a:cs typeface="Arial"/>
              </a:rPr>
              <a:t>)</a:t>
            </a:r>
            <a:endParaRPr lang="en-US" sz="900" dirty="0">
              <a:solidFill>
                <a:srgbClr val="000000"/>
              </a:solidFill>
              <a:latin typeface="Arial"/>
              <a:cs typeface="Arial"/>
            </a:endParaRPr>
          </a:p>
        </p:txBody>
      </p:sp>
      <p:sp>
        <p:nvSpPr>
          <p:cNvPr id="20" name="Shape 18"/>
          <p:cNvSpPr/>
          <p:nvPr/>
        </p:nvSpPr>
        <p:spPr>
          <a:xfrm>
            <a:off x="5413248" y="2057400"/>
            <a:ext cx="118872" cy="0"/>
          </a:xfrm>
          <a:prstGeom prst="line">
            <a:avLst/>
          </a:prstGeom>
          <a:noFill/>
          <a:ln w="25400">
            <a:solidFill>
              <a:srgbClr val="1B7EC8"/>
            </a:solidFill>
            <a:prstDash val="solid"/>
          </a:ln>
        </p:spPr>
      </p:sp>
      <p:sp>
        <p:nvSpPr>
          <p:cNvPr id="21" name="Shape 19"/>
          <p:cNvSpPr/>
          <p:nvPr/>
        </p:nvSpPr>
        <p:spPr>
          <a:xfrm>
            <a:off x="3749040" y="1207008"/>
            <a:ext cx="1664208" cy="3611880"/>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22" name="Shape 20"/>
          <p:cNvSpPr/>
          <p:nvPr/>
        </p:nvSpPr>
        <p:spPr>
          <a:xfrm>
            <a:off x="3749040" y="1207008"/>
            <a:ext cx="1664208" cy="64008"/>
          </a:xfrm>
          <a:prstGeom prst="rect">
            <a:avLst/>
          </a:prstGeom>
          <a:solidFill>
            <a:srgbClr val="1B7EC8"/>
          </a:solidFill>
          <a:ln w="12700">
            <a:solidFill>
              <a:srgbClr val="1B7EC8"/>
            </a:solidFill>
            <a:prstDash val="solid"/>
          </a:ln>
        </p:spPr>
      </p:sp>
      <p:sp>
        <p:nvSpPr>
          <p:cNvPr id="23" name="Shape 21"/>
          <p:cNvSpPr/>
          <p:nvPr/>
        </p:nvSpPr>
        <p:spPr>
          <a:xfrm>
            <a:off x="4315968" y="1298448"/>
            <a:ext cx="502920" cy="502920"/>
          </a:xfrm>
          <a:prstGeom prst="ellipse">
            <a:avLst/>
          </a:prstGeom>
          <a:solidFill>
            <a:srgbClr val="1B7EC8"/>
          </a:solidFill>
          <a:ln w="12700">
            <a:solidFill>
              <a:srgbClr val="1B7EC8"/>
            </a:solidFill>
            <a:prstDash val="solid"/>
          </a:ln>
        </p:spPr>
      </p:sp>
      <p:sp>
        <p:nvSpPr>
          <p:cNvPr id="24" name="Text 22"/>
          <p:cNvSpPr/>
          <p:nvPr/>
        </p:nvSpPr>
        <p:spPr>
          <a:xfrm>
            <a:off x="4315968" y="1298448"/>
            <a:ext cx="502920" cy="502920"/>
          </a:xfrm>
          <a:prstGeom prst="rect">
            <a:avLst/>
          </a:prstGeom>
          <a:noFill/>
          <a:ln/>
        </p:spPr>
        <p:txBody>
          <a:bodyPr wrap="square" lIns="0" tIns="0" rIns="0" bIns="0" rtlCol="0" anchor="ctr"/>
          <a:lstStyle/>
          <a:p>
            <a:pPr marL="0" indent="0" algn="ctr">
              <a:buNone/>
            </a:pPr>
            <a:r>
              <a:rPr lang="en-US" sz="1500" b="1" dirty="0">
                <a:solidFill>
                  <a:srgbClr val="000000"/>
                </a:solidFill>
                <a:latin typeface="Arial"/>
                <a:ea typeface="Calibri" pitchFamily="34" charset="-122"/>
                <a:cs typeface="Arial"/>
              </a:rPr>
              <a:t>3</a:t>
            </a:r>
            <a:endParaRPr lang="en-US" sz="1500" dirty="0">
              <a:solidFill>
                <a:srgbClr val="000000"/>
              </a:solidFill>
              <a:latin typeface="Arial"/>
              <a:cs typeface="Arial"/>
            </a:endParaRPr>
          </a:p>
        </p:txBody>
      </p:sp>
      <p:sp>
        <p:nvSpPr>
          <p:cNvPr id="25" name="Text 23"/>
          <p:cNvSpPr/>
          <p:nvPr/>
        </p:nvSpPr>
        <p:spPr>
          <a:xfrm>
            <a:off x="3813048" y="1874520"/>
            <a:ext cx="1536192" cy="411480"/>
          </a:xfrm>
          <a:prstGeom prst="rect">
            <a:avLst/>
          </a:prstGeom>
          <a:noFill/>
          <a:ln/>
        </p:spPr>
        <p:txBody>
          <a:bodyPr wrap="square" lIns="0" tIns="0" rIns="0" bIns="0" rtlCol="0" anchor="ctr"/>
          <a:lstStyle/>
          <a:p>
            <a:pPr marL="0" indent="0" algn="ctr">
              <a:buNone/>
            </a:pPr>
            <a:r>
              <a:rPr lang="en-US" sz="1050" b="1" dirty="0">
                <a:solidFill>
                  <a:srgbClr val="000000"/>
                </a:solidFill>
                <a:latin typeface="Arial"/>
                <a:ea typeface="Calibri" pitchFamily="34" charset="-122"/>
                <a:cs typeface="Arial"/>
              </a:rPr>
              <a:t>Peak Flow Monitoring</a:t>
            </a:r>
            <a:endParaRPr lang="en-US" sz="1050" dirty="0">
              <a:solidFill>
                <a:srgbClr val="000000"/>
              </a:solidFill>
              <a:latin typeface="Arial"/>
              <a:cs typeface="Arial"/>
            </a:endParaRPr>
          </a:p>
        </p:txBody>
      </p:sp>
      <p:sp>
        <p:nvSpPr>
          <p:cNvPr id="26" name="Text 24"/>
          <p:cNvSpPr/>
          <p:nvPr/>
        </p:nvSpPr>
        <p:spPr>
          <a:xfrm>
            <a:off x="3813048" y="2331720"/>
            <a:ext cx="1536192" cy="2377440"/>
          </a:xfrm>
          <a:prstGeom prst="rect">
            <a:avLst/>
          </a:prstGeom>
          <a:noFill/>
          <a:ln/>
        </p:spPr>
        <p:txBody>
          <a:bodyPr wrap="square" lIns="0" tIns="0" rIns="0" bIns="0" rtlCol="0" anchor="t"/>
          <a:lstStyle/>
          <a:p>
            <a:pPr marL="0" indent="0">
              <a:buNone/>
            </a:pPr>
            <a:r>
              <a:rPr lang="en-US" sz="900" dirty="0">
                <a:solidFill>
                  <a:srgbClr val="000000"/>
                </a:solidFill>
                <a:latin typeface="Arial"/>
                <a:ea typeface="Calibri" pitchFamily="34" charset="-122"/>
                <a:cs typeface="Arial"/>
              </a:rPr>
              <a:t>Serial peak expiratory flow (PEF) measurements. Variability &gt;20% supports diagnosis. At least 2 weeks of readings (NICE NG80, 2017</a:t>
            </a:r>
            <a:r>
              <a:rPr lang="en-US" sz="900" dirty="0" smtClean="0">
                <a:solidFill>
                  <a:srgbClr val="000000"/>
                </a:solidFill>
                <a:latin typeface="Arial"/>
                <a:ea typeface="Calibri" pitchFamily="34" charset="-122"/>
                <a:cs typeface="Arial"/>
              </a:rPr>
              <a:t>)</a:t>
            </a:r>
            <a:endParaRPr lang="en-US" sz="900" dirty="0">
              <a:solidFill>
                <a:srgbClr val="000000"/>
              </a:solidFill>
              <a:latin typeface="Arial"/>
              <a:cs typeface="Arial"/>
            </a:endParaRPr>
          </a:p>
        </p:txBody>
      </p:sp>
      <p:sp>
        <p:nvSpPr>
          <p:cNvPr id="27" name="Shape 25"/>
          <p:cNvSpPr/>
          <p:nvPr/>
        </p:nvSpPr>
        <p:spPr>
          <a:xfrm>
            <a:off x="7196328" y="2057400"/>
            <a:ext cx="118872" cy="0"/>
          </a:xfrm>
          <a:prstGeom prst="line">
            <a:avLst/>
          </a:prstGeom>
          <a:noFill/>
          <a:ln w="25400">
            <a:solidFill>
              <a:srgbClr val="1B7EC8"/>
            </a:solidFill>
            <a:prstDash val="solid"/>
          </a:ln>
        </p:spPr>
      </p:sp>
      <p:sp>
        <p:nvSpPr>
          <p:cNvPr id="28" name="Shape 26"/>
          <p:cNvSpPr/>
          <p:nvPr/>
        </p:nvSpPr>
        <p:spPr>
          <a:xfrm>
            <a:off x="5532120" y="1207008"/>
            <a:ext cx="1664208" cy="3611880"/>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29" name="Shape 27"/>
          <p:cNvSpPr/>
          <p:nvPr/>
        </p:nvSpPr>
        <p:spPr>
          <a:xfrm>
            <a:off x="5532120" y="1207008"/>
            <a:ext cx="1664208" cy="64008"/>
          </a:xfrm>
          <a:prstGeom prst="rect">
            <a:avLst/>
          </a:prstGeom>
          <a:solidFill>
            <a:srgbClr val="1B7EC8"/>
          </a:solidFill>
          <a:ln w="12700">
            <a:solidFill>
              <a:srgbClr val="1B7EC8"/>
            </a:solidFill>
            <a:prstDash val="solid"/>
          </a:ln>
        </p:spPr>
      </p:sp>
      <p:sp>
        <p:nvSpPr>
          <p:cNvPr id="30" name="Shape 28"/>
          <p:cNvSpPr/>
          <p:nvPr/>
        </p:nvSpPr>
        <p:spPr>
          <a:xfrm>
            <a:off x="6099048" y="1298448"/>
            <a:ext cx="502920" cy="502920"/>
          </a:xfrm>
          <a:prstGeom prst="ellipse">
            <a:avLst/>
          </a:prstGeom>
          <a:solidFill>
            <a:srgbClr val="1B7EC8"/>
          </a:solidFill>
          <a:ln w="12700">
            <a:solidFill>
              <a:srgbClr val="1B7EC8"/>
            </a:solidFill>
            <a:prstDash val="solid"/>
          </a:ln>
        </p:spPr>
      </p:sp>
      <p:sp>
        <p:nvSpPr>
          <p:cNvPr id="31" name="Text 29"/>
          <p:cNvSpPr/>
          <p:nvPr/>
        </p:nvSpPr>
        <p:spPr>
          <a:xfrm>
            <a:off x="6099048" y="1298448"/>
            <a:ext cx="502920" cy="502920"/>
          </a:xfrm>
          <a:prstGeom prst="rect">
            <a:avLst/>
          </a:prstGeom>
          <a:noFill/>
          <a:ln/>
        </p:spPr>
        <p:txBody>
          <a:bodyPr wrap="square" lIns="0" tIns="0" rIns="0" bIns="0" rtlCol="0" anchor="ctr"/>
          <a:lstStyle/>
          <a:p>
            <a:pPr marL="0" indent="0" algn="ctr">
              <a:buNone/>
            </a:pPr>
            <a:r>
              <a:rPr lang="en-US" sz="1500" b="1" dirty="0">
                <a:solidFill>
                  <a:srgbClr val="000000"/>
                </a:solidFill>
                <a:latin typeface="Arial"/>
                <a:ea typeface="Calibri" pitchFamily="34" charset="-122"/>
                <a:cs typeface="Arial"/>
              </a:rPr>
              <a:t>4</a:t>
            </a:r>
            <a:endParaRPr lang="en-US" sz="1500" dirty="0">
              <a:solidFill>
                <a:srgbClr val="000000"/>
              </a:solidFill>
              <a:latin typeface="Arial"/>
              <a:cs typeface="Arial"/>
            </a:endParaRPr>
          </a:p>
        </p:txBody>
      </p:sp>
      <p:sp>
        <p:nvSpPr>
          <p:cNvPr id="32" name="Text 30"/>
          <p:cNvSpPr/>
          <p:nvPr/>
        </p:nvSpPr>
        <p:spPr>
          <a:xfrm>
            <a:off x="5596128" y="1874520"/>
            <a:ext cx="1536192" cy="411480"/>
          </a:xfrm>
          <a:prstGeom prst="rect">
            <a:avLst/>
          </a:prstGeom>
          <a:noFill/>
          <a:ln/>
        </p:spPr>
        <p:txBody>
          <a:bodyPr wrap="square" lIns="0" tIns="0" rIns="0" bIns="0" rtlCol="0" anchor="ctr"/>
          <a:lstStyle/>
          <a:p>
            <a:pPr marL="0" indent="0" algn="ctr">
              <a:buNone/>
            </a:pPr>
            <a:r>
              <a:rPr lang="en-US" sz="1050" b="1" dirty="0">
                <a:solidFill>
                  <a:srgbClr val="000000"/>
                </a:solidFill>
                <a:latin typeface="Arial"/>
                <a:ea typeface="Calibri" pitchFamily="34" charset="-122"/>
                <a:cs typeface="Arial"/>
              </a:rPr>
              <a:t>Skin Prick / Allergy</a:t>
            </a:r>
            <a:endParaRPr lang="en-US" sz="1050" dirty="0">
              <a:solidFill>
                <a:srgbClr val="000000"/>
              </a:solidFill>
              <a:latin typeface="Arial"/>
              <a:cs typeface="Arial"/>
            </a:endParaRPr>
          </a:p>
        </p:txBody>
      </p:sp>
      <p:sp>
        <p:nvSpPr>
          <p:cNvPr id="33" name="Text 31"/>
          <p:cNvSpPr/>
          <p:nvPr/>
        </p:nvSpPr>
        <p:spPr>
          <a:xfrm>
            <a:off x="5596128" y="2331720"/>
            <a:ext cx="1536192" cy="2377440"/>
          </a:xfrm>
          <a:prstGeom prst="rect">
            <a:avLst/>
          </a:prstGeom>
          <a:noFill/>
          <a:ln/>
        </p:spPr>
        <p:txBody>
          <a:bodyPr wrap="square" lIns="0" tIns="0" rIns="0" bIns="0" rtlCol="0" anchor="t"/>
          <a:lstStyle/>
          <a:p>
            <a:pPr marL="0" indent="0">
              <a:buNone/>
            </a:pPr>
            <a:r>
              <a:rPr lang="en-US" sz="900" dirty="0">
                <a:solidFill>
                  <a:srgbClr val="000000"/>
                </a:solidFill>
                <a:latin typeface="Arial"/>
                <a:ea typeface="Calibri" pitchFamily="34" charset="-122"/>
                <a:cs typeface="Arial"/>
              </a:rPr>
              <a:t>Allergen sensitisation testing where indicated (BSACI, 2018). Important for identifying triggers for </a:t>
            </a:r>
            <a:r>
              <a:rPr lang="en-US" sz="900" dirty="0" err="1">
                <a:solidFill>
                  <a:srgbClr val="000000"/>
                </a:solidFill>
                <a:latin typeface="Arial"/>
                <a:ea typeface="Calibri" pitchFamily="34" charset="-122"/>
                <a:cs typeface="Arial"/>
              </a:rPr>
              <a:t>personalised</a:t>
            </a:r>
            <a:r>
              <a:rPr lang="en-US" sz="900" dirty="0">
                <a:solidFill>
                  <a:srgbClr val="000000"/>
                </a:solidFill>
                <a:latin typeface="Arial"/>
                <a:ea typeface="Calibri" pitchFamily="34" charset="-122"/>
                <a:cs typeface="Arial"/>
              </a:rPr>
              <a:t> </a:t>
            </a:r>
            <a:r>
              <a:rPr lang="en-US" sz="900" dirty="0" smtClean="0">
                <a:solidFill>
                  <a:srgbClr val="000000"/>
                </a:solidFill>
                <a:latin typeface="Arial"/>
                <a:ea typeface="Calibri" pitchFamily="34" charset="-122"/>
                <a:cs typeface="Arial"/>
              </a:rPr>
              <a:t>management</a:t>
            </a:r>
            <a:endParaRPr lang="en-US" sz="900" dirty="0">
              <a:solidFill>
                <a:srgbClr val="000000"/>
              </a:solidFill>
              <a:latin typeface="Arial"/>
              <a:cs typeface="Arial"/>
            </a:endParaRPr>
          </a:p>
        </p:txBody>
      </p:sp>
      <p:sp>
        <p:nvSpPr>
          <p:cNvPr id="34" name="Shape 32"/>
          <p:cNvSpPr/>
          <p:nvPr/>
        </p:nvSpPr>
        <p:spPr>
          <a:xfrm>
            <a:off x="7315200" y="1207008"/>
            <a:ext cx="1664208" cy="3611880"/>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35" name="Shape 33"/>
          <p:cNvSpPr/>
          <p:nvPr/>
        </p:nvSpPr>
        <p:spPr>
          <a:xfrm>
            <a:off x="7315200" y="1207008"/>
            <a:ext cx="1664208" cy="64008"/>
          </a:xfrm>
          <a:prstGeom prst="rect">
            <a:avLst/>
          </a:prstGeom>
          <a:solidFill>
            <a:srgbClr val="1B7EC8"/>
          </a:solidFill>
          <a:ln w="12700">
            <a:solidFill>
              <a:srgbClr val="1B7EC8"/>
            </a:solidFill>
            <a:prstDash val="solid"/>
          </a:ln>
        </p:spPr>
      </p:sp>
      <p:sp>
        <p:nvSpPr>
          <p:cNvPr id="36" name="Shape 34"/>
          <p:cNvSpPr/>
          <p:nvPr/>
        </p:nvSpPr>
        <p:spPr>
          <a:xfrm>
            <a:off x="7882128" y="1298448"/>
            <a:ext cx="502920" cy="502920"/>
          </a:xfrm>
          <a:prstGeom prst="ellipse">
            <a:avLst/>
          </a:prstGeom>
          <a:solidFill>
            <a:srgbClr val="1B7EC8"/>
          </a:solidFill>
          <a:ln w="12700">
            <a:solidFill>
              <a:srgbClr val="1B7EC8"/>
            </a:solidFill>
            <a:prstDash val="solid"/>
          </a:ln>
        </p:spPr>
      </p:sp>
      <p:sp>
        <p:nvSpPr>
          <p:cNvPr id="37" name="Text 35"/>
          <p:cNvSpPr/>
          <p:nvPr/>
        </p:nvSpPr>
        <p:spPr>
          <a:xfrm>
            <a:off x="7882128" y="1298448"/>
            <a:ext cx="502920" cy="502920"/>
          </a:xfrm>
          <a:prstGeom prst="rect">
            <a:avLst/>
          </a:prstGeom>
          <a:noFill/>
          <a:ln/>
        </p:spPr>
        <p:txBody>
          <a:bodyPr wrap="square" lIns="0" tIns="0" rIns="0" bIns="0" rtlCol="0" anchor="ctr"/>
          <a:lstStyle/>
          <a:p>
            <a:pPr marL="0" indent="0" algn="ctr">
              <a:buNone/>
            </a:pPr>
            <a:r>
              <a:rPr lang="en-US" sz="1500" b="1" dirty="0">
                <a:solidFill>
                  <a:srgbClr val="000000"/>
                </a:solidFill>
                <a:latin typeface="Arial"/>
                <a:ea typeface="Calibri" pitchFamily="34" charset="-122"/>
                <a:cs typeface="Arial"/>
              </a:rPr>
              <a:t>5</a:t>
            </a:r>
            <a:endParaRPr lang="en-US" sz="1500" dirty="0">
              <a:solidFill>
                <a:srgbClr val="000000"/>
              </a:solidFill>
              <a:latin typeface="Arial"/>
              <a:cs typeface="Arial"/>
            </a:endParaRPr>
          </a:p>
        </p:txBody>
      </p:sp>
      <p:sp>
        <p:nvSpPr>
          <p:cNvPr id="38" name="Text 36"/>
          <p:cNvSpPr/>
          <p:nvPr/>
        </p:nvSpPr>
        <p:spPr>
          <a:xfrm>
            <a:off x="7379208" y="1874520"/>
            <a:ext cx="1536192" cy="411480"/>
          </a:xfrm>
          <a:prstGeom prst="rect">
            <a:avLst/>
          </a:prstGeom>
          <a:noFill/>
          <a:ln/>
        </p:spPr>
        <p:txBody>
          <a:bodyPr wrap="square" lIns="0" tIns="0" rIns="0" bIns="0" rtlCol="0" anchor="ctr"/>
          <a:lstStyle/>
          <a:p>
            <a:pPr marL="0" indent="0" algn="ctr">
              <a:buNone/>
            </a:pPr>
            <a:r>
              <a:rPr lang="en-US" sz="1050" b="1" dirty="0">
                <a:solidFill>
                  <a:srgbClr val="000000"/>
                </a:solidFill>
                <a:latin typeface="Arial"/>
                <a:ea typeface="Calibri" pitchFamily="34" charset="-122"/>
                <a:cs typeface="Arial"/>
              </a:rPr>
              <a:t>Asthma Control Tools</a:t>
            </a:r>
            <a:endParaRPr lang="en-US" sz="1050" dirty="0">
              <a:solidFill>
                <a:srgbClr val="000000"/>
              </a:solidFill>
              <a:latin typeface="Arial"/>
              <a:cs typeface="Arial"/>
            </a:endParaRPr>
          </a:p>
        </p:txBody>
      </p:sp>
      <p:sp>
        <p:nvSpPr>
          <p:cNvPr id="39" name="Text 37"/>
          <p:cNvSpPr/>
          <p:nvPr/>
        </p:nvSpPr>
        <p:spPr>
          <a:xfrm>
            <a:off x="7379208" y="2331720"/>
            <a:ext cx="1536192" cy="2377440"/>
          </a:xfrm>
          <a:prstGeom prst="rect">
            <a:avLst/>
          </a:prstGeom>
          <a:noFill/>
          <a:ln/>
        </p:spPr>
        <p:txBody>
          <a:bodyPr wrap="square" lIns="0" tIns="0" rIns="0" bIns="0" rtlCol="0" anchor="t"/>
          <a:lstStyle/>
          <a:p>
            <a:r>
              <a:rPr lang="en-US" sz="900" dirty="0" smtClean="0">
                <a:solidFill>
                  <a:srgbClr val="000000"/>
                </a:solidFill>
                <a:latin typeface="Arial"/>
                <a:cs typeface="Arial"/>
              </a:rPr>
              <a:t>The </a:t>
            </a:r>
            <a:r>
              <a:rPr lang="en-US" sz="900" dirty="0">
                <a:solidFill>
                  <a:srgbClr val="000000"/>
                </a:solidFill>
                <a:latin typeface="Arial"/>
                <a:cs typeface="Arial"/>
              </a:rPr>
              <a:t>Royal College of Physicians' "3 Questions" Asthma Control Test (ACT). baseline evaluation for tracking and evaluation (RCP, 2014</a:t>
            </a:r>
            <a:r>
              <a:rPr lang="en-US" sz="900" dirty="0" smtClean="0">
                <a:solidFill>
                  <a:srgbClr val="000000"/>
                </a:solidFill>
                <a:latin typeface="Arial"/>
                <a:cs typeface="Arial"/>
              </a:rPr>
              <a:t>)</a:t>
            </a:r>
            <a:endParaRPr lang="en-US" sz="900" dirty="0">
              <a:solidFill>
                <a:srgbClr val="000000"/>
              </a:solidFill>
              <a:latin typeface="Arial"/>
              <a:cs typeface="Arial"/>
            </a:endParaRPr>
          </a:p>
        </p:txBody>
      </p:sp>
      <p:sp>
        <p:nvSpPr>
          <p:cNvPr id="40" name="Text 38"/>
          <p:cNvSpPr/>
          <p:nvPr/>
        </p:nvSpPr>
        <p:spPr>
          <a:xfrm>
            <a:off x="182880" y="4828032"/>
            <a:ext cx="8778240" cy="164592"/>
          </a:xfrm>
          <a:prstGeom prst="rect">
            <a:avLst/>
          </a:prstGeom>
          <a:noFill/>
          <a:ln/>
        </p:spPr>
        <p:txBody>
          <a:bodyPr wrap="square" lIns="0" tIns="0" rIns="0" bIns="0" rtlCol="0" anchor="ctr"/>
          <a:lstStyle/>
          <a:p>
            <a:pPr marL="0" indent="0">
              <a:buNone/>
            </a:pPr>
            <a:r>
              <a:rPr lang="en-US" sz="750" i="1" dirty="0">
                <a:solidFill>
                  <a:srgbClr val="000000"/>
                </a:solidFill>
                <a:latin typeface="Arial"/>
                <a:ea typeface="Calibri" pitchFamily="34" charset="-122"/>
                <a:cs typeface="Arial"/>
              </a:rPr>
              <a:t>Key Guideline: NICE NG80 (2017) Asthma Diagnosis and Monitoring | BTS/SIGN British Guideline on the Management of Asthma (2019)</a:t>
            </a:r>
            <a:endParaRPr lang="en-US" sz="750" dirty="0">
              <a:solidFill>
                <a:srgbClr val="000000"/>
              </a:solidFill>
              <a:latin typeface="Arial"/>
              <a:cs typeface="Arial"/>
            </a:endParaRPr>
          </a:p>
        </p:txBody>
      </p:sp>
      <p:sp>
        <p:nvSpPr>
          <p:cNvPr id="41" name="Shape 39"/>
          <p:cNvSpPr/>
          <p:nvPr/>
        </p:nvSpPr>
        <p:spPr>
          <a:xfrm>
            <a:off x="0" y="4983480"/>
            <a:ext cx="9144000" cy="160020"/>
          </a:xfrm>
          <a:prstGeom prst="rect">
            <a:avLst/>
          </a:prstGeom>
          <a:solidFill>
            <a:srgbClr val="0B2545"/>
          </a:solidFill>
          <a:ln w="12700">
            <a:solidFill>
              <a:srgbClr val="0B2545"/>
            </a:solidFill>
            <a:prstDash val="solid"/>
          </a:ln>
        </p:spPr>
      </p:sp>
      <p:sp>
        <p:nvSpPr>
          <p:cNvPr id="42" name="Text 40"/>
          <p:cNvSpPr/>
          <p:nvPr/>
        </p:nvSpPr>
        <p:spPr>
          <a:xfrm>
            <a:off x="182880" y="4983480"/>
            <a:ext cx="8778240" cy="160020"/>
          </a:xfrm>
          <a:prstGeom prst="rect">
            <a:avLst/>
          </a:prstGeom>
          <a:noFill/>
          <a:ln/>
        </p:spPr>
        <p:txBody>
          <a:bodyPr wrap="square" lIns="0" tIns="0" rIns="0" bIns="0" rtlCol="0" anchor="ctr"/>
          <a:lstStyle/>
          <a:p>
            <a:pPr marL="0" indent="0">
              <a:buNone/>
            </a:pPr>
            <a:endParaRPr lang="en-US" sz="700" dirty="0">
              <a:solidFill>
                <a:srgbClr val="000000"/>
              </a:solidFill>
              <a:latin typeface="Arial"/>
              <a:ea typeface="Calibri"/>
              <a:cs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5F8FA"/>
        </a:solidFill>
        <a:effectLst/>
      </p:bgPr>
    </p:bg>
    <p:spTree>
      <p:nvGrpSpPr>
        <p:cNvPr id="1" name=""/>
        <p:cNvGrpSpPr/>
        <p:nvPr/>
      </p:nvGrpSpPr>
      <p:grpSpPr>
        <a:xfrm>
          <a:off x="0" y="0"/>
          <a:ext cx="0" cy="0"/>
          <a:chOff x="0" y="0"/>
          <a:chExt cx="0" cy="0"/>
        </a:xfrm>
      </p:grpSpPr>
      <p:sp>
        <p:nvSpPr>
          <p:cNvPr id="2" name="Shape 0"/>
          <p:cNvSpPr/>
          <p:nvPr/>
        </p:nvSpPr>
        <p:spPr>
          <a:xfrm>
            <a:off x="0" y="0"/>
            <a:ext cx="9144000" cy="1051560"/>
          </a:xfrm>
          <a:prstGeom prst="rect">
            <a:avLst/>
          </a:prstGeom>
          <a:solidFill>
            <a:srgbClr val="0B2545"/>
          </a:solidFill>
          <a:ln w="12700">
            <a:solidFill>
              <a:srgbClr val="0B2545"/>
            </a:solidFill>
            <a:prstDash val="solid"/>
          </a:ln>
        </p:spPr>
      </p:sp>
      <p:sp>
        <p:nvSpPr>
          <p:cNvPr id="3" name="Shape 1"/>
          <p:cNvSpPr/>
          <p:nvPr/>
        </p:nvSpPr>
        <p:spPr>
          <a:xfrm>
            <a:off x="0" y="1051560"/>
            <a:ext cx="9144000" cy="54864"/>
          </a:xfrm>
          <a:prstGeom prst="rect">
            <a:avLst/>
          </a:prstGeom>
          <a:solidFill>
            <a:srgbClr val="1B7EC8"/>
          </a:solidFill>
          <a:ln w="12700">
            <a:solidFill>
              <a:srgbClr val="1B7EC8"/>
            </a:solidFill>
            <a:prstDash val="solid"/>
          </a:ln>
        </p:spPr>
      </p:sp>
      <p:sp>
        <p:nvSpPr>
          <p:cNvPr id="4" name="Text 2"/>
          <p:cNvSpPr/>
          <p:nvPr/>
        </p:nvSpPr>
        <p:spPr>
          <a:xfrm>
            <a:off x="320040" y="45720"/>
            <a:ext cx="8503920" cy="685800"/>
          </a:xfrm>
          <a:prstGeom prst="rect">
            <a:avLst/>
          </a:prstGeom>
          <a:noFill/>
          <a:ln/>
        </p:spPr>
        <p:txBody>
          <a:bodyPr wrap="square" lIns="0" tIns="0" rIns="0" bIns="0" rtlCol="0" anchor="ctr"/>
          <a:lstStyle/>
          <a:p>
            <a:pPr marL="0" indent="0">
              <a:buNone/>
            </a:pPr>
            <a:r>
              <a:rPr lang="en-US" sz="2200" b="1" dirty="0">
                <a:solidFill>
                  <a:schemeClr val="bg1"/>
                </a:solidFill>
                <a:latin typeface="Arial"/>
                <a:ea typeface="Calibri" pitchFamily="34" charset="-122"/>
                <a:cs typeface="Arial"/>
              </a:rPr>
              <a:t>Management: UK Guidance &amp; Care Models</a:t>
            </a:r>
            <a:endParaRPr lang="en-US" sz="2200" dirty="0">
              <a:solidFill>
                <a:schemeClr val="bg1"/>
              </a:solidFill>
              <a:latin typeface="Arial"/>
              <a:cs typeface="Arial"/>
            </a:endParaRPr>
          </a:p>
        </p:txBody>
      </p:sp>
      <p:sp>
        <p:nvSpPr>
          <p:cNvPr id="5" name="Text 3"/>
          <p:cNvSpPr/>
          <p:nvPr/>
        </p:nvSpPr>
        <p:spPr>
          <a:xfrm>
            <a:off x="320040" y="713232"/>
            <a:ext cx="8503920" cy="320040"/>
          </a:xfrm>
          <a:prstGeom prst="rect">
            <a:avLst/>
          </a:prstGeom>
          <a:noFill/>
          <a:ln/>
        </p:spPr>
        <p:txBody>
          <a:bodyPr wrap="square" lIns="0" tIns="0" rIns="0" bIns="0" rtlCol="0" anchor="t"/>
          <a:lstStyle/>
          <a:p>
            <a:pPr marL="0" indent="0">
              <a:buNone/>
            </a:pPr>
            <a:r>
              <a:rPr lang="en-US" sz="1100" dirty="0">
                <a:solidFill>
                  <a:schemeClr val="bg1"/>
                </a:solidFill>
                <a:latin typeface="Arial"/>
                <a:ea typeface="Calibri"/>
                <a:cs typeface="Arial"/>
              </a:rPr>
              <a:t>BTS/SIGN (2019) | NICE NG80 | NHS Long Term Plan | </a:t>
            </a:r>
          </a:p>
        </p:txBody>
      </p:sp>
      <p:sp>
        <p:nvSpPr>
          <p:cNvPr id="6" name="Shape 4"/>
          <p:cNvSpPr/>
          <p:nvPr/>
        </p:nvSpPr>
        <p:spPr>
          <a:xfrm>
            <a:off x="182880" y="1207008"/>
            <a:ext cx="4572000" cy="3611880"/>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7" name="Shape 5"/>
          <p:cNvSpPr/>
          <p:nvPr/>
        </p:nvSpPr>
        <p:spPr>
          <a:xfrm>
            <a:off x="182880" y="1207008"/>
            <a:ext cx="64008" cy="3611880"/>
          </a:xfrm>
          <a:prstGeom prst="rect">
            <a:avLst/>
          </a:prstGeom>
          <a:solidFill>
            <a:srgbClr val="1B7EC8"/>
          </a:solidFill>
          <a:ln w="12700">
            <a:solidFill>
              <a:srgbClr val="1B7EC8"/>
            </a:solidFill>
            <a:prstDash val="solid"/>
          </a:ln>
        </p:spPr>
      </p:sp>
      <p:sp>
        <p:nvSpPr>
          <p:cNvPr id="8" name="Text 6"/>
          <p:cNvSpPr/>
          <p:nvPr/>
        </p:nvSpPr>
        <p:spPr>
          <a:xfrm>
            <a:off x="347472" y="1252728"/>
            <a:ext cx="4297680" cy="301752"/>
          </a:xfrm>
          <a:prstGeom prst="rect">
            <a:avLst/>
          </a:prstGeom>
          <a:noFill/>
          <a:ln/>
        </p:spPr>
        <p:txBody>
          <a:bodyPr wrap="square" lIns="0" tIns="0" rIns="0" bIns="0" rtlCol="0" anchor="ctr"/>
          <a:lstStyle/>
          <a:p>
            <a:pPr marL="0" indent="0">
              <a:buNone/>
            </a:pPr>
            <a:r>
              <a:rPr lang="en-US" sz="1300" b="1" dirty="0">
                <a:solidFill>
                  <a:srgbClr val="000000"/>
                </a:solidFill>
                <a:latin typeface="Arial"/>
                <a:ea typeface="Calibri" pitchFamily="34" charset="-122"/>
                <a:cs typeface="Arial"/>
              </a:rPr>
              <a:t>BTS/SIGN Stepwise Management</a:t>
            </a:r>
            <a:endParaRPr lang="en-US" sz="1300" dirty="0">
              <a:solidFill>
                <a:srgbClr val="000000"/>
              </a:solidFill>
              <a:latin typeface="Arial"/>
              <a:cs typeface="Arial"/>
            </a:endParaRPr>
          </a:p>
        </p:txBody>
      </p:sp>
      <p:sp>
        <p:nvSpPr>
          <p:cNvPr id="9" name="Shape 7"/>
          <p:cNvSpPr/>
          <p:nvPr/>
        </p:nvSpPr>
        <p:spPr>
          <a:xfrm>
            <a:off x="347472" y="1664208"/>
            <a:ext cx="914400" cy="502920"/>
          </a:xfrm>
          <a:prstGeom prst="rect">
            <a:avLst/>
          </a:prstGeom>
          <a:solidFill>
            <a:srgbClr val="1E7E6F"/>
          </a:solidFill>
          <a:ln w="12700">
            <a:solidFill>
              <a:srgbClr val="1E7E6F"/>
            </a:solidFill>
            <a:prstDash val="solid"/>
          </a:ln>
        </p:spPr>
      </p:sp>
      <p:sp>
        <p:nvSpPr>
          <p:cNvPr id="10" name="Text 8"/>
          <p:cNvSpPr/>
          <p:nvPr/>
        </p:nvSpPr>
        <p:spPr>
          <a:xfrm>
            <a:off x="347472" y="1664208"/>
            <a:ext cx="914400" cy="502920"/>
          </a:xfrm>
          <a:prstGeom prst="rect">
            <a:avLst/>
          </a:prstGeom>
          <a:noFill/>
          <a:ln/>
        </p:spPr>
        <p:txBody>
          <a:bodyPr wrap="square" lIns="0" tIns="0" rIns="0" bIns="0" rtlCol="0" anchor="ctr"/>
          <a:lstStyle/>
          <a:p>
            <a:pPr marL="0" indent="0" algn="ctr">
              <a:buNone/>
            </a:pPr>
            <a:r>
              <a:rPr lang="en-US" sz="950" b="1" dirty="0">
                <a:solidFill>
                  <a:srgbClr val="000000"/>
                </a:solidFill>
                <a:latin typeface="Arial"/>
                <a:ea typeface="Calibri" pitchFamily="34" charset="-122"/>
                <a:cs typeface="Arial"/>
              </a:rPr>
              <a:t>Step 1</a:t>
            </a:r>
            <a:endParaRPr lang="en-US" sz="950" dirty="0">
              <a:solidFill>
                <a:srgbClr val="000000"/>
              </a:solidFill>
              <a:latin typeface="Arial"/>
              <a:cs typeface="Arial"/>
            </a:endParaRPr>
          </a:p>
        </p:txBody>
      </p:sp>
      <p:sp>
        <p:nvSpPr>
          <p:cNvPr id="11" name="Text 9"/>
          <p:cNvSpPr/>
          <p:nvPr/>
        </p:nvSpPr>
        <p:spPr>
          <a:xfrm>
            <a:off x="1325880" y="1691640"/>
            <a:ext cx="3291840" cy="457200"/>
          </a:xfrm>
          <a:prstGeom prst="rect">
            <a:avLst/>
          </a:prstGeom>
          <a:noFill/>
          <a:ln/>
        </p:spPr>
        <p:txBody>
          <a:bodyPr wrap="square" lIns="0" tIns="0" rIns="0" bIns="0" rtlCol="0" anchor="ctr"/>
          <a:lstStyle/>
          <a:p>
            <a:r>
              <a:rPr lang="en-US" sz="950" dirty="0">
                <a:solidFill>
                  <a:srgbClr val="000000"/>
                </a:solidFill>
                <a:latin typeface="Arial"/>
                <a:ea typeface="Calibri" pitchFamily="34" charset="-122"/>
                <a:cs typeface="Arial"/>
              </a:rPr>
              <a:t>When necessary, a SABA (short-acting beta-agonist) relief (such as salbutamol)</a:t>
            </a:r>
          </a:p>
        </p:txBody>
      </p:sp>
      <p:sp>
        <p:nvSpPr>
          <p:cNvPr id="12" name="Shape 10"/>
          <p:cNvSpPr/>
          <p:nvPr/>
        </p:nvSpPr>
        <p:spPr>
          <a:xfrm>
            <a:off x="347472" y="2286000"/>
            <a:ext cx="914400" cy="502920"/>
          </a:xfrm>
          <a:prstGeom prst="rect">
            <a:avLst/>
          </a:prstGeom>
          <a:solidFill>
            <a:srgbClr val="1B7EC8"/>
          </a:solidFill>
          <a:ln w="12700">
            <a:solidFill>
              <a:srgbClr val="1B7EC8"/>
            </a:solidFill>
            <a:prstDash val="solid"/>
          </a:ln>
        </p:spPr>
      </p:sp>
      <p:sp>
        <p:nvSpPr>
          <p:cNvPr id="13" name="Text 11"/>
          <p:cNvSpPr/>
          <p:nvPr/>
        </p:nvSpPr>
        <p:spPr>
          <a:xfrm>
            <a:off x="347472" y="2286000"/>
            <a:ext cx="914400" cy="502920"/>
          </a:xfrm>
          <a:prstGeom prst="rect">
            <a:avLst/>
          </a:prstGeom>
          <a:noFill/>
          <a:ln/>
        </p:spPr>
        <p:txBody>
          <a:bodyPr wrap="square" lIns="0" tIns="0" rIns="0" bIns="0" rtlCol="0" anchor="ctr"/>
          <a:lstStyle/>
          <a:p>
            <a:pPr marL="0" indent="0" algn="ctr">
              <a:buNone/>
            </a:pPr>
            <a:r>
              <a:rPr lang="en-US" sz="950" b="1" dirty="0">
                <a:solidFill>
                  <a:srgbClr val="000000"/>
                </a:solidFill>
                <a:latin typeface="Arial"/>
                <a:ea typeface="Calibri" pitchFamily="34" charset="-122"/>
                <a:cs typeface="Arial"/>
              </a:rPr>
              <a:t>Step 2</a:t>
            </a:r>
            <a:endParaRPr lang="en-US" sz="950" dirty="0">
              <a:solidFill>
                <a:srgbClr val="000000"/>
              </a:solidFill>
              <a:latin typeface="Arial"/>
              <a:cs typeface="Arial"/>
            </a:endParaRPr>
          </a:p>
        </p:txBody>
      </p:sp>
      <p:sp>
        <p:nvSpPr>
          <p:cNvPr id="14" name="Text 12"/>
          <p:cNvSpPr/>
          <p:nvPr/>
        </p:nvSpPr>
        <p:spPr>
          <a:xfrm>
            <a:off x="1325880" y="2313432"/>
            <a:ext cx="3291840" cy="457200"/>
          </a:xfrm>
          <a:prstGeom prst="rect">
            <a:avLst/>
          </a:prstGeom>
          <a:noFill/>
          <a:ln/>
        </p:spPr>
        <p:txBody>
          <a:bodyPr wrap="square" lIns="0" tIns="0" rIns="0" bIns="0" rtlCol="0" anchor="ctr"/>
          <a:lstStyle/>
          <a:p>
            <a:r>
              <a:rPr lang="en-US" sz="950" dirty="0">
                <a:solidFill>
                  <a:srgbClr val="000000"/>
                </a:solidFill>
                <a:latin typeface="Arial"/>
                <a:ea typeface="Calibri" pitchFamily="34" charset="-122"/>
                <a:cs typeface="Arial"/>
              </a:rPr>
              <a:t>Incorporate preventive therapy with low-dose inhaled corticosteroids (ICS).</a:t>
            </a:r>
          </a:p>
          <a:p>
            <a:endParaRPr lang="en-US" sz="950" dirty="0">
              <a:solidFill>
                <a:srgbClr val="000000"/>
              </a:solidFill>
              <a:latin typeface="Arial"/>
              <a:ea typeface="Calibri" pitchFamily="34" charset="-122"/>
              <a:cs typeface="Arial"/>
            </a:endParaRPr>
          </a:p>
        </p:txBody>
      </p:sp>
      <p:sp>
        <p:nvSpPr>
          <p:cNvPr id="15" name="Shape 13"/>
          <p:cNvSpPr/>
          <p:nvPr/>
        </p:nvSpPr>
        <p:spPr>
          <a:xfrm>
            <a:off x="347472" y="2907792"/>
            <a:ext cx="914400" cy="502920"/>
          </a:xfrm>
          <a:prstGeom prst="rect">
            <a:avLst/>
          </a:prstGeom>
          <a:solidFill>
            <a:srgbClr val="0E5C9B"/>
          </a:solidFill>
          <a:ln w="12700">
            <a:solidFill>
              <a:srgbClr val="0E5C9B"/>
            </a:solidFill>
            <a:prstDash val="solid"/>
          </a:ln>
        </p:spPr>
      </p:sp>
      <p:sp>
        <p:nvSpPr>
          <p:cNvPr id="16" name="Text 14"/>
          <p:cNvSpPr/>
          <p:nvPr/>
        </p:nvSpPr>
        <p:spPr>
          <a:xfrm>
            <a:off x="347472" y="2907792"/>
            <a:ext cx="914400" cy="502920"/>
          </a:xfrm>
          <a:prstGeom prst="rect">
            <a:avLst/>
          </a:prstGeom>
          <a:noFill/>
          <a:ln/>
        </p:spPr>
        <p:txBody>
          <a:bodyPr wrap="square" lIns="0" tIns="0" rIns="0" bIns="0" rtlCol="0" anchor="ctr"/>
          <a:lstStyle/>
          <a:p>
            <a:pPr marL="0" indent="0" algn="ctr">
              <a:buNone/>
            </a:pPr>
            <a:r>
              <a:rPr lang="en-US" sz="950" b="1" dirty="0">
                <a:solidFill>
                  <a:srgbClr val="000000"/>
                </a:solidFill>
                <a:latin typeface="Arial"/>
                <a:ea typeface="Calibri" pitchFamily="34" charset="-122"/>
                <a:cs typeface="Arial"/>
              </a:rPr>
              <a:t>Step 3</a:t>
            </a:r>
            <a:endParaRPr lang="en-US" sz="950" dirty="0">
              <a:solidFill>
                <a:srgbClr val="000000"/>
              </a:solidFill>
              <a:latin typeface="Arial"/>
              <a:cs typeface="Arial"/>
            </a:endParaRPr>
          </a:p>
        </p:txBody>
      </p:sp>
      <p:sp>
        <p:nvSpPr>
          <p:cNvPr id="17" name="Text 15"/>
          <p:cNvSpPr/>
          <p:nvPr/>
        </p:nvSpPr>
        <p:spPr>
          <a:xfrm>
            <a:off x="1325880" y="2935224"/>
            <a:ext cx="3291840" cy="457200"/>
          </a:xfrm>
          <a:prstGeom prst="rect">
            <a:avLst/>
          </a:prstGeom>
          <a:noFill/>
          <a:ln/>
        </p:spPr>
        <p:txBody>
          <a:bodyPr wrap="square" lIns="0" tIns="0" rIns="0" bIns="0" rtlCol="0" anchor="ctr"/>
          <a:lstStyle/>
          <a:p>
            <a:r>
              <a:rPr lang="en-US" sz="950" dirty="0">
                <a:solidFill>
                  <a:srgbClr val="000000"/>
                </a:solidFill>
                <a:latin typeface="Arial"/>
                <a:ea typeface="Calibri" pitchFamily="34" charset="-122"/>
                <a:cs typeface="Arial"/>
              </a:rPr>
              <a:t>Add a long-acting beta-agonist (LABA), such as </a:t>
            </a:r>
            <a:r>
              <a:rPr lang="en-US" sz="950" dirty="0" err="1">
                <a:solidFill>
                  <a:srgbClr val="000000"/>
                </a:solidFill>
                <a:latin typeface="Arial"/>
                <a:ea typeface="Calibri" pitchFamily="34" charset="-122"/>
                <a:cs typeface="Arial"/>
              </a:rPr>
              <a:t>formoterol</a:t>
            </a:r>
            <a:r>
              <a:rPr lang="en-US" sz="950" dirty="0">
                <a:solidFill>
                  <a:srgbClr val="000000"/>
                </a:solidFill>
                <a:latin typeface="Arial"/>
                <a:ea typeface="Calibri" pitchFamily="34" charset="-122"/>
                <a:cs typeface="Arial"/>
              </a:rPr>
              <a:t>; take MART into consideration.</a:t>
            </a:r>
          </a:p>
        </p:txBody>
      </p:sp>
      <p:sp>
        <p:nvSpPr>
          <p:cNvPr id="18" name="Shape 16"/>
          <p:cNvSpPr/>
          <p:nvPr/>
        </p:nvSpPr>
        <p:spPr>
          <a:xfrm>
            <a:off x="347472" y="3529584"/>
            <a:ext cx="914400" cy="502920"/>
          </a:xfrm>
          <a:prstGeom prst="rect">
            <a:avLst/>
          </a:prstGeom>
          <a:solidFill>
            <a:srgbClr val="F0A500"/>
          </a:solidFill>
          <a:ln w="12700">
            <a:solidFill>
              <a:srgbClr val="F0A500"/>
            </a:solidFill>
            <a:prstDash val="solid"/>
          </a:ln>
        </p:spPr>
      </p:sp>
      <p:sp>
        <p:nvSpPr>
          <p:cNvPr id="19" name="Text 17"/>
          <p:cNvSpPr/>
          <p:nvPr/>
        </p:nvSpPr>
        <p:spPr>
          <a:xfrm>
            <a:off x="347472" y="3529584"/>
            <a:ext cx="914400" cy="502920"/>
          </a:xfrm>
          <a:prstGeom prst="rect">
            <a:avLst/>
          </a:prstGeom>
          <a:noFill/>
          <a:ln/>
        </p:spPr>
        <p:txBody>
          <a:bodyPr wrap="square" lIns="0" tIns="0" rIns="0" bIns="0" rtlCol="0" anchor="ctr"/>
          <a:lstStyle/>
          <a:p>
            <a:pPr marL="0" indent="0" algn="ctr">
              <a:buNone/>
            </a:pPr>
            <a:r>
              <a:rPr lang="en-US" sz="950" b="1" dirty="0">
                <a:solidFill>
                  <a:srgbClr val="000000"/>
                </a:solidFill>
                <a:latin typeface="Arial"/>
                <a:ea typeface="Calibri" pitchFamily="34" charset="-122"/>
                <a:cs typeface="Arial"/>
              </a:rPr>
              <a:t>Step 4</a:t>
            </a:r>
            <a:endParaRPr lang="en-US" sz="950" dirty="0">
              <a:solidFill>
                <a:srgbClr val="000000"/>
              </a:solidFill>
              <a:latin typeface="Arial"/>
              <a:cs typeface="Arial"/>
            </a:endParaRPr>
          </a:p>
        </p:txBody>
      </p:sp>
      <p:sp>
        <p:nvSpPr>
          <p:cNvPr id="20" name="Text 18"/>
          <p:cNvSpPr/>
          <p:nvPr/>
        </p:nvSpPr>
        <p:spPr>
          <a:xfrm>
            <a:off x="1325880" y="3557016"/>
            <a:ext cx="3291840" cy="457200"/>
          </a:xfrm>
          <a:prstGeom prst="rect">
            <a:avLst/>
          </a:prstGeom>
          <a:noFill/>
          <a:ln/>
        </p:spPr>
        <p:txBody>
          <a:bodyPr wrap="square" lIns="0" tIns="0" rIns="0" bIns="0" rtlCol="0" anchor="ctr"/>
          <a:lstStyle/>
          <a:p>
            <a:r>
              <a:rPr lang="en-US" sz="950" dirty="0">
                <a:solidFill>
                  <a:srgbClr val="000000"/>
                </a:solidFill>
                <a:latin typeface="Arial"/>
                <a:ea typeface="Calibri" pitchFamily="34" charset="-122"/>
                <a:cs typeface="Arial"/>
              </a:rPr>
              <a:t>Boost the dosage of ICS and experiment with other medications (LTRA, theophylline)</a:t>
            </a:r>
          </a:p>
        </p:txBody>
      </p:sp>
      <p:sp>
        <p:nvSpPr>
          <p:cNvPr id="21" name="Shape 19"/>
          <p:cNvSpPr/>
          <p:nvPr/>
        </p:nvSpPr>
        <p:spPr>
          <a:xfrm>
            <a:off x="347472" y="4151376"/>
            <a:ext cx="914400" cy="502920"/>
          </a:xfrm>
          <a:prstGeom prst="rect">
            <a:avLst/>
          </a:prstGeom>
          <a:solidFill>
            <a:srgbClr val="C0392B"/>
          </a:solidFill>
          <a:ln w="12700">
            <a:solidFill>
              <a:srgbClr val="C0392B"/>
            </a:solidFill>
            <a:prstDash val="solid"/>
          </a:ln>
        </p:spPr>
      </p:sp>
      <p:sp>
        <p:nvSpPr>
          <p:cNvPr id="22" name="Text 20"/>
          <p:cNvSpPr/>
          <p:nvPr/>
        </p:nvSpPr>
        <p:spPr>
          <a:xfrm>
            <a:off x="347472" y="4151376"/>
            <a:ext cx="914400" cy="502920"/>
          </a:xfrm>
          <a:prstGeom prst="rect">
            <a:avLst/>
          </a:prstGeom>
          <a:noFill/>
          <a:ln/>
        </p:spPr>
        <p:txBody>
          <a:bodyPr wrap="square" lIns="0" tIns="0" rIns="0" bIns="0" rtlCol="0" anchor="ctr"/>
          <a:lstStyle/>
          <a:p>
            <a:pPr marL="0" indent="0" algn="ctr">
              <a:buNone/>
            </a:pPr>
            <a:r>
              <a:rPr lang="en-US" sz="950" b="1" dirty="0">
                <a:solidFill>
                  <a:srgbClr val="000000"/>
                </a:solidFill>
                <a:latin typeface="Arial"/>
                <a:ea typeface="Calibri" pitchFamily="34" charset="-122"/>
                <a:cs typeface="Arial"/>
              </a:rPr>
              <a:t>Step 5</a:t>
            </a:r>
            <a:endParaRPr lang="en-US" sz="950" dirty="0">
              <a:solidFill>
                <a:srgbClr val="000000"/>
              </a:solidFill>
              <a:latin typeface="Arial"/>
              <a:cs typeface="Arial"/>
            </a:endParaRPr>
          </a:p>
        </p:txBody>
      </p:sp>
      <p:sp>
        <p:nvSpPr>
          <p:cNvPr id="23" name="Text 21"/>
          <p:cNvSpPr/>
          <p:nvPr/>
        </p:nvSpPr>
        <p:spPr>
          <a:xfrm>
            <a:off x="1325880" y="4178808"/>
            <a:ext cx="3291840" cy="457200"/>
          </a:xfrm>
          <a:prstGeom prst="rect">
            <a:avLst/>
          </a:prstGeom>
          <a:noFill/>
          <a:ln/>
        </p:spPr>
        <p:txBody>
          <a:bodyPr wrap="square" lIns="0" tIns="0" rIns="0" bIns="0" rtlCol="0" anchor="ctr"/>
          <a:lstStyle/>
          <a:p>
            <a:r>
              <a:rPr lang="en-US" sz="950" dirty="0">
                <a:solidFill>
                  <a:srgbClr val="000000"/>
                </a:solidFill>
                <a:latin typeface="Arial"/>
                <a:ea typeface="Calibri" pitchFamily="34" charset="-122"/>
                <a:cs typeface="Arial"/>
              </a:rPr>
              <a:t>Referral to a specialist; oral corticosteroids; biologic treatment (</a:t>
            </a:r>
            <a:r>
              <a:rPr lang="en-US" sz="950" dirty="0" err="1">
                <a:solidFill>
                  <a:srgbClr val="000000"/>
                </a:solidFill>
                <a:latin typeface="Arial"/>
                <a:ea typeface="Calibri" pitchFamily="34" charset="-122"/>
                <a:cs typeface="Arial"/>
              </a:rPr>
              <a:t>omalizumab</a:t>
            </a:r>
            <a:r>
              <a:rPr lang="en-US" sz="950" dirty="0">
                <a:solidFill>
                  <a:srgbClr val="000000"/>
                </a:solidFill>
                <a:latin typeface="Arial"/>
                <a:ea typeface="Calibri" pitchFamily="34" charset="-122"/>
                <a:cs typeface="Arial"/>
              </a:rPr>
              <a:t>)</a:t>
            </a:r>
          </a:p>
        </p:txBody>
      </p:sp>
      <p:sp>
        <p:nvSpPr>
          <p:cNvPr id="24" name="Shape 22"/>
          <p:cNvSpPr/>
          <p:nvPr/>
        </p:nvSpPr>
        <p:spPr>
          <a:xfrm>
            <a:off x="4937760" y="1207008"/>
            <a:ext cx="4023360" cy="3611880"/>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25" name="Shape 23"/>
          <p:cNvSpPr/>
          <p:nvPr/>
        </p:nvSpPr>
        <p:spPr>
          <a:xfrm>
            <a:off x="4937760" y="1207008"/>
            <a:ext cx="64008" cy="3611880"/>
          </a:xfrm>
          <a:prstGeom prst="rect">
            <a:avLst/>
          </a:prstGeom>
          <a:solidFill>
            <a:srgbClr val="F0A500"/>
          </a:solidFill>
          <a:ln w="12700">
            <a:solidFill>
              <a:srgbClr val="F0A500"/>
            </a:solidFill>
            <a:prstDash val="solid"/>
          </a:ln>
        </p:spPr>
      </p:sp>
      <p:sp>
        <p:nvSpPr>
          <p:cNvPr id="26" name="Text 24"/>
          <p:cNvSpPr/>
          <p:nvPr/>
        </p:nvSpPr>
        <p:spPr>
          <a:xfrm>
            <a:off x="5102352" y="1252728"/>
            <a:ext cx="3749040" cy="301752"/>
          </a:xfrm>
          <a:prstGeom prst="rect">
            <a:avLst/>
          </a:prstGeom>
          <a:noFill/>
          <a:ln/>
        </p:spPr>
        <p:txBody>
          <a:bodyPr wrap="square" lIns="0" tIns="0" rIns="0" bIns="0" rtlCol="0" anchor="ctr"/>
          <a:lstStyle/>
          <a:p>
            <a:pPr marL="0" indent="0">
              <a:buNone/>
            </a:pPr>
            <a:r>
              <a:rPr lang="en-US" sz="1300" b="1" dirty="0">
                <a:solidFill>
                  <a:srgbClr val="000000"/>
                </a:solidFill>
                <a:latin typeface="Arial"/>
                <a:ea typeface="Calibri" pitchFamily="34" charset="-122"/>
                <a:cs typeface="Arial"/>
              </a:rPr>
              <a:t>Models &amp; Frameworks in Practice</a:t>
            </a:r>
            <a:endParaRPr lang="en-US" sz="1300" dirty="0">
              <a:solidFill>
                <a:srgbClr val="000000"/>
              </a:solidFill>
              <a:latin typeface="Arial"/>
              <a:cs typeface="Arial"/>
            </a:endParaRPr>
          </a:p>
        </p:txBody>
      </p:sp>
      <p:sp>
        <p:nvSpPr>
          <p:cNvPr id="27" name="Text 25"/>
          <p:cNvSpPr/>
          <p:nvPr/>
        </p:nvSpPr>
        <p:spPr>
          <a:xfrm>
            <a:off x="5102352" y="1664208"/>
            <a:ext cx="3749040" cy="256032"/>
          </a:xfrm>
          <a:prstGeom prst="rect">
            <a:avLst/>
          </a:prstGeom>
          <a:noFill/>
          <a:ln/>
        </p:spPr>
        <p:txBody>
          <a:bodyPr wrap="square" lIns="0" tIns="0" rIns="0" bIns="0" rtlCol="0" anchor="ctr"/>
          <a:lstStyle/>
          <a:p>
            <a:pPr marL="0" indent="0">
              <a:buNone/>
            </a:pPr>
            <a:r>
              <a:rPr lang="en-US" sz="1050" b="1" dirty="0">
                <a:solidFill>
                  <a:srgbClr val="000000"/>
                </a:solidFill>
                <a:latin typeface="Arial"/>
                <a:ea typeface="Calibri" pitchFamily="34" charset="-122"/>
                <a:cs typeface="Arial"/>
              </a:rPr>
              <a:t>Chronic Care Model (CCM)</a:t>
            </a:r>
            <a:endParaRPr lang="en-US" sz="1050" dirty="0">
              <a:solidFill>
                <a:srgbClr val="000000"/>
              </a:solidFill>
              <a:latin typeface="Arial"/>
              <a:cs typeface="Arial"/>
            </a:endParaRPr>
          </a:p>
        </p:txBody>
      </p:sp>
      <p:sp>
        <p:nvSpPr>
          <p:cNvPr id="28" name="Text 26"/>
          <p:cNvSpPr/>
          <p:nvPr/>
        </p:nvSpPr>
        <p:spPr>
          <a:xfrm>
            <a:off x="5102352" y="1920240"/>
            <a:ext cx="3749040" cy="475488"/>
          </a:xfrm>
          <a:prstGeom prst="rect">
            <a:avLst/>
          </a:prstGeom>
          <a:noFill/>
          <a:ln/>
        </p:spPr>
        <p:txBody>
          <a:bodyPr wrap="square" lIns="0" tIns="0" rIns="0" bIns="0" rtlCol="0" anchor="t"/>
          <a:lstStyle/>
          <a:p>
            <a:pPr marL="0" indent="0">
              <a:buNone/>
            </a:pPr>
            <a:r>
              <a:rPr lang="en-US" sz="900" dirty="0">
                <a:solidFill>
                  <a:srgbClr val="000000"/>
                </a:solidFill>
                <a:latin typeface="Arial"/>
                <a:ea typeface="Calibri" pitchFamily="34" charset="-122"/>
                <a:cs typeface="Arial"/>
              </a:rPr>
              <a:t>Integrates health systems, community resources &amp; patient self-management (Wagner et al., 1998). Adopted in UK primary care to improve asthma outcomes.</a:t>
            </a:r>
            <a:endParaRPr lang="en-US" sz="900" dirty="0">
              <a:solidFill>
                <a:srgbClr val="000000"/>
              </a:solidFill>
              <a:latin typeface="Arial"/>
              <a:cs typeface="Arial"/>
            </a:endParaRPr>
          </a:p>
        </p:txBody>
      </p:sp>
      <p:sp>
        <p:nvSpPr>
          <p:cNvPr id="29" name="Text 27"/>
          <p:cNvSpPr/>
          <p:nvPr/>
        </p:nvSpPr>
        <p:spPr>
          <a:xfrm>
            <a:off x="5102352" y="2441448"/>
            <a:ext cx="3749040" cy="256032"/>
          </a:xfrm>
          <a:prstGeom prst="rect">
            <a:avLst/>
          </a:prstGeom>
          <a:noFill/>
          <a:ln/>
        </p:spPr>
        <p:txBody>
          <a:bodyPr wrap="square" lIns="0" tIns="0" rIns="0" bIns="0" rtlCol="0" anchor="ctr"/>
          <a:lstStyle/>
          <a:p>
            <a:pPr marL="0" indent="0">
              <a:buNone/>
            </a:pPr>
            <a:r>
              <a:rPr lang="en-US" sz="1050" b="1" dirty="0">
                <a:solidFill>
                  <a:srgbClr val="000000"/>
                </a:solidFill>
                <a:latin typeface="Arial"/>
                <a:ea typeface="Calibri" pitchFamily="34" charset="-122"/>
                <a:cs typeface="Arial"/>
              </a:rPr>
              <a:t>NHS Long Term Plan (2019)</a:t>
            </a:r>
            <a:endParaRPr lang="en-US" sz="1050" dirty="0">
              <a:solidFill>
                <a:srgbClr val="000000"/>
              </a:solidFill>
              <a:latin typeface="Arial"/>
              <a:cs typeface="Arial"/>
            </a:endParaRPr>
          </a:p>
        </p:txBody>
      </p:sp>
      <p:sp>
        <p:nvSpPr>
          <p:cNvPr id="30" name="Text 28"/>
          <p:cNvSpPr/>
          <p:nvPr/>
        </p:nvSpPr>
        <p:spPr>
          <a:xfrm>
            <a:off x="5102352" y="2697480"/>
            <a:ext cx="3749040" cy="475488"/>
          </a:xfrm>
          <a:prstGeom prst="rect">
            <a:avLst/>
          </a:prstGeom>
          <a:noFill/>
          <a:ln/>
        </p:spPr>
        <p:txBody>
          <a:bodyPr wrap="square" lIns="0" tIns="0" rIns="0" bIns="0" rtlCol="0" anchor="t"/>
          <a:lstStyle/>
          <a:p>
            <a:pPr marL="0" indent="0">
              <a:buNone/>
            </a:pPr>
            <a:r>
              <a:rPr lang="en-US" sz="900" dirty="0">
                <a:solidFill>
                  <a:srgbClr val="000000"/>
                </a:solidFill>
                <a:latin typeface="Arial"/>
                <a:ea typeface="Calibri" pitchFamily="34" charset="-122"/>
                <a:cs typeface="Arial"/>
              </a:rPr>
              <a:t>Commits to personalised care, improved access to structured education and supported self-management for people with asthma.</a:t>
            </a:r>
            <a:endParaRPr lang="en-US" sz="900" dirty="0">
              <a:solidFill>
                <a:srgbClr val="000000"/>
              </a:solidFill>
              <a:latin typeface="Arial"/>
              <a:cs typeface="Arial"/>
            </a:endParaRPr>
          </a:p>
        </p:txBody>
      </p:sp>
      <p:sp>
        <p:nvSpPr>
          <p:cNvPr id="31" name="Text 29"/>
          <p:cNvSpPr/>
          <p:nvPr/>
        </p:nvSpPr>
        <p:spPr>
          <a:xfrm>
            <a:off x="5102352" y="3218688"/>
            <a:ext cx="3749040" cy="256032"/>
          </a:xfrm>
          <a:prstGeom prst="rect">
            <a:avLst/>
          </a:prstGeom>
          <a:noFill/>
          <a:ln/>
        </p:spPr>
        <p:txBody>
          <a:bodyPr wrap="square" lIns="0" tIns="0" rIns="0" bIns="0" rtlCol="0" anchor="ctr"/>
          <a:lstStyle/>
          <a:p>
            <a:pPr marL="0" indent="0">
              <a:buNone/>
            </a:pPr>
            <a:r>
              <a:rPr lang="en-US" sz="1050" b="1" dirty="0">
                <a:solidFill>
                  <a:srgbClr val="000000"/>
                </a:solidFill>
                <a:latin typeface="Arial"/>
                <a:ea typeface="Calibri" pitchFamily="34" charset="-122"/>
                <a:cs typeface="Arial"/>
              </a:rPr>
              <a:t>MART Therapy</a:t>
            </a:r>
            <a:endParaRPr lang="en-US" sz="1050" dirty="0">
              <a:solidFill>
                <a:srgbClr val="000000"/>
              </a:solidFill>
              <a:latin typeface="Arial"/>
              <a:cs typeface="Arial"/>
            </a:endParaRPr>
          </a:p>
        </p:txBody>
      </p:sp>
      <p:sp>
        <p:nvSpPr>
          <p:cNvPr id="32" name="Text 30"/>
          <p:cNvSpPr/>
          <p:nvPr/>
        </p:nvSpPr>
        <p:spPr>
          <a:xfrm>
            <a:off x="5102352" y="3474720"/>
            <a:ext cx="3749040" cy="475488"/>
          </a:xfrm>
          <a:prstGeom prst="rect">
            <a:avLst/>
          </a:prstGeom>
          <a:noFill/>
          <a:ln/>
        </p:spPr>
        <p:txBody>
          <a:bodyPr wrap="square" lIns="0" tIns="0" rIns="0" bIns="0" rtlCol="0" anchor="t"/>
          <a:lstStyle/>
          <a:p>
            <a:pPr marL="0" indent="0">
              <a:buNone/>
            </a:pPr>
            <a:r>
              <a:rPr lang="en-US" sz="900" dirty="0">
                <a:solidFill>
                  <a:srgbClr val="000000"/>
                </a:solidFill>
                <a:latin typeface="Arial"/>
                <a:ea typeface="Calibri" pitchFamily="34" charset="-122"/>
                <a:cs typeface="Arial"/>
              </a:rPr>
              <a:t>Maintenance and Reliever Therapy — uses single ICS/LABA inhaler for both maintenance and relief (GINA, 2023). Reduces exacerbations.</a:t>
            </a:r>
            <a:endParaRPr lang="en-US" sz="900" dirty="0">
              <a:solidFill>
                <a:srgbClr val="000000"/>
              </a:solidFill>
              <a:latin typeface="Arial"/>
              <a:cs typeface="Arial"/>
            </a:endParaRPr>
          </a:p>
        </p:txBody>
      </p:sp>
      <p:sp>
        <p:nvSpPr>
          <p:cNvPr id="33" name="Text 31"/>
          <p:cNvSpPr/>
          <p:nvPr/>
        </p:nvSpPr>
        <p:spPr>
          <a:xfrm>
            <a:off x="5102352" y="3995928"/>
            <a:ext cx="3749040" cy="256032"/>
          </a:xfrm>
          <a:prstGeom prst="rect">
            <a:avLst/>
          </a:prstGeom>
          <a:noFill/>
          <a:ln/>
        </p:spPr>
        <p:txBody>
          <a:bodyPr wrap="square" lIns="0" tIns="0" rIns="0" bIns="0" rtlCol="0" anchor="ctr"/>
          <a:lstStyle/>
          <a:p>
            <a:pPr marL="0" indent="0">
              <a:buNone/>
            </a:pPr>
            <a:r>
              <a:rPr lang="en-US" sz="1050" b="1" dirty="0">
                <a:solidFill>
                  <a:srgbClr val="000000"/>
                </a:solidFill>
                <a:latin typeface="Arial"/>
                <a:ea typeface="Calibri" pitchFamily="34" charset="-122"/>
                <a:cs typeface="Arial"/>
              </a:rPr>
              <a:t>Asthma Action Plans</a:t>
            </a:r>
            <a:endParaRPr lang="en-US" sz="1050" dirty="0">
              <a:solidFill>
                <a:srgbClr val="000000"/>
              </a:solidFill>
              <a:latin typeface="Arial"/>
              <a:cs typeface="Arial"/>
            </a:endParaRPr>
          </a:p>
        </p:txBody>
      </p:sp>
      <p:sp>
        <p:nvSpPr>
          <p:cNvPr id="34" name="Text 32"/>
          <p:cNvSpPr/>
          <p:nvPr/>
        </p:nvSpPr>
        <p:spPr>
          <a:xfrm>
            <a:off x="5102352" y="4251960"/>
            <a:ext cx="3749040" cy="475488"/>
          </a:xfrm>
          <a:prstGeom prst="rect">
            <a:avLst/>
          </a:prstGeom>
          <a:noFill/>
          <a:ln/>
        </p:spPr>
        <p:txBody>
          <a:bodyPr wrap="square" lIns="0" tIns="0" rIns="0" bIns="0" rtlCol="0" anchor="t"/>
          <a:lstStyle/>
          <a:p>
            <a:pPr marL="0" indent="0">
              <a:buNone/>
            </a:pPr>
            <a:r>
              <a:rPr lang="en-US" sz="900" dirty="0">
                <a:solidFill>
                  <a:srgbClr val="000000"/>
                </a:solidFill>
                <a:latin typeface="Arial"/>
                <a:ea typeface="Calibri" pitchFamily="34" charset="-122"/>
                <a:cs typeface="Arial"/>
              </a:rPr>
              <a:t>Patient-specific written plans aligned to BTS/SIGN guidance; improve self-management and reduce emergency visits (Gibson et al., 2003).</a:t>
            </a:r>
            <a:endParaRPr lang="en-US" sz="900" dirty="0">
              <a:solidFill>
                <a:srgbClr val="000000"/>
              </a:solidFill>
              <a:latin typeface="Arial"/>
              <a:cs typeface="Arial"/>
            </a:endParaRPr>
          </a:p>
        </p:txBody>
      </p:sp>
      <p:sp>
        <p:nvSpPr>
          <p:cNvPr id="35" name="Shape 33"/>
          <p:cNvSpPr/>
          <p:nvPr/>
        </p:nvSpPr>
        <p:spPr>
          <a:xfrm>
            <a:off x="0" y="4983480"/>
            <a:ext cx="9144000" cy="160020"/>
          </a:xfrm>
          <a:prstGeom prst="rect">
            <a:avLst/>
          </a:prstGeom>
          <a:solidFill>
            <a:srgbClr val="0B2545"/>
          </a:solidFill>
          <a:ln w="12700">
            <a:solidFill>
              <a:srgbClr val="0B2545"/>
            </a:solidFill>
            <a:prstDash val="solid"/>
          </a:ln>
        </p:spPr>
      </p:sp>
      <p:sp>
        <p:nvSpPr>
          <p:cNvPr id="36" name="Text 34"/>
          <p:cNvSpPr/>
          <p:nvPr/>
        </p:nvSpPr>
        <p:spPr>
          <a:xfrm>
            <a:off x="182880" y="4983480"/>
            <a:ext cx="8778240" cy="160020"/>
          </a:xfrm>
          <a:prstGeom prst="rect">
            <a:avLst/>
          </a:prstGeom>
          <a:noFill/>
          <a:ln/>
        </p:spPr>
        <p:txBody>
          <a:bodyPr wrap="square" lIns="0" tIns="0" rIns="0" bIns="0" rtlCol="0" anchor="ctr"/>
          <a:lstStyle/>
          <a:p>
            <a:pPr marL="0" indent="0">
              <a:buNone/>
            </a:pPr>
            <a:endParaRPr lang="en-US" sz="700" dirty="0">
              <a:solidFill>
                <a:srgbClr val="000000"/>
              </a:solidFill>
              <a:latin typeface="Arial"/>
              <a:ea typeface="Calibri"/>
              <a:cs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5F8FA"/>
        </a:solidFill>
        <a:effectLst/>
      </p:bgPr>
    </p:bg>
    <p:spTree>
      <p:nvGrpSpPr>
        <p:cNvPr id="1" name=""/>
        <p:cNvGrpSpPr/>
        <p:nvPr/>
      </p:nvGrpSpPr>
      <p:grpSpPr>
        <a:xfrm>
          <a:off x="0" y="0"/>
          <a:ext cx="0" cy="0"/>
          <a:chOff x="0" y="0"/>
          <a:chExt cx="0" cy="0"/>
        </a:xfrm>
      </p:grpSpPr>
      <p:sp>
        <p:nvSpPr>
          <p:cNvPr id="2" name="Shape 0"/>
          <p:cNvSpPr/>
          <p:nvPr/>
        </p:nvSpPr>
        <p:spPr>
          <a:xfrm>
            <a:off x="0" y="0"/>
            <a:ext cx="9144000" cy="1051560"/>
          </a:xfrm>
          <a:prstGeom prst="rect">
            <a:avLst/>
          </a:prstGeom>
          <a:solidFill>
            <a:srgbClr val="0B2545"/>
          </a:solidFill>
          <a:ln w="12700">
            <a:solidFill>
              <a:srgbClr val="0B2545"/>
            </a:solidFill>
            <a:prstDash val="solid"/>
          </a:ln>
        </p:spPr>
      </p:sp>
      <p:sp>
        <p:nvSpPr>
          <p:cNvPr id="3" name="Shape 1"/>
          <p:cNvSpPr/>
          <p:nvPr/>
        </p:nvSpPr>
        <p:spPr>
          <a:xfrm>
            <a:off x="0" y="1051560"/>
            <a:ext cx="9144000" cy="54864"/>
          </a:xfrm>
          <a:prstGeom prst="rect">
            <a:avLst/>
          </a:prstGeom>
          <a:solidFill>
            <a:srgbClr val="1B7EC8"/>
          </a:solidFill>
          <a:ln w="12700">
            <a:solidFill>
              <a:srgbClr val="1B7EC8"/>
            </a:solidFill>
            <a:prstDash val="solid"/>
          </a:ln>
        </p:spPr>
      </p:sp>
      <p:sp>
        <p:nvSpPr>
          <p:cNvPr id="4" name="Text 2"/>
          <p:cNvSpPr/>
          <p:nvPr/>
        </p:nvSpPr>
        <p:spPr>
          <a:xfrm>
            <a:off x="320040" y="45720"/>
            <a:ext cx="8503920" cy="685800"/>
          </a:xfrm>
          <a:prstGeom prst="rect">
            <a:avLst/>
          </a:prstGeom>
          <a:noFill/>
          <a:ln/>
        </p:spPr>
        <p:txBody>
          <a:bodyPr wrap="square" lIns="0" tIns="0" rIns="0" bIns="0" rtlCol="0" anchor="ctr"/>
          <a:lstStyle/>
          <a:p>
            <a:pPr marL="0" indent="0">
              <a:buNone/>
            </a:pPr>
            <a:r>
              <a:rPr lang="en-US" sz="2200" b="1" dirty="0">
                <a:solidFill>
                  <a:schemeClr val="bg1"/>
                </a:solidFill>
                <a:latin typeface="Arial"/>
                <a:ea typeface="Calibri" pitchFamily="34" charset="-122"/>
                <a:cs typeface="Arial"/>
              </a:rPr>
              <a:t>Treatment Options Available in the United Kingdom</a:t>
            </a:r>
            <a:endParaRPr lang="en-US" sz="2200" dirty="0">
              <a:solidFill>
                <a:schemeClr val="bg1"/>
              </a:solidFill>
              <a:latin typeface="Arial"/>
              <a:cs typeface="Arial"/>
            </a:endParaRPr>
          </a:p>
        </p:txBody>
      </p:sp>
      <p:sp>
        <p:nvSpPr>
          <p:cNvPr id="5" name="Text 3"/>
          <p:cNvSpPr/>
          <p:nvPr/>
        </p:nvSpPr>
        <p:spPr>
          <a:xfrm>
            <a:off x="320040" y="713232"/>
            <a:ext cx="8503920" cy="320040"/>
          </a:xfrm>
          <a:prstGeom prst="rect">
            <a:avLst/>
          </a:prstGeom>
          <a:noFill/>
          <a:ln/>
        </p:spPr>
        <p:txBody>
          <a:bodyPr wrap="square" lIns="0" tIns="0" rIns="0" bIns="0" rtlCol="0" anchor="t"/>
          <a:lstStyle/>
          <a:p>
            <a:pPr marL="0" indent="0">
              <a:buNone/>
            </a:pPr>
            <a:r>
              <a:rPr lang="en-US" sz="1100" dirty="0">
                <a:solidFill>
                  <a:schemeClr val="bg1"/>
                </a:solidFill>
                <a:latin typeface="Arial"/>
                <a:ea typeface="Calibri"/>
                <a:cs typeface="Arial"/>
              </a:rPr>
              <a:t>Pharmacological &amp; Non-Pharmacological Approaches | </a:t>
            </a:r>
            <a:endParaRPr lang="en-US" sz="1100" dirty="0">
              <a:solidFill>
                <a:schemeClr val="bg1"/>
              </a:solidFill>
              <a:latin typeface="Arial"/>
              <a:cs typeface="Arial"/>
            </a:endParaRPr>
          </a:p>
        </p:txBody>
      </p:sp>
      <p:sp>
        <p:nvSpPr>
          <p:cNvPr id="6" name="Shape 4"/>
          <p:cNvSpPr/>
          <p:nvPr/>
        </p:nvSpPr>
        <p:spPr>
          <a:xfrm>
            <a:off x="182880" y="1207008"/>
            <a:ext cx="4343400" cy="3611880"/>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7" name="Shape 5"/>
          <p:cNvSpPr/>
          <p:nvPr/>
        </p:nvSpPr>
        <p:spPr>
          <a:xfrm>
            <a:off x="182880" y="1207008"/>
            <a:ext cx="4343400" cy="384048"/>
          </a:xfrm>
          <a:prstGeom prst="rect">
            <a:avLst/>
          </a:prstGeom>
          <a:solidFill>
            <a:srgbClr val="1B7EC8"/>
          </a:solidFill>
          <a:ln w="12700">
            <a:solidFill>
              <a:srgbClr val="1B7EC8"/>
            </a:solidFill>
            <a:prstDash val="solid"/>
          </a:ln>
        </p:spPr>
      </p:sp>
      <p:sp>
        <p:nvSpPr>
          <p:cNvPr id="8" name="Text 6"/>
          <p:cNvSpPr/>
          <p:nvPr/>
        </p:nvSpPr>
        <p:spPr>
          <a:xfrm>
            <a:off x="274320" y="1207008"/>
            <a:ext cx="4160520" cy="384048"/>
          </a:xfrm>
          <a:prstGeom prst="rect">
            <a:avLst/>
          </a:prstGeom>
          <a:noFill/>
          <a:ln/>
        </p:spPr>
        <p:txBody>
          <a:bodyPr wrap="square" lIns="0" tIns="0" rIns="0" bIns="0" rtlCol="0" anchor="ctr"/>
          <a:lstStyle/>
          <a:p>
            <a:pPr marL="0" indent="0">
              <a:buNone/>
            </a:pPr>
            <a:r>
              <a:rPr lang="en-US" sz="1300" b="1" dirty="0">
                <a:solidFill>
                  <a:srgbClr val="000000"/>
                </a:solidFill>
                <a:latin typeface="Arial"/>
                <a:ea typeface="Calibri" pitchFamily="34" charset="-122"/>
                <a:cs typeface="Arial"/>
              </a:rPr>
              <a:t>💊  Pharmacological Treatments</a:t>
            </a:r>
            <a:endParaRPr lang="en-US" sz="1300" dirty="0">
              <a:solidFill>
                <a:srgbClr val="000000"/>
              </a:solidFill>
              <a:latin typeface="Arial"/>
              <a:cs typeface="Arial"/>
            </a:endParaRPr>
          </a:p>
        </p:txBody>
      </p:sp>
      <p:sp>
        <p:nvSpPr>
          <p:cNvPr id="9" name="Text 7"/>
          <p:cNvSpPr/>
          <p:nvPr/>
        </p:nvSpPr>
        <p:spPr>
          <a:xfrm>
            <a:off x="320040" y="1664208"/>
            <a:ext cx="4041648" cy="201168"/>
          </a:xfrm>
          <a:prstGeom prst="rect">
            <a:avLst/>
          </a:prstGeom>
          <a:noFill/>
          <a:ln/>
        </p:spPr>
        <p:txBody>
          <a:bodyPr wrap="square" lIns="0" tIns="0" rIns="0" bIns="0" rtlCol="0" anchor="ctr"/>
          <a:lstStyle/>
          <a:p>
            <a:pPr marL="0" indent="0">
              <a:buNone/>
            </a:pPr>
            <a:r>
              <a:rPr lang="en-US" sz="1000" b="1" dirty="0">
                <a:solidFill>
                  <a:srgbClr val="000000"/>
                </a:solidFill>
                <a:latin typeface="Arial"/>
                <a:ea typeface="Calibri" pitchFamily="34" charset="-122"/>
                <a:cs typeface="Arial"/>
              </a:rPr>
              <a:t>Short-Acting Beta-Agonists (SABA)</a:t>
            </a:r>
            <a:endParaRPr lang="en-US" sz="1000" dirty="0">
              <a:solidFill>
                <a:srgbClr val="000000"/>
              </a:solidFill>
              <a:latin typeface="Arial"/>
              <a:cs typeface="Arial"/>
            </a:endParaRPr>
          </a:p>
        </p:txBody>
      </p:sp>
      <p:sp>
        <p:nvSpPr>
          <p:cNvPr id="10" name="Text 8"/>
          <p:cNvSpPr/>
          <p:nvPr/>
        </p:nvSpPr>
        <p:spPr>
          <a:xfrm>
            <a:off x="320040" y="1865376"/>
            <a:ext cx="4041648" cy="292608"/>
          </a:xfrm>
          <a:prstGeom prst="rect">
            <a:avLst/>
          </a:prstGeom>
          <a:noFill/>
          <a:ln/>
        </p:spPr>
        <p:txBody>
          <a:bodyPr wrap="square" lIns="0" tIns="0" rIns="0" bIns="0" rtlCol="0" anchor="t"/>
          <a:lstStyle/>
          <a:p>
            <a:pPr marL="0" indent="0">
              <a:buNone/>
            </a:pPr>
            <a:r>
              <a:rPr lang="en-US" sz="880" dirty="0">
                <a:solidFill>
                  <a:srgbClr val="000000"/>
                </a:solidFill>
                <a:latin typeface="Arial"/>
                <a:ea typeface="Calibri" pitchFamily="34" charset="-122"/>
                <a:cs typeface="Arial"/>
              </a:rPr>
              <a:t>Salbutamol (Ventolin) — first-line reliever. Fast-acting bronchodilator (BTS/SIGN, 2019)</a:t>
            </a:r>
            <a:endParaRPr lang="en-US" sz="880" dirty="0">
              <a:solidFill>
                <a:srgbClr val="000000"/>
              </a:solidFill>
              <a:latin typeface="Arial"/>
              <a:cs typeface="Arial"/>
            </a:endParaRPr>
          </a:p>
        </p:txBody>
      </p:sp>
      <p:sp>
        <p:nvSpPr>
          <p:cNvPr id="11" name="Text 9"/>
          <p:cNvSpPr/>
          <p:nvPr/>
        </p:nvSpPr>
        <p:spPr>
          <a:xfrm>
            <a:off x="320040" y="2194560"/>
            <a:ext cx="4041648" cy="201168"/>
          </a:xfrm>
          <a:prstGeom prst="rect">
            <a:avLst/>
          </a:prstGeom>
          <a:noFill/>
          <a:ln/>
        </p:spPr>
        <p:txBody>
          <a:bodyPr wrap="square" lIns="0" tIns="0" rIns="0" bIns="0" rtlCol="0" anchor="ctr"/>
          <a:lstStyle/>
          <a:p>
            <a:pPr marL="0" indent="0">
              <a:buNone/>
            </a:pPr>
            <a:r>
              <a:rPr lang="en-US" sz="1000" b="1" dirty="0">
                <a:solidFill>
                  <a:srgbClr val="000000"/>
                </a:solidFill>
                <a:latin typeface="Arial"/>
                <a:ea typeface="Calibri" pitchFamily="34" charset="-122"/>
                <a:cs typeface="Arial"/>
              </a:rPr>
              <a:t>Inhaled Corticosteroids (ICS)</a:t>
            </a:r>
            <a:endParaRPr lang="en-US" sz="1000" dirty="0">
              <a:solidFill>
                <a:srgbClr val="000000"/>
              </a:solidFill>
              <a:latin typeface="Arial"/>
              <a:cs typeface="Arial"/>
            </a:endParaRPr>
          </a:p>
        </p:txBody>
      </p:sp>
      <p:sp>
        <p:nvSpPr>
          <p:cNvPr id="12" name="Text 10"/>
          <p:cNvSpPr/>
          <p:nvPr/>
        </p:nvSpPr>
        <p:spPr>
          <a:xfrm>
            <a:off x="320040" y="2395728"/>
            <a:ext cx="4041648" cy="292608"/>
          </a:xfrm>
          <a:prstGeom prst="rect">
            <a:avLst/>
          </a:prstGeom>
          <a:noFill/>
          <a:ln/>
        </p:spPr>
        <p:txBody>
          <a:bodyPr wrap="square" lIns="0" tIns="0" rIns="0" bIns="0" rtlCol="0" anchor="t"/>
          <a:lstStyle/>
          <a:p>
            <a:pPr marL="0" indent="0">
              <a:buNone/>
            </a:pPr>
            <a:r>
              <a:rPr lang="en-US" sz="880" dirty="0">
                <a:solidFill>
                  <a:srgbClr val="000000"/>
                </a:solidFill>
                <a:latin typeface="Arial"/>
                <a:ea typeface="Calibri" pitchFamily="34" charset="-122"/>
                <a:cs typeface="Arial"/>
              </a:rPr>
              <a:t>Beclometasone, Budesonide, Fluticasone — cornerstone preventer therapy; reduces airway inflammation</a:t>
            </a:r>
            <a:endParaRPr lang="en-US" sz="880" dirty="0">
              <a:solidFill>
                <a:srgbClr val="000000"/>
              </a:solidFill>
              <a:latin typeface="Arial"/>
              <a:cs typeface="Arial"/>
            </a:endParaRPr>
          </a:p>
        </p:txBody>
      </p:sp>
      <p:sp>
        <p:nvSpPr>
          <p:cNvPr id="13" name="Text 11"/>
          <p:cNvSpPr/>
          <p:nvPr/>
        </p:nvSpPr>
        <p:spPr>
          <a:xfrm>
            <a:off x="320040" y="2724912"/>
            <a:ext cx="4041648" cy="201168"/>
          </a:xfrm>
          <a:prstGeom prst="rect">
            <a:avLst/>
          </a:prstGeom>
          <a:noFill/>
          <a:ln/>
        </p:spPr>
        <p:txBody>
          <a:bodyPr wrap="square" lIns="0" tIns="0" rIns="0" bIns="0" rtlCol="0" anchor="ctr"/>
          <a:lstStyle/>
          <a:p>
            <a:pPr marL="0" indent="0">
              <a:buNone/>
            </a:pPr>
            <a:r>
              <a:rPr lang="en-US" sz="1000" b="1" dirty="0">
                <a:solidFill>
                  <a:srgbClr val="000000"/>
                </a:solidFill>
                <a:latin typeface="Arial"/>
                <a:ea typeface="Calibri" pitchFamily="34" charset="-122"/>
                <a:cs typeface="Arial"/>
              </a:rPr>
              <a:t>Long-Acting Beta-Agonists (LABA)</a:t>
            </a:r>
            <a:endParaRPr lang="en-US" sz="1000" dirty="0">
              <a:solidFill>
                <a:srgbClr val="000000"/>
              </a:solidFill>
              <a:latin typeface="Arial"/>
              <a:cs typeface="Arial"/>
            </a:endParaRPr>
          </a:p>
        </p:txBody>
      </p:sp>
      <p:sp>
        <p:nvSpPr>
          <p:cNvPr id="14" name="Text 12"/>
          <p:cNvSpPr/>
          <p:nvPr/>
        </p:nvSpPr>
        <p:spPr>
          <a:xfrm>
            <a:off x="320040" y="2926080"/>
            <a:ext cx="4041648" cy="292608"/>
          </a:xfrm>
          <a:prstGeom prst="rect">
            <a:avLst/>
          </a:prstGeom>
          <a:noFill/>
          <a:ln/>
        </p:spPr>
        <p:txBody>
          <a:bodyPr wrap="square" lIns="0" tIns="0" rIns="0" bIns="0" rtlCol="0" anchor="t"/>
          <a:lstStyle/>
          <a:p>
            <a:pPr marL="0" indent="0">
              <a:buNone/>
            </a:pPr>
            <a:r>
              <a:rPr lang="en-US" sz="880" dirty="0">
                <a:solidFill>
                  <a:srgbClr val="000000"/>
                </a:solidFill>
                <a:latin typeface="Arial"/>
                <a:ea typeface="Calibri" pitchFamily="34" charset="-122"/>
                <a:cs typeface="Arial"/>
              </a:rPr>
              <a:t>Salmeterol, Formoterol — used in combination with ICS (never as monotherapy) at steps 3–4</a:t>
            </a:r>
            <a:endParaRPr lang="en-US" sz="880" dirty="0">
              <a:solidFill>
                <a:srgbClr val="000000"/>
              </a:solidFill>
              <a:latin typeface="Arial"/>
              <a:cs typeface="Arial"/>
            </a:endParaRPr>
          </a:p>
        </p:txBody>
      </p:sp>
      <p:sp>
        <p:nvSpPr>
          <p:cNvPr id="15" name="Text 13"/>
          <p:cNvSpPr/>
          <p:nvPr/>
        </p:nvSpPr>
        <p:spPr>
          <a:xfrm>
            <a:off x="320040" y="3255264"/>
            <a:ext cx="4041648" cy="201168"/>
          </a:xfrm>
          <a:prstGeom prst="rect">
            <a:avLst/>
          </a:prstGeom>
          <a:noFill/>
          <a:ln/>
        </p:spPr>
        <p:txBody>
          <a:bodyPr wrap="square" lIns="0" tIns="0" rIns="0" bIns="0" rtlCol="0" anchor="ctr"/>
          <a:lstStyle/>
          <a:p>
            <a:pPr marL="0" indent="0">
              <a:buNone/>
            </a:pPr>
            <a:r>
              <a:rPr lang="en-US" sz="1000" b="1" dirty="0">
                <a:solidFill>
                  <a:srgbClr val="000000"/>
                </a:solidFill>
                <a:latin typeface="Arial"/>
                <a:ea typeface="Calibri" pitchFamily="34" charset="-122"/>
                <a:cs typeface="Arial"/>
              </a:rPr>
              <a:t>Leukotriene Receptor Antagonists</a:t>
            </a:r>
            <a:endParaRPr lang="en-US" sz="1000" dirty="0">
              <a:solidFill>
                <a:srgbClr val="000000"/>
              </a:solidFill>
              <a:latin typeface="Arial"/>
              <a:cs typeface="Arial"/>
            </a:endParaRPr>
          </a:p>
        </p:txBody>
      </p:sp>
      <p:sp>
        <p:nvSpPr>
          <p:cNvPr id="16" name="Text 14"/>
          <p:cNvSpPr/>
          <p:nvPr/>
        </p:nvSpPr>
        <p:spPr>
          <a:xfrm>
            <a:off x="320040" y="3456432"/>
            <a:ext cx="4041648" cy="292608"/>
          </a:xfrm>
          <a:prstGeom prst="rect">
            <a:avLst/>
          </a:prstGeom>
          <a:noFill/>
          <a:ln/>
        </p:spPr>
        <p:txBody>
          <a:bodyPr wrap="square" lIns="0" tIns="0" rIns="0" bIns="0" rtlCol="0" anchor="t"/>
          <a:lstStyle/>
          <a:p>
            <a:pPr marL="0" indent="0">
              <a:buNone/>
            </a:pPr>
            <a:r>
              <a:rPr lang="en-US" sz="880" dirty="0">
                <a:solidFill>
                  <a:srgbClr val="000000"/>
                </a:solidFill>
                <a:latin typeface="Arial"/>
                <a:ea typeface="Calibri" pitchFamily="34" charset="-122"/>
                <a:cs typeface="Arial"/>
              </a:rPr>
              <a:t>Montelukast — oral adjunct for allergic asthma; approved by NICE (NICE, 2021)</a:t>
            </a:r>
            <a:endParaRPr lang="en-US" sz="880" dirty="0">
              <a:solidFill>
                <a:srgbClr val="000000"/>
              </a:solidFill>
              <a:latin typeface="Arial"/>
              <a:cs typeface="Arial"/>
            </a:endParaRPr>
          </a:p>
        </p:txBody>
      </p:sp>
      <p:sp>
        <p:nvSpPr>
          <p:cNvPr id="17" name="Text 15"/>
          <p:cNvSpPr/>
          <p:nvPr/>
        </p:nvSpPr>
        <p:spPr>
          <a:xfrm>
            <a:off x="320040" y="3785616"/>
            <a:ext cx="4041648" cy="201168"/>
          </a:xfrm>
          <a:prstGeom prst="rect">
            <a:avLst/>
          </a:prstGeom>
          <a:noFill/>
          <a:ln/>
        </p:spPr>
        <p:txBody>
          <a:bodyPr wrap="square" lIns="0" tIns="0" rIns="0" bIns="0" rtlCol="0" anchor="ctr"/>
          <a:lstStyle/>
          <a:p>
            <a:pPr marL="0" indent="0">
              <a:buNone/>
            </a:pPr>
            <a:r>
              <a:rPr lang="en-US" sz="1000" b="1" dirty="0">
                <a:solidFill>
                  <a:srgbClr val="000000"/>
                </a:solidFill>
                <a:latin typeface="Arial"/>
                <a:ea typeface="Calibri" pitchFamily="34" charset="-122"/>
                <a:cs typeface="Arial"/>
              </a:rPr>
              <a:t>Biologic Therapies</a:t>
            </a:r>
            <a:endParaRPr lang="en-US" sz="1000" dirty="0">
              <a:solidFill>
                <a:srgbClr val="000000"/>
              </a:solidFill>
              <a:latin typeface="Arial"/>
              <a:cs typeface="Arial"/>
            </a:endParaRPr>
          </a:p>
        </p:txBody>
      </p:sp>
      <p:sp>
        <p:nvSpPr>
          <p:cNvPr id="18" name="Text 16"/>
          <p:cNvSpPr/>
          <p:nvPr/>
        </p:nvSpPr>
        <p:spPr>
          <a:xfrm>
            <a:off x="320040" y="3986784"/>
            <a:ext cx="4041648" cy="292608"/>
          </a:xfrm>
          <a:prstGeom prst="rect">
            <a:avLst/>
          </a:prstGeom>
          <a:noFill/>
          <a:ln/>
        </p:spPr>
        <p:txBody>
          <a:bodyPr wrap="square" lIns="0" tIns="0" rIns="0" bIns="0" rtlCol="0" anchor="t"/>
          <a:lstStyle/>
          <a:p>
            <a:pPr marL="0" indent="0">
              <a:buNone/>
            </a:pPr>
            <a:r>
              <a:rPr lang="en-US" sz="880" dirty="0">
                <a:solidFill>
                  <a:srgbClr val="000000"/>
                </a:solidFill>
                <a:latin typeface="Arial"/>
                <a:ea typeface="Calibri" pitchFamily="34" charset="-122"/>
                <a:cs typeface="Arial"/>
              </a:rPr>
              <a:t>Omalizumab (anti-IgE), Mepolizumab, Benralizumab — for severe eosinophilic asthma (NICE TA278; TA565)</a:t>
            </a:r>
            <a:endParaRPr lang="en-US" sz="880" dirty="0">
              <a:solidFill>
                <a:srgbClr val="000000"/>
              </a:solidFill>
              <a:latin typeface="Arial"/>
              <a:cs typeface="Arial"/>
            </a:endParaRPr>
          </a:p>
        </p:txBody>
      </p:sp>
      <p:sp>
        <p:nvSpPr>
          <p:cNvPr id="19" name="Text 17"/>
          <p:cNvSpPr/>
          <p:nvPr/>
        </p:nvSpPr>
        <p:spPr>
          <a:xfrm>
            <a:off x="320040" y="4315968"/>
            <a:ext cx="4041648" cy="201168"/>
          </a:xfrm>
          <a:prstGeom prst="rect">
            <a:avLst/>
          </a:prstGeom>
          <a:noFill/>
          <a:ln/>
        </p:spPr>
        <p:txBody>
          <a:bodyPr wrap="square" lIns="0" tIns="0" rIns="0" bIns="0" rtlCol="0" anchor="ctr"/>
          <a:lstStyle/>
          <a:p>
            <a:pPr marL="0" indent="0">
              <a:buNone/>
            </a:pPr>
            <a:r>
              <a:rPr lang="en-US" sz="1000" b="1" dirty="0">
                <a:solidFill>
                  <a:srgbClr val="000000"/>
                </a:solidFill>
                <a:latin typeface="Arial"/>
                <a:ea typeface="Calibri" pitchFamily="34" charset="-122"/>
                <a:cs typeface="Arial"/>
              </a:rPr>
              <a:t>Oral Corticosteroids</a:t>
            </a:r>
            <a:endParaRPr lang="en-US" sz="1000" dirty="0">
              <a:solidFill>
                <a:srgbClr val="000000"/>
              </a:solidFill>
              <a:latin typeface="Arial"/>
              <a:cs typeface="Arial"/>
            </a:endParaRPr>
          </a:p>
        </p:txBody>
      </p:sp>
      <p:sp>
        <p:nvSpPr>
          <p:cNvPr id="20" name="Text 18"/>
          <p:cNvSpPr/>
          <p:nvPr/>
        </p:nvSpPr>
        <p:spPr>
          <a:xfrm>
            <a:off x="320040" y="4517136"/>
            <a:ext cx="4041648" cy="292608"/>
          </a:xfrm>
          <a:prstGeom prst="rect">
            <a:avLst/>
          </a:prstGeom>
          <a:noFill/>
          <a:ln/>
        </p:spPr>
        <p:txBody>
          <a:bodyPr wrap="square" lIns="0" tIns="0" rIns="0" bIns="0" rtlCol="0" anchor="t"/>
          <a:lstStyle/>
          <a:p>
            <a:pPr marL="0" indent="0">
              <a:buNone/>
            </a:pPr>
            <a:r>
              <a:rPr lang="en-US" sz="880" dirty="0">
                <a:solidFill>
                  <a:srgbClr val="000000"/>
                </a:solidFill>
                <a:latin typeface="Arial"/>
                <a:ea typeface="Calibri" pitchFamily="34" charset="-122"/>
                <a:cs typeface="Arial"/>
              </a:rPr>
              <a:t>Prednisolone — short-course rescue; long-term use avoided due to side effects (BTS/SIGN, 2019)</a:t>
            </a:r>
            <a:endParaRPr lang="en-US" sz="880" dirty="0">
              <a:solidFill>
                <a:srgbClr val="000000"/>
              </a:solidFill>
              <a:latin typeface="Arial"/>
              <a:cs typeface="Arial"/>
            </a:endParaRPr>
          </a:p>
        </p:txBody>
      </p:sp>
      <p:sp>
        <p:nvSpPr>
          <p:cNvPr id="21" name="Shape 19"/>
          <p:cNvSpPr/>
          <p:nvPr/>
        </p:nvSpPr>
        <p:spPr>
          <a:xfrm>
            <a:off x="4709160" y="1207008"/>
            <a:ext cx="4251960" cy="3611880"/>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22" name="Shape 20"/>
          <p:cNvSpPr/>
          <p:nvPr/>
        </p:nvSpPr>
        <p:spPr>
          <a:xfrm>
            <a:off x="4709160" y="1207008"/>
            <a:ext cx="4251960" cy="384048"/>
          </a:xfrm>
          <a:prstGeom prst="rect">
            <a:avLst/>
          </a:prstGeom>
          <a:solidFill>
            <a:srgbClr val="0B2545"/>
          </a:solidFill>
          <a:ln w="12700">
            <a:solidFill>
              <a:srgbClr val="0B2545"/>
            </a:solidFill>
            <a:prstDash val="solid"/>
          </a:ln>
        </p:spPr>
      </p:sp>
      <p:sp>
        <p:nvSpPr>
          <p:cNvPr id="23" name="Text 21"/>
          <p:cNvSpPr/>
          <p:nvPr/>
        </p:nvSpPr>
        <p:spPr>
          <a:xfrm>
            <a:off x="4800600" y="1207008"/>
            <a:ext cx="4069080" cy="384048"/>
          </a:xfrm>
          <a:prstGeom prst="rect">
            <a:avLst/>
          </a:prstGeom>
          <a:noFill/>
          <a:ln/>
        </p:spPr>
        <p:txBody>
          <a:bodyPr wrap="square" lIns="0" tIns="0" rIns="0" bIns="0" rtlCol="0" anchor="ctr"/>
          <a:lstStyle/>
          <a:p>
            <a:pPr marL="0" indent="0">
              <a:buNone/>
            </a:pPr>
            <a:r>
              <a:rPr lang="en-US" sz="1300" b="1" dirty="0">
                <a:solidFill>
                  <a:srgbClr val="000000"/>
                </a:solidFill>
                <a:latin typeface="Arial"/>
                <a:ea typeface="Calibri" pitchFamily="34" charset="-122"/>
                <a:cs typeface="Arial"/>
              </a:rPr>
              <a:t>🫁  Non-Pharmacological &amp; Complementary</a:t>
            </a:r>
            <a:endParaRPr lang="en-US" sz="1300" dirty="0">
              <a:solidFill>
                <a:srgbClr val="000000"/>
              </a:solidFill>
              <a:latin typeface="Arial"/>
              <a:cs typeface="Arial"/>
            </a:endParaRPr>
          </a:p>
        </p:txBody>
      </p:sp>
      <p:sp>
        <p:nvSpPr>
          <p:cNvPr id="24" name="Text 22"/>
          <p:cNvSpPr/>
          <p:nvPr/>
        </p:nvSpPr>
        <p:spPr>
          <a:xfrm>
            <a:off x="4846320" y="1664208"/>
            <a:ext cx="3977640" cy="201168"/>
          </a:xfrm>
          <a:prstGeom prst="rect">
            <a:avLst/>
          </a:prstGeom>
          <a:noFill/>
          <a:ln/>
        </p:spPr>
        <p:txBody>
          <a:bodyPr wrap="square" lIns="0" tIns="0" rIns="0" bIns="0" rtlCol="0" anchor="ctr"/>
          <a:lstStyle/>
          <a:p>
            <a:pPr marL="0" indent="0">
              <a:buNone/>
            </a:pPr>
            <a:r>
              <a:rPr lang="en-US" sz="1000" b="1" dirty="0">
                <a:solidFill>
                  <a:srgbClr val="000000"/>
                </a:solidFill>
                <a:latin typeface="Arial"/>
                <a:ea typeface="Calibri" pitchFamily="34" charset="-122"/>
                <a:cs typeface="Arial"/>
              </a:rPr>
              <a:t>Structured Patient Education</a:t>
            </a:r>
            <a:endParaRPr lang="en-US" sz="1000" dirty="0">
              <a:solidFill>
                <a:srgbClr val="000000"/>
              </a:solidFill>
              <a:latin typeface="Arial"/>
              <a:cs typeface="Arial"/>
            </a:endParaRPr>
          </a:p>
        </p:txBody>
      </p:sp>
      <p:sp>
        <p:nvSpPr>
          <p:cNvPr id="25" name="Text 23"/>
          <p:cNvSpPr/>
          <p:nvPr/>
        </p:nvSpPr>
        <p:spPr>
          <a:xfrm>
            <a:off x="4846320" y="1865376"/>
            <a:ext cx="3977640" cy="292608"/>
          </a:xfrm>
          <a:prstGeom prst="rect">
            <a:avLst/>
          </a:prstGeom>
          <a:noFill/>
          <a:ln/>
        </p:spPr>
        <p:txBody>
          <a:bodyPr wrap="square" lIns="0" tIns="0" rIns="0" bIns="0" rtlCol="0" anchor="t"/>
          <a:lstStyle/>
          <a:p>
            <a:pPr marL="0" indent="0">
              <a:buNone/>
            </a:pPr>
            <a:r>
              <a:rPr lang="en-US" sz="880" dirty="0">
                <a:solidFill>
                  <a:srgbClr val="000000"/>
                </a:solidFill>
                <a:latin typeface="Arial"/>
                <a:ea typeface="Calibri" pitchFamily="34" charset="-122"/>
                <a:cs typeface="Arial"/>
              </a:rPr>
              <a:t>NICE-recommended education programmes e.g. Asthma UK 'Be in Control' improve self-efficacy (Gibson et al., 2003)</a:t>
            </a:r>
            <a:endParaRPr lang="en-US" sz="880" dirty="0">
              <a:solidFill>
                <a:srgbClr val="000000"/>
              </a:solidFill>
              <a:latin typeface="Arial"/>
              <a:cs typeface="Arial"/>
            </a:endParaRPr>
          </a:p>
        </p:txBody>
      </p:sp>
      <p:sp>
        <p:nvSpPr>
          <p:cNvPr id="26" name="Text 24"/>
          <p:cNvSpPr/>
          <p:nvPr/>
        </p:nvSpPr>
        <p:spPr>
          <a:xfrm>
            <a:off x="4846320" y="2194560"/>
            <a:ext cx="3977640" cy="201168"/>
          </a:xfrm>
          <a:prstGeom prst="rect">
            <a:avLst/>
          </a:prstGeom>
          <a:noFill/>
          <a:ln/>
        </p:spPr>
        <p:txBody>
          <a:bodyPr wrap="square" lIns="0" tIns="0" rIns="0" bIns="0" rtlCol="0" anchor="ctr"/>
          <a:lstStyle/>
          <a:p>
            <a:pPr marL="0" indent="0">
              <a:buNone/>
            </a:pPr>
            <a:r>
              <a:rPr lang="en-US" sz="1000" b="1" dirty="0">
                <a:solidFill>
                  <a:srgbClr val="000000"/>
                </a:solidFill>
                <a:latin typeface="Arial"/>
                <a:ea typeface="Calibri" pitchFamily="34" charset="-122"/>
                <a:cs typeface="Arial"/>
              </a:rPr>
              <a:t>Inhaler Technique Training</a:t>
            </a:r>
            <a:endParaRPr lang="en-US" sz="1000" dirty="0">
              <a:solidFill>
                <a:srgbClr val="000000"/>
              </a:solidFill>
              <a:latin typeface="Arial"/>
              <a:cs typeface="Arial"/>
            </a:endParaRPr>
          </a:p>
        </p:txBody>
      </p:sp>
      <p:sp>
        <p:nvSpPr>
          <p:cNvPr id="27" name="Text 25"/>
          <p:cNvSpPr/>
          <p:nvPr/>
        </p:nvSpPr>
        <p:spPr>
          <a:xfrm>
            <a:off x="4846320" y="2395728"/>
            <a:ext cx="3977640" cy="292608"/>
          </a:xfrm>
          <a:prstGeom prst="rect">
            <a:avLst/>
          </a:prstGeom>
          <a:noFill/>
          <a:ln/>
        </p:spPr>
        <p:txBody>
          <a:bodyPr wrap="square" lIns="0" tIns="0" rIns="0" bIns="0" rtlCol="0" anchor="t"/>
          <a:lstStyle/>
          <a:p>
            <a:pPr marL="0" indent="0">
              <a:buNone/>
            </a:pPr>
            <a:r>
              <a:rPr lang="en-US" sz="880" dirty="0">
                <a:solidFill>
                  <a:srgbClr val="000000"/>
                </a:solidFill>
                <a:latin typeface="Arial"/>
                <a:ea typeface="Calibri" pitchFamily="34" charset="-122"/>
                <a:cs typeface="Arial"/>
              </a:rPr>
              <a:t>Up to 80% of patients use inhalers incorrectly; technique review reduces exacerbations (Dekhuijzen et al., 2019)</a:t>
            </a:r>
            <a:endParaRPr lang="en-US" sz="880" dirty="0">
              <a:solidFill>
                <a:srgbClr val="000000"/>
              </a:solidFill>
              <a:latin typeface="Arial"/>
              <a:cs typeface="Arial"/>
            </a:endParaRPr>
          </a:p>
        </p:txBody>
      </p:sp>
      <p:sp>
        <p:nvSpPr>
          <p:cNvPr id="28" name="Text 26"/>
          <p:cNvSpPr/>
          <p:nvPr/>
        </p:nvSpPr>
        <p:spPr>
          <a:xfrm>
            <a:off x="4846320" y="2724912"/>
            <a:ext cx="3977640" cy="201168"/>
          </a:xfrm>
          <a:prstGeom prst="rect">
            <a:avLst/>
          </a:prstGeom>
          <a:noFill/>
          <a:ln/>
        </p:spPr>
        <p:txBody>
          <a:bodyPr wrap="square" lIns="0" tIns="0" rIns="0" bIns="0" rtlCol="0" anchor="ctr"/>
          <a:lstStyle/>
          <a:p>
            <a:pPr marL="0" indent="0">
              <a:buNone/>
            </a:pPr>
            <a:r>
              <a:rPr lang="en-US" sz="1000" b="1" dirty="0">
                <a:solidFill>
                  <a:srgbClr val="000000"/>
                </a:solidFill>
                <a:latin typeface="Arial"/>
                <a:ea typeface="Calibri" pitchFamily="34" charset="-122"/>
                <a:cs typeface="Arial"/>
              </a:rPr>
              <a:t>Allergen Avoidance</a:t>
            </a:r>
            <a:endParaRPr lang="en-US" sz="1000" dirty="0">
              <a:solidFill>
                <a:srgbClr val="000000"/>
              </a:solidFill>
              <a:latin typeface="Arial"/>
              <a:cs typeface="Arial"/>
            </a:endParaRPr>
          </a:p>
        </p:txBody>
      </p:sp>
      <p:sp>
        <p:nvSpPr>
          <p:cNvPr id="29" name="Text 27"/>
          <p:cNvSpPr/>
          <p:nvPr/>
        </p:nvSpPr>
        <p:spPr>
          <a:xfrm>
            <a:off x="4846320" y="2926080"/>
            <a:ext cx="3977640" cy="292608"/>
          </a:xfrm>
          <a:prstGeom prst="rect">
            <a:avLst/>
          </a:prstGeom>
          <a:noFill/>
          <a:ln/>
        </p:spPr>
        <p:txBody>
          <a:bodyPr wrap="square" lIns="0" tIns="0" rIns="0" bIns="0" rtlCol="0" anchor="t"/>
          <a:lstStyle/>
          <a:p>
            <a:pPr marL="0" indent="0">
              <a:buNone/>
            </a:pPr>
            <a:r>
              <a:rPr lang="en-US" sz="880" dirty="0">
                <a:solidFill>
                  <a:srgbClr val="000000"/>
                </a:solidFill>
                <a:latin typeface="Arial"/>
                <a:ea typeface="Calibri" pitchFamily="34" charset="-122"/>
                <a:cs typeface="Arial"/>
              </a:rPr>
              <a:t>Environmental control measures: HEPA filters, mattress covers; reduces trigger exposure (BSACI, 2018)</a:t>
            </a:r>
            <a:endParaRPr lang="en-US" sz="880" dirty="0">
              <a:solidFill>
                <a:srgbClr val="000000"/>
              </a:solidFill>
              <a:latin typeface="Arial"/>
              <a:cs typeface="Arial"/>
            </a:endParaRPr>
          </a:p>
        </p:txBody>
      </p:sp>
      <p:sp>
        <p:nvSpPr>
          <p:cNvPr id="30" name="Text 28"/>
          <p:cNvSpPr/>
          <p:nvPr/>
        </p:nvSpPr>
        <p:spPr>
          <a:xfrm>
            <a:off x="4846320" y="3255264"/>
            <a:ext cx="3977640" cy="201168"/>
          </a:xfrm>
          <a:prstGeom prst="rect">
            <a:avLst/>
          </a:prstGeom>
          <a:noFill/>
          <a:ln/>
        </p:spPr>
        <p:txBody>
          <a:bodyPr wrap="square" lIns="0" tIns="0" rIns="0" bIns="0" rtlCol="0" anchor="ctr"/>
          <a:lstStyle/>
          <a:p>
            <a:pPr marL="0" indent="0">
              <a:buNone/>
            </a:pPr>
            <a:r>
              <a:rPr lang="en-US" sz="1000" b="1" dirty="0">
                <a:solidFill>
                  <a:srgbClr val="000000"/>
                </a:solidFill>
                <a:latin typeface="Arial"/>
                <a:ea typeface="Calibri" pitchFamily="34" charset="-122"/>
                <a:cs typeface="Arial"/>
              </a:rPr>
              <a:t>Smoking Cessation</a:t>
            </a:r>
            <a:endParaRPr lang="en-US" sz="1000" dirty="0">
              <a:solidFill>
                <a:srgbClr val="000000"/>
              </a:solidFill>
              <a:latin typeface="Arial"/>
              <a:cs typeface="Arial"/>
            </a:endParaRPr>
          </a:p>
        </p:txBody>
      </p:sp>
      <p:sp>
        <p:nvSpPr>
          <p:cNvPr id="31" name="Text 29"/>
          <p:cNvSpPr/>
          <p:nvPr/>
        </p:nvSpPr>
        <p:spPr>
          <a:xfrm>
            <a:off x="4846320" y="3456432"/>
            <a:ext cx="3977640" cy="292608"/>
          </a:xfrm>
          <a:prstGeom prst="rect">
            <a:avLst/>
          </a:prstGeom>
          <a:noFill/>
          <a:ln/>
        </p:spPr>
        <p:txBody>
          <a:bodyPr wrap="square" lIns="0" tIns="0" rIns="0" bIns="0" rtlCol="0" anchor="t"/>
          <a:lstStyle/>
          <a:p>
            <a:pPr marL="0" indent="0">
              <a:buNone/>
            </a:pPr>
            <a:r>
              <a:rPr lang="en-US" sz="880" dirty="0">
                <a:solidFill>
                  <a:srgbClr val="000000"/>
                </a:solidFill>
                <a:latin typeface="Arial"/>
                <a:ea typeface="Calibri" pitchFamily="34" charset="-122"/>
                <a:cs typeface="Arial"/>
              </a:rPr>
              <a:t>NICE recommends smoking cessation support as priority; smoking worsens asthma control and reduces ICS efficacy</a:t>
            </a:r>
            <a:endParaRPr lang="en-US" sz="880" dirty="0">
              <a:solidFill>
                <a:srgbClr val="000000"/>
              </a:solidFill>
              <a:latin typeface="Arial"/>
              <a:cs typeface="Arial"/>
            </a:endParaRPr>
          </a:p>
        </p:txBody>
      </p:sp>
      <p:sp>
        <p:nvSpPr>
          <p:cNvPr id="32" name="Text 30"/>
          <p:cNvSpPr/>
          <p:nvPr/>
        </p:nvSpPr>
        <p:spPr>
          <a:xfrm>
            <a:off x="4846320" y="3785616"/>
            <a:ext cx="3977640" cy="201168"/>
          </a:xfrm>
          <a:prstGeom prst="rect">
            <a:avLst/>
          </a:prstGeom>
          <a:noFill/>
          <a:ln/>
        </p:spPr>
        <p:txBody>
          <a:bodyPr wrap="square" lIns="0" tIns="0" rIns="0" bIns="0" rtlCol="0" anchor="ctr"/>
          <a:lstStyle/>
          <a:p>
            <a:pPr marL="0" indent="0">
              <a:buNone/>
            </a:pPr>
            <a:r>
              <a:rPr lang="en-US" sz="1000" b="1" dirty="0">
                <a:solidFill>
                  <a:srgbClr val="000000"/>
                </a:solidFill>
                <a:latin typeface="Arial"/>
                <a:ea typeface="Calibri" pitchFamily="34" charset="-122"/>
                <a:cs typeface="Arial"/>
              </a:rPr>
              <a:t>Pulmonary Rehabilitation</a:t>
            </a:r>
            <a:endParaRPr lang="en-US" sz="1000" dirty="0">
              <a:solidFill>
                <a:srgbClr val="000000"/>
              </a:solidFill>
              <a:latin typeface="Arial"/>
              <a:cs typeface="Arial"/>
            </a:endParaRPr>
          </a:p>
        </p:txBody>
      </p:sp>
      <p:sp>
        <p:nvSpPr>
          <p:cNvPr id="33" name="Text 31"/>
          <p:cNvSpPr/>
          <p:nvPr/>
        </p:nvSpPr>
        <p:spPr>
          <a:xfrm>
            <a:off x="4846320" y="3986784"/>
            <a:ext cx="3977640" cy="292608"/>
          </a:xfrm>
          <a:prstGeom prst="rect">
            <a:avLst/>
          </a:prstGeom>
          <a:noFill/>
          <a:ln/>
        </p:spPr>
        <p:txBody>
          <a:bodyPr wrap="square" lIns="0" tIns="0" rIns="0" bIns="0" rtlCol="0" anchor="t"/>
          <a:lstStyle/>
          <a:p>
            <a:pPr marL="0" indent="0">
              <a:buNone/>
            </a:pPr>
            <a:r>
              <a:rPr lang="en-US" sz="880" dirty="0">
                <a:solidFill>
                  <a:srgbClr val="000000"/>
                </a:solidFill>
                <a:latin typeface="Arial"/>
                <a:ea typeface="Calibri" pitchFamily="34" charset="-122"/>
                <a:cs typeface="Arial"/>
              </a:rPr>
              <a:t>Evidence-based exercise programmes improve lung function and quality of life (BTS, 2013)</a:t>
            </a:r>
            <a:endParaRPr lang="en-US" sz="880" dirty="0">
              <a:solidFill>
                <a:srgbClr val="000000"/>
              </a:solidFill>
              <a:latin typeface="Arial"/>
              <a:cs typeface="Arial"/>
            </a:endParaRPr>
          </a:p>
        </p:txBody>
      </p:sp>
      <p:sp>
        <p:nvSpPr>
          <p:cNvPr id="34" name="Text 32"/>
          <p:cNvSpPr/>
          <p:nvPr/>
        </p:nvSpPr>
        <p:spPr>
          <a:xfrm>
            <a:off x="4846320" y="4315968"/>
            <a:ext cx="3977640" cy="201168"/>
          </a:xfrm>
          <a:prstGeom prst="rect">
            <a:avLst/>
          </a:prstGeom>
          <a:noFill/>
          <a:ln/>
        </p:spPr>
        <p:txBody>
          <a:bodyPr wrap="square" lIns="0" tIns="0" rIns="0" bIns="0" rtlCol="0" anchor="ctr"/>
          <a:lstStyle/>
          <a:p>
            <a:pPr marL="0" indent="0">
              <a:buNone/>
            </a:pPr>
            <a:r>
              <a:rPr lang="en-US" sz="1000" b="1" dirty="0">
                <a:solidFill>
                  <a:srgbClr val="000000"/>
                </a:solidFill>
                <a:latin typeface="Arial"/>
                <a:ea typeface="Calibri" pitchFamily="34" charset="-122"/>
                <a:cs typeface="Arial"/>
              </a:rPr>
              <a:t>Breathing Exercises</a:t>
            </a:r>
            <a:endParaRPr lang="en-US" sz="1000" dirty="0">
              <a:solidFill>
                <a:srgbClr val="000000"/>
              </a:solidFill>
              <a:latin typeface="Arial"/>
              <a:cs typeface="Arial"/>
            </a:endParaRPr>
          </a:p>
        </p:txBody>
      </p:sp>
      <p:sp>
        <p:nvSpPr>
          <p:cNvPr id="35" name="Text 33"/>
          <p:cNvSpPr/>
          <p:nvPr/>
        </p:nvSpPr>
        <p:spPr>
          <a:xfrm>
            <a:off x="4846320" y="4517136"/>
            <a:ext cx="3977640" cy="292608"/>
          </a:xfrm>
          <a:prstGeom prst="rect">
            <a:avLst/>
          </a:prstGeom>
          <a:noFill/>
          <a:ln/>
        </p:spPr>
        <p:txBody>
          <a:bodyPr wrap="square" lIns="0" tIns="0" rIns="0" bIns="0" rtlCol="0" anchor="t"/>
          <a:lstStyle/>
          <a:p>
            <a:pPr marL="0" indent="0">
              <a:buNone/>
            </a:pPr>
            <a:r>
              <a:rPr lang="en-US" sz="880" dirty="0">
                <a:solidFill>
                  <a:srgbClr val="000000"/>
                </a:solidFill>
                <a:latin typeface="Arial"/>
                <a:ea typeface="Calibri" pitchFamily="34" charset="-122"/>
                <a:cs typeface="Arial"/>
              </a:rPr>
              <a:t>Buteyko and physiotherapy-guided breathing improves symptom control (Thomas et al., 2009)</a:t>
            </a:r>
            <a:endParaRPr lang="en-US" sz="880" dirty="0">
              <a:solidFill>
                <a:srgbClr val="000000"/>
              </a:solidFill>
              <a:latin typeface="Arial"/>
              <a:cs typeface="Arial"/>
            </a:endParaRPr>
          </a:p>
        </p:txBody>
      </p:sp>
      <p:sp>
        <p:nvSpPr>
          <p:cNvPr id="36" name="Shape 34"/>
          <p:cNvSpPr/>
          <p:nvPr/>
        </p:nvSpPr>
        <p:spPr>
          <a:xfrm>
            <a:off x="0" y="4983480"/>
            <a:ext cx="9144000" cy="160020"/>
          </a:xfrm>
          <a:prstGeom prst="rect">
            <a:avLst/>
          </a:prstGeom>
          <a:solidFill>
            <a:srgbClr val="0B2545"/>
          </a:solidFill>
          <a:ln w="12700">
            <a:solidFill>
              <a:srgbClr val="0B2545"/>
            </a:solidFill>
            <a:prstDash val="solid"/>
          </a:ln>
        </p:spPr>
      </p:sp>
      <p:sp>
        <p:nvSpPr>
          <p:cNvPr id="37" name="Text 35"/>
          <p:cNvSpPr/>
          <p:nvPr/>
        </p:nvSpPr>
        <p:spPr>
          <a:xfrm>
            <a:off x="182880" y="4983480"/>
            <a:ext cx="8778240" cy="160020"/>
          </a:xfrm>
          <a:prstGeom prst="rect">
            <a:avLst/>
          </a:prstGeom>
          <a:noFill/>
          <a:ln/>
        </p:spPr>
        <p:txBody>
          <a:bodyPr wrap="square" lIns="0" tIns="0" rIns="0" bIns="0" rtlCol="0" anchor="ctr"/>
          <a:lstStyle/>
          <a:p>
            <a:pPr marL="0" indent="0">
              <a:buNone/>
            </a:pPr>
            <a:endParaRPr lang="en-US" sz="700" dirty="0">
              <a:solidFill>
                <a:srgbClr val="000000"/>
              </a:solidFill>
              <a:latin typeface="Arial"/>
              <a:ea typeface="Calibri"/>
              <a:cs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5F8FA"/>
        </a:solidFill>
        <a:effectLst/>
      </p:bgPr>
    </p:bg>
    <p:spTree>
      <p:nvGrpSpPr>
        <p:cNvPr id="1" name=""/>
        <p:cNvGrpSpPr/>
        <p:nvPr/>
      </p:nvGrpSpPr>
      <p:grpSpPr>
        <a:xfrm>
          <a:off x="0" y="0"/>
          <a:ext cx="0" cy="0"/>
          <a:chOff x="0" y="0"/>
          <a:chExt cx="0" cy="0"/>
        </a:xfrm>
      </p:grpSpPr>
      <p:sp>
        <p:nvSpPr>
          <p:cNvPr id="2" name="Shape 0"/>
          <p:cNvSpPr/>
          <p:nvPr/>
        </p:nvSpPr>
        <p:spPr>
          <a:xfrm>
            <a:off x="0" y="0"/>
            <a:ext cx="9144000" cy="1051560"/>
          </a:xfrm>
          <a:prstGeom prst="rect">
            <a:avLst/>
          </a:prstGeom>
          <a:solidFill>
            <a:srgbClr val="0B2545"/>
          </a:solidFill>
          <a:ln w="12700">
            <a:solidFill>
              <a:srgbClr val="0B2545"/>
            </a:solidFill>
            <a:prstDash val="solid"/>
          </a:ln>
        </p:spPr>
      </p:sp>
      <p:sp>
        <p:nvSpPr>
          <p:cNvPr id="3" name="Shape 1"/>
          <p:cNvSpPr/>
          <p:nvPr/>
        </p:nvSpPr>
        <p:spPr>
          <a:xfrm>
            <a:off x="0" y="1051560"/>
            <a:ext cx="9144000" cy="54864"/>
          </a:xfrm>
          <a:prstGeom prst="rect">
            <a:avLst/>
          </a:prstGeom>
          <a:solidFill>
            <a:srgbClr val="1B7EC8"/>
          </a:solidFill>
          <a:ln w="12700">
            <a:solidFill>
              <a:srgbClr val="1B7EC8"/>
            </a:solidFill>
            <a:prstDash val="solid"/>
          </a:ln>
        </p:spPr>
      </p:sp>
      <p:sp>
        <p:nvSpPr>
          <p:cNvPr id="4" name="Text 2"/>
          <p:cNvSpPr/>
          <p:nvPr/>
        </p:nvSpPr>
        <p:spPr>
          <a:xfrm>
            <a:off x="320040" y="45720"/>
            <a:ext cx="8503920" cy="685800"/>
          </a:xfrm>
          <a:prstGeom prst="rect">
            <a:avLst/>
          </a:prstGeom>
          <a:noFill/>
          <a:ln/>
        </p:spPr>
        <p:txBody>
          <a:bodyPr wrap="square" lIns="0" tIns="0" rIns="0" bIns="0" rtlCol="0" anchor="ctr"/>
          <a:lstStyle/>
          <a:p>
            <a:pPr marL="0" indent="0">
              <a:buNone/>
            </a:pPr>
            <a:r>
              <a:rPr lang="en-US" sz="2200" b="1" dirty="0">
                <a:solidFill>
                  <a:schemeClr val="bg1"/>
                </a:solidFill>
                <a:latin typeface="Arial"/>
                <a:ea typeface="Calibri" pitchFamily="34" charset="-122"/>
                <a:cs typeface="Arial"/>
              </a:rPr>
              <a:t>Comorbidities Associated with Asthma</a:t>
            </a:r>
            <a:endParaRPr lang="en-US" sz="2200" dirty="0">
              <a:solidFill>
                <a:schemeClr val="bg1"/>
              </a:solidFill>
              <a:latin typeface="Arial"/>
              <a:cs typeface="Arial"/>
            </a:endParaRPr>
          </a:p>
        </p:txBody>
      </p:sp>
      <p:sp>
        <p:nvSpPr>
          <p:cNvPr id="5" name="Text 3"/>
          <p:cNvSpPr/>
          <p:nvPr/>
        </p:nvSpPr>
        <p:spPr>
          <a:xfrm>
            <a:off x="320040" y="713232"/>
            <a:ext cx="8503920" cy="320040"/>
          </a:xfrm>
          <a:prstGeom prst="rect">
            <a:avLst/>
          </a:prstGeom>
          <a:noFill/>
          <a:ln/>
        </p:spPr>
        <p:txBody>
          <a:bodyPr wrap="square" lIns="0" tIns="0" rIns="0" bIns="0" rtlCol="0" anchor="t"/>
          <a:lstStyle/>
          <a:p>
            <a:pPr marL="0" indent="0">
              <a:buNone/>
            </a:pPr>
            <a:r>
              <a:rPr lang="en-US" sz="1100" dirty="0">
                <a:solidFill>
                  <a:schemeClr val="bg1"/>
                </a:solidFill>
                <a:latin typeface="Arial"/>
                <a:ea typeface="Calibri"/>
                <a:cs typeface="Arial"/>
              </a:rPr>
              <a:t>Multi-Morbidity and Whole-Person Care | </a:t>
            </a:r>
            <a:endParaRPr lang="en-US" sz="1100" dirty="0">
              <a:solidFill>
                <a:schemeClr val="bg1"/>
              </a:solidFill>
              <a:latin typeface="Arial"/>
              <a:cs typeface="Arial"/>
            </a:endParaRPr>
          </a:p>
        </p:txBody>
      </p:sp>
      <p:sp>
        <p:nvSpPr>
          <p:cNvPr id="6" name="Shape 4"/>
          <p:cNvSpPr/>
          <p:nvPr/>
        </p:nvSpPr>
        <p:spPr>
          <a:xfrm>
            <a:off x="182880" y="1234440"/>
            <a:ext cx="2834640" cy="1664208"/>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7" name="Shape 5"/>
          <p:cNvSpPr/>
          <p:nvPr/>
        </p:nvSpPr>
        <p:spPr>
          <a:xfrm>
            <a:off x="182880" y="1234440"/>
            <a:ext cx="2834640" cy="64008"/>
          </a:xfrm>
          <a:prstGeom prst="rect">
            <a:avLst/>
          </a:prstGeom>
          <a:solidFill>
            <a:srgbClr val="1B7EC8"/>
          </a:solidFill>
          <a:ln w="12700">
            <a:solidFill>
              <a:srgbClr val="1B7EC8"/>
            </a:solidFill>
            <a:prstDash val="solid"/>
          </a:ln>
        </p:spPr>
      </p:sp>
      <p:sp>
        <p:nvSpPr>
          <p:cNvPr id="8" name="Shape 6"/>
          <p:cNvSpPr/>
          <p:nvPr/>
        </p:nvSpPr>
        <p:spPr>
          <a:xfrm>
            <a:off x="2331720" y="1344168"/>
            <a:ext cx="594360" cy="594360"/>
          </a:xfrm>
          <a:prstGeom prst="ellipse">
            <a:avLst/>
          </a:prstGeom>
          <a:solidFill>
            <a:srgbClr val="1B7EC8"/>
          </a:solidFill>
          <a:ln w="12700">
            <a:solidFill>
              <a:srgbClr val="1B7EC8"/>
            </a:solidFill>
            <a:prstDash val="solid"/>
          </a:ln>
        </p:spPr>
      </p:sp>
      <p:sp>
        <p:nvSpPr>
          <p:cNvPr id="9" name="Text 7"/>
          <p:cNvSpPr/>
          <p:nvPr/>
        </p:nvSpPr>
        <p:spPr>
          <a:xfrm>
            <a:off x="2331720" y="1344168"/>
            <a:ext cx="594360" cy="594360"/>
          </a:xfrm>
          <a:prstGeom prst="rect">
            <a:avLst/>
          </a:prstGeom>
          <a:noFill/>
          <a:ln/>
        </p:spPr>
        <p:txBody>
          <a:bodyPr wrap="square" lIns="0" tIns="0" rIns="0" bIns="0" rtlCol="0" anchor="ctr"/>
          <a:lstStyle/>
          <a:p>
            <a:pPr marL="0" indent="0" algn="ctr">
              <a:buNone/>
            </a:pPr>
            <a:r>
              <a:rPr lang="en-US" sz="900" b="1" dirty="0">
                <a:solidFill>
                  <a:srgbClr val="000000"/>
                </a:solidFill>
                <a:latin typeface="Arial"/>
                <a:ea typeface="Calibri" pitchFamily="34" charset="-122"/>
                <a:cs typeface="Arial"/>
              </a:rPr>
              <a:t>80%</a:t>
            </a:r>
            <a:endParaRPr lang="en-US" sz="900" dirty="0">
              <a:solidFill>
                <a:srgbClr val="000000"/>
              </a:solidFill>
              <a:latin typeface="Arial"/>
              <a:cs typeface="Arial"/>
            </a:endParaRPr>
          </a:p>
        </p:txBody>
      </p:sp>
      <p:sp>
        <p:nvSpPr>
          <p:cNvPr id="10" name="Text 8"/>
          <p:cNvSpPr/>
          <p:nvPr/>
        </p:nvSpPr>
        <p:spPr>
          <a:xfrm>
            <a:off x="274320" y="1344168"/>
            <a:ext cx="2011680" cy="320040"/>
          </a:xfrm>
          <a:prstGeom prst="rect">
            <a:avLst/>
          </a:prstGeom>
          <a:noFill/>
          <a:ln/>
        </p:spPr>
        <p:txBody>
          <a:bodyPr wrap="square" lIns="0" tIns="0" rIns="0" bIns="0" rtlCol="0" anchor="ctr"/>
          <a:lstStyle/>
          <a:p>
            <a:pPr marL="0" indent="0">
              <a:buNone/>
            </a:pPr>
            <a:r>
              <a:rPr lang="en-US" sz="1150" b="1" dirty="0">
                <a:solidFill>
                  <a:srgbClr val="000000"/>
                </a:solidFill>
                <a:latin typeface="Arial"/>
                <a:ea typeface="Calibri" pitchFamily="34" charset="-122"/>
                <a:cs typeface="Arial"/>
              </a:rPr>
              <a:t>Allergic Rhinitis</a:t>
            </a:r>
            <a:endParaRPr lang="en-US" sz="1150" dirty="0">
              <a:solidFill>
                <a:srgbClr val="000000"/>
              </a:solidFill>
              <a:latin typeface="Arial"/>
              <a:cs typeface="Arial"/>
            </a:endParaRPr>
          </a:p>
        </p:txBody>
      </p:sp>
      <p:sp>
        <p:nvSpPr>
          <p:cNvPr id="11" name="Text 9"/>
          <p:cNvSpPr/>
          <p:nvPr/>
        </p:nvSpPr>
        <p:spPr>
          <a:xfrm>
            <a:off x="274320" y="1709928"/>
            <a:ext cx="2633472" cy="1115568"/>
          </a:xfrm>
          <a:prstGeom prst="rect">
            <a:avLst/>
          </a:prstGeom>
          <a:noFill/>
          <a:ln/>
        </p:spPr>
        <p:txBody>
          <a:bodyPr wrap="square" lIns="0" tIns="0" rIns="0" bIns="0" rtlCol="0" anchor="t"/>
          <a:lstStyle/>
          <a:p>
            <a:pPr marL="0" indent="0">
              <a:buNone/>
            </a:pPr>
            <a:r>
              <a:rPr lang="en-US" sz="900" dirty="0">
                <a:solidFill>
                  <a:srgbClr val="000000"/>
                </a:solidFill>
                <a:latin typeface="Arial"/>
                <a:ea typeface="Calibri" pitchFamily="34" charset="-122"/>
                <a:cs typeface="Arial"/>
              </a:rPr>
              <a:t>Up to 80% of asthma patients have concurrent rhinitis; untreated rhinitis worsens asthma control (Bousquet et al., 2008)</a:t>
            </a:r>
            <a:endParaRPr lang="en-US" sz="900" dirty="0">
              <a:solidFill>
                <a:srgbClr val="000000"/>
              </a:solidFill>
              <a:latin typeface="Arial"/>
              <a:cs typeface="Arial"/>
            </a:endParaRPr>
          </a:p>
        </p:txBody>
      </p:sp>
      <p:sp>
        <p:nvSpPr>
          <p:cNvPr id="12" name="Shape 10"/>
          <p:cNvSpPr/>
          <p:nvPr/>
        </p:nvSpPr>
        <p:spPr>
          <a:xfrm>
            <a:off x="3154680" y="1234440"/>
            <a:ext cx="2834640" cy="1664208"/>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13" name="Shape 11"/>
          <p:cNvSpPr/>
          <p:nvPr/>
        </p:nvSpPr>
        <p:spPr>
          <a:xfrm>
            <a:off x="3154680" y="1234440"/>
            <a:ext cx="2834640" cy="64008"/>
          </a:xfrm>
          <a:prstGeom prst="rect">
            <a:avLst/>
          </a:prstGeom>
          <a:solidFill>
            <a:srgbClr val="0B2545"/>
          </a:solidFill>
          <a:ln w="12700">
            <a:solidFill>
              <a:srgbClr val="0B2545"/>
            </a:solidFill>
            <a:prstDash val="solid"/>
          </a:ln>
        </p:spPr>
      </p:sp>
      <p:sp>
        <p:nvSpPr>
          <p:cNvPr id="14" name="Shape 12"/>
          <p:cNvSpPr/>
          <p:nvPr/>
        </p:nvSpPr>
        <p:spPr>
          <a:xfrm>
            <a:off x="5303520" y="1344168"/>
            <a:ext cx="594360" cy="594360"/>
          </a:xfrm>
          <a:prstGeom prst="ellipse">
            <a:avLst/>
          </a:prstGeom>
          <a:solidFill>
            <a:srgbClr val="0B2545"/>
          </a:solidFill>
          <a:ln w="12700">
            <a:solidFill>
              <a:srgbClr val="0B2545"/>
            </a:solidFill>
            <a:prstDash val="solid"/>
          </a:ln>
        </p:spPr>
      </p:sp>
      <p:sp>
        <p:nvSpPr>
          <p:cNvPr id="15" name="Text 13"/>
          <p:cNvSpPr/>
          <p:nvPr/>
        </p:nvSpPr>
        <p:spPr>
          <a:xfrm>
            <a:off x="5303520" y="1344168"/>
            <a:ext cx="594360" cy="594360"/>
          </a:xfrm>
          <a:prstGeom prst="rect">
            <a:avLst/>
          </a:prstGeom>
          <a:noFill/>
          <a:ln/>
        </p:spPr>
        <p:txBody>
          <a:bodyPr wrap="square" lIns="0" tIns="0" rIns="0" bIns="0" rtlCol="0" anchor="ctr"/>
          <a:lstStyle/>
          <a:p>
            <a:pPr marL="0" indent="0" algn="ctr">
              <a:buNone/>
            </a:pPr>
            <a:r>
              <a:rPr lang="en-US" sz="900" b="1" dirty="0">
                <a:solidFill>
                  <a:srgbClr val="000000"/>
                </a:solidFill>
                <a:latin typeface="Arial"/>
                <a:ea typeface="Calibri" pitchFamily="34" charset="-122"/>
                <a:cs typeface="Arial"/>
              </a:rPr>
              <a:t>75%</a:t>
            </a:r>
            <a:endParaRPr lang="en-US" sz="900" dirty="0">
              <a:solidFill>
                <a:srgbClr val="000000"/>
              </a:solidFill>
              <a:latin typeface="Arial"/>
              <a:cs typeface="Arial"/>
            </a:endParaRPr>
          </a:p>
        </p:txBody>
      </p:sp>
      <p:sp>
        <p:nvSpPr>
          <p:cNvPr id="16" name="Text 14"/>
          <p:cNvSpPr/>
          <p:nvPr/>
        </p:nvSpPr>
        <p:spPr>
          <a:xfrm>
            <a:off x="3246120" y="1344168"/>
            <a:ext cx="2011680" cy="320040"/>
          </a:xfrm>
          <a:prstGeom prst="rect">
            <a:avLst/>
          </a:prstGeom>
          <a:noFill/>
          <a:ln/>
        </p:spPr>
        <p:txBody>
          <a:bodyPr wrap="square" lIns="0" tIns="0" rIns="0" bIns="0" rtlCol="0" anchor="ctr"/>
          <a:lstStyle/>
          <a:p>
            <a:pPr marL="0" indent="0">
              <a:buNone/>
            </a:pPr>
            <a:r>
              <a:rPr lang="en-US" sz="1150" b="1" dirty="0">
                <a:solidFill>
                  <a:srgbClr val="000000"/>
                </a:solidFill>
                <a:latin typeface="Arial"/>
                <a:ea typeface="Calibri" pitchFamily="34" charset="-122"/>
                <a:cs typeface="Arial"/>
              </a:rPr>
              <a:t>GORD / Acid Reflux</a:t>
            </a:r>
            <a:endParaRPr lang="en-US" sz="1150" dirty="0">
              <a:solidFill>
                <a:srgbClr val="000000"/>
              </a:solidFill>
              <a:latin typeface="Arial"/>
              <a:cs typeface="Arial"/>
            </a:endParaRPr>
          </a:p>
        </p:txBody>
      </p:sp>
      <p:sp>
        <p:nvSpPr>
          <p:cNvPr id="17" name="Text 15"/>
          <p:cNvSpPr/>
          <p:nvPr/>
        </p:nvSpPr>
        <p:spPr>
          <a:xfrm>
            <a:off x="3246120" y="1709928"/>
            <a:ext cx="2633472" cy="1115568"/>
          </a:xfrm>
          <a:prstGeom prst="rect">
            <a:avLst/>
          </a:prstGeom>
          <a:noFill/>
          <a:ln/>
        </p:spPr>
        <p:txBody>
          <a:bodyPr wrap="square" lIns="0" tIns="0" rIns="0" bIns="0" rtlCol="0" anchor="t"/>
          <a:lstStyle/>
          <a:p>
            <a:pPr marL="0" indent="0">
              <a:buNone/>
            </a:pPr>
            <a:r>
              <a:rPr lang="en-US" sz="900" dirty="0">
                <a:solidFill>
                  <a:srgbClr val="000000"/>
                </a:solidFill>
                <a:latin typeface="Arial"/>
                <a:ea typeface="Calibri" pitchFamily="34" charset="-122"/>
                <a:cs typeface="Arial"/>
              </a:rPr>
              <a:t>Gastro-oesophageal reflux disease triggers bronchoconstriction and nocturnal symptoms (NICE NG80, 2017)</a:t>
            </a:r>
            <a:endParaRPr lang="en-US" sz="900" dirty="0">
              <a:solidFill>
                <a:srgbClr val="000000"/>
              </a:solidFill>
              <a:latin typeface="Arial"/>
              <a:cs typeface="Arial"/>
            </a:endParaRPr>
          </a:p>
        </p:txBody>
      </p:sp>
      <p:sp>
        <p:nvSpPr>
          <p:cNvPr id="18" name="Shape 16"/>
          <p:cNvSpPr/>
          <p:nvPr/>
        </p:nvSpPr>
        <p:spPr>
          <a:xfrm>
            <a:off x="6126480" y="1234440"/>
            <a:ext cx="2834640" cy="1664208"/>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19" name="Shape 17"/>
          <p:cNvSpPr/>
          <p:nvPr/>
        </p:nvSpPr>
        <p:spPr>
          <a:xfrm>
            <a:off x="6126480" y="1234440"/>
            <a:ext cx="2834640" cy="64008"/>
          </a:xfrm>
          <a:prstGeom prst="rect">
            <a:avLst/>
          </a:prstGeom>
          <a:solidFill>
            <a:srgbClr val="F0A500"/>
          </a:solidFill>
          <a:ln w="12700">
            <a:solidFill>
              <a:srgbClr val="F0A500"/>
            </a:solidFill>
            <a:prstDash val="solid"/>
          </a:ln>
        </p:spPr>
      </p:sp>
      <p:sp>
        <p:nvSpPr>
          <p:cNvPr id="20" name="Shape 18"/>
          <p:cNvSpPr/>
          <p:nvPr/>
        </p:nvSpPr>
        <p:spPr>
          <a:xfrm>
            <a:off x="8275320" y="1344168"/>
            <a:ext cx="594360" cy="594360"/>
          </a:xfrm>
          <a:prstGeom prst="ellipse">
            <a:avLst/>
          </a:prstGeom>
          <a:solidFill>
            <a:srgbClr val="F0A500"/>
          </a:solidFill>
          <a:ln w="12700">
            <a:solidFill>
              <a:srgbClr val="F0A500"/>
            </a:solidFill>
            <a:prstDash val="solid"/>
          </a:ln>
        </p:spPr>
      </p:sp>
      <p:sp>
        <p:nvSpPr>
          <p:cNvPr id="21" name="Text 19"/>
          <p:cNvSpPr/>
          <p:nvPr/>
        </p:nvSpPr>
        <p:spPr>
          <a:xfrm>
            <a:off x="8275320" y="1344168"/>
            <a:ext cx="594360" cy="594360"/>
          </a:xfrm>
          <a:prstGeom prst="rect">
            <a:avLst/>
          </a:prstGeom>
          <a:noFill/>
          <a:ln/>
        </p:spPr>
        <p:txBody>
          <a:bodyPr wrap="square" lIns="0" tIns="0" rIns="0" bIns="0" rtlCol="0" anchor="ctr"/>
          <a:lstStyle/>
          <a:p>
            <a:pPr marL="0" indent="0" algn="ctr">
              <a:buNone/>
            </a:pPr>
            <a:r>
              <a:rPr lang="en-US" sz="900" b="1" dirty="0">
                <a:solidFill>
                  <a:srgbClr val="000000"/>
                </a:solidFill>
                <a:latin typeface="Arial"/>
                <a:ea typeface="Calibri" pitchFamily="34" charset="-122"/>
                <a:cs typeface="Arial"/>
              </a:rPr>
              <a:t>38%</a:t>
            </a:r>
            <a:endParaRPr lang="en-US" sz="900" dirty="0">
              <a:solidFill>
                <a:srgbClr val="000000"/>
              </a:solidFill>
              <a:latin typeface="Arial"/>
              <a:cs typeface="Arial"/>
            </a:endParaRPr>
          </a:p>
        </p:txBody>
      </p:sp>
      <p:sp>
        <p:nvSpPr>
          <p:cNvPr id="22" name="Text 20"/>
          <p:cNvSpPr/>
          <p:nvPr/>
        </p:nvSpPr>
        <p:spPr>
          <a:xfrm>
            <a:off x="6217920" y="1344168"/>
            <a:ext cx="2011680" cy="320040"/>
          </a:xfrm>
          <a:prstGeom prst="rect">
            <a:avLst/>
          </a:prstGeom>
          <a:noFill/>
          <a:ln/>
        </p:spPr>
        <p:txBody>
          <a:bodyPr wrap="square" lIns="0" tIns="0" rIns="0" bIns="0" rtlCol="0" anchor="ctr"/>
          <a:lstStyle/>
          <a:p>
            <a:pPr marL="0" indent="0">
              <a:buNone/>
            </a:pPr>
            <a:r>
              <a:rPr lang="en-US" sz="1150" b="1" dirty="0">
                <a:solidFill>
                  <a:srgbClr val="000000"/>
                </a:solidFill>
                <a:latin typeface="Arial"/>
                <a:ea typeface="Calibri" pitchFamily="34" charset="-122"/>
                <a:cs typeface="Arial"/>
              </a:rPr>
              <a:t>Obesity</a:t>
            </a:r>
            <a:endParaRPr lang="en-US" sz="1150" dirty="0">
              <a:solidFill>
                <a:srgbClr val="000000"/>
              </a:solidFill>
              <a:latin typeface="Arial"/>
              <a:cs typeface="Arial"/>
            </a:endParaRPr>
          </a:p>
        </p:txBody>
      </p:sp>
      <p:sp>
        <p:nvSpPr>
          <p:cNvPr id="23" name="Text 21"/>
          <p:cNvSpPr/>
          <p:nvPr/>
        </p:nvSpPr>
        <p:spPr>
          <a:xfrm>
            <a:off x="6217920" y="1709928"/>
            <a:ext cx="2633472" cy="1115568"/>
          </a:xfrm>
          <a:prstGeom prst="rect">
            <a:avLst/>
          </a:prstGeom>
          <a:noFill/>
          <a:ln/>
        </p:spPr>
        <p:txBody>
          <a:bodyPr wrap="square" lIns="0" tIns="0" rIns="0" bIns="0" rtlCol="0" anchor="t"/>
          <a:lstStyle/>
          <a:p>
            <a:pPr marL="0" indent="0">
              <a:buNone/>
            </a:pPr>
            <a:r>
              <a:rPr lang="en-US" sz="900" dirty="0">
                <a:solidFill>
                  <a:srgbClr val="000000"/>
                </a:solidFill>
                <a:latin typeface="Arial"/>
                <a:ea typeface="Calibri" pitchFamily="34" charset="-122"/>
                <a:cs typeface="Arial"/>
              </a:rPr>
              <a:t>Obesity reduces response to ICS and increases hospitalisation risk; BMI ≥30 independently worsens outcomes (Peters et al., 2018)</a:t>
            </a:r>
            <a:endParaRPr lang="en-US" sz="900" dirty="0">
              <a:solidFill>
                <a:srgbClr val="000000"/>
              </a:solidFill>
              <a:latin typeface="Arial"/>
              <a:cs typeface="Arial"/>
            </a:endParaRPr>
          </a:p>
        </p:txBody>
      </p:sp>
      <p:sp>
        <p:nvSpPr>
          <p:cNvPr id="24" name="Shape 22"/>
          <p:cNvSpPr/>
          <p:nvPr/>
        </p:nvSpPr>
        <p:spPr>
          <a:xfrm>
            <a:off x="182880" y="3063240"/>
            <a:ext cx="2834640" cy="1664208"/>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25" name="Shape 23"/>
          <p:cNvSpPr/>
          <p:nvPr/>
        </p:nvSpPr>
        <p:spPr>
          <a:xfrm>
            <a:off x="182880" y="3063240"/>
            <a:ext cx="2834640" cy="64008"/>
          </a:xfrm>
          <a:prstGeom prst="rect">
            <a:avLst/>
          </a:prstGeom>
          <a:solidFill>
            <a:srgbClr val="C0392B"/>
          </a:solidFill>
          <a:ln w="12700">
            <a:solidFill>
              <a:srgbClr val="C0392B"/>
            </a:solidFill>
            <a:prstDash val="solid"/>
          </a:ln>
        </p:spPr>
      </p:sp>
      <p:sp>
        <p:nvSpPr>
          <p:cNvPr id="26" name="Shape 24"/>
          <p:cNvSpPr/>
          <p:nvPr/>
        </p:nvSpPr>
        <p:spPr>
          <a:xfrm>
            <a:off x="2331720" y="3172968"/>
            <a:ext cx="594360" cy="594360"/>
          </a:xfrm>
          <a:prstGeom prst="ellipse">
            <a:avLst/>
          </a:prstGeom>
          <a:solidFill>
            <a:srgbClr val="C0392B"/>
          </a:solidFill>
          <a:ln w="12700">
            <a:solidFill>
              <a:srgbClr val="C0392B"/>
            </a:solidFill>
            <a:prstDash val="solid"/>
          </a:ln>
        </p:spPr>
      </p:sp>
      <p:sp>
        <p:nvSpPr>
          <p:cNvPr id="27" name="Text 25"/>
          <p:cNvSpPr/>
          <p:nvPr/>
        </p:nvSpPr>
        <p:spPr>
          <a:xfrm>
            <a:off x="2331720" y="3172968"/>
            <a:ext cx="594360" cy="594360"/>
          </a:xfrm>
          <a:prstGeom prst="rect">
            <a:avLst/>
          </a:prstGeom>
          <a:noFill/>
          <a:ln/>
        </p:spPr>
        <p:txBody>
          <a:bodyPr wrap="square" lIns="0" tIns="0" rIns="0" bIns="0" rtlCol="0" anchor="ctr"/>
          <a:lstStyle/>
          <a:p>
            <a:pPr marL="0" indent="0" algn="ctr">
              <a:buNone/>
            </a:pPr>
            <a:r>
              <a:rPr lang="en-US" sz="900" b="1" dirty="0">
                <a:solidFill>
                  <a:srgbClr val="000000"/>
                </a:solidFill>
                <a:latin typeface="Arial"/>
                <a:ea typeface="Calibri" pitchFamily="34" charset="-122"/>
                <a:cs typeface="Arial"/>
              </a:rPr>
              <a:t>3×</a:t>
            </a:r>
            <a:endParaRPr lang="en-US" sz="900" dirty="0">
              <a:solidFill>
                <a:srgbClr val="000000"/>
              </a:solidFill>
              <a:latin typeface="Arial"/>
              <a:cs typeface="Arial"/>
            </a:endParaRPr>
          </a:p>
        </p:txBody>
      </p:sp>
      <p:sp>
        <p:nvSpPr>
          <p:cNvPr id="28" name="Text 26"/>
          <p:cNvSpPr/>
          <p:nvPr/>
        </p:nvSpPr>
        <p:spPr>
          <a:xfrm>
            <a:off x="274320" y="3172968"/>
            <a:ext cx="2011680" cy="320040"/>
          </a:xfrm>
          <a:prstGeom prst="rect">
            <a:avLst/>
          </a:prstGeom>
          <a:noFill/>
          <a:ln/>
        </p:spPr>
        <p:txBody>
          <a:bodyPr wrap="square" lIns="0" tIns="0" rIns="0" bIns="0" rtlCol="0" anchor="ctr"/>
          <a:lstStyle/>
          <a:p>
            <a:pPr marL="0" indent="0">
              <a:buNone/>
            </a:pPr>
            <a:r>
              <a:rPr lang="en-US" sz="1150" b="1" dirty="0">
                <a:solidFill>
                  <a:srgbClr val="000000"/>
                </a:solidFill>
                <a:latin typeface="Arial"/>
                <a:ea typeface="Calibri" pitchFamily="34" charset="-122"/>
                <a:cs typeface="Arial"/>
              </a:rPr>
              <a:t>Depression &amp; Anxiety</a:t>
            </a:r>
            <a:endParaRPr lang="en-US" sz="1150" dirty="0">
              <a:solidFill>
                <a:srgbClr val="000000"/>
              </a:solidFill>
              <a:latin typeface="Arial"/>
              <a:cs typeface="Arial"/>
            </a:endParaRPr>
          </a:p>
        </p:txBody>
      </p:sp>
      <p:sp>
        <p:nvSpPr>
          <p:cNvPr id="29" name="Text 27"/>
          <p:cNvSpPr/>
          <p:nvPr/>
        </p:nvSpPr>
        <p:spPr>
          <a:xfrm>
            <a:off x="274320" y="3538728"/>
            <a:ext cx="2633472" cy="1115568"/>
          </a:xfrm>
          <a:prstGeom prst="rect">
            <a:avLst/>
          </a:prstGeom>
          <a:noFill/>
          <a:ln/>
        </p:spPr>
        <p:txBody>
          <a:bodyPr wrap="square" lIns="0" tIns="0" rIns="0" bIns="0" rtlCol="0" anchor="t"/>
          <a:lstStyle/>
          <a:p>
            <a:pPr marL="0" indent="0">
              <a:buNone/>
            </a:pPr>
            <a:r>
              <a:rPr lang="en-US" sz="900" dirty="0">
                <a:solidFill>
                  <a:srgbClr val="000000"/>
                </a:solidFill>
                <a:latin typeface="Arial"/>
                <a:ea typeface="Calibri" pitchFamily="34" charset="-122"/>
                <a:cs typeface="Arial"/>
              </a:rPr>
              <a:t>3× more common in asthma patients; psychological comorbidity reduces medication adherence (Lavoie et al., 2006)</a:t>
            </a:r>
            <a:endParaRPr lang="en-US" sz="900" dirty="0">
              <a:solidFill>
                <a:srgbClr val="000000"/>
              </a:solidFill>
              <a:latin typeface="Arial"/>
              <a:cs typeface="Arial"/>
            </a:endParaRPr>
          </a:p>
        </p:txBody>
      </p:sp>
      <p:sp>
        <p:nvSpPr>
          <p:cNvPr id="30" name="Shape 28"/>
          <p:cNvSpPr/>
          <p:nvPr/>
        </p:nvSpPr>
        <p:spPr>
          <a:xfrm>
            <a:off x="3154680" y="3063240"/>
            <a:ext cx="2834640" cy="1664208"/>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31" name="Shape 29"/>
          <p:cNvSpPr/>
          <p:nvPr/>
        </p:nvSpPr>
        <p:spPr>
          <a:xfrm>
            <a:off x="3154680" y="3063240"/>
            <a:ext cx="2834640" cy="64008"/>
          </a:xfrm>
          <a:prstGeom prst="rect">
            <a:avLst/>
          </a:prstGeom>
          <a:solidFill>
            <a:srgbClr val="6B4C9A"/>
          </a:solidFill>
          <a:ln w="12700">
            <a:solidFill>
              <a:srgbClr val="6B4C9A"/>
            </a:solidFill>
            <a:prstDash val="solid"/>
          </a:ln>
        </p:spPr>
      </p:sp>
      <p:sp>
        <p:nvSpPr>
          <p:cNvPr id="32" name="Shape 30"/>
          <p:cNvSpPr/>
          <p:nvPr/>
        </p:nvSpPr>
        <p:spPr>
          <a:xfrm>
            <a:off x="5303520" y="3172968"/>
            <a:ext cx="594360" cy="594360"/>
          </a:xfrm>
          <a:prstGeom prst="ellipse">
            <a:avLst/>
          </a:prstGeom>
          <a:solidFill>
            <a:srgbClr val="6B4C9A"/>
          </a:solidFill>
          <a:ln w="12700">
            <a:solidFill>
              <a:srgbClr val="6B4C9A"/>
            </a:solidFill>
            <a:prstDash val="solid"/>
          </a:ln>
        </p:spPr>
      </p:sp>
      <p:sp>
        <p:nvSpPr>
          <p:cNvPr id="33" name="Text 31"/>
          <p:cNvSpPr/>
          <p:nvPr/>
        </p:nvSpPr>
        <p:spPr>
          <a:xfrm>
            <a:off x="5303520" y="3172968"/>
            <a:ext cx="594360" cy="594360"/>
          </a:xfrm>
          <a:prstGeom prst="rect">
            <a:avLst/>
          </a:prstGeom>
          <a:noFill/>
          <a:ln/>
        </p:spPr>
        <p:txBody>
          <a:bodyPr wrap="square" lIns="0" tIns="0" rIns="0" bIns="0" rtlCol="0" anchor="ctr"/>
          <a:lstStyle/>
          <a:p>
            <a:pPr marL="0" indent="0" algn="ctr">
              <a:buNone/>
            </a:pPr>
            <a:r>
              <a:rPr lang="en-US" sz="900" b="1" dirty="0">
                <a:solidFill>
                  <a:srgbClr val="000000"/>
                </a:solidFill>
                <a:latin typeface="Arial"/>
                <a:ea typeface="Calibri" pitchFamily="34" charset="-122"/>
                <a:cs typeface="Arial"/>
              </a:rPr>
              <a:t>40%</a:t>
            </a:r>
            <a:endParaRPr lang="en-US" sz="900" dirty="0">
              <a:solidFill>
                <a:srgbClr val="000000"/>
              </a:solidFill>
              <a:latin typeface="Arial"/>
              <a:cs typeface="Arial"/>
            </a:endParaRPr>
          </a:p>
        </p:txBody>
      </p:sp>
      <p:sp>
        <p:nvSpPr>
          <p:cNvPr id="34" name="Text 32"/>
          <p:cNvSpPr/>
          <p:nvPr/>
        </p:nvSpPr>
        <p:spPr>
          <a:xfrm>
            <a:off x="3246120" y="3172968"/>
            <a:ext cx="2011680" cy="320040"/>
          </a:xfrm>
          <a:prstGeom prst="rect">
            <a:avLst/>
          </a:prstGeom>
          <a:noFill/>
          <a:ln/>
        </p:spPr>
        <p:txBody>
          <a:bodyPr wrap="square" lIns="0" tIns="0" rIns="0" bIns="0" rtlCol="0" anchor="ctr"/>
          <a:lstStyle/>
          <a:p>
            <a:pPr marL="0" indent="0">
              <a:buNone/>
            </a:pPr>
            <a:r>
              <a:rPr lang="en-US" sz="1150" b="1" dirty="0">
                <a:solidFill>
                  <a:srgbClr val="000000"/>
                </a:solidFill>
                <a:latin typeface="Arial"/>
                <a:ea typeface="Calibri" pitchFamily="34" charset="-122"/>
                <a:cs typeface="Arial"/>
              </a:rPr>
              <a:t>Obstructive Sleep Apnoea</a:t>
            </a:r>
            <a:endParaRPr lang="en-US" sz="1150" dirty="0">
              <a:solidFill>
                <a:srgbClr val="000000"/>
              </a:solidFill>
              <a:latin typeface="Arial"/>
              <a:cs typeface="Arial"/>
            </a:endParaRPr>
          </a:p>
        </p:txBody>
      </p:sp>
      <p:sp>
        <p:nvSpPr>
          <p:cNvPr id="35" name="Text 33"/>
          <p:cNvSpPr/>
          <p:nvPr/>
        </p:nvSpPr>
        <p:spPr>
          <a:xfrm>
            <a:off x="3246120" y="3538728"/>
            <a:ext cx="2633472" cy="1115568"/>
          </a:xfrm>
          <a:prstGeom prst="rect">
            <a:avLst/>
          </a:prstGeom>
          <a:noFill/>
          <a:ln/>
        </p:spPr>
        <p:txBody>
          <a:bodyPr wrap="square" lIns="0" tIns="0" rIns="0" bIns="0" rtlCol="0" anchor="t"/>
          <a:lstStyle/>
          <a:p>
            <a:pPr marL="0" indent="0">
              <a:buNone/>
            </a:pPr>
            <a:r>
              <a:rPr lang="en-US" sz="900" dirty="0">
                <a:solidFill>
                  <a:srgbClr val="000000"/>
                </a:solidFill>
                <a:latin typeface="Arial"/>
                <a:ea typeface="Calibri" pitchFamily="34" charset="-122"/>
                <a:cs typeface="Arial"/>
              </a:rPr>
              <a:t>Strong association with asthma, particularly in obese patients; worsens nocturnal symptoms (Julien et al., 2009)</a:t>
            </a:r>
            <a:endParaRPr lang="en-US" sz="900" dirty="0">
              <a:solidFill>
                <a:srgbClr val="000000"/>
              </a:solidFill>
              <a:latin typeface="Arial"/>
              <a:cs typeface="Arial"/>
            </a:endParaRPr>
          </a:p>
        </p:txBody>
      </p:sp>
      <p:sp>
        <p:nvSpPr>
          <p:cNvPr id="36" name="Shape 34"/>
          <p:cNvSpPr/>
          <p:nvPr/>
        </p:nvSpPr>
        <p:spPr>
          <a:xfrm>
            <a:off x="6126480" y="3063240"/>
            <a:ext cx="2834640" cy="1664208"/>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37" name="Shape 35"/>
          <p:cNvSpPr/>
          <p:nvPr/>
        </p:nvSpPr>
        <p:spPr>
          <a:xfrm>
            <a:off x="6126480" y="3063240"/>
            <a:ext cx="2834640" cy="64008"/>
          </a:xfrm>
          <a:prstGeom prst="rect">
            <a:avLst/>
          </a:prstGeom>
          <a:solidFill>
            <a:srgbClr val="1E7E6F"/>
          </a:solidFill>
          <a:ln w="12700">
            <a:solidFill>
              <a:srgbClr val="1E7E6F"/>
            </a:solidFill>
            <a:prstDash val="solid"/>
          </a:ln>
        </p:spPr>
      </p:sp>
      <p:sp>
        <p:nvSpPr>
          <p:cNvPr id="38" name="Shape 36"/>
          <p:cNvSpPr/>
          <p:nvPr/>
        </p:nvSpPr>
        <p:spPr>
          <a:xfrm>
            <a:off x="8275320" y="3172968"/>
            <a:ext cx="594360" cy="594360"/>
          </a:xfrm>
          <a:prstGeom prst="ellipse">
            <a:avLst/>
          </a:prstGeom>
          <a:solidFill>
            <a:srgbClr val="1E7E6F"/>
          </a:solidFill>
          <a:ln w="12700">
            <a:solidFill>
              <a:srgbClr val="1E7E6F"/>
            </a:solidFill>
            <a:prstDash val="solid"/>
          </a:ln>
        </p:spPr>
      </p:sp>
      <p:sp>
        <p:nvSpPr>
          <p:cNvPr id="39" name="Text 37"/>
          <p:cNvSpPr/>
          <p:nvPr/>
        </p:nvSpPr>
        <p:spPr>
          <a:xfrm>
            <a:off x="8275320" y="3172968"/>
            <a:ext cx="594360" cy="594360"/>
          </a:xfrm>
          <a:prstGeom prst="rect">
            <a:avLst/>
          </a:prstGeom>
          <a:noFill/>
          <a:ln/>
        </p:spPr>
        <p:txBody>
          <a:bodyPr wrap="square" lIns="0" tIns="0" rIns="0" bIns="0" rtlCol="0" anchor="ctr"/>
          <a:lstStyle/>
          <a:p>
            <a:pPr marL="0" indent="0" algn="ctr">
              <a:buNone/>
            </a:pPr>
            <a:r>
              <a:rPr lang="en-US" sz="900" b="1" dirty="0">
                <a:solidFill>
                  <a:srgbClr val="000000"/>
                </a:solidFill>
                <a:latin typeface="Arial"/>
                <a:ea typeface="Calibri" pitchFamily="34" charset="-122"/>
                <a:cs typeface="Arial"/>
              </a:rPr>
              <a:t>30%</a:t>
            </a:r>
            <a:endParaRPr lang="en-US" sz="900" dirty="0">
              <a:solidFill>
                <a:srgbClr val="000000"/>
              </a:solidFill>
              <a:latin typeface="Arial"/>
              <a:cs typeface="Arial"/>
            </a:endParaRPr>
          </a:p>
        </p:txBody>
      </p:sp>
      <p:sp>
        <p:nvSpPr>
          <p:cNvPr id="40" name="Text 38"/>
          <p:cNvSpPr/>
          <p:nvPr/>
        </p:nvSpPr>
        <p:spPr>
          <a:xfrm>
            <a:off x="6217920" y="3172968"/>
            <a:ext cx="2011680" cy="320040"/>
          </a:xfrm>
          <a:prstGeom prst="rect">
            <a:avLst/>
          </a:prstGeom>
          <a:noFill/>
          <a:ln/>
        </p:spPr>
        <p:txBody>
          <a:bodyPr wrap="square" lIns="0" tIns="0" rIns="0" bIns="0" rtlCol="0" anchor="ctr"/>
          <a:lstStyle/>
          <a:p>
            <a:pPr marL="0" indent="0">
              <a:buNone/>
            </a:pPr>
            <a:r>
              <a:rPr lang="en-US" sz="1150" b="1" dirty="0">
                <a:solidFill>
                  <a:srgbClr val="000000"/>
                </a:solidFill>
                <a:latin typeface="Arial"/>
                <a:ea typeface="Calibri" pitchFamily="34" charset="-122"/>
                <a:cs typeface="Arial"/>
              </a:rPr>
              <a:t>Eczema / Atopic Dermatitis</a:t>
            </a:r>
            <a:endParaRPr lang="en-US" sz="1150" dirty="0">
              <a:solidFill>
                <a:srgbClr val="000000"/>
              </a:solidFill>
              <a:latin typeface="Arial"/>
              <a:cs typeface="Arial"/>
            </a:endParaRPr>
          </a:p>
        </p:txBody>
      </p:sp>
      <p:sp>
        <p:nvSpPr>
          <p:cNvPr id="41" name="Text 39"/>
          <p:cNvSpPr/>
          <p:nvPr/>
        </p:nvSpPr>
        <p:spPr>
          <a:xfrm>
            <a:off x="6217920" y="3538728"/>
            <a:ext cx="2633472" cy="1115568"/>
          </a:xfrm>
          <a:prstGeom prst="rect">
            <a:avLst/>
          </a:prstGeom>
          <a:noFill/>
          <a:ln/>
        </p:spPr>
        <p:txBody>
          <a:bodyPr wrap="square" lIns="0" tIns="0" rIns="0" bIns="0" rtlCol="0" anchor="t"/>
          <a:lstStyle/>
          <a:p>
            <a:pPr marL="0" indent="0">
              <a:buNone/>
            </a:pPr>
            <a:r>
              <a:rPr lang="en-US" sz="900" dirty="0">
                <a:solidFill>
                  <a:srgbClr val="000000"/>
                </a:solidFill>
                <a:latin typeface="Arial"/>
                <a:ea typeface="Calibri" pitchFamily="34" charset="-122"/>
                <a:cs typeface="Arial"/>
              </a:rPr>
              <a:t>Part of the 'atopic triad'; often precedes asthma in children ('atopic march') (Spergel, 2010)</a:t>
            </a:r>
            <a:endParaRPr lang="en-US" sz="900" dirty="0">
              <a:solidFill>
                <a:srgbClr val="000000"/>
              </a:solidFill>
              <a:latin typeface="Arial"/>
              <a:cs typeface="Arial"/>
            </a:endParaRPr>
          </a:p>
        </p:txBody>
      </p:sp>
      <p:sp>
        <p:nvSpPr>
          <p:cNvPr id="42" name="Text 40"/>
          <p:cNvSpPr/>
          <p:nvPr/>
        </p:nvSpPr>
        <p:spPr>
          <a:xfrm>
            <a:off x="182880" y="4846320"/>
            <a:ext cx="8778240" cy="164592"/>
          </a:xfrm>
          <a:prstGeom prst="rect">
            <a:avLst/>
          </a:prstGeom>
          <a:noFill/>
          <a:ln/>
        </p:spPr>
        <p:txBody>
          <a:bodyPr wrap="square" lIns="0" tIns="0" rIns="0" bIns="0" rtlCol="0" anchor="ctr"/>
          <a:lstStyle/>
          <a:p>
            <a:pPr marL="0" indent="0">
              <a:buNone/>
            </a:pPr>
            <a:r>
              <a:rPr lang="en-US" sz="800" i="1" dirty="0">
                <a:solidFill>
                  <a:srgbClr val="000000"/>
                </a:solidFill>
                <a:latin typeface="Arial"/>
                <a:ea typeface="Calibri" pitchFamily="34" charset="-122"/>
                <a:cs typeface="Arial"/>
              </a:rPr>
              <a:t>Effective asthma management requires a whole-person, multidisciplinary approach to identify and address comorbidities (NICE, 2021)</a:t>
            </a:r>
            <a:endParaRPr lang="en-US" sz="800" dirty="0">
              <a:solidFill>
                <a:srgbClr val="000000"/>
              </a:solidFill>
              <a:latin typeface="Arial"/>
              <a:cs typeface="Arial"/>
            </a:endParaRPr>
          </a:p>
        </p:txBody>
      </p:sp>
      <p:sp>
        <p:nvSpPr>
          <p:cNvPr id="43" name="Shape 41"/>
          <p:cNvSpPr/>
          <p:nvPr/>
        </p:nvSpPr>
        <p:spPr>
          <a:xfrm>
            <a:off x="0" y="4983480"/>
            <a:ext cx="9144000" cy="160020"/>
          </a:xfrm>
          <a:prstGeom prst="rect">
            <a:avLst/>
          </a:prstGeom>
          <a:solidFill>
            <a:srgbClr val="0B2545"/>
          </a:solidFill>
          <a:ln w="12700">
            <a:solidFill>
              <a:srgbClr val="0B2545"/>
            </a:solidFill>
            <a:prstDash val="solid"/>
          </a:ln>
        </p:spPr>
      </p:sp>
      <p:sp>
        <p:nvSpPr>
          <p:cNvPr id="44" name="Text 42"/>
          <p:cNvSpPr/>
          <p:nvPr/>
        </p:nvSpPr>
        <p:spPr>
          <a:xfrm>
            <a:off x="182880" y="4983480"/>
            <a:ext cx="8778240" cy="160020"/>
          </a:xfrm>
          <a:prstGeom prst="rect">
            <a:avLst/>
          </a:prstGeom>
          <a:noFill/>
          <a:ln/>
        </p:spPr>
        <p:txBody>
          <a:bodyPr wrap="square" lIns="0" tIns="0" rIns="0" bIns="0" rtlCol="0" anchor="ctr"/>
          <a:lstStyle/>
          <a:p>
            <a:pPr marL="0" indent="0">
              <a:buNone/>
            </a:pPr>
            <a:r>
              <a:rPr lang="en-US" sz="700" dirty="0">
                <a:solidFill>
                  <a:srgbClr val="000000"/>
                </a:solidFill>
                <a:latin typeface="Arial"/>
                <a:ea typeface="Calibri" pitchFamily="34" charset="-122"/>
                <a:cs typeface="Arial"/>
              </a:rPr>
              <a:t>MSc Public Health &amp; Social Care in Practice | LCHS7003 | Asthma: Long-Term Condition Management</a:t>
            </a:r>
            <a:endParaRPr lang="en-US" sz="700" dirty="0">
              <a:solidFill>
                <a:srgbClr val="000000"/>
              </a:solidFill>
              <a:latin typeface="Arial"/>
              <a:cs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5F8FA"/>
        </a:solidFill>
        <a:effectLst/>
      </p:bgPr>
    </p:bg>
    <p:spTree>
      <p:nvGrpSpPr>
        <p:cNvPr id="1" name=""/>
        <p:cNvGrpSpPr/>
        <p:nvPr/>
      </p:nvGrpSpPr>
      <p:grpSpPr>
        <a:xfrm>
          <a:off x="0" y="0"/>
          <a:ext cx="0" cy="0"/>
          <a:chOff x="0" y="0"/>
          <a:chExt cx="0" cy="0"/>
        </a:xfrm>
      </p:grpSpPr>
      <p:sp>
        <p:nvSpPr>
          <p:cNvPr id="2" name="Shape 0"/>
          <p:cNvSpPr/>
          <p:nvPr/>
        </p:nvSpPr>
        <p:spPr>
          <a:xfrm>
            <a:off x="0" y="0"/>
            <a:ext cx="9144000" cy="1051560"/>
          </a:xfrm>
          <a:prstGeom prst="rect">
            <a:avLst/>
          </a:prstGeom>
          <a:solidFill>
            <a:srgbClr val="0B2545"/>
          </a:solidFill>
          <a:ln w="12700">
            <a:solidFill>
              <a:srgbClr val="0B2545"/>
            </a:solidFill>
            <a:prstDash val="solid"/>
          </a:ln>
        </p:spPr>
      </p:sp>
      <p:sp>
        <p:nvSpPr>
          <p:cNvPr id="3" name="Shape 1"/>
          <p:cNvSpPr/>
          <p:nvPr/>
        </p:nvSpPr>
        <p:spPr>
          <a:xfrm>
            <a:off x="0" y="1051560"/>
            <a:ext cx="9144000" cy="54864"/>
          </a:xfrm>
          <a:prstGeom prst="rect">
            <a:avLst/>
          </a:prstGeom>
          <a:solidFill>
            <a:srgbClr val="1B7EC8"/>
          </a:solidFill>
          <a:ln w="12700">
            <a:solidFill>
              <a:srgbClr val="1B7EC8"/>
            </a:solidFill>
            <a:prstDash val="solid"/>
          </a:ln>
        </p:spPr>
      </p:sp>
      <p:sp>
        <p:nvSpPr>
          <p:cNvPr id="4" name="Text 2"/>
          <p:cNvSpPr/>
          <p:nvPr/>
        </p:nvSpPr>
        <p:spPr>
          <a:xfrm>
            <a:off x="320040" y="45720"/>
            <a:ext cx="8503920" cy="685800"/>
          </a:xfrm>
          <a:prstGeom prst="rect">
            <a:avLst/>
          </a:prstGeom>
          <a:noFill/>
          <a:ln/>
        </p:spPr>
        <p:txBody>
          <a:bodyPr wrap="square" lIns="0" tIns="0" rIns="0" bIns="0" rtlCol="0" anchor="ctr"/>
          <a:lstStyle/>
          <a:p>
            <a:pPr marL="0" indent="0">
              <a:buNone/>
            </a:pPr>
            <a:r>
              <a:rPr lang="en-US" sz="2200" b="1" dirty="0">
                <a:solidFill>
                  <a:schemeClr val="bg1"/>
                </a:solidFill>
                <a:latin typeface="Arial"/>
                <a:ea typeface="Calibri" pitchFamily="34" charset="-122"/>
                <a:cs typeface="Arial"/>
              </a:rPr>
              <a:t>Prevention of Asthma</a:t>
            </a:r>
            <a:endParaRPr lang="en-US" sz="2200" dirty="0">
              <a:solidFill>
                <a:schemeClr val="bg1"/>
              </a:solidFill>
              <a:latin typeface="Arial"/>
              <a:cs typeface="Arial"/>
            </a:endParaRPr>
          </a:p>
        </p:txBody>
      </p:sp>
      <p:sp>
        <p:nvSpPr>
          <p:cNvPr id="5" name="Text 3"/>
          <p:cNvSpPr/>
          <p:nvPr/>
        </p:nvSpPr>
        <p:spPr>
          <a:xfrm>
            <a:off x="320040" y="713232"/>
            <a:ext cx="8503920" cy="320040"/>
          </a:xfrm>
          <a:prstGeom prst="rect">
            <a:avLst/>
          </a:prstGeom>
          <a:noFill/>
          <a:ln/>
        </p:spPr>
        <p:txBody>
          <a:bodyPr wrap="square" lIns="0" tIns="0" rIns="0" bIns="0" rtlCol="0" anchor="t"/>
          <a:lstStyle/>
          <a:p>
            <a:pPr marL="0" indent="0">
              <a:buNone/>
            </a:pPr>
            <a:r>
              <a:rPr lang="en-US" sz="1100" dirty="0">
                <a:solidFill>
                  <a:schemeClr val="bg1"/>
                </a:solidFill>
                <a:latin typeface="Arial"/>
                <a:ea typeface="Calibri"/>
                <a:cs typeface="Arial"/>
              </a:rPr>
              <a:t>Primary, Secondary &amp; Tertiary Prevention |</a:t>
            </a:r>
          </a:p>
        </p:txBody>
      </p:sp>
      <p:sp>
        <p:nvSpPr>
          <p:cNvPr id="6" name="Shape 4"/>
          <p:cNvSpPr/>
          <p:nvPr/>
        </p:nvSpPr>
        <p:spPr>
          <a:xfrm>
            <a:off x="182880" y="1207008"/>
            <a:ext cx="2834640" cy="3639312"/>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7" name="Shape 5"/>
          <p:cNvSpPr/>
          <p:nvPr/>
        </p:nvSpPr>
        <p:spPr>
          <a:xfrm>
            <a:off x="182880" y="1207008"/>
            <a:ext cx="2834640" cy="530352"/>
          </a:xfrm>
          <a:prstGeom prst="rect">
            <a:avLst/>
          </a:prstGeom>
          <a:solidFill>
            <a:srgbClr val="1E7E6F"/>
          </a:solidFill>
          <a:ln w="12700">
            <a:solidFill>
              <a:srgbClr val="1E7E6F"/>
            </a:solidFill>
            <a:prstDash val="solid"/>
          </a:ln>
        </p:spPr>
      </p:sp>
      <p:sp>
        <p:nvSpPr>
          <p:cNvPr id="8" name="Text 6"/>
          <p:cNvSpPr/>
          <p:nvPr/>
        </p:nvSpPr>
        <p:spPr>
          <a:xfrm>
            <a:off x="274320" y="1207008"/>
            <a:ext cx="2651760" cy="530352"/>
          </a:xfrm>
          <a:prstGeom prst="rect">
            <a:avLst/>
          </a:prstGeom>
          <a:noFill/>
          <a:ln/>
        </p:spPr>
        <p:txBody>
          <a:bodyPr wrap="square" lIns="0" tIns="0" rIns="0" bIns="0" rtlCol="0" anchor="ctr"/>
          <a:lstStyle/>
          <a:p>
            <a:pPr marL="0" indent="0">
              <a:buNone/>
            </a:pPr>
            <a:r>
              <a:rPr lang="en-US" sz="1050" b="1" dirty="0">
                <a:solidFill>
                  <a:srgbClr val="000000"/>
                </a:solidFill>
                <a:latin typeface="Arial"/>
                <a:ea typeface="Calibri" pitchFamily="34" charset="-122"/>
                <a:cs typeface="Arial"/>
              </a:rPr>
              <a:t>🌱  PRIMARY PREVENTION</a:t>
            </a:r>
            <a:endParaRPr lang="en-US" sz="1050" dirty="0">
              <a:solidFill>
                <a:srgbClr val="000000"/>
              </a:solidFill>
              <a:latin typeface="Arial"/>
              <a:cs typeface="Arial"/>
            </a:endParaRPr>
          </a:p>
        </p:txBody>
      </p:sp>
      <p:sp>
        <p:nvSpPr>
          <p:cNvPr id="9" name="Text 7"/>
          <p:cNvSpPr/>
          <p:nvPr/>
        </p:nvSpPr>
        <p:spPr>
          <a:xfrm>
            <a:off x="274320" y="1792224"/>
            <a:ext cx="2651760" cy="2962656"/>
          </a:xfrm>
          <a:prstGeom prst="rect">
            <a:avLst/>
          </a:prstGeom>
          <a:noFill/>
          <a:ln/>
        </p:spPr>
        <p:txBody>
          <a:bodyPr wrap="square" lIns="0" tIns="0" rIns="0" bIns="0" rtlCol="0" anchor="t"/>
          <a:lstStyle/>
          <a:p>
            <a:pPr marL="342900" indent="-342900">
              <a:spcAft>
                <a:spcPts val="500"/>
              </a:spcAft>
              <a:buSzPct val="100000"/>
              <a:buChar char="•"/>
            </a:pPr>
            <a:r>
              <a:rPr lang="en-US" sz="950" dirty="0">
                <a:solidFill>
                  <a:srgbClr val="000000"/>
                </a:solidFill>
                <a:latin typeface="Arial"/>
                <a:ea typeface="Calibri" pitchFamily="34" charset="-122"/>
                <a:cs typeface="Arial"/>
              </a:rPr>
              <a:t>Breastfeeding for ≥4 months reduces early wheeze risk (Gdalevich et al., 2001)</a:t>
            </a:r>
            <a:endParaRPr lang="en-US" sz="950" dirty="0">
              <a:solidFill>
                <a:srgbClr val="000000"/>
              </a:solidFill>
              <a:latin typeface="Arial"/>
              <a:cs typeface="Arial"/>
            </a:endParaRPr>
          </a:p>
          <a:p>
            <a:pPr marL="342900" indent="-342900">
              <a:spcAft>
                <a:spcPts val="500"/>
              </a:spcAft>
              <a:buSzPct val="100000"/>
              <a:buChar char="•"/>
            </a:pPr>
            <a:r>
              <a:rPr lang="en-US" sz="950" dirty="0">
                <a:solidFill>
                  <a:srgbClr val="000000"/>
                </a:solidFill>
                <a:latin typeface="Arial"/>
                <a:ea typeface="Calibri" pitchFamily="34" charset="-122"/>
                <a:cs typeface="Arial"/>
              </a:rPr>
              <a:t>Avoidance of maternal smoking during pregnancy (NICE PH26, 2010)</a:t>
            </a:r>
            <a:endParaRPr lang="en-US" sz="950" dirty="0">
              <a:solidFill>
                <a:srgbClr val="000000"/>
              </a:solidFill>
              <a:latin typeface="Arial"/>
              <a:cs typeface="Arial"/>
            </a:endParaRPr>
          </a:p>
          <a:p>
            <a:pPr marL="342900" indent="-342900">
              <a:spcAft>
                <a:spcPts val="500"/>
              </a:spcAft>
              <a:buSzPct val="100000"/>
              <a:buChar char="•"/>
            </a:pPr>
            <a:r>
              <a:rPr lang="en-US" sz="950" dirty="0">
                <a:solidFill>
                  <a:srgbClr val="000000"/>
                </a:solidFill>
                <a:latin typeface="Arial"/>
                <a:ea typeface="Calibri" pitchFamily="34" charset="-122"/>
                <a:cs typeface="Arial"/>
              </a:rPr>
              <a:t>Reducing indoor air pollutants: NO₂, mould, damp housing (PHE, 2020)</a:t>
            </a:r>
            <a:endParaRPr lang="en-US" sz="950" dirty="0">
              <a:solidFill>
                <a:srgbClr val="000000"/>
              </a:solidFill>
              <a:latin typeface="Arial"/>
              <a:cs typeface="Arial"/>
            </a:endParaRPr>
          </a:p>
          <a:p>
            <a:pPr marL="342900" indent="-342900">
              <a:spcAft>
                <a:spcPts val="500"/>
              </a:spcAft>
              <a:buSzPct val="100000"/>
              <a:buChar char="•"/>
            </a:pPr>
            <a:r>
              <a:rPr lang="en-US" sz="950" dirty="0">
                <a:solidFill>
                  <a:srgbClr val="000000"/>
                </a:solidFill>
                <a:latin typeface="Arial"/>
                <a:ea typeface="Calibri" pitchFamily="34" charset="-122"/>
                <a:cs typeface="Arial"/>
              </a:rPr>
              <a:t>Vitamin D supplementation in at-risk pregnancies (Litonjua et al., 2016)</a:t>
            </a:r>
            <a:endParaRPr lang="en-US" sz="950" dirty="0">
              <a:solidFill>
                <a:srgbClr val="000000"/>
              </a:solidFill>
              <a:latin typeface="Arial"/>
              <a:cs typeface="Arial"/>
            </a:endParaRPr>
          </a:p>
          <a:p>
            <a:pPr marL="342900" indent="-342900">
              <a:spcAft>
                <a:spcPts val="500"/>
              </a:spcAft>
              <a:buSzPct val="100000"/>
              <a:buChar char="•"/>
            </a:pPr>
            <a:r>
              <a:rPr lang="en-US" sz="950" dirty="0">
                <a:solidFill>
                  <a:srgbClr val="000000"/>
                </a:solidFill>
                <a:latin typeface="Arial"/>
                <a:ea typeface="Calibri" pitchFamily="34" charset="-122"/>
                <a:cs typeface="Arial"/>
              </a:rPr>
              <a:t>Diverse gut microbiome development via varied diet in infancy (Fujimura et al., 2016)</a:t>
            </a:r>
            <a:endParaRPr lang="en-US" sz="950" dirty="0">
              <a:solidFill>
                <a:srgbClr val="000000"/>
              </a:solidFill>
              <a:latin typeface="Arial"/>
              <a:cs typeface="Arial"/>
            </a:endParaRPr>
          </a:p>
        </p:txBody>
      </p:sp>
      <p:sp>
        <p:nvSpPr>
          <p:cNvPr id="10" name="Shape 8"/>
          <p:cNvSpPr/>
          <p:nvPr/>
        </p:nvSpPr>
        <p:spPr>
          <a:xfrm>
            <a:off x="3154680" y="1207008"/>
            <a:ext cx="2834640" cy="3639312"/>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11" name="Shape 9"/>
          <p:cNvSpPr/>
          <p:nvPr/>
        </p:nvSpPr>
        <p:spPr>
          <a:xfrm>
            <a:off x="3154680" y="1207008"/>
            <a:ext cx="2834640" cy="530352"/>
          </a:xfrm>
          <a:prstGeom prst="rect">
            <a:avLst/>
          </a:prstGeom>
          <a:solidFill>
            <a:srgbClr val="1B7EC8"/>
          </a:solidFill>
          <a:ln w="12700">
            <a:solidFill>
              <a:srgbClr val="1B7EC8"/>
            </a:solidFill>
            <a:prstDash val="solid"/>
          </a:ln>
        </p:spPr>
      </p:sp>
      <p:sp>
        <p:nvSpPr>
          <p:cNvPr id="12" name="Text 10"/>
          <p:cNvSpPr/>
          <p:nvPr/>
        </p:nvSpPr>
        <p:spPr>
          <a:xfrm>
            <a:off x="3246120" y="1207008"/>
            <a:ext cx="2651760" cy="530352"/>
          </a:xfrm>
          <a:prstGeom prst="rect">
            <a:avLst/>
          </a:prstGeom>
          <a:noFill/>
          <a:ln/>
        </p:spPr>
        <p:txBody>
          <a:bodyPr wrap="square" lIns="0" tIns="0" rIns="0" bIns="0" rtlCol="0" anchor="ctr"/>
          <a:lstStyle/>
          <a:p>
            <a:pPr marL="0" indent="0">
              <a:buNone/>
            </a:pPr>
            <a:r>
              <a:rPr lang="en-US" sz="1050" b="1" dirty="0">
                <a:solidFill>
                  <a:srgbClr val="000000"/>
                </a:solidFill>
                <a:latin typeface="Arial"/>
                <a:ea typeface="Calibri" pitchFamily="34" charset="-122"/>
                <a:cs typeface="Arial"/>
              </a:rPr>
              <a:t>🔍  SECONDARY PREVENTION</a:t>
            </a:r>
            <a:endParaRPr lang="en-US" sz="1050" dirty="0">
              <a:solidFill>
                <a:srgbClr val="000000"/>
              </a:solidFill>
              <a:latin typeface="Arial"/>
              <a:cs typeface="Arial"/>
            </a:endParaRPr>
          </a:p>
        </p:txBody>
      </p:sp>
      <p:sp>
        <p:nvSpPr>
          <p:cNvPr id="13" name="Text 11"/>
          <p:cNvSpPr/>
          <p:nvPr/>
        </p:nvSpPr>
        <p:spPr>
          <a:xfrm>
            <a:off x="3246120" y="1792224"/>
            <a:ext cx="2651760" cy="2962656"/>
          </a:xfrm>
          <a:prstGeom prst="rect">
            <a:avLst/>
          </a:prstGeom>
          <a:noFill/>
          <a:ln/>
        </p:spPr>
        <p:txBody>
          <a:bodyPr wrap="square" lIns="0" tIns="0" rIns="0" bIns="0" rtlCol="0" anchor="t"/>
          <a:lstStyle/>
          <a:p>
            <a:pPr marL="342900" indent="-342900">
              <a:spcAft>
                <a:spcPts val="500"/>
              </a:spcAft>
              <a:buSzPct val="100000"/>
              <a:buChar char="•"/>
            </a:pPr>
            <a:r>
              <a:rPr lang="en-US" sz="950" dirty="0">
                <a:solidFill>
                  <a:srgbClr val="000000"/>
                </a:solidFill>
                <a:latin typeface="Arial"/>
                <a:ea typeface="Calibri" pitchFamily="34" charset="-122"/>
                <a:cs typeface="Arial"/>
              </a:rPr>
              <a:t>Early identification through GP asthma registers and regular review (NICE NG80, 2017)</a:t>
            </a:r>
            <a:endParaRPr lang="en-US" sz="950" dirty="0">
              <a:solidFill>
                <a:srgbClr val="000000"/>
              </a:solidFill>
              <a:latin typeface="Arial"/>
              <a:cs typeface="Arial"/>
            </a:endParaRPr>
          </a:p>
          <a:p>
            <a:pPr marL="342900" indent="-342900">
              <a:spcAft>
                <a:spcPts val="500"/>
              </a:spcAft>
              <a:buSzPct val="100000"/>
              <a:buChar char="•"/>
            </a:pPr>
            <a:r>
              <a:rPr lang="en-US" sz="950" dirty="0">
                <a:solidFill>
                  <a:srgbClr val="000000"/>
                </a:solidFill>
                <a:latin typeface="Arial"/>
                <a:ea typeface="Calibri" pitchFamily="34" charset="-122"/>
                <a:cs typeface="Arial"/>
              </a:rPr>
              <a:t>Allergen avoidance strategies: HEPA filters, mattress protectors (BSACI, 2018)</a:t>
            </a:r>
            <a:endParaRPr lang="en-US" sz="950" dirty="0">
              <a:solidFill>
                <a:srgbClr val="000000"/>
              </a:solidFill>
              <a:latin typeface="Arial"/>
              <a:cs typeface="Arial"/>
            </a:endParaRPr>
          </a:p>
          <a:p>
            <a:pPr marL="342900" indent="-342900">
              <a:spcAft>
                <a:spcPts val="500"/>
              </a:spcAft>
              <a:buSzPct val="100000"/>
              <a:buChar char="•"/>
            </a:pPr>
            <a:r>
              <a:rPr lang="en-US" sz="950" dirty="0">
                <a:solidFill>
                  <a:srgbClr val="000000"/>
                </a:solidFill>
                <a:latin typeface="Arial"/>
                <a:ea typeface="Calibri" pitchFamily="34" charset="-122"/>
                <a:cs typeface="Arial"/>
              </a:rPr>
              <a:t>Smoking cessation support for diagnosed patients (NHS LTFP, 2019)</a:t>
            </a:r>
            <a:endParaRPr lang="en-US" sz="950" dirty="0">
              <a:solidFill>
                <a:srgbClr val="000000"/>
              </a:solidFill>
              <a:latin typeface="Arial"/>
              <a:cs typeface="Arial"/>
            </a:endParaRPr>
          </a:p>
          <a:p>
            <a:pPr marL="342900" indent="-342900">
              <a:spcAft>
                <a:spcPts val="500"/>
              </a:spcAft>
              <a:buSzPct val="100000"/>
              <a:buChar char="•"/>
            </a:pPr>
            <a:r>
              <a:rPr lang="en-US" sz="950" dirty="0">
                <a:solidFill>
                  <a:srgbClr val="000000"/>
                </a:solidFill>
                <a:latin typeface="Arial"/>
                <a:ea typeface="Calibri" pitchFamily="34" charset="-122"/>
                <a:cs typeface="Arial"/>
              </a:rPr>
              <a:t>Annual asthma reviews to detect poorly controlled disease (QOF, 2022)</a:t>
            </a:r>
            <a:endParaRPr lang="en-US" sz="950" dirty="0">
              <a:solidFill>
                <a:srgbClr val="000000"/>
              </a:solidFill>
              <a:latin typeface="Arial"/>
              <a:cs typeface="Arial"/>
            </a:endParaRPr>
          </a:p>
          <a:p>
            <a:pPr marL="342900" indent="-342900">
              <a:spcAft>
                <a:spcPts val="500"/>
              </a:spcAft>
              <a:buSzPct val="100000"/>
              <a:buChar char="•"/>
            </a:pPr>
            <a:r>
              <a:rPr lang="en-US" sz="950" dirty="0">
                <a:solidFill>
                  <a:srgbClr val="000000"/>
                </a:solidFill>
                <a:latin typeface="Arial"/>
                <a:ea typeface="Calibri" pitchFamily="34" charset="-122"/>
                <a:cs typeface="Arial"/>
              </a:rPr>
              <a:t>FeNO-guided treatment to prevent exacerbations (Petsky et al., 2018)</a:t>
            </a:r>
            <a:endParaRPr lang="en-US" sz="950" dirty="0">
              <a:solidFill>
                <a:srgbClr val="000000"/>
              </a:solidFill>
              <a:latin typeface="Arial"/>
              <a:cs typeface="Arial"/>
            </a:endParaRPr>
          </a:p>
        </p:txBody>
      </p:sp>
      <p:sp>
        <p:nvSpPr>
          <p:cNvPr id="14" name="Shape 12"/>
          <p:cNvSpPr/>
          <p:nvPr/>
        </p:nvSpPr>
        <p:spPr>
          <a:xfrm>
            <a:off x="6126480" y="1207008"/>
            <a:ext cx="2834640" cy="3639312"/>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15" name="Shape 13"/>
          <p:cNvSpPr/>
          <p:nvPr/>
        </p:nvSpPr>
        <p:spPr>
          <a:xfrm>
            <a:off x="6126480" y="1207008"/>
            <a:ext cx="2834640" cy="530352"/>
          </a:xfrm>
          <a:prstGeom prst="rect">
            <a:avLst/>
          </a:prstGeom>
          <a:solidFill>
            <a:srgbClr val="0B2545"/>
          </a:solidFill>
          <a:ln w="12700">
            <a:solidFill>
              <a:srgbClr val="0B2545"/>
            </a:solidFill>
            <a:prstDash val="solid"/>
          </a:ln>
        </p:spPr>
      </p:sp>
      <p:sp>
        <p:nvSpPr>
          <p:cNvPr id="16" name="Text 14"/>
          <p:cNvSpPr/>
          <p:nvPr/>
        </p:nvSpPr>
        <p:spPr>
          <a:xfrm>
            <a:off x="6217920" y="1207008"/>
            <a:ext cx="2651760" cy="530352"/>
          </a:xfrm>
          <a:prstGeom prst="rect">
            <a:avLst/>
          </a:prstGeom>
          <a:noFill/>
          <a:ln/>
        </p:spPr>
        <p:txBody>
          <a:bodyPr wrap="square" lIns="0" tIns="0" rIns="0" bIns="0" rtlCol="0" anchor="ctr"/>
          <a:lstStyle/>
          <a:p>
            <a:pPr marL="0" indent="0">
              <a:buNone/>
            </a:pPr>
            <a:r>
              <a:rPr lang="en-US" sz="1050" b="1" dirty="0">
                <a:solidFill>
                  <a:srgbClr val="000000"/>
                </a:solidFill>
                <a:latin typeface="Arial"/>
                <a:ea typeface="Calibri" pitchFamily="34" charset="-122"/>
                <a:cs typeface="Arial"/>
              </a:rPr>
              <a:t>🏥  TERTIARY PREVENTION</a:t>
            </a:r>
            <a:endParaRPr lang="en-US" sz="1050" dirty="0">
              <a:solidFill>
                <a:srgbClr val="000000"/>
              </a:solidFill>
              <a:latin typeface="Arial"/>
              <a:cs typeface="Arial"/>
            </a:endParaRPr>
          </a:p>
        </p:txBody>
      </p:sp>
      <p:sp>
        <p:nvSpPr>
          <p:cNvPr id="17" name="Text 15"/>
          <p:cNvSpPr/>
          <p:nvPr/>
        </p:nvSpPr>
        <p:spPr>
          <a:xfrm>
            <a:off x="6217920" y="1792224"/>
            <a:ext cx="2651760" cy="2962656"/>
          </a:xfrm>
          <a:prstGeom prst="rect">
            <a:avLst/>
          </a:prstGeom>
          <a:noFill/>
          <a:ln/>
        </p:spPr>
        <p:txBody>
          <a:bodyPr wrap="square" lIns="0" tIns="0" rIns="0" bIns="0" rtlCol="0" anchor="t"/>
          <a:lstStyle/>
          <a:p>
            <a:pPr marL="342900" indent="-342900">
              <a:spcAft>
                <a:spcPts val="500"/>
              </a:spcAft>
              <a:buSzPct val="100000"/>
              <a:buChar char="•"/>
            </a:pPr>
            <a:r>
              <a:rPr lang="en-US" sz="950" dirty="0">
                <a:solidFill>
                  <a:srgbClr val="000000"/>
                </a:solidFill>
                <a:latin typeface="Arial"/>
                <a:ea typeface="Calibri" pitchFamily="34" charset="-122"/>
                <a:cs typeface="Arial"/>
              </a:rPr>
              <a:t>Personalised asthma action plans to prevent exacerbations (Gibson et al., 2003)</a:t>
            </a:r>
            <a:endParaRPr lang="en-US" sz="950" dirty="0">
              <a:solidFill>
                <a:srgbClr val="000000"/>
              </a:solidFill>
              <a:latin typeface="Arial"/>
              <a:cs typeface="Arial"/>
            </a:endParaRPr>
          </a:p>
          <a:p>
            <a:pPr marL="342900" indent="-342900">
              <a:spcAft>
                <a:spcPts val="500"/>
              </a:spcAft>
              <a:buSzPct val="100000"/>
              <a:buChar char="•"/>
            </a:pPr>
            <a:r>
              <a:rPr lang="en-US" sz="950" dirty="0">
                <a:solidFill>
                  <a:srgbClr val="000000"/>
                </a:solidFill>
                <a:latin typeface="Arial"/>
                <a:ea typeface="Calibri" pitchFamily="34" charset="-122"/>
                <a:cs typeface="Arial"/>
              </a:rPr>
              <a:t>Pulmonary rehabilitation for severe/persistent asthma (BTS, 2013)</a:t>
            </a:r>
            <a:endParaRPr lang="en-US" sz="950" dirty="0">
              <a:solidFill>
                <a:srgbClr val="000000"/>
              </a:solidFill>
              <a:latin typeface="Arial"/>
              <a:cs typeface="Arial"/>
            </a:endParaRPr>
          </a:p>
          <a:p>
            <a:pPr marL="342900" indent="-342900">
              <a:spcAft>
                <a:spcPts val="500"/>
              </a:spcAft>
              <a:buSzPct val="100000"/>
              <a:buChar char="•"/>
            </a:pPr>
            <a:r>
              <a:rPr lang="en-US" sz="950" dirty="0">
                <a:solidFill>
                  <a:srgbClr val="000000"/>
                </a:solidFill>
                <a:latin typeface="Arial"/>
                <a:ea typeface="Calibri" pitchFamily="34" charset="-122"/>
                <a:cs typeface="Arial"/>
              </a:rPr>
              <a:t>Biologic therapy to prevent severe exacerbations (NICE TA278)</a:t>
            </a:r>
            <a:endParaRPr lang="en-US" sz="950" dirty="0">
              <a:solidFill>
                <a:srgbClr val="000000"/>
              </a:solidFill>
              <a:latin typeface="Arial"/>
              <a:cs typeface="Arial"/>
            </a:endParaRPr>
          </a:p>
          <a:p>
            <a:pPr marL="342900" indent="-342900">
              <a:spcAft>
                <a:spcPts val="500"/>
              </a:spcAft>
              <a:buSzPct val="100000"/>
              <a:buChar char="•"/>
            </a:pPr>
            <a:r>
              <a:rPr lang="en-US" sz="950" dirty="0">
                <a:solidFill>
                  <a:srgbClr val="000000"/>
                </a:solidFill>
                <a:latin typeface="Arial"/>
                <a:ea typeface="Calibri" pitchFamily="34" charset="-122"/>
                <a:cs typeface="Arial"/>
              </a:rPr>
              <a:t>Multidisciplinary team (MDT) reviews for complex cases (NHS England, 2022)</a:t>
            </a:r>
            <a:endParaRPr lang="en-US" sz="950" dirty="0">
              <a:solidFill>
                <a:srgbClr val="000000"/>
              </a:solidFill>
              <a:latin typeface="Arial"/>
              <a:cs typeface="Arial"/>
            </a:endParaRPr>
          </a:p>
          <a:p>
            <a:pPr marL="342900" indent="-342900">
              <a:spcAft>
                <a:spcPts val="500"/>
              </a:spcAft>
              <a:buSzPct val="100000"/>
              <a:buChar char="•"/>
            </a:pPr>
            <a:r>
              <a:rPr lang="en-US" sz="950" dirty="0">
                <a:solidFill>
                  <a:srgbClr val="000000"/>
                </a:solidFill>
                <a:latin typeface="Arial"/>
                <a:ea typeface="Calibri" pitchFamily="34" charset="-122"/>
                <a:cs typeface="Arial"/>
              </a:rPr>
              <a:t>Occupational asthma: workplace risk assessment and job modification (Fishwick et al., 2015)</a:t>
            </a:r>
            <a:endParaRPr lang="en-US" sz="950" dirty="0">
              <a:solidFill>
                <a:srgbClr val="000000"/>
              </a:solidFill>
              <a:latin typeface="Arial"/>
              <a:cs typeface="Arial"/>
            </a:endParaRPr>
          </a:p>
        </p:txBody>
      </p:sp>
      <p:sp>
        <p:nvSpPr>
          <p:cNvPr id="18" name="Shape 16"/>
          <p:cNvSpPr/>
          <p:nvPr/>
        </p:nvSpPr>
        <p:spPr>
          <a:xfrm>
            <a:off x="0" y="4983480"/>
            <a:ext cx="9144000" cy="160020"/>
          </a:xfrm>
          <a:prstGeom prst="rect">
            <a:avLst/>
          </a:prstGeom>
          <a:solidFill>
            <a:srgbClr val="0B2545"/>
          </a:solidFill>
          <a:ln w="12700">
            <a:solidFill>
              <a:srgbClr val="0B2545"/>
            </a:solidFill>
            <a:prstDash val="solid"/>
          </a:ln>
        </p:spPr>
      </p:sp>
      <p:sp>
        <p:nvSpPr>
          <p:cNvPr id="19" name="Text 17"/>
          <p:cNvSpPr/>
          <p:nvPr/>
        </p:nvSpPr>
        <p:spPr>
          <a:xfrm>
            <a:off x="182880" y="4983480"/>
            <a:ext cx="8778240" cy="160020"/>
          </a:xfrm>
          <a:prstGeom prst="rect">
            <a:avLst/>
          </a:prstGeom>
          <a:noFill/>
          <a:ln/>
        </p:spPr>
        <p:txBody>
          <a:bodyPr wrap="square" lIns="0" tIns="0" rIns="0" bIns="0" rtlCol="0" anchor="ctr"/>
          <a:lstStyle/>
          <a:p>
            <a:pPr marL="0" indent="0">
              <a:buNone/>
            </a:pPr>
            <a:endParaRPr lang="en-US" sz="700" dirty="0">
              <a:solidFill>
                <a:srgbClr val="000000"/>
              </a:solidFill>
              <a:latin typeface="Arial"/>
              <a:ea typeface="Calibri"/>
              <a:cs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5F8FA"/>
        </a:solidFill>
        <a:effectLst/>
      </p:bgPr>
    </p:bg>
    <p:spTree>
      <p:nvGrpSpPr>
        <p:cNvPr id="1" name=""/>
        <p:cNvGrpSpPr/>
        <p:nvPr/>
      </p:nvGrpSpPr>
      <p:grpSpPr>
        <a:xfrm>
          <a:off x="0" y="0"/>
          <a:ext cx="0" cy="0"/>
          <a:chOff x="0" y="0"/>
          <a:chExt cx="0" cy="0"/>
        </a:xfrm>
      </p:grpSpPr>
      <p:sp>
        <p:nvSpPr>
          <p:cNvPr id="2" name="Shape 0"/>
          <p:cNvSpPr/>
          <p:nvPr/>
        </p:nvSpPr>
        <p:spPr>
          <a:xfrm>
            <a:off x="0" y="0"/>
            <a:ext cx="9144000" cy="1051560"/>
          </a:xfrm>
          <a:prstGeom prst="rect">
            <a:avLst/>
          </a:prstGeom>
          <a:solidFill>
            <a:srgbClr val="0B2545"/>
          </a:solidFill>
          <a:ln w="12700">
            <a:solidFill>
              <a:srgbClr val="0B2545"/>
            </a:solidFill>
            <a:prstDash val="solid"/>
          </a:ln>
        </p:spPr>
      </p:sp>
      <p:sp>
        <p:nvSpPr>
          <p:cNvPr id="3" name="Shape 1"/>
          <p:cNvSpPr/>
          <p:nvPr/>
        </p:nvSpPr>
        <p:spPr>
          <a:xfrm>
            <a:off x="0" y="1051560"/>
            <a:ext cx="9144000" cy="54864"/>
          </a:xfrm>
          <a:prstGeom prst="rect">
            <a:avLst/>
          </a:prstGeom>
          <a:solidFill>
            <a:srgbClr val="1B7EC8"/>
          </a:solidFill>
          <a:ln w="12700">
            <a:solidFill>
              <a:srgbClr val="1B7EC8"/>
            </a:solidFill>
            <a:prstDash val="solid"/>
          </a:ln>
        </p:spPr>
      </p:sp>
      <p:sp>
        <p:nvSpPr>
          <p:cNvPr id="4" name="Text 2"/>
          <p:cNvSpPr/>
          <p:nvPr/>
        </p:nvSpPr>
        <p:spPr>
          <a:xfrm>
            <a:off x="320040" y="45720"/>
            <a:ext cx="8503920" cy="685800"/>
          </a:xfrm>
          <a:prstGeom prst="rect">
            <a:avLst/>
          </a:prstGeom>
          <a:noFill/>
          <a:ln/>
        </p:spPr>
        <p:txBody>
          <a:bodyPr wrap="square" lIns="0" tIns="0" rIns="0" bIns="0" rtlCol="0" anchor="ctr"/>
          <a:lstStyle/>
          <a:p>
            <a:pPr marL="0" indent="0">
              <a:buNone/>
            </a:pPr>
            <a:r>
              <a:rPr lang="en-US" sz="2200" b="1" dirty="0">
                <a:solidFill>
                  <a:schemeClr val="bg1"/>
                </a:solidFill>
                <a:latin typeface="Arial"/>
                <a:ea typeface="Calibri" pitchFamily="34" charset="-122"/>
                <a:cs typeface="Arial"/>
              </a:rPr>
              <a:t>Co-Productive Care: Skills, Values &amp; Behaviours</a:t>
            </a:r>
            <a:endParaRPr lang="en-US" sz="2200" dirty="0">
              <a:solidFill>
                <a:schemeClr val="bg1"/>
              </a:solidFill>
              <a:latin typeface="Arial"/>
              <a:cs typeface="Arial"/>
            </a:endParaRPr>
          </a:p>
        </p:txBody>
      </p:sp>
      <p:sp>
        <p:nvSpPr>
          <p:cNvPr id="5" name="Text 3"/>
          <p:cNvSpPr/>
          <p:nvPr/>
        </p:nvSpPr>
        <p:spPr>
          <a:xfrm>
            <a:off x="320040" y="713232"/>
            <a:ext cx="8503920" cy="320040"/>
          </a:xfrm>
          <a:prstGeom prst="rect">
            <a:avLst/>
          </a:prstGeom>
          <a:noFill/>
          <a:ln/>
        </p:spPr>
        <p:txBody>
          <a:bodyPr wrap="square" lIns="0" tIns="0" rIns="0" bIns="0" rtlCol="0" anchor="t"/>
          <a:lstStyle/>
          <a:p>
            <a:r>
              <a:rPr lang="en-US" sz="1100" dirty="0">
                <a:solidFill>
                  <a:schemeClr val="bg1"/>
                </a:solidFill>
                <a:latin typeface="Arial"/>
                <a:ea typeface="Calibri"/>
                <a:cs typeface="Arial"/>
              </a:rPr>
              <a:t>Critical Evaluation for Asthma Practice | </a:t>
            </a:r>
          </a:p>
        </p:txBody>
      </p:sp>
      <p:sp>
        <p:nvSpPr>
          <p:cNvPr id="6" name="Text 4"/>
          <p:cNvSpPr/>
          <p:nvPr/>
        </p:nvSpPr>
        <p:spPr>
          <a:xfrm>
            <a:off x="182880" y="1207008"/>
            <a:ext cx="8778240" cy="566928"/>
          </a:xfrm>
          <a:prstGeom prst="rect">
            <a:avLst/>
          </a:prstGeom>
          <a:noFill/>
          <a:ln/>
        </p:spPr>
        <p:txBody>
          <a:bodyPr wrap="square" lIns="0" tIns="0" rIns="0" bIns="0" rtlCol="0" anchor="t"/>
          <a:lstStyle/>
          <a:p>
            <a:pPr marL="0" indent="0">
              <a:buNone/>
            </a:pPr>
            <a:r>
              <a:rPr lang="en-US" sz="1050" i="1" dirty="0">
                <a:solidFill>
                  <a:srgbClr val="000000"/>
                </a:solidFill>
                <a:latin typeface="Arial"/>
                <a:ea typeface="Calibri" pitchFamily="34" charset="-122"/>
                <a:cs typeface="Arial"/>
              </a:rPr>
              <a:t>Co-production in asthma care requires health professionals to move beyond expert-led consultation towards genuine partnership with patients. The NHS Long Term Plan (2019) and Universal Personalised Care framework mandate this approach.</a:t>
            </a:r>
            <a:endParaRPr lang="en-US" sz="1050" dirty="0">
              <a:solidFill>
                <a:srgbClr val="000000"/>
              </a:solidFill>
              <a:latin typeface="Arial"/>
              <a:cs typeface="Arial"/>
            </a:endParaRPr>
          </a:p>
        </p:txBody>
      </p:sp>
      <p:sp>
        <p:nvSpPr>
          <p:cNvPr id="7" name="Shape 5"/>
          <p:cNvSpPr/>
          <p:nvPr/>
        </p:nvSpPr>
        <p:spPr>
          <a:xfrm>
            <a:off x="182880" y="1874520"/>
            <a:ext cx="2834640" cy="2926080"/>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8" name="Shape 6"/>
          <p:cNvSpPr/>
          <p:nvPr/>
        </p:nvSpPr>
        <p:spPr>
          <a:xfrm>
            <a:off x="182880" y="1874520"/>
            <a:ext cx="2834640" cy="411480"/>
          </a:xfrm>
          <a:prstGeom prst="rect">
            <a:avLst/>
          </a:prstGeom>
          <a:solidFill>
            <a:srgbClr val="1B7EC8"/>
          </a:solidFill>
          <a:ln w="12700">
            <a:solidFill>
              <a:srgbClr val="1B7EC8"/>
            </a:solidFill>
            <a:prstDash val="solid"/>
          </a:ln>
        </p:spPr>
      </p:sp>
      <p:sp>
        <p:nvSpPr>
          <p:cNvPr id="9" name="Text 7"/>
          <p:cNvSpPr/>
          <p:nvPr/>
        </p:nvSpPr>
        <p:spPr>
          <a:xfrm>
            <a:off x="274320" y="1874520"/>
            <a:ext cx="2651760" cy="411480"/>
          </a:xfrm>
          <a:prstGeom prst="rect">
            <a:avLst/>
          </a:prstGeom>
          <a:noFill/>
          <a:ln/>
        </p:spPr>
        <p:txBody>
          <a:bodyPr wrap="square" lIns="0" tIns="0" rIns="0" bIns="0" rtlCol="0" anchor="ctr"/>
          <a:lstStyle/>
          <a:p>
            <a:pPr marL="0" indent="0">
              <a:buNone/>
            </a:pPr>
            <a:r>
              <a:rPr lang="en-US" sz="1200" b="1" dirty="0">
                <a:solidFill>
                  <a:srgbClr val="000000"/>
                </a:solidFill>
                <a:latin typeface="Arial"/>
                <a:ea typeface="Calibri" pitchFamily="34" charset="-122"/>
                <a:cs typeface="Arial"/>
              </a:rPr>
              <a:t>Clinical Skills</a:t>
            </a:r>
            <a:endParaRPr lang="en-US" sz="1200" dirty="0">
              <a:solidFill>
                <a:srgbClr val="000000"/>
              </a:solidFill>
              <a:latin typeface="Arial"/>
              <a:cs typeface="Arial"/>
            </a:endParaRPr>
          </a:p>
        </p:txBody>
      </p:sp>
      <p:sp>
        <p:nvSpPr>
          <p:cNvPr id="10" name="Text 8"/>
          <p:cNvSpPr/>
          <p:nvPr/>
        </p:nvSpPr>
        <p:spPr>
          <a:xfrm>
            <a:off x="274320" y="2331720"/>
            <a:ext cx="2651760" cy="2423160"/>
          </a:xfrm>
          <a:prstGeom prst="rect">
            <a:avLst/>
          </a:prstGeom>
          <a:noFill/>
          <a:ln/>
        </p:spPr>
        <p:txBody>
          <a:bodyPr wrap="square" lIns="0" tIns="0" rIns="0" bIns="0" rtlCol="0" anchor="t"/>
          <a:lstStyle/>
          <a:p>
            <a:pPr marL="342900" indent="-342900">
              <a:spcAft>
                <a:spcPts val="600"/>
              </a:spcAft>
              <a:buSzPct val="100000"/>
              <a:buChar char="•"/>
            </a:pPr>
            <a:r>
              <a:rPr lang="en-US" sz="950" dirty="0">
                <a:solidFill>
                  <a:srgbClr val="000000"/>
                </a:solidFill>
                <a:latin typeface="Arial"/>
                <a:ea typeface="Calibri" pitchFamily="34" charset="-122"/>
                <a:cs typeface="Arial"/>
              </a:rPr>
              <a:t>Shared decision-making using motivational interviewing techniques (Miller &amp; Rollnick, 2012)</a:t>
            </a:r>
            <a:endParaRPr lang="en-US" sz="950" dirty="0">
              <a:solidFill>
                <a:srgbClr val="000000"/>
              </a:solidFill>
              <a:latin typeface="Arial"/>
              <a:cs typeface="Arial"/>
            </a:endParaRPr>
          </a:p>
          <a:p>
            <a:pPr marL="342900" indent="-342900">
              <a:spcAft>
                <a:spcPts val="600"/>
              </a:spcAft>
              <a:buSzPct val="100000"/>
              <a:buChar char="•"/>
            </a:pPr>
            <a:r>
              <a:rPr lang="en-US" sz="950" dirty="0">
                <a:solidFill>
                  <a:srgbClr val="000000"/>
                </a:solidFill>
                <a:latin typeface="Arial"/>
                <a:ea typeface="Calibri" pitchFamily="34" charset="-122"/>
                <a:cs typeface="Arial"/>
              </a:rPr>
              <a:t>Systematic asthma review using validated tools (ACT, RCP 3 Questions)</a:t>
            </a:r>
            <a:endParaRPr lang="en-US" sz="950" dirty="0">
              <a:solidFill>
                <a:srgbClr val="000000"/>
              </a:solidFill>
              <a:latin typeface="Arial"/>
              <a:cs typeface="Arial"/>
            </a:endParaRPr>
          </a:p>
          <a:p>
            <a:pPr marL="342900" indent="-342900">
              <a:spcAft>
                <a:spcPts val="600"/>
              </a:spcAft>
              <a:buSzPct val="100000"/>
              <a:buChar char="•"/>
            </a:pPr>
            <a:r>
              <a:rPr lang="en-US" sz="950" dirty="0">
                <a:solidFill>
                  <a:srgbClr val="000000"/>
                </a:solidFill>
                <a:latin typeface="Arial"/>
                <a:ea typeface="Calibri" pitchFamily="34" charset="-122"/>
                <a:cs typeface="Arial"/>
              </a:rPr>
              <a:t>Inhaler technique assessment and coaching (Dekhuijzen et al., 2019)</a:t>
            </a:r>
            <a:endParaRPr lang="en-US" sz="950" dirty="0">
              <a:solidFill>
                <a:srgbClr val="000000"/>
              </a:solidFill>
              <a:latin typeface="Arial"/>
              <a:cs typeface="Arial"/>
            </a:endParaRPr>
          </a:p>
          <a:p>
            <a:pPr marL="342900" indent="-342900">
              <a:spcAft>
                <a:spcPts val="600"/>
              </a:spcAft>
              <a:buSzPct val="100000"/>
              <a:buChar char="•"/>
            </a:pPr>
            <a:r>
              <a:rPr lang="en-US" sz="950" dirty="0">
                <a:solidFill>
                  <a:srgbClr val="000000"/>
                </a:solidFill>
                <a:latin typeface="Arial"/>
                <a:ea typeface="Calibri" pitchFamily="34" charset="-122"/>
                <a:cs typeface="Arial"/>
              </a:rPr>
              <a:t>Health coaching to build patient self-efficacy (NHS England, 2020)</a:t>
            </a:r>
            <a:endParaRPr lang="en-US" sz="950" dirty="0">
              <a:solidFill>
                <a:srgbClr val="000000"/>
              </a:solidFill>
              <a:latin typeface="Arial"/>
              <a:cs typeface="Arial"/>
            </a:endParaRPr>
          </a:p>
        </p:txBody>
      </p:sp>
      <p:sp>
        <p:nvSpPr>
          <p:cNvPr id="11" name="Shape 9"/>
          <p:cNvSpPr/>
          <p:nvPr/>
        </p:nvSpPr>
        <p:spPr>
          <a:xfrm>
            <a:off x="3154680" y="1874520"/>
            <a:ext cx="2834640" cy="2926080"/>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12" name="Shape 10"/>
          <p:cNvSpPr/>
          <p:nvPr/>
        </p:nvSpPr>
        <p:spPr>
          <a:xfrm>
            <a:off x="3154680" y="1874520"/>
            <a:ext cx="2834640" cy="411480"/>
          </a:xfrm>
          <a:prstGeom prst="rect">
            <a:avLst/>
          </a:prstGeom>
          <a:solidFill>
            <a:srgbClr val="0B2545"/>
          </a:solidFill>
          <a:ln w="12700">
            <a:solidFill>
              <a:srgbClr val="0B2545"/>
            </a:solidFill>
            <a:prstDash val="solid"/>
          </a:ln>
        </p:spPr>
      </p:sp>
      <p:sp>
        <p:nvSpPr>
          <p:cNvPr id="13" name="Text 11"/>
          <p:cNvSpPr/>
          <p:nvPr/>
        </p:nvSpPr>
        <p:spPr>
          <a:xfrm>
            <a:off x="3246120" y="1874520"/>
            <a:ext cx="2651760" cy="411480"/>
          </a:xfrm>
          <a:prstGeom prst="rect">
            <a:avLst/>
          </a:prstGeom>
          <a:noFill/>
          <a:ln/>
        </p:spPr>
        <p:txBody>
          <a:bodyPr wrap="square" lIns="0" tIns="0" rIns="0" bIns="0" rtlCol="0" anchor="ctr"/>
          <a:lstStyle/>
          <a:p>
            <a:pPr marL="0" indent="0">
              <a:buNone/>
            </a:pPr>
            <a:r>
              <a:rPr lang="en-US" sz="1200" b="1" dirty="0">
                <a:solidFill>
                  <a:srgbClr val="000000"/>
                </a:solidFill>
                <a:latin typeface="Arial"/>
                <a:ea typeface="Calibri" pitchFamily="34" charset="-122"/>
                <a:cs typeface="Arial"/>
              </a:rPr>
              <a:t>Core Values</a:t>
            </a:r>
            <a:endParaRPr lang="en-US" sz="1200" dirty="0">
              <a:solidFill>
                <a:srgbClr val="000000"/>
              </a:solidFill>
              <a:latin typeface="Arial"/>
              <a:cs typeface="Arial"/>
            </a:endParaRPr>
          </a:p>
        </p:txBody>
      </p:sp>
      <p:sp>
        <p:nvSpPr>
          <p:cNvPr id="14" name="Text 12"/>
          <p:cNvSpPr/>
          <p:nvPr/>
        </p:nvSpPr>
        <p:spPr>
          <a:xfrm>
            <a:off x="3246120" y="2331720"/>
            <a:ext cx="2651760" cy="2423160"/>
          </a:xfrm>
          <a:prstGeom prst="rect">
            <a:avLst/>
          </a:prstGeom>
          <a:noFill/>
          <a:ln/>
        </p:spPr>
        <p:txBody>
          <a:bodyPr wrap="square" lIns="0" tIns="0" rIns="0" bIns="0" rtlCol="0" anchor="t"/>
          <a:lstStyle/>
          <a:p>
            <a:pPr marL="342900" indent="-342900">
              <a:spcAft>
                <a:spcPts val="600"/>
              </a:spcAft>
              <a:buSzPct val="100000"/>
              <a:buChar char="•"/>
            </a:pPr>
            <a:r>
              <a:rPr lang="en-US" sz="950" dirty="0">
                <a:solidFill>
                  <a:srgbClr val="000000"/>
                </a:solidFill>
                <a:latin typeface="Arial"/>
                <a:ea typeface="Calibri" pitchFamily="34" charset="-122"/>
                <a:cs typeface="Arial"/>
              </a:rPr>
              <a:t>Respect for patient autonomy and lived experience (Coulter &amp; Collins, 2011)</a:t>
            </a:r>
            <a:endParaRPr lang="en-US" sz="950" dirty="0">
              <a:solidFill>
                <a:srgbClr val="000000"/>
              </a:solidFill>
              <a:latin typeface="Arial"/>
              <a:cs typeface="Arial"/>
            </a:endParaRPr>
          </a:p>
          <a:p>
            <a:pPr marL="342900" indent="-342900">
              <a:spcAft>
                <a:spcPts val="600"/>
              </a:spcAft>
              <a:buSzPct val="100000"/>
              <a:buChar char="•"/>
            </a:pPr>
            <a:r>
              <a:rPr lang="en-US" sz="950" dirty="0">
                <a:solidFill>
                  <a:srgbClr val="000000"/>
                </a:solidFill>
                <a:latin typeface="Arial"/>
                <a:ea typeface="Calibri" pitchFamily="34" charset="-122"/>
                <a:cs typeface="Arial"/>
              </a:rPr>
              <a:t>Cultural humility and equitable care for diverse populations (PHE, 2020)</a:t>
            </a:r>
            <a:endParaRPr lang="en-US" sz="950" dirty="0">
              <a:solidFill>
                <a:srgbClr val="000000"/>
              </a:solidFill>
              <a:latin typeface="Arial"/>
              <a:cs typeface="Arial"/>
            </a:endParaRPr>
          </a:p>
          <a:p>
            <a:pPr marL="342900" indent="-342900">
              <a:spcAft>
                <a:spcPts val="600"/>
              </a:spcAft>
              <a:buSzPct val="100000"/>
              <a:buChar char="•"/>
            </a:pPr>
            <a:r>
              <a:rPr lang="en-US" sz="950" dirty="0">
                <a:solidFill>
                  <a:srgbClr val="000000"/>
                </a:solidFill>
                <a:latin typeface="Arial"/>
                <a:ea typeface="Calibri" pitchFamily="34" charset="-122"/>
                <a:cs typeface="Arial"/>
              </a:rPr>
              <a:t>Person-centred, holistic approach beyond clinical markers</a:t>
            </a:r>
            <a:endParaRPr lang="en-US" sz="950" dirty="0">
              <a:solidFill>
                <a:srgbClr val="000000"/>
              </a:solidFill>
              <a:latin typeface="Arial"/>
              <a:cs typeface="Arial"/>
            </a:endParaRPr>
          </a:p>
          <a:p>
            <a:pPr marL="342900" indent="-342900">
              <a:spcAft>
                <a:spcPts val="600"/>
              </a:spcAft>
              <a:buSzPct val="100000"/>
              <a:buChar char="•"/>
            </a:pPr>
            <a:r>
              <a:rPr lang="en-US" sz="950" dirty="0">
                <a:solidFill>
                  <a:srgbClr val="000000"/>
                </a:solidFill>
                <a:latin typeface="Arial"/>
                <a:ea typeface="Calibri" pitchFamily="34" charset="-122"/>
                <a:cs typeface="Arial"/>
              </a:rPr>
              <a:t>Transparency in treatment options and risk communication (GMC, 2020)</a:t>
            </a:r>
            <a:endParaRPr lang="en-US" sz="950" dirty="0">
              <a:solidFill>
                <a:srgbClr val="000000"/>
              </a:solidFill>
              <a:latin typeface="Arial"/>
              <a:cs typeface="Arial"/>
            </a:endParaRPr>
          </a:p>
        </p:txBody>
      </p:sp>
      <p:sp>
        <p:nvSpPr>
          <p:cNvPr id="15" name="Shape 13"/>
          <p:cNvSpPr/>
          <p:nvPr/>
        </p:nvSpPr>
        <p:spPr>
          <a:xfrm>
            <a:off x="6126480" y="1874520"/>
            <a:ext cx="2834640" cy="2926080"/>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16" name="Shape 14"/>
          <p:cNvSpPr/>
          <p:nvPr/>
        </p:nvSpPr>
        <p:spPr>
          <a:xfrm>
            <a:off x="6126480" y="1874520"/>
            <a:ext cx="2834640" cy="411480"/>
          </a:xfrm>
          <a:prstGeom prst="rect">
            <a:avLst/>
          </a:prstGeom>
          <a:solidFill>
            <a:srgbClr val="F0A500"/>
          </a:solidFill>
          <a:ln w="12700">
            <a:solidFill>
              <a:srgbClr val="F0A500"/>
            </a:solidFill>
            <a:prstDash val="solid"/>
          </a:ln>
        </p:spPr>
      </p:sp>
      <p:sp>
        <p:nvSpPr>
          <p:cNvPr id="17" name="Text 15"/>
          <p:cNvSpPr/>
          <p:nvPr/>
        </p:nvSpPr>
        <p:spPr>
          <a:xfrm>
            <a:off x="6217920" y="1874520"/>
            <a:ext cx="2651760" cy="411480"/>
          </a:xfrm>
          <a:prstGeom prst="rect">
            <a:avLst/>
          </a:prstGeom>
          <a:noFill/>
          <a:ln/>
        </p:spPr>
        <p:txBody>
          <a:bodyPr wrap="square" lIns="0" tIns="0" rIns="0" bIns="0" rtlCol="0" anchor="ctr"/>
          <a:lstStyle/>
          <a:p>
            <a:pPr marL="0" indent="0">
              <a:buNone/>
            </a:pPr>
            <a:r>
              <a:rPr lang="en-US" sz="1200" b="1" dirty="0">
                <a:solidFill>
                  <a:srgbClr val="000000"/>
                </a:solidFill>
                <a:latin typeface="Arial"/>
                <a:ea typeface="Calibri" pitchFamily="34" charset="-122"/>
                <a:cs typeface="Arial"/>
              </a:rPr>
              <a:t>Professional Behaviours</a:t>
            </a:r>
            <a:endParaRPr lang="en-US" sz="1200" dirty="0">
              <a:solidFill>
                <a:srgbClr val="000000"/>
              </a:solidFill>
              <a:latin typeface="Arial"/>
              <a:cs typeface="Arial"/>
            </a:endParaRPr>
          </a:p>
        </p:txBody>
      </p:sp>
      <p:sp>
        <p:nvSpPr>
          <p:cNvPr id="18" name="Text 16"/>
          <p:cNvSpPr/>
          <p:nvPr/>
        </p:nvSpPr>
        <p:spPr>
          <a:xfrm>
            <a:off x="6217920" y="2331720"/>
            <a:ext cx="2651760" cy="2423160"/>
          </a:xfrm>
          <a:prstGeom prst="rect">
            <a:avLst/>
          </a:prstGeom>
          <a:noFill/>
          <a:ln/>
        </p:spPr>
        <p:txBody>
          <a:bodyPr wrap="square" lIns="0" tIns="0" rIns="0" bIns="0" rtlCol="0" anchor="t"/>
          <a:lstStyle/>
          <a:p>
            <a:pPr marL="342900" indent="-342900">
              <a:spcAft>
                <a:spcPts val="600"/>
              </a:spcAft>
              <a:buSzPct val="100000"/>
              <a:buChar char="•"/>
            </a:pPr>
            <a:r>
              <a:rPr lang="en-US" sz="950" dirty="0">
                <a:solidFill>
                  <a:srgbClr val="000000"/>
                </a:solidFill>
                <a:latin typeface="Arial"/>
                <a:ea typeface="Calibri" pitchFamily="34" charset="-122"/>
                <a:cs typeface="Arial"/>
              </a:rPr>
              <a:t>Active listening and empathetic communication</a:t>
            </a:r>
            <a:endParaRPr lang="en-US" sz="950" dirty="0">
              <a:solidFill>
                <a:srgbClr val="000000"/>
              </a:solidFill>
              <a:latin typeface="Arial"/>
              <a:cs typeface="Arial"/>
            </a:endParaRPr>
          </a:p>
          <a:p>
            <a:pPr marL="342900" indent="-342900">
              <a:spcAft>
                <a:spcPts val="600"/>
              </a:spcAft>
              <a:buSzPct val="100000"/>
              <a:buChar char="•"/>
            </a:pPr>
            <a:r>
              <a:rPr lang="en-US" sz="950" dirty="0">
                <a:solidFill>
                  <a:srgbClr val="000000"/>
                </a:solidFill>
                <a:latin typeface="Arial"/>
                <a:ea typeface="Calibri" pitchFamily="34" charset="-122"/>
                <a:cs typeface="Arial"/>
              </a:rPr>
              <a:t>Multidisciplinary collaboration (pharmacist, dietitian, psychologist)</a:t>
            </a:r>
            <a:endParaRPr lang="en-US" sz="950" dirty="0">
              <a:solidFill>
                <a:srgbClr val="000000"/>
              </a:solidFill>
              <a:latin typeface="Arial"/>
              <a:cs typeface="Arial"/>
            </a:endParaRPr>
          </a:p>
          <a:p>
            <a:pPr marL="342900" indent="-342900">
              <a:spcAft>
                <a:spcPts val="600"/>
              </a:spcAft>
              <a:buSzPct val="100000"/>
              <a:buChar char="•"/>
            </a:pPr>
            <a:r>
              <a:rPr lang="en-US" sz="950" dirty="0">
                <a:solidFill>
                  <a:srgbClr val="000000"/>
                </a:solidFill>
                <a:latin typeface="Arial"/>
                <a:ea typeface="Calibri" pitchFamily="34" charset="-122"/>
                <a:cs typeface="Arial"/>
              </a:rPr>
              <a:t>Continuous reflective practice and CPD (NMC, 2018)</a:t>
            </a:r>
            <a:endParaRPr lang="en-US" sz="950" dirty="0">
              <a:solidFill>
                <a:srgbClr val="000000"/>
              </a:solidFill>
              <a:latin typeface="Arial"/>
              <a:cs typeface="Arial"/>
            </a:endParaRPr>
          </a:p>
          <a:p>
            <a:pPr marL="342900" indent="-342900">
              <a:spcAft>
                <a:spcPts val="600"/>
              </a:spcAft>
              <a:buSzPct val="100000"/>
              <a:buChar char="•"/>
            </a:pPr>
            <a:r>
              <a:rPr lang="en-US" sz="950" dirty="0">
                <a:solidFill>
                  <a:srgbClr val="000000"/>
                </a:solidFill>
                <a:latin typeface="Arial"/>
                <a:ea typeface="Calibri" pitchFamily="34" charset="-122"/>
                <a:cs typeface="Arial"/>
              </a:rPr>
              <a:t>Advocate for patients in service planning and policy (NHS Constitution, 2015)</a:t>
            </a:r>
            <a:endParaRPr lang="en-US" sz="950" dirty="0">
              <a:solidFill>
                <a:srgbClr val="000000"/>
              </a:solidFill>
              <a:latin typeface="Arial"/>
              <a:cs typeface="Arial"/>
            </a:endParaRPr>
          </a:p>
        </p:txBody>
      </p:sp>
      <p:sp>
        <p:nvSpPr>
          <p:cNvPr id="19" name="Shape 17"/>
          <p:cNvSpPr/>
          <p:nvPr/>
        </p:nvSpPr>
        <p:spPr>
          <a:xfrm>
            <a:off x="182880" y="4663440"/>
            <a:ext cx="8778240" cy="201168"/>
          </a:xfrm>
          <a:prstGeom prst="rect">
            <a:avLst/>
          </a:prstGeom>
          <a:solidFill>
            <a:srgbClr val="FFF8E7"/>
          </a:solidFill>
          <a:ln w="12700">
            <a:solidFill>
              <a:srgbClr val="D8E8F5"/>
            </a:solidFill>
            <a:prstDash val="solid"/>
          </a:ln>
          <a:effectLst>
            <a:outerShdw blurRad="63500" dist="25400" dir="8100000" algn="bl" rotWithShape="0">
              <a:srgbClr val="000000">
                <a:alpha val="12000"/>
              </a:srgbClr>
            </a:outerShdw>
          </a:effectLst>
        </p:spPr>
      </p:sp>
      <p:sp>
        <p:nvSpPr>
          <p:cNvPr id="20" name="Text 18"/>
          <p:cNvSpPr/>
          <p:nvPr/>
        </p:nvSpPr>
        <p:spPr>
          <a:xfrm>
            <a:off x="274320" y="4681728"/>
            <a:ext cx="8595360" cy="164592"/>
          </a:xfrm>
          <a:prstGeom prst="rect">
            <a:avLst/>
          </a:prstGeom>
          <a:noFill/>
          <a:ln/>
        </p:spPr>
        <p:txBody>
          <a:bodyPr wrap="square" lIns="0" tIns="0" rIns="0" bIns="0" rtlCol="0" anchor="ctr"/>
          <a:lstStyle/>
          <a:p>
            <a:pPr marL="0" indent="0">
              <a:buNone/>
            </a:pPr>
            <a:endParaRPr lang="en-US" sz="800" i="1" dirty="0">
              <a:solidFill>
                <a:srgbClr val="000000"/>
              </a:solidFill>
              <a:latin typeface="Arial"/>
              <a:ea typeface="Calibri"/>
              <a:cs typeface="Arial"/>
            </a:endParaRPr>
          </a:p>
        </p:txBody>
      </p:sp>
      <p:sp>
        <p:nvSpPr>
          <p:cNvPr id="21" name="Shape 19"/>
          <p:cNvSpPr/>
          <p:nvPr/>
        </p:nvSpPr>
        <p:spPr>
          <a:xfrm>
            <a:off x="0" y="4983480"/>
            <a:ext cx="9144000" cy="160020"/>
          </a:xfrm>
          <a:prstGeom prst="rect">
            <a:avLst/>
          </a:prstGeom>
          <a:solidFill>
            <a:srgbClr val="0B2545"/>
          </a:solidFill>
          <a:ln w="12700">
            <a:solidFill>
              <a:srgbClr val="0B2545"/>
            </a:solidFill>
            <a:prstDash val="solid"/>
          </a:ln>
        </p:spPr>
      </p:sp>
      <p:sp>
        <p:nvSpPr>
          <p:cNvPr id="22" name="Text 20"/>
          <p:cNvSpPr/>
          <p:nvPr/>
        </p:nvSpPr>
        <p:spPr>
          <a:xfrm>
            <a:off x="182880" y="4983480"/>
            <a:ext cx="8778240" cy="160020"/>
          </a:xfrm>
          <a:prstGeom prst="rect">
            <a:avLst/>
          </a:prstGeom>
          <a:noFill/>
          <a:ln/>
        </p:spPr>
        <p:txBody>
          <a:bodyPr wrap="square" lIns="0" tIns="0" rIns="0" bIns="0" rtlCol="0" anchor="ctr"/>
          <a:lstStyle/>
          <a:p>
            <a:pPr marL="0" indent="0">
              <a:buNone/>
            </a:pPr>
            <a:endParaRPr lang="en-US" sz="700" dirty="0">
              <a:solidFill>
                <a:srgbClr val="000000"/>
              </a:solidFill>
              <a:latin typeface="Arial"/>
              <a:ea typeface="Calibri"/>
              <a:cs typeface="Aria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5F8FA"/>
        </a:solidFill>
        <a:effectLst/>
      </p:bgPr>
    </p:bg>
    <p:spTree>
      <p:nvGrpSpPr>
        <p:cNvPr id="1" name=""/>
        <p:cNvGrpSpPr/>
        <p:nvPr/>
      </p:nvGrpSpPr>
      <p:grpSpPr>
        <a:xfrm>
          <a:off x="0" y="0"/>
          <a:ext cx="0" cy="0"/>
          <a:chOff x="0" y="0"/>
          <a:chExt cx="0" cy="0"/>
        </a:xfrm>
      </p:grpSpPr>
      <p:sp>
        <p:nvSpPr>
          <p:cNvPr id="2" name="Shape 0"/>
          <p:cNvSpPr/>
          <p:nvPr/>
        </p:nvSpPr>
        <p:spPr>
          <a:xfrm>
            <a:off x="0" y="0"/>
            <a:ext cx="9144000" cy="1051560"/>
          </a:xfrm>
          <a:prstGeom prst="rect">
            <a:avLst/>
          </a:prstGeom>
          <a:solidFill>
            <a:srgbClr val="0B2545"/>
          </a:solidFill>
          <a:ln w="12700">
            <a:solidFill>
              <a:srgbClr val="0B2545"/>
            </a:solidFill>
            <a:prstDash val="solid"/>
          </a:ln>
        </p:spPr>
      </p:sp>
      <p:sp>
        <p:nvSpPr>
          <p:cNvPr id="3" name="Shape 1"/>
          <p:cNvSpPr/>
          <p:nvPr/>
        </p:nvSpPr>
        <p:spPr>
          <a:xfrm>
            <a:off x="0" y="1051560"/>
            <a:ext cx="9144000" cy="54864"/>
          </a:xfrm>
          <a:prstGeom prst="rect">
            <a:avLst/>
          </a:prstGeom>
          <a:solidFill>
            <a:srgbClr val="1B7EC8"/>
          </a:solidFill>
          <a:ln w="12700">
            <a:solidFill>
              <a:srgbClr val="1B7EC8"/>
            </a:solidFill>
            <a:prstDash val="solid"/>
          </a:ln>
        </p:spPr>
      </p:sp>
      <p:sp>
        <p:nvSpPr>
          <p:cNvPr id="4" name="Text 2"/>
          <p:cNvSpPr/>
          <p:nvPr/>
        </p:nvSpPr>
        <p:spPr>
          <a:xfrm>
            <a:off x="320040" y="45720"/>
            <a:ext cx="8503920" cy="685800"/>
          </a:xfrm>
          <a:prstGeom prst="rect">
            <a:avLst/>
          </a:prstGeom>
          <a:noFill/>
          <a:ln/>
        </p:spPr>
        <p:txBody>
          <a:bodyPr wrap="square" lIns="0" tIns="0" rIns="0" bIns="0" rtlCol="0" anchor="ctr"/>
          <a:lstStyle/>
          <a:p>
            <a:r>
              <a:rPr lang="en-US" sz="2200" b="1" dirty="0">
                <a:solidFill>
                  <a:schemeClr val="bg1"/>
                </a:solidFill>
                <a:latin typeface="Arial"/>
                <a:ea typeface="Calibri" pitchFamily="34" charset="-122"/>
                <a:cs typeface="Arial"/>
              </a:rPr>
              <a:t>All-inclusive Personalized Care &amp; Self-Management Assistance Model</a:t>
            </a:r>
            <a:endParaRPr lang="en-US" sz="2200" dirty="0">
              <a:solidFill>
                <a:schemeClr val="bg1"/>
              </a:solidFill>
              <a:latin typeface="Arial"/>
              <a:cs typeface="Arial"/>
            </a:endParaRPr>
          </a:p>
        </p:txBody>
      </p:sp>
      <p:sp>
        <p:nvSpPr>
          <p:cNvPr id="5" name="Text 3"/>
          <p:cNvSpPr/>
          <p:nvPr/>
        </p:nvSpPr>
        <p:spPr>
          <a:xfrm>
            <a:off x="320040" y="713232"/>
            <a:ext cx="8503920" cy="320040"/>
          </a:xfrm>
          <a:prstGeom prst="rect">
            <a:avLst/>
          </a:prstGeom>
          <a:noFill/>
          <a:ln/>
        </p:spPr>
        <p:txBody>
          <a:bodyPr wrap="square" lIns="0" tIns="0" rIns="0" bIns="0" rtlCol="0" anchor="t"/>
          <a:lstStyle/>
          <a:p>
            <a:pPr marL="0" indent="0">
              <a:buNone/>
            </a:pPr>
            <a:r>
              <a:rPr lang="en-US" sz="1100" dirty="0">
                <a:solidFill>
                  <a:schemeClr val="bg1"/>
                </a:solidFill>
                <a:latin typeface="Arial"/>
                <a:ea typeface="Calibri"/>
                <a:cs typeface="Arial"/>
              </a:rPr>
              <a:t>Six Evidence-Based Components Applied to Asthma | </a:t>
            </a:r>
          </a:p>
        </p:txBody>
      </p:sp>
      <p:sp>
        <p:nvSpPr>
          <p:cNvPr id="6" name="Shape 4"/>
          <p:cNvSpPr/>
          <p:nvPr/>
        </p:nvSpPr>
        <p:spPr>
          <a:xfrm>
            <a:off x="182880" y="1207008"/>
            <a:ext cx="2834640" cy="1664208"/>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7" name="Shape 5"/>
          <p:cNvSpPr/>
          <p:nvPr/>
        </p:nvSpPr>
        <p:spPr>
          <a:xfrm>
            <a:off x="182880" y="1207008"/>
            <a:ext cx="2834640" cy="64008"/>
          </a:xfrm>
          <a:prstGeom prst="rect">
            <a:avLst/>
          </a:prstGeom>
          <a:solidFill>
            <a:srgbClr val="1B7EC8"/>
          </a:solidFill>
          <a:ln w="12700">
            <a:solidFill>
              <a:srgbClr val="1B7EC8"/>
            </a:solidFill>
            <a:prstDash val="solid"/>
          </a:ln>
        </p:spPr>
      </p:sp>
      <p:sp>
        <p:nvSpPr>
          <p:cNvPr id="8" name="Shape 6"/>
          <p:cNvSpPr/>
          <p:nvPr/>
        </p:nvSpPr>
        <p:spPr>
          <a:xfrm>
            <a:off x="274320" y="1316736"/>
            <a:ext cx="457200" cy="457200"/>
          </a:xfrm>
          <a:prstGeom prst="ellipse">
            <a:avLst/>
          </a:prstGeom>
          <a:solidFill>
            <a:srgbClr val="1B7EC8"/>
          </a:solidFill>
          <a:ln w="12700">
            <a:solidFill>
              <a:srgbClr val="1B7EC8"/>
            </a:solidFill>
            <a:prstDash val="solid"/>
          </a:ln>
        </p:spPr>
      </p:sp>
      <p:sp>
        <p:nvSpPr>
          <p:cNvPr id="9" name="Text 7"/>
          <p:cNvSpPr/>
          <p:nvPr/>
        </p:nvSpPr>
        <p:spPr>
          <a:xfrm>
            <a:off x="274320" y="1316736"/>
            <a:ext cx="457200" cy="457200"/>
          </a:xfrm>
          <a:prstGeom prst="rect">
            <a:avLst/>
          </a:prstGeom>
          <a:noFill/>
          <a:ln/>
        </p:spPr>
        <p:txBody>
          <a:bodyPr wrap="square" lIns="0" tIns="0" rIns="0" bIns="0" rtlCol="0" anchor="ctr"/>
          <a:lstStyle/>
          <a:p>
            <a:pPr marL="0" indent="0" algn="ctr">
              <a:buNone/>
            </a:pPr>
            <a:r>
              <a:rPr lang="en-US" sz="1400" b="1" dirty="0">
                <a:solidFill>
                  <a:srgbClr val="000000"/>
                </a:solidFill>
                <a:latin typeface="Arial"/>
                <a:ea typeface="Calibri" pitchFamily="34" charset="-122"/>
                <a:cs typeface="Arial"/>
              </a:rPr>
              <a:t>1</a:t>
            </a:r>
            <a:endParaRPr lang="en-US" sz="1400" dirty="0">
              <a:solidFill>
                <a:srgbClr val="000000"/>
              </a:solidFill>
              <a:latin typeface="Arial"/>
              <a:cs typeface="Arial"/>
            </a:endParaRPr>
          </a:p>
        </p:txBody>
      </p:sp>
      <p:sp>
        <p:nvSpPr>
          <p:cNvPr id="10" name="Text 8"/>
          <p:cNvSpPr/>
          <p:nvPr/>
        </p:nvSpPr>
        <p:spPr>
          <a:xfrm>
            <a:off x="804672" y="1335024"/>
            <a:ext cx="2121408" cy="457200"/>
          </a:xfrm>
          <a:prstGeom prst="rect">
            <a:avLst/>
          </a:prstGeom>
          <a:noFill/>
          <a:ln/>
        </p:spPr>
        <p:txBody>
          <a:bodyPr wrap="square" lIns="0" tIns="0" rIns="0" bIns="0" rtlCol="0" anchor="ctr"/>
          <a:lstStyle/>
          <a:p>
            <a:r>
              <a:rPr lang="en-US" sz="1050" b="1" dirty="0">
                <a:solidFill>
                  <a:srgbClr val="000000"/>
                </a:solidFill>
                <a:latin typeface="Arial"/>
                <a:ea typeface="Calibri" pitchFamily="34" charset="-122"/>
                <a:cs typeface="Arial"/>
              </a:rPr>
              <a:t>Collaborative Decision-Making</a:t>
            </a:r>
            <a:endParaRPr lang="en-US" sz="1050" dirty="0">
              <a:solidFill>
                <a:srgbClr val="000000"/>
              </a:solidFill>
              <a:latin typeface="Arial"/>
              <a:cs typeface="Arial"/>
            </a:endParaRPr>
          </a:p>
        </p:txBody>
      </p:sp>
      <p:sp>
        <p:nvSpPr>
          <p:cNvPr id="11" name="Text 9"/>
          <p:cNvSpPr/>
          <p:nvPr/>
        </p:nvSpPr>
        <p:spPr>
          <a:xfrm>
            <a:off x="274320" y="1847088"/>
            <a:ext cx="2651760" cy="960120"/>
          </a:xfrm>
          <a:prstGeom prst="rect">
            <a:avLst/>
          </a:prstGeom>
          <a:noFill/>
          <a:ln/>
        </p:spPr>
        <p:txBody>
          <a:bodyPr wrap="square" lIns="0" tIns="0" rIns="0" bIns="0" rtlCol="0" anchor="t"/>
          <a:lstStyle/>
          <a:p>
            <a:pPr marL="0" indent="0">
              <a:buNone/>
            </a:pPr>
            <a:r>
              <a:rPr lang="en-US" sz="900" dirty="0">
                <a:solidFill>
                  <a:srgbClr val="000000"/>
                </a:solidFill>
                <a:latin typeface="Arial"/>
                <a:ea typeface="Calibri" pitchFamily="34" charset="-122"/>
                <a:cs typeface="Arial"/>
              </a:rPr>
              <a:t>Clinicians and asthma patients jointly agree treatment plans. Evidence shows SDM improves adherence and asthma control (Elwyn et al., 2012). Tools: Option Grids, BRAN framework.</a:t>
            </a:r>
            <a:endParaRPr lang="en-US" sz="900" dirty="0">
              <a:solidFill>
                <a:srgbClr val="000000"/>
              </a:solidFill>
              <a:latin typeface="Arial"/>
              <a:cs typeface="Arial"/>
            </a:endParaRPr>
          </a:p>
        </p:txBody>
      </p:sp>
      <p:sp>
        <p:nvSpPr>
          <p:cNvPr id="12" name="Shape 10"/>
          <p:cNvSpPr/>
          <p:nvPr/>
        </p:nvSpPr>
        <p:spPr>
          <a:xfrm>
            <a:off x="3154680" y="1207008"/>
            <a:ext cx="2834640" cy="1664208"/>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13" name="Shape 11"/>
          <p:cNvSpPr/>
          <p:nvPr/>
        </p:nvSpPr>
        <p:spPr>
          <a:xfrm>
            <a:off x="3154680" y="1207008"/>
            <a:ext cx="2834640" cy="64008"/>
          </a:xfrm>
          <a:prstGeom prst="rect">
            <a:avLst/>
          </a:prstGeom>
          <a:solidFill>
            <a:srgbClr val="0B2545"/>
          </a:solidFill>
          <a:ln w="12700">
            <a:solidFill>
              <a:srgbClr val="0B2545"/>
            </a:solidFill>
            <a:prstDash val="solid"/>
          </a:ln>
        </p:spPr>
      </p:sp>
      <p:sp>
        <p:nvSpPr>
          <p:cNvPr id="14" name="Shape 12"/>
          <p:cNvSpPr/>
          <p:nvPr/>
        </p:nvSpPr>
        <p:spPr>
          <a:xfrm>
            <a:off x="3246120" y="1316736"/>
            <a:ext cx="457200" cy="457200"/>
          </a:xfrm>
          <a:prstGeom prst="ellipse">
            <a:avLst/>
          </a:prstGeom>
          <a:solidFill>
            <a:srgbClr val="0B2545"/>
          </a:solidFill>
          <a:ln w="12700">
            <a:solidFill>
              <a:srgbClr val="0B2545"/>
            </a:solidFill>
            <a:prstDash val="solid"/>
          </a:ln>
        </p:spPr>
      </p:sp>
      <p:sp>
        <p:nvSpPr>
          <p:cNvPr id="15" name="Text 13"/>
          <p:cNvSpPr/>
          <p:nvPr/>
        </p:nvSpPr>
        <p:spPr>
          <a:xfrm>
            <a:off x="3246120" y="1316736"/>
            <a:ext cx="457200" cy="457200"/>
          </a:xfrm>
          <a:prstGeom prst="rect">
            <a:avLst/>
          </a:prstGeom>
          <a:noFill/>
          <a:ln/>
        </p:spPr>
        <p:txBody>
          <a:bodyPr wrap="square" lIns="0" tIns="0" rIns="0" bIns="0" rtlCol="0" anchor="ctr"/>
          <a:lstStyle/>
          <a:p>
            <a:pPr marL="0" indent="0" algn="ctr">
              <a:buNone/>
            </a:pPr>
            <a:r>
              <a:rPr lang="en-US" sz="1400" b="1" dirty="0">
                <a:solidFill>
                  <a:srgbClr val="000000"/>
                </a:solidFill>
                <a:latin typeface="Arial"/>
                <a:ea typeface="Calibri" pitchFamily="34" charset="-122"/>
                <a:cs typeface="Arial"/>
              </a:rPr>
              <a:t>2</a:t>
            </a:r>
            <a:endParaRPr lang="en-US" sz="1400" dirty="0">
              <a:solidFill>
                <a:srgbClr val="000000"/>
              </a:solidFill>
              <a:latin typeface="Arial"/>
              <a:cs typeface="Arial"/>
            </a:endParaRPr>
          </a:p>
        </p:txBody>
      </p:sp>
      <p:sp>
        <p:nvSpPr>
          <p:cNvPr id="16" name="Text 14"/>
          <p:cNvSpPr/>
          <p:nvPr/>
        </p:nvSpPr>
        <p:spPr>
          <a:xfrm>
            <a:off x="3776472" y="1335024"/>
            <a:ext cx="2121408" cy="457200"/>
          </a:xfrm>
          <a:prstGeom prst="rect">
            <a:avLst/>
          </a:prstGeom>
          <a:noFill/>
          <a:ln/>
        </p:spPr>
        <p:txBody>
          <a:bodyPr wrap="square" lIns="0" tIns="0" rIns="0" bIns="0" rtlCol="0" anchor="ctr"/>
          <a:lstStyle/>
          <a:p>
            <a:r>
              <a:rPr lang="en-US" sz="1050" b="1" dirty="0">
                <a:solidFill>
                  <a:srgbClr val="000000"/>
                </a:solidFill>
                <a:latin typeface="Arial"/>
                <a:ea typeface="Calibri" pitchFamily="34" charset="-122"/>
                <a:cs typeface="Arial"/>
              </a:rPr>
              <a:t>Planning for Individualized Care and Support</a:t>
            </a:r>
            <a:endParaRPr lang="en-US" sz="1050" dirty="0">
              <a:solidFill>
                <a:srgbClr val="000000"/>
              </a:solidFill>
              <a:latin typeface="Arial"/>
              <a:cs typeface="Arial"/>
            </a:endParaRPr>
          </a:p>
        </p:txBody>
      </p:sp>
      <p:sp>
        <p:nvSpPr>
          <p:cNvPr id="17" name="Text 15"/>
          <p:cNvSpPr/>
          <p:nvPr/>
        </p:nvSpPr>
        <p:spPr>
          <a:xfrm>
            <a:off x="3246120" y="1847088"/>
            <a:ext cx="2651760" cy="960120"/>
          </a:xfrm>
          <a:prstGeom prst="rect">
            <a:avLst/>
          </a:prstGeom>
          <a:noFill/>
          <a:ln/>
        </p:spPr>
        <p:txBody>
          <a:bodyPr wrap="square" lIns="0" tIns="0" rIns="0" bIns="0" rtlCol="0" anchor="t"/>
          <a:lstStyle/>
          <a:p>
            <a:pPr marL="0" indent="0">
              <a:buNone/>
            </a:pPr>
            <a:r>
              <a:rPr lang="en-US" sz="900" dirty="0">
                <a:solidFill>
                  <a:srgbClr val="000000"/>
                </a:solidFill>
                <a:latin typeface="Arial"/>
                <a:ea typeface="Calibri" pitchFamily="34" charset="-122"/>
                <a:cs typeface="Arial"/>
              </a:rPr>
              <a:t>Individual care plans incorporate patient goals, triggers, and preferences. Aligned with NICE NG80 and NHS Universal Personalised Care (NHSE, 2019). Annual reviews mandatory via QOF.</a:t>
            </a:r>
            <a:endParaRPr lang="en-US" sz="900" dirty="0">
              <a:solidFill>
                <a:srgbClr val="000000"/>
              </a:solidFill>
              <a:latin typeface="Arial"/>
              <a:cs typeface="Arial"/>
            </a:endParaRPr>
          </a:p>
        </p:txBody>
      </p:sp>
      <p:sp>
        <p:nvSpPr>
          <p:cNvPr id="18" name="Shape 16"/>
          <p:cNvSpPr/>
          <p:nvPr/>
        </p:nvSpPr>
        <p:spPr>
          <a:xfrm>
            <a:off x="6126480" y="1207008"/>
            <a:ext cx="2834640" cy="1664208"/>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19" name="Shape 17"/>
          <p:cNvSpPr/>
          <p:nvPr/>
        </p:nvSpPr>
        <p:spPr>
          <a:xfrm>
            <a:off x="6126480" y="1207008"/>
            <a:ext cx="2834640" cy="64008"/>
          </a:xfrm>
          <a:prstGeom prst="rect">
            <a:avLst/>
          </a:prstGeom>
          <a:solidFill>
            <a:srgbClr val="F0A500"/>
          </a:solidFill>
          <a:ln w="12700">
            <a:solidFill>
              <a:srgbClr val="F0A500"/>
            </a:solidFill>
            <a:prstDash val="solid"/>
          </a:ln>
        </p:spPr>
      </p:sp>
      <p:sp>
        <p:nvSpPr>
          <p:cNvPr id="20" name="Shape 18"/>
          <p:cNvSpPr/>
          <p:nvPr/>
        </p:nvSpPr>
        <p:spPr>
          <a:xfrm>
            <a:off x="6217920" y="1316736"/>
            <a:ext cx="457200" cy="457200"/>
          </a:xfrm>
          <a:prstGeom prst="ellipse">
            <a:avLst/>
          </a:prstGeom>
          <a:solidFill>
            <a:srgbClr val="F0A500"/>
          </a:solidFill>
          <a:ln w="12700">
            <a:solidFill>
              <a:srgbClr val="F0A500"/>
            </a:solidFill>
            <a:prstDash val="solid"/>
          </a:ln>
        </p:spPr>
      </p:sp>
      <p:sp>
        <p:nvSpPr>
          <p:cNvPr id="21" name="Text 19"/>
          <p:cNvSpPr/>
          <p:nvPr/>
        </p:nvSpPr>
        <p:spPr>
          <a:xfrm>
            <a:off x="6217920" y="1316736"/>
            <a:ext cx="457200" cy="457200"/>
          </a:xfrm>
          <a:prstGeom prst="rect">
            <a:avLst/>
          </a:prstGeom>
          <a:noFill/>
          <a:ln/>
        </p:spPr>
        <p:txBody>
          <a:bodyPr wrap="square" lIns="0" tIns="0" rIns="0" bIns="0" rtlCol="0" anchor="ctr"/>
          <a:lstStyle/>
          <a:p>
            <a:pPr marL="0" indent="0" algn="ctr">
              <a:buNone/>
            </a:pPr>
            <a:r>
              <a:rPr lang="en-US" sz="1400" b="1" dirty="0">
                <a:solidFill>
                  <a:srgbClr val="000000"/>
                </a:solidFill>
                <a:latin typeface="Arial"/>
                <a:ea typeface="Calibri" pitchFamily="34" charset="-122"/>
                <a:cs typeface="Arial"/>
              </a:rPr>
              <a:t>3</a:t>
            </a:r>
            <a:endParaRPr lang="en-US" sz="1400" dirty="0">
              <a:solidFill>
                <a:srgbClr val="000000"/>
              </a:solidFill>
              <a:latin typeface="Arial"/>
              <a:cs typeface="Arial"/>
            </a:endParaRPr>
          </a:p>
        </p:txBody>
      </p:sp>
      <p:sp>
        <p:nvSpPr>
          <p:cNvPr id="22" name="Text 20"/>
          <p:cNvSpPr/>
          <p:nvPr/>
        </p:nvSpPr>
        <p:spPr>
          <a:xfrm>
            <a:off x="6748272" y="1335024"/>
            <a:ext cx="2121408" cy="457200"/>
          </a:xfrm>
          <a:prstGeom prst="rect">
            <a:avLst/>
          </a:prstGeom>
          <a:noFill/>
          <a:ln/>
        </p:spPr>
        <p:txBody>
          <a:bodyPr wrap="square" lIns="0" tIns="0" rIns="0" bIns="0" rtlCol="0" anchor="ctr"/>
          <a:lstStyle/>
          <a:p>
            <a:r>
              <a:rPr lang="en-US" sz="1050" b="1" dirty="0">
                <a:solidFill>
                  <a:srgbClr val="000000"/>
                </a:solidFill>
                <a:latin typeface="Arial"/>
                <a:ea typeface="Calibri" pitchFamily="34" charset="-122"/>
                <a:cs typeface="Arial"/>
              </a:rPr>
              <a:t>Facilitating Selection</a:t>
            </a:r>
            <a:endParaRPr lang="en-US" sz="1050" dirty="0">
              <a:solidFill>
                <a:srgbClr val="000000"/>
              </a:solidFill>
              <a:latin typeface="Arial"/>
              <a:cs typeface="Arial"/>
            </a:endParaRPr>
          </a:p>
        </p:txBody>
      </p:sp>
      <p:sp>
        <p:nvSpPr>
          <p:cNvPr id="23" name="Text 21"/>
          <p:cNvSpPr/>
          <p:nvPr/>
        </p:nvSpPr>
        <p:spPr>
          <a:xfrm>
            <a:off x="6217920" y="1847088"/>
            <a:ext cx="2651760" cy="960120"/>
          </a:xfrm>
          <a:prstGeom prst="rect">
            <a:avLst/>
          </a:prstGeom>
          <a:noFill/>
          <a:ln/>
        </p:spPr>
        <p:txBody>
          <a:bodyPr wrap="square" lIns="0" tIns="0" rIns="0" bIns="0" rtlCol="0" anchor="t"/>
          <a:lstStyle/>
          <a:p>
            <a:pPr marL="0" indent="0">
              <a:buNone/>
            </a:pPr>
            <a:r>
              <a:rPr lang="en-US" sz="900" dirty="0">
                <a:solidFill>
                  <a:srgbClr val="000000"/>
                </a:solidFill>
                <a:latin typeface="Arial"/>
                <a:ea typeface="Calibri" pitchFamily="34" charset="-122"/>
                <a:cs typeface="Arial"/>
              </a:rPr>
              <a:t>Patients offered choice of inhaler device, treatment pathway, and referral. NHS Choice Framework mandates this. Inhaler choice improves adherence (Inhaler Error Steering Group, 2016).</a:t>
            </a:r>
            <a:endParaRPr lang="en-US" sz="900" dirty="0">
              <a:solidFill>
                <a:srgbClr val="000000"/>
              </a:solidFill>
              <a:latin typeface="Arial"/>
              <a:cs typeface="Arial"/>
            </a:endParaRPr>
          </a:p>
        </p:txBody>
      </p:sp>
      <p:sp>
        <p:nvSpPr>
          <p:cNvPr id="24" name="Shape 22"/>
          <p:cNvSpPr/>
          <p:nvPr/>
        </p:nvSpPr>
        <p:spPr>
          <a:xfrm>
            <a:off x="182880" y="3035808"/>
            <a:ext cx="2834640" cy="1664208"/>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25" name="Shape 23"/>
          <p:cNvSpPr/>
          <p:nvPr/>
        </p:nvSpPr>
        <p:spPr>
          <a:xfrm>
            <a:off x="182880" y="3035808"/>
            <a:ext cx="2834640" cy="64008"/>
          </a:xfrm>
          <a:prstGeom prst="rect">
            <a:avLst/>
          </a:prstGeom>
          <a:solidFill>
            <a:srgbClr val="1E7E6F"/>
          </a:solidFill>
          <a:ln w="12700">
            <a:solidFill>
              <a:srgbClr val="1E7E6F"/>
            </a:solidFill>
            <a:prstDash val="solid"/>
          </a:ln>
        </p:spPr>
      </p:sp>
      <p:sp>
        <p:nvSpPr>
          <p:cNvPr id="26" name="Shape 24"/>
          <p:cNvSpPr/>
          <p:nvPr/>
        </p:nvSpPr>
        <p:spPr>
          <a:xfrm>
            <a:off x="274320" y="3145536"/>
            <a:ext cx="457200" cy="457200"/>
          </a:xfrm>
          <a:prstGeom prst="ellipse">
            <a:avLst/>
          </a:prstGeom>
          <a:solidFill>
            <a:srgbClr val="1E7E6F"/>
          </a:solidFill>
          <a:ln w="12700">
            <a:solidFill>
              <a:srgbClr val="1E7E6F"/>
            </a:solidFill>
            <a:prstDash val="solid"/>
          </a:ln>
        </p:spPr>
      </p:sp>
      <p:sp>
        <p:nvSpPr>
          <p:cNvPr id="27" name="Text 25"/>
          <p:cNvSpPr/>
          <p:nvPr/>
        </p:nvSpPr>
        <p:spPr>
          <a:xfrm>
            <a:off x="274320" y="3145536"/>
            <a:ext cx="457200" cy="457200"/>
          </a:xfrm>
          <a:prstGeom prst="rect">
            <a:avLst/>
          </a:prstGeom>
          <a:noFill/>
          <a:ln/>
        </p:spPr>
        <p:txBody>
          <a:bodyPr wrap="square" lIns="0" tIns="0" rIns="0" bIns="0" rtlCol="0" anchor="ctr"/>
          <a:lstStyle/>
          <a:p>
            <a:pPr marL="0" indent="0" algn="ctr">
              <a:buNone/>
            </a:pPr>
            <a:r>
              <a:rPr lang="en-US" sz="1400" b="1" dirty="0">
                <a:solidFill>
                  <a:srgbClr val="000000"/>
                </a:solidFill>
                <a:latin typeface="Arial"/>
                <a:ea typeface="Calibri" pitchFamily="34" charset="-122"/>
                <a:cs typeface="Arial"/>
              </a:rPr>
              <a:t>4</a:t>
            </a:r>
            <a:endParaRPr lang="en-US" sz="1400" dirty="0">
              <a:solidFill>
                <a:srgbClr val="000000"/>
              </a:solidFill>
              <a:latin typeface="Arial"/>
              <a:cs typeface="Arial"/>
            </a:endParaRPr>
          </a:p>
        </p:txBody>
      </p:sp>
      <p:sp>
        <p:nvSpPr>
          <p:cNvPr id="28" name="Text 26"/>
          <p:cNvSpPr/>
          <p:nvPr/>
        </p:nvSpPr>
        <p:spPr>
          <a:xfrm>
            <a:off x="804672" y="3163824"/>
            <a:ext cx="2121408" cy="457200"/>
          </a:xfrm>
          <a:prstGeom prst="rect">
            <a:avLst/>
          </a:prstGeom>
          <a:noFill/>
          <a:ln/>
        </p:spPr>
        <p:txBody>
          <a:bodyPr wrap="square" lIns="0" tIns="0" rIns="0" bIns="0" rtlCol="0" anchor="ctr"/>
          <a:lstStyle/>
          <a:p>
            <a:r>
              <a:rPr lang="en-US" sz="1050" b="1" dirty="0">
                <a:solidFill>
                  <a:srgbClr val="000000"/>
                </a:solidFill>
                <a:latin typeface="Arial"/>
                <a:ea typeface="Calibri" pitchFamily="34" charset="-122"/>
                <a:cs typeface="Arial"/>
              </a:rPr>
              <a:t>Community Support &amp; Social Prescribing</a:t>
            </a:r>
            <a:endParaRPr lang="en-US" sz="1050" dirty="0">
              <a:solidFill>
                <a:srgbClr val="000000"/>
              </a:solidFill>
              <a:latin typeface="Arial"/>
              <a:cs typeface="Arial"/>
            </a:endParaRPr>
          </a:p>
        </p:txBody>
      </p:sp>
      <p:sp>
        <p:nvSpPr>
          <p:cNvPr id="29" name="Text 27"/>
          <p:cNvSpPr/>
          <p:nvPr/>
        </p:nvSpPr>
        <p:spPr>
          <a:xfrm>
            <a:off x="274320" y="3675888"/>
            <a:ext cx="2651760" cy="960120"/>
          </a:xfrm>
          <a:prstGeom prst="rect">
            <a:avLst/>
          </a:prstGeom>
          <a:noFill/>
          <a:ln/>
        </p:spPr>
        <p:txBody>
          <a:bodyPr wrap="square" lIns="0" tIns="0" rIns="0" bIns="0" rtlCol="0" anchor="t"/>
          <a:lstStyle/>
          <a:p>
            <a:pPr marL="0" indent="0">
              <a:buNone/>
            </a:pPr>
            <a:r>
              <a:rPr lang="en-US" sz="900" dirty="0">
                <a:solidFill>
                  <a:srgbClr val="000000"/>
                </a:solidFill>
                <a:latin typeface="Arial"/>
                <a:ea typeface="Calibri" pitchFamily="34" charset="-122"/>
                <a:cs typeface="Arial"/>
              </a:rPr>
              <a:t>Linking asthma patients to community wellbeing services: exercise groups, smoking cessation, housing support. Link workers embedded in primary care (NHS LTP, 2019).</a:t>
            </a:r>
            <a:endParaRPr lang="en-US" sz="900" dirty="0">
              <a:solidFill>
                <a:srgbClr val="000000"/>
              </a:solidFill>
              <a:latin typeface="Arial"/>
              <a:cs typeface="Arial"/>
            </a:endParaRPr>
          </a:p>
        </p:txBody>
      </p:sp>
      <p:sp>
        <p:nvSpPr>
          <p:cNvPr id="30" name="Shape 28"/>
          <p:cNvSpPr/>
          <p:nvPr/>
        </p:nvSpPr>
        <p:spPr>
          <a:xfrm>
            <a:off x="3154680" y="3035808"/>
            <a:ext cx="2834640" cy="1664208"/>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31" name="Shape 29"/>
          <p:cNvSpPr/>
          <p:nvPr/>
        </p:nvSpPr>
        <p:spPr>
          <a:xfrm>
            <a:off x="3154680" y="3035808"/>
            <a:ext cx="2834640" cy="64008"/>
          </a:xfrm>
          <a:prstGeom prst="rect">
            <a:avLst/>
          </a:prstGeom>
          <a:solidFill>
            <a:srgbClr val="6B4C9A"/>
          </a:solidFill>
          <a:ln w="12700">
            <a:solidFill>
              <a:srgbClr val="6B4C9A"/>
            </a:solidFill>
            <a:prstDash val="solid"/>
          </a:ln>
        </p:spPr>
      </p:sp>
      <p:sp>
        <p:nvSpPr>
          <p:cNvPr id="32" name="Shape 30"/>
          <p:cNvSpPr/>
          <p:nvPr/>
        </p:nvSpPr>
        <p:spPr>
          <a:xfrm>
            <a:off x="3246120" y="3145536"/>
            <a:ext cx="457200" cy="457200"/>
          </a:xfrm>
          <a:prstGeom prst="ellipse">
            <a:avLst/>
          </a:prstGeom>
          <a:solidFill>
            <a:srgbClr val="6B4C9A"/>
          </a:solidFill>
          <a:ln w="12700">
            <a:solidFill>
              <a:srgbClr val="6B4C9A"/>
            </a:solidFill>
            <a:prstDash val="solid"/>
          </a:ln>
        </p:spPr>
      </p:sp>
      <p:sp>
        <p:nvSpPr>
          <p:cNvPr id="33" name="Text 31"/>
          <p:cNvSpPr/>
          <p:nvPr/>
        </p:nvSpPr>
        <p:spPr>
          <a:xfrm>
            <a:off x="3246120" y="3145536"/>
            <a:ext cx="457200" cy="457200"/>
          </a:xfrm>
          <a:prstGeom prst="rect">
            <a:avLst/>
          </a:prstGeom>
          <a:noFill/>
          <a:ln/>
        </p:spPr>
        <p:txBody>
          <a:bodyPr wrap="square" lIns="0" tIns="0" rIns="0" bIns="0" rtlCol="0" anchor="ctr"/>
          <a:lstStyle/>
          <a:p>
            <a:pPr marL="0" indent="0" algn="ctr">
              <a:buNone/>
            </a:pPr>
            <a:r>
              <a:rPr lang="en-US" sz="1400" b="1" dirty="0">
                <a:solidFill>
                  <a:srgbClr val="000000"/>
                </a:solidFill>
                <a:latin typeface="Arial"/>
                <a:ea typeface="Calibri" pitchFamily="34" charset="-122"/>
                <a:cs typeface="Arial"/>
              </a:rPr>
              <a:t>5</a:t>
            </a:r>
            <a:endParaRPr lang="en-US" sz="1400" dirty="0">
              <a:solidFill>
                <a:srgbClr val="000000"/>
              </a:solidFill>
              <a:latin typeface="Arial"/>
              <a:cs typeface="Arial"/>
            </a:endParaRPr>
          </a:p>
        </p:txBody>
      </p:sp>
      <p:sp>
        <p:nvSpPr>
          <p:cNvPr id="34" name="Text 32"/>
          <p:cNvSpPr/>
          <p:nvPr/>
        </p:nvSpPr>
        <p:spPr>
          <a:xfrm>
            <a:off x="3776472" y="3163824"/>
            <a:ext cx="2121408" cy="457200"/>
          </a:xfrm>
          <a:prstGeom prst="rect">
            <a:avLst/>
          </a:prstGeom>
          <a:noFill/>
          <a:ln/>
        </p:spPr>
        <p:txBody>
          <a:bodyPr wrap="square" lIns="0" tIns="0" rIns="0" bIns="0" rtlCol="0" anchor="ctr"/>
          <a:lstStyle/>
          <a:p>
            <a:r>
              <a:rPr lang="en-US" sz="1050" b="1" dirty="0">
                <a:solidFill>
                  <a:srgbClr val="000000"/>
                </a:solidFill>
                <a:latin typeface="Arial"/>
                <a:ea typeface="Calibri" pitchFamily="34" charset="-122"/>
                <a:cs typeface="Arial"/>
              </a:rPr>
              <a:t>Encouraged Self-Control</a:t>
            </a:r>
            <a:endParaRPr lang="en-US" sz="1050" dirty="0">
              <a:solidFill>
                <a:srgbClr val="000000"/>
              </a:solidFill>
              <a:latin typeface="Arial"/>
              <a:cs typeface="Arial"/>
            </a:endParaRPr>
          </a:p>
        </p:txBody>
      </p:sp>
      <p:sp>
        <p:nvSpPr>
          <p:cNvPr id="35" name="Text 33"/>
          <p:cNvSpPr/>
          <p:nvPr/>
        </p:nvSpPr>
        <p:spPr>
          <a:xfrm>
            <a:off x="3246120" y="3675888"/>
            <a:ext cx="2651760" cy="960120"/>
          </a:xfrm>
          <a:prstGeom prst="rect">
            <a:avLst/>
          </a:prstGeom>
          <a:noFill/>
          <a:ln/>
        </p:spPr>
        <p:txBody>
          <a:bodyPr wrap="square" lIns="0" tIns="0" rIns="0" bIns="0" rtlCol="0" anchor="t"/>
          <a:lstStyle/>
          <a:p>
            <a:pPr marL="0" indent="0">
              <a:buNone/>
            </a:pPr>
            <a:r>
              <a:rPr lang="en-US" sz="900" dirty="0">
                <a:solidFill>
                  <a:srgbClr val="000000"/>
                </a:solidFill>
                <a:latin typeface="Arial"/>
                <a:ea typeface="Calibri" pitchFamily="34" charset="-122"/>
                <a:cs typeface="Arial"/>
              </a:rPr>
              <a:t>Written Asthma Action Plans, education programmes (Asthma UK 'Be in Control'), digital tools (Breathe Easy app). Reduces emergency admissions by 26% (Pinnock et al., 2017).</a:t>
            </a:r>
            <a:endParaRPr lang="en-US" sz="900" dirty="0">
              <a:solidFill>
                <a:srgbClr val="000000"/>
              </a:solidFill>
              <a:latin typeface="Arial"/>
              <a:cs typeface="Arial"/>
            </a:endParaRPr>
          </a:p>
        </p:txBody>
      </p:sp>
      <p:sp>
        <p:nvSpPr>
          <p:cNvPr id="36" name="Shape 34"/>
          <p:cNvSpPr/>
          <p:nvPr/>
        </p:nvSpPr>
        <p:spPr>
          <a:xfrm>
            <a:off x="6126480" y="3035808"/>
            <a:ext cx="2834640" cy="1664208"/>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37" name="Shape 35"/>
          <p:cNvSpPr/>
          <p:nvPr/>
        </p:nvSpPr>
        <p:spPr>
          <a:xfrm>
            <a:off x="6126480" y="3035808"/>
            <a:ext cx="2834640" cy="64008"/>
          </a:xfrm>
          <a:prstGeom prst="rect">
            <a:avLst/>
          </a:prstGeom>
          <a:solidFill>
            <a:srgbClr val="C0392B"/>
          </a:solidFill>
          <a:ln w="12700">
            <a:solidFill>
              <a:srgbClr val="C0392B"/>
            </a:solidFill>
            <a:prstDash val="solid"/>
          </a:ln>
        </p:spPr>
      </p:sp>
      <p:sp>
        <p:nvSpPr>
          <p:cNvPr id="38" name="Shape 36"/>
          <p:cNvSpPr/>
          <p:nvPr/>
        </p:nvSpPr>
        <p:spPr>
          <a:xfrm>
            <a:off x="6217920" y="3145536"/>
            <a:ext cx="457200" cy="457200"/>
          </a:xfrm>
          <a:prstGeom prst="ellipse">
            <a:avLst/>
          </a:prstGeom>
          <a:solidFill>
            <a:srgbClr val="C0392B"/>
          </a:solidFill>
          <a:ln w="12700">
            <a:solidFill>
              <a:srgbClr val="C0392B"/>
            </a:solidFill>
            <a:prstDash val="solid"/>
          </a:ln>
        </p:spPr>
      </p:sp>
      <p:sp>
        <p:nvSpPr>
          <p:cNvPr id="39" name="Text 37"/>
          <p:cNvSpPr/>
          <p:nvPr/>
        </p:nvSpPr>
        <p:spPr>
          <a:xfrm>
            <a:off x="6217920" y="3145536"/>
            <a:ext cx="457200" cy="457200"/>
          </a:xfrm>
          <a:prstGeom prst="rect">
            <a:avLst/>
          </a:prstGeom>
          <a:noFill/>
          <a:ln/>
        </p:spPr>
        <p:txBody>
          <a:bodyPr wrap="square" lIns="0" tIns="0" rIns="0" bIns="0" rtlCol="0" anchor="ctr"/>
          <a:lstStyle/>
          <a:p>
            <a:pPr marL="0" indent="0" algn="ctr">
              <a:buNone/>
            </a:pPr>
            <a:r>
              <a:rPr lang="en-US" sz="1400" b="1" dirty="0">
                <a:solidFill>
                  <a:srgbClr val="000000"/>
                </a:solidFill>
                <a:latin typeface="Arial"/>
                <a:ea typeface="Calibri" pitchFamily="34" charset="-122"/>
                <a:cs typeface="Arial"/>
              </a:rPr>
              <a:t>6</a:t>
            </a:r>
            <a:endParaRPr lang="en-US" sz="1400" dirty="0">
              <a:solidFill>
                <a:srgbClr val="000000"/>
              </a:solidFill>
              <a:latin typeface="Arial"/>
              <a:cs typeface="Arial"/>
            </a:endParaRPr>
          </a:p>
        </p:txBody>
      </p:sp>
      <p:sp>
        <p:nvSpPr>
          <p:cNvPr id="40" name="Text 38"/>
          <p:cNvSpPr/>
          <p:nvPr/>
        </p:nvSpPr>
        <p:spPr>
          <a:xfrm>
            <a:off x="6748272" y="3163824"/>
            <a:ext cx="2121408" cy="457200"/>
          </a:xfrm>
          <a:prstGeom prst="rect">
            <a:avLst/>
          </a:prstGeom>
          <a:noFill/>
          <a:ln/>
        </p:spPr>
        <p:txBody>
          <a:bodyPr wrap="square" lIns="0" tIns="0" rIns="0" bIns="0" rtlCol="0" anchor="ctr"/>
          <a:lstStyle/>
          <a:p>
            <a:pPr marL="0" indent="0">
              <a:buNone/>
            </a:pPr>
            <a:r>
              <a:rPr lang="en-US" sz="1050" b="1" dirty="0" smtClean="0">
                <a:solidFill>
                  <a:srgbClr val="000000"/>
                </a:solidFill>
                <a:latin typeface="Arial"/>
                <a:ea typeface="Calibri" pitchFamily="34" charset="-122"/>
                <a:cs typeface="Arial"/>
              </a:rPr>
              <a:t> </a:t>
            </a:r>
            <a:r>
              <a:rPr lang="en-US" sz="1050" b="1" dirty="0">
                <a:solidFill>
                  <a:srgbClr val="000000"/>
                </a:solidFill>
                <a:latin typeface="Arial"/>
                <a:ea typeface="Calibri" pitchFamily="34" charset="-122"/>
                <a:cs typeface="Arial"/>
              </a:rPr>
              <a:t>Health </a:t>
            </a:r>
            <a:r>
              <a:rPr lang="en-US" sz="1050" b="1" dirty="0" smtClean="0">
                <a:solidFill>
                  <a:srgbClr val="000000"/>
                </a:solidFill>
                <a:latin typeface="Arial"/>
                <a:ea typeface="Calibri" pitchFamily="34" charset="-122"/>
                <a:cs typeface="Arial"/>
              </a:rPr>
              <a:t>Budgets for Personal</a:t>
            </a:r>
            <a:endParaRPr lang="en-US" sz="1050" dirty="0">
              <a:solidFill>
                <a:srgbClr val="000000"/>
              </a:solidFill>
              <a:latin typeface="Arial"/>
              <a:cs typeface="Arial"/>
            </a:endParaRPr>
          </a:p>
        </p:txBody>
      </p:sp>
      <p:sp>
        <p:nvSpPr>
          <p:cNvPr id="41" name="Text 39"/>
          <p:cNvSpPr/>
          <p:nvPr/>
        </p:nvSpPr>
        <p:spPr>
          <a:xfrm>
            <a:off x="6217920" y="3675888"/>
            <a:ext cx="2651760" cy="960120"/>
          </a:xfrm>
          <a:prstGeom prst="rect">
            <a:avLst/>
          </a:prstGeom>
          <a:noFill/>
          <a:ln/>
        </p:spPr>
        <p:txBody>
          <a:bodyPr wrap="square" lIns="0" tIns="0" rIns="0" bIns="0" rtlCol="0" anchor="t"/>
          <a:lstStyle/>
          <a:p>
            <a:pPr marL="0" indent="0">
              <a:buNone/>
            </a:pPr>
            <a:r>
              <a:rPr lang="en-US" sz="900" dirty="0">
                <a:solidFill>
                  <a:srgbClr val="000000"/>
                </a:solidFill>
                <a:latin typeface="Arial"/>
                <a:ea typeface="Calibri" pitchFamily="34" charset="-122"/>
                <a:cs typeface="Arial"/>
              </a:rPr>
              <a:t>People with severe asthma may receive PHBs to fund personalised care (NHS England, 2020). Empowers patients to commission their own care packages aligned to their needs.</a:t>
            </a:r>
            <a:endParaRPr lang="en-US" sz="900" dirty="0">
              <a:solidFill>
                <a:srgbClr val="000000"/>
              </a:solidFill>
              <a:latin typeface="Arial"/>
              <a:cs typeface="Arial"/>
            </a:endParaRPr>
          </a:p>
        </p:txBody>
      </p:sp>
      <p:sp>
        <p:nvSpPr>
          <p:cNvPr id="42" name="Text 40"/>
          <p:cNvSpPr/>
          <p:nvPr/>
        </p:nvSpPr>
        <p:spPr>
          <a:xfrm>
            <a:off x="182880" y="4630660"/>
            <a:ext cx="8778240" cy="347903"/>
          </a:xfrm>
          <a:prstGeom prst="rect">
            <a:avLst/>
          </a:prstGeom>
          <a:noFill/>
          <a:ln/>
        </p:spPr>
        <p:txBody>
          <a:bodyPr wrap="square" lIns="0" tIns="0" rIns="0" bIns="0" rtlCol="0" anchor="ctr"/>
          <a:lstStyle/>
          <a:p>
            <a:pPr marL="0" indent="0">
              <a:buNone/>
            </a:pPr>
            <a:r>
              <a:rPr lang="en-US" sz="750" i="1" dirty="0">
                <a:solidFill>
                  <a:srgbClr val="000000"/>
                </a:solidFill>
                <a:latin typeface="Arial"/>
                <a:ea typeface="Calibri" pitchFamily="34" charset="-122"/>
                <a:cs typeface="Arial"/>
              </a:rPr>
              <a:t>Framework: NHS England Universal Personalised Care (2019) | Personalised Care Institute | Kings Fund (2014) | NHSE (2020)</a:t>
            </a:r>
            <a:endParaRPr lang="en-US" sz="750" dirty="0">
              <a:solidFill>
                <a:srgbClr val="000000"/>
              </a:solidFill>
              <a:latin typeface="Arial"/>
              <a:cs typeface="Arial"/>
            </a:endParaRPr>
          </a:p>
        </p:txBody>
      </p:sp>
      <p:sp>
        <p:nvSpPr>
          <p:cNvPr id="43" name="Shape 41"/>
          <p:cNvSpPr/>
          <p:nvPr/>
        </p:nvSpPr>
        <p:spPr>
          <a:xfrm>
            <a:off x="0" y="4983480"/>
            <a:ext cx="9144000" cy="160020"/>
          </a:xfrm>
          <a:prstGeom prst="rect">
            <a:avLst/>
          </a:prstGeom>
          <a:solidFill>
            <a:srgbClr val="0B2545"/>
          </a:solidFill>
          <a:ln w="12700">
            <a:solidFill>
              <a:srgbClr val="0B2545"/>
            </a:solidFill>
            <a:prstDash val="solid"/>
          </a:ln>
        </p:spPr>
      </p:sp>
      <p:sp>
        <p:nvSpPr>
          <p:cNvPr id="44" name="Text 42"/>
          <p:cNvSpPr/>
          <p:nvPr/>
        </p:nvSpPr>
        <p:spPr>
          <a:xfrm>
            <a:off x="182880" y="4983480"/>
            <a:ext cx="8778240" cy="160020"/>
          </a:xfrm>
          <a:prstGeom prst="rect">
            <a:avLst/>
          </a:prstGeom>
          <a:noFill/>
          <a:ln/>
        </p:spPr>
        <p:txBody>
          <a:bodyPr wrap="square" lIns="0" tIns="0" rIns="0" bIns="0" rtlCol="0" anchor="ctr"/>
          <a:lstStyle/>
          <a:p>
            <a:pPr marL="0" indent="0">
              <a:buNone/>
            </a:pPr>
            <a:endParaRPr lang="en-US" sz="700" dirty="0">
              <a:solidFill>
                <a:srgbClr val="000000"/>
              </a:solidFill>
              <a:latin typeface="Arial"/>
              <a:ea typeface="Calibri"/>
              <a:cs typeface="Aria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5F8FA"/>
        </a:solidFill>
        <a:effectLst/>
      </p:bgPr>
    </p:bg>
    <p:spTree>
      <p:nvGrpSpPr>
        <p:cNvPr id="1" name=""/>
        <p:cNvGrpSpPr/>
        <p:nvPr/>
      </p:nvGrpSpPr>
      <p:grpSpPr>
        <a:xfrm>
          <a:off x="0" y="0"/>
          <a:ext cx="0" cy="0"/>
          <a:chOff x="0" y="0"/>
          <a:chExt cx="0" cy="0"/>
        </a:xfrm>
      </p:grpSpPr>
      <p:sp>
        <p:nvSpPr>
          <p:cNvPr id="2" name="Shape 0"/>
          <p:cNvSpPr/>
          <p:nvPr/>
        </p:nvSpPr>
        <p:spPr>
          <a:xfrm>
            <a:off x="0" y="0"/>
            <a:ext cx="9144000" cy="1051560"/>
          </a:xfrm>
          <a:prstGeom prst="rect">
            <a:avLst/>
          </a:prstGeom>
          <a:solidFill>
            <a:srgbClr val="0B2545"/>
          </a:solidFill>
          <a:ln w="12700">
            <a:solidFill>
              <a:srgbClr val="0B2545"/>
            </a:solidFill>
            <a:prstDash val="solid"/>
          </a:ln>
        </p:spPr>
      </p:sp>
      <p:sp>
        <p:nvSpPr>
          <p:cNvPr id="3" name="Shape 1"/>
          <p:cNvSpPr/>
          <p:nvPr/>
        </p:nvSpPr>
        <p:spPr>
          <a:xfrm>
            <a:off x="0" y="1051560"/>
            <a:ext cx="9144000" cy="54864"/>
          </a:xfrm>
          <a:prstGeom prst="rect">
            <a:avLst/>
          </a:prstGeom>
          <a:solidFill>
            <a:srgbClr val="1B7EC8"/>
          </a:solidFill>
          <a:ln w="12700">
            <a:solidFill>
              <a:srgbClr val="1B7EC8"/>
            </a:solidFill>
            <a:prstDash val="solid"/>
          </a:ln>
        </p:spPr>
      </p:sp>
      <p:sp>
        <p:nvSpPr>
          <p:cNvPr id="4" name="Text 2"/>
          <p:cNvSpPr/>
          <p:nvPr/>
        </p:nvSpPr>
        <p:spPr>
          <a:xfrm>
            <a:off x="320040" y="45720"/>
            <a:ext cx="8503920" cy="685800"/>
          </a:xfrm>
          <a:prstGeom prst="rect">
            <a:avLst/>
          </a:prstGeom>
          <a:noFill/>
          <a:ln/>
        </p:spPr>
        <p:txBody>
          <a:bodyPr wrap="square" lIns="0" tIns="0" rIns="0" bIns="0" rtlCol="0" anchor="ctr"/>
          <a:lstStyle/>
          <a:p>
            <a:pPr marL="0" indent="0">
              <a:buNone/>
            </a:pPr>
            <a:r>
              <a:rPr lang="en-US" sz="2200" b="1" dirty="0">
                <a:solidFill>
                  <a:schemeClr val="bg1"/>
                </a:solidFill>
                <a:latin typeface="Arial"/>
                <a:ea typeface="Calibri" pitchFamily="34" charset="-122"/>
                <a:cs typeface="Arial"/>
              </a:rPr>
              <a:t>Critical Evaluation &amp; Recommendations</a:t>
            </a:r>
            <a:endParaRPr lang="en-US" sz="2200" dirty="0">
              <a:solidFill>
                <a:schemeClr val="bg1"/>
              </a:solidFill>
              <a:latin typeface="Arial"/>
              <a:cs typeface="Arial"/>
            </a:endParaRPr>
          </a:p>
        </p:txBody>
      </p:sp>
      <p:sp>
        <p:nvSpPr>
          <p:cNvPr id="5" name="Text 3"/>
          <p:cNvSpPr/>
          <p:nvPr/>
        </p:nvSpPr>
        <p:spPr>
          <a:xfrm>
            <a:off x="320040" y="713232"/>
            <a:ext cx="8503920" cy="320040"/>
          </a:xfrm>
          <a:prstGeom prst="rect">
            <a:avLst/>
          </a:prstGeom>
          <a:noFill/>
          <a:ln/>
        </p:spPr>
        <p:txBody>
          <a:bodyPr wrap="square" lIns="0" tIns="0" rIns="0" bIns="0" rtlCol="0" anchor="t"/>
          <a:lstStyle/>
          <a:p>
            <a:pPr marL="0" indent="0">
              <a:buNone/>
            </a:pPr>
            <a:r>
              <a:rPr lang="en-US" sz="1100" dirty="0">
                <a:solidFill>
                  <a:schemeClr val="bg1"/>
                </a:solidFill>
                <a:latin typeface="Arial"/>
                <a:ea typeface="Calibri"/>
                <a:cs typeface="Arial"/>
              </a:rPr>
              <a:t>Evidence-Based Practice Improvements | </a:t>
            </a:r>
            <a:endParaRPr lang="en-US" sz="1100" dirty="0">
              <a:solidFill>
                <a:schemeClr val="bg1"/>
              </a:solidFill>
              <a:latin typeface="Arial"/>
              <a:cs typeface="Arial"/>
            </a:endParaRPr>
          </a:p>
        </p:txBody>
      </p:sp>
      <p:sp>
        <p:nvSpPr>
          <p:cNvPr id="6" name="Shape 4"/>
          <p:cNvSpPr/>
          <p:nvPr/>
        </p:nvSpPr>
        <p:spPr>
          <a:xfrm>
            <a:off x="0" y="1289304"/>
            <a:ext cx="5074920" cy="3611880"/>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7" name="Shape 5"/>
          <p:cNvSpPr/>
          <p:nvPr/>
        </p:nvSpPr>
        <p:spPr>
          <a:xfrm>
            <a:off x="182880" y="1207008"/>
            <a:ext cx="64008" cy="3611880"/>
          </a:xfrm>
          <a:prstGeom prst="rect">
            <a:avLst/>
          </a:prstGeom>
          <a:solidFill>
            <a:srgbClr val="1B7EC8"/>
          </a:solidFill>
          <a:ln w="12700">
            <a:solidFill>
              <a:srgbClr val="1B7EC8"/>
            </a:solidFill>
            <a:prstDash val="solid"/>
          </a:ln>
        </p:spPr>
      </p:sp>
      <p:sp>
        <p:nvSpPr>
          <p:cNvPr id="8" name="Text 6"/>
          <p:cNvSpPr/>
          <p:nvPr/>
        </p:nvSpPr>
        <p:spPr>
          <a:xfrm>
            <a:off x="347472" y="1252728"/>
            <a:ext cx="4800600" cy="301752"/>
          </a:xfrm>
          <a:prstGeom prst="rect">
            <a:avLst/>
          </a:prstGeom>
          <a:noFill/>
          <a:ln/>
        </p:spPr>
        <p:txBody>
          <a:bodyPr wrap="square" lIns="0" tIns="0" rIns="0" bIns="0" rtlCol="0" anchor="ctr"/>
          <a:lstStyle/>
          <a:p>
            <a:pPr marL="0" indent="0">
              <a:buNone/>
            </a:pPr>
            <a:r>
              <a:rPr lang="en-US" sz="1300" b="1" dirty="0">
                <a:solidFill>
                  <a:srgbClr val="000000"/>
                </a:solidFill>
                <a:latin typeface="Arial"/>
                <a:ea typeface="Calibri" pitchFamily="34" charset="-122"/>
                <a:cs typeface="Arial"/>
              </a:rPr>
              <a:t>Recommendations for Practice</a:t>
            </a:r>
            <a:endParaRPr lang="en-US" sz="1300" dirty="0">
              <a:solidFill>
                <a:srgbClr val="000000"/>
              </a:solidFill>
              <a:latin typeface="Arial"/>
              <a:cs typeface="Arial"/>
            </a:endParaRPr>
          </a:p>
        </p:txBody>
      </p:sp>
      <p:sp>
        <p:nvSpPr>
          <p:cNvPr id="9" name="Text 7"/>
          <p:cNvSpPr/>
          <p:nvPr/>
        </p:nvSpPr>
        <p:spPr>
          <a:xfrm>
            <a:off x="347472" y="1627632"/>
            <a:ext cx="4800600" cy="3145536"/>
          </a:xfrm>
          <a:prstGeom prst="rect">
            <a:avLst/>
          </a:prstGeom>
          <a:noFill/>
          <a:ln/>
        </p:spPr>
        <p:txBody>
          <a:bodyPr wrap="square" lIns="0" tIns="0" rIns="0" bIns="0" rtlCol="0" anchor="t"/>
          <a:lstStyle/>
          <a:p>
            <a:pPr marL="342900" indent="-342900">
              <a:spcAft>
                <a:spcPts val="400"/>
              </a:spcAft>
              <a:buSzPct val="100000"/>
              <a:buChar char="•"/>
            </a:pPr>
            <a:r>
              <a:rPr lang="en-US" sz="950" dirty="0">
                <a:solidFill>
                  <a:srgbClr val="000000"/>
                </a:solidFill>
                <a:latin typeface="Arial"/>
                <a:ea typeface="Calibri" pitchFamily="34" charset="-122"/>
                <a:cs typeface="Arial"/>
              </a:rPr>
              <a:t>Identify individuals with poorly managed asthma by implementing universal annual asthma reviews using the ACT/RCP 3 Questions (NICE NG80, 2017).</a:t>
            </a:r>
          </a:p>
          <a:p>
            <a:pPr marL="342900" indent="-342900">
              <a:spcAft>
                <a:spcPts val="400"/>
              </a:spcAft>
              <a:buSzPct val="100000"/>
              <a:buChar char="•"/>
            </a:pPr>
            <a:endParaRPr lang="en-US" sz="950" dirty="0">
              <a:solidFill>
                <a:srgbClr val="000000"/>
              </a:solidFill>
              <a:latin typeface="Arial"/>
              <a:ea typeface="Calibri" pitchFamily="34" charset="-122"/>
              <a:cs typeface="Arial"/>
            </a:endParaRPr>
          </a:p>
          <a:p>
            <a:pPr marL="342900" indent="-342900">
              <a:spcAft>
                <a:spcPts val="400"/>
              </a:spcAft>
              <a:buSzPct val="100000"/>
              <a:buChar char="•"/>
            </a:pPr>
            <a:r>
              <a:rPr lang="en-US" sz="950" dirty="0">
                <a:solidFill>
                  <a:srgbClr val="000000"/>
                </a:solidFill>
                <a:latin typeface="Arial"/>
                <a:ea typeface="Calibri" pitchFamily="34" charset="-122"/>
                <a:cs typeface="Arial"/>
              </a:rPr>
              <a:t>To solve the social determinants of asthma, integrate social prescribing link workers into all primary care networks (NHS LTP, 2019).</a:t>
            </a:r>
          </a:p>
          <a:p>
            <a:pPr marL="342900" indent="-342900">
              <a:spcAft>
                <a:spcPts val="400"/>
              </a:spcAft>
              <a:buSzPct val="100000"/>
              <a:buChar char="•"/>
            </a:pPr>
            <a:r>
              <a:rPr lang="en-US" sz="950" dirty="0">
                <a:solidFill>
                  <a:srgbClr val="000000"/>
                </a:solidFill>
                <a:latin typeface="Arial"/>
                <a:ea typeface="Calibri" pitchFamily="34" charset="-122"/>
                <a:cs typeface="Arial"/>
              </a:rPr>
              <a:t>Every clinical encounter ought to ask inhaler technique training; the Inhaler Error Steering Group's recommendations should be followed (2016).</a:t>
            </a:r>
          </a:p>
          <a:p>
            <a:pPr marL="342900" indent="-342900">
              <a:spcAft>
                <a:spcPts val="400"/>
              </a:spcAft>
              <a:buSzPct val="100000"/>
              <a:buChar char="•"/>
            </a:pPr>
            <a:endParaRPr lang="en-US" sz="950" dirty="0">
              <a:solidFill>
                <a:srgbClr val="000000"/>
              </a:solidFill>
              <a:latin typeface="Arial"/>
              <a:ea typeface="Calibri" pitchFamily="34" charset="-122"/>
              <a:cs typeface="Arial"/>
            </a:endParaRPr>
          </a:p>
          <a:p>
            <a:pPr marL="342900" indent="-342900">
              <a:spcAft>
                <a:spcPts val="400"/>
              </a:spcAft>
              <a:buSzPct val="100000"/>
              <a:buChar char="•"/>
            </a:pPr>
            <a:r>
              <a:rPr lang="en-US" sz="950" dirty="0">
                <a:solidFill>
                  <a:srgbClr val="000000"/>
                </a:solidFill>
                <a:latin typeface="Arial"/>
                <a:ea typeface="Calibri" pitchFamily="34" charset="-122"/>
                <a:cs typeface="Arial"/>
              </a:rPr>
              <a:t>Make certain that every patient with asthma has a written, customized Asthma Action Plan (BTS/SIGN, 2019).</a:t>
            </a:r>
          </a:p>
          <a:p>
            <a:pPr marL="342900" indent="-342900">
              <a:spcAft>
                <a:spcPts val="400"/>
              </a:spcAft>
              <a:buSzPct val="100000"/>
              <a:buChar char="•"/>
            </a:pPr>
            <a:r>
              <a:rPr lang="en-US" sz="950" dirty="0">
                <a:solidFill>
                  <a:srgbClr val="000000"/>
                </a:solidFill>
                <a:latin typeface="Arial"/>
                <a:ea typeface="Calibri" pitchFamily="34" charset="-122"/>
                <a:cs typeface="Arial"/>
              </a:rPr>
              <a:t>To encourage self-management in between appointments, combine in-person review with digital health resources like the My Asthma app (Pinnock et al., 2017).</a:t>
            </a:r>
          </a:p>
          <a:p>
            <a:pPr marL="342900" indent="-342900">
              <a:spcAft>
                <a:spcPts val="400"/>
              </a:spcAft>
              <a:buSzPct val="100000"/>
              <a:buChar char="•"/>
            </a:pPr>
            <a:r>
              <a:rPr lang="en-US" sz="950" dirty="0">
                <a:solidFill>
                  <a:srgbClr val="000000"/>
                </a:solidFill>
                <a:latin typeface="Arial"/>
                <a:ea typeface="Calibri" pitchFamily="34" charset="-122"/>
                <a:cs typeface="Arial"/>
              </a:rPr>
              <a:t>Create an integrated multidisciplinary team (MDT) that includes respiratory physiotherapy, dietetics, and psychiatry to treat severe or refractory asthma (NHS England, 2022).</a:t>
            </a:r>
          </a:p>
          <a:p>
            <a:pPr marL="342900" indent="-342900">
              <a:spcAft>
                <a:spcPts val="400"/>
              </a:spcAft>
              <a:buSzPct val="100000"/>
              <a:buChar char="•"/>
            </a:pPr>
            <a:r>
              <a:rPr lang="en-US" sz="950" dirty="0">
                <a:solidFill>
                  <a:srgbClr val="000000"/>
                </a:solidFill>
                <a:latin typeface="Arial"/>
                <a:ea typeface="Calibri" pitchFamily="34" charset="-122"/>
                <a:cs typeface="Arial"/>
              </a:rPr>
              <a:t>Address health disparities in the diagnosis and treatment of asthma among underprivileged and ethnic minority groups (PHE, 2020).</a:t>
            </a:r>
          </a:p>
        </p:txBody>
      </p:sp>
      <p:sp>
        <p:nvSpPr>
          <p:cNvPr id="10" name="Shape 8"/>
          <p:cNvSpPr/>
          <p:nvPr/>
        </p:nvSpPr>
        <p:spPr>
          <a:xfrm>
            <a:off x="5440680" y="1207008"/>
            <a:ext cx="3520440" cy="3611880"/>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11" name="Shape 9"/>
          <p:cNvSpPr/>
          <p:nvPr/>
        </p:nvSpPr>
        <p:spPr>
          <a:xfrm>
            <a:off x="5440680" y="1207008"/>
            <a:ext cx="64008" cy="3611880"/>
          </a:xfrm>
          <a:prstGeom prst="rect">
            <a:avLst/>
          </a:prstGeom>
          <a:solidFill>
            <a:srgbClr val="C0392B"/>
          </a:solidFill>
          <a:ln w="12700">
            <a:solidFill>
              <a:srgbClr val="C0392B"/>
            </a:solidFill>
            <a:prstDash val="solid"/>
          </a:ln>
        </p:spPr>
      </p:sp>
      <p:sp>
        <p:nvSpPr>
          <p:cNvPr id="12" name="Text 10"/>
          <p:cNvSpPr/>
          <p:nvPr/>
        </p:nvSpPr>
        <p:spPr>
          <a:xfrm>
            <a:off x="5605272" y="1252728"/>
            <a:ext cx="3246120" cy="301752"/>
          </a:xfrm>
          <a:prstGeom prst="rect">
            <a:avLst/>
          </a:prstGeom>
          <a:noFill/>
          <a:ln/>
        </p:spPr>
        <p:txBody>
          <a:bodyPr wrap="square" lIns="0" tIns="0" rIns="0" bIns="0" rtlCol="0" anchor="ctr"/>
          <a:lstStyle/>
          <a:p>
            <a:pPr marL="0" indent="0">
              <a:buNone/>
            </a:pPr>
            <a:r>
              <a:rPr lang="en-US" sz="1300" b="1" dirty="0">
                <a:solidFill>
                  <a:srgbClr val="000000"/>
                </a:solidFill>
                <a:latin typeface="Arial"/>
                <a:ea typeface="Calibri" pitchFamily="34" charset="-122"/>
                <a:cs typeface="Arial"/>
              </a:rPr>
              <a:t>Critical Evaluation</a:t>
            </a:r>
            <a:endParaRPr lang="en-US" sz="1300" dirty="0">
              <a:solidFill>
                <a:srgbClr val="000000"/>
              </a:solidFill>
              <a:latin typeface="Arial"/>
              <a:cs typeface="Arial"/>
            </a:endParaRPr>
          </a:p>
        </p:txBody>
      </p:sp>
      <p:sp>
        <p:nvSpPr>
          <p:cNvPr id="13" name="Text 11"/>
          <p:cNvSpPr/>
          <p:nvPr/>
        </p:nvSpPr>
        <p:spPr>
          <a:xfrm>
            <a:off x="5605272" y="1627632"/>
            <a:ext cx="3246120" cy="228600"/>
          </a:xfrm>
          <a:prstGeom prst="rect">
            <a:avLst/>
          </a:prstGeom>
          <a:noFill/>
          <a:ln/>
        </p:spPr>
        <p:txBody>
          <a:bodyPr wrap="square" lIns="0" tIns="0" rIns="0" bIns="0" rtlCol="0" anchor="ctr"/>
          <a:lstStyle/>
          <a:p>
            <a:pPr marL="0" indent="0">
              <a:buNone/>
            </a:pPr>
            <a:r>
              <a:rPr lang="en-US" sz="1000" b="1" dirty="0">
                <a:solidFill>
                  <a:srgbClr val="000000"/>
                </a:solidFill>
                <a:latin typeface="Arial"/>
                <a:ea typeface="Calibri" pitchFamily="34" charset="-122"/>
                <a:cs typeface="Arial"/>
              </a:rPr>
              <a:t>Guideline Adherence Gap</a:t>
            </a:r>
            <a:endParaRPr lang="en-US" sz="1000" dirty="0">
              <a:solidFill>
                <a:srgbClr val="000000"/>
              </a:solidFill>
              <a:latin typeface="Arial"/>
              <a:cs typeface="Arial"/>
            </a:endParaRPr>
          </a:p>
        </p:txBody>
      </p:sp>
      <p:sp>
        <p:nvSpPr>
          <p:cNvPr id="14" name="Text 12"/>
          <p:cNvSpPr/>
          <p:nvPr/>
        </p:nvSpPr>
        <p:spPr>
          <a:xfrm>
            <a:off x="5605272" y="1856232"/>
            <a:ext cx="3246120" cy="530352"/>
          </a:xfrm>
          <a:prstGeom prst="rect">
            <a:avLst/>
          </a:prstGeom>
          <a:noFill/>
          <a:ln/>
        </p:spPr>
        <p:txBody>
          <a:bodyPr wrap="square" lIns="0" tIns="0" rIns="0" bIns="0" rtlCol="0" anchor="t"/>
          <a:lstStyle/>
          <a:p>
            <a:pPr marL="0" indent="0">
              <a:buNone/>
            </a:pPr>
            <a:r>
              <a:rPr lang="en-US" sz="900" dirty="0">
                <a:solidFill>
                  <a:srgbClr val="000000"/>
                </a:solidFill>
                <a:latin typeface="Arial"/>
                <a:ea typeface="Calibri" pitchFamily="34" charset="-122"/>
                <a:cs typeface="Arial"/>
              </a:rPr>
              <a:t>Only 30% of UK GPs consistently follow BTS/SIGN guidance (Pinnock et al., 2017). Implementation requires systemic change, not only clinical education.</a:t>
            </a:r>
            <a:endParaRPr lang="en-US" sz="900" dirty="0">
              <a:solidFill>
                <a:srgbClr val="000000"/>
              </a:solidFill>
              <a:latin typeface="Arial"/>
              <a:cs typeface="Arial"/>
            </a:endParaRPr>
          </a:p>
        </p:txBody>
      </p:sp>
      <p:sp>
        <p:nvSpPr>
          <p:cNvPr id="15" name="Text 13"/>
          <p:cNvSpPr/>
          <p:nvPr/>
        </p:nvSpPr>
        <p:spPr>
          <a:xfrm>
            <a:off x="5605272" y="2450592"/>
            <a:ext cx="3246120" cy="228600"/>
          </a:xfrm>
          <a:prstGeom prst="rect">
            <a:avLst/>
          </a:prstGeom>
          <a:noFill/>
          <a:ln/>
        </p:spPr>
        <p:txBody>
          <a:bodyPr wrap="square" lIns="0" tIns="0" rIns="0" bIns="0" rtlCol="0" anchor="ctr"/>
          <a:lstStyle/>
          <a:p>
            <a:pPr marL="0" indent="0">
              <a:buNone/>
            </a:pPr>
            <a:r>
              <a:rPr lang="en-US" sz="1000" b="1" dirty="0">
                <a:solidFill>
                  <a:srgbClr val="000000"/>
                </a:solidFill>
                <a:latin typeface="Arial"/>
                <a:ea typeface="Calibri" pitchFamily="34" charset="-122"/>
                <a:cs typeface="Arial"/>
              </a:rPr>
              <a:t>Health Inequalities</a:t>
            </a:r>
            <a:endParaRPr lang="en-US" sz="1000" dirty="0">
              <a:solidFill>
                <a:srgbClr val="000000"/>
              </a:solidFill>
              <a:latin typeface="Arial"/>
              <a:cs typeface="Arial"/>
            </a:endParaRPr>
          </a:p>
        </p:txBody>
      </p:sp>
      <p:sp>
        <p:nvSpPr>
          <p:cNvPr id="16" name="Text 14"/>
          <p:cNvSpPr/>
          <p:nvPr/>
        </p:nvSpPr>
        <p:spPr>
          <a:xfrm>
            <a:off x="5605272" y="2679192"/>
            <a:ext cx="3246120" cy="530352"/>
          </a:xfrm>
          <a:prstGeom prst="rect">
            <a:avLst/>
          </a:prstGeom>
          <a:noFill/>
          <a:ln/>
        </p:spPr>
        <p:txBody>
          <a:bodyPr wrap="square" lIns="0" tIns="0" rIns="0" bIns="0" rtlCol="0" anchor="t"/>
          <a:lstStyle/>
          <a:p>
            <a:pPr marL="0" indent="0">
              <a:buNone/>
            </a:pPr>
            <a:r>
              <a:rPr lang="en-US" sz="900" dirty="0">
                <a:solidFill>
                  <a:srgbClr val="000000"/>
                </a:solidFill>
                <a:latin typeface="Arial"/>
                <a:ea typeface="Calibri" pitchFamily="34" charset="-122"/>
                <a:cs typeface="Arial"/>
              </a:rPr>
              <a:t>Black and ethnic minority patients receive poorer asthma care and have higher emergency admissions (PHE, 2020). Cultural competency must be embedded in training.</a:t>
            </a:r>
            <a:endParaRPr lang="en-US" sz="900" dirty="0">
              <a:solidFill>
                <a:srgbClr val="000000"/>
              </a:solidFill>
              <a:latin typeface="Arial"/>
              <a:cs typeface="Arial"/>
            </a:endParaRPr>
          </a:p>
        </p:txBody>
      </p:sp>
      <p:sp>
        <p:nvSpPr>
          <p:cNvPr id="17" name="Text 15"/>
          <p:cNvSpPr/>
          <p:nvPr/>
        </p:nvSpPr>
        <p:spPr>
          <a:xfrm>
            <a:off x="5605272" y="3273552"/>
            <a:ext cx="3246120" cy="228600"/>
          </a:xfrm>
          <a:prstGeom prst="rect">
            <a:avLst/>
          </a:prstGeom>
          <a:noFill/>
          <a:ln/>
        </p:spPr>
        <p:txBody>
          <a:bodyPr wrap="square" lIns="0" tIns="0" rIns="0" bIns="0" rtlCol="0" anchor="ctr"/>
          <a:lstStyle/>
          <a:p>
            <a:pPr marL="0" indent="0">
              <a:buNone/>
            </a:pPr>
            <a:r>
              <a:rPr lang="en-US" sz="1000" b="1" dirty="0">
                <a:solidFill>
                  <a:srgbClr val="000000"/>
                </a:solidFill>
                <a:latin typeface="Arial"/>
                <a:ea typeface="Calibri" pitchFamily="34" charset="-122"/>
                <a:cs typeface="Arial"/>
              </a:rPr>
              <a:t>Digital Divide</a:t>
            </a:r>
            <a:endParaRPr lang="en-US" sz="1000" dirty="0">
              <a:solidFill>
                <a:srgbClr val="000000"/>
              </a:solidFill>
              <a:latin typeface="Arial"/>
              <a:cs typeface="Arial"/>
            </a:endParaRPr>
          </a:p>
        </p:txBody>
      </p:sp>
      <p:sp>
        <p:nvSpPr>
          <p:cNvPr id="18" name="Text 16"/>
          <p:cNvSpPr/>
          <p:nvPr/>
        </p:nvSpPr>
        <p:spPr>
          <a:xfrm>
            <a:off x="5605272" y="3502152"/>
            <a:ext cx="3246120" cy="530352"/>
          </a:xfrm>
          <a:prstGeom prst="rect">
            <a:avLst/>
          </a:prstGeom>
          <a:noFill/>
          <a:ln/>
        </p:spPr>
        <p:txBody>
          <a:bodyPr wrap="square" lIns="0" tIns="0" rIns="0" bIns="0" rtlCol="0" anchor="t"/>
          <a:lstStyle/>
          <a:p>
            <a:pPr marL="0" indent="0">
              <a:buNone/>
            </a:pPr>
            <a:r>
              <a:rPr lang="en-US" sz="900" dirty="0">
                <a:solidFill>
                  <a:srgbClr val="000000"/>
                </a:solidFill>
                <a:latin typeface="Arial"/>
                <a:ea typeface="Calibri" pitchFamily="34" charset="-122"/>
                <a:cs typeface="Arial"/>
              </a:rPr>
              <a:t>While digital tools improve self-management, evidence shows unequal access among older, lower-income populations (NHS Digital, 2021). Digital must supplement not replace.</a:t>
            </a:r>
            <a:endParaRPr lang="en-US" sz="900" dirty="0">
              <a:solidFill>
                <a:srgbClr val="000000"/>
              </a:solidFill>
              <a:latin typeface="Arial"/>
              <a:cs typeface="Arial"/>
            </a:endParaRPr>
          </a:p>
        </p:txBody>
      </p:sp>
      <p:sp>
        <p:nvSpPr>
          <p:cNvPr id="19" name="Text 17"/>
          <p:cNvSpPr/>
          <p:nvPr/>
        </p:nvSpPr>
        <p:spPr>
          <a:xfrm>
            <a:off x="5605272" y="4096512"/>
            <a:ext cx="3246120" cy="228600"/>
          </a:xfrm>
          <a:prstGeom prst="rect">
            <a:avLst/>
          </a:prstGeom>
          <a:noFill/>
          <a:ln/>
        </p:spPr>
        <p:txBody>
          <a:bodyPr wrap="square" lIns="0" tIns="0" rIns="0" bIns="0" rtlCol="0" anchor="ctr"/>
          <a:lstStyle/>
          <a:p>
            <a:pPr marL="0" indent="0">
              <a:buNone/>
            </a:pPr>
            <a:r>
              <a:rPr lang="en-US" sz="1000" b="1" dirty="0">
                <a:solidFill>
                  <a:srgbClr val="000000"/>
                </a:solidFill>
                <a:latin typeface="Arial"/>
                <a:ea typeface="Calibri" pitchFamily="34" charset="-122"/>
                <a:cs typeface="Arial"/>
              </a:rPr>
              <a:t>Biologic Therapy Access</a:t>
            </a:r>
            <a:endParaRPr lang="en-US" sz="1000" dirty="0">
              <a:solidFill>
                <a:srgbClr val="000000"/>
              </a:solidFill>
              <a:latin typeface="Arial"/>
              <a:cs typeface="Arial"/>
            </a:endParaRPr>
          </a:p>
        </p:txBody>
      </p:sp>
      <p:sp>
        <p:nvSpPr>
          <p:cNvPr id="20" name="Text 18"/>
          <p:cNvSpPr/>
          <p:nvPr/>
        </p:nvSpPr>
        <p:spPr>
          <a:xfrm>
            <a:off x="5605272" y="4325112"/>
            <a:ext cx="3246120" cy="530352"/>
          </a:xfrm>
          <a:prstGeom prst="rect">
            <a:avLst/>
          </a:prstGeom>
          <a:noFill/>
          <a:ln/>
        </p:spPr>
        <p:txBody>
          <a:bodyPr wrap="square" lIns="0" tIns="0" rIns="0" bIns="0" rtlCol="0" anchor="t"/>
          <a:lstStyle/>
          <a:p>
            <a:pPr marL="0" indent="0">
              <a:buNone/>
            </a:pPr>
            <a:r>
              <a:rPr lang="en-US" sz="900" dirty="0">
                <a:solidFill>
                  <a:srgbClr val="000000"/>
                </a:solidFill>
                <a:latin typeface="Arial"/>
                <a:ea typeface="Calibri" pitchFamily="34" charset="-122"/>
                <a:cs typeface="Arial"/>
              </a:rPr>
              <a:t>NICE approval does not guarantee equitable access; significant regional variation in availability of biologics persists (NHS England, 2022).</a:t>
            </a:r>
            <a:endParaRPr lang="en-US" sz="900" dirty="0">
              <a:solidFill>
                <a:srgbClr val="000000"/>
              </a:solidFill>
              <a:latin typeface="Arial"/>
              <a:cs typeface="Arial"/>
            </a:endParaRPr>
          </a:p>
        </p:txBody>
      </p:sp>
      <p:sp>
        <p:nvSpPr>
          <p:cNvPr id="21" name="Shape 19"/>
          <p:cNvSpPr/>
          <p:nvPr/>
        </p:nvSpPr>
        <p:spPr>
          <a:xfrm>
            <a:off x="0" y="4983480"/>
            <a:ext cx="9144000" cy="160020"/>
          </a:xfrm>
          <a:prstGeom prst="rect">
            <a:avLst/>
          </a:prstGeom>
          <a:solidFill>
            <a:srgbClr val="0B2545"/>
          </a:solidFill>
          <a:ln w="12700">
            <a:solidFill>
              <a:srgbClr val="0B2545"/>
            </a:solidFill>
            <a:prstDash val="solid"/>
          </a:ln>
        </p:spPr>
      </p:sp>
      <p:sp>
        <p:nvSpPr>
          <p:cNvPr id="22" name="Text 20"/>
          <p:cNvSpPr/>
          <p:nvPr/>
        </p:nvSpPr>
        <p:spPr>
          <a:xfrm>
            <a:off x="182880" y="4983480"/>
            <a:ext cx="8778240" cy="160020"/>
          </a:xfrm>
          <a:prstGeom prst="rect">
            <a:avLst/>
          </a:prstGeom>
          <a:noFill/>
          <a:ln/>
        </p:spPr>
        <p:txBody>
          <a:bodyPr wrap="square" lIns="0" tIns="0" rIns="0" bIns="0" rtlCol="0" anchor="ctr"/>
          <a:lstStyle/>
          <a:p>
            <a:pPr marL="0" indent="0">
              <a:buNone/>
            </a:pPr>
            <a:r>
              <a:rPr lang="en-US" sz="700" dirty="0">
                <a:solidFill>
                  <a:srgbClr val="000000"/>
                </a:solidFill>
                <a:latin typeface="Arial"/>
                <a:ea typeface="Calibri" pitchFamily="34" charset="-122"/>
                <a:cs typeface="Arial"/>
              </a:rPr>
              <a:t>MSc Public Health &amp; Social Care in Practice | LCHS7003 | Asthma: Long-Term Condition Management</a:t>
            </a:r>
            <a:endParaRPr lang="en-US" sz="700" dirty="0">
              <a:solidFill>
                <a:srgbClr val="000000"/>
              </a:solidFill>
              <a:latin typeface="Arial"/>
              <a:cs typeface="Aria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chemeClr val="bg1"/>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
          </a:xfrm>
          <a:prstGeom prst="rect">
            <a:avLst/>
          </a:prstGeom>
          <a:solidFill>
            <a:srgbClr val="1B7EC8"/>
          </a:solidFill>
          <a:ln w="12700">
            <a:solidFill>
              <a:srgbClr val="1B7EC8"/>
            </a:solidFill>
            <a:prstDash val="solid"/>
          </a:ln>
        </p:spPr>
      </p:sp>
      <p:sp>
        <p:nvSpPr>
          <p:cNvPr id="3" name="Shape 1"/>
          <p:cNvSpPr/>
          <p:nvPr/>
        </p:nvSpPr>
        <p:spPr>
          <a:xfrm>
            <a:off x="6858000" y="2286000"/>
            <a:ext cx="3200400" cy="3200400"/>
          </a:xfrm>
          <a:prstGeom prst="ellipse">
            <a:avLst/>
          </a:prstGeom>
          <a:solidFill>
            <a:srgbClr val="0D1E38">
              <a:alpha val="70000"/>
            </a:srgbClr>
          </a:solidFill>
          <a:ln w="12700">
            <a:solidFill>
              <a:srgbClr val="0D1E38">
                <a:alpha val="70000"/>
              </a:srgbClr>
            </a:solidFill>
            <a:prstDash val="solid"/>
          </a:ln>
        </p:spPr>
      </p:sp>
      <p:sp>
        <p:nvSpPr>
          <p:cNvPr id="4" name="Text 2"/>
          <p:cNvSpPr/>
          <p:nvPr/>
        </p:nvSpPr>
        <p:spPr>
          <a:xfrm>
            <a:off x="457200" y="228600"/>
            <a:ext cx="7315200" cy="548640"/>
          </a:xfrm>
          <a:prstGeom prst="rect">
            <a:avLst/>
          </a:prstGeom>
          <a:noFill/>
          <a:ln/>
        </p:spPr>
        <p:txBody>
          <a:bodyPr wrap="square" lIns="0" tIns="0" rIns="0" bIns="0" rtlCol="0" anchor="ctr"/>
          <a:lstStyle/>
          <a:p>
            <a:pPr marL="0" indent="0">
              <a:buNone/>
            </a:pPr>
            <a:r>
              <a:rPr lang="en-US" sz="2800" b="1" kern="0" spc="600" dirty="0">
                <a:solidFill>
                  <a:srgbClr val="000000"/>
                </a:solidFill>
                <a:latin typeface="Arial"/>
                <a:ea typeface="Calibri" pitchFamily="34" charset="-122"/>
                <a:cs typeface="Arial"/>
              </a:rPr>
              <a:t>CONCLUSION</a:t>
            </a:r>
            <a:endParaRPr lang="en-US" sz="2800" dirty="0">
              <a:solidFill>
                <a:srgbClr val="000000"/>
              </a:solidFill>
              <a:latin typeface="Arial"/>
              <a:cs typeface="Arial"/>
            </a:endParaRPr>
          </a:p>
        </p:txBody>
      </p:sp>
      <p:sp>
        <p:nvSpPr>
          <p:cNvPr id="5" name="Text 3"/>
          <p:cNvSpPr/>
          <p:nvPr/>
        </p:nvSpPr>
        <p:spPr>
          <a:xfrm>
            <a:off x="457200" y="896112"/>
            <a:ext cx="7132320" cy="914400"/>
          </a:xfrm>
          <a:prstGeom prst="rect">
            <a:avLst/>
          </a:prstGeom>
          <a:noFill/>
          <a:ln/>
        </p:spPr>
        <p:txBody>
          <a:bodyPr wrap="square" lIns="0" tIns="0" rIns="0" bIns="0" rtlCol="0" anchor="t"/>
          <a:lstStyle/>
          <a:p>
            <a:endParaRPr lang="en-US" sz="1150" dirty="0">
              <a:solidFill>
                <a:srgbClr val="000000"/>
              </a:solidFill>
              <a:latin typeface="Arial"/>
              <a:ea typeface="Calibri" pitchFamily="34" charset="-122"/>
              <a:cs typeface="Arial"/>
            </a:endParaRPr>
          </a:p>
          <a:p>
            <a:r>
              <a:rPr lang="en-US" sz="1150" smtClean="0">
                <a:solidFill>
                  <a:srgbClr val="000000"/>
                </a:solidFill>
                <a:latin typeface="Arial"/>
                <a:ea typeface="Calibri" pitchFamily="34" charset="-122"/>
                <a:cs typeface="Arial"/>
              </a:rPr>
              <a:t>In UK With </a:t>
            </a:r>
            <a:r>
              <a:rPr lang="en-US" sz="1150" dirty="0">
                <a:solidFill>
                  <a:srgbClr val="000000"/>
                </a:solidFill>
                <a:latin typeface="Arial"/>
                <a:ea typeface="Calibri" pitchFamily="34" charset="-122"/>
                <a:cs typeface="Arial"/>
              </a:rPr>
              <a:t>over 5.4 million sufferers and an annual cost to the NHS of more than £1.1 billion, asthma continues to be one of the most common and debilitating long-term illnesses in the United Kingdom (Mukherjee et al., 2016). There are still large gaps in diagnosis, management, and equitable care delivery despite established UK guidelines, such as NICE NG80 (2017) and BTS/SIGN (2019).</a:t>
            </a:r>
          </a:p>
        </p:txBody>
      </p:sp>
      <p:sp>
        <p:nvSpPr>
          <p:cNvPr id="6" name="Text 4"/>
          <p:cNvSpPr/>
          <p:nvPr/>
        </p:nvSpPr>
        <p:spPr>
          <a:xfrm>
            <a:off x="457200" y="1874520"/>
            <a:ext cx="6858000" cy="2103120"/>
          </a:xfrm>
          <a:prstGeom prst="rect">
            <a:avLst/>
          </a:prstGeom>
          <a:noFill/>
          <a:ln/>
        </p:spPr>
        <p:txBody>
          <a:bodyPr wrap="square" lIns="0" tIns="0" rIns="0" bIns="0" rtlCol="0" anchor="t"/>
          <a:lstStyle/>
          <a:p>
            <a:pPr marL="342900" indent="-342900">
              <a:spcAft>
                <a:spcPts val="600"/>
              </a:spcAft>
              <a:buSzPct val="100000"/>
              <a:buChar char="•"/>
            </a:pPr>
            <a:r>
              <a:rPr lang="en-US" sz="1100" dirty="0">
                <a:solidFill>
                  <a:srgbClr val="000000"/>
                </a:solidFill>
                <a:latin typeface="Arial"/>
                <a:ea typeface="Calibri" pitchFamily="34" charset="-122"/>
                <a:cs typeface="Arial"/>
              </a:rPr>
              <a:t>Early diagnosis using objective testing (spirometry, FeNO) is essential</a:t>
            </a:r>
            <a:endParaRPr lang="en-US" sz="1100" dirty="0">
              <a:solidFill>
                <a:srgbClr val="000000"/>
              </a:solidFill>
              <a:latin typeface="Arial"/>
              <a:cs typeface="Arial"/>
            </a:endParaRPr>
          </a:p>
          <a:p>
            <a:pPr marL="342900" indent="-342900">
              <a:spcAft>
                <a:spcPts val="600"/>
              </a:spcAft>
              <a:buSzPct val="100000"/>
              <a:buChar char="•"/>
            </a:pPr>
            <a:r>
              <a:rPr lang="en-US" sz="1100" dirty="0">
                <a:solidFill>
                  <a:srgbClr val="000000"/>
                </a:solidFill>
                <a:latin typeface="Arial"/>
                <a:ea typeface="Calibri" pitchFamily="34" charset="-122"/>
                <a:cs typeface="Arial"/>
              </a:rPr>
              <a:t>Stepwise pharmacological management must be complemented by education and self-management support</a:t>
            </a:r>
            <a:endParaRPr lang="en-US" sz="1100" dirty="0">
              <a:solidFill>
                <a:srgbClr val="000000"/>
              </a:solidFill>
              <a:latin typeface="Arial"/>
              <a:cs typeface="Arial"/>
            </a:endParaRPr>
          </a:p>
          <a:p>
            <a:pPr marL="342900" indent="-342900">
              <a:spcAft>
                <a:spcPts val="600"/>
              </a:spcAft>
              <a:buSzPct val="100000"/>
              <a:buChar char="•"/>
            </a:pPr>
            <a:r>
              <a:rPr lang="en-US" sz="1100" dirty="0">
                <a:solidFill>
                  <a:srgbClr val="000000"/>
                </a:solidFill>
                <a:latin typeface="Arial"/>
                <a:ea typeface="Calibri" pitchFamily="34" charset="-122"/>
                <a:cs typeface="Arial"/>
              </a:rPr>
              <a:t>Co-production and personalised care are cornerstones of effective long-term asthma management</a:t>
            </a:r>
            <a:endParaRPr lang="en-US" sz="1100" dirty="0">
              <a:solidFill>
                <a:srgbClr val="000000"/>
              </a:solidFill>
              <a:latin typeface="Arial"/>
              <a:cs typeface="Arial"/>
            </a:endParaRPr>
          </a:p>
          <a:p>
            <a:pPr marL="342900" indent="-342900">
              <a:spcAft>
                <a:spcPts val="600"/>
              </a:spcAft>
              <a:buSzPct val="100000"/>
              <a:buChar char="•"/>
            </a:pPr>
            <a:r>
              <a:rPr lang="en-US" sz="1100" dirty="0">
                <a:solidFill>
                  <a:srgbClr val="000000"/>
                </a:solidFill>
                <a:latin typeface="Arial"/>
                <a:ea typeface="Calibri" pitchFamily="34" charset="-122"/>
                <a:cs typeface="Arial"/>
              </a:rPr>
              <a:t>All six components of the NHS Personalised Care Model should be operationalised in practice</a:t>
            </a:r>
            <a:endParaRPr lang="en-US" sz="1100" dirty="0">
              <a:solidFill>
                <a:srgbClr val="000000"/>
              </a:solidFill>
              <a:latin typeface="Arial"/>
              <a:cs typeface="Arial"/>
            </a:endParaRPr>
          </a:p>
          <a:p>
            <a:pPr marL="342900" indent="-342900">
              <a:spcAft>
                <a:spcPts val="600"/>
              </a:spcAft>
              <a:buSzPct val="100000"/>
              <a:buChar char="•"/>
            </a:pPr>
            <a:r>
              <a:rPr lang="en-US" sz="1100" dirty="0">
                <a:solidFill>
                  <a:srgbClr val="000000"/>
                </a:solidFill>
                <a:latin typeface="Arial"/>
                <a:ea typeface="Calibri" pitchFamily="34" charset="-122"/>
                <a:cs typeface="Arial"/>
              </a:rPr>
              <a:t>Addressing health inequalities must be a strategic priority for commissioners and clinicians</a:t>
            </a:r>
            <a:endParaRPr lang="en-US" sz="1100" dirty="0">
              <a:solidFill>
                <a:srgbClr val="000000"/>
              </a:solidFill>
              <a:latin typeface="Arial"/>
              <a:cs typeface="Arial"/>
            </a:endParaRPr>
          </a:p>
        </p:txBody>
      </p:sp>
      <p:sp>
        <p:nvSpPr>
          <p:cNvPr id="7" name="Text 5"/>
          <p:cNvSpPr/>
          <p:nvPr/>
        </p:nvSpPr>
        <p:spPr>
          <a:xfrm>
            <a:off x="457200" y="4041648"/>
            <a:ext cx="7132320" cy="594360"/>
          </a:xfrm>
          <a:prstGeom prst="rect">
            <a:avLst/>
          </a:prstGeom>
          <a:noFill/>
          <a:ln/>
        </p:spPr>
        <p:txBody>
          <a:bodyPr wrap="square" lIns="0" tIns="0" rIns="0" bIns="0" rtlCol="0" anchor="t"/>
          <a:lstStyle/>
          <a:p>
            <a:r>
              <a:rPr lang="en-US" sz="1100" i="1" dirty="0">
                <a:solidFill>
                  <a:srgbClr val="000000"/>
                </a:solidFill>
                <a:latin typeface="Arial"/>
                <a:ea typeface="Calibri" pitchFamily="34" charset="-122"/>
                <a:cs typeface="Arial"/>
              </a:rPr>
              <a:t>Together, a methodical, evidence-based, cooperative approach to asthma treatment has the potential to greatly lessen the financial, societal, and human costs associated with this illness throughout the United Kingdom.</a:t>
            </a:r>
            <a:endParaRPr lang="en-US" sz="1100" dirty="0">
              <a:solidFill>
                <a:srgbClr val="000000"/>
              </a:solidFill>
              <a:latin typeface="Arial"/>
              <a:cs typeface="Arial"/>
            </a:endParaRPr>
          </a:p>
        </p:txBody>
      </p:sp>
      <p:sp>
        <p:nvSpPr>
          <p:cNvPr id="8" name="Shape 6"/>
          <p:cNvSpPr/>
          <p:nvPr/>
        </p:nvSpPr>
        <p:spPr>
          <a:xfrm>
            <a:off x="0" y="4983480"/>
            <a:ext cx="9144000" cy="160020"/>
          </a:xfrm>
          <a:prstGeom prst="rect">
            <a:avLst/>
          </a:prstGeom>
          <a:solidFill>
            <a:srgbClr val="0D1E38"/>
          </a:solidFill>
          <a:ln w="12700">
            <a:solidFill>
              <a:srgbClr val="0D1E38"/>
            </a:solidFill>
            <a:prstDash val="solid"/>
          </a:ln>
        </p:spPr>
      </p:sp>
      <p:sp>
        <p:nvSpPr>
          <p:cNvPr id="9" name="Text 7"/>
          <p:cNvSpPr/>
          <p:nvPr/>
        </p:nvSpPr>
        <p:spPr>
          <a:xfrm>
            <a:off x="182880" y="4983480"/>
            <a:ext cx="8778240" cy="160020"/>
          </a:xfrm>
          <a:prstGeom prst="rect">
            <a:avLst/>
          </a:prstGeom>
          <a:noFill/>
          <a:ln/>
        </p:spPr>
        <p:txBody>
          <a:bodyPr wrap="square" lIns="0" tIns="0" rIns="0" bIns="0" rtlCol="0" anchor="ctr"/>
          <a:lstStyle/>
          <a:p>
            <a:pPr marL="0" indent="0">
              <a:buNone/>
            </a:pPr>
            <a:endParaRPr lang="en-US" sz="700" dirty="0">
              <a:solidFill>
                <a:srgbClr val="000000"/>
              </a:solidFill>
              <a:latin typeface="Arial"/>
              <a:ea typeface="Calibri"/>
              <a:cs typeface="Aria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5F8FA"/>
        </a:solidFill>
        <a:effectLst/>
      </p:bgPr>
    </p:bg>
    <p:spTree>
      <p:nvGrpSpPr>
        <p:cNvPr id="1" name=""/>
        <p:cNvGrpSpPr/>
        <p:nvPr/>
      </p:nvGrpSpPr>
      <p:grpSpPr>
        <a:xfrm>
          <a:off x="0" y="0"/>
          <a:ext cx="0" cy="0"/>
          <a:chOff x="0" y="0"/>
          <a:chExt cx="0" cy="0"/>
        </a:xfrm>
      </p:grpSpPr>
      <p:sp>
        <p:nvSpPr>
          <p:cNvPr id="2" name="Shape 0"/>
          <p:cNvSpPr/>
          <p:nvPr/>
        </p:nvSpPr>
        <p:spPr>
          <a:xfrm>
            <a:off x="0" y="0"/>
            <a:ext cx="9144000" cy="1051560"/>
          </a:xfrm>
          <a:prstGeom prst="rect">
            <a:avLst/>
          </a:prstGeom>
          <a:solidFill>
            <a:srgbClr val="0B2545"/>
          </a:solidFill>
          <a:ln w="12700">
            <a:solidFill>
              <a:srgbClr val="0B2545"/>
            </a:solidFill>
            <a:prstDash val="solid"/>
          </a:ln>
        </p:spPr>
      </p:sp>
      <p:sp>
        <p:nvSpPr>
          <p:cNvPr id="3" name="Shape 1"/>
          <p:cNvSpPr/>
          <p:nvPr/>
        </p:nvSpPr>
        <p:spPr>
          <a:xfrm>
            <a:off x="0" y="1051560"/>
            <a:ext cx="9144000" cy="54864"/>
          </a:xfrm>
          <a:prstGeom prst="rect">
            <a:avLst/>
          </a:prstGeom>
          <a:solidFill>
            <a:srgbClr val="1B7EC8"/>
          </a:solidFill>
          <a:ln w="12700">
            <a:solidFill>
              <a:srgbClr val="1B7EC8"/>
            </a:solidFill>
            <a:prstDash val="solid"/>
          </a:ln>
        </p:spPr>
      </p:sp>
      <p:sp>
        <p:nvSpPr>
          <p:cNvPr id="4" name="Text 2"/>
          <p:cNvSpPr/>
          <p:nvPr/>
        </p:nvSpPr>
        <p:spPr>
          <a:xfrm>
            <a:off x="320040" y="45720"/>
            <a:ext cx="8503920" cy="685800"/>
          </a:xfrm>
          <a:prstGeom prst="rect">
            <a:avLst/>
          </a:prstGeom>
          <a:noFill/>
          <a:ln/>
        </p:spPr>
        <p:txBody>
          <a:bodyPr wrap="square" lIns="0" tIns="0" rIns="0" bIns="0" rtlCol="0" anchor="ctr"/>
          <a:lstStyle/>
          <a:p>
            <a:pPr marL="0" indent="0">
              <a:buNone/>
            </a:pPr>
            <a:r>
              <a:rPr lang="en-US" sz="2200" b="1" dirty="0">
                <a:solidFill>
                  <a:srgbClr val="FFFFFF"/>
                </a:solidFill>
                <a:latin typeface="Calibri" pitchFamily="34" charset="0"/>
                <a:ea typeface="Calibri" pitchFamily="34" charset="-122"/>
                <a:cs typeface="Calibri" pitchFamily="34" charset="-120"/>
              </a:rPr>
              <a:t>References</a:t>
            </a:r>
            <a:endParaRPr lang="en-US" sz="2200" dirty="0"/>
          </a:p>
        </p:txBody>
      </p:sp>
      <p:sp>
        <p:nvSpPr>
          <p:cNvPr id="5" name="Text 3"/>
          <p:cNvSpPr/>
          <p:nvPr/>
        </p:nvSpPr>
        <p:spPr>
          <a:xfrm>
            <a:off x="320040" y="713232"/>
            <a:ext cx="8503920" cy="320040"/>
          </a:xfrm>
          <a:prstGeom prst="rect">
            <a:avLst/>
          </a:prstGeom>
          <a:noFill/>
          <a:ln/>
        </p:spPr>
        <p:txBody>
          <a:bodyPr wrap="square" lIns="0" tIns="0" rIns="0" bIns="0" rtlCol="0" anchor="t"/>
          <a:lstStyle/>
          <a:p>
            <a:pPr marL="0" indent="0">
              <a:buNone/>
            </a:pPr>
            <a:r>
              <a:rPr lang="en-US" sz="1100">
                <a:solidFill>
                  <a:srgbClr val="A8C8E8"/>
                </a:solidFill>
                <a:latin typeface="Calibri"/>
                <a:ea typeface="Calibri"/>
                <a:cs typeface="Calibri"/>
              </a:rPr>
              <a:t>Harvard Referencing | Part 1 of 2 | </a:t>
            </a:r>
            <a:endParaRPr lang="en-US" sz="1100">
              <a:latin typeface="Calibri"/>
              <a:ea typeface="Calibri"/>
              <a:cs typeface="Calibri"/>
            </a:endParaRPr>
          </a:p>
        </p:txBody>
      </p:sp>
      <p:sp>
        <p:nvSpPr>
          <p:cNvPr id="6" name="Text 4"/>
          <p:cNvSpPr/>
          <p:nvPr/>
        </p:nvSpPr>
        <p:spPr>
          <a:xfrm>
            <a:off x="182880" y="1207008"/>
            <a:ext cx="8778240" cy="3730752"/>
          </a:xfrm>
          <a:prstGeom prst="rect">
            <a:avLst/>
          </a:prstGeom>
          <a:noFill/>
          <a:ln/>
        </p:spPr>
        <p:txBody>
          <a:bodyPr wrap="square" lIns="0" tIns="0" rIns="0" bIns="0" rtlCol="0" anchor="t"/>
          <a:lstStyle/>
          <a:p>
            <a:pPr>
              <a:spcAft>
                <a:spcPts val="300"/>
              </a:spcAft>
              <a:buSzPct val="100000"/>
            </a:pPr>
            <a:r>
              <a:rPr lang="en-US" sz="1000" dirty="0">
                <a:latin typeface="Arial"/>
                <a:ea typeface="Calibri"/>
                <a:cs typeface="Arial"/>
              </a:rPr>
              <a:t>Ahmad, N., Ellins, J., Krelle, H. and Lawrie, M. (2014) Person-</a:t>
            </a:r>
            <a:r>
              <a:rPr lang="en-US" sz="1000" dirty="0" err="1">
                <a:latin typeface="Arial"/>
                <a:ea typeface="Calibri"/>
                <a:cs typeface="Arial"/>
              </a:rPr>
              <a:t>centred</a:t>
            </a:r>
            <a:r>
              <a:rPr lang="en-US" sz="1000" dirty="0">
                <a:latin typeface="Arial"/>
                <a:ea typeface="Calibri"/>
                <a:cs typeface="Arial"/>
              </a:rPr>
              <a:t> care: from ideas to action. London: The Health Foundation.</a:t>
            </a:r>
          </a:p>
          <a:p>
            <a:pPr>
              <a:spcAft>
                <a:spcPts val="300"/>
              </a:spcAft>
              <a:buSzPct val="100000"/>
            </a:pPr>
            <a:r>
              <a:rPr lang="en-US" sz="1000" dirty="0">
                <a:latin typeface="Arial"/>
                <a:ea typeface="Calibri"/>
                <a:cs typeface="Arial"/>
              </a:rPr>
              <a:t>Asthma + Lung UK (2023) Asthma facts and statistics. Available at: https://www.asthma.org.uk/about/media/facts-and-statistics/ (Accessed: 1 April 2026).</a:t>
            </a:r>
          </a:p>
          <a:p>
            <a:pPr>
              <a:spcAft>
                <a:spcPts val="300"/>
              </a:spcAft>
              <a:buSzPct val="100000"/>
            </a:pPr>
            <a:r>
              <a:rPr lang="en-US" sz="1000" dirty="0">
                <a:latin typeface="Arial"/>
                <a:ea typeface="Calibri"/>
                <a:cs typeface="Arial"/>
              </a:rPr>
              <a:t>Bousquet, J. et al. (2008) 'Allergic rhinitis and its impact on asthma (ARIA) 2008 update', Allergy, 63(s86), pp. 8–160.</a:t>
            </a:r>
          </a:p>
          <a:p>
            <a:pPr>
              <a:spcAft>
                <a:spcPts val="300"/>
              </a:spcAft>
              <a:buSzPct val="100000"/>
            </a:pPr>
            <a:r>
              <a:rPr lang="en-US" sz="1000" dirty="0">
                <a:latin typeface="Arial"/>
                <a:ea typeface="Calibri"/>
                <a:cs typeface="Arial"/>
              </a:rPr>
              <a:t>British Thoracic Society (BTS) (2013) Pulmonary rehabilitation: an exercise-based </a:t>
            </a:r>
            <a:r>
              <a:rPr lang="en-US" sz="1000" dirty="0" err="1">
                <a:latin typeface="Arial"/>
                <a:ea typeface="Calibri"/>
                <a:cs typeface="Arial"/>
              </a:rPr>
              <a:t>programme</a:t>
            </a:r>
            <a:r>
              <a:rPr lang="en-US" sz="1000" dirty="0">
                <a:latin typeface="Arial"/>
                <a:ea typeface="Calibri"/>
                <a:cs typeface="Arial"/>
              </a:rPr>
              <a:t> for people with lung disease. London: BTS.</a:t>
            </a:r>
          </a:p>
          <a:p>
            <a:pPr>
              <a:spcAft>
                <a:spcPts val="300"/>
              </a:spcAft>
              <a:buSzPct val="100000"/>
            </a:pPr>
            <a:r>
              <a:rPr lang="en-US" sz="1000" dirty="0">
                <a:latin typeface="Arial"/>
                <a:ea typeface="Calibri"/>
                <a:cs typeface="Arial"/>
              </a:rPr>
              <a:t>British Thoracic Society/Scottish Intercollegiate Guidelines Network (BTS/SIGN) (2019) British guideline on the management of asthma. Edinburgh: SIGN.</a:t>
            </a:r>
          </a:p>
          <a:p>
            <a:pPr>
              <a:spcAft>
                <a:spcPts val="300"/>
              </a:spcAft>
              <a:buSzPct val="100000"/>
            </a:pPr>
            <a:r>
              <a:rPr lang="en-US" sz="1000" dirty="0">
                <a:latin typeface="Arial"/>
                <a:ea typeface="Calibri"/>
                <a:cs typeface="Arial"/>
              </a:rPr>
              <a:t>British Society for Allergy and Clinical Immunology (BSACI) (2018) Guidelines for the management of allergic and non-allergic rhinitis. London: BSACI.</a:t>
            </a:r>
          </a:p>
          <a:p>
            <a:pPr>
              <a:spcAft>
                <a:spcPts val="300"/>
              </a:spcAft>
              <a:buSzPct val="100000"/>
            </a:pPr>
            <a:r>
              <a:rPr lang="en-US" sz="1000" dirty="0">
                <a:latin typeface="Arial"/>
                <a:ea typeface="Calibri"/>
                <a:cs typeface="Arial"/>
              </a:rPr>
              <a:t>Coulter, A. and Collins, A. (2011) Making shared decision-making a reality: no decision about me, without me. London: King's Fund.</a:t>
            </a:r>
          </a:p>
          <a:p>
            <a:pPr>
              <a:spcAft>
                <a:spcPts val="300"/>
              </a:spcAft>
              <a:buSzPct val="100000"/>
            </a:pPr>
            <a:r>
              <a:rPr lang="en-US" sz="1000" dirty="0" err="1">
                <a:latin typeface="Arial"/>
                <a:ea typeface="Calibri"/>
                <a:cs typeface="Arial"/>
              </a:rPr>
              <a:t>Dekhuijzen</a:t>
            </a:r>
            <a:r>
              <a:rPr lang="en-US" sz="1000" dirty="0">
                <a:latin typeface="Arial"/>
                <a:ea typeface="Calibri"/>
                <a:cs typeface="Arial"/>
              </a:rPr>
              <a:t>, P.N.R. et al. (2019) 'The importance of inhaler technique for asthma and COPD', Respiratory Medicine, 150, pp. 14–22.</a:t>
            </a:r>
          </a:p>
          <a:p>
            <a:pPr>
              <a:spcAft>
                <a:spcPts val="300"/>
              </a:spcAft>
              <a:buSzPct val="100000"/>
            </a:pPr>
            <a:r>
              <a:rPr lang="en-US" sz="1000" dirty="0">
                <a:latin typeface="Arial"/>
                <a:ea typeface="Calibri"/>
                <a:cs typeface="Arial"/>
              </a:rPr>
              <a:t>Elwyn, G. et al. (2012) 'Shared decision making: a model for clinical practice', Journal of General Internal Medicine, 27(10), pp. 1361–1367.</a:t>
            </a:r>
          </a:p>
          <a:p>
            <a:pPr>
              <a:spcAft>
                <a:spcPts val="300"/>
              </a:spcAft>
              <a:buSzPct val="100000"/>
            </a:pPr>
            <a:r>
              <a:rPr lang="en-US" sz="1000" dirty="0">
                <a:latin typeface="Arial"/>
                <a:ea typeface="Calibri"/>
                <a:cs typeface="Arial"/>
              </a:rPr>
              <a:t>Erickson, S.R., </a:t>
            </a:r>
            <a:r>
              <a:rPr lang="en-US" sz="1000" dirty="0" err="1">
                <a:latin typeface="Arial"/>
                <a:ea typeface="Calibri"/>
                <a:cs typeface="Arial"/>
              </a:rPr>
              <a:t>Munzenberger</a:t>
            </a:r>
            <a:r>
              <a:rPr lang="en-US" sz="1000" dirty="0">
                <a:latin typeface="Arial"/>
                <a:ea typeface="Calibri"/>
                <a:cs typeface="Arial"/>
              </a:rPr>
              <a:t>, P.J. and Plante, M.J. (2002) 'Influence of </a:t>
            </a:r>
            <a:r>
              <a:rPr lang="en-US" sz="1000" dirty="0" err="1">
                <a:latin typeface="Arial"/>
                <a:ea typeface="Calibri"/>
                <a:cs typeface="Arial"/>
              </a:rPr>
              <a:t>sociodemographics</a:t>
            </a:r>
            <a:r>
              <a:rPr lang="en-US" sz="1000" dirty="0">
                <a:latin typeface="Arial"/>
                <a:ea typeface="Calibri"/>
                <a:cs typeface="Arial"/>
              </a:rPr>
              <a:t> on the health-related quality of life of pediatric patients with asthma and their caregivers', Journal of Asthma, 39(2), pp. 107–117.</a:t>
            </a:r>
          </a:p>
          <a:p>
            <a:pPr>
              <a:spcAft>
                <a:spcPts val="300"/>
              </a:spcAft>
              <a:buSzPct val="100000"/>
            </a:pPr>
            <a:r>
              <a:rPr lang="en-US" sz="1000" dirty="0">
                <a:latin typeface="Arial"/>
                <a:ea typeface="Calibri"/>
                <a:cs typeface="Arial"/>
              </a:rPr>
              <a:t>European Respiratory Society (ERS) (2020) The European lung white book. Sheffield: ERS.</a:t>
            </a:r>
          </a:p>
          <a:p>
            <a:pPr>
              <a:spcAft>
                <a:spcPts val="300"/>
              </a:spcAft>
              <a:buSzPct val="100000"/>
            </a:pPr>
            <a:r>
              <a:rPr lang="en-US" sz="1000" dirty="0">
                <a:latin typeface="Arial"/>
                <a:ea typeface="Calibri"/>
                <a:cs typeface="Arial"/>
              </a:rPr>
              <a:t>Fishwick, D. et al. (2015) 'Occupational asthma', Clinical and Experimental Allergy, 45(1), pp. 130–140.</a:t>
            </a:r>
          </a:p>
          <a:p>
            <a:pPr>
              <a:spcAft>
                <a:spcPts val="300"/>
              </a:spcAft>
              <a:buSzPct val="100000"/>
            </a:pPr>
            <a:r>
              <a:rPr lang="en-US" sz="1000" dirty="0">
                <a:latin typeface="Arial"/>
                <a:ea typeface="Calibri"/>
                <a:cs typeface="Arial"/>
              </a:rPr>
              <a:t>Fujimura, K.E. et al. (2016) 'Neonatal gut microbiota associates with childhood </a:t>
            </a:r>
            <a:r>
              <a:rPr lang="en-US" sz="1000" dirty="0" err="1">
                <a:latin typeface="Arial"/>
                <a:ea typeface="Calibri"/>
                <a:cs typeface="Arial"/>
              </a:rPr>
              <a:t>multisensitized</a:t>
            </a:r>
            <a:r>
              <a:rPr lang="en-US" sz="1000" dirty="0">
                <a:latin typeface="Arial"/>
                <a:ea typeface="Calibri"/>
                <a:cs typeface="Arial"/>
              </a:rPr>
              <a:t> atopy and T cell differentiation', Nature Medicine, 22(10), pp. 1187–1191.</a:t>
            </a:r>
          </a:p>
          <a:p>
            <a:pPr>
              <a:spcAft>
                <a:spcPts val="300"/>
              </a:spcAft>
              <a:buSzPct val="100000"/>
            </a:pPr>
            <a:r>
              <a:rPr lang="en-US" sz="1000" dirty="0" err="1">
                <a:latin typeface="Arial"/>
                <a:ea typeface="Calibri"/>
                <a:cs typeface="Arial"/>
              </a:rPr>
              <a:t>Gdalevich</a:t>
            </a:r>
            <a:r>
              <a:rPr lang="en-US" sz="1000" dirty="0">
                <a:latin typeface="Arial"/>
                <a:ea typeface="Calibri"/>
                <a:cs typeface="Arial"/>
              </a:rPr>
              <a:t>, M., Mimouni, D. and Mimouni, M. (2001) 'Breast-feeding and the risk of bronchial asthma in childhood', Archives of Pediatric and Adolescent Medicine, 155(4), pp. 401–406.</a:t>
            </a:r>
          </a:p>
          <a:p>
            <a:pPr>
              <a:spcAft>
                <a:spcPts val="300"/>
              </a:spcAft>
              <a:buSzPct val="100000"/>
            </a:pPr>
            <a:r>
              <a:rPr lang="en-US" sz="1000" dirty="0">
                <a:latin typeface="Arial"/>
                <a:ea typeface="Calibri"/>
                <a:cs typeface="Arial"/>
              </a:rPr>
              <a:t>GBD 2019 Diseases and Injuries Collaborators (2019) 'Global burden of 369 diseases and injuries', The Lancet, 396(10258), pp. 1204–1222.</a:t>
            </a:r>
          </a:p>
          <a:p>
            <a:pPr>
              <a:spcAft>
                <a:spcPts val="300"/>
              </a:spcAft>
              <a:buSzPct val="100000"/>
            </a:pPr>
            <a:r>
              <a:rPr lang="en-US" sz="1000" dirty="0">
                <a:latin typeface="Arial"/>
                <a:ea typeface="Calibri"/>
                <a:cs typeface="Arial"/>
              </a:rPr>
              <a:t>General Medical Council (GMC) (2020) Good medical practice. Manchester: GMC.</a:t>
            </a:r>
          </a:p>
        </p:txBody>
      </p:sp>
      <p:sp>
        <p:nvSpPr>
          <p:cNvPr id="7" name="Shape 5"/>
          <p:cNvSpPr/>
          <p:nvPr/>
        </p:nvSpPr>
        <p:spPr>
          <a:xfrm>
            <a:off x="0" y="4983480"/>
            <a:ext cx="9144000" cy="160020"/>
          </a:xfrm>
          <a:prstGeom prst="rect">
            <a:avLst/>
          </a:prstGeom>
          <a:solidFill>
            <a:srgbClr val="0B2545"/>
          </a:solidFill>
          <a:ln w="12700">
            <a:solidFill>
              <a:srgbClr val="0B2545"/>
            </a:solidFill>
            <a:prstDash val="solid"/>
          </a:ln>
        </p:spPr>
      </p:sp>
      <p:sp>
        <p:nvSpPr>
          <p:cNvPr id="8" name="Text 6"/>
          <p:cNvSpPr/>
          <p:nvPr/>
        </p:nvSpPr>
        <p:spPr>
          <a:xfrm>
            <a:off x="182880" y="4983480"/>
            <a:ext cx="8778240" cy="160020"/>
          </a:xfrm>
          <a:prstGeom prst="rect">
            <a:avLst/>
          </a:prstGeom>
          <a:noFill/>
          <a:ln/>
        </p:spPr>
        <p:txBody>
          <a:bodyPr wrap="square" lIns="0" tIns="0" rIns="0" bIns="0" rtlCol="0" anchor="ctr"/>
          <a:lstStyle/>
          <a:p>
            <a:pPr marL="0" indent="0">
              <a:buNone/>
            </a:pPr>
            <a:endParaRPr lang="en-US" sz="700" dirty="0">
              <a:solidFill>
                <a:srgbClr val="88AACC"/>
              </a:solidFill>
              <a:latin typeface="Calibri"/>
              <a:ea typeface="Calibri"/>
              <a:cs typeface="Calibri"/>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5F8FA"/>
        </a:solidFill>
        <a:effectLst/>
      </p:bgPr>
    </p:bg>
    <p:spTree>
      <p:nvGrpSpPr>
        <p:cNvPr id="1" name=""/>
        <p:cNvGrpSpPr/>
        <p:nvPr/>
      </p:nvGrpSpPr>
      <p:grpSpPr>
        <a:xfrm>
          <a:off x="0" y="0"/>
          <a:ext cx="0" cy="0"/>
          <a:chOff x="0" y="0"/>
          <a:chExt cx="0" cy="0"/>
        </a:xfrm>
      </p:grpSpPr>
      <p:sp>
        <p:nvSpPr>
          <p:cNvPr id="2" name="Shape 0"/>
          <p:cNvSpPr/>
          <p:nvPr/>
        </p:nvSpPr>
        <p:spPr>
          <a:xfrm>
            <a:off x="0" y="0"/>
            <a:ext cx="9144000" cy="1051560"/>
          </a:xfrm>
          <a:prstGeom prst="rect">
            <a:avLst/>
          </a:prstGeom>
          <a:solidFill>
            <a:srgbClr val="0B2545"/>
          </a:solidFill>
          <a:ln w="12700">
            <a:solidFill>
              <a:srgbClr val="0B2545"/>
            </a:solidFill>
            <a:prstDash val="solid"/>
          </a:ln>
        </p:spPr>
      </p:sp>
      <p:sp>
        <p:nvSpPr>
          <p:cNvPr id="3" name="Shape 1"/>
          <p:cNvSpPr/>
          <p:nvPr/>
        </p:nvSpPr>
        <p:spPr>
          <a:xfrm>
            <a:off x="0" y="1051560"/>
            <a:ext cx="9144000" cy="54864"/>
          </a:xfrm>
          <a:prstGeom prst="rect">
            <a:avLst/>
          </a:prstGeom>
          <a:solidFill>
            <a:srgbClr val="1B7EC8"/>
          </a:solidFill>
          <a:ln w="12700">
            <a:solidFill>
              <a:srgbClr val="1B7EC8"/>
            </a:solidFill>
            <a:prstDash val="solid"/>
          </a:ln>
        </p:spPr>
      </p:sp>
      <p:sp>
        <p:nvSpPr>
          <p:cNvPr id="4" name="Text 2"/>
          <p:cNvSpPr/>
          <p:nvPr/>
        </p:nvSpPr>
        <p:spPr>
          <a:xfrm>
            <a:off x="320040" y="45720"/>
            <a:ext cx="8503920" cy="685800"/>
          </a:xfrm>
          <a:prstGeom prst="rect">
            <a:avLst/>
          </a:prstGeom>
          <a:noFill/>
          <a:ln/>
        </p:spPr>
        <p:txBody>
          <a:bodyPr wrap="square" lIns="0" tIns="0" rIns="0" bIns="0" rtlCol="0" anchor="ctr"/>
          <a:lstStyle/>
          <a:p>
            <a:pPr marL="0" indent="0">
              <a:buNone/>
            </a:pPr>
            <a:r>
              <a:rPr lang="en-US" sz="2200" b="1" dirty="0">
                <a:solidFill>
                  <a:srgbClr val="FFFFFF"/>
                </a:solidFill>
                <a:latin typeface="Calibri" pitchFamily="34" charset="0"/>
                <a:ea typeface="Calibri" pitchFamily="34" charset="-122"/>
                <a:cs typeface="Calibri" pitchFamily="34" charset="-120"/>
              </a:rPr>
              <a:t>References</a:t>
            </a:r>
            <a:endParaRPr lang="en-US" sz="2200" dirty="0"/>
          </a:p>
        </p:txBody>
      </p:sp>
      <p:sp>
        <p:nvSpPr>
          <p:cNvPr id="5" name="Text 3"/>
          <p:cNvSpPr/>
          <p:nvPr/>
        </p:nvSpPr>
        <p:spPr>
          <a:xfrm>
            <a:off x="320040" y="713232"/>
            <a:ext cx="8503920" cy="320040"/>
          </a:xfrm>
          <a:prstGeom prst="rect">
            <a:avLst/>
          </a:prstGeom>
          <a:noFill/>
          <a:ln/>
        </p:spPr>
        <p:txBody>
          <a:bodyPr wrap="square" lIns="0" tIns="0" rIns="0" bIns="0" rtlCol="0" anchor="t"/>
          <a:lstStyle/>
          <a:p>
            <a:pPr marL="0" indent="0">
              <a:buNone/>
            </a:pPr>
            <a:r>
              <a:rPr lang="en-US" sz="1100">
                <a:solidFill>
                  <a:srgbClr val="A8C8E8"/>
                </a:solidFill>
                <a:latin typeface="Calibri"/>
                <a:ea typeface="Calibri"/>
                <a:cs typeface="Calibri"/>
              </a:rPr>
              <a:t>Harvard Referencing | Part 2 of 2 | </a:t>
            </a:r>
            <a:endParaRPr lang="en-US" sz="1100">
              <a:latin typeface="Calibri"/>
              <a:ea typeface="Calibri"/>
              <a:cs typeface="Calibri"/>
            </a:endParaRPr>
          </a:p>
        </p:txBody>
      </p:sp>
      <p:sp>
        <p:nvSpPr>
          <p:cNvPr id="6" name="Text 4"/>
          <p:cNvSpPr/>
          <p:nvPr/>
        </p:nvSpPr>
        <p:spPr>
          <a:xfrm>
            <a:off x="182880" y="1207008"/>
            <a:ext cx="8778240" cy="3730752"/>
          </a:xfrm>
          <a:prstGeom prst="rect">
            <a:avLst/>
          </a:prstGeom>
          <a:noFill/>
          <a:ln/>
        </p:spPr>
        <p:txBody>
          <a:bodyPr wrap="square" lIns="0" tIns="0" rIns="0" bIns="0" rtlCol="0" anchor="t"/>
          <a:lstStyle/>
          <a:p>
            <a:pPr>
              <a:spcAft>
                <a:spcPts val="300"/>
              </a:spcAft>
              <a:buSzPct val="100000"/>
            </a:pPr>
            <a:r>
              <a:rPr lang="en-US" sz="1000" dirty="0">
                <a:latin typeface="Arial"/>
                <a:ea typeface="Calibri"/>
                <a:cs typeface="Arial"/>
              </a:rPr>
              <a:t>Gibson, P.G. et al. (2003) 'Self-management education and regular practitioner review for adults with asthma', Cochrane Database of Systematic Reviews, (1), CD001117.</a:t>
            </a:r>
          </a:p>
          <a:p>
            <a:pPr>
              <a:spcAft>
                <a:spcPts val="300"/>
              </a:spcAft>
              <a:buSzPct val="100000"/>
            </a:pPr>
            <a:r>
              <a:rPr lang="en-US" sz="1000" dirty="0">
                <a:latin typeface="Arial"/>
                <a:ea typeface="Calibri"/>
                <a:cs typeface="Arial"/>
              </a:rPr>
              <a:t>Global Initiative for Asthma (GINA) (2023) Global strategy for asthma management and prevention. Available at: https://ginasthma.org (Accessed: 1 April 2026).</a:t>
            </a:r>
          </a:p>
          <a:p>
            <a:pPr>
              <a:spcAft>
                <a:spcPts val="300"/>
              </a:spcAft>
              <a:buSzPct val="100000"/>
            </a:pPr>
            <a:r>
              <a:rPr lang="en-US" sz="1000" dirty="0">
                <a:latin typeface="Arial"/>
                <a:ea typeface="Calibri"/>
                <a:cs typeface="Arial"/>
              </a:rPr>
              <a:t>Holloway, J.W., Yang, I.A. and Holgate, S.T. (2010) 'Genetics of allergic disease', Journal of Allergy and Clinical Immunology, 125(2), pp. S81–S94.</a:t>
            </a:r>
          </a:p>
          <a:p>
            <a:pPr>
              <a:spcAft>
                <a:spcPts val="300"/>
              </a:spcAft>
              <a:buSzPct val="100000"/>
            </a:pPr>
            <a:r>
              <a:rPr lang="en-US" sz="1000" dirty="0">
                <a:latin typeface="Arial"/>
                <a:ea typeface="Calibri"/>
                <a:cs typeface="Arial"/>
              </a:rPr>
              <a:t>Inhaler Error Steering Group (2016) 'Time to deliver: addressing the inhaler error epidemic', </a:t>
            </a:r>
            <a:r>
              <a:rPr lang="en-US" sz="1000" dirty="0" err="1">
                <a:latin typeface="Arial"/>
                <a:ea typeface="Calibri"/>
                <a:cs typeface="Arial"/>
              </a:rPr>
              <a:t>npj</a:t>
            </a:r>
            <a:r>
              <a:rPr lang="en-US" sz="1000" dirty="0">
                <a:latin typeface="Arial"/>
                <a:ea typeface="Calibri"/>
                <a:cs typeface="Arial"/>
              </a:rPr>
              <a:t> Primary Care Respiratory Medicine, 26, 16053.</a:t>
            </a:r>
          </a:p>
          <a:p>
            <a:pPr>
              <a:spcAft>
                <a:spcPts val="300"/>
              </a:spcAft>
              <a:buSzPct val="100000"/>
            </a:pPr>
            <a:r>
              <a:rPr lang="en-US" sz="1000" dirty="0">
                <a:latin typeface="Arial"/>
                <a:ea typeface="Calibri"/>
                <a:cs typeface="Arial"/>
              </a:rPr>
              <a:t>Jackson, D.J. et al. (2008) 'Wheezing rhinovirus illnesses in early life predict asthma development', American Journal of Respiratory and Critical Care Medicine, 178(7), pp. 667–672.</a:t>
            </a:r>
          </a:p>
          <a:p>
            <a:pPr>
              <a:spcAft>
                <a:spcPts val="300"/>
              </a:spcAft>
              <a:buSzPct val="100000"/>
            </a:pPr>
            <a:r>
              <a:rPr lang="en-US" sz="1000" dirty="0">
                <a:latin typeface="Arial"/>
                <a:ea typeface="Calibri"/>
                <a:cs typeface="Arial"/>
              </a:rPr>
              <a:t>Julien, J.Y. et al. (2009) 'Prevalence of obstructive sleep apnea–hypopnea in severe versus moderate asthma', Journal of Allergy and Clinical Immunology, 124(2), pp. 371–376.</a:t>
            </a:r>
          </a:p>
          <a:p>
            <a:pPr>
              <a:spcAft>
                <a:spcPts val="300"/>
              </a:spcAft>
              <a:buSzPct val="100000"/>
            </a:pPr>
            <a:r>
              <a:rPr lang="en-US" sz="1000" dirty="0">
                <a:latin typeface="Arial"/>
                <a:ea typeface="Calibri"/>
                <a:cs typeface="Arial"/>
              </a:rPr>
              <a:t>Lavoie, K.L., Bacon, S.L. and Barone, S. (2006) 'What is worse for asthma control and quality of life: depressive disorders, anxiety disorders, or both?', Chest, 130(4), pp. 1039–1047.</a:t>
            </a:r>
          </a:p>
          <a:p>
            <a:pPr>
              <a:spcAft>
                <a:spcPts val="300"/>
              </a:spcAft>
              <a:buSzPct val="100000"/>
            </a:pPr>
            <a:r>
              <a:rPr lang="en-US" sz="1000" dirty="0">
                <a:latin typeface="Arial"/>
                <a:ea typeface="Calibri"/>
                <a:cs typeface="Arial"/>
              </a:rPr>
              <a:t>Litonjua, A.A. et al. (2016) 'Effect of prenatal supplementation with Vitamin D on asthma or recurrent wheezing in offspring', JAMA, 315(4), pp. 362–370.</a:t>
            </a:r>
          </a:p>
          <a:p>
            <a:pPr>
              <a:spcAft>
                <a:spcPts val="300"/>
              </a:spcAft>
              <a:buSzPct val="100000"/>
            </a:pPr>
            <a:r>
              <a:rPr lang="en-US" sz="1000" dirty="0" err="1">
                <a:latin typeface="Arial"/>
                <a:ea typeface="Calibri"/>
                <a:cs typeface="Arial"/>
              </a:rPr>
              <a:t>Menckeberg</a:t>
            </a:r>
            <a:r>
              <a:rPr lang="en-US" sz="1000" dirty="0">
                <a:latin typeface="Arial"/>
                <a:ea typeface="Calibri"/>
                <a:cs typeface="Arial"/>
              </a:rPr>
              <a:t>, T.T. et al. (2008) 'Beliefs about medicines predict refill adherence to inhaled corticosteroids', Journal of Psychosomatic Research, 64(1), pp. 47–54.</a:t>
            </a:r>
          </a:p>
          <a:p>
            <a:pPr>
              <a:spcAft>
                <a:spcPts val="300"/>
              </a:spcAft>
              <a:buSzPct val="100000"/>
            </a:pPr>
            <a:r>
              <a:rPr lang="en-US" sz="1000" dirty="0">
                <a:latin typeface="Arial"/>
                <a:ea typeface="Calibri"/>
                <a:cs typeface="Arial"/>
              </a:rPr>
              <a:t>Miller, W.R. and Rollnick, S. (2012) Motivational interviewing: helping people change. 3rd </a:t>
            </a:r>
            <a:r>
              <a:rPr lang="en-US" sz="1000" dirty="0" err="1">
                <a:latin typeface="Arial"/>
                <a:ea typeface="Calibri"/>
                <a:cs typeface="Arial"/>
              </a:rPr>
              <a:t>edn</a:t>
            </a:r>
            <a:r>
              <a:rPr lang="en-US" sz="1000" dirty="0">
                <a:latin typeface="Arial"/>
                <a:ea typeface="Calibri"/>
                <a:cs typeface="Arial"/>
              </a:rPr>
              <a:t>. New York: Guilford Press.</a:t>
            </a:r>
          </a:p>
          <a:p>
            <a:pPr>
              <a:spcAft>
                <a:spcPts val="300"/>
              </a:spcAft>
              <a:buSzPct val="100000"/>
            </a:pPr>
            <a:r>
              <a:rPr lang="en-US" sz="1000" dirty="0">
                <a:latin typeface="Arial"/>
                <a:ea typeface="Calibri"/>
                <a:cs typeface="Arial"/>
              </a:rPr>
              <a:t>Mukherjee, M. et al. (2016) 'The epidemiology, healthcare and societal burden and costs of asthma in the UK and its member nations', BMC Medicine, 14(1), p. 113.</a:t>
            </a:r>
          </a:p>
          <a:p>
            <a:pPr>
              <a:spcAft>
                <a:spcPts val="300"/>
              </a:spcAft>
              <a:buSzPct val="100000"/>
            </a:pPr>
            <a:r>
              <a:rPr lang="en-US" sz="1000" dirty="0">
                <a:latin typeface="Arial"/>
                <a:ea typeface="Calibri"/>
                <a:cs typeface="Arial"/>
              </a:rPr>
              <a:t>National Institute for Health and Care Excellence (NICE) (2017) Asthma: diagnosis, monitoring and chronic asthma management. NG80. London: NICE.</a:t>
            </a:r>
          </a:p>
          <a:p>
            <a:pPr>
              <a:spcAft>
                <a:spcPts val="300"/>
              </a:spcAft>
              <a:buSzPct val="100000"/>
            </a:pPr>
            <a:r>
              <a:rPr lang="en-US" sz="1000" dirty="0">
                <a:latin typeface="Arial"/>
                <a:ea typeface="Calibri"/>
                <a:cs typeface="Arial"/>
              </a:rPr>
              <a:t>National Institute for Health and Care Excellence (NICE) (2021) Asthma. Available at: https://www.nice.org.uk/guidance/qs25 (Accessed: 1 April 2026).</a:t>
            </a:r>
          </a:p>
          <a:p>
            <a:pPr>
              <a:spcAft>
                <a:spcPts val="300"/>
              </a:spcAft>
              <a:buSzPct val="100000"/>
            </a:pPr>
            <a:r>
              <a:rPr lang="en-US" sz="1000" dirty="0">
                <a:latin typeface="Arial"/>
                <a:ea typeface="Calibri"/>
                <a:cs typeface="Arial"/>
              </a:rPr>
              <a:t>NHS England (2019) The NHS long term plan. London: NHS England.</a:t>
            </a:r>
          </a:p>
          <a:p>
            <a:pPr>
              <a:spcAft>
                <a:spcPts val="300"/>
              </a:spcAft>
              <a:buSzPct val="100000"/>
            </a:pPr>
            <a:endParaRPr lang="en-US" sz="1000" dirty="0">
              <a:latin typeface="Arial"/>
              <a:ea typeface="Calibri"/>
              <a:cs typeface="Arial"/>
            </a:endParaRPr>
          </a:p>
          <a:p>
            <a:pPr>
              <a:spcAft>
                <a:spcPts val="300"/>
              </a:spcAft>
              <a:buSzPct val="100000"/>
            </a:pPr>
            <a:endParaRPr lang="en-US" sz="1000" dirty="0">
              <a:latin typeface="Arial"/>
              <a:ea typeface="Calibri"/>
              <a:cs typeface="Arial"/>
            </a:endParaRPr>
          </a:p>
          <a:p>
            <a:pPr>
              <a:spcAft>
                <a:spcPts val="300"/>
              </a:spcAft>
              <a:buSzPct val="100000"/>
            </a:pPr>
            <a:endParaRPr lang="en-US" sz="1000" dirty="0">
              <a:latin typeface="Arial"/>
              <a:ea typeface="Calibri"/>
              <a:cs typeface="Arial"/>
            </a:endParaRPr>
          </a:p>
          <a:p>
            <a:pPr>
              <a:spcAft>
                <a:spcPts val="300"/>
              </a:spcAft>
              <a:buSzPct val="100000"/>
            </a:pPr>
            <a:endParaRPr lang="en-US" sz="1000" dirty="0">
              <a:latin typeface="Arial"/>
              <a:ea typeface="Calibri"/>
              <a:cs typeface="Arial"/>
            </a:endParaRPr>
          </a:p>
          <a:p>
            <a:pPr>
              <a:spcAft>
                <a:spcPts val="300"/>
              </a:spcAft>
              <a:buSzPct val="100000"/>
            </a:pPr>
            <a:endParaRPr lang="en-US" sz="1000" dirty="0">
              <a:latin typeface="Arial"/>
              <a:ea typeface="Calibri"/>
              <a:cs typeface="Arial"/>
            </a:endParaRPr>
          </a:p>
          <a:p>
            <a:pPr>
              <a:spcAft>
                <a:spcPts val="300"/>
              </a:spcAft>
              <a:buSzPct val="100000"/>
            </a:pPr>
            <a:endParaRPr lang="en-US" sz="1000" dirty="0">
              <a:latin typeface="Arial"/>
              <a:ea typeface="Calibri"/>
              <a:cs typeface="Arial"/>
            </a:endParaRPr>
          </a:p>
          <a:p>
            <a:pPr>
              <a:spcAft>
                <a:spcPts val="300"/>
              </a:spcAft>
              <a:buSzPct val="100000"/>
            </a:pPr>
            <a:endParaRPr lang="en-US" sz="1000" dirty="0">
              <a:latin typeface="Arial"/>
              <a:ea typeface="Calibri"/>
              <a:cs typeface="Arial"/>
            </a:endParaRPr>
          </a:p>
          <a:p>
            <a:pPr>
              <a:spcAft>
                <a:spcPts val="300"/>
              </a:spcAft>
              <a:buSzPct val="100000"/>
            </a:pPr>
            <a:endParaRPr lang="en-US" sz="1000" dirty="0">
              <a:latin typeface="Arial"/>
              <a:ea typeface="Calibri"/>
              <a:cs typeface="Arial"/>
            </a:endParaRPr>
          </a:p>
          <a:p>
            <a:pPr>
              <a:spcAft>
                <a:spcPts val="300"/>
              </a:spcAft>
              <a:buSzPct val="100000"/>
            </a:pPr>
            <a:endParaRPr lang="en-US" sz="1000" dirty="0">
              <a:latin typeface="Arial"/>
              <a:ea typeface="Calibri"/>
              <a:cs typeface="Arial"/>
            </a:endParaRPr>
          </a:p>
          <a:p>
            <a:pPr>
              <a:spcAft>
                <a:spcPts val="300"/>
              </a:spcAft>
              <a:buSzPct val="100000"/>
            </a:pPr>
            <a:endParaRPr lang="en-US" sz="1000" dirty="0">
              <a:latin typeface="Arial"/>
              <a:ea typeface="Calibri"/>
              <a:cs typeface="Arial"/>
            </a:endParaRPr>
          </a:p>
          <a:p>
            <a:pPr>
              <a:spcAft>
                <a:spcPts val="300"/>
              </a:spcAft>
              <a:buSzPct val="100000"/>
            </a:pPr>
            <a:endParaRPr lang="en-US" sz="1000" dirty="0">
              <a:latin typeface="Arial"/>
              <a:ea typeface="Calibri"/>
              <a:cs typeface="Arial"/>
            </a:endParaRPr>
          </a:p>
          <a:p>
            <a:pPr>
              <a:spcAft>
                <a:spcPts val="300"/>
              </a:spcAft>
              <a:buSzPct val="100000"/>
            </a:pPr>
            <a:endParaRPr lang="en-US" sz="1000" dirty="0">
              <a:latin typeface="Arial"/>
              <a:ea typeface="Calibri"/>
              <a:cs typeface="Arial"/>
            </a:endParaRPr>
          </a:p>
          <a:p>
            <a:pPr>
              <a:spcAft>
                <a:spcPts val="300"/>
              </a:spcAft>
              <a:buSzPct val="100000"/>
            </a:pPr>
            <a:endParaRPr lang="en-US" sz="1000" dirty="0">
              <a:latin typeface="Arial"/>
              <a:ea typeface="Calibri"/>
              <a:cs typeface="Arial"/>
            </a:endParaRPr>
          </a:p>
          <a:p>
            <a:pPr>
              <a:spcAft>
                <a:spcPts val="300"/>
              </a:spcAft>
              <a:buSzPct val="100000"/>
            </a:pPr>
            <a:endParaRPr lang="en-US" sz="1000" dirty="0">
              <a:latin typeface="Arial"/>
              <a:ea typeface="Calibri"/>
              <a:cs typeface="Arial"/>
            </a:endParaRPr>
          </a:p>
          <a:p>
            <a:pPr>
              <a:spcAft>
                <a:spcPts val="300"/>
              </a:spcAft>
              <a:buSzPct val="100000"/>
            </a:pPr>
            <a:endParaRPr lang="en-US" sz="1000" dirty="0">
              <a:latin typeface="Arial"/>
              <a:ea typeface="Calibri"/>
              <a:cs typeface="Arial"/>
            </a:endParaRPr>
          </a:p>
          <a:p>
            <a:pPr>
              <a:spcAft>
                <a:spcPts val="300"/>
              </a:spcAft>
              <a:buSzPct val="100000"/>
            </a:pPr>
            <a:endParaRPr lang="en-US" sz="1000" dirty="0">
              <a:latin typeface="Arial"/>
              <a:cs typeface="Arial"/>
            </a:endParaRPr>
          </a:p>
        </p:txBody>
      </p:sp>
      <p:sp>
        <p:nvSpPr>
          <p:cNvPr id="7" name="Shape 5"/>
          <p:cNvSpPr/>
          <p:nvPr/>
        </p:nvSpPr>
        <p:spPr>
          <a:xfrm>
            <a:off x="0" y="5253055"/>
            <a:ext cx="9144000" cy="52190"/>
          </a:xfrm>
          <a:prstGeom prst="rect">
            <a:avLst/>
          </a:prstGeom>
          <a:solidFill>
            <a:srgbClr val="0B2545"/>
          </a:solidFill>
          <a:ln w="12700">
            <a:solidFill>
              <a:srgbClr val="0B2545"/>
            </a:solidFill>
            <a:prstDash val="solid"/>
          </a:ln>
        </p:spPr>
      </p:sp>
      <p:sp>
        <p:nvSpPr>
          <p:cNvPr id="8" name="Text 6"/>
          <p:cNvSpPr/>
          <p:nvPr/>
        </p:nvSpPr>
        <p:spPr>
          <a:xfrm>
            <a:off x="182880" y="4724688"/>
            <a:ext cx="8778240" cy="688387"/>
          </a:xfrm>
          <a:prstGeom prst="rect">
            <a:avLst/>
          </a:prstGeom>
          <a:noFill/>
          <a:ln/>
        </p:spPr>
        <p:txBody>
          <a:bodyPr wrap="square" lIns="0" tIns="0" rIns="0" bIns="0" rtlCol="0" anchor="ctr"/>
          <a:lstStyle/>
          <a:p>
            <a:pPr marL="0" indent="0">
              <a:buNone/>
            </a:pPr>
            <a:endParaRPr lang="en-US" sz="700" dirty="0">
              <a:solidFill>
                <a:srgbClr val="88AACC"/>
              </a:solidFill>
              <a:latin typeface="Calibri"/>
              <a:ea typeface="Calibri"/>
              <a:cs typeface="Calibri"/>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B29809E-DB52-EB19-54EF-9C3203C4DE74}"/>
              </a:ext>
            </a:extLst>
          </p:cNvPr>
          <p:cNvSpPr txBox="1"/>
          <p:nvPr/>
        </p:nvSpPr>
        <p:spPr>
          <a:xfrm>
            <a:off x="1" y="663156"/>
            <a:ext cx="9143999"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0" algn="l" rtl="0"/>
            <a:endParaRPr lang="en-US" sz="1000" b="0" i="0" dirty="0">
              <a:latin typeface="Arial"/>
              <a:ea typeface="Arial"/>
              <a:cs typeface="Arial"/>
            </a:endParaRPr>
          </a:p>
          <a:p>
            <a:pPr lvl="0" algn="l" rtl="0"/>
            <a:r>
              <a:rPr lang="en-US" sz="1000" b="0" i="0" u="none" strike="noStrike" baseline="0" dirty="0">
                <a:latin typeface="Arial"/>
                <a:ea typeface="Arial"/>
                <a:cs typeface="Arial"/>
              </a:rPr>
              <a:t>NHS England (2020) Universal </a:t>
            </a:r>
            <a:r>
              <a:rPr lang="en-US" sz="1000" b="0" i="0" u="none" strike="noStrike" baseline="0" dirty="0" err="1">
                <a:latin typeface="Arial"/>
                <a:ea typeface="Arial"/>
                <a:cs typeface="Arial"/>
              </a:rPr>
              <a:t>personalised</a:t>
            </a:r>
            <a:r>
              <a:rPr lang="en-US" sz="1000" b="0" i="0" u="none" strike="noStrike" baseline="0" dirty="0">
                <a:latin typeface="Arial"/>
                <a:ea typeface="Arial"/>
                <a:cs typeface="Arial"/>
              </a:rPr>
              <a:t> care: implementing the comprehensive model. London: NHS England.</a:t>
            </a:r>
            <a:r>
              <a:rPr lang="en-US" sz="1000" b="0" i="0" dirty="0">
                <a:latin typeface="Arial"/>
                <a:ea typeface="Arial"/>
                <a:cs typeface="Arial"/>
              </a:rPr>
              <a:t>​</a:t>
            </a:r>
          </a:p>
          <a:p>
            <a:pPr lvl="0" algn="l" rtl="0"/>
            <a:r>
              <a:rPr lang="en-US" sz="1000" b="0" i="0" u="none" strike="noStrike" baseline="0" dirty="0">
                <a:latin typeface="Arial"/>
                <a:ea typeface="Arial"/>
                <a:cs typeface="Arial"/>
              </a:rPr>
              <a:t>NHS England (2022) Severe asthma service specification. London: NHS England.</a:t>
            </a:r>
            <a:r>
              <a:rPr lang="en-US" sz="1000" b="0" i="0" dirty="0">
                <a:latin typeface="Arial"/>
                <a:ea typeface="Arial"/>
                <a:cs typeface="Arial"/>
              </a:rPr>
              <a:t>​</a:t>
            </a:r>
          </a:p>
          <a:p>
            <a:pPr lvl="0" algn="l" rtl="0"/>
            <a:r>
              <a:rPr lang="en-US" sz="1000" b="0" i="0" u="none" strike="noStrike" baseline="0" dirty="0">
                <a:latin typeface="Arial"/>
                <a:ea typeface="Arial"/>
                <a:cs typeface="Arial"/>
              </a:rPr>
              <a:t>Nursing and Midwifery Council (NMC) (2018) The code: professional standards of practice and </a:t>
            </a:r>
            <a:r>
              <a:rPr lang="en-US" sz="1000" b="0" i="0" u="none" strike="noStrike" baseline="0" dirty="0" err="1">
                <a:latin typeface="Arial"/>
                <a:ea typeface="Arial"/>
                <a:cs typeface="Arial"/>
              </a:rPr>
              <a:t>behaviour</a:t>
            </a:r>
            <a:r>
              <a:rPr lang="en-US" sz="1000" b="0" i="0" u="none" strike="noStrike" baseline="0" dirty="0">
                <a:latin typeface="Arial"/>
                <a:ea typeface="Arial"/>
                <a:cs typeface="Arial"/>
              </a:rPr>
              <a:t>. London: NMC.</a:t>
            </a:r>
            <a:r>
              <a:rPr lang="en-US" sz="1000" b="0" i="0" dirty="0">
                <a:latin typeface="Arial"/>
                <a:ea typeface="Arial"/>
                <a:cs typeface="Arial"/>
              </a:rPr>
              <a:t>​</a:t>
            </a:r>
          </a:p>
          <a:p>
            <a:pPr lvl="0" algn="l" rtl="0"/>
            <a:r>
              <a:rPr lang="en-US" sz="1000" b="0" i="0" u="none" strike="noStrike" baseline="0" dirty="0">
                <a:latin typeface="Arial"/>
                <a:ea typeface="Arial"/>
                <a:cs typeface="Arial"/>
              </a:rPr>
              <a:t>Office for National Statistics (ONS) (2022) Deaths registered in England and Wales 2021. Newport: ONS.</a:t>
            </a:r>
            <a:r>
              <a:rPr lang="en-US" sz="1000" b="0" i="0" dirty="0">
                <a:latin typeface="Arial"/>
                <a:ea typeface="Arial"/>
                <a:cs typeface="Arial"/>
              </a:rPr>
              <a:t>​</a:t>
            </a:r>
          </a:p>
          <a:p>
            <a:pPr lvl="0" algn="l" rtl="0"/>
            <a:r>
              <a:rPr lang="en-US" sz="1000" b="0" i="0" u="none" strike="noStrike" baseline="0" dirty="0">
                <a:latin typeface="Arial"/>
                <a:ea typeface="Arial"/>
                <a:cs typeface="Arial"/>
              </a:rPr>
              <a:t>Peters, U. et al. (2018) 'Obesity and asthma', Journal of Allergy and Clinical Immunology, 141(4), pp. 1169–1179.</a:t>
            </a:r>
            <a:r>
              <a:rPr lang="en-US" sz="1000" b="0" i="0" dirty="0">
                <a:latin typeface="Arial"/>
                <a:ea typeface="Arial"/>
                <a:cs typeface="Arial"/>
              </a:rPr>
              <a:t>​</a:t>
            </a:r>
          </a:p>
          <a:p>
            <a:pPr lvl="0" algn="l" rtl="0"/>
            <a:r>
              <a:rPr lang="en-US" sz="1000" b="0" i="0" u="none" strike="noStrike" baseline="0" dirty="0" err="1">
                <a:latin typeface="Arial"/>
                <a:ea typeface="Arial"/>
                <a:cs typeface="Arial"/>
              </a:rPr>
              <a:t>Petsky</a:t>
            </a:r>
            <a:r>
              <a:rPr lang="en-US" sz="1000" b="0" i="0" u="none" strike="noStrike" baseline="0" dirty="0">
                <a:latin typeface="Arial"/>
                <a:ea typeface="Arial"/>
                <a:cs typeface="Arial"/>
              </a:rPr>
              <a:t>, H.L. et al. (2018) 'Exhaled nitric oxide levels to guide treatment for adults with asthma', Cochrane Database, (9), CD011440.</a:t>
            </a:r>
            <a:r>
              <a:rPr lang="en-US" sz="1000" b="0" i="0" dirty="0">
                <a:latin typeface="Arial"/>
                <a:ea typeface="Arial"/>
                <a:cs typeface="Arial"/>
              </a:rPr>
              <a:t>​</a:t>
            </a:r>
          </a:p>
          <a:p>
            <a:pPr lvl="0" algn="l" rtl="0"/>
            <a:r>
              <a:rPr lang="en-US" sz="1000" b="0" i="0" u="none" strike="noStrike" baseline="0" dirty="0">
                <a:latin typeface="Arial"/>
                <a:ea typeface="Arial"/>
                <a:cs typeface="Arial"/>
              </a:rPr>
              <a:t>Pinnock, H. et al. (2017) 'Supported self-management for asthma', BMJ, 356, j901.</a:t>
            </a:r>
            <a:r>
              <a:rPr lang="en-US" sz="1000" b="0" i="0" dirty="0">
                <a:latin typeface="Arial"/>
                <a:ea typeface="Arial"/>
                <a:cs typeface="Arial"/>
              </a:rPr>
              <a:t>​</a:t>
            </a:r>
          </a:p>
          <a:p>
            <a:pPr lvl="0" algn="l" rtl="0"/>
            <a:r>
              <a:rPr lang="en-US" sz="1000" b="0" i="0" u="none" strike="noStrike" baseline="0" dirty="0">
                <a:latin typeface="Arial"/>
                <a:ea typeface="Arial"/>
                <a:cs typeface="Arial"/>
              </a:rPr>
              <a:t>Public Health England (PHE) (2020) Disparities in the risk and outcomes of respiratory disease. London: PHE.</a:t>
            </a:r>
            <a:r>
              <a:rPr lang="en-US" sz="1000" b="0" i="0" dirty="0">
                <a:latin typeface="Arial"/>
                <a:ea typeface="Arial"/>
                <a:cs typeface="Arial"/>
              </a:rPr>
              <a:t>​</a:t>
            </a:r>
          </a:p>
          <a:p>
            <a:pPr lvl="0" algn="l" rtl="0"/>
            <a:r>
              <a:rPr lang="en-US" sz="1000" b="0" i="0" u="none" strike="noStrike" baseline="0" dirty="0">
                <a:latin typeface="Arial"/>
                <a:ea typeface="Arial"/>
                <a:cs typeface="Arial"/>
              </a:rPr>
              <a:t>Royal College of Physicians (RCP) (2014) Why asthma still kills: the national review of asthma deaths. London: RCP.</a:t>
            </a:r>
            <a:r>
              <a:rPr lang="en-US" sz="1000" b="0" i="0" dirty="0">
                <a:latin typeface="Arial"/>
                <a:ea typeface="Arial"/>
                <a:cs typeface="Arial"/>
              </a:rPr>
              <a:t>​</a:t>
            </a:r>
          </a:p>
          <a:p>
            <a:pPr lvl="0" algn="l" rtl="0"/>
            <a:r>
              <a:rPr lang="en-US" sz="1000" b="0" i="0" u="none" strike="noStrike" baseline="0" dirty="0">
                <a:latin typeface="Arial"/>
                <a:ea typeface="Arial"/>
                <a:cs typeface="Arial"/>
              </a:rPr>
              <a:t>Rushton, L. (2007) 'Occupational causes of chronic obstructive pulmonary disease and asthma', Occupational Medicine, 57(4), pp. 236–244.</a:t>
            </a:r>
            <a:r>
              <a:rPr lang="en-US" sz="1000" b="0" i="0" dirty="0">
                <a:latin typeface="Arial"/>
                <a:ea typeface="Arial"/>
                <a:cs typeface="Arial"/>
              </a:rPr>
              <a:t>​</a:t>
            </a:r>
          </a:p>
          <a:p>
            <a:pPr lvl="0" algn="l" rtl="0"/>
            <a:r>
              <a:rPr lang="en-US" sz="1000" b="0" i="0" u="none" strike="noStrike" baseline="0" dirty="0" err="1">
                <a:latin typeface="Arial"/>
                <a:ea typeface="Arial"/>
                <a:cs typeface="Arial"/>
              </a:rPr>
              <a:t>Spergel</a:t>
            </a:r>
            <a:r>
              <a:rPr lang="en-US" sz="1000" b="0" i="0" u="none" strike="noStrike" baseline="0" dirty="0">
                <a:latin typeface="Arial"/>
                <a:ea typeface="Arial"/>
                <a:cs typeface="Arial"/>
              </a:rPr>
              <a:t>, J.M. (2010) 'From atopic dermatitis to asthma: the atopic march', Annals of Allergy, Asthma &amp; Immunology, 105(2), pp. 99–106.</a:t>
            </a:r>
            <a:r>
              <a:rPr lang="en-US" sz="1000" b="0" i="0" dirty="0">
                <a:latin typeface="Arial"/>
                <a:ea typeface="Arial"/>
                <a:cs typeface="Arial"/>
              </a:rPr>
              <a:t>​</a:t>
            </a:r>
          </a:p>
          <a:p>
            <a:pPr lvl="0" algn="l" rtl="0"/>
            <a:r>
              <a:rPr lang="en-US" sz="1000" b="0" i="0" u="none" strike="noStrike" baseline="0" dirty="0">
                <a:latin typeface="Arial"/>
                <a:ea typeface="Arial"/>
                <a:cs typeface="Arial"/>
              </a:rPr>
              <a:t>Thomas, M. et al. (2009) 'Breathing exercises for asthma: a </a:t>
            </a:r>
            <a:r>
              <a:rPr lang="en-US" sz="1000" b="0" i="0" u="none" strike="noStrike" baseline="0" dirty="0" err="1">
                <a:latin typeface="Arial"/>
                <a:ea typeface="Arial"/>
                <a:cs typeface="Arial"/>
              </a:rPr>
              <a:t>randomised</a:t>
            </a:r>
            <a:r>
              <a:rPr lang="en-US" sz="1000" b="0" i="0" u="none" strike="noStrike" baseline="0" dirty="0">
                <a:latin typeface="Arial"/>
                <a:ea typeface="Arial"/>
                <a:cs typeface="Arial"/>
              </a:rPr>
              <a:t> controlled trial', Thorax, 64(1), pp. 55–61.</a:t>
            </a:r>
            <a:r>
              <a:rPr lang="en-US" sz="1000" b="0" i="0" dirty="0">
                <a:latin typeface="Arial"/>
                <a:ea typeface="Arial"/>
                <a:cs typeface="Arial"/>
              </a:rPr>
              <a:t>​</a:t>
            </a:r>
          </a:p>
          <a:p>
            <a:pPr lvl="0" algn="l" rtl="0"/>
            <a:r>
              <a:rPr lang="en-US" sz="1000" b="0" i="0" u="none" strike="noStrike" baseline="0" dirty="0">
                <a:latin typeface="Arial"/>
                <a:ea typeface="Arial"/>
                <a:cs typeface="Arial"/>
              </a:rPr>
              <a:t>Wagner, E.H. et al. (1998) 'Improving chronic illness care: translating evidence into action', Health Affairs, 20(6), pp. 64–78.</a:t>
            </a:r>
            <a:r>
              <a:rPr lang="en-US" sz="1000" b="0" i="0" dirty="0">
                <a:latin typeface="Arial"/>
                <a:ea typeface="Arial"/>
                <a:cs typeface="Arial"/>
              </a:rPr>
              <a:t>​</a:t>
            </a:r>
          </a:p>
          <a:p>
            <a:pPr lvl="0" algn="l" rtl="0"/>
            <a:r>
              <a:rPr lang="en-US" sz="1000" b="0" i="0" u="none" strike="noStrike" baseline="0" dirty="0">
                <a:latin typeface="Arial"/>
                <a:ea typeface="Arial"/>
                <a:cs typeface="Arial"/>
              </a:rPr>
              <a:t>World Health Organization (WHO) (2023) Asthma: key facts. Available at: https://www.who.int/news-room/fact-sheets/detail/asthma (Accessed: 1 April 2026).</a:t>
            </a:r>
            <a:r>
              <a:rPr lang="en-US" sz="1000" b="0" i="0" dirty="0">
                <a:latin typeface="Arial"/>
                <a:ea typeface="Arial"/>
                <a:cs typeface="Arial"/>
              </a:rPr>
              <a:t>​</a:t>
            </a:r>
          </a:p>
          <a:p>
            <a:pPr algn="ctr"/>
            <a:endParaRPr lang="en-US" sz="1000" dirty="0">
              <a:latin typeface="Arial"/>
              <a:cs typeface="Arial"/>
            </a:endParaRPr>
          </a:p>
        </p:txBody>
      </p:sp>
      <p:sp>
        <p:nvSpPr>
          <p:cNvPr id="4" name="Shape 0">
            <a:extLst>
              <a:ext uri="{FF2B5EF4-FFF2-40B4-BE49-F238E27FC236}">
                <a16:creationId xmlns:a16="http://schemas.microsoft.com/office/drawing/2014/main" id="{F0A0E8BD-5054-C645-95B6-FB3C7F4A1B86}"/>
              </a:ext>
            </a:extLst>
          </p:cNvPr>
          <p:cNvSpPr/>
          <p:nvPr/>
        </p:nvSpPr>
        <p:spPr>
          <a:xfrm>
            <a:off x="0" y="0"/>
            <a:ext cx="9144000" cy="663372"/>
          </a:xfrm>
          <a:prstGeom prst="rect">
            <a:avLst/>
          </a:prstGeom>
          <a:solidFill>
            <a:srgbClr val="0B2545"/>
          </a:solidFill>
          <a:ln w="12700">
            <a:solidFill>
              <a:srgbClr val="0B2545"/>
            </a:solidFill>
            <a:prstDash val="solid"/>
          </a:ln>
        </p:spPr>
      </p:sp>
      <p:sp>
        <p:nvSpPr>
          <p:cNvPr id="5" name="TextBox 4">
            <a:extLst>
              <a:ext uri="{FF2B5EF4-FFF2-40B4-BE49-F238E27FC236}">
                <a16:creationId xmlns:a16="http://schemas.microsoft.com/office/drawing/2014/main" id="{A9F758B8-DE73-8DF3-6BE9-209757F35C4D}"/>
              </a:ext>
            </a:extLst>
          </p:cNvPr>
          <p:cNvSpPr txBox="1"/>
          <p:nvPr/>
        </p:nvSpPr>
        <p:spPr>
          <a:xfrm>
            <a:off x="172528" y="80873"/>
            <a:ext cx="45720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200" b="1" i="0" u="none" strike="noStrike" baseline="0">
                <a:solidFill>
                  <a:srgbClr val="FFFFFF"/>
                </a:solidFill>
                <a:latin typeface="Calibri"/>
              </a:rPr>
              <a:t>References</a:t>
            </a:r>
            <a:endParaRPr lang="en-US"/>
          </a:p>
          <a:p>
            <a:pPr algn="ctr"/>
            <a:endParaRPr lang="en-US"/>
          </a:p>
        </p:txBody>
      </p:sp>
    </p:spTree>
    <p:extLst>
      <p:ext uri="{BB962C8B-B14F-4D97-AF65-F5344CB8AC3E}">
        <p14:creationId xmlns:p14="http://schemas.microsoft.com/office/powerpoint/2010/main" val="1254403819"/>
      </p:ext>
    </p:extLst>
  </p:cSld>
  <p:clrMapOvr>
    <a:masterClrMapping/>
  </p:clrMapOvr>
</p:sld>
</file>

<file path=ppt/theme/theme1.xml><?xml version="1.0" encoding="utf-8"?>
<a:theme xmlns:a="http://schemas.openxmlformats.org/drawingml/2006/main" name="VanillaVTI">
  <a:themeElements>
    <a:clrScheme name="VanillaVTI">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VanillaVTI">
      <a:majorFont>
        <a:latin typeface="Neue Haas Grotesk Text Pro"/>
        <a:ea typeface=""/>
        <a:cs typeface=""/>
      </a:majorFont>
      <a:minorFont>
        <a:latin typeface="Neue Haas Grotesk Text Pro"/>
        <a:ea typeface=""/>
        <a:cs typeface=""/>
      </a:minorFont>
    </a:fontScheme>
    <a:fmtScheme name="Vanilla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AACC6CF0-9F86-48CC-9C4E-CA578EE0A0A0}" vid="{3BDE51FE-56D6-4100-AFB5-5B4AEDCE2EF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58</TotalTime>
  <Words>3935</Words>
  <Application>Microsoft Office PowerPoint</Application>
  <PresentationFormat>On-screen Show (16:9)</PresentationFormat>
  <Paragraphs>341</Paragraphs>
  <Slides>16</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Neue Haas Grotesk Text Pro</vt:lpstr>
      <vt:lpstr>VanillaVTI</vt:lpstr>
      <vt:lpstr>Asthma in the UK: A Holistic Approach to Diagnosis, Management and Co-Produced Care Asthma   A Holistic Approach to Diagnosis, Management and Co-Produced Care  Audience: Primary Care Nurses &amp; General Practitioners (GPs)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Asthma: Community Care and Management of a Long-Term Condition</dc:title>
  <dc:subject>PptxGenJS Presentation</dc:subject>
  <dc:creator>PptxGenJS</dc:creator>
  <cp:lastModifiedBy>Administrator</cp:lastModifiedBy>
  <cp:revision>242</cp:revision>
  <dcterms:created xsi:type="dcterms:W3CDTF">2026-04-15T12:37:33Z</dcterms:created>
  <dcterms:modified xsi:type="dcterms:W3CDTF">2026-04-16T10:22:06Z</dcterms:modified>
</cp:coreProperties>
</file>