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1"/>
  </p:notesMasterIdLst>
  <p:sldIdLst>
    <p:sldId id="256" r:id="rId3"/>
    <p:sldId id="274" r:id="rId4"/>
    <p:sldId id="293" r:id="rId5"/>
    <p:sldId id="276" r:id="rId6"/>
    <p:sldId id="277" r:id="rId7"/>
    <p:sldId id="275" r:id="rId8"/>
    <p:sldId id="278" r:id="rId9"/>
    <p:sldId id="279" r:id="rId10"/>
    <p:sldId id="280" r:id="rId11"/>
    <p:sldId id="281" r:id="rId12"/>
    <p:sldId id="282" r:id="rId13"/>
    <p:sldId id="283" r:id="rId14"/>
    <p:sldId id="284" r:id="rId15"/>
    <p:sldId id="285" r:id="rId16"/>
    <p:sldId id="286" r:id="rId17"/>
    <p:sldId id="287" r:id="rId18"/>
    <p:sldId id="288" r:id="rId19"/>
    <p:sldId id="296" r:id="rId20"/>
    <p:sldId id="289" r:id="rId21"/>
    <p:sldId id="294" r:id="rId22"/>
    <p:sldId id="297" r:id="rId23"/>
    <p:sldId id="298" r:id="rId24"/>
    <p:sldId id="299" r:id="rId25"/>
    <p:sldId id="300" r:id="rId26"/>
    <p:sldId id="301" r:id="rId27"/>
    <p:sldId id="302" r:id="rId28"/>
    <p:sldId id="303" r:id="rId29"/>
    <p:sldId id="304" r:id="rId30"/>
    <p:sldId id="305" r:id="rId31"/>
    <p:sldId id="306" r:id="rId32"/>
    <p:sldId id="307" r:id="rId33"/>
    <p:sldId id="308" r:id="rId34"/>
    <p:sldId id="309" r:id="rId35"/>
    <p:sldId id="310" r:id="rId36"/>
    <p:sldId id="311" r:id="rId37"/>
    <p:sldId id="312" r:id="rId38"/>
    <p:sldId id="313" r:id="rId39"/>
    <p:sldId id="314" r:id="rId40"/>
    <p:sldId id="315" r:id="rId41"/>
    <p:sldId id="316" r:id="rId42"/>
    <p:sldId id="317" r:id="rId43"/>
    <p:sldId id="318" r:id="rId44"/>
    <p:sldId id="319" r:id="rId45"/>
    <p:sldId id="295" r:id="rId46"/>
    <p:sldId id="290" r:id="rId47"/>
    <p:sldId id="291" r:id="rId48"/>
    <p:sldId id="292" r:id="rId49"/>
    <p:sldId id="322"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p:cViewPr varScale="1">
        <p:scale>
          <a:sx n="97" d="100"/>
          <a:sy n="97" d="100"/>
        </p:scale>
        <p:origin x="90" y="4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EAD43-AB18-4D1D-BF80-34215CE4AB7E}" type="datetimeFigureOut">
              <a:rPr lang="en-GB" smtClean="0"/>
              <a:t>09/01/2024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141DF3-064E-4409-89AB-87612577CAF4}" type="slidenum">
              <a:rPr lang="en-GB" smtClean="0"/>
              <a:t>‹#›</a:t>
            </a:fld>
            <a:endParaRPr lang="en-GB"/>
          </a:p>
        </p:txBody>
      </p:sp>
    </p:spTree>
    <p:extLst>
      <p:ext uri="{BB962C8B-B14F-4D97-AF65-F5344CB8AC3E}">
        <p14:creationId xmlns:p14="http://schemas.microsoft.com/office/powerpoint/2010/main" val="1435043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09/01/2024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09/01/2024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09/01/2024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09/01/2024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09/01/2024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09/01/2024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09/01/2024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09/01/2024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6" cstate="email">
            <a:clrChange>
              <a:clrFrom>
                <a:srgbClr val="FFFFFF"/>
              </a:clrFrom>
              <a:clrTo>
                <a:srgbClr val="FFFFFF">
                  <a:alpha val="0"/>
                </a:srgbClr>
              </a:clrTo>
            </a:clrChange>
            <a:extLst>
              <a:ext uri="{28A0092B-C50C-407E-A947-70E740481C1C}">
                <a14:useLocalDpi xmlns:a14="http://schemas.microsoft.com/office/drawing/2010/main"/>
              </a:ext>
            </a:extLst>
          </a:blip>
          <a:stretch>
            <a:fillRect/>
          </a:stretch>
        </p:blipFill>
        <p:spPr>
          <a:xfrm>
            <a:off x="719404" y="6108239"/>
            <a:ext cx="229516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youtube.com/watch?v=zn_sZsv1OkA" TargetMode="Externa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eoW53zvWBqw" TargetMode="External"/><Relationship Id="rId2" Type="http://schemas.openxmlformats.org/officeDocument/2006/relationships/image" Target="../media/image9.png"/><Relationship Id="rId1" Type="http://schemas.openxmlformats.org/officeDocument/2006/relationships/slideLayout" Target="../slideLayouts/slideLayout15.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translate.google.co.uk/?hl=en&amp;tab=wT#view=home&amp;op=translate&amp;sl=en&amp;tl=fr&amp;text=shrug" TargetMode="Externa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image" Target="../media/image16.png"/><Relationship Id="rId10" Type="http://schemas.openxmlformats.org/officeDocument/2006/relationships/image" Target="../media/image21.png"/><Relationship Id="rId4" Type="http://schemas.openxmlformats.org/officeDocument/2006/relationships/image" Target="../media/image15.png"/><Relationship Id="rId9" Type="http://schemas.openxmlformats.org/officeDocument/2006/relationships/image" Target="../media/image2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5.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71hTJnDjwWY"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culture-at-work.com/highlow.html" TargetMode="External"/><Relationship Id="rId1" Type="http://schemas.openxmlformats.org/officeDocument/2006/relationships/slideLayout" Target="../slideLayouts/slideLayout15.xml"/><Relationship Id="rId6" Type="http://schemas.openxmlformats.org/officeDocument/2006/relationships/hyperlink" Target="https://www.youtube.com/watch?v=6eq37Q_dKao" TargetMode="External"/><Relationship Id="rId5" Type="http://schemas.openxmlformats.org/officeDocument/2006/relationships/image" Target="../media/image26.png"/><Relationship Id="rId4" Type="http://schemas.openxmlformats.org/officeDocument/2006/relationships/hyperlink" Target="https://www.youtube.com/watch?v=O4QdDQryAOc"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youtube.com/watch?v=457f5C9guBA" TargetMode="External"/><Relationship Id="rId1" Type="http://schemas.openxmlformats.org/officeDocument/2006/relationships/slideLayout" Target="../slideLayouts/slideLayout15.xml"/><Relationship Id="rId4" Type="http://schemas.openxmlformats.org/officeDocument/2006/relationships/hyperlink" Target="https://www.youtube.com/watch?v=-oDB667TB18"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researchgate.net/publication/225037735_Affective_and_Instrumental_Communication_in_Primary_Care_Interactions_Predicting_the_Satisfaction_of_Nursing_Staff_and_Patients" TargetMode="Externa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W-R3y99SWmM" TargetMode="External"/><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hyperlink" Target="https://doi.org/10.1515/semi.1969.1.1.49" TargetMode="External"/><Relationship Id="rId2" Type="http://schemas.openxmlformats.org/officeDocument/2006/relationships/hyperlink" Target="http://www.culture-at-work.com/highlow.html" TargetMode="External"/><Relationship Id="rId1" Type="http://schemas.openxmlformats.org/officeDocument/2006/relationships/slideLayout" Target="../slideLayouts/slideLayout15.xml"/><Relationship Id="rId5" Type="http://schemas.openxmlformats.org/officeDocument/2006/relationships/hyperlink" Target="https://www.researchgate.net/publication/225037735_Affective_and_Instrumental_Communication_in_Primary_Care_Interactions_Predicting_the_Satisfaction_of_Nursing_Staff_and_Patients" TargetMode="External"/><Relationship Id="rId4" Type="http://schemas.openxmlformats.org/officeDocument/2006/relationships/hyperlink" Target="https://dx.doi.org/10.4074/S0013754510003034"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ghr.nlm.nih.gov/condition/williams-syndrome#resources" TargetMode="External"/><Relationship Id="rId2" Type="http://schemas.openxmlformats.org/officeDocument/2006/relationships/hyperlink" Target="https://journals-sagepub-com.ezproxy.uwtsd.ac.uk/doi/full/10.1177/0022022117698039#articleCitationDownloadContainer" TargetMode="External"/><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zn_sZsv1OkA" TargetMode="External"/><Relationship Id="rId7" Type="http://schemas.openxmlformats.org/officeDocument/2006/relationships/hyperlink" Target="https://www.youtube.com/watch?v=457f5C9guBA" TargetMode="External"/><Relationship Id="rId2" Type="http://schemas.openxmlformats.org/officeDocument/2006/relationships/hyperlink" Target="https://www.youtube.com/watch?v=eoW53zvWBqw" TargetMode="External"/><Relationship Id="rId1" Type="http://schemas.openxmlformats.org/officeDocument/2006/relationships/slideLayout" Target="../slideLayouts/slideLayout12.xml"/><Relationship Id="rId6" Type="http://schemas.openxmlformats.org/officeDocument/2006/relationships/hyperlink" Target="https://www.youtube.com/watch?v=6eq37Q_dKao" TargetMode="External"/><Relationship Id="rId5" Type="http://schemas.openxmlformats.org/officeDocument/2006/relationships/hyperlink" Target="https://www.youtube.com/watch?v=O4QdDQryAOc" TargetMode="External"/><Relationship Id="rId4" Type="http://schemas.openxmlformats.org/officeDocument/2006/relationships/hyperlink" Target="https://www.youtube.com/watch?v=71hTJnDjwWY"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W-R3y99SWmM" TargetMode="External"/><Relationship Id="rId2" Type="http://schemas.openxmlformats.org/officeDocument/2006/relationships/hyperlink" Target="https://www.youtube.com/watch?v=-oDB667TB18"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C423D15-6D71-46FC-8AC2-3DD734C2CBCD}"/>
              </a:ext>
            </a:extLst>
          </p:cNvPr>
          <p:cNvSpPr/>
          <p:nvPr/>
        </p:nvSpPr>
        <p:spPr>
          <a:xfrm>
            <a:off x="5015880" y="1196752"/>
            <a:ext cx="2232248"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4C1BEA7B-91F2-418C-98B8-0C844F845C65}"/>
              </a:ext>
            </a:extLst>
          </p:cNvPr>
          <p:cNvSpPr/>
          <p:nvPr/>
        </p:nvSpPr>
        <p:spPr>
          <a:xfrm>
            <a:off x="8220236" y="529052"/>
            <a:ext cx="1764196"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C39EE6ED-030B-4629-AC68-23DF8F7FAD33}"/>
              </a:ext>
            </a:extLst>
          </p:cNvPr>
          <p:cNvSpPr/>
          <p:nvPr/>
        </p:nvSpPr>
        <p:spPr>
          <a:xfrm>
            <a:off x="7608168" y="2708920"/>
            <a:ext cx="2376264" cy="14812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33DAB6F4-BD48-4D21-955A-FB85ED381C8F}"/>
              </a:ext>
            </a:extLst>
          </p:cNvPr>
          <p:cNvSpPr/>
          <p:nvPr/>
        </p:nvSpPr>
        <p:spPr>
          <a:xfrm>
            <a:off x="2783632" y="2420888"/>
            <a:ext cx="1152128" cy="176924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837BDC00-626B-4D83-99E3-F82A998CAAA9}"/>
              </a:ext>
            </a:extLst>
          </p:cNvPr>
          <p:cNvSpPr/>
          <p:nvPr/>
        </p:nvSpPr>
        <p:spPr>
          <a:xfrm>
            <a:off x="2207568" y="540536"/>
            <a:ext cx="2376264" cy="14597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B1914BA-9589-4531-800E-BD1A3DA25442}"/>
              </a:ext>
            </a:extLst>
          </p:cNvPr>
          <p:cNvSpPr txBox="1"/>
          <p:nvPr/>
        </p:nvSpPr>
        <p:spPr>
          <a:xfrm>
            <a:off x="1991544" y="4293096"/>
            <a:ext cx="7560840" cy="523220"/>
          </a:xfrm>
          <a:prstGeom prst="rect">
            <a:avLst/>
          </a:prstGeom>
          <a:noFill/>
        </p:spPr>
        <p:txBody>
          <a:bodyPr wrap="square" rtlCol="0">
            <a:spAutoFit/>
          </a:bodyPr>
          <a:lstStyle/>
          <a:p>
            <a:r>
              <a:rPr lang="en-GB" sz="2800" b="1" dirty="0"/>
              <a:t>ECSO4002: Who Are We?: Culture and Identity</a:t>
            </a:r>
          </a:p>
        </p:txBody>
      </p:sp>
      <p:sp>
        <p:nvSpPr>
          <p:cNvPr id="5" name="TextBox 4">
            <a:extLst>
              <a:ext uri="{FF2B5EF4-FFF2-40B4-BE49-F238E27FC236}">
                <a16:creationId xmlns:a16="http://schemas.microsoft.com/office/drawing/2014/main" id="{8847BA2E-E392-43AD-9DA9-0074AE4FFBB8}"/>
              </a:ext>
            </a:extLst>
          </p:cNvPr>
          <p:cNvSpPr txBox="1"/>
          <p:nvPr/>
        </p:nvSpPr>
        <p:spPr>
          <a:xfrm>
            <a:off x="1995871" y="4960333"/>
            <a:ext cx="7560840" cy="523220"/>
          </a:xfrm>
          <a:prstGeom prst="rect">
            <a:avLst/>
          </a:prstGeom>
          <a:noFill/>
        </p:spPr>
        <p:txBody>
          <a:bodyPr wrap="square" rtlCol="0">
            <a:spAutoFit/>
          </a:bodyPr>
          <a:lstStyle/>
          <a:p>
            <a:r>
              <a:rPr lang="en-GB" sz="2800" b="1" dirty="0"/>
              <a:t>Theme 7: Culture and Communication</a:t>
            </a:r>
          </a:p>
        </p:txBody>
      </p:sp>
      <p:pic>
        <p:nvPicPr>
          <p:cNvPr id="7" name="Picture 6">
            <a:extLst>
              <a:ext uri="{FF2B5EF4-FFF2-40B4-BE49-F238E27FC236}">
                <a16:creationId xmlns:a16="http://schemas.microsoft.com/office/drawing/2014/main" id="{041012B6-836E-4358-92CE-4BD8FDBC7EE4}"/>
              </a:ext>
            </a:extLst>
          </p:cNvPr>
          <p:cNvPicPr>
            <a:picLocks noChangeAspect="1"/>
          </p:cNvPicPr>
          <p:nvPr/>
        </p:nvPicPr>
        <p:blipFill>
          <a:blip r:embed="rId2"/>
          <a:stretch>
            <a:fillRect/>
          </a:stretch>
        </p:blipFill>
        <p:spPr>
          <a:xfrm>
            <a:off x="2351585" y="692696"/>
            <a:ext cx="2095217" cy="1173322"/>
          </a:xfrm>
          <a:prstGeom prst="rect">
            <a:avLst/>
          </a:prstGeom>
        </p:spPr>
      </p:pic>
      <p:pic>
        <p:nvPicPr>
          <p:cNvPr id="9" name="Picture 8">
            <a:extLst>
              <a:ext uri="{FF2B5EF4-FFF2-40B4-BE49-F238E27FC236}">
                <a16:creationId xmlns:a16="http://schemas.microsoft.com/office/drawing/2014/main" id="{82FC9411-61E5-4E12-A82F-2F43B5AAFF1B}"/>
              </a:ext>
            </a:extLst>
          </p:cNvPr>
          <p:cNvPicPr>
            <a:picLocks noChangeAspect="1"/>
          </p:cNvPicPr>
          <p:nvPr/>
        </p:nvPicPr>
        <p:blipFill>
          <a:blip r:embed="rId3"/>
          <a:stretch>
            <a:fillRect/>
          </a:stretch>
        </p:blipFill>
        <p:spPr>
          <a:xfrm>
            <a:off x="5155220" y="1352599"/>
            <a:ext cx="1948892" cy="1459788"/>
          </a:xfrm>
          <a:prstGeom prst="rect">
            <a:avLst/>
          </a:prstGeom>
        </p:spPr>
      </p:pic>
      <p:pic>
        <p:nvPicPr>
          <p:cNvPr id="11" name="Picture 10">
            <a:extLst>
              <a:ext uri="{FF2B5EF4-FFF2-40B4-BE49-F238E27FC236}">
                <a16:creationId xmlns:a16="http://schemas.microsoft.com/office/drawing/2014/main" id="{1BC55A09-039A-43E0-ADD4-49AAFDD481D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88630" y="2534446"/>
            <a:ext cx="949496" cy="1481214"/>
          </a:xfrm>
          <a:prstGeom prst="rect">
            <a:avLst/>
          </a:prstGeom>
        </p:spPr>
      </p:pic>
      <p:pic>
        <p:nvPicPr>
          <p:cNvPr id="12" name="Picture 11">
            <a:extLst>
              <a:ext uri="{FF2B5EF4-FFF2-40B4-BE49-F238E27FC236}">
                <a16:creationId xmlns:a16="http://schemas.microsoft.com/office/drawing/2014/main" id="{85CD7154-7883-4C54-960F-CDAC96935BA7}"/>
              </a:ext>
            </a:extLst>
          </p:cNvPr>
          <p:cNvPicPr>
            <a:picLocks noChangeAspect="1"/>
          </p:cNvPicPr>
          <p:nvPr/>
        </p:nvPicPr>
        <p:blipFill>
          <a:blip r:embed="rId5"/>
          <a:stretch>
            <a:fillRect/>
          </a:stretch>
        </p:blipFill>
        <p:spPr>
          <a:xfrm>
            <a:off x="8394094" y="664924"/>
            <a:ext cx="1446323" cy="1173322"/>
          </a:xfrm>
          <a:prstGeom prst="rect">
            <a:avLst/>
          </a:prstGeom>
        </p:spPr>
      </p:pic>
      <p:sp>
        <p:nvSpPr>
          <p:cNvPr id="20" name="Rectangle 19">
            <a:extLst>
              <a:ext uri="{FF2B5EF4-FFF2-40B4-BE49-F238E27FC236}">
                <a16:creationId xmlns:a16="http://schemas.microsoft.com/office/drawing/2014/main" id="{5CEB1680-B35D-4BE8-AFF7-C7DB142F8FA0}"/>
              </a:ext>
            </a:extLst>
          </p:cNvPr>
          <p:cNvSpPr/>
          <p:nvPr/>
        </p:nvSpPr>
        <p:spPr>
          <a:xfrm>
            <a:off x="2207568" y="2132856"/>
            <a:ext cx="2664296" cy="177000"/>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C5EA0D6E-8E70-4082-BA67-69342681B42E}"/>
              </a:ext>
            </a:extLst>
          </p:cNvPr>
          <p:cNvSpPr/>
          <p:nvPr/>
        </p:nvSpPr>
        <p:spPr>
          <a:xfrm>
            <a:off x="4079776" y="2420888"/>
            <a:ext cx="792088" cy="576064"/>
          </a:xfrm>
          <a:prstGeom prst="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9CD7AC3F-E820-4D0D-8941-FB4FDF6A8CD8}"/>
              </a:ext>
            </a:extLst>
          </p:cNvPr>
          <p:cNvSpPr/>
          <p:nvPr/>
        </p:nvSpPr>
        <p:spPr>
          <a:xfrm>
            <a:off x="2207568" y="2420888"/>
            <a:ext cx="432048" cy="1769246"/>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a:extLst>
              <a:ext uri="{FF2B5EF4-FFF2-40B4-BE49-F238E27FC236}">
                <a16:creationId xmlns:a16="http://schemas.microsoft.com/office/drawing/2014/main" id="{7240D883-D107-4458-ACCE-2624687D9E75}"/>
              </a:ext>
            </a:extLst>
          </p:cNvPr>
          <p:cNvSpPr/>
          <p:nvPr/>
        </p:nvSpPr>
        <p:spPr>
          <a:xfrm>
            <a:off x="4655841" y="529052"/>
            <a:ext cx="223009" cy="1459788"/>
          </a:xfrm>
          <a:prstGeom prst="rec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a:extLst>
              <a:ext uri="{FF2B5EF4-FFF2-40B4-BE49-F238E27FC236}">
                <a16:creationId xmlns:a16="http://schemas.microsoft.com/office/drawing/2014/main" id="{3CFF270E-D905-4B1C-B50B-C3FF1A7478C2}"/>
              </a:ext>
            </a:extLst>
          </p:cNvPr>
          <p:cNvSpPr/>
          <p:nvPr/>
        </p:nvSpPr>
        <p:spPr>
          <a:xfrm>
            <a:off x="4079776" y="3140968"/>
            <a:ext cx="3384376" cy="104916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0F84A861-C7B2-4A9C-9A8C-7B2F98DE93FA}"/>
              </a:ext>
            </a:extLst>
          </p:cNvPr>
          <p:cNvSpPr/>
          <p:nvPr/>
        </p:nvSpPr>
        <p:spPr>
          <a:xfrm>
            <a:off x="5015880" y="529052"/>
            <a:ext cx="3060340" cy="523220"/>
          </a:xfrm>
          <a:prstGeom prst="rect">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3D089BE6-073C-40DC-8536-78FCF7B6BADB}"/>
              </a:ext>
            </a:extLst>
          </p:cNvPr>
          <p:cNvSpPr/>
          <p:nvPr/>
        </p:nvSpPr>
        <p:spPr>
          <a:xfrm>
            <a:off x="7385159" y="1196752"/>
            <a:ext cx="691061" cy="1368152"/>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921D8B4E-4956-482F-AEDC-6342375ECE26}"/>
              </a:ext>
            </a:extLst>
          </p:cNvPr>
          <p:cNvSpPr/>
          <p:nvPr/>
        </p:nvSpPr>
        <p:spPr>
          <a:xfrm>
            <a:off x="8220236" y="2132856"/>
            <a:ext cx="1764196" cy="37920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688698" y="2793135"/>
            <a:ext cx="2223727" cy="1289008"/>
          </a:xfrm>
          <a:prstGeom prst="rect">
            <a:avLst/>
          </a:prstGeom>
        </p:spPr>
      </p:pic>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F0217F0-6AC4-4702-9CB7-F2CB497E1079}"/>
              </a:ext>
            </a:extLst>
          </p:cNvPr>
          <p:cNvSpPr txBox="1"/>
          <p:nvPr/>
        </p:nvSpPr>
        <p:spPr>
          <a:xfrm>
            <a:off x="2351584" y="476673"/>
            <a:ext cx="7344816" cy="769441"/>
          </a:xfrm>
          <a:prstGeom prst="rect">
            <a:avLst/>
          </a:prstGeom>
          <a:noFill/>
        </p:spPr>
        <p:txBody>
          <a:bodyPr wrap="square" rtlCol="0">
            <a:spAutoFit/>
          </a:bodyPr>
          <a:lstStyle/>
          <a:p>
            <a:pPr algn="ctr"/>
            <a:r>
              <a:rPr lang="en-GB" sz="4400" b="1" dirty="0"/>
              <a:t>Session Recap</a:t>
            </a:r>
          </a:p>
        </p:txBody>
      </p:sp>
      <p:sp>
        <p:nvSpPr>
          <p:cNvPr id="6" name="TextBox 5">
            <a:extLst>
              <a:ext uri="{FF2B5EF4-FFF2-40B4-BE49-F238E27FC236}">
                <a16:creationId xmlns:a16="http://schemas.microsoft.com/office/drawing/2014/main" id="{EAD42516-24CB-413A-A078-AE182DDAE1E9}"/>
              </a:ext>
            </a:extLst>
          </p:cNvPr>
          <p:cNvSpPr txBox="1"/>
          <p:nvPr/>
        </p:nvSpPr>
        <p:spPr>
          <a:xfrm>
            <a:off x="2207568" y="2132857"/>
            <a:ext cx="7704856" cy="584775"/>
          </a:xfrm>
          <a:prstGeom prst="rect">
            <a:avLst/>
          </a:prstGeom>
          <a:noFill/>
        </p:spPr>
        <p:txBody>
          <a:bodyPr wrap="square" rtlCol="0">
            <a:spAutoFit/>
          </a:bodyPr>
          <a:lstStyle/>
          <a:p>
            <a:pPr algn="ctr"/>
            <a:r>
              <a:rPr lang="en-GB" sz="3200" i="1" dirty="0"/>
              <a:t>What did we cover in our last Theme?</a:t>
            </a:r>
          </a:p>
        </p:txBody>
      </p:sp>
    </p:spTree>
    <p:extLst>
      <p:ext uri="{BB962C8B-B14F-4D97-AF65-F5344CB8AC3E}">
        <p14:creationId xmlns:p14="http://schemas.microsoft.com/office/powerpoint/2010/main" val="23811156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71CB-351C-A841-B6BC-F83080C0EDBA}"/>
              </a:ext>
            </a:extLst>
          </p:cNvPr>
          <p:cNvSpPr>
            <a:spLocks noGrp="1"/>
          </p:cNvSpPr>
          <p:nvPr>
            <p:ph type="title"/>
          </p:nvPr>
        </p:nvSpPr>
        <p:spPr>
          <a:xfrm>
            <a:off x="609600" y="1484784"/>
            <a:ext cx="10972800" cy="1143000"/>
          </a:xfrm>
        </p:spPr>
        <p:txBody>
          <a:bodyPr/>
          <a:lstStyle/>
          <a:p>
            <a:r>
              <a:rPr lang="en-GB" dirty="0"/>
              <a:t>Non-verbal communication</a:t>
            </a:r>
          </a:p>
        </p:txBody>
      </p:sp>
      <p:sp>
        <p:nvSpPr>
          <p:cNvPr id="3" name="TextBox 2">
            <a:extLst>
              <a:ext uri="{FF2B5EF4-FFF2-40B4-BE49-F238E27FC236}">
                <a16:creationId xmlns:a16="http://schemas.microsoft.com/office/drawing/2014/main" id="{ED4C8B71-8E68-4998-9C4E-0C6412889961}"/>
              </a:ext>
            </a:extLst>
          </p:cNvPr>
          <p:cNvSpPr txBox="1"/>
          <p:nvPr/>
        </p:nvSpPr>
        <p:spPr>
          <a:xfrm>
            <a:off x="1991544" y="2924944"/>
            <a:ext cx="8352928" cy="1200329"/>
          </a:xfrm>
          <a:prstGeom prst="rect">
            <a:avLst/>
          </a:prstGeom>
          <a:noFill/>
        </p:spPr>
        <p:txBody>
          <a:bodyPr wrap="square" rtlCol="0">
            <a:spAutoFit/>
          </a:bodyPr>
          <a:lstStyle/>
          <a:p>
            <a:pPr algn="ctr"/>
            <a:r>
              <a:rPr lang="en-GB" sz="2400" i="1" dirty="0"/>
              <a:t>What do you understand this phrase to mean?</a:t>
            </a:r>
          </a:p>
          <a:p>
            <a:pPr algn="ctr"/>
            <a:endParaRPr lang="en-GB" sz="2400" i="1" dirty="0"/>
          </a:p>
          <a:p>
            <a:pPr algn="ctr"/>
            <a:r>
              <a:rPr lang="en-GB" sz="2400" i="1" dirty="0"/>
              <a:t>Can you give examples of non-verbal communication.</a:t>
            </a:r>
          </a:p>
        </p:txBody>
      </p:sp>
    </p:spTree>
    <p:extLst>
      <p:ext uri="{BB962C8B-B14F-4D97-AF65-F5344CB8AC3E}">
        <p14:creationId xmlns:p14="http://schemas.microsoft.com/office/powerpoint/2010/main" val="2630612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208214" y="188641"/>
            <a:ext cx="7705725" cy="785813"/>
          </a:xfrm>
        </p:spPr>
        <p:txBody>
          <a:bodyPr>
            <a:normAutofit fontScale="90000"/>
          </a:bodyPr>
          <a:lstStyle/>
          <a:p>
            <a:pPr eaLnBrk="1" hangingPunct="1"/>
            <a:r>
              <a:rPr lang="en-AU" altLang="en-US" b="1" dirty="0"/>
              <a:t>Defining nonverbal communication</a:t>
            </a:r>
          </a:p>
        </p:txBody>
      </p:sp>
      <p:sp>
        <p:nvSpPr>
          <p:cNvPr id="2" name="TextBox 1"/>
          <p:cNvSpPr txBox="1"/>
          <p:nvPr/>
        </p:nvSpPr>
        <p:spPr>
          <a:xfrm>
            <a:off x="1703512" y="980729"/>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term nonverbal communication refers to the use of non-spoken symbols which communicate a specific message. </a:t>
            </a:r>
          </a:p>
        </p:txBody>
      </p:sp>
      <p:sp>
        <p:nvSpPr>
          <p:cNvPr id="5" name="TextBox 4"/>
          <p:cNvSpPr txBox="1"/>
          <p:nvPr/>
        </p:nvSpPr>
        <p:spPr>
          <a:xfrm>
            <a:off x="1640881" y="1844825"/>
            <a:ext cx="878497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It can refer to both intentional and unintentional messages that are sent out by an individual. </a:t>
            </a:r>
          </a:p>
        </p:txBody>
      </p:sp>
      <p:sp>
        <p:nvSpPr>
          <p:cNvPr id="6" name="TextBox 5"/>
          <p:cNvSpPr txBox="1"/>
          <p:nvPr/>
        </p:nvSpPr>
        <p:spPr>
          <a:xfrm>
            <a:off x="1675820" y="2708921"/>
            <a:ext cx="8784976" cy="461665"/>
          </a:xfrm>
          <a:prstGeom prst="rect">
            <a:avLst/>
          </a:prstGeom>
          <a:noFill/>
        </p:spPr>
        <p:txBody>
          <a:bodyPr wrap="square" rtlCol="0">
            <a:spAutoFit/>
          </a:bodyPr>
          <a:lstStyle/>
          <a:p>
            <a:pPr marL="342900" indent="-342900">
              <a:buFont typeface="Arial" panose="020B0604020202020204" pitchFamily="34" charset="0"/>
              <a:buChar char="•"/>
            </a:pPr>
            <a:r>
              <a:rPr lang="en-GB" sz="2400" dirty="0"/>
              <a:t>It is generally considered to include:. </a:t>
            </a:r>
          </a:p>
        </p:txBody>
      </p:sp>
      <p:sp>
        <p:nvSpPr>
          <p:cNvPr id="3" name="TextBox 2"/>
          <p:cNvSpPr txBox="1"/>
          <p:nvPr/>
        </p:nvSpPr>
        <p:spPr>
          <a:xfrm>
            <a:off x="1991544" y="3212977"/>
            <a:ext cx="424847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space (proxemics)</a:t>
            </a:r>
          </a:p>
        </p:txBody>
      </p:sp>
      <p:sp>
        <p:nvSpPr>
          <p:cNvPr id="10" name="TextBox 9"/>
          <p:cNvSpPr txBox="1"/>
          <p:nvPr/>
        </p:nvSpPr>
        <p:spPr>
          <a:xfrm>
            <a:off x="2000608" y="3687416"/>
            <a:ext cx="6912768"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Body language (as in the Hague University video) </a:t>
            </a:r>
          </a:p>
        </p:txBody>
      </p:sp>
      <p:sp>
        <p:nvSpPr>
          <p:cNvPr id="11" name="TextBox 10"/>
          <p:cNvSpPr txBox="1"/>
          <p:nvPr/>
        </p:nvSpPr>
        <p:spPr>
          <a:xfrm>
            <a:off x="1991544" y="4149081"/>
            <a:ext cx="381642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touch (haptics)</a:t>
            </a:r>
          </a:p>
        </p:txBody>
      </p:sp>
      <p:sp>
        <p:nvSpPr>
          <p:cNvPr id="13" name="TextBox 12"/>
          <p:cNvSpPr txBox="1"/>
          <p:nvPr/>
        </p:nvSpPr>
        <p:spPr>
          <a:xfrm>
            <a:off x="1991544" y="4581129"/>
            <a:ext cx="2736304"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Paralanguage</a:t>
            </a:r>
          </a:p>
        </p:txBody>
      </p:sp>
      <p:sp>
        <p:nvSpPr>
          <p:cNvPr id="15" name="TextBox 14"/>
          <p:cNvSpPr txBox="1"/>
          <p:nvPr/>
        </p:nvSpPr>
        <p:spPr>
          <a:xfrm>
            <a:off x="1996074" y="5055568"/>
            <a:ext cx="4315950"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The use of time (chronemics)</a:t>
            </a:r>
          </a:p>
        </p:txBody>
      </p:sp>
      <p:pic>
        <p:nvPicPr>
          <p:cNvPr id="12" name="Picture 1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61974" y="5055568"/>
            <a:ext cx="458162" cy="483267"/>
          </a:xfrm>
          <a:prstGeom prst="rect">
            <a:avLst/>
          </a:prstGeom>
        </p:spPr>
      </p:pic>
      <p:sp>
        <p:nvSpPr>
          <p:cNvPr id="17" name="TextBox 16"/>
          <p:cNvSpPr txBox="1"/>
          <p:nvPr/>
        </p:nvSpPr>
        <p:spPr>
          <a:xfrm>
            <a:off x="2000608" y="5461285"/>
            <a:ext cx="3375312"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Appearance and dress</a:t>
            </a:r>
          </a:p>
        </p:txBody>
      </p:sp>
      <p:sp>
        <p:nvSpPr>
          <p:cNvPr id="16" name="TextBox 15"/>
          <p:cNvSpPr txBox="1"/>
          <p:nvPr/>
        </p:nvSpPr>
        <p:spPr>
          <a:xfrm>
            <a:off x="6492044" y="5101733"/>
            <a:ext cx="432048" cy="369332"/>
          </a:xfrm>
          <a:prstGeom prst="rect">
            <a:avLst/>
          </a:prstGeom>
          <a:noFill/>
        </p:spPr>
        <p:txBody>
          <a:bodyPr wrap="square" rtlCol="0">
            <a:spAutoFit/>
          </a:bodyPr>
          <a:lstStyle/>
          <a:p>
            <a:pPr algn="ctr"/>
            <a:r>
              <a:rPr lang="en-GB" sz="1800" dirty="0"/>
              <a:t>2.</a:t>
            </a:r>
          </a:p>
        </p:txBody>
      </p:sp>
    </p:spTree>
    <p:extLst>
      <p:ext uri="{BB962C8B-B14F-4D97-AF65-F5344CB8AC3E}">
        <p14:creationId xmlns:p14="http://schemas.microsoft.com/office/powerpoint/2010/main" val="3325346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6"/>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2"/>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3" grpId="0"/>
      <p:bldP spid="10" grpId="0"/>
      <p:bldP spid="11" grpId="0"/>
      <p:bldP spid="13" grpId="0"/>
      <p:bldP spid="15" grpId="0"/>
      <p:bldP spid="17"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632012" y="116632"/>
            <a:ext cx="9001000" cy="1143000"/>
          </a:xfrm>
        </p:spPr>
        <p:txBody>
          <a:bodyPr>
            <a:normAutofit fontScale="90000"/>
          </a:bodyPr>
          <a:lstStyle/>
          <a:p>
            <a:pPr eaLnBrk="1" hangingPunct="1"/>
            <a:r>
              <a:rPr lang="en-AU" altLang="en-US" b="1" dirty="0"/>
              <a:t>Variation of nonverbal communication</a:t>
            </a:r>
          </a:p>
        </p:txBody>
      </p:sp>
      <p:sp>
        <p:nvSpPr>
          <p:cNvPr id="10243" name="Rectangle 3"/>
          <p:cNvSpPr>
            <a:spLocks noGrp="1" noChangeArrowheads="1"/>
          </p:cNvSpPr>
          <p:nvPr>
            <p:ph idx="1"/>
          </p:nvPr>
        </p:nvSpPr>
        <p:spPr>
          <a:xfrm>
            <a:off x="1667544" y="1628800"/>
            <a:ext cx="8784468" cy="2520950"/>
          </a:xfrm>
        </p:spPr>
        <p:txBody>
          <a:bodyPr>
            <a:noAutofit/>
          </a:bodyPr>
          <a:lstStyle/>
          <a:p>
            <a:pPr eaLnBrk="1" hangingPunct="1"/>
            <a:r>
              <a:rPr lang="en-AU" altLang="en-US" sz="2800" dirty="0"/>
              <a:t>Research has shown that there is a degree of universality amongst some nonverbal communication, e.g. the expression of sadness or fear. </a:t>
            </a:r>
          </a:p>
          <a:p>
            <a:pPr eaLnBrk="1" hangingPunct="1">
              <a:buFontTx/>
              <a:buNone/>
            </a:pPr>
            <a:endParaRPr lang="en-AU" altLang="en-US" sz="2800" dirty="0"/>
          </a:p>
          <a:p>
            <a:pPr eaLnBrk="1" hangingPunct="1"/>
            <a:r>
              <a:rPr lang="en-AU" altLang="en-US" sz="2800" dirty="0"/>
              <a:t>However, the ‘rules’ governing the displays of nonverbal communication vary across cultures and are learned through socialisation. </a:t>
            </a:r>
          </a:p>
        </p:txBody>
      </p:sp>
    </p:spTree>
    <p:extLst>
      <p:ext uri="{BB962C8B-B14F-4D97-AF65-F5344CB8AC3E}">
        <p14:creationId xmlns:p14="http://schemas.microsoft.com/office/powerpoint/2010/main" val="1229588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1631504" y="116633"/>
            <a:ext cx="8856984" cy="1198563"/>
          </a:xfrm>
        </p:spPr>
        <p:txBody>
          <a:bodyPr>
            <a:normAutofit fontScale="90000"/>
          </a:bodyPr>
          <a:lstStyle/>
          <a:p>
            <a:r>
              <a:rPr lang="en-GB" altLang="en-US" b="1" dirty="0"/>
              <a:t>Different cultures- different meanings</a:t>
            </a:r>
          </a:p>
        </p:txBody>
      </p:sp>
      <p:sp>
        <p:nvSpPr>
          <p:cNvPr id="3" name="TextBox 2"/>
          <p:cNvSpPr txBox="1"/>
          <p:nvPr/>
        </p:nvSpPr>
        <p:spPr>
          <a:xfrm>
            <a:off x="1847528" y="1268761"/>
            <a:ext cx="8208912" cy="954107"/>
          </a:xfrm>
          <a:prstGeom prst="rect">
            <a:avLst/>
          </a:prstGeom>
          <a:noFill/>
        </p:spPr>
        <p:txBody>
          <a:bodyPr wrap="square" rtlCol="0">
            <a:spAutoFit/>
          </a:bodyPr>
          <a:lstStyle/>
          <a:p>
            <a:r>
              <a:rPr lang="en-GB" sz="2800" dirty="0"/>
              <a:t>This video was created for International Students by the Hague University.</a:t>
            </a:r>
          </a:p>
        </p:txBody>
      </p:sp>
      <p:sp>
        <p:nvSpPr>
          <p:cNvPr id="6" name="TextBox 5"/>
          <p:cNvSpPr txBox="1"/>
          <p:nvPr/>
        </p:nvSpPr>
        <p:spPr>
          <a:xfrm>
            <a:off x="1821450" y="2348881"/>
            <a:ext cx="8208912" cy="1384995"/>
          </a:xfrm>
          <a:prstGeom prst="rect">
            <a:avLst/>
          </a:prstGeom>
          <a:noFill/>
        </p:spPr>
        <p:txBody>
          <a:bodyPr wrap="square" rtlCol="0">
            <a:spAutoFit/>
          </a:bodyPr>
          <a:lstStyle/>
          <a:p>
            <a:r>
              <a:rPr lang="en-GB" sz="2800" dirty="0"/>
              <a:t>What strikes you as interesting about this video? (N.B. you should consider both the </a:t>
            </a:r>
            <a:r>
              <a:rPr lang="en-GB" sz="2800" u="sng" dirty="0"/>
              <a:t>content</a:t>
            </a:r>
            <a:r>
              <a:rPr lang="en-GB" sz="2800" dirty="0"/>
              <a:t> and the </a:t>
            </a:r>
            <a:r>
              <a:rPr lang="en-GB" sz="2800" u="sng" dirty="0"/>
              <a:t>presentation</a:t>
            </a:r>
            <a:r>
              <a:rPr lang="en-GB" sz="2800" dirty="0"/>
              <a:t> whilst watching the video.</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40417" y="2653701"/>
            <a:ext cx="711969" cy="711969"/>
          </a:xfrm>
          <a:prstGeom prst="rect">
            <a:avLst/>
          </a:prstGeom>
        </p:spPr>
      </p:pic>
      <p:pic>
        <p:nvPicPr>
          <p:cNvPr id="5" name="Picture 4">
            <a:hlinkClick r:id="rId3"/>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087888" y="3646185"/>
            <a:ext cx="1114002" cy="1175043"/>
          </a:xfrm>
          <a:prstGeom prst="rect">
            <a:avLst/>
          </a:prstGeom>
        </p:spPr>
      </p:pic>
      <p:sp>
        <p:nvSpPr>
          <p:cNvPr id="7" name="TextBox 6"/>
          <p:cNvSpPr txBox="1"/>
          <p:nvPr/>
        </p:nvSpPr>
        <p:spPr>
          <a:xfrm>
            <a:off x="4727848" y="3789040"/>
            <a:ext cx="432048" cy="369332"/>
          </a:xfrm>
          <a:prstGeom prst="rect">
            <a:avLst/>
          </a:prstGeom>
          <a:noFill/>
        </p:spPr>
        <p:txBody>
          <a:bodyPr wrap="square" rtlCol="0">
            <a:spAutoFit/>
          </a:bodyPr>
          <a:lstStyle/>
          <a:p>
            <a:pPr algn="ctr"/>
            <a:r>
              <a:rPr lang="en-GB" sz="1800" dirty="0"/>
              <a:t>1.</a:t>
            </a:r>
          </a:p>
        </p:txBody>
      </p:sp>
    </p:spTree>
    <p:extLst>
      <p:ext uri="{BB962C8B-B14F-4D97-AF65-F5344CB8AC3E}">
        <p14:creationId xmlns:p14="http://schemas.microsoft.com/office/powerpoint/2010/main" val="372518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559496" y="116632"/>
            <a:ext cx="9108504" cy="792088"/>
          </a:xfrm>
        </p:spPr>
        <p:txBody>
          <a:bodyPr>
            <a:noAutofit/>
          </a:bodyPr>
          <a:lstStyle/>
          <a:p>
            <a:pPr eaLnBrk="1" hangingPunct="1"/>
            <a:r>
              <a:rPr lang="en-AU" altLang="en-US" sz="3600" b="1" dirty="0"/>
              <a:t>Difference between verbal and nonverbal codes</a:t>
            </a:r>
          </a:p>
        </p:txBody>
      </p:sp>
      <p:sp>
        <p:nvSpPr>
          <p:cNvPr id="2" name="TextBox 1"/>
          <p:cNvSpPr txBox="1"/>
          <p:nvPr/>
        </p:nvSpPr>
        <p:spPr>
          <a:xfrm>
            <a:off x="1847528" y="853252"/>
            <a:ext cx="8208912" cy="954107"/>
          </a:xfrm>
          <a:prstGeom prst="rect">
            <a:avLst/>
          </a:prstGeom>
          <a:noFill/>
        </p:spPr>
        <p:txBody>
          <a:bodyPr wrap="square" rtlCol="0">
            <a:spAutoFit/>
          </a:bodyPr>
          <a:lstStyle/>
          <a:p>
            <a:r>
              <a:rPr lang="en-GB" sz="2800" dirty="0" err="1"/>
              <a:t>Neuliep</a:t>
            </a:r>
            <a:r>
              <a:rPr lang="en-GB" sz="2800" dirty="0"/>
              <a:t> (2006) identified three ways in which verbal and nonverbal codes differ: </a:t>
            </a:r>
          </a:p>
        </p:txBody>
      </p:sp>
      <p:sp>
        <p:nvSpPr>
          <p:cNvPr id="3" name="TextBox 2"/>
          <p:cNvSpPr txBox="1"/>
          <p:nvPr/>
        </p:nvSpPr>
        <p:spPr>
          <a:xfrm>
            <a:off x="1900795" y="1853094"/>
            <a:ext cx="8280920" cy="954107"/>
          </a:xfrm>
          <a:prstGeom prst="rect">
            <a:avLst/>
          </a:prstGeom>
          <a:noFill/>
        </p:spPr>
        <p:txBody>
          <a:bodyPr wrap="square" rtlCol="0">
            <a:spAutoFit/>
          </a:bodyPr>
          <a:lstStyle/>
          <a:p>
            <a:r>
              <a:rPr lang="en-AU" altLang="en-US" sz="2800" dirty="0"/>
              <a:t> (1) Verbal language is based on symbols; nonverbal communication is sign or signal based.</a:t>
            </a:r>
            <a:endParaRPr lang="en-GB" sz="2800" dirty="0"/>
          </a:p>
        </p:txBody>
      </p:sp>
      <p:sp>
        <p:nvSpPr>
          <p:cNvPr id="5" name="TextBox 4"/>
          <p:cNvSpPr txBox="1"/>
          <p:nvPr/>
        </p:nvSpPr>
        <p:spPr>
          <a:xfrm>
            <a:off x="2495600" y="3764668"/>
            <a:ext cx="7344816"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Verbal language relies on sound symbols (in spoken language) and letter/word symbols (in written language)</a:t>
            </a:r>
          </a:p>
        </p:txBody>
      </p:sp>
      <p:pic>
        <p:nvPicPr>
          <p:cNvPr id="6" name="Picture 5">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40417" y="3935958"/>
            <a:ext cx="710809" cy="710809"/>
          </a:xfrm>
          <a:prstGeom prst="rect">
            <a:avLst/>
          </a:prstGeom>
        </p:spPr>
      </p:pic>
      <p:sp>
        <p:nvSpPr>
          <p:cNvPr id="9" name="TextBox 8"/>
          <p:cNvSpPr txBox="1"/>
          <p:nvPr/>
        </p:nvSpPr>
        <p:spPr>
          <a:xfrm>
            <a:off x="2441340" y="5190292"/>
            <a:ext cx="7344816"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Non-verbal language relies on ‘signs’ </a:t>
            </a:r>
            <a:r>
              <a:rPr lang="en-GB" sz="2400"/>
              <a:t>or signals </a:t>
            </a:r>
            <a:r>
              <a:rPr lang="en-GB" sz="2400" dirty="0"/>
              <a:t>created using our bodies and other factors.</a:t>
            </a:r>
          </a:p>
        </p:txBody>
      </p:sp>
      <p:sp>
        <p:nvSpPr>
          <p:cNvPr id="8" name="TextBox 7"/>
          <p:cNvSpPr txBox="1"/>
          <p:nvPr/>
        </p:nvSpPr>
        <p:spPr>
          <a:xfrm>
            <a:off x="2351584" y="2868297"/>
            <a:ext cx="5616624" cy="523220"/>
          </a:xfrm>
          <a:prstGeom prst="rect">
            <a:avLst/>
          </a:prstGeom>
          <a:noFill/>
        </p:spPr>
        <p:txBody>
          <a:bodyPr wrap="square" rtlCol="0">
            <a:spAutoFit/>
          </a:bodyPr>
          <a:lstStyle/>
          <a:p>
            <a:r>
              <a:rPr lang="en-GB" sz="2800" dirty="0"/>
              <a:t>E.g. A ‘shrug’</a:t>
            </a:r>
          </a:p>
        </p:txBody>
      </p:sp>
    </p:spTree>
    <p:extLst>
      <p:ext uri="{BB962C8B-B14F-4D97-AF65-F5344CB8AC3E}">
        <p14:creationId xmlns:p14="http://schemas.microsoft.com/office/powerpoint/2010/main" val="871831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5" grpId="0"/>
      <p:bldP spid="9"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063553" y="1268760"/>
            <a:ext cx="7859221" cy="3935760"/>
          </a:xfrm>
          <a:prstGeom prst="rect">
            <a:avLst/>
          </a:prstGeom>
        </p:spPr>
      </p:pic>
      <p:sp>
        <p:nvSpPr>
          <p:cNvPr id="2" name="TextBox 1">
            <a:extLst>
              <a:ext uri="{FF2B5EF4-FFF2-40B4-BE49-F238E27FC236}">
                <a16:creationId xmlns:a16="http://schemas.microsoft.com/office/drawing/2014/main" id="{1DD75288-4C21-49F0-81E6-4207DB67844D}"/>
              </a:ext>
            </a:extLst>
          </p:cNvPr>
          <p:cNvSpPr txBox="1"/>
          <p:nvPr/>
        </p:nvSpPr>
        <p:spPr>
          <a:xfrm>
            <a:off x="2063552" y="332656"/>
            <a:ext cx="2880320" cy="523220"/>
          </a:xfrm>
          <a:prstGeom prst="rect">
            <a:avLst/>
          </a:prstGeom>
          <a:noFill/>
        </p:spPr>
        <p:txBody>
          <a:bodyPr wrap="square" rtlCol="0">
            <a:spAutoFit/>
          </a:bodyPr>
          <a:lstStyle/>
          <a:p>
            <a:r>
              <a:rPr lang="en-GB" sz="2800" b="1" dirty="0"/>
              <a:t>For example;</a:t>
            </a:r>
          </a:p>
        </p:txBody>
      </p:sp>
    </p:spTree>
    <p:extLst>
      <p:ext uri="{BB962C8B-B14F-4D97-AF65-F5344CB8AC3E}">
        <p14:creationId xmlns:p14="http://schemas.microsoft.com/office/powerpoint/2010/main" val="395599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495601" y="116632"/>
            <a:ext cx="7024687" cy="720502"/>
          </a:xfrm>
        </p:spPr>
        <p:txBody>
          <a:bodyPr>
            <a:normAutofit fontScale="90000"/>
          </a:bodyPr>
          <a:lstStyle/>
          <a:p>
            <a:pPr eaLnBrk="1" hangingPunct="1"/>
            <a:r>
              <a:rPr lang="en-AU" altLang="en-US" b="1"/>
              <a:t>Functions of nonverbal codes</a:t>
            </a:r>
          </a:p>
        </p:txBody>
      </p:sp>
      <p:sp>
        <p:nvSpPr>
          <p:cNvPr id="13315" name="Content Placeholder 2"/>
          <p:cNvSpPr>
            <a:spLocks noGrp="1"/>
          </p:cNvSpPr>
          <p:nvPr>
            <p:ph idx="1"/>
          </p:nvPr>
        </p:nvSpPr>
        <p:spPr>
          <a:xfrm>
            <a:off x="2927226" y="5517233"/>
            <a:ext cx="7561263" cy="432811"/>
          </a:xfrm>
        </p:spPr>
        <p:txBody>
          <a:bodyPr>
            <a:normAutofit fontScale="92500" lnSpcReduction="10000"/>
          </a:bodyPr>
          <a:lstStyle/>
          <a:p>
            <a:pPr eaLnBrk="1" hangingPunct="1">
              <a:lnSpc>
                <a:spcPct val="90000"/>
              </a:lnSpc>
              <a:buFontTx/>
              <a:buNone/>
            </a:pPr>
            <a:r>
              <a:rPr lang="en-AU" altLang="en-US" sz="2800" dirty="0"/>
              <a:t>    Could you give an example of each function?</a:t>
            </a:r>
          </a:p>
          <a:p>
            <a:pPr eaLnBrk="1" hangingPunct="1">
              <a:lnSpc>
                <a:spcPct val="90000"/>
              </a:lnSpc>
              <a:buFontTx/>
              <a:buNone/>
            </a:pPr>
            <a:endParaRPr lang="en-AU" altLang="en-US" sz="2800" dirty="0"/>
          </a:p>
        </p:txBody>
      </p:sp>
      <p:sp>
        <p:nvSpPr>
          <p:cNvPr id="2" name="TextBox 1"/>
          <p:cNvSpPr txBox="1"/>
          <p:nvPr/>
        </p:nvSpPr>
        <p:spPr>
          <a:xfrm>
            <a:off x="1703512" y="908721"/>
            <a:ext cx="8784976" cy="954107"/>
          </a:xfrm>
          <a:prstGeom prst="rect">
            <a:avLst/>
          </a:prstGeom>
          <a:noFill/>
        </p:spPr>
        <p:txBody>
          <a:bodyPr wrap="square" rtlCol="0">
            <a:spAutoFit/>
          </a:bodyPr>
          <a:lstStyle/>
          <a:p>
            <a:r>
              <a:rPr lang="en-GB" sz="2800" dirty="0"/>
              <a:t>Knapp and Hall (1997) identified the following six primary functions of nonverbal communication: </a:t>
            </a:r>
          </a:p>
        </p:txBody>
      </p:sp>
      <p:sp>
        <p:nvSpPr>
          <p:cNvPr id="3" name="TextBox 2"/>
          <p:cNvSpPr txBox="1"/>
          <p:nvPr/>
        </p:nvSpPr>
        <p:spPr>
          <a:xfrm>
            <a:off x="2423592" y="2007418"/>
            <a:ext cx="7776864" cy="3077766"/>
          </a:xfrm>
          <a:prstGeom prst="rect">
            <a:avLst/>
          </a:prstGeom>
          <a:noFill/>
        </p:spPr>
        <p:txBody>
          <a:bodyPr wrap="square" rtlCol="0">
            <a:spAutoFit/>
          </a:bodyPr>
          <a:lstStyle/>
          <a:p>
            <a:pPr marL="342900" indent="-342900">
              <a:spcBef>
                <a:spcPts val="600"/>
              </a:spcBef>
              <a:spcAft>
                <a:spcPts val="600"/>
              </a:spcAft>
              <a:buFont typeface="+mj-lt"/>
              <a:buAutoNum type="arabicPeriod"/>
            </a:pPr>
            <a:r>
              <a:rPr lang="en-GB" sz="2400" dirty="0"/>
              <a:t>To repeat a verbal message</a:t>
            </a:r>
          </a:p>
          <a:p>
            <a:pPr marL="342900" indent="-342900">
              <a:spcBef>
                <a:spcPts val="600"/>
              </a:spcBef>
              <a:spcAft>
                <a:spcPts val="600"/>
              </a:spcAft>
              <a:buFont typeface="+mj-lt"/>
              <a:buAutoNum type="arabicPeriod"/>
            </a:pPr>
            <a:r>
              <a:rPr lang="en-GB" sz="2400" dirty="0"/>
              <a:t>To contradict a verbal message</a:t>
            </a:r>
          </a:p>
          <a:p>
            <a:pPr marL="342900" indent="-342900">
              <a:spcBef>
                <a:spcPts val="600"/>
              </a:spcBef>
              <a:spcAft>
                <a:spcPts val="600"/>
              </a:spcAft>
              <a:buFont typeface="+mj-lt"/>
              <a:buAutoNum type="arabicPeriod"/>
            </a:pPr>
            <a:r>
              <a:rPr lang="en-GB" sz="2400" dirty="0"/>
              <a:t>To substitute for a verbal message</a:t>
            </a:r>
          </a:p>
          <a:p>
            <a:pPr marL="342900" indent="-342900">
              <a:spcBef>
                <a:spcPts val="600"/>
              </a:spcBef>
              <a:spcAft>
                <a:spcPts val="600"/>
              </a:spcAft>
              <a:buFont typeface="+mj-lt"/>
              <a:buAutoNum type="arabicPeriod"/>
            </a:pPr>
            <a:r>
              <a:rPr lang="en-GB" sz="2400" dirty="0"/>
              <a:t>To complement a verbal message</a:t>
            </a:r>
          </a:p>
          <a:p>
            <a:pPr marL="342900" indent="-342900">
              <a:spcBef>
                <a:spcPts val="600"/>
              </a:spcBef>
              <a:spcAft>
                <a:spcPts val="600"/>
              </a:spcAft>
              <a:buFont typeface="+mj-lt"/>
              <a:buAutoNum type="arabicPeriod"/>
            </a:pPr>
            <a:r>
              <a:rPr lang="en-GB" sz="2400" dirty="0"/>
              <a:t>To accent a verbal message</a:t>
            </a:r>
          </a:p>
          <a:p>
            <a:pPr marL="342900" indent="-342900">
              <a:spcBef>
                <a:spcPts val="600"/>
              </a:spcBef>
              <a:spcAft>
                <a:spcPts val="600"/>
              </a:spcAft>
              <a:buFont typeface="+mj-lt"/>
              <a:buAutoNum type="arabicPeriod"/>
            </a:pPr>
            <a:r>
              <a:rPr lang="en-GB" sz="2400" dirty="0"/>
              <a:t>To regulate verbal communication</a:t>
            </a:r>
          </a:p>
        </p:txBody>
      </p:sp>
    </p:spTree>
    <p:extLst>
      <p:ext uri="{BB962C8B-B14F-4D97-AF65-F5344CB8AC3E}">
        <p14:creationId xmlns:p14="http://schemas.microsoft.com/office/powerpoint/2010/main" val="49892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2423593" y="116633"/>
            <a:ext cx="7024687" cy="684213"/>
          </a:xfrm>
        </p:spPr>
        <p:txBody>
          <a:bodyPr>
            <a:normAutofit fontScale="90000"/>
          </a:bodyPr>
          <a:lstStyle/>
          <a:p>
            <a:r>
              <a:rPr lang="en-GB" altLang="en-US" b="1" dirty="0"/>
              <a:t>Emblems:</a:t>
            </a:r>
          </a:p>
        </p:txBody>
      </p:sp>
      <p:sp>
        <p:nvSpPr>
          <p:cNvPr id="3" name="Content Placeholder 2"/>
          <p:cNvSpPr>
            <a:spLocks noGrp="1"/>
          </p:cNvSpPr>
          <p:nvPr>
            <p:ph idx="1"/>
          </p:nvPr>
        </p:nvSpPr>
        <p:spPr>
          <a:xfrm>
            <a:off x="1991544" y="1340769"/>
            <a:ext cx="8064500" cy="4211637"/>
          </a:xfrm>
        </p:spPr>
        <p:txBody>
          <a:bodyPr>
            <a:normAutofit fontScale="77500" lnSpcReduction="20000"/>
          </a:bodyPr>
          <a:lstStyle/>
          <a:p>
            <a:pPr marL="69850" indent="0">
              <a:lnSpc>
                <a:spcPct val="120000"/>
              </a:lnSpc>
              <a:spcBef>
                <a:spcPts val="600"/>
              </a:spcBef>
              <a:spcAft>
                <a:spcPts val="600"/>
              </a:spcAft>
              <a:buFont typeface="Wingdings 2" panose="05020102010507070707" pitchFamily="18" charset="2"/>
              <a:buNone/>
              <a:defRPr/>
            </a:pPr>
            <a:r>
              <a:rPr lang="en-GB" dirty="0"/>
              <a:t>These are non-verbal cues that have a verbal counterpart.</a:t>
            </a:r>
          </a:p>
          <a:p>
            <a:pPr>
              <a:lnSpc>
                <a:spcPct val="120000"/>
              </a:lnSpc>
              <a:spcBef>
                <a:spcPts val="600"/>
              </a:spcBef>
              <a:spcAft>
                <a:spcPts val="600"/>
              </a:spcAft>
              <a:defRPr/>
            </a:pPr>
            <a:r>
              <a:rPr lang="en-GB" dirty="0"/>
              <a:t>For example, the British sign for Victory (forefinger and middle finger erect) symbolises the letter V, a sign for victory often seen painted onto house walls during WWII. However, the same movement may symbolise the number two in the US and may be seen as insulting in Australia.</a:t>
            </a:r>
          </a:p>
          <a:p>
            <a:pPr>
              <a:lnSpc>
                <a:spcPct val="120000"/>
              </a:lnSpc>
              <a:spcBef>
                <a:spcPts val="600"/>
              </a:spcBef>
              <a:spcAft>
                <a:spcPts val="600"/>
              </a:spcAft>
              <a:defRPr/>
            </a:pPr>
            <a:r>
              <a:rPr lang="en-GB" dirty="0"/>
              <a:t>There are a bewildering array of different meanings. The list of possible interpretations and different meanings is, unfortunately, nearly endless. In short, emblems are signs used to refer to certain words. </a:t>
            </a:r>
          </a:p>
        </p:txBody>
      </p:sp>
    </p:spTree>
    <p:extLst>
      <p:ext uri="{BB962C8B-B14F-4D97-AF65-F5344CB8AC3E}">
        <p14:creationId xmlns:p14="http://schemas.microsoft.com/office/powerpoint/2010/main" val="3075894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2423593" y="116633"/>
            <a:ext cx="7024687" cy="684213"/>
          </a:xfrm>
          <a:prstGeom prst="rect">
            <a:avLst/>
          </a:prstGeom>
        </p:spPr>
        <p:txBody>
          <a:bodyP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4400" b="1"/>
              <a:t>Emblems:</a:t>
            </a:r>
            <a:endParaRPr lang="en-GB" altLang="en-US" sz="4400" b="1" dirty="0"/>
          </a:p>
        </p:txBody>
      </p:sp>
      <p:pic>
        <p:nvPicPr>
          <p:cNvPr id="3" name="Picture 2"/>
          <p:cNvPicPr>
            <a:picLocks noChangeAspect="1"/>
          </p:cNvPicPr>
          <p:nvPr/>
        </p:nvPicPr>
        <p:blipFill>
          <a:blip r:embed="rId2"/>
          <a:stretch>
            <a:fillRect/>
          </a:stretch>
        </p:blipFill>
        <p:spPr>
          <a:xfrm>
            <a:off x="2207569" y="1547556"/>
            <a:ext cx="1113847" cy="1354088"/>
          </a:xfrm>
          <a:prstGeom prst="rect">
            <a:avLst/>
          </a:prstGeom>
        </p:spPr>
      </p:pic>
      <p:pic>
        <p:nvPicPr>
          <p:cNvPr id="4" name="Picture 3"/>
          <p:cNvPicPr>
            <a:picLocks noChangeAspect="1"/>
          </p:cNvPicPr>
          <p:nvPr/>
        </p:nvPicPr>
        <p:blipFill>
          <a:blip r:embed="rId3"/>
          <a:stretch>
            <a:fillRect/>
          </a:stretch>
        </p:blipFill>
        <p:spPr>
          <a:xfrm>
            <a:off x="2207569" y="3068961"/>
            <a:ext cx="1094831" cy="1267699"/>
          </a:xfrm>
          <a:prstGeom prst="rect">
            <a:avLst/>
          </a:prstGeom>
        </p:spPr>
      </p:pic>
      <p:pic>
        <p:nvPicPr>
          <p:cNvPr id="5" name="Picture 4"/>
          <p:cNvPicPr>
            <a:picLocks noChangeAspect="1"/>
          </p:cNvPicPr>
          <p:nvPr/>
        </p:nvPicPr>
        <p:blipFill>
          <a:blip r:embed="rId4"/>
          <a:stretch>
            <a:fillRect/>
          </a:stretch>
        </p:blipFill>
        <p:spPr>
          <a:xfrm>
            <a:off x="7536160" y="3661301"/>
            <a:ext cx="936104" cy="1391227"/>
          </a:xfrm>
          <a:prstGeom prst="rect">
            <a:avLst/>
          </a:prstGeom>
        </p:spPr>
      </p:pic>
      <p:pic>
        <p:nvPicPr>
          <p:cNvPr id="6" name="Picture 5"/>
          <p:cNvPicPr>
            <a:picLocks noChangeAspect="1"/>
          </p:cNvPicPr>
          <p:nvPr/>
        </p:nvPicPr>
        <p:blipFill>
          <a:blip r:embed="rId5"/>
          <a:stretch>
            <a:fillRect/>
          </a:stretch>
        </p:blipFill>
        <p:spPr>
          <a:xfrm>
            <a:off x="2207568" y="4481115"/>
            <a:ext cx="1040028" cy="1469246"/>
          </a:xfrm>
          <a:prstGeom prst="rect">
            <a:avLst/>
          </a:prstGeom>
        </p:spPr>
      </p:pic>
      <p:sp>
        <p:nvSpPr>
          <p:cNvPr id="8" name="TextBox 7"/>
          <p:cNvSpPr txBox="1"/>
          <p:nvPr/>
        </p:nvSpPr>
        <p:spPr>
          <a:xfrm>
            <a:off x="1524000" y="836713"/>
            <a:ext cx="9036496" cy="461665"/>
          </a:xfrm>
          <a:prstGeom prst="rect">
            <a:avLst/>
          </a:prstGeom>
          <a:noFill/>
        </p:spPr>
        <p:txBody>
          <a:bodyPr wrap="square" rtlCol="0">
            <a:spAutoFit/>
          </a:bodyPr>
          <a:lstStyle/>
          <a:p>
            <a:pPr algn="ctr"/>
            <a:r>
              <a:rPr lang="en-GB" sz="2400" b="1" dirty="0"/>
              <a:t>What would you say are the ‘verbal’ equivalents of these emblems?</a:t>
            </a:r>
          </a:p>
        </p:txBody>
      </p:sp>
      <p:pic>
        <p:nvPicPr>
          <p:cNvPr id="10" name="Picture 9"/>
          <p:cNvPicPr>
            <a:picLocks noChangeAspect="1"/>
          </p:cNvPicPr>
          <p:nvPr/>
        </p:nvPicPr>
        <p:blipFill>
          <a:blip r:embed="rId6"/>
          <a:stretch>
            <a:fillRect/>
          </a:stretch>
        </p:blipFill>
        <p:spPr>
          <a:xfrm>
            <a:off x="8135571" y="1533545"/>
            <a:ext cx="1512168" cy="1965051"/>
          </a:xfrm>
          <a:prstGeom prst="rect">
            <a:avLst/>
          </a:prstGeom>
        </p:spPr>
      </p:pic>
      <p:pic>
        <p:nvPicPr>
          <p:cNvPr id="11" name="Picture 10"/>
          <p:cNvPicPr>
            <a:picLocks noChangeAspect="1"/>
          </p:cNvPicPr>
          <p:nvPr/>
        </p:nvPicPr>
        <p:blipFill>
          <a:blip r:embed="rId7"/>
          <a:stretch>
            <a:fillRect/>
          </a:stretch>
        </p:blipFill>
        <p:spPr>
          <a:xfrm>
            <a:off x="8832305" y="3661301"/>
            <a:ext cx="1508793" cy="1423883"/>
          </a:xfrm>
          <a:prstGeom prst="rect">
            <a:avLst/>
          </a:prstGeom>
        </p:spPr>
      </p:pic>
      <p:pic>
        <p:nvPicPr>
          <p:cNvPr id="12" name="Picture 11"/>
          <p:cNvPicPr>
            <a:picLocks noChangeAspect="1"/>
          </p:cNvPicPr>
          <p:nvPr/>
        </p:nvPicPr>
        <p:blipFill>
          <a:blip r:embed="rId8"/>
          <a:stretch>
            <a:fillRect/>
          </a:stretch>
        </p:blipFill>
        <p:spPr>
          <a:xfrm>
            <a:off x="8616281" y="5389527"/>
            <a:ext cx="644201" cy="1121668"/>
          </a:xfrm>
          <a:prstGeom prst="rect">
            <a:avLst/>
          </a:prstGeom>
        </p:spPr>
      </p:pic>
      <p:pic>
        <p:nvPicPr>
          <p:cNvPr id="13" name="Picture 12"/>
          <p:cNvPicPr>
            <a:picLocks noChangeAspect="1"/>
          </p:cNvPicPr>
          <p:nvPr/>
        </p:nvPicPr>
        <p:blipFill>
          <a:blip r:embed="rId9"/>
          <a:stretch>
            <a:fillRect/>
          </a:stretch>
        </p:blipFill>
        <p:spPr>
          <a:xfrm>
            <a:off x="5073748" y="2125302"/>
            <a:ext cx="1390165" cy="1494989"/>
          </a:xfrm>
          <a:prstGeom prst="rect">
            <a:avLst/>
          </a:prstGeom>
        </p:spPr>
      </p:pic>
      <p:pic>
        <p:nvPicPr>
          <p:cNvPr id="14" name="Picture 13"/>
          <p:cNvPicPr>
            <a:picLocks noChangeAspect="1"/>
          </p:cNvPicPr>
          <p:nvPr/>
        </p:nvPicPr>
        <p:blipFill>
          <a:blip r:embed="rId10"/>
          <a:stretch>
            <a:fillRect/>
          </a:stretch>
        </p:blipFill>
        <p:spPr>
          <a:xfrm>
            <a:off x="4943529" y="4221088"/>
            <a:ext cx="1550912" cy="1050984"/>
          </a:xfrm>
          <a:prstGeom prst="rect">
            <a:avLst/>
          </a:prstGeom>
        </p:spPr>
      </p:pic>
    </p:spTree>
    <p:extLst>
      <p:ext uri="{BB962C8B-B14F-4D97-AF65-F5344CB8AC3E}">
        <p14:creationId xmlns:p14="http://schemas.microsoft.com/office/powerpoint/2010/main" val="364174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23593" y="188641"/>
            <a:ext cx="7024687" cy="684213"/>
          </a:xfrm>
        </p:spPr>
        <p:txBody>
          <a:bodyPr>
            <a:normAutofit fontScale="90000"/>
          </a:bodyPr>
          <a:lstStyle/>
          <a:p>
            <a:r>
              <a:rPr lang="en-GB" altLang="en-US" b="1"/>
              <a:t>Regulators:</a:t>
            </a:r>
          </a:p>
        </p:txBody>
      </p:sp>
      <p:sp>
        <p:nvSpPr>
          <p:cNvPr id="18435" name="Content Placeholder 2"/>
          <p:cNvSpPr>
            <a:spLocks noGrp="1"/>
          </p:cNvSpPr>
          <p:nvPr>
            <p:ph idx="1"/>
          </p:nvPr>
        </p:nvSpPr>
        <p:spPr>
          <a:xfrm>
            <a:off x="1919536" y="1196753"/>
            <a:ext cx="8280400" cy="4103687"/>
          </a:xfrm>
        </p:spPr>
        <p:txBody>
          <a:bodyPr>
            <a:noAutofit/>
          </a:bodyPr>
          <a:lstStyle/>
          <a:p>
            <a:r>
              <a:rPr lang="en-GB" altLang="en-US" sz="2800" dirty="0"/>
              <a:t>are non-verbal signs that regulate, modulate and maintain the flow of speech during a conversation. </a:t>
            </a:r>
          </a:p>
          <a:p>
            <a:r>
              <a:rPr lang="en-GB" altLang="en-US" sz="2800" dirty="0"/>
              <a:t>can be both </a:t>
            </a:r>
            <a:r>
              <a:rPr lang="en-GB" altLang="en-US" sz="2800" dirty="0" err="1"/>
              <a:t>kinesic</a:t>
            </a:r>
            <a:r>
              <a:rPr lang="en-GB" altLang="en-US" sz="2800" dirty="0"/>
              <a:t>, such as the nodding of a head, as well as </a:t>
            </a:r>
            <a:r>
              <a:rPr lang="en-GB" altLang="en-US" sz="2800" dirty="0" err="1"/>
              <a:t>nonkinesic</a:t>
            </a:r>
            <a:r>
              <a:rPr lang="en-GB" altLang="en-US" sz="2800" dirty="0"/>
              <a:t>, such as eye movements. They are often used as feedback to find out if one is clear of the instructions given or if the audience is interested in the speech. </a:t>
            </a:r>
          </a:p>
          <a:p>
            <a:r>
              <a:rPr lang="en-GB" altLang="en-US" sz="2800" dirty="0"/>
              <a:t>Different cultures use different forms of regulators to show confusion or understanding of a certain information. </a:t>
            </a:r>
          </a:p>
        </p:txBody>
      </p:sp>
    </p:spTree>
    <p:extLst>
      <p:ext uri="{BB962C8B-B14F-4D97-AF65-F5344CB8AC3E}">
        <p14:creationId xmlns:p14="http://schemas.microsoft.com/office/powerpoint/2010/main" val="16568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2423593" y="188641"/>
            <a:ext cx="7024687" cy="684213"/>
          </a:xfrm>
        </p:spPr>
        <p:txBody>
          <a:bodyPr>
            <a:normAutofit fontScale="90000"/>
          </a:bodyPr>
          <a:lstStyle/>
          <a:p>
            <a:r>
              <a:rPr lang="en-GB" altLang="en-US" b="1"/>
              <a:t>Regulators:</a:t>
            </a:r>
          </a:p>
        </p:txBody>
      </p:sp>
      <p:pic>
        <p:nvPicPr>
          <p:cNvPr id="3" name="Picture 2"/>
          <p:cNvPicPr>
            <a:picLocks noChangeAspect="1"/>
          </p:cNvPicPr>
          <p:nvPr/>
        </p:nvPicPr>
        <p:blipFill>
          <a:blip r:embed="rId2"/>
          <a:stretch>
            <a:fillRect/>
          </a:stretch>
        </p:blipFill>
        <p:spPr>
          <a:xfrm>
            <a:off x="1847528" y="1052736"/>
            <a:ext cx="5791200" cy="3048000"/>
          </a:xfrm>
          <a:prstGeom prst="rect">
            <a:avLst/>
          </a:prstGeom>
        </p:spPr>
      </p:pic>
      <p:pic>
        <p:nvPicPr>
          <p:cNvPr id="4" name="Picture 3"/>
          <p:cNvPicPr>
            <a:picLocks noChangeAspect="1"/>
          </p:cNvPicPr>
          <p:nvPr/>
        </p:nvPicPr>
        <p:blipFill>
          <a:blip r:embed="rId3"/>
          <a:stretch>
            <a:fillRect/>
          </a:stretch>
        </p:blipFill>
        <p:spPr>
          <a:xfrm>
            <a:off x="3791745" y="1772816"/>
            <a:ext cx="4532445" cy="3399334"/>
          </a:xfrm>
          <a:prstGeom prst="rect">
            <a:avLst/>
          </a:prstGeom>
        </p:spPr>
      </p:pic>
      <p:pic>
        <p:nvPicPr>
          <p:cNvPr id="5" name="Picture 4"/>
          <p:cNvPicPr>
            <a:picLocks noChangeAspect="1"/>
          </p:cNvPicPr>
          <p:nvPr/>
        </p:nvPicPr>
        <p:blipFill>
          <a:blip r:embed="rId4"/>
          <a:stretch>
            <a:fillRect/>
          </a:stretch>
        </p:blipFill>
        <p:spPr>
          <a:xfrm>
            <a:off x="5194140" y="3221937"/>
            <a:ext cx="4889177" cy="3197758"/>
          </a:xfrm>
          <a:prstGeom prst="rect">
            <a:avLst/>
          </a:prstGeom>
        </p:spPr>
      </p:pic>
    </p:spTree>
    <p:extLst>
      <p:ext uri="{BB962C8B-B14F-4D97-AF65-F5344CB8AC3E}">
        <p14:creationId xmlns:p14="http://schemas.microsoft.com/office/powerpoint/2010/main" val="4036157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495601" y="44624"/>
            <a:ext cx="7024687" cy="1143000"/>
          </a:xfrm>
        </p:spPr>
        <p:txBody>
          <a:bodyPr/>
          <a:lstStyle/>
          <a:p>
            <a:pPr marL="533400" indent="-533400" eaLnBrk="1" hangingPunct="1"/>
            <a:r>
              <a:rPr lang="en-AU" altLang="en-US" b="1" dirty="0"/>
              <a:t>Proxemics</a:t>
            </a:r>
            <a:r>
              <a:rPr lang="en-AU" altLang="en-US" dirty="0"/>
              <a:t>: use of space</a:t>
            </a:r>
          </a:p>
        </p:txBody>
      </p:sp>
      <p:sp>
        <p:nvSpPr>
          <p:cNvPr id="22531" name="Rectangle 3"/>
          <p:cNvSpPr>
            <a:spLocks noGrp="1" noChangeArrowheads="1"/>
          </p:cNvSpPr>
          <p:nvPr>
            <p:ph idx="1"/>
          </p:nvPr>
        </p:nvSpPr>
        <p:spPr>
          <a:xfrm>
            <a:off x="2207568" y="1628800"/>
            <a:ext cx="8064500" cy="4248150"/>
          </a:xfrm>
        </p:spPr>
        <p:txBody>
          <a:bodyPr>
            <a:noAutofit/>
          </a:bodyPr>
          <a:lstStyle/>
          <a:p>
            <a:pPr>
              <a:spcBef>
                <a:spcPts val="600"/>
              </a:spcBef>
              <a:spcAft>
                <a:spcPts val="600"/>
              </a:spcAft>
            </a:pPr>
            <a:r>
              <a:rPr lang="en-AU" altLang="en-US" sz="2400" i="1" dirty="0"/>
              <a:t>Proxemics</a:t>
            </a:r>
            <a:r>
              <a:rPr lang="en-AU" altLang="en-US" sz="2400" dirty="0"/>
              <a:t> refers to the use of space, including territoriality. The study of proxemics includes three aspects of space: </a:t>
            </a:r>
          </a:p>
          <a:p>
            <a:pPr marL="457200" indent="-457200" eaLnBrk="1" hangingPunct="1">
              <a:spcBef>
                <a:spcPts val="600"/>
              </a:spcBef>
              <a:spcAft>
                <a:spcPts val="600"/>
              </a:spcAft>
              <a:buFontTx/>
              <a:buNone/>
            </a:pPr>
            <a:r>
              <a:rPr lang="en-AU" altLang="en-US" sz="2400" dirty="0"/>
              <a:t>			(1) fixed features of space. </a:t>
            </a:r>
          </a:p>
          <a:p>
            <a:pPr marL="457200" indent="-457200" eaLnBrk="1" hangingPunct="1">
              <a:spcBef>
                <a:spcPts val="600"/>
              </a:spcBef>
              <a:spcAft>
                <a:spcPts val="600"/>
              </a:spcAft>
              <a:buFontTx/>
              <a:buNone/>
            </a:pPr>
            <a:r>
              <a:rPr lang="en-AU" altLang="en-US" sz="2400" dirty="0"/>
              <a:t>			(2) semi-fixed features of space.</a:t>
            </a:r>
          </a:p>
          <a:p>
            <a:pPr marL="457200" indent="-457200" eaLnBrk="1" hangingPunct="1">
              <a:spcBef>
                <a:spcPts val="600"/>
              </a:spcBef>
              <a:spcAft>
                <a:spcPts val="600"/>
              </a:spcAft>
              <a:buFontTx/>
              <a:buNone/>
            </a:pPr>
            <a:r>
              <a:rPr lang="en-AU" altLang="en-US" sz="2400" dirty="0"/>
              <a:t>			(3) personal space. </a:t>
            </a:r>
          </a:p>
          <a:p>
            <a:pPr marL="457200" indent="-457200" eaLnBrk="1" hangingPunct="1">
              <a:spcBef>
                <a:spcPts val="600"/>
              </a:spcBef>
              <a:spcAft>
                <a:spcPts val="600"/>
              </a:spcAft>
            </a:pPr>
            <a:r>
              <a:rPr lang="en-AU" altLang="en-US" sz="2400" dirty="0"/>
              <a:t>Cultural norms and relationship between the communicators determine the use of personal space in communication (as with our earlier exercise).</a:t>
            </a:r>
          </a:p>
          <a:p>
            <a:pPr marL="457200" indent="-457200" eaLnBrk="1" hangingPunct="1">
              <a:spcBef>
                <a:spcPts val="600"/>
              </a:spcBef>
              <a:spcAft>
                <a:spcPts val="600"/>
              </a:spcAft>
              <a:buFontTx/>
              <a:buNone/>
            </a:pPr>
            <a:endParaRPr lang="en-AU" altLang="en-US" sz="2400" dirty="0"/>
          </a:p>
          <a:p>
            <a:pPr marL="457200" indent="-457200" eaLnBrk="1" hangingPunct="1">
              <a:spcBef>
                <a:spcPts val="600"/>
              </a:spcBef>
              <a:spcAft>
                <a:spcPts val="600"/>
              </a:spcAft>
              <a:buFontTx/>
              <a:buNone/>
            </a:pPr>
            <a:endParaRPr lang="en-AU" altLang="en-US" sz="2400" b="1" dirty="0"/>
          </a:p>
        </p:txBody>
      </p:sp>
    </p:spTree>
    <p:extLst>
      <p:ext uri="{BB962C8B-B14F-4D97-AF65-F5344CB8AC3E}">
        <p14:creationId xmlns:p14="http://schemas.microsoft.com/office/powerpoint/2010/main" val="479655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63552" y="116633"/>
            <a:ext cx="7772400" cy="936104"/>
          </a:xfrm>
        </p:spPr>
        <p:txBody>
          <a:bodyPr>
            <a:normAutofit/>
          </a:bodyPr>
          <a:lstStyle/>
          <a:p>
            <a:r>
              <a:rPr lang="en-GB" sz="3600" b="1" dirty="0"/>
              <a:t>Cultural Differences in Personal Space.</a:t>
            </a: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935760" y="836713"/>
            <a:ext cx="4633420" cy="5336491"/>
          </a:xfrm>
          <a:prstGeom prst="rect">
            <a:avLst/>
          </a:prstGeom>
        </p:spPr>
      </p:pic>
      <p:sp>
        <p:nvSpPr>
          <p:cNvPr id="3" name="TextBox 2"/>
          <p:cNvSpPr txBox="1"/>
          <p:nvPr/>
        </p:nvSpPr>
        <p:spPr>
          <a:xfrm>
            <a:off x="6312024" y="6309320"/>
            <a:ext cx="3816424" cy="369332"/>
          </a:xfrm>
          <a:prstGeom prst="rect">
            <a:avLst/>
          </a:prstGeom>
          <a:noFill/>
        </p:spPr>
        <p:txBody>
          <a:bodyPr wrap="square" rtlCol="0">
            <a:spAutoFit/>
          </a:bodyPr>
          <a:lstStyle/>
          <a:p>
            <a:r>
              <a:rPr lang="en-GB" sz="1800" dirty="0"/>
              <a:t>Based on : </a:t>
            </a:r>
            <a:r>
              <a:rPr lang="en-GB" sz="1800" dirty="0" err="1"/>
              <a:t>Sorokowska</a:t>
            </a:r>
            <a:r>
              <a:rPr lang="en-GB" sz="1800" dirty="0"/>
              <a:t>, A. </a:t>
            </a:r>
            <a:r>
              <a:rPr lang="en-GB" sz="1800" i="1" dirty="0"/>
              <a:t>et al</a:t>
            </a:r>
            <a:r>
              <a:rPr lang="en-GB" sz="1800" dirty="0"/>
              <a:t>. (2017)  </a:t>
            </a:r>
          </a:p>
        </p:txBody>
      </p:sp>
    </p:spTree>
    <p:extLst>
      <p:ext uri="{BB962C8B-B14F-4D97-AF65-F5344CB8AC3E}">
        <p14:creationId xmlns:p14="http://schemas.microsoft.com/office/powerpoint/2010/main" val="4017586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1524000" y="188640"/>
            <a:ext cx="8928992" cy="1143000"/>
          </a:xfrm>
        </p:spPr>
        <p:txBody>
          <a:bodyPr>
            <a:normAutofit fontScale="90000"/>
          </a:bodyPr>
          <a:lstStyle/>
          <a:p>
            <a:pPr eaLnBrk="1" hangingPunct="1"/>
            <a:r>
              <a:rPr lang="en-AU" altLang="en-US" b="1" dirty="0"/>
              <a:t>Influence of culture on nonverbal behaviour</a:t>
            </a:r>
          </a:p>
        </p:txBody>
      </p:sp>
      <p:sp>
        <p:nvSpPr>
          <p:cNvPr id="27651" name="Content Placeholder 2"/>
          <p:cNvSpPr>
            <a:spLocks noGrp="1"/>
          </p:cNvSpPr>
          <p:nvPr>
            <p:ph idx="1"/>
          </p:nvPr>
        </p:nvSpPr>
        <p:spPr>
          <a:xfrm>
            <a:off x="1919536" y="1484785"/>
            <a:ext cx="8677472" cy="3743325"/>
          </a:xfrm>
        </p:spPr>
        <p:txBody>
          <a:bodyPr>
            <a:noAutofit/>
          </a:bodyPr>
          <a:lstStyle/>
          <a:p>
            <a:pPr eaLnBrk="1" hangingPunct="1">
              <a:lnSpc>
                <a:spcPct val="90000"/>
              </a:lnSpc>
            </a:pPr>
            <a:r>
              <a:rPr lang="en-AU" altLang="en-US" sz="2400" dirty="0" err="1"/>
              <a:t>Lustig</a:t>
            </a:r>
            <a:r>
              <a:rPr lang="en-AU" altLang="en-US" sz="2400" dirty="0"/>
              <a:t> and Koester (2013) outline three cultural variations in nonverbal communication. </a:t>
            </a:r>
          </a:p>
          <a:p>
            <a:pPr eaLnBrk="1" hangingPunct="1">
              <a:lnSpc>
                <a:spcPct val="90000"/>
              </a:lnSpc>
              <a:buFontTx/>
              <a:buNone/>
            </a:pPr>
            <a:endParaRPr lang="en-AU" altLang="en-US" sz="2400" dirty="0"/>
          </a:p>
          <a:p>
            <a:pPr eaLnBrk="1" hangingPunct="1">
              <a:lnSpc>
                <a:spcPct val="90000"/>
              </a:lnSpc>
              <a:buFontTx/>
              <a:buNone/>
            </a:pPr>
            <a:r>
              <a:rPr lang="en-AU" altLang="en-US" sz="2400" dirty="0"/>
              <a:t>     (1) Cultures differ in their specific repertoire of behaviours such as body movements, gestures, postures, vocal qualities and spatial requirements. </a:t>
            </a:r>
          </a:p>
          <a:p>
            <a:pPr eaLnBrk="1" hangingPunct="1">
              <a:lnSpc>
                <a:spcPct val="90000"/>
              </a:lnSpc>
              <a:buFontTx/>
              <a:buNone/>
            </a:pPr>
            <a:endParaRPr lang="en-AU" altLang="en-US" sz="2400" dirty="0"/>
          </a:p>
          <a:p>
            <a:pPr eaLnBrk="1" hangingPunct="1">
              <a:lnSpc>
                <a:spcPct val="90000"/>
              </a:lnSpc>
              <a:buFontTx/>
              <a:buNone/>
            </a:pPr>
            <a:r>
              <a:rPr lang="en-AU" altLang="en-US" sz="2400" dirty="0"/>
              <a:t>	(2) All cultures have display rules which govern the contexts and uses of various nonverbal communication. </a:t>
            </a:r>
          </a:p>
          <a:p>
            <a:pPr eaLnBrk="1" hangingPunct="1">
              <a:lnSpc>
                <a:spcPct val="90000"/>
              </a:lnSpc>
              <a:buFontTx/>
              <a:buAutoNum type="arabicParenBoth"/>
            </a:pPr>
            <a:endParaRPr lang="en-AU" altLang="en-US" sz="2400" dirty="0"/>
          </a:p>
          <a:p>
            <a:pPr eaLnBrk="1" hangingPunct="1">
              <a:lnSpc>
                <a:spcPct val="90000"/>
              </a:lnSpc>
              <a:buFontTx/>
              <a:buNone/>
            </a:pPr>
            <a:r>
              <a:rPr lang="en-AU" altLang="en-US" sz="2400" dirty="0"/>
              <a:t>	(3) The meaning attributed to particular nonverbal behaviours differs from culture to culture. </a:t>
            </a:r>
          </a:p>
          <a:p>
            <a:pPr eaLnBrk="1" hangingPunct="1">
              <a:lnSpc>
                <a:spcPct val="90000"/>
              </a:lnSpc>
              <a:buFontTx/>
              <a:buNone/>
            </a:pPr>
            <a:endParaRPr lang="en-AU" altLang="en-US" sz="2400" dirty="0"/>
          </a:p>
        </p:txBody>
      </p:sp>
    </p:spTree>
    <p:extLst>
      <p:ext uri="{BB962C8B-B14F-4D97-AF65-F5344CB8AC3E}">
        <p14:creationId xmlns:p14="http://schemas.microsoft.com/office/powerpoint/2010/main" val="50507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7651">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1703513" y="116632"/>
            <a:ext cx="8712967" cy="1143000"/>
          </a:xfrm>
        </p:spPr>
        <p:txBody>
          <a:bodyPr>
            <a:normAutofit fontScale="90000"/>
          </a:bodyPr>
          <a:lstStyle/>
          <a:p>
            <a:pPr eaLnBrk="1" hangingPunct="1"/>
            <a:r>
              <a:rPr lang="en-AU" altLang="en-US" b="1" dirty="0"/>
              <a:t>Nonverbal codes and intercultural communication</a:t>
            </a:r>
          </a:p>
        </p:txBody>
      </p:sp>
      <p:sp>
        <p:nvSpPr>
          <p:cNvPr id="28675" name="Content Placeholder 2"/>
          <p:cNvSpPr>
            <a:spLocks noGrp="1"/>
          </p:cNvSpPr>
          <p:nvPr>
            <p:ph idx="1"/>
          </p:nvPr>
        </p:nvSpPr>
        <p:spPr>
          <a:xfrm>
            <a:off x="2063751" y="1484313"/>
            <a:ext cx="8137525" cy="4032250"/>
          </a:xfrm>
        </p:spPr>
        <p:txBody>
          <a:bodyPr>
            <a:normAutofit fontScale="70000" lnSpcReduction="20000"/>
          </a:bodyPr>
          <a:lstStyle/>
          <a:p>
            <a:pPr eaLnBrk="1" hangingPunct="1">
              <a:lnSpc>
                <a:spcPct val="120000"/>
              </a:lnSpc>
            </a:pPr>
            <a:r>
              <a:rPr lang="en-AU" altLang="en-US" dirty="0"/>
              <a:t>Culture and nonverbal behaviours are inseparable as cultural rules and norms determine nonverbal meanings and usage.</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Consequently, when we communicate with others whose nonverbal repertoire is different from our own, as is almost always the case in intercultural communication, it can be expected that misunderstanding will occur. </a:t>
            </a:r>
          </a:p>
          <a:p>
            <a:pPr eaLnBrk="1" hangingPunct="1">
              <a:lnSpc>
                <a:spcPct val="120000"/>
              </a:lnSpc>
              <a:buFont typeface="Wingdings 2" panose="05020102010507070707" pitchFamily="18" charset="2"/>
              <a:buNone/>
            </a:pPr>
            <a:endParaRPr lang="en-AU" altLang="en-US" dirty="0"/>
          </a:p>
          <a:p>
            <a:pPr eaLnBrk="1" hangingPunct="1">
              <a:lnSpc>
                <a:spcPct val="120000"/>
              </a:lnSpc>
            </a:pPr>
            <a:r>
              <a:rPr lang="en-AU" altLang="en-US" dirty="0"/>
              <a:t>Violation of nonverbal rules or misinterpretations of nonverbal codes can lead to negative attitudes or even conflict.</a:t>
            </a:r>
          </a:p>
        </p:txBody>
      </p:sp>
    </p:spTree>
    <p:extLst>
      <p:ext uri="{BB962C8B-B14F-4D97-AF65-F5344CB8AC3E}">
        <p14:creationId xmlns:p14="http://schemas.microsoft.com/office/powerpoint/2010/main" val="3961876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AD21A-9C9A-0225-00ED-6408F95CDE1F}"/>
              </a:ext>
            </a:extLst>
          </p:cNvPr>
          <p:cNvSpPr>
            <a:spLocks noGrp="1"/>
          </p:cNvSpPr>
          <p:nvPr>
            <p:ph type="title"/>
          </p:nvPr>
        </p:nvSpPr>
        <p:spPr/>
        <p:txBody>
          <a:bodyPr/>
          <a:lstStyle/>
          <a:p>
            <a:r>
              <a:rPr lang="en-GB" dirty="0"/>
              <a:t>When the words and the actions do not match.</a:t>
            </a:r>
          </a:p>
        </p:txBody>
      </p:sp>
      <p:sp>
        <p:nvSpPr>
          <p:cNvPr id="4" name="TextBox 3">
            <a:extLst>
              <a:ext uri="{FF2B5EF4-FFF2-40B4-BE49-F238E27FC236}">
                <a16:creationId xmlns:a16="http://schemas.microsoft.com/office/drawing/2014/main" id="{B82D6C3C-87C9-1718-8873-7CCF578D1CDA}"/>
              </a:ext>
            </a:extLst>
          </p:cNvPr>
          <p:cNvSpPr txBox="1"/>
          <p:nvPr/>
        </p:nvSpPr>
        <p:spPr>
          <a:xfrm>
            <a:off x="767408" y="1772816"/>
            <a:ext cx="10657184" cy="461665"/>
          </a:xfrm>
          <a:prstGeom prst="rect">
            <a:avLst/>
          </a:prstGeom>
          <a:noFill/>
        </p:spPr>
        <p:txBody>
          <a:bodyPr wrap="square" rtlCol="0">
            <a:spAutoFit/>
          </a:bodyPr>
          <a:lstStyle/>
          <a:p>
            <a:pPr algn="ctr"/>
            <a:r>
              <a:rPr lang="en-GB" sz="2400" i="1" dirty="0"/>
              <a:t>Watch the following video and then discuss the two questions.</a:t>
            </a:r>
          </a:p>
        </p:txBody>
      </p:sp>
      <p:pic>
        <p:nvPicPr>
          <p:cNvPr id="6" name="Picture 5" descr="A blue computer screen with a black screen&#10;&#10;Description automatically generated with medium confidence">
            <a:hlinkClick r:id="rId2"/>
            <a:extLst>
              <a:ext uri="{FF2B5EF4-FFF2-40B4-BE49-F238E27FC236}">
                <a16:creationId xmlns:a16="http://schemas.microsoft.com/office/drawing/2014/main" id="{374EE3D8-8163-91EB-AFF6-9AADD40A20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87888" y="2401156"/>
            <a:ext cx="1868521" cy="1970906"/>
          </a:xfrm>
          <a:prstGeom prst="rect">
            <a:avLst/>
          </a:prstGeom>
        </p:spPr>
      </p:pic>
      <p:sp>
        <p:nvSpPr>
          <p:cNvPr id="7" name="TextBox 6">
            <a:extLst>
              <a:ext uri="{FF2B5EF4-FFF2-40B4-BE49-F238E27FC236}">
                <a16:creationId xmlns:a16="http://schemas.microsoft.com/office/drawing/2014/main" id="{997BB3BE-A874-B10A-3913-49C96D9D7A19}"/>
              </a:ext>
            </a:extLst>
          </p:cNvPr>
          <p:cNvSpPr txBox="1"/>
          <p:nvPr/>
        </p:nvSpPr>
        <p:spPr>
          <a:xfrm>
            <a:off x="4295800" y="2420888"/>
            <a:ext cx="504056" cy="369332"/>
          </a:xfrm>
          <a:prstGeom prst="rect">
            <a:avLst/>
          </a:prstGeom>
          <a:noFill/>
        </p:spPr>
        <p:txBody>
          <a:bodyPr wrap="square" rtlCol="0">
            <a:spAutoFit/>
          </a:bodyPr>
          <a:lstStyle/>
          <a:p>
            <a:pPr algn="ctr"/>
            <a:r>
              <a:rPr lang="en-GB" dirty="0"/>
              <a:t>3.</a:t>
            </a:r>
          </a:p>
        </p:txBody>
      </p:sp>
      <p:sp>
        <p:nvSpPr>
          <p:cNvPr id="8" name="TextBox 7">
            <a:extLst>
              <a:ext uri="{FF2B5EF4-FFF2-40B4-BE49-F238E27FC236}">
                <a16:creationId xmlns:a16="http://schemas.microsoft.com/office/drawing/2014/main" id="{D4191C65-3DB8-00B1-4380-497F90E2FDDB}"/>
              </a:ext>
            </a:extLst>
          </p:cNvPr>
          <p:cNvSpPr txBox="1"/>
          <p:nvPr/>
        </p:nvSpPr>
        <p:spPr>
          <a:xfrm>
            <a:off x="1451484" y="4394031"/>
            <a:ext cx="9289032" cy="1569660"/>
          </a:xfrm>
          <a:prstGeom prst="rect">
            <a:avLst/>
          </a:prstGeom>
          <a:noFill/>
        </p:spPr>
        <p:txBody>
          <a:bodyPr wrap="square" rtlCol="0">
            <a:spAutoFit/>
          </a:bodyPr>
          <a:lstStyle/>
          <a:p>
            <a:pPr marL="457200" indent="-457200" algn="ctr">
              <a:buAutoNum type="arabicPeriod"/>
            </a:pPr>
            <a:r>
              <a:rPr lang="en-GB" sz="2400" i="1" dirty="0"/>
              <a:t>What message were the words of the song sending? (verbal communication)</a:t>
            </a:r>
          </a:p>
          <a:p>
            <a:pPr marL="457200" indent="-457200" algn="ctr">
              <a:buAutoNum type="arabicPeriod"/>
            </a:pPr>
            <a:r>
              <a:rPr lang="en-GB" sz="2400" i="1" dirty="0"/>
              <a:t>What message was the tone of voice of the group sending? (non-verbal communication)</a:t>
            </a:r>
          </a:p>
        </p:txBody>
      </p:sp>
    </p:spTree>
    <p:extLst>
      <p:ext uri="{BB962C8B-B14F-4D97-AF65-F5344CB8AC3E}">
        <p14:creationId xmlns:p14="http://schemas.microsoft.com/office/powerpoint/2010/main" val="1911464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2361974" y="116632"/>
            <a:ext cx="7024687" cy="1143000"/>
          </a:xfrm>
        </p:spPr>
        <p:txBody>
          <a:bodyPr/>
          <a:lstStyle/>
          <a:p>
            <a:pPr eaLnBrk="1" hangingPunct="1"/>
            <a:r>
              <a:rPr lang="en-AU" altLang="en-US" b="1" dirty="0"/>
              <a:t>Questions to think about…</a:t>
            </a:r>
          </a:p>
        </p:txBody>
      </p:sp>
      <p:sp>
        <p:nvSpPr>
          <p:cNvPr id="20483" name="Content Placeholder 2"/>
          <p:cNvSpPr>
            <a:spLocks noGrp="1"/>
          </p:cNvSpPr>
          <p:nvPr>
            <p:ph idx="1"/>
          </p:nvPr>
        </p:nvSpPr>
        <p:spPr>
          <a:xfrm>
            <a:off x="1703512" y="2276873"/>
            <a:ext cx="8964488" cy="2447925"/>
          </a:xfrm>
        </p:spPr>
        <p:txBody>
          <a:bodyPr>
            <a:normAutofit fontScale="92500" lnSpcReduction="10000"/>
          </a:bodyPr>
          <a:lstStyle/>
          <a:p>
            <a:pPr marL="527050" indent="-457200">
              <a:defRPr/>
            </a:pPr>
            <a:r>
              <a:rPr lang="en-AU" altLang="en-US" dirty="0">
                <a:ea typeface="ＭＳ Ｐゴシック" charset="0"/>
              </a:rPr>
              <a:t>Do you think it is more difficult to learn a culture’s non-verbal codes than its verbal ones?</a:t>
            </a:r>
          </a:p>
          <a:p>
            <a:pPr marL="69850" indent="0">
              <a:buNone/>
              <a:defRPr/>
            </a:pPr>
            <a:r>
              <a:rPr lang="en-AU" altLang="en-US" dirty="0">
                <a:ea typeface="ＭＳ Ｐゴシック" charset="0"/>
              </a:rPr>
              <a:t> </a:t>
            </a:r>
          </a:p>
          <a:p>
            <a:pPr marL="527050" indent="-457200">
              <a:defRPr/>
            </a:pPr>
            <a:r>
              <a:rPr lang="en-AU" altLang="en-US" dirty="0">
                <a:ea typeface="ＭＳ Ｐゴシック" charset="0"/>
              </a:rPr>
              <a:t>Is it possible to adequately learn one without the other? </a:t>
            </a:r>
          </a:p>
          <a:p>
            <a:pPr eaLnBrk="1" hangingPunct="1">
              <a:buFontTx/>
              <a:buNone/>
              <a:defRPr/>
            </a:pPr>
            <a:endParaRPr lang="en-AU" altLang="en-US" dirty="0">
              <a:ea typeface="ＭＳ Ｐゴシック" charset="0"/>
            </a:endParaRPr>
          </a:p>
        </p:txBody>
      </p:sp>
    </p:spTree>
    <p:extLst>
      <p:ext uri="{BB962C8B-B14F-4D97-AF65-F5344CB8AC3E}">
        <p14:creationId xmlns:p14="http://schemas.microsoft.com/office/powerpoint/2010/main" val="4106020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048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48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171CB-351C-A841-B6BC-F83080C0EDBA}"/>
              </a:ext>
            </a:extLst>
          </p:cNvPr>
          <p:cNvSpPr>
            <a:spLocks noGrp="1"/>
          </p:cNvSpPr>
          <p:nvPr>
            <p:ph type="title"/>
          </p:nvPr>
        </p:nvSpPr>
        <p:spPr>
          <a:xfrm>
            <a:off x="609600" y="1484784"/>
            <a:ext cx="10972800" cy="1143000"/>
          </a:xfrm>
        </p:spPr>
        <p:txBody>
          <a:bodyPr/>
          <a:lstStyle/>
          <a:p>
            <a:r>
              <a:rPr lang="en-GB" dirty="0"/>
              <a:t>Verbal communication</a:t>
            </a:r>
          </a:p>
        </p:txBody>
      </p:sp>
      <p:sp>
        <p:nvSpPr>
          <p:cNvPr id="3" name="TextBox 2">
            <a:extLst>
              <a:ext uri="{FF2B5EF4-FFF2-40B4-BE49-F238E27FC236}">
                <a16:creationId xmlns:a16="http://schemas.microsoft.com/office/drawing/2014/main" id="{ED4C8B71-8E68-4998-9C4E-0C6412889961}"/>
              </a:ext>
            </a:extLst>
          </p:cNvPr>
          <p:cNvSpPr txBox="1"/>
          <p:nvPr/>
        </p:nvSpPr>
        <p:spPr>
          <a:xfrm>
            <a:off x="2279576" y="2924944"/>
            <a:ext cx="8352928" cy="1200329"/>
          </a:xfrm>
          <a:prstGeom prst="rect">
            <a:avLst/>
          </a:prstGeom>
          <a:noFill/>
        </p:spPr>
        <p:txBody>
          <a:bodyPr wrap="square" rtlCol="0">
            <a:spAutoFit/>
          </a:bodyPr>
          <a:lstStyle/>
          <a:p>
            <a:pPr algn="ctr"/>
            <a:r>
              <a:rPr lang="en-GB" sz="2400" i="1" dirty="0"/>
              <a:t>What do you understand this phrase to mean?</a:t>
            </a:r>
          </a:p>
          <a:p>
            <a:pPr algn="ctr"/>
            <a:endParaRPr lang="en-GB" sz="2400" i="1" dirty="0"/>
          </a:p>
          <a:p>
            <a:pPr algn="ctr"/>
            <a:r>
              <a:rPr lang="en-GB" sz="2400" i="1" dirty="0"/>
              <a:t>Can you give examples of verbal communication.</a:t>
            </a:r>
          </a:p>
        </p:txBody>
      </p:sp>
    </p:spTree>
    <p:extLst>
      <p:ext uri="{BB962C8B-B14F-4D97-AF65-F5344CB8AC3E}">
        <p14:creationId xmlns:p14="http://schemas.microsoft.com/office/powerpoint/2010/main" val="3047567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279577" y="188641"/>
            <a:ext cx="7705725" cy="785813"/>
          </a:xfrm>
        </p:spPr>
        <p:txBody>
          <a:bodyPr/>
          <a:lstStyle/>
          <a:p>
            <a:pPr eaLnBrk="1" hangingPunct="1"/>
            <a:r>
              <a:rPr lang="en-AU" altLang="en-US" b="1" dirty="0"/>
              <a:t>Defining verbal communication</a:t>
            </a:r>
          </a:p>
        </p:txBody>
      </p:sp>
      <p:sp>
        <p:nvSpPr>
          <p:cNvPr id="8195" name="Content Placeholder 3"/>
          <p:cNvSpPr>
            <a:spLocks noGrp="1"/>
          </p:cNvSpPr>
          <p:nvPr>
            <p:ph idx="1"/>
          </p:nvPr>
        </p:nvSpPr>
        <p:spPr>
          <a:xfrm>
            <a:off x="1883532" y="1772817"/>
            <a:ext cx="8424936" cy="3508375"/>
          </a:xfrm>
        </p:spPr>
        <p:txBody>
          <a:bodyPr>
            <a:noAutofit/>
          </a:bodyPr>
          <a:lstStyle/>
          <a:p>
            <a:r>
              <a:rPr lang="en-AU" altLang="en-US" sz="2800" dirty="0"/>
              <a:t>Verbal codes refer to spoken or written language.</a:t>
            </a:r>
          </a:p>
          <a:p>
            <a:pPr eaLnBrk="1" hangingPunct="1"/>
            <a:endParaRPr lang="en-AU" altLang="en-US" sz="2800" dirty="0"/>
          </a:p>
          <a:p>
            <a:pPr eaLnBrk="1" hangingPunct="1"/>
            <a:r>
              <a:rPr lang="en-AU" altLang="en-US" sz="2800" dirty="0"/>
              <a:t>They comprise of a set of rules governing the use of words in creating meaning.</a:t>
            </a:r>
          </a:p>
          <a:p>
            <a:pPr eaLnBrk="1" hangingPunct="1"/>
            <a:endParaRPr lang="en-AU" altLang="en-US" sz="2800" dirty="0"/>
          </a:p>
          <a:p>
            <a:pPr eaLnBrk="1" hangingPunct="1"/>
            <a:r>
              <a:rPr lang="en-AU" altLang="en-US" sz="2800" dirty="0"/>
              <a:t>Different languages have different rules for ordering words to create meaning.</a:t>
            </a:r>
          </a:p>
          <a:p>
            <a:pPr eaLnBrk="1" hangingPunct="1">
              <a:buFontTx/>
              <a:buNone/>
            </a:pPr>
            <a:endParaRPr lang="en-AU" altLang="en-US" sz="2800" dirty="0"/>
          </a:p>
          <a:p>
            <a:pPr eaLnBrk="1" hangingPunct="1"/>
            <a:endParaRPr lang="en-AU" altLang="en-US" sz="2800" dirty="0"/>
          </a:p>
        </p:txBody>
      </p:sp>
    </p:spTree>
    <p:extLst>
      <p:ext uri="{BB962C8B-B14F-4D97-AF65-F5344CB8AC3E}">
        <p14:creationId xmlns:p14="http://schemas.microsoft.com/office/powerpoint/2010/main" val="317182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48732" y="116633"/>
            <a:ext cx="7024687" cy="936625"/>
          </a:xfrm>
        </p:spPr>
        <p:txBody>
          <a:bodyPr>
            <a:normAutofit/>
          </a:bodyPr>
          <a:lstStyle/>
          <a:p>
            <a:pPr eaLnBrk="1" hangingPunct="1"/>
            <a:r>
              <a:rPr lang="en-AU" altLang="en-US" b="1" dirty="0"/>
              <a:t>Components of language</a:t>
            </a:r>
          </a:p>
        </p:txBody>
      </p:sp>
      <p:sp>
        <p:nvSpPr>
          <p:cNvPr id="9219" name="Rectangle 3"/>
          <p:cNvSpPr>
            <a:spLocks noGrp="1" noChangeArrowheads="1"/>
          </p:cNvSpPr>
          <p:nvPr>
            <p:ph idx="1"/>
          </p:nvPr>
        </p:nvSpPr>
        <p:spPr>
          <a:xfrm>
            <a:off x="1887825" y="1196753"/>
            <a:ext cx="7705725" cy="3456409"/>
          </a:xfrm>
        </p:spPr>
        <p:txBody>
          <a:bodyPr>
            <a:noAutofit/>
          </a:bodyPr>
          <a:lstStyle/>
          <a:p>
            <a:pPr eaLnBrk="1" hangingPunct="1"/>
            <a:r>
              <a:rPr lang="en-AU" altLang="en-US" sz="2400" dirty="0"/>
              <a:t>Phonology: organization of sounds in a given language. </a:t>
            </a:r>
          </a:p>
          <a:p>
            <a:pPr eaLnBrk="1" hangingPunct="1"/>
            <a:endParaRPr lang="en-AU" altLang="en-US" sz="2400" dirty="0"/>
          </a:p>
          <a:p>
            <a:pPr eaLnBrk="1" hangingPunct="1"/>
            <a:r>
              <a:rPr lang="en-AU" altLang="en-US" sz="2400" dirty="0"/>
              <a:t>Morphology: the combination of basic units of meaning. </a:t>
            </a:r>
          </a:p>
          <a:p>
            <a:pPr eaLnBrk="1" hangingPunct="1"/>
            <a:endParaRPr lang="en-AU" altLang="en-US" sz="2400" dirty="0"/>
          </a:p>
          <a:p>
            <a:pPr eaLnBrk="1" hangingPunct="1"/>
            <a:r>
              <a:rPr lang="en-AU" altLang="en-US" sz="2400" dirty="0"/>
              <a:t>Semantics: the study of meaning of words.</a:t>
            </a:r>
          </a:p>
          <a:p>
            <a:pPr eaLnBrk="1" hangingPunct="1"/>
            <a:endParaRPr lang="en-AU" altLang="en-US" sz="2400" dirty="0"/>
          </a:p>
          <a:p>
            <a:pPr eaLnBrk="1" hangingPunct="1"/>
            <a:r>
              <a:rPr lang="en-AU" altLang="en-US" sz="2400" dirty="0"/>
              <a:t>Syntax: the study of grammar and structural rules.</a:t>
            </a:r>
          </a:p>
          <a:p>
            <a:pPr eaLnBrk="1" hangingPunct="1"/>
            <a:endParaRPr lang="en-AU" altLang="en-US" sz="2400" dirty="0"/>
          </a:p>
          <a:p>
            <a:pPr eaLnBrk="1" hangingPunct="1"/>
            <a:r>
              <a:rPr lang="en-AU" altLang="en-US" sz="2400" dirty="0"/>
              <a:t>Pragmatics: the impact of language on human perception and behaviour.</a:t>
            </a:r>
          </a:p>
        </p:txBody>
      </p:sp>
    </p:spTree>
    <p:extLst>
      <p:ext uri="{BB962C8B-B14F-4D97-AF65-F5344CB8AC3E}">
        <p14:creationId xmlns:p14="http://schemas.microsoft.com/office/powerpoint/2010/main" val="271241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703512" y="260351"/>
            <a:ext cx="8856984" cy="936625"/>
          </a:xfrm>
        </p:spPr>
        <p:txBody>
          <a:bodyPr>
            <a:normAutofit/>
          </a:bodyPr>
          <a:lstStyle/>
          <a:p>
            <a:pPr eaLnBrk="1" hangingPunct="1"/>
            <a:r>
              <a:rPr lang="en-AU" altLang="en-US" b="1" dirty="0"/>
              <a:t>Common characteristics of language</a:t>
            </a:r>
          </a:p>
        </p:txBody>
      </p:sp>
      <p:sp>
        <p:nvSpPr>
          <p:cNvPr id="10243" name="Rectangle 3"/>
          <p:cNvSpPr>
            <a:spLocks noGrp="1" noChangeArrowheads="1"/>
          </p:cNvSpPr>
          <p:nvPr>
            <p:ph idx="1"/>
          </p:nvPr>
        </p:nvSpPr>
        <p:spPr>
          <a:xfrm>
            <a:off x="1703512" y="1268760"/>
            <a:ext cx="8784976" cy="4608512"/>
          </a:xfrm>
        </p:spPr>
        <p:txBody>
          <a:bodyPr>
            <a:noAutofit/>
          </a:bodyPr>
          <a:lstStyle/>
          <a:p>
            <a:pPr>
              <a:lnSpc>
                <a:spcPct val="120000"/>
              </a:lnSpc>
              <a:spcBef>
                <a:spcPts val="600"/>
              </a:spcBef>
              <a:spcAft>
                <a:spcPts val="600"/>
              </a:spcAft>
            </a:pPr>
            <a:r>
              <a:rPr lang="en-US" altLang="en-US" sz="2400" dirty="0"/>
              <a:t>All languages have some way of naming objects, places, or things. (nouns in English)</a:t>
            </a:r>
          </a:p>
          <a:p>
            <a:pPr eaLnBrk="1" hangingPunct="1">
              <a:lnSpc>
                <a:spcPct val="120000"/>
              </a:lnSpc>
              <a:spcBef>
                <a:spcPts val="600"/>
              </a:spcBef>
              <a:spcAft>
                <a:spcPts val="600"/>
              </a:spcAft>
            </a:pPr>
            <a:r>
              <a:rPr lang="en-US" altLang="en-US" sz="2400" dirty="0"/>
              <a:t>All languages have a way of naming action. (verbs in English)</a:t>
            </a:r>
          </a:p>
          <a:p>
            <a:pPr eaLnBrk="1" hangingPunct="1">
              <a:lnSpc>
                <a:spcPct val="120000"/>
              </a:lnSpc>
              <a:spcBef>
                <a:spcPts val="600"/>
              </a:spcBef>
              <a:spcAft>
                <a:spcPts val="600"/>
              </a:spcAft>
            </a:pPr>
            <a:r>
              <a:rPr lang="en-US" altLang="en-US" sz="2400" dirty="0"/>
              <a:t>All languages have some way to state the negative, construct interrogatives, and differentiate between singular and plural.</a:t>
            </a:r>
            <a:endParaRPr lang="en-AU" altLang="en-US" sz="2400" dirty="0"/>
          </a:p>
          <a:p>
            <a:pPr eaLnBrk="1" hangingPunct="1">
              <a:lnSpc>
                <a:spcPct val="120000"/>
              </a:lnSpc>
              <a:spcBef>
                <a:spcPts val="600"/>
              </a:spcBef>
              <a:spcAft>
                <a:spcPts val="600"/>
              </a:spcAft>
            </a:pPr>
            <a:r>
              <a:rPr lang="en-US" altLang="en-US" sz="2400" dirty="0"/>
              <a:t>All languages are a systematic set of sounds, combined with a set of rules for the purpose of creating meaning. (phonology)</a:t>
            </a:r>
          </a:p>
          <a:p>
            <a:pPr eaLnBrk="1" hangingPunct="1">
              <a:lnSpc>
                <a:spcPct val="120000"/>
              </a:lnSpc>
              <a:spcBef>
                <a:spcPts val="600"/>
              </a:spcBef>
              <a:spcAft>
                <a:spcPts val="600"/>
              </a:spcAft>
            </a:pPr>
            <a:r>
              <a:rPr lang="en-US" altLang="en-US" sz="2400" dirty="0"/>
              <a:t>All languages have a set of rules for combining words into sentences to create meaning, called syntax. </a:t>
            </a:r>
            <a:endParaRPr lang="en-AU" altLang="en-US" sz="2400" dirty="0"/>
          </a:p>
        </p:txBody>
      </p:sp>
    </p:spTree>
    <p:extLst>
      <p:ext uri="{BB962C8B-B14F-4D97-AF65-F5344CB8AC3E}">
        <p14:creationId xmlns:p14="http://schemas.microsoft.com/office/powerpoint/2010/main" val="2916641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135560" y="44624"/>
            <a:ext cx="7772400" cy="1143000"/>
          </a:xfrm>
        </p:spPr>
        <p:txBody>
          <a:bodyPr/>
          <a:lstStyle/>
          <a:p>
            <a:pPr eaLnBrk="1" hangingPunct="1"/>
            <a:br>
              <a:rPr lang="en-AU" altLang="en-US" sz="1400" b="1" i="1" dirty="0"/>
            </a:br>
            <a:r>
              <a:rPr lang="en-AU" altLang="en-US" b="1" dirty="0"/>
              <a:t>The Sapir–Whorf hypothesis</a:t>
            </a:r>
          </a:p>
        </p:txBody>
      </p:sp>
      <p:sp>
        <p:nvSpPr>
          <p:cNvPr id="12291" name="Rectangle 3"/>
          <p:cNvSpPr>
            <a:spLocks noGrp="1" noChangeArrowheads="1"/>
          </p:cNvSpPr>
          <p:nvPr>
            <p:ph idx="1"/>
          </p:nvPr>
        </p:nvSpPr>
        <p:spPr>
          <a:xfrm>
            <a:off x="2108161" y="2492896"/>
            <a:ext cx="8351837" cy="3456384"/>
          </a:xfrm>
        </p:spPr>
        <p:txBody>
          <a:bodyPr>
            <a:normAutofit/>
          </a:bodyPr>
          <a:lstStyle/>
          <a:p>
            <a:pPr marL="0" indent="0" eaLnBrk="1" hangingPunct="1">
              <a:lnSpc>
                <a:spcPct val="120000"/>
              </a:lnSpc>
              <a:spcBef>
                <a:spcPts val="600"/>
              </a:spcBef>
              <a:spcAft>
                <a:spcPts val="600"/>
              </a:spcAft>
              <a:buFontTx/>
              <a:buNone/>
            </a:pPr>
            <a:r>
              <a:rPr lang="en-US" altLang="en-US" sz="2400" dirty="0"/>
              <a:t>There are two versions of this hypothesis:</a:t>
            </a:r>
          </a:p>
          <a:p>
            <a:pPr marL="0" indent="0" eaLnBrk="1" hangingPunct="1">
              <a:lnSpc>
                <a:spcPct val="120000"/>
              </a:lnSpc>
              <a:spcBef>
                <a:spcPts val="600"/>
              </a:spcBef>
              <a:spcAft>
                <a:spcPts val="600"/>
              </a:spcAft>
            </a:pPr>
            <a:r>
              <a:rPr lang="en-US" altLang="en-US" sz="2400" dirty="0"/>
              <a:t> Linguistic determinism – the way one thinks is determined by the language one speaks. </a:t>
            </a:r>
          </a:p>
          <a:p>
            <a:pPr marL="0" indent="0" eaLnBrk="1" hangingPunct="1">
              <a:lnSpc>
                <a:spcPct val="120000"/>
              </a:lnSpc>
              <a:spcBef>
                <a:spcPts val="600"/>
              </a:spcBef>
              <a:spcAft>
                <a:spcPts val="600"/>
              </a:spcAft>
            </a:pPr>
            <a:r>
              <a:rPr lang="en-US" altLang="en-US" sz="2400" dirty="0"/>
              <a:t> Linguistic relativity – </a:t>
            </a:r>
            <a:r>
              <a:rPr lang="en-AU" altLang="en-US" sz="2400" dirty="0"/>
              <a:t>linguistic characteristics and cultural norms influence each other. Language provides the conceptual categories that influence how its speaker’s perceptions are encoded and stored.</a:t>
            </a:r>
          </a:p>
        </p:txBody>
      </p:sp>
      <p:sp>
        <p:nvSpPr>
          <p:cNvPr id="2" name="TextBox 1"/>
          <p:cNvSpPr txBox="1"/>
          <p:nvPr/>
        </p:nvSpPr>
        <p:spPr>
          <a:xfrm>
            <a:off x="1775520" y="1272246"/>
            <a:ext cx="8712968" cy="1200329"/>
          </a:xfrm>
          <a:prstGeom prst="rect">
            <a:avLst/>
          </a:prstGeom>
          <a:noFill/>
        </p:spPr>
        <p:txBody>
          <a:bodyPr wrap="square" rtlCol="0">
            <a:spAutoFit/>
          </a:bodyPr>
          <a:lstStyle/>
          <a:p>
            <a:r>
              <a:rPr lang="en-GB" sz="2400" dirty="0"/>
              <a:t>This is the hypothesis that that there are certain thoughts of an individual in one language that cannot be understood by those who ‘live’ in another language</a:t>
            </a:r>
          </a:p>
        </p:txBody>
      </p:sp>
    </p:spTree>
    <p:extLst>
      <p:ext uri="{BB962C8B-B14F-4D97-AF65-F5344CB8AC3E}">
        <p14:creationId xmlns:p14="http://schemas.microsoft.com/office/powerpoint/2010/main" val="1016574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135560" y="44624"/>
            <a:ext cx="7772400" cy="1143000"/>
          </a:xfrm>
        </p:spPr>
        <p:txBody>
          <a:bodyPr/>
          <a:lstStyle/>
          <a:p>
            <a:pPr eaLnBrk="1" hangingPunct="1"/>
            <a:br>
              <a:rPr lang="en-AU" altLang="en-US" sz="1400" b="1" i="1" dirty="0"/>
            </a:br>
            <a:r>
              <a:rPr lang="en-AU" altLang="en-US" b="1" dirty="0"/>
              <a:t>The Sapir–Whorf hypothesis</a:t>
            </a:r>
          </a:p>
        </p:txBody>
      </p:sp>
      <p:sp>
        <p:nvSpPr>
          <p:cNvPr id="3" name="TextBox 2"/>
          <p:cNvSpPr txBox="1"/>
          <p:nvPr/>
        </p:nvSpPr>
        <p:spPr>
          <a:xfrm>
            <a:off x="1991544" y="2564905"/>
            <a:ext cx="7632848" cy="1384995"/>
          </a:xfrm>
          <a:prstGeom prst="rect">
            <a:avLst/>
          </a:prstGeom>
          <a:noFill/>
        </p:spPr>
        <p:txBody>
          <a:bodyPr wrap="square" rtlCol="0">
            <a:spAutoFit/>
          </a:bodyPr>
          <a:lstStyle/>
          <a:p>
            <a:r>
              <a:rPr lang="en-GB" sz="2800" dirty="0"/>
              <a:t>Whichever version linguists adhere to they accept that there will be some cases where understanding will be effected or even impossible. </a:t>
            </a:r>
          </a:p>
        </p:txBody>
      </p:sp>
    </p:spTree>
    <p:extLst>
      <p:ext uri="{BB962C8B-B14F-4D97-AF65-F5344CB8AC3E}">
        <p14:creationId xmlns:p14="http://schemas.microsoft.com/office/powerpoint/2010/main" val="1195645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351584" y="0"/>
            <a:ext cx="7024688" cy="1143000"/>
          </a:xfrm>
        </p:spPr>
        <p:txBody>
          <a:bodyPr>
            <a:normAutofit fontScale="90000"/>
          </a:bodyPr>
          <a:lstStyle/>
          <a:p>
            <a:pPr eaLnBrk="1" hangingPunct="1"/>
            <a:br>
              <a:rPr lang="en-AU" altLang="en-US" sz="1400" b="1" i="1" dirty="0"/>
            </a:br>
            <a:r>
              <a:rPr lang="en-AU" altLang="en-US" b="1" dirty="0"/>
              <a:t>An illustration of the Sapir-Whorf hypothesis</a:t>
            </a:r>
          </a:p>
        </p:txBody>
      </p:sp>
      <p:sp>
        <p:nvSpPr>
          <p:cNvPr id="13315" name="Rectangle 3"/>
          <p:cNvSpPr>
            <a:spLocks noGrp="1" noChangeArrowheads="1"/>
          </p:cNvSpPr>
          <p:nvPr>
            <p:ph idx="1"/>
          </p:nvPr>
        </p:nvSpPr>
        <p:spPr>
          <a:xfrm>
            <a:off x="1991544" y="1700808"/>
            <a:ext cx="8209284" cy="3168650"/>
          </a:xfrm>
        </p:spPr>
        <p:txBody>
          <a:bodyPr>
            <a:normAutofit fontScale="85000" lnSpcReduction="10000"/>
          </a:bodyPr>
          <a:lstStyle/>
          <a:p>
            <a:pPr marL="0" indent="0" eaLnBrk="1" hangingPunct="1">
              <a:lnSpc>
                <a:spcPct val="120000"/>
              </a:lnSpc>
              <a:spcBef>
                <a:spcPts val="600"/>
              </a:spcBef>
              <a:spcAft>
                <a:spcPts val="600"/>
              </a:spcAft>
              <a:buFontTx/>
              <a:buNone/>
            </a:pPr>
            <a:r>
              <a:rPr lang="en-US" altLang="zh-CN" dirty="0">
                <a:ea typeface="SimSun" panose="02010600030101010101" pitchFamily="2" charset="-122"/>
              </a:rPr>
              <a:t>In China, the Mandarin Chinese language has no single words that are equivalent to the English words ‘uncle’ and ‘aunt’. Instead, Chinese has different words for your father’s older brother, younger brother, mother’s older brother, older brother-in-law and so forth. </a:t>
            </a:r>
          </a:p>
          <a:p>
            <a:pPr marL="0" indent="0" eaLnBrk="1" hangingPunct="1">
              <a:lnSpc>
                <a:spcPct val="120000"/>
              </a:lnSpc>
              <a:spcBef>
                <a:spcPts val="600"/>
              </a:spcBef>
              <a:spcAft>
                <a:spcPts val="600"/>
              </a:spcAft>
              <a:buFontTx/>
              <a:buNone/>
            </a:pPr>
            <a:r>
              <a:rPr lang="en-US" altLang="zh-CN" dirty="0">
                <a:ea typeface="SimSun" panose="02010600030101010101" pitchFamily="2" charset="-122"/>
              </a:rPr>
              <a:t>See the next two slides for an illustration of this.</a:t>
            </a:r>
            <a:endParaRPr lang="en-AU" altLang="en-US" dirty="0"/>
          </a:p>
        </p:txBody>
      </p:sp>
    </p:spTree>
    <p:extLst>
      <p:ext uri="{BB962C8B-B14F-4D97-AF65-F5344CB8AC3E}">
        <p14:creationId xmlns:p14="http://schemas.microsoft.com/office/powerpoint/2010/main" val="3111888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351584" y="0"/>
            <a:ext cx="7024688" cy="1143000"/>
          </a:xfrm>
        </p:spPr>
        <p:txBody>
          <a:bodyPr>
            <a:normAutofit fontScale="90000"/>
          </a:bodyPr>
          <a:lstStyle/>
          <a:p>
            <a:pPr eaLnBrk="1" hangingPunct="1"/>
            <a:br>
              <a:rPr lang="en-AU" altLang="en-US" sz="1400" b="1" i="1" dirty="0"/>
            </a:br>
            <a:r>
              <a:rPr lang="en-AU" altLang="en-US" b="1" dirty="0"/>
              <a:t>An illustration of the Sapir-Whorf hypothesis</a:t>
            </a:r>
          </a:p>
        </p:txBody>
      </p:sp>
      <p:sp>
        <p:nvSpPr>
          <p:cNvPr id="3" name="TextBox 2"/>
          <p:cNvSpPr txBox="1"/>
          <p:nvPr/>
        </p:nvSpPr>
        <p:spPr>
          <a:xfrm>
            <a:off x="1991544" y="1484784"/>
            <a:ext cx="1728192" cy="523220"/>
          </a:xfrm>
          <a:prstGeom prst="rect">
            <a:avLst/>
          </a:prstGeom>
          <a:noFill/>
        </p:spPr>
        <p:txBody>
          <a:bodyPr wrap="square" rtlCol="0">
            <a:spAutoFit/>
          </a:bodyPr>
          <a:lstStyle/>
          <a:p>
            <a:r>
              <a:rPr lang="en-GB" sz="2800" dirty="0"/>
              <a:t>UK English</a:t>
            </a:r>
          </a:p>
        </p:txBody>
      </p:sp>
      <p:sp>
        <p:nvSpPr>
          <p:cNvPr id="4" name="Rounded Rectangle 3"/>
          <p:cNvSpPr/>
          <p:nvPr/>
        </p:nvSpPr>
        <p:spPr>
          <a:xfrm>
            <a:off x="4838365"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Father</a:t>
            </a:r>
          </a:p>
        </p:txBody>
      </p:sp>
      <p:sp>
        <p:nvSpPr>
          <p:cNvPr id="7" name="Rounded Rectangle 6"/>
          <p:cNvSpPr/>
          <p:nvPr/>
        </p:nvSpPr>
        <p:spPr>
          <a:xfrm>
            <a:off x="6312024"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Mother</a:t>
            </a:r>
          </a:p>
        </p:txBody>
      </p:sp>
      <p:sp>
        <p:nvSpPr>
          <p:cNvPr id="8" name="Rounded Rectangle 7"/>
          <p:cNvSpPr/>
          <p:nvPr/>
        </p:nvSpPr>
        <p:spPr>
          <a:xfrm>
            <a:off x="5519936" y="479715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Child</a:t>
            </a:r>
          </a:p>
        </p:txBody>
      </p:sp>
      <p:sp>
        <p:nvSpPr>
          <p:cNvPr id="9" name="Rounded Rectangle 8"/>
          <p:cNvSpPr/>
          <p:nvPr/>
        </p:nvSpPr>
        <p:spPr>
          <a:xfrm>
            <a:off x="1847528"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Uncle</a:t>
            </a:r>
          </a:p>
        </p:txBody>
      </p:sp>
      <p:sp>
        <p:nvSpPr>
          <p:cNvPr id="5" name="TextBox 4"/>
          <p:cNvSpPr txBox="1"/>
          <p:nvPr/>
        </p:nvSpPr>
        <p:spPr>
          <a:xfrm>
            <a:off x="1775520" y="2276873"/>
            <a:ext cx="1440160" cy="646331"/>
          </a:xfrm>
          <a:prstGeom prst="rect">
            <a:avLst/>
          </a:prstGeom>
          <a:noFill/>
        </p:spPr>
        <p:txBody>
          <a:bodyPr wrap="square" rtlCol="0">
            <a:spAutoFit/>
          </a:bodyPr>
          <a:lstStyle/>
          <a:p>
            <a:pPr algn="ctr"/>
            <a:r>
              <a:rPr lang="en-GB" sz="1800" dirty="0"/>
              <a:t>Father’s older brother</a:t>
            </a:r>
          </a:p>
        </p:txBody>
      </p:sp>
      <p:sp>
        <p:nvSpPr>
          <p:cNvPr id="11" name="Rounded Rectangle 10"/>
          <p:cNvSpPr/>
          <p:nvPr/>
        </p:nvSpPr>
        <p:spPr>
          <a:xfrm>
            <a:off x="328820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Uncle</a:t>
            </a:r>
          </a:p>
        </p:txBody>
      </p:sp>
      <p:sp>
        <p:nvSpPr>
          <p:cNvPr id="12" name="TextBox 11"/>
          <p:cNvSpPr txBox="1"/>
          <p:nvPr/>
        </p:nvSpPr>
        <p:spPr>
          <a:xfrm>
            <a:off x="3223259" y="2008004"/>
            <a:ext cx="1440160" cy="923330"/>
          </a:xfrm>
          <a:prstGeom prst="rect">
            <a:avLst/>
          </a:prstGeom>
          <a:noFill/>
        </p:spPr>
        <p:txBody>
          <a:bodyPr wrap="square" rtlCol="0">
            <a:spAutoFit/>
          </a:bodyPr>
          <a:lstStyle/>
          <a:p>
            <a:pPr algn="ctr"/>
            <a:r>
              <a:rPr lang="en-GB" sz="1800" dirty="0"/>
              <a:t>Father’s younger brother</a:t>
            </a:r>
          </a:p>
        </p:txBody>
      </p:sp>
      <p:sp>
        <p:nvSpPr>
          <p:cNvPr id="13" name="Rounded Rectangle 12"/>
          <p:cNvSpPr/>
          <p:nvPr/>
        </p:nvSpPr>
        <p:spPr>
          <a:xfrm>
            <a:off x="472836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Uncle</a:t>
            </a:r>
          </a:p>
        </p:txBody>
      </p:sp>
      <p:sp>
        <p:nvSpPr>
          <p:cNvPr id="14" name="TextBox 13"/>
          <p:cNvSpPr txBox="1"/>
          <p:nvPr/>
        </p:nvSpPr>
        <p:spPr>
          <a:xfrm>
            <a:off x="4656357" y="1959223"/>
            <a:ext cx="1440160" cy="923330"/>
          </a:xfrm>
          <a:prstGeom prst="rect">
            <a:avLst/>
          </a:prstGeom>
          <a:noFill/>
        </p:spPr>
        <p:txBody>
          <a:bodyPr wrap="square" rtlCol="0">
            <a:spAutoFit/>
          </a:bodyPr>
          <a:lstStyle/>
          <a:p>
            <a:pPr algn="ctr"/>
            <a:r>
              <a:rPr lang="en-GB" sz="1800" dirty="0"/>
              <a:t>Father’s sister’s husband</a:t>
            </a:r>
          </a:p>
        </p:txBody>
      </p:sp>
      <p:sp>
        <p:nvSpPr>
          <p:cNvPr id="15" name="Rounded Rectangle 14"/>
          <p:cNvSpPr/>
          <p:nvPr/>
        </p:nvSpPr>
        <p:spPr>
          <a:xfrm>
            <a:off x="6456040" y="306572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Uncle</a:t>
            </a:r>
          </a:p>
        </p:txBody>
      </p:sp>
      <p:sp>
        <p:nvSpPr>
          <p:cNvPr id="16" name="TextBox 15"/>
          <p:cNvSpPr txBox="1"/>
          <p:nvPr/>
        </p:nvSpPr>
        <p:spPr>
          <a:xfrm>
            <a:off x="6384032" y="2262171"/>
            <a:ext cx="1440160" cy="646331"/>
          </a:xfrm>
          <a:prstGeom prst="rect">
            <a:avLst/>
          </a:prstGeom>
          <a:noFill/>
        </p:spPr>
        <p:txBody>
          <a:bodyPr wrap="square" rtlCol="0">
            <a:spAutoFit/>
          </a:bodyPr>
          <a:lstStyle/>
          <a:p>
            <a:pPr algn="ctr"/>
            <a:r>
              <a:rPr lang="en-GB" sz="1800" dirty="0"/>
              <a:t>Mother’s brother</a:t>
            </a:r>
          </a:p>
        </p:txBody>
      </p:sp>
      <p:sp>
        <p:nvSpPr>
          <p:cNvPr id="17" name="Rounded Rectangle 16"/>
          <p:cNvSpPr/>
          <p:nvPr/>
        </p:nvSpPr>
        <p:spPr>
          <a:xfrm>
            <a:off x="7957652" y="3060464"/>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Uncle</a:t>
            </a:r>
          </a:p>
        </p:txBody>
      </p:sp>
      <p:sp>
        <p:nvSpPr>
          <p:cNvPr id="18" name="TextBox 17"/>
          <p:cNvSpPr txBox="1"/>
          <p:nvPr/>
        </p:nvSpPr>
        <p:spPr>
          <a:xfrm>
            <a:off x="7901941" y="2001614"/>
            <a:ext cx="1440160" cy="923330"/>
          </a:xfrm>
          <a:prstGeom prst="rect">
            <a:avLst/>
          </a:prstGeom>
          <a:noFill/>
        </p:spPr>
        <p:txBody>
          <a:bodyPr wrap="square" rtlCol="0">
            <a:spAutoFit/>
          </a:bodyPr>
          <a:lstStyle/>
          <a:p>
            <a:pPr algn="ctr"/>
            <a:r>
              <a:rPr lang="en-GB" sz="1800" dirty="0"/>
              <a:t>Mother’s sister’s husband</a:t>
            </a:r>
          </a:p>
        </p:txBody>
      </p:sp>
    </p:spTree>
    <p:extLst>
      <p:ext uri="{BB962C8B-B14F-4D97-AF65-F5344CB8AC3E}">
        <p14:creationId xmlns:p14="http://schemas.microsoft.com/office/powerpoint/2010/main" val="13275868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5" grpId="0"/>
      <p:bldP spid="11" grpId="0" animBg="1"/>
      <p:bldP spid="12" grpId="0"/>
      <p:bldP spid="13" grpId="0" animBg="1"/>
      <p:bldP spid="14" grpId="0"/>
      <p:bldP spid="15" grpId="0" animBg="1"/>
      <p:bldP spid="16" grpId="0"/>
      <p:bldP spid="17" grpId="0" animBg="1"/>
      <p:bldP spid="18"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2351584" y="0"/>
            <a:ext cx="7024688" cy="1143000"/>
          </a:xfrm>
        </p:spPr>
        <p:txBody>
          <a:bodyPr>
            <a:normAutofit fontScale="90000"/>
          </a:bodyPr>
          <a:lstStyle/>
          <a:p>
            <a:pPr eaLnBrk="1" hangingPunct="1"/>
            <a:br>
              <a:rPr lang="en-AU" altLang="en-US" sz="1400" b="1" i="1" dirty="0"/>
            </a:br>
            <a:r>
              <a:rPr lang="en-AU" altLang="en-US" b="1" dirty="0"/>
              <a:t>An illustration of the Sapir-Whorf hypothesis</a:t>
            </a:r>
          </a:p>
        </p:txBody>
      </p:sp>
      <p:sp>
        <p:nvSpPr>
          <p:cNvPr id="3" name="TextBox 2"/>
          <p:cNvSpPr txBox="1"/>
          <p:nvPr/>
        </p:nvSpPr>
        <p:spPr>
          <a:xfrm>
            <a:off x="1991544" y="1484784"/>
            <a:ext cx="3456384" cy="523220"/>
          </a:xfrm>
          <a:prstGeom prst="rect">
            <a:avLst/>
          </a:prstGeom>
          <a:noFill/>
        </p:spPr>
        <p:txBody>
          <a:bodyPr wrap="square" rtlCol="0">
            <a:spAutoFit/>
          </a:bodyPr>
          <a:lstStyle/>
          <a:p>
            <a:r>
              <a:rPr lang="en-GB" sz="2800" dirty="0"/>
              <a:t>Mandarin Chinese</a:t>
            </a:r>
          </a:p>
        </p:txBody>
      </p:sp>
      <p:sp>
        <p:nvSpPr>
          <p:cNvPr id="4" name="Rounded Rectangle 3"/>
          <p:cNvSpPr/>
          <p:nvPr/>
        </p:nvSpPr>
        <p:spPr>
          <a:xfrm>
            <a:off x="4838365"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Father</a:t>
            </a:r>
          </a:p>
        </p:txBody>
      </p:sp>
      <p:sp>
        <p:nvSpPr>
          <p:cNvPr id="7" name="Rounded Rectangle 6"/>
          <p:cNvSpPr/>
          <p:nvPr/>
        </p:nvSpPr>
        <p:spPr>
          <a:xfrm>
            <a:off x="6312024" y="387251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Mother</a:t>
            </a:r>
          </a:p>
        </p:txBody>
      </p:sp>
      <p:sp>
        <p:nvSpPr>
          <p:cNvPr id="8" name="Rounded Rectangle 7"/>
          <p:cNvSpPr/>
          <p:nvPr/>
        </p:nvSpPr>
        <p:spPr>
          <a:xfrm>
            <a:off x="5519936" y="479715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t>Child</a:t>
            </a:r>
          </a:p>
        </p:txBody>
      </p:sp>
      <p:sp>
        <p:nvSpPr>
          <p:cNvPr id="9" name="Rounded Rectangle 8"/>
          <p:cNvSpPr/>
          <p:nvPr/>
        </p:nvSpPr>
        <p:spPr>
          <a:xfrm>
            <a:off x="1847528"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800" dirty="0"/>
              <a:t>伯父 </a:t>
            </a:r>
            <a:r>
              <a:rPr lang="en-US" altLang="ja-JP" sz="1800" dirty="0"/>
              <a:t>(</a:t>
            </a:r>
            <a:r>
              <a:rPr lang="en-GB" sz="1800" dirty="0" err="1"/>
              <a:t>bófù</a:t>
            </a:r>
            <a:r>
              <a:rPr lang="en-GB" sz="1800" dirty="0"/>
              <a:t>)</a:t>
            </a:r>
          </a:p>
        </p:txBody>
      </p:sp>
      <p:sp>
        <p:nvSpPr>
          <p:cNvPr id="5" name="TextBox 4"/>
          <p:cNvSpPr txBox="1"/>
          <p:nvPr/>
        </p:nvSpPr>
        <p:spPr>
          <a:xfrm>
            <a:off x="1775520" y="2276873"/>
            <a:ext cx="1440160" cy="646331"/>
          </a:xfrm>
          <a:prstGeom prst="rect">
            <a:avLst/>
          </a:prstGeom>
          <a:noFill/>
        </p:spPr>
        <p:txBody>
          <a:bodyPr wrap="square" rtlCol="0">
            <a:spAutoFit/>
          </a:bodyPr>
          <a:lstStyle/>
          <a:p>
            <a:pPr algn="ctr"/>
            <a:r>
              <a:rPr lang="en-GB" sz="1800" dirty="0"/>
              <a:t>Father’s older brother</a:t>
            </a:r>
          </a:p>
        </p:txBody>
      </p:sp>
      <p:sp>
        <p:nvSpPr>
          <p:cNvPr id="11" name="Rounded Rectangle 10"/>
          <p:cNvSpPr/>
          <p:nvPr/>
        </p:nvSpPr>
        <p:spPr>
          <a:xfrm>
            <a:off x="328820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800" dirty="0"/>
              <a:t>叔父 </a:t>
            </a:r>
            <a:r>
              <a:rPr lang="en-US" altLang="ja-JP" sz="1800" dirty="0"/>
              <a:t>(</a:t>
            </a:r>
            <a:r>
              <a:rPr lang="en-GB" sz="1800" dirty="0" err="1"/>
              <a:t>shūfù</a:t>
            </a:r>
            <a:r>
              <a:rPr lang="en-GB" sz="1800" dirty="0"/>
              <a:t>)</a:t>
            </a:r>
          </a:p>
        </p:txBody>
      </p:sp>
      <p:sp>
        <p:nvSpPr>
          <p:cNvPr id="12" name="TextBox 11"/>
          <p:cNvSpPr txBox="1"/>
          <p:nvPr/>
        </p:nvSpPr>
        <p:spPr>
          <a:xfrm>
            <a:off x="3223259" y="2008004"/>
            <a:ext cx="1440160" cy="923330"/>
          </a:xfrm>
          <a:prstGeom prst="rect">
            <a:avLst/>
          </a:prstGeom>
          <a:noFill/>
        </p:spPr>
        <p:txBody>
          <a:bodyPr wrap="square" rtlCol="0">
            <a:spAutoFit/>
          </a:bodyPr>
          <a:lstStyle/>
          <a:p>
            <a:pPr algn="ctr"/>
            <a:r>
              <a:rPr lang="en-GB" sz="1800" dirty="0"/>
              <a:t>Father’s younger brother</a:t>
            </a:r>
          </a:p>
        </p:txBody>
      </p:sp>
      <p:sp>
        <p:nvSpPr>
          <p:cNvPr id="13" name="Rounded Rectangle 12"/>
          <p:cNvSpPr/>
          <p:nvPr/>
        </p:nvSpPr>
        <p:spPr>
          <a:xfrm>
            <a:off x="4728365" y="3080422"/>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800" dirty="0"/>
              <a:t>姑父 </a:t>
            </a:r>
            <a:r>
              <a:rPr lang="en-US" altLang="ja-JP" sz="1800" dirty="0"/>
              <a:t>(</a:t>
            </a:r>
            <a:r>
              <a:rPr lang="en-GB" sz="1800" dirty="0" err="1"/>
              <a:t>gūfu</a:t>
            </a:r>
            <a:r>
              <a:rPr lang="en-GB" sz="1800" dirty="0"/>
              <a:t>)</a:t>
            </a:r>
          </a:p>
        </p:txBody>
      </p:sp>
      <p:sp>
        <p:nvSpPr>
          <p:cNvPr id="14" name="TextBox 13"/>
          <p:cNvSpPr txBox="1"/>
          <p:nvPr/>
        </p:nvSpPr>
        <p:spPr>
          <a:xfrm>
            <a:off x="4656357" y="1959223"/>
            <a:ext cx="1440160" cy="923330"/>
          </a:xfrm>
          <a:prstGeom prst="rect">
            <a:avLst/>
          </a:prstGeom>
          <a:noFill/>
        </p:spPr>
        <p:txBody>
          <a:bodyPr wrap="square" rtlCol="0">
            <a:spAutoFit/>
          </a:bodyPr>
          <a:lstStyle/>
          <a:p>
            <a:pPr algn="ctr"/>
            <a:r>
              <a:rPr lang="en-GB" sz="1800" dirty="0"/>
              <a:t>Father’s sister’s husband</a:t>
            </a:r>
          </a:p>
        </p:txBody>
      </p:sp>
      <p:sp>
        <p:nvSpPr>
          <p:cNvPr id="15" name="Rounded Rectangle 14"/>
          <p:cNvSpPr/>
          <p:nvPr/>
        </p:nvSpPr>
        <p:spPr>
          <a:xfrm>
            <a:off x="6456040" y="3065720"/>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800" dirty="0"/>
              <a:t>舅父 </a:t>
            </a:r>
            <a:r>
              <a:rPr lang="en-US" altLang="ja-JP" sz="1800" dirty="0"/>
              <a:t>(</a:t>
            </a:r>
            <a:r>
              <a:rPr lang="en-GB" sz="1800" dirty="0" err="1"/>
              <a:t>jiùfù</a:t>
            </a:r>
            <a:r>
              <a:rPr lang="en-GB" sz="1800" dirty="0"/>
              <a:t>)</a:t>
            </a:r>
          </a:p>
        </p:txBody>
      </p:sp>
      <p:sp>
        <p:nvSpPr>
          <p:cNvPr id="16" name="TextBox 15"/>
          <p:cNvSpPr txBox="1"/>
          <p:nvPr/>
        </p:nvSpPr>
        <p:spPr>
          <a:xfrm>
            <a:off x="6384032" y="2262171"/>
            <a:ext cx="1440160" cy="646331"/>
          </a:xfrm>
          <a:prstGeom prst="rect">
            <a:avLst/>
          </a:prstGeom>
          <a:noFill/>
        </p:spPr>
        <p:txBody>
          <a:bodyPr wrap="square" rtlCol="0">
            <a:spAutoFit/>
          </a:bodyPr>
          <a:lstStyle/>
          <a:p>
            <a:pPr algn="ctr"/>
            <a:r>
              <a:rPr lang="en-GB" sz="1800" dirty="0"/>
              <a:t>Mother’s brother</a:t>
            </a:r>
          </a:p>
        </p:txBody>
      </p:sp>
      <p:sp>
        <p:nvSpPr>
          <p:cNvPr id="17" name="Rounded Rectangle 16"/>
          <p:cNvSpPr/>
          <p:nvPr/>
        </p:nvSpPr>
        <p:spPr>
          <a:xfrm>
            <a:off x="7957652" y="3060464"/>
            <a:ext cx="1368152" cy="504056"/>
          </a:xfrm>
          <a:prstGeom prst="round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ja-JP" altLang="en-US" sz="1800" dirty="0"/>
              <a:t>姨父 </a:t>
            </a:r>
            <a:r>
              <a:rPr lang="en-US" altLang="ja-JP" sz="1800" dirty="0"/>
              <a:t>(</a:t>
            </a:r>
            <a:r>
              <a:rPr lang="en-GB" sz="1800" dirty="0" err="1"/>
              <a:t>yífu</a:t>
            </a:r>
            <a:r>
              <a:rPr lang="en-GB" sz="1800" dirty="0"/>
              <a:t>)</a:t>
            </a:r>
          </a:p>
        </p:txBody>
      </p:sp>
      <p:sp>
        <p:nvSpPr>
          <p:cNvPr id="18" name="TextBox 17"/>
          <p:cNvSpPr txBox="1"/>
          <p:nvPr/>
        </p:nvSpPr>
        <p:spPr>
          <a:xfrm>
            <a:off x="7901941" y="2001614"/>
            <a:ext cx="1440160" cy="923330"/>
          </a:xfrm>
          <a:prstGeom prst="rect">
            <a:avLst/>
          </a:prstGeom>
          <a:noFill/>
        </p:spPr>
        <p:txBody>
          <a:bodyPr wrap="square" rtlCol="0">
            <a:spAutoFit/>
          </a:bodyPr>
          <a:lstStyle/>
          <a:p>
            <a:pPr algn="ctr"/>
            <a:r>
              <a:rPr lang="en-GB" sz="1800" dirty="0"/>
              <a:t>Mother’s sister’s husband</a:t>
            </a:r>
          </a:p>
        </p:txBody>
      </p:sp>
      <p:sp>
        <p:nvSpPr>
          <p:cNvPr id="2" name="TextBox 1"/>
          <p:cNvSpPr txBox="1"/>
          <p:nvPr/>
        </p:nvSpPr>
        <p:spPr>
          <a:xfrm>
            <a:off x="6917492" y="6165304"/>
            <a:ext cx="3312368" cy="369332"/>
          </a:xfrm>
          <a:prstGeom prst="rect">
            <a:avLst/>
          </a:prstGeom>
          <a:noFill/>
        </p:spPr>
        <p:txBody>
          <a:bodyPr wrap="square" rtlCol="0">
            <a:spAutoFit/>
          </a:bodyPr>
          <a:lstStyle/>
          <a:p>
            <a:r>
              <a:rPr lang="en-GB" sz="1800" dirty="0"/>
              <a:t>Collins Chinese English Dictionary</a:t>
            </a:r>
          </a:p>
        </p:txBody>
      </p:sp>
      <p:sp>
        <p:nvSpPr>
          <p:cNvPr id="6" name="Rectangle 5">
            <a:extLst>
              <a:ext uri="{FF2B5EF4-FFF2-40B4-BE49-F238E27FC236}">
                <a16:creationId xmlns:a16="http://schemas.microsoft.com/office/drawing/2014/main" id="{04C2F05E-0D2C-4B8E-A2BC-2937BBACB730}"/>
              </a:ext>
            </a:extLst>
          </p:cNvPr>
          <p:cNvSpPr/>
          <p:nvPr/>
        </p:nvSpPr>
        <p:spPr>
          <a:xfrm>
            <a:off x="1904834" y="5518731"/>
            <a:ext cx="8382332" cy="402546"/>
          </a:xfrm>
          <a:prstGeom prst="rect">
            <a:avLst/>
          </a:prstGeom>
        </p:spPr>
        <p:txBody>
          <a:bodyPr wrap="square">
            <a:spAutoFit/>
          </a:bodyPr>
          <a:lstStyle/>
          <a:p>
            <a:pPr>
              <a:lnSpc>
                <a:spcPct val="120000"/>
              </a:lnSpc>
              <a:spcBef>
                <a:spcPts val="600"/>
              </a:spcBef>
              <a:spcAft>
                <a:spcPts val="600"/>
              </a:spcAft>
            </a:pPr>
            <a:r>
              <a:rPr lang="en-US" altLang="zh-CN" sz="1800" dirty="0">
                <a:ea typeface="SimSun" panose="02010600030101010101" pitchFamily="2" charset="-122"/>
              </a:rPr>
              <a:t>What does this example illustrate about the relationship between language and culture? </a:t>
            </a:r>
            <a:endParaRPr lang="en-AU" altLang="en-US" sz="1800" dirty="0"/>
          </a:p>
        </p:txBody>
      </p:sp>
    </p:spTree>
    <p:extLst>
      <p:ext uri="{BB962C8B-B14F-4D97-AF65-F5344CB8AC3E}">
        <p14:creationId xmlns:p14="http://schemas.microsoft.com/office/powerpoint/2010/main" val="4039124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6"/>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5" grpId="0"/>
      <p:bldP spid="11" grpId="0" animBg="1"/>
      <p:bldP spid="12" grpId="0"/>
      <p:bldP spid="13" grpId="0" animBg="1"/>
      <p:bldP spid="14" grpId="0"/>
      <p:bldP spid="15" grpId="0" animBg="1"/>
      <p:bldP spid="16" grpId="0"/>
      <p:bldP spid="17" grpId="0" animBg="1"/>
      <p:bldP spid="18" grpId="0"/>
      <p:bldP spid="2" grpId="0"/>
      <p:bldP spid="6"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1631504" y="116632"/>
            <a:ext cx="8784976" cy="1143000"/>
          </a:xfrm>
        </p:spPr>
        <p:txBody>
          <a:bodyPr>
            <a:normAutofit/>
          </a:bodyPr>
          <a:lstStyle/>
          <a:p>
            <a:pPr eaLnBrk="1" hangingPunct="1"/>
            <a:r>
              <a:rPr lang="en-AU" altLang="en-US" b="1" dirty="0"/>
              <a:t>Language and communication style</a:t>
            </a:r>
            <a:endParaRPr lang="en-GB" altLang="en-US" b="1" dirty="0"/>
          </a:p>
        </p:txBody>
      </p:sp>
      <p:sp>
        <p:nvSpPr>
          <p:cNvPr id="15363" name="Content Placeholder 2"/>
          <p:cNvSpPr>
            <a:spLocks noGrp="1"/>
          </p:cNvSpPr>
          <p:nvPr>
            <p:ph idx="1"/>
          </p:nvPr>
        </p:nvSpPr>
        <p:spPr>
          <a:xfrm>
            <a:off x="1775842" y="1340769"/>
            <a:ext cx="8496300" cy="3508375"/>
          </a:xfrm>
        </p:spPr>
        <p:txBody>
          <a:bodyPr>
            <a:noAutofit/>
          </a:bodyPr>
          <a:lstStyle/>
          <a:p>
            <a:pPr marL="0" indent="0" eaLnBrk="1" hangingPunct="1">
              <a:lnSpc>
                <a:spcPct val="120000"/>
              </a:lnSpc>
              <a:spcBef>
                <a:spcPts val="600"/>
              </a:spcBef>
              <a:spcAft>
                <a:spcPts val="600"/>
              </a:spcAft>
              <a:buFontTx/>
              <a:buNone/>
            </a:pPr>
            <a:r>
              <a:rPr lang="en-AU" altLang="en-US" sz="2400" dirty="0"/>
              <a:t>Communication style refers to </a:t>
            </a:r>
            <a:r>
              <a:rPr lang="en-AU" altLang="en-US" sz="2400" i="1" dirty="0"/>
              <a:t>how</a:t>
            </a:r>
            <a:r>
              <a:rPr lang="en-AU" altLang="en-US" sz="2400" dirty="0"/>
              <a:t> language is used to communicate meaning. </a:t>
            </a:r>
          </a:p>
          <a:p>
            <a:pPr marL="0" indent="0" eaLnBrk="1" hangingPunct="1">
              <a:lnSpc>
                <a:spcPct val="120000"/>
              </a:lnSpc>
              <a:spcBef>
                <a:spcPts val="600"/>
              </a:spcBef>
              <a:spcAft>
                <a:spcPts val="600"/>
              </a:spcAft>
              <a:buFontTx/>
              <a:buNone/>
            </a:pPr>
            <a:r>
              <a:rPr lang="en-AU" altLang="en-US" sz="2400" dirty="0" err="1"/>
              <a:t>Gudykunst</a:t>
            </a:r>
            <a:r>
              <a:rPr lang="en-AU" altLang="en-US" sz="2400" dirty="0"/>
              <a:t> and Ting-Toomey (1988) describe four communication styles:</a:t>
            </a:r>
          </a:p>
          <a:p>
            <a:pPr marL="0" indent="0" eaLnBrk="1" hangingPunct="1">
              <a:lnSpc>
                <a:spcPct val="120000"/>
              </a:lnSpc>
              <a:spcBef>
                <a:spcPts val="600"/>
              </a:spcBef>
              <a:spcAft>
                <a:spcPts val="600"/>
              </a:spcAft>
            </a:pPr>
            <a:r>
              <a:rPr lang="en-AU" altLang="en-US" sz="2400" dirty="0"/>
              <a:t>Direct/indirect.</a:t>
            </a:r>
          </a:p>
          <a:p>
            <a:pPr marL="0" indent="0" eaLnBrk="1" hangingPunct="1">
              <a:lnSpc>
                <a:spcPct val="120000"/>
              </a:lnSpc>
              <a:spcBef>
                <a:spcPts val="600"/>
              </a:spcBef>
              <a:spcAft>
                <a:spcPts val="600"/>
              </a:spcAft>
            </a:pPr>
            <a:r>
              <a:rPr lang="en-AU" altLang="en-US" sz="2400" dirty="0"/>
              <a:t>Elaborate/succinct.</a:t>
            </a:r>
          </a:p>
          <a:p>
            <a:pPr marL="0" indent="0" eaLnBrk="1" hangingPunct="1">
              <a:lnSpc>
                <a:spcPct val="120000"/>
              </a:lnSpc>
              <a:spcBef>
                <a:spcPts val="600"/>
              </a:spcBef>
              <a:spcAft>
                <a:spcPts val="600"/>
              </a:spcAft>
            </a:pPr>
            <a:r>
              <a:rPr lang="en-AU" altLang="en-US" sz="2400" dirty="0"/>
              <a:t>Personal/contextual.</a:t>
            </a:r>
          </a:p>
          <a:p>
            <a:pPr marL="0" indent="0" eaLnBrk="1" hangingPunct="1">
              <a:lnSpc>
                <a:spcPct val="120000"/>
              </a:lnSpc>
              <a:spcBef>
                <a:spcPts val="600"/>
              </a:spcBef>
              <a:spcAft>
                <a:spcPts val="600"/>
              </a:spcAft>
            </a:pPr>
            <a:r>
              <a:rPr lang="en-AU" altLang="en-US" sz="2400" dirty="0"/>
              <a:t>Instrumental/affective.</a:t>
            </a:r>
            <a:endParaRPr lang="en-GB" altLang="en-US" sz="2400" dirty="0"/>
          </a:p>
        </p:txBody>
      </p:sp>
    </p:spTree>
    <p:extLst>
      <p:ext uri="{BB962C8B-B14F-4D97-AF65-F5344CB8AC3E}">
        <p14:creationId xmlns:p14="http://schemas.microsoft.com/office/powerpoint/2010/main" val="417561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2397920" y="44624"/>
            <a:ext cx="7024687" cy="1143000"/>
          </a:xfrm>
        </p:spPr>
        <p:txBody>
          <a:bodyPr/>
          <a:lstStyle/>
          <a:p>
            <a:pPr eaLnBrk="1" hangingPunct="1"/>
            <a:r>
              <a:rPr lang="en-AU" altLang="en-US" b="1" dirty="0"/>
              <a:t>Direct / indirect styles</a:t>
            </a:r>
          </a:p>
        </p:txBody>
      </p:sp>
      <p:sp>
        <p:nvSpPr>
          <p:cNvPr id="16387" name="Rectangle 3"/>
          <p:cNvSpPr>
            <a:spLocks noGrp="1" noChangeArrowheads="1"/>
          </p:cNvSpPr>
          <p:nvPr>
            <p:ph idx="1"/>
          </p:nvPr>
        </p:nvSpPr>
        <p:spPr>
          <a:xfrm>
            <a:off x="1991544" y="1052737"/>
            <a:ext cx="8352928" cy="4244975"/>
          </a:xfrm>
        </p:spPr>
        <p:txBody>
          <a:bodyPr>
            <a:noAutofit/>
          </a:bodyPr>
          <a:lstStyle/>
          <a:p>
            <a:pPr eaLnBrk="1" hangingPunct="1"/>
            <a:r>
              <a:rPr lang="en-US" altLang="en-US" sz="2000" dirty="0"/>
              <a:t>This dimension refers to how explicitly one communications his/her desires, wants, intentions or needs.</a:t>
            </a:r>
          </a:p>
          <a:p>
            <a:pPr eaLnBrk="1" hangingPunct="1"/>
            <a:endParaRPr lang="en-US" altLang="en-US" sz="2000" dirty="0"/>
          </a:p>
          <a:p>
            <a:pPr eaLnBrk="1" hangingPunct="1"/>
            <a:r>
              <a:rPr lang="en-US" altLang="en-US" sz="2000" dirty="0"/>
              <a:t>People using a direct style employ overt expressions of intention, usually seen in low context cultures. </a:t>
            </a:r>
          </a:p>
          <a:p>
            <a:pPr eaLnBrk="1" hangingPunct="1">
              <a:buFontTx/>
              <a:buNone/>
            </a:pPr>
            <a:endParaRPr lang="en-US" altLang="en-US" sz="2000" dirty="0"/>
          </a:p>
          <a:p>
            <a:pPr eaLnBrk="1" hangingPunct="1"/>
            <a:r>
              <a:rPr lang="en-US" altLang="en-US" sz="2000" dirty="0"/>
              <a:t>Conversely, an indirect style, which is often seen in high context cultures, is where the speaker’s intentions are hidden or only hinted at during interaction.</a:t>
            </a:r>
          </a:p>
          <a:p>
            <a:pPr eaLnBrk="1" hangingPunct="1">
              <a:buFontTx/>
              <a:buNone/>
            </a:pPr>
            <a:endParaRPr lang="en-US" altLang="en-US" sz="2000" dirty="0"/>
          </a:p>
          <a:p>
            <a:pPr eaLnBrk="1" hangingPunct="1"/>
            <a:r>
              <a:rPr lang="en-US" altLang="en-US" sz="2000" dirty="0"/>
              <a:t>When people from cultures that favor direct and indirect communication styles interact, frustration or communication breakdown may occur.</a:t>
            </a:r>
            <a:endParaRPr lang="en-AU" altLang="en-US" sz="2000" dirty="0"/>
          </a:p>
        </p:txBody>
      </p:sp>
      <p:pic>
        <p:nvPicPr>
          <p:cNvPr id="2" name="Picture 1">
            <a:hlinkClick r:id="rId2"/>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28249" y="5317202"/>
            <a:ext cx="638801" cy="638801"/>
          </a:xfrm>
          <a:prstGeom prst="rect">
            <a:avLst/>
          </a:prstGeom>
        </p:spPr>
      </p:pic>
      <p:sp>
        <p:nvSpPr>
          <p:cNvPr id="3" name="TextBox 2"/>
          <p:cNvSpPr txBox="1"/>
          <p:nvPr/>
        </p:nvSpPr>
        <p:spPr>
          <a:xfrm>
            <a:off x="4367808" y="5451936"/>
            <a:ext cx="3816424" cy="369332"/>
          </a:xfrm>
          <a:prstGeom prst="rect">
            <a:avLst/>
          </a:prstGeom>
          <a:noFill/>
        </p:spPr>
        <p:txBody>
          <a:bodyPr wrap="square" rtlCol="0">
            <a:spAutoFit/>
          </a:bodyPr>
          <a:lstStyle/>
          <a:p>
            <a:r>
              <a:rPr lang="en-GB" sz="1800" dirty="0"/>
              <a:t>High Context and Low Context Cultures</a:t>
            </a:r>
          </a:p>
        </p:txBody>
      </p:sp>
      <p:sp>
        <p:nvSpPr>
          <p:cNvPr id="7" name="TextBox 6"/>
          <p:cNvSpPr txBox="1"/>
          <p:nvPr/>
        </p:nvSpPr>
        <p:spPr>
          <a:xfrm>
            <a:off x="4367808" y="6121157"/>
            <a:ext cx="3816424" cy="369332"/>
          </a:xfrm>
          <a:prstGeom prst="rect">
            <a:avLst/>
          </a:prstGeom>
          <a:noFill/>
        </p:spPr>
        <p:txBody>
          <a:bodyPr wrap="square" rtlCol="0">
            <a:spAutoFit/>
          </a:bodyPr>
          <a:lstStyle/>
          <a:p>
            <a:r>
              <a:rPr lang="en-GB" sz="1800" dirty="0"/>
              <a:t>But what does it mean in practice?</a:t>
            </a:r>
          </a:p>
        </p:txBody>
      </p:sp>
      <p:pic>
        <p:nvPicPr>
          <p:cNvPr id="4" name="Picture 3">
            <a:hlinkClick r:id="rId4"/>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328249" y="5936728"/>
            <a:ext cx="576064" cy="607630"/>
          </a:xfrm>
          <a:prstGeom prst="rect">
            <a:avLst/>
          </a:prstGeom>
        </p:spPr>
      </p:pic>
      <p:pic>
        <p:nvPicPr>
          <p:cNvPr id="9" name="Picture 8">
            <a:hlinkClick r:id="rId6"/>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422606" y="5936728"/>
            <a:ext cx="576064" cy="607630"/>
          </a:xfrm>
          <a:prstGeom prst="rect">
            <a:avLst/>
          </a:prstGeom>
        </p:spPr>
      </p:pic>
      <p:sp>
        <p:nvSpPr>
          <p:cNvPr id="5" name="TextBox 4">
            <a:extLst>
              <a:ext uri="{FF2B5EF4-FFF2-40B4-BE49-F238E27FC236}">
                <a16:creationId xmlns:a16="http://schemas.microsoft.com/office/drawing/2014/main" id="{C329E717-E169-42E5-8AFE-EAAFA6F81EED}"/>
              </a:ext>
            </a:extLst>
          </p:cNvPr>
          <p:cNvSpPr txBox="1"/>
          <p:nvPr/>
        </p:nvSpPr>
        <p:spPr>
          <a:xfrm>
            <a:off x="7968209" y="6055877"/>
            <a:ext cx="297305" cy="369332"/>
          </a:xfrm>
          <a:prstGeom prst="rect">
            <a:avLst/>
          </a:prstGeom>
          <a:noFill/>
        </p:spPr>
        <p:txBody>
          <a:bodyPr wrap="square" rtlCol="0">
            <a:spAutoFit/>
          </a:bodyPr>
          <a:lstStyle/>
          <a:p>
            <a:r>
              <a:rPr lang="en-GB" dirty="0"/>
              <a:t>4</a:t>
            </a:r>
            <a:endParaRPr lang="en-GB" sz="1800" dirty="0"/>
          </a:p>
        </p:txBody>
      </p:sp>
      <p:sp>
        <p:nvSpPr>
          <p:cNvPr id="10" name="TextBox 9">
            <a:extLst>
              <a:ext uri="{FF2B5EF4-FFF2-40B4-BE49-F238E27FC236}">
                <a16:creationId xmlns:a16="http://schemas.microsoft.com/office/drawing/2014/main" id="{04CF583B-1214-4E94-A5B4-B138D1377FF7}"/>
              </a:ext>
            </a:extLst>
          </p:cNvPr>
          <p:cNvSpPr txBox="1"/>
          <p:nvPr/>
        </p:nvSpPr>
        <p:spPr>
          <a:xfrm>
            <a:off x="9125302" y="6055877"/>
            <a:ext cx="297305" cy="369332"/>
          </a:xfrm>
          <a:prstGeom prst="rect">
            <a:avLst/>
          </a:prstGeom>
          <a:noFill/>
        </p:spPr>
        <p:txBody>
          <a:bodyPr wrap="square" rtlCol="0">
            <a:spAutoFit/>
          </a:bodyPr>
          <a:lstStyle/>
          <a:p>
            <a:r>
              <a:rPr lang="en-GB" dirty="0"/>
              <a:t>5</a:t>
            </a:r>
            <a:endParaRPr lang="en-GB" sz="1800" dirty="0"/>
          </a:p>
        </p:txBody>
      </p:sp>
    </p:spTree>
    <p:extLst>
      <p:ext uri="{BB962C8B-B14F-4D97-AF65-F5344CB8AC3E}">
        <p14:creationId xmlns:p14="http://schemas.microsoft.com/office/powerpoint/2010/main" val="3389313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38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7"/>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5"/>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P spid="3" grpId="0"/>
      <p:bldP spid="7" grpId="0"/>
      <p:bldP spid="5" grpId="0"/>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423593" y="44624"/>
            <a:ext cx="7024687" cy="1143000"/>
          </a:xfrm>
        </p:spPr>
        <p:txBody>
          <a:bodyPr>
            <a:normAutofit/>
          </a:bodyPr>
          <a:lstStyle/>
          <a:p>
            <a:pPr eaLnBrk="1" hangingPunct="1"/>
            <a:r>
              <a:rPr lang="en-AU" altLang="en-US" b="1" dirty="0"/>
              <a:t>Elaborate / succinct styles</a:t>
            </a:r>
          </a:p>
        </p:txBody>
      </p:sp>
      <p:sp>
        <p:nvSpPr>
          <p:cNvPr id="17411" name="Rectangle 3"/>
          <p:cNvSpPr>
            <a:spLocks noGrp="1" noChangeArrowheads="1"/>
          </p:cNvSpPr>
          <p:nvPr>
            <p:ph idx="1"/>
          </p:nvPr>
        </p:nvSpPr>
        <p:spPr>
          <a:xfrm>
            <a:off x="1703513" y="1268761"/>
            <a:ext cx="8784975" cy="2736304"/>
          </a:xfrm>
        </p:spPr>
        <p:txBody>
          <a:bodyPr>
            <a:noAutofit/>
          </a:bodyPr>
          <a:lstStyle/>
          <a:p>
            <a:pPr eaLnBrk="1" hangingPunct="1">
              <a:lnSpc>
                <a:spcPct val="110000"/>
              </a:lnSpc>
              <a:spcBef>
                <a:spcPts val="600"/>
              </a:spcBef>
              <a:spcAft>
                <a:spcPts val="600"/>
              </a:spcAft>
            </a:pPr>
            <a:r>
              <a:rPr lang="en-AU" altLang="en-US" sz="2800" dirty="0"/>
              <a:t>This dimension refers to the quantity of talk.</a:t>
            </a:r>
          </a:p>
          <a:p>
            <a:pPr eaLnBrk="1" hangingPunct="1">
              <a:lnSpc>
                <a:spcPct val="110000"/>
              </a:lnSpc>
              <a:spcBef>
                <a:spcPts val="600"/>
              </a:spcBef>
              <a:spcAft>
                <a:spcPts val="600"/>
              </a:spcAft>
            </a:pPr>
            <a:r>
              <a:rPr lang="en-AU" altLang="en-US" sz="2800" dirty="0"/>
              <a:t>The elaborate style involves the use of rich, expressive and embellished language.</a:t>
            </a:r>
          </a:p>
          <a:p>
            <a:pPr eaLnBrk="1" hangingPunct="1">
              <a:lnSpc>
                <a:spcPct val="110000"/>
              </a:lnSpc>
              <a:spcBef>
                <a:spcPts val="600"/>
              </a:spcBef>
              <a:spcAft>
                <a:spcPts val="600"/>
              </a:spcAft>
            </a:pPr>
            <a:r>
              <a:rPr lang="en-AU" altLang="en-US" sz="2800" dirty="0"/>
              <a:t>The succinct style, also known as understated style, involves simple assertions and even silence is valued.</a:t>
            </a:r>
          </a:p>
        </p:txBody>
      </p:sp>
      <p:sp>
        <p:nvSpPr>
          <p:cNvPr id="2" name="TextBox 1">
            <a:extLst>
              <a:ext uri="{FF2B5EF4-FFF2-40B4-BE49-F238E27FC236}">
                <a16:creationId xmlns:a16="http://schemas.microsoft.com/office/drawing/2014/main" id="{36F53047-6261-4CBA-A34B-00CE44636520}"/>
              </a:ext>
            </a:extLst>
          </p:cNvPr>
          <p:cNvSpPr txBox="1"/>
          <p:nvPr/>
        </p:nvSpPr>
        <p:spPr>
          <a:xfrm>
            <a:off x="1847528" y="4910854"/>
            <a:ext cx="8136904" cy="1038426"/>
          </a:xfrm>
          <a:prstGeom prst="rect">
            <a:avLst/>
          </a:prstGeom>
          <a:noFill/>
        </p:spPr>
        <p:txBody>
          <a:bodyPr wrap="square" rtlCol="0">
            <a:spAutoFit/>
          </a:bodyPr>
          <a:lstStyle/>
          <a:p>
            <a:pPr marL="342900" indent="-342900">
              <a:lnSpc>
                <a:spcPct val="110000"/>
              </a:lnSpc>
              <a:spcBef>
                <a:spcPts val="600"/>
              </a:spcBef>
              <a:spcAft>
                <a:spcPts val="600"/>
              </a:spcAft>
              <a:buFont typeface="Arial" panose="020B0604020202020204" pitchFamily="34" charset="0"/>
              <a:buChar char="•"/>
            </a:pPr>
            <a:r>
              <a:rPr lang="en-AU" altLang="en-US" sz="2400" i="1" dirty="0"/>
              <a:t>Which dimension tends to be favoured in your culture?</a:t>
            </a:r>
          </a:p>
          <a:p>
            <a:pPr marL="342900" indent="-342900">
              <a:lnSpc>
                <a:spcPct val="110000"/>
              </a:lnSpc>
              <a:spcBef>
                <a:spcPts val="600"/>
              </a:spcBef>
              <a:spcAft>
                <a:spcPts val="600"/>
              </a:spcAft>
              <a:buFont typeface="Arial" panose="020B0604020202020204" pitchFamily="34" charset="0"/>
              <a:buChar char="•"/>
            </a:pPr>
            <a:r>
              <a:rPr lang="en-AU" altLang="en-US" sz="2400" i="1" dirty="0"/>
              <a:t>Which dimension do we favour in academia?</a:t>
            </a:r>
          </a:p>
        </p:txBody>
      </p:sp>
      <p:pic>
        <p:nvPicPr>
          <p:cNvPr id="5" name="Picture 4">
            <a:hlinkClick r:id="rId2"/>
            <a:extLst>
              <a:ext uri="{FF2B5EF4-FFF2-40B4-BE49-F238E27FC236}">
                <a16:creationId xmlns:a16="http://schemas.microsoft.com/office/drawing/2014/main" id="{F07090FB-1D28-4589-80D1-5742BD4BAC9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223792" y="4132908"/>
            <a:ext cx="576064" cy="607630"/>
          </a:xfrm>
          <a:prstGeom prst="rect">
            <a:avLst/>
          </a:prstGeom>
        </p:spPr>
      </p:pic>
      <p:sp>
        <p:nvSpPr>
          <p:cNvPr id="6" name="TextBox 5">
            <a:extLst>
              <a:ext uri="{FF2B5EF4-FFF2-40B4-BE49-F238E27FC236}">
                <a16:creationId xmlns:a16="http://schemas.microsoft.com/office/drawing/2014/main" id="{61C71999-8F5D-402D-826C-2AD0D935BCA7}"/>
              </a:ext>
            </a:extLst>
          </p:cNvPr>
          <p:cNvSpPr txBox="1"/>
          <p:nvPr/>
        </p:nvSpPr>
        <p:spPr>
          <a:xfrm>
            <a:off x="2063552" y="4200889"/>
            <a:ext cx="2160241" cy="369332"/>
          </a:xfrm>
          <a:prstGeom prst="rect">
            <a:avLst/>
          </a:prstGeom>
          <a:noFill/>
        </p:spPr>
        <p:txBody>
          <a:bodyPr wrap="square" rtlCol="0">
            <a:spAutoFit/>
          </a:bodyPr>
          <a:lstStyle/>
          <a:p>
            <a:r>
              <a:rPr lang="en-GB" dirty="0"/>
              <a:t>6</a:t>
            </a:r>
            <a:r>
              <a:rPr lang="en-GB" sz="1800" dirty="0"/>
              <a:t>. Elaborate speech</a:t>
            </a:r>
          </a:p>
        </p:txBody>
      </p:sp>
      <p:pic>
        <p:nvPicPr>
          <p:cNvPr id="7" name="Picture 6">
            <a:hlinkClick r:id="rId4"/>
            <a:extLst>
              <a:ext uri="{FF2B5EF4-FFF2-40B4-BE49-F238E27FC236}">
                <a16:creationId xmlns:a16="http://schemas.microsoft.com/office/drawing/2014/main" id="{398239CE-973F-4BF2-823F-3B5F40A8AF1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00256" y="4132908"/>
            <a:ext cx="576064" cy="607630"/>
          </a:xfrm>
          <a:prstGeom prst="rect">
            <a:avLst/>
          </a:prstGeom>
        </p:spPr>
      </p:pic>
      <p:sp>
        <p:nvSpPr>
          <p:cNvPr id="8" name="TextBox 7">
            <a:extLst>
              <a:ext uri="{FF2B5EF4-FFF2-40B4-BE49-F238E27FC236}">
                <a16:creationId xmlns:a16="http://schemas.microsoft.com/office/drawing/2014/main" id="{D7DED4D0-CF95-413F-8BFA-C5D66BAED1C7}"/>
              </a:ext>
            </a:extLst>
          </p:cNvPr>
          <p:cNvSpPr txBox="1"/>
          <p:nvPr/>
        </p:nvSpPr>
        <p:spPr>
          <a:xfrm>
            <a:off x="6096000" y="4211796"/>
            <a:ext cx="2304256" cy="369332"/>
          </a:xfrm>
          <a:prstGeom prst="rect">
            <a:avLst/>
          </a:prstGeom>
          <a:noFill/>
        </p:spPr>
        <p:txBody>
          <a:bodyPr wrap="square" rtlCol="0">
            <a:spAutoFit/>
          </a:bodyPr>
          <a:lstStyle/>
          <a:p>
            <a:r>
              <a:rPr lang="en-GB" dirty="0"/>
              <a:t>7</a:t>
            </a:r>
            <a:r>
              <a:rPr lang="en-GB" sz="1800" dirty="0"/>
              <a:t>. Succinct speech</a:t>
            </a:r>
          </a:p>
        </p:txBody>
      </p:sp>
    </p:spTree>
    <p:extLst>
      <p:ext uri="{BB962C8B-B14F-4D97-AF65-F5344CB8AC3E}">
        <p14:creationId xmlns:p14="http://schemas.microsoft.com/office/powerpoint/2010/main" val="4237183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P spid="2" grpId="0" build="p"/>
      <p:bldP spid="6" grpId="0"/>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2319339" y="116632"/>
            <a:ext cx="7024687" cy="1143000"/>
          </a:xfrm>
        </p:spPr>
        <p:txBody>
          <a:bodyPr/>
          <a:lstStyle/>
          <a:p>
            <a:pPr eaLnBrk="1" hangingPunct="1"/>
            <a:r>
              <a:rPr lang="en-AU" altLang="en-US" b="1" dirty="0"/>
              <a:t>Personal / contextual styles</a:t>
            </a:r>
          </a:p>
        </p:txBody>
      </p:sp>
      <p:sp>
        <p:nvSpPr>
          <p:cNvPr id="18435" name="Rectangle 3"/>
          <p:cNvSpPr>
            <a:spLocks noGrp="1" noChangeArrowheads="1"/>
          </p:cNvSpPr>
          <p:nvPr>
            <p:ph idx="1"/>
          </p:nvPr>
        </p:nvSpPr>
        <p:spPr>
          <a:xfrm>
            <a:off x="1703512" y="1269909"/>
            <a:ext cx="8640960" cy="3509962"/>
          </a:xfrm>
        </p:spPr>
        <p:txBody>
          <a:bodyPr>
            <a:noAutofit/>
          </a:bodyPr>
          <a:lstStyle/>
          <a:p>
            <a:pPr eaLnBrk="1" hangingPunct="1">
              <a:spcBef>
                <a:spcPts val="600"/>
              </a:spcBef>
              <a:spcAft>
                <a:spcPts val="600"/>
              </a:spcAft>
            </a:pPr>
            <a:r>
              <a:rPr lang="en-AU" altLang="en-US" sz="2400" dirty="0"/>
              <a:t>This dimension is concerned with the emphasis on self or on his/her role.</a:t>
            </a:r>
          </a:p>
          <a:p>
            <a:pPr eaLnBrk="1" hangingPunct="1">
              <a:spcBef>
                <a:spcPts val="600"/>
              </a:spcBef>
              <a:spcAft>
                <a:spcPts val="600"/>
              </a:spcAft>
            </a:pPr>
            <a:r>
              <a:rPr lang="en-AU" altLang="en-US" sz="2400" dirty="0"/>
              <a:t>Personal style amplifies the individual identity of the speaker, it is often informal.</a:t>
            </a:r>
          </a:p>
          <a:p>
            <a:pPr eaLnBrk="1" hangingPunct="1">
              <a:spcBef>
                <a:spcPts val="600"/>
              </a:spcBef>
              <a:spcAft>
                <a:spcPts val="600"/>
              </a:spcAft>
            </a:pPr>
            <a:r>
              <a:rPr lang="en-AU" altLang="en-US" sz="2400" dirty="0"/>
              <a:t>E.g. we have already discussed that in English we use the word ‘You’ to refer to anyone in the second person</a:t>
            </a:r>
          </a:p>
          <a:p>
            <a:pPr eaLnBrk="1" hangingPunct="1">
              <a:spcBef>
                <a:spcPts val="600"/>
              </a:spcBef>
              <a:spcAft>
                <a:spcPts val="600"/>
              </a:spcAft>
            </a:pPr>
            <a:r>
              <a:rPr lang="en-AU" altLang="en-US" sz="2400" dirty="0"/>
              <a:t>Contextual style is oriented by status and role.</a:t>
            </a:r>
          </a:p>
          <a:p>
            <a:pPr eaLnBrk="1" hangingPunct="1">
              <a:spcBef>
                <a:spcPts val="600"/>
              </a:spcBef>
              <a:spcAft>
                <a:spcPts val="600"/>
              </a:spcAft>
            </a:pPr>
            <a:r>
              <a:rPr lang="en-AU" altLang="en-US" sz="2400" dirty="0"/>
              <a:t>E.g. we have already discussed that in French they use ‘</a:t>
            </a:r>
            <a:r>
              <a:rPr lang="en-AU" altLang="en-US" sz="2400" dirty="0" err="1"/>
              <a:t>Tu</a:t>
            </a:r>
            <a:r>
              <a:rPr lang="en-AU" altLang="en-US" sz="2400" dirty="0"/>
              <a:t>’ and ‘</a:t>
            </a:r>
            <a:r>
              <a:rPr lang="en-AU" altLang="en-US" sz="2400" dirty="0" err="1"/>
              <a:t>Vous</a:t>
            </a:r>
            <a:r>
              <a:rPr lang="en-AU" altLang="en-US" sz="2400" dirty="0"/>
              <a:t>’ depending on who they are talking to.</a:t>
            </a:r>
          </a:p>
          <a:p>
            <a:pPr eaLnBrk="1" hangingPunct="1">
              <a:spcBef>
                <a:spcPts val="600"/>
              </a:spcBef>
              <a:spcAft>
                <a:spcPts val="600"/>
              </a:spcAft>
            </a:pPr>
            <a:r>
              <a:rPr lang="en-AU" altLang="en-US" sz="2400" dirty="0"/>
              <a:t>Which style tends to be favoured in your culture?</a:t>
            </a:r>
          </a:p>
        </p:txBody>
      </p:sp>
    </p:spTree>
    <p:extLst>
      <p:ext uri="{BB962C8B-B14F-4D97-AF65-F5344CB8AC3E}">
        <p14:creationId xmlns:p14="http://schemas.microsoft.com/office/powerpoint/2010/main" val="3901582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84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843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2279577" y="44624"/>
            <a:ext cx="7024687" cy="1143000"/>
          </a:xfrm>
        </p:spPr>
        <p:txBody>
          <a:bodyPr>
            <a:normAutofit fontScale="90000"/>
          </a:bodyPr>
          <a:lstStyle/>
          <a:p>
            <a:pPr eaLnBrk="1" hangingPunct="1"/>
            <a:r>
              <a:rPr lang="en-AU" altLang="en-US" b="1" dirty="0"/>
              <a:t>Instrumental / affective styles</a:t>
            </a:r>
          </a:p>
        </p:txBody>
      </p:sp>
      <p:sp>
        <p:nvSpPr>
          <p:cNvPr id="19459" name="Rectangle 3"/>
          <p:cNvSpPr>
            <a:spLocks noGrp="1" noChangeArrowheads="1"/>
          </p:cNvSpPr>
          <p:nvPr>
            <p:ph idx="1"/>
          </p:nvPr>
        </p:nvSpPr>
        <p:spPr>
          <a:xfrm>
            <a:off x="1631504" y="1205407"/>
            <a:ext cx="8856984" cy="3087690"/>
          </a:xfrm>
        </p:spPr>
        <p:txBody>
          <a:bodyPr>
            <a:noAutofit/>
          </a:bodyPr>
          <a:lstStyle/>
          <a:p>
            <a:pPr eaLnBrk="1" hangingPunct="1">
              <a:spcBef>
                <a:spcPts val="600"/>
              </a:spcBef>
              <a:spcAft>
                <a:spcPts val="600"/>
              </a:spcAft>
            </a:pPr>
            <a:r>
              <a:rPr lang="en-AU" altLang="en-US" sz="2200" b="1" dirty="0"/>
              <a:t>Instrumental style </a:t>
            </a:r>
            <a:r>
              <a:rPr lang="en-AU" altLang="en-US" sz="2200" dirty="0"/>
              <a:t>is goal-oriented and sender- focused.</a:t>
            </a:r>
          </a:p>
          <a:p>
            <a:pPr>
              <a:spcBef>
                <a:spcPts val="600"/>
              </a:spcBef>
              <a:spcAft>
                <a:spcPts val="600"/>
              </a:spcAft>
            </a:pPr>
            <a:r>
              <a:rPr lang="en-GB" altLang="en-US" sz="2200" dirty="0"/>
              <a:t>E.g. In the United States, the burden is on the sender to make the message clear. </a:t>
            </a:r>
          </a:p>
          <a:p>
            <a:pPr>
              <a:spcBef>
                <a:spcPts val="600"/>
              </a:spcBef>
              <a:spcAft>
                <a:spcPts val="600"/>
              </a:spcAft>
            </a:pPr>
            <a:r>
              <a:rPr lang="en-GB" altLang="en-US" sz="2200" dirty="0"/>
              <a:t>Assertiveness is valued, and persuasion is an important skill.</a:t>
            </a:r>
            <a:endParaRPr lang="en-AU" altLang="en-US" sz="2200" dirty="0"/>
          </a:p>
          <a:p>
            <a:pPr eaLnBrk="1" hangingPunct="1">
              <a:spcBef>
                <a:spcPts val="600"/>
              </a:spcBef>
              <a:spcAft>
                <a:spcPts val="600"/>
              </a:spcAft>
            </a:pPr>
            <a:r>
              <a:rPr lang="en-AU" altLang="en-US" sz="2200" b="1" dirty="0"/>
              <a:t>Affective style </a:t>
            </a:r>
            <a:r>
              <a:rPr lang="en-AU" altLang="en-US" sz="2200" dirty="0"/>
              <a:t>is receiver-focused and process-oriented.</a:t>
            </a:r>
          </a:p>
          <a:p>
            <a:pPr>
              <a:spcBef>
                <a:spcPts val="600"/>
              </a:spcBef>
              <a:spcAft>
                <a:spcPts val="600"/>
              </a:spcAft>
            </a:pPr>
            <a:r>
              <a:rPr lang="en-GB" altLang="en-US" sz="2200" dirty="0"/>
              <a:t>ln Japan, the burden is on the receiver to sense the message before the speaker actually expresses him- or herself verbally by reading contextual cues.</a:t>
            </a:r>
          </a:p>
          <a:p>
            <a:pPr>
              <a:spcBef>
                <a:spcPts val="600"/>
              </a:spcBef>
              <a:spcAft>
                <a:spcPts val="600"/>
              </a:spcAft>
            </a:pPr>
            <a:r>
              <a:rPr lang="en-GB" altLang="en-US" sz="2200" dirty="0"/>
              <a:t>This is a difficult concept to explore in limited time but it is an important aspect of intercultural communication</a:t>
            </a:r>
          </a:p>
          <a:p>
            <a:pPr>
              <a:spcBef>
                <a:spcPts val="600"/>
              </a:spcBef>
              <a:spcAft>
                <a:spcPts val="600"/>
              </a:spcAft>
            </a:pPr>
            <a:r>
              <a:rPr lang="en-GB" altLang="en-US" sz="2200" dirty="0"/>
              <a:t>For example, between medical staff and patients from different cultures.</a:t>
            </a:r>
            <a:endParaRPr lang="en-AU" altLang="en-US" sz="2200" dirty="0"/>
          </a:p>
        </p:txBody>
      </p:sp>
      <p:pic>
        <p:nvPicPr>
          <p:cNvPr id="3" name="Picture 2" descr="A picture containing light&#10;&#10;Description automatically generated">
            <a:hlinkClick r:id="rId2"/>
            <a:extLst>
              <a:ext uri="{FF2B5EF4-FFF2-40B4-BE49-F238E27FC236}">
                <a16:creationId xmlns:a16="http://schemas.microsoft.com/office/drawing/2014/main" id="{D03847C8-020F-41F2-A992-25E381FEDD9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02221" y="5987964"/>
            <a:ext cx="681396" cy="681396"/>
          </a:xfrm>
          <a:prstGeom prst="rect">
            <a:avLst/>
          </a:prstGeom>
        </p:spPr>
      </p:pic>
    </p:spTree>
    <p:extLst>
      <p:ext uri="{BB962C8B-B14F-4D97-AF65-F5344CB8AC3E}">
        <p14:creationId xmlns:p14="http://schemas.microsoft.com/office/powerpoint/2010/main" val="326601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207568" y="260649"/>
            <a:ext cx="7772400" cy="974725"/>
          </a:xfrm>
        </p:spPr>
        <p:txBody>
          <a:bodyPr>
            <a:normAutofit fontScale="90000"/>
          </a:bodyPr>
          <a:lstStyle/>
          <a:p>
            <a:pPr eaLnBrk="1" hangingPunct="1"/>
            <a:r>
              <a:rPr lang="en-AU" altLang="en-US" b="1" dirty="0"/>
              <a:t>Barriers to intercultural communication</a:t>
            </a:r>
          </a:p>
        </p:txBody>
      </p:sp>
      <p:sp>
        <p:nvSpPr>
          <p:cNvPr id="20483" name="Rectangle 3"/>
          <p:cNvSpPr>
            <a:spLocks noGrp="1" noChangeArrowheads="1"/>
          </p:cNvSpPr>
          <p:nvPr>
            <p:ph idx="1"/>
          </p:nvPr>
        </p:nvSpPr>
        <p:spPr>
          <a:xfrm>
            <a:off x="1775521" y="1700809"/>
            <a:ext cx="8061325" cy="648221"/>
          </a:xfrm>
        </p:spPr>
        <p:txBody>
          <a:bodyPr>
            <a:noAutofit/>
          </a:bodyPr>
          <a:lstStyle/>
          <a:p>
            <a:pPr lvl="1" eaLnBrk="1" hangingPunct="1">
              <a:buFontTx/>
              <a:buNone/>
            </a:pPr>
            <a:r>
              <a:rPr lang="en-US" altLang="en-US" dirty="0" err="1"/>
              <a:t>Jandt</a:t>
            </a:r>
            <a:r>
              <a:rPr lang="en-US" altLang="en-US" dirty="0"/>
              <a:t> (2007) identified the following barriers:</a:t>
            </a:r>
          </a:p>
          <a:p>
            <a:pPr lvl="1" eaLnBrk="1" hangingPunct="1">
              <a:buFontTx/>
              <a:buNone/>
            </a:pPr>
            <a:endParaRPr lang="en-US" altLang="en-US" dirty="0"/>
          </a:p>
          <a:p>
            <a:pPr marL="457200" lvl="1" indent="0" eaLnBrk="1" hangingPunct="1">
              <a:buNone/>
            </a:pPr>
            <a:endParaRPr lang="en-US" altLang="en-US" dirty="0"/>
          </a:p>
        </p:txBody>
      </p:sp>
      <p:sp>
        <p:nvSpPr>
          <p:cNvPr id="2" name="TextBox 1"/>
          <p:cNvSpPr txBox="1"/>
          <p:nvPr/>
        </p:nvSpPr>
        <p:spPr>
          <a:xfrm>
            <a:off x="2567608" y="2636912"/>
            <a:ext cx="7128792" cy="344709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Vocabulary.</a:t>
            </a:r>
          </a:p>
          <a:p>
            <a:pPr marL="457200" indent="-457200">
              <a:spcBef>
                <a:spcPts val="600"/>
              </a:spcBef>
              <a:spcAft>
                <a:spcPts val="600"/>
              </a:spcAft>
              <a:buFont typeface="Arial" panose="020B0604020202020204" pitchFamily="34" charset="0"/>
              <a:buChar char="•"/>
            </a:pPr>
            <a:r>
              <a:rPr lang="en-GB" sz="2800" dirty="0"/>
              <a:t>Idiomatic expressions.</a:t>
            </a:r>
          </a:p>
          <a:p>
            <a:pPr marL="457200" indent="-457200">
              <a:spcBef>
                <a:spcPts val="600"/>
              </a:spcBef>
              <a:spcAft>
                <a:spcPts val="600"/>
              </a:spcAft>
              <a:buFont typeface="Arial" panose="020B0604020202020204" pitchFamily="34" charset="0"/>
              <a:buChar char="•"/>
            </a:pPr>
            <a:r>
              <a:rPr lang="en-GB" sz="2800" dirty="0"/>
              <a:t>Grammatical equivalence.</a:t>
            </a:r>
          </a:p>
          <a:p>
            <a:pPr marL="457200" indent="-457200">
              <a:spcBef>
                <a:spcPts val="600"/>
              </a:spcBef>
              <a:spcAft>
                <a:spcPts val="600"/>
              </a:spcAft>
              <a:buFont typeface="Arial" panose="020B0604020202020204" pitchFamily="34" charset="0"/>
              <a:buChar char="•"/>
            </a:pPr>
            <a:r>
              <a:rPr lang="en-GB" sz="2800" dirty="0"/>
              <a:t>Experiential equivalence.</a:t>
            </a:r>
          </a:p>
          <a:p>
            <a:pPr marL="457200" indent="-457200">
              <a:spcBef>
                <a:spcPts val="600"/>
              </a:spcBef>
              <a:spcAft>
                <a:spcPts val="600"/>
              </a:spcAft>
              <a:buFont typeface="Arial" panose="020B0604020202020204" pitchFamily="34" charset="0"/>
              <a:buChar char="•"/>
            </a:pPr>
            <a:r>
              <a:rPr lang="en-GB" sz="2800" dirty="0"/>
              <a:t>Conceptual difference.</a:t>
            </a:r>
          </a:p>
          <a:p>
            <a:pPr marL="457200" indent="-457200">
              <a:spcBef>
                <a:spcPts val="600"/>
              </a:spcBef>
              <a:spcAft>
                <a:spcPts val="600"/>
              </a:spcAft>
              <a:buFont typeface="Arial" panose="020B0604020202020204" pitchFamily="34" charset="0"/>
              <a:buChar char="•"/>
            </a:pPr>
            <a:endParaRPr lang="en-GB" sz="2800" dirty="0"/>
          </a:p>
        </p:txBody>
      </p:sp>
      <p:sp>
        <p:nvSpPr>
          <p:cNvPr id="3" name="TextBox 2">
            <a:extLst>
              <a:ext uri="{FF2B5EF4-FFF2-40B4-BE49-F238E27FC236}">
                <a16:creationId xmlns:a16="http://schemas.microsoft.com/office/drawing/2014/main" id="{E88B9F62-38AD-4DC6-9877-97C39823672B}"/>
              </a:ext>
            </a:extLst>
          </p:cNvPr>
          <p:cNvSpPr txBox="1"/>
          <p:nvPr/>
        </p:nvSpPr>
        <p:spPr>
          <a:xfrm>
            <a:off x="4151784" y="5733257"/>
            <a:ext cx="5828184" cy="461665"/>
          </a:xfrm>
          <a:prstGeom prst="rect">
            <a:avLst/>
          </a:prstGeom>
          <a:noFill/>
        </p:spPr>
        <p:txBody>
          <a:bodyPr wrap="square" rtlCol="0">
            <a:spAutoFit/>
          </a:bodyPr>
          <a:lstStyle/>
          <a:p>
            <a:r>
              <a:rPr lang="en-GB" sz="2400" dirty="0"/>
              <a:t>We will look, briefly, at each of these in turn</a:t>
            </a:r>
          </a:p>
        </p:txBody>
      </p:sp>
    </p:spTree>
    <p:extLst>
      <p:ext uri="{BB962C8B-B14F-4D97-AF65-F5344CB8AC3E}">
        <p14:creationId xmlns:p14="http://schemas.microsoft.com/office/powerpoint/2010/main" val="3275944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26444-89D2-4A9B-8AA3-49F0646DB2F4}"/>
              </a:ext>
            </a:extLst>
          </p:cNvPr>
          <p:cNvSpPr>
            <a:spLocks noGrp="1"/>
          </p:cNvSpPr>
          <p:nvPr>
            <p:ph type="title"/>
          </p:nvPr>
        </p:nvSpPr>
        <p:spPr>
          <a:xfrm>
            <a:off x="1981200" y="274638"/>
            <a:ext cx="8229600" cy="706090"/>
          </a:xfrm>
        </p:spPr>
        <p:txBody>
          <a:bodyPr>
            <a:normAutofit fontScale="90000"/>
          </a:bodyPr>
          <a:lstStyle/>
          <a:p>
            <a:r>
              <a:rPr lang="en-GB" b="1" dirty="0"/>
              <a:t>Vocabulary as a barrier</a:t>
            </a:r>
          </a:p>
        </p:txBody>
      </p:sp>
      <p:sp>
        <p:nvSpPr>
          <p:cNvPr id="3" name="TextBox 2">
            <a:extLst>
              <a:ext uri="{FF2B5EF4-FFF2-40B4-BE49-F238E27FC236}">
                <a16:creationId xmlns:a16="http://schemas.microsoft.com/office/drawing/2014/main" id="{B48B4AA4-8C4C-4CB2-AFFA-73B8317864B2}"/>
              </a:ext>
            </a:extLst>
          </p:cNvPr>
          <p:cNvSpPr txBox="1"/>
          <p:nvPr/>
        </p:nvSpPr>
        <p:spPr>
          <a:xfrm>
            <a:off x="1631504" y="1268761"/>
            <a:ext cx="8856984" cy="298543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is perhaps the most obvious barrier</a:t>
            </a:r>
          </a:p>
          <a:p>
            <a:pPr marL="457200" indent="-457200">
              <a:spcBef>
                <a:spcPts val="600"/>
              </a:spcBef>
              <a:spcAft>
                <a:spcPts val="600"/>
              </a:spcAft>
              <a:buFont typeface="Arial" panose="020B0604020202020204" pitchFamily="34" charset="0"/>
              <a:buChar char="•"/>
            </a:pPr>
            <a:r>
              <a:rPr lang="en-GB" sz="2800" dirty="0"/>
              <a:t>For example, a person whose first language is Urdu would need to know the words in English for ‘sharp pain in my stomach’ in order to communicate this effectively to a Doctor</a:t>
            </a:r>
          </a:p>
          <a:p>
            <a:pPr marL="457200" indent="-457200">
              <a:spcBef>
                <a:spcPts val="600"/>
              </a:spcBef>
              <a:spcAft>
                <a:spcPts val="600"/>
              </a:spcAft>
              <a:buFont typeface="Arial" panose="020B0604020202020204" pitchFamily="34" charset="0"/>
              <a:buChar char="•"/>
            </a:pPr>
            <a:r>
              <a:rPr lang="en-GB" sz="2800" i="1" dirty="0"/>
              <a:t>Activity – try to convert these phrases into French</a:t>
            </a:r>
          </a:p>
        </p:txBody>
      </p:sp>
      <p:sp>
        <p:nvSpPr>
          <p:cNvPr id="4" name="TextBox 3">
            <a:extLst>
              <a:ext uri="{FF2B5EF4-FFF2-40B4-BE49-F238E27FC236}">
                <a16:creationId xmlns:a16="http://schemas.microsoft.com/office/drawing/2014/main" id="{077220E4-FA51-40AA-A543-395A2E40C5B0}"/>
              </a:ext>
            </a:extLst>
          </p:cNvPr>
          <p:cNvSpPr txBox="1"/>
          <p:nvPr/>
        </p:nvSpPr>
        <p:spPr>
          <a:xfrm>
            <a:off x="2855640" y="4365105"/>
            <a:ext cx="6840760"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i="1" dirty="0"/>
              <a:t>We are going to be evicted tomorrow</a:t>
            </a:r>
          </a:p>
          <a:p>
            <a:pPr marL="342900" indent="-342900">
              <a:spcBef>
                <a:spcPts val="600"/>
              </a:spcBef>
              <a:spcAft>
                <a:spcPts val="600"/>
              </a:spcAft>
              <a:buFont typeface="Arial" panose="020B0604020202020204" pitchFamily="34" charset="0"/>
              <a:buChar char="•"/>
            </a:pPr>
            <a:r>
              <a:rPr lang="en-GB" sz="2400" i="1" dirty="0"/>
              <a:t>I cannot put any weight on my left leg</a:t>
            </a:r>
          </a:p>
          <a:p>
            <a:pPr marL="342900" indent="-342900">
              <a:spcBef>
                <a:spcPts val="600"/>
              </a:spcBef>
              <a:spcAft>
                <a:spcPts val="600"/>
              </a:spcAft>
              <a:buFont typeface="Arial" panose="020B0604020202020204" pitchFamily="34" charset="0"/>
              <a:buChar char="•"/>
            </a:pPr>
            <a:r>
              <a:rPr lang="en-GB" sz="2400" i="1" dirty="0"/>
              <a:t>There is no credit in my electricity meter</a:t>
            </a:r>
          </a:p>
        </p:txBody>
      </p:sp>
      <p:sp>
        <p:nvSpPr>
          <p:cNvPr id="5" name="TextBox 4">
            <a:extLst>
              <a:ext uri="{FF2B5EF4-FFF2-40B4-BE49-F238E27FC236}">
                <a16:creationId xmlns:a16="http://schemas.microsoft.com/office/drawing/2014/main" id="{CE85EEB3-169F-40C8-93C6-1A1C287CDE27}"/>
              </a:ext>
            </a:extLst>
          </p:cNvPr>
          <p:cNvSpPr txBox="1"/>
          <p:nvPr/>
        </p:nvSpPr>
        <p:spPr>
          <a:xfrm>
            <a:off x="4223792" y="5984121"/>
            <a:ext cx="6264696" cy="830997"/>
          </a:xfrm>
          <a:prstGeom prst="rect">
            <a:avLst/>
          </a:prstGeom>
          <a:noFill/>
        </p:spPr>
        <p:txBody>
          <a:bodyPr wrap="square" rtlCol="0">
            <a:spAutoFit/>
          </a:bodyPr>
          <a:lstStyle/>
          <a:p>
            <a:pPr algn="ctr"/>
            <a:r>
              <a:rPr lang="en-GB" sz="2400" dirty="0"/>
              <a:t>This is the problem that many non-native speakers of English have</a:t>
            </a:r>
          </a:p>
        </p:txBody>
      </p:sp>
    </p:spTree>
    <p:extLst>
      <p:ext uri="{BB962C8B-B14F-4D97-AF65-F5344CB8AC3E}">
        <p14:creationId xmlns:p14="http://schemas.microsoft.com/office/powerpoint/2010/main" val="443117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5058-C7BE-4E92-A102-C08CD769D3A6}"/>
              </a:ext>
            </a:extLst>
          </p:cNvPr>
          <p:cNvSpPr txBox="1">
            <a:spLocks/>
          </p:cNvSpPr>
          <p:nvPr/>
        </p:nvSpPr>
        <p:spPr>
          <a:xfrm>
            <a:off x="1981200" y="274638"/>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Idiomatic expressions as a barrier</a:t>
            </a:r>
          </a:p>
        </p:txBody>
      </p:sp>
      <p:sp>
        <p:nvSpPr>
          <p:cNvPr id="3" name="TextBox 2">
            <a:extLst>
              <a:ext uri="{FF2B5EF4-FFF2-40B4-BE49-F238E27FC236}">
                <a16:creationId xmlns:a16="http://schemas.microsoft.com/office/drawing/2014/main" id="{BB5DCD53-2256-486D-A0ED-0E7ED6AE5B3A}"/>
              </a:ext>
            </a:extLst>
          </p:cNvPr>
          <p:cNvSpPr txBox="1"/>
          <p:nvPr/>
        </p:nvSpPr>
        <p:spPr>
          <a:xfrm>
            <a:off x="1631504" y="1268761"/>
            <a:ext cx="8856984" cy="4431983"/>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Idiomatic refers to the natural, acquired way of speaking that every language has</a:t>
            </a:r>
          </a:p>
          <a:p>
            <a:pPr marL="457200" indent="-457200">
              <a:spcBef>
                <a:spcPts val="600"/>
              </a:spcBef>
              <a:spcAft>
                <a:spcPts val="600"/>
              </a:spcAft>
              <a:buFont typeface="Arial" panose="020B0604020202020204" pitchFamily="34" charset="0"/>
              <a:buChar char="•"/>
            </a:pPr>
            <a:r>
              <a:rPr lang="en-GB" sz="2800" dirty="0"/>
              <a:t>Another way of thinking of it is that each language has different ‘figures of speech’ or ‘turns of phrase’.</a:t>
            </a:r>
          </a:p>
          <a:p>
            <a:pPr marL="457200" indent="-457200">
              <a:spcBef>
                <a:spcPts val="600"/>
              </a:spcBef>
              <a:spcAft>
                <a:spcPts val="600"/>
              </a:spcAft>
              <a:buFont typeface="Arial" panose="020B0604020202020204" pitchFamily="34" charset="0"/>
              <a:buChar char="•"/>
            </a:pPr>
            <a:r>
              <a:rPr lang="en-GB" sz="2800" dirty="0"/>
              <a:t>For example, in English most of us would know what I meant if I said “That’s a hot potato” or “You’re barking up the wrong tree”.</a:t>
            </a:r>
          </a:p>
          <a:p>
            <a:pPr marL="457200" indent="-457200">
              <a:spcBef>
                <a:spcPts val="600"/>
              </a:spcBef>
              <a:spcAft>
                <a:spcPts val="600"/>
              </a:spcAft>
              <a:buFont typeface="Arial" panose="020B0604020202020204" pitchFamily="34" charset="0"/>
              <a:buChar char="•"/>
            </a:pPr>
            <a:r>
              <a:rPr lang="en-GB" sz="2800" i="1" dirty="0"/>
              <a:t>Activity – on the next slide are some French idioms. What are their English equivalents?</a:t>
            </a:r>
          </a:p>
        </p:txBody>
      </p:sp>
    </p:spTree>
    <p:extLst>
      <p:ext uri="{BB962C8B-B14F-4D97-AF65-F5344CB8AC3E}">
        <p14:creationId xmlns:p14="http://schemas.microsoft.com/office/powerpoint/2010/main" val="224497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A810-5867-4515-849E-87575C9F658D}"/>
              </a:ext>
            </a:extLst>
          </p:cNvPr>
          <p:cNvSpPr txBox="1">
            <a:spLocks/>
          </p:cNvSpPr>
          <p:nvPr/>
        </p:nvSpPr>
        <p:spPr>
          <a:xfrm>
            <a:off x="1981200" y="274638"/>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Idiomatic expressions as a barrier</a:t>
            </a:r>
          </a:p>
        </p:txBody>
      </p:sp>
      <p:sp>
        <p:nvSpPr>
          <p:cNvPr id="3" name="TextBox 2">
            <a:extLst>
              <a:ext uri="{FF2B5EF4-FFF2-40B4-BE49-F238E27FC236}">
                <a16:creationId xmlns:a16="http://schemas.microsoft.com/office/drawing/2014/main" id="{C35B03DC-C434-4758-8A88-163CD5BE86AC}"/>
              </a:ext>
            </a:extLst>
          </p:cNvPr>
          <p:cNvSpPr txBox="1"/>
          <p:nvPr/>
        </p:nvSpPr>
        <p:spPr>
          <a:xfrm>
            <a:off x="2063552" y="1180632"/>
            <a:ext cx="3250704" cy="461665"/>
          </a:xfrm>
          <a:prstGeom prst="rect">
            <a:avLst/>
          </a:prstGeom>
          <a:noFill/>
        </p:spPr>
        <p:txBody>
          <a:bodyPr wrap="square" rtlCol="0">
            <a:spAutoFit/>
          </a:bodyPr>
          <a:lstStyle/>
          <a:p>
            <a:pPr algn="ctr"/>
            <a:r>
              <a:rPr lang="en-GB" sz="2400" b="1" dirty="0"/>
              <a:t>French Idiom</a:t>
            </a:r>
          </a:p>
        </p:txBody>
      </p:sp>
      <p:sp>
        <p:nvSpPr>
          <p:cNvPr id="4" name="TextBox 3">
            <a:extLst>
              <a:ext uri="{FF2B5EF4-FFF2-40B4-BE49-F238E27FC236}">
                <a16:creationId xmlns:a16="http://schemas.microsoft.com/office/drawing/2014/main" id="{7E53DEE0-2F2E-46D0-88E8-414892ECE8E1}"/>
              </a:ext>
            </a:extLst>
          </p:cNvPr>
          <p:cNvSpPr txBox="1"/>
          <p:nvPr/>
        </p:nvSpPr>
        <p:spPr>
          <a:xfrm>
            <a:off x="6068549" y="1193778"/>
            <a:ext cx="3250704" cy="461665"/>
          </a:xfrm>
          <a:prstGeom prst="rect">
            <a:avLst/>
          </a:prstGeom>
          <a:noFill/>
        </p:spPr>
        <p:txBody>
          <a:bodyPr wrap="square" rtlCol="0">
            <a:spAutoFit/>
          </a:bodyPr>
          <a:lstStyle/>
          <a:p>
            <a:pPr algn="ctr"/>
            <a:r>
              <a:rPr lang="en-GB" sz="2400" b="1" dirty="0"/>
              <a:t>English Equivalent</a:t>
            </a:r>
          </a:p>
        </p:txBody>
      </p:sp>
      <p:sp>
        <p:nvSpPr>
          <p:cNvPr id="5" name="TextBox 4">
            <a:extLst>
              <a:ext uri="{FF2B5EF4-FFF2-40B4-BE49-F238E27FC236}">
                <a16:creationId xmlns:a16="http://schemas.microsoft.com/office/drawing/2014/main" id="{1B22E3A7-A867-48EB-98CC-A20014EDAB13}"/>
              </a:ext>
            </a:extLst>
          </p:cNvPr>
          <p:cNvSpPr txBox="1"/>
          <p:nvPr/>
        </p:nvSpPr>
        <p:spPr>
          <a:xfrm>
            <a:off x="2212740" y="1842200"/>
            <a:ext cx="2952328" cy="646331"/>
          </a:xfrm>
          <a:prstGeom prst="rect">
            <a:avLst/>
          </a:prstGeom>
          <a:noFill/>
          <a:ln>
            <a:solidFill>
              <a:srgbClr val="7030A0"/>
            </a:solidFill>
          </a:ln>
        </p:spPr>
        <p:txBody>
          <a:bodyPr wrap="square" rtlCol="0">
            <a:spAutoFit/>
          </a:bodyPr>
          <a:lstStyle/>
          <a:p>
            <a:pPr algn="ctr"/>
            <a:r>
              <a:rPr lang="fr-FR" sz="1800" dirty="0"/>
              <a:t>Il fait un temps de chien! </a:t>
            </a:r>
          </a:p>
          <a:p>
            <a:pPr algn="ctr"/>
            <a:r>
              <a:rPr lang="fr-FR" sz="1800" dirty="0"/>
              <a:t>(</a:t>
            </a:r>
            <a:r>
              <a:rPr lang="fr-FR" sz="1800" dirty="0" err="1"/>
              <a:t>It’s</a:t>
            </a:r>
            <a:r>
              <a:rPr lang="fr-FR" sz="1800" dirty="0"/>
              <a:t> </a:t>
            </a:r>
            <a:r>
              <a:rPr lang="fr-FR" sz="1800" dirty="0" err="1"/>
              <a:t>dogs</a:t>
            </a:r>
            <a:r>
              <a:rPr lang="fr-FR" sz="1800" dirty="0"/>
              <a:t> </a:t>
            </a:r>
            <a:r>
              <a:rPr lang="fr-FR" sz="1800" dirty="0" err="1"/>
              <a:t>weather</a:t>
            </a:r>
            <a:r>
              <a:rPr lang="fr-FR" sz="1800" dirty="0"/>
              <a:t>)</a:t>
            </a:r>
            <a:endParaRPr lang="en-GB" sz="1800" dirty="0"/>
          </a:p>
        </p:txBody>
      </p:sp>
      <p:sp>
        <p:nvSpPr>
          <p:cNvPr id="6" name="TextBox 5">
            <a:extLst>
              <a:ext uri="{FF2B5EF4-FFF2-40B4-BE49-F238E27FC236}">
                <a16:creationId xmlns:a16="http://schemas.microsoft.com/office/drawing/2014/main" id="{9C45D5B4-1308-49FF-8B78-12B3B22093B3}"/>
              </a:ext>
            </a:extLst>
          </p:cNvPr>
          <p:cNvSpPr txBox="1"/>
          <p:nvPr/>
        </p:nvSpPr>
        <p:spPr>
          <a:xfrm>
            <a:off x="6217737" y="1921166"/>
            <a:ext cx="2952328" cy="369332"/>
          </a:xfrm>
          <a:prstGeom prst="rect">
            <a:avLst/>
          </a:prstGeom>
          <a:noFill/>
          <a:ln>
            <a:solidFill>
              <a:srgbClr val="7030A0"/>
            </a:solidFill>
          </a:ln>
        </p:spPr>
        <p:txBody>
          <a:bodyPr wrap="square" rtlCol="0">
            <a:spAutoFit/>
          </a:bodyPr>
          <a:lstStyle/>
          <a:p>
            <a:pPr algn="ctr"/>
            <a:r>
              <a:rPr lang="fr-FR" sz="1800" dirty="0" err="1"/>
              <a:t>It’s</a:t>
            </a:r>
            <a:r>
              <a:rPr lang="fr-FR" sz="1800" dirty="0"/>
              <a:t> </a:t>
            </a:r>
            <a:r>
              <a:rPr lang="fr-FR" sz="1800" dirty="0" err="1"/>
              <a:t>raining</a:t>
            </a:r>
            <a:r>
              <a:rPr lang="fr-FR" sz="1800" dirty="0"/>
              <a:t> cats and </a:t>
            </a:r>
            <a:r>
              <a:rPr lang="fr-FR" sz="1800" dirty="0" err="1"/>
              <a:t>dogs</a:t>
            </a:r>
            <a:endParaRPr lang="en-GB" sz="1800" dirty="0"/>
          </a:p>
        </p:txBody>
      </p:sp>
      <p:sp>
        <p:nvSpPr>
          <p:cNvPr id="7" name="TextBox 6">
            <a:extLst>
              <a:ext uri="{FF2B5EF4-FFF2-40B4-BE49-F238E27FC236}">
                <a16:creationId xmlns:a16="http://schemas.microsoft.com/office/drawing/2014/main" id="{AEB088C3-5903-406E-B9DC-8E8304D3D261}"/>
              </a:ext>
            </a:extLst>
          </p:cNvPr>
          <p:cNvSpPr txBox="1"/>
          <p:nvPr/>
        </p:nvSpPr>
        <p:spPr>
          <a:xfrm>
            <a:off x="1847528" y="3768245"/>
            <a:ext cx="3682752" cy="646331"/>
          </a:xfrm>
          <a:prstGeom prst="rect">
            <a:avLst/>
          </a:prstGeom>
          <a:noFill/>
          <a:ln>
            <a:solidFill>
              <a:srgbClr val="7030A0"/>
            </a:solidFill>
          </a:ln>
        </p:spPr>
        <p:txBody>
          <a:bodyPr wrap="square" rtlCol="0">
            <a:spAutoFit/>
          </a:bodyPr>
          <a:lstStyle/>
          <a:p>
            <a:pPr algn="ctr"/>
            <a:r>
              <a:rPr lang="fr-FR" sz="1800" dirty="0"/>
              <a:t>Avoir la moutarde qui monte au nez</a:t>
            </a:r>
          </a:p>
          <a:p>
            <a:pPr algn="ctr"/>
            <a:r>
              <a:rPr lang="fr-FR" sz="1800" dirty="0"/>
              <a:t>(to have </a:t>
            </a:r>
            <a:r>
              <a:rPr lang="fr-FR" sz="1800" dirty="0" err="1"/>
              <a:t>mustard</a:t>
            </a:r>
            <a:r>
              <a:rPr lang="fr-FR" sz="1800" dirty="0"/>
              <a:t> up </a:t>
            </a:r>
            <a:r>
              <a:rPr lang="fr-FR" sz="1800" dirty="0" err="1"/>
              <a:t>your</a:t>
            </a:r>
            <a:r>
              <a:rPr lang="fr-FR" sz="1800" dirty="0"/>
              <a:t> </a:t>
            </a:r>
            <a:r>
              <a:rPr lang="fr-FR" sz="1800" dirty="0" err="1"/>
              <a:t>nose</a:t>
            </a:r>
            <a:r>
              <a:rPr lang="fr-FR" sz="1800" dirty="0"/>
              <a:t>)</a:t>
            </a:r>
            <a:endParaRPr lang="en-GB" sz="1800" dirty="0"/>
          </a:p>
        </p:txBody>
      </p:sp>
      <p:sp>
        <p:nvSpPr>
          <p:cNvPr id="8" name="TextBox 7">
            <a:extLst>
              <a:ext uri="{FF2B5EF4-FFF2-40B4-BE49-F238E27FC236}">
                <a16:creationId xmlns:a16="http://schemas.microsoft.com/office/drawing/2014/main" id="{B1A79503-38D6-429F-A18B-435C29397DE5}"/>
              </a:ext>
            </a:extLst>
          </p:cNvPr>
          <p:cNvSpPr txBox="1"/>
          <p:nvPr/>
        </p:nvSpPr>
        <p:spPr>
          <a:xfrm>
            <a:off x="6217737" y="3906744"/>
            <a:ext cx="2952328" cy="369332"/>
          </a:xfrm>
          <a:prstGeom prst="rect">
            <a:avLst/>
          </a:prstGeom>
          <a:noFill/>
          <a:ln>
            <a:solidFill>
              <a:srgbClr val="7030A0"/>
            </a:solidFill>
          </a:ln>
        </p:spPr>
        <p:txBody>
          <a:bodyPr wrap="square" rtlCol="0">
            <a:spAutoFit/>
          </a:bodyPr>
          <a:lstStyle/>
          <a:p>
            <a:pPr algn="ctr"/>
            <a:r>
              <a:rPr lang="fr-FR" sz="1800" dirty="0"/>
              <a:t>To </a:t>
            </a:r>
            <a:r>
              <a:rPr lang="fr-FR" sz="1800" dirty="0" err="1"/>
              <a:t>get</a:t>
            </a:r>
            <a:r>
              <a:rPr lang="fr-FR" sz="1800" dirty="0"/>
              <a:t> </a:t>
            </a:r>
            <a:r>
              <a:rPr lang="fr-FR" sz="1800" dirty="0" err="1"/>
              <a:t>your</a:t>
            </a:r>
            <a:r>
              <a:rPr lang="fr-FR" sz="1800" dirty="0"/>
              <a:t> knickers in a twist</a:t>
            </a:r>
            <a:endParaRPr lang="en-GB" sz="1800" dirty="0"/>
          </a:p>
        </p:txBody>
      </p:sp>
      <p:sp>
        <p:nvSpPr>
          <p:cNvPr id="11" name="TextBox 10">
            <a:extLst>
              <a:ext uri="{FF2B5EF4-FFF2-40B4-BE49-F238E27FC236}">
                <a16:creationId xmlns:a16="http://schemas.microsoft.com/office/drawing/2014/main" id="{29A007C9-858C-4787-9F88-0090637A9916}"/>
              </a:ext>
            </a:extLst>
          </p:cNvPr>
          <p:cNvSpPr txBox="1"/>
          <p:nvPr/>
        </p:nvSpPr>
        <p:spPr>
          <a:xfrm>
            <a:off x="2217878" y="4798894"/>
            <a:ext cx="2952328" cy="646331"/>
          </a:xfrm>
          <a:prstGeom prst="rect">
            <a:avLst/>
          </a:prstGeom>
          <a:noFill/>
          <a:ln>
            <a:solidFill>
              <a:srgbClr val="7030A0"/>
            </a:solidFill>
          </a:ln>
        </p:spPr>
        <p:txBody>
          <a:bodyPr wrap="square" rtlCol="0">
            <a:spAutoFit/>
          </a:bodyPr>
          <a:lstStyle/>
          <a:p>
            <a:pPr algn="ctr"/>
            <a:r>
              <a:rPr lang="fr-FR" sz="1800" dirty="0"/>
              <a:t>Avoir le cafard</a:t>
            </a:r>
          </a:p>
          <a:p>
            <a:pPr algn="ctr"/>
            <a:r>
              <a:rPr lang="fr-FR" sz="1800" dirty="0"/>
              <a:t>(to have the </a:t>
            </a:r>
            <a:r>
              <a:rPr lang="fr-FR" sz="1800" dirty="0" err="1"/>
              <a:t>cockroach</a:t>
            </a:r>
            <a:r>
              <a:rPr lang="fr-FR" sz="1800" dirty="0"/>
              <a:t>)</a:t>
            </a:r>
            <a:endParaRPr lang="en-GB" sz="1800" dirty="0"/>
          </a:p>
        </p:txBody>
      </p:sp>
      <p:sp>
        <p:nvSpPr>
          <p:cNvPr id="12" name="TextBox 11">
            <a:extLst>
              <a:ext uri="{FF2B5EF4-FFF2-40B4-BE49-F238E27FC236}">
                <a16:creationId xmlns:a16="http://schemas.microsoft.com/office/drawing/2014/main" id="{85BDC0A7-578D-4465-9772-827553C0D527}"/>
              </a:ext>
            </a:extLst>
          </p:cNvPr>
          <p:cNvSpPr txBox="1"/>
          <p:nvPr/>
        </p:nvSpPr>
        <p:spPr>
          <a:xfrm>
            <a:off x="6242277" y="4862208"/>
            <a:ext cx="2952328" cy="369332"/>
          </a:xfrm>
          <a:prstGeom prst="rect">
            <a:avLst/>
          </a:prstGeom>
          <a:noFill/>
          <a:ln>
            <a:solidFill>
              <a:srgbClr val="7030A0"/>
            </a:solidFill>
          </a:ln>
        </p:spPr>
        <p:txBody>
          <a:bodyPr wrap="square" rtlCol="0">
            <a:spAutoFit/>
          </a:bodyPr>
          <a:lstStyle/>
          <a:p>
            <a:pPr algn="ctr"/>
            <a:r>
              <a:rPr lang="fr-FR" sz="1800" dirty="0"/>
              <a:t>To </a:t>
            </a:r>
            <a:r>
              <a:rPr lang="fr-FR" sz="1800" dirty="0" err="1"/>
              <a:t>be</a:t>
            </a:r>
            <a:r>
              <a:rPr lang="fr-FR" sz="1800" dirty="0"/>
              <a:t> down in the dumps</a:t>
            </a:r>
            <a:endParaRPr lang="en-GB" sz="1800" dirty="0"/>
          </a:p>
        </p:txBody>
      </p:sp>
      <p:sp>
        <p:nvSpPr>
          <p:cNvPr id="13" name="TextBox 12">
            <a:extLst>
              <a:ext uri="{FF2B5EF4-FFF2-40B4-BE49-F238E27FC236}">
                <a16:creationId xmlns:a16="http://schemas.microsoft.com/office/drawing/2014/main" id="{EEEA90D0-61EF-47BB-B672-921FA79393AB}"/>
              </a:ext>
            </a:extLst>
          </p:cNvPr>
          <p:cNvSpPr txBox="1"/>
          <p:nvPr/>
        </p:nvSpPr>
        <p:spPr>
          <a:xfrm>
            <a:off x="2231604" y="2996953"/>
            <a:ext cx="2952328" cy="646331"/>
          </a:xfrm>
          <a:prstGeom prst="rect">
            <a:avLst/>
          </a:prstGeom>
          <a:noFill/>
          <a:ln>
            <a:solidFill>
              <a:srgbClr val="7030A0"/>
            </a:solidFill>
          </a:ln>
        </p:spPr>
        <p:txBody>
          <a:bodyPr wrap="square" rtlCol="0">
            <a:spAutoFit/>
          </a:bodyPr>
          <a:lstStyle/>
          <a:p>
            <a:pPr algn="ctr"/>
            <a:r>
              <a:rPr lang="fr-FR" sz="1800" dirty="0"/>
              <a:t>Avoir les chevilles qui enflent</a:t>
            </a:r>
          </a:p>
          <a:p>
            <a:pPr algn="ctr"/>
            <a:r>
              <a:rPr lang="fr-FR" sz="1800" dirty="0"/>
              <a:t>(to have </a:t>
            </a:r>
            <a:r>
              <a:rPr lang="fr-FR" sz="1800" dirty="0" err="1"/>
              <a:t>swollen</a:t>
            </a:r>
            <a:r>
              <a:rPr lang="fr-FR" sz="1800" dirty="0"/>
              <a:t> </a:t>
            </a:r>
            <a:r>
              <a:rPr lang="fr-FR" sz="1800" dirty="0" err="1"/>
              <a:t>ankles</a:t>
            </a:r>
            <a:r>
              <a:rPr lang="fr-FR" sz="1800" dirty="0"/>
              <a:t>)</a:t>
            </a:r>
            <a:endParaRPr lang="en-GB" sz="1800" dirty="0"/>
          </a:p>
        </p:txBody>
      </p:sp>
      <p:sp>
        <p:nvSpPr>
          <p:cNvPr id="14" name="TextBox 13">
            <a:extLst>
              <a:ext uri="{FF2B5EF4-FFF2-40B4-BE49-F238E27FC236}">
                <a16:creationId xmlns:a16="http://schemas.microsoft.com/office/drawing/2014/main" id="{012B016B-3A19-4A3A-A120-062EB45C4442}"/>
              </a:ext>
            </a:extLst>
          </p:cNvPr>
          <p:cNvSpPr txBox="1"/>
          <p:nvPr/>
        </p:nvSpPr>
        <p:spPr>
          <a:xfrm>
            <a:off x="6259116" y="3166492"/>
            <a:ext cx="2952328" cy="369332"/>
          </a:xfrm>
          <a:prstGeom prst="rect">
            <a:avLst/>
          </a:prstGeom>
          <a:noFill/>
          <a:ln>
            <a:solidFill>
              <a:srgbClr val="7030A0"/>
            </a:solidFill>
          </a:ln>
        </p:spPr>
        <p:txBody>
          <a:bodyPr wrap="square" rtlCol="0">
            <a:spAutoFit/>
          </a:bodyPr>
          <a:lstStyle/>
          <a:p>
            <a:pPr algn="ctr"/>
            <a:r>
              <a:rPr lang="fr-FR" sz="1800" dirty="0"/>
              <a:t>To </a:t>
            </a:r>
            <a:r>
              <a:rPr lang="fr-FR" sz="1800" dirty="0" err="1"/>
              <a:t>be</a:t>
            </a:r>
            <a:r>
              <a:rPr lang="fr-FR" sz="1800" dirty="0"/>
              <a:t> </a:t>
            </a:r>
            <a:r>
              <a:rPr lang="fr-FR" sz="1800" dirty="0" err="1"/>
              <a:t>too</a:t>
            </a:r>
            <a:r>
              <a:rPr lang="fr-FR" sz="1800" dirty="0"/>
              <a:t> big for </a:t>
            </a:r>
            <a:r>
              <a:rPr lang="fr-FR" sz="1800" dirty="0" err="1"/>
              <a:t>your</a:t>
            </a:r>
            <a:r>
              <a:rPr lang="fr-FR" sz="1800" dirty="0"/>
              <a:t> boots</a:t>
            </a:r>
            <a:endParaRPr lang="en-GB" sz="1800" dirty="0"/>
          </a:p>
        </p:txBody>
      </p:sp>
    </p:spTree>
    <p:extLst>
      <p:ext uri="{BB962C8B-B14F-4D97-AF65-F5344CB8AC3E}">
        <p14:creationId xmlns:p14="http://schemas.microsoft.com/office/powerpoint/2010/main" val="860124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1" grpId="0" animBg="1"/>
      <p:bldP spid="12" grpId="0" animBg="1"/>
      <p:bldP spid="13" grpId="0" animBg="1"/>
      <p:bldP spid="14"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2679A-8D98-4B0D-9912-B28E59147C37}"/>
              </a:ext>
            </a:extLst>
          </p:cNvPr>
          <p:cNvSpPr txBox="1">
            <a:spLocks/>
          </p:cNvSpPr>
          <p:nvPr/>
        </p:nvSpPr>
        <p:spPr>
          <a:xfrm>
            <a:off x="1981200" y="274638"/>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Grammatical equivalence as a barrier</a:t>
            </a:r>
          </a:p>
        </p:txBody>
      </p:sp>
      <p:sp>
        <p:nvSpPr>
          <p:cNvPr id="3" name="TextBox 2">
            <a:extLst>
              <a:ext uri="{FF2B5EF4-FFF2-40B4-BE49-F238E27FC236}">
                <a16:creationId xmlns:a16="http://schemas.microsoft.com/office/drawing/2014/main" id="{7F483741-D743-4BB9-82B1-4687B7719045}"/>
              </a:ext>
            </a:extLst>
          </p:cNvPr>
          <p:cNvSpPr txBox="1"/>
          <p:nvPr/>
        </p:nvSpPr>
        <p:spPr>
          <a:xfrm>
            <a:off x="1775520" y="1609636"/>
            <a:ext cx="8640960" cy="427809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Each language as its own grammar an syntax (i.e. the rules for forming meaning in the language</a:t>
            </a:r>
          </a:p>
          <a:p>
            <a:pPr marL="457200" indent="-457200">
              <a:spcBef>
                <a:spcPts val="600"/>
              </a:spcBef>
              <a:spcAft>
                <a:spcPts val="600"/>
              </a:spcAft>
              <a:buFont typeface="Arial" panose="020B0604020202020204" pitchFamily="34" charset="0"/>
              <a:buChar char="•"/>
            </a:pPr>
            <a:r>
              <a:rPr lang="en-GB" sz="2800" dirty="0"/>
              <a:t>Phrase used in translation to describe differences between the original or source language (SL) &amp; and the language being translated into or target language (TL)</a:t>
            </a:r>
          </a:p>
          <a:p>
            <a:pPr marL="457200" indent="-457200">
              <a:spcBef>
                <a:spcPts val="600"/>
              </a:spcBef>
              <a:spcAft>
                <a:spcPts val="600"/>
              </a:spcAft>
              <a:buFont typeface="Arial" panose="020B0604020202020204" pitchFamily="34" charset="0"/>
              <a:buChar char="•"/>
            </a:pPr>
            <a:r>
              <a:rPr lang="en-GB" sz="2800" dirty="0"/>
              <a:t>It refers to the diversity of grammatical categories across languages. ...Grammatical rules may vary across languages and this may pose some problems in terms of finding a direct correspondence in the TL. </a:t>
            </a:r>
          </a:p>
        </p:txBody>
      </p:sp>
      <p:sp>
        <p:nvSpPr>
          <p:cNvPr id="4" name="TextBox 3">
            <a:extLst>
              <a:ext uri="{FF2B5EF4-FFF2-40B4-BE49-F238E27FC236}">
                <a16:creationId xmlns:a16="http://schemas.microsoft.com/office/drawing/2014/main" id="{B2FAEAFB-05AA-4F04-9DFF-83A50138CAAD}"/>
              </a:ext>
            </a:extLst>
          </p:cNvPr>
          <p:cNvSpPr txBox="1"/>
          <p:nvPr/>
        </p:nvSpPr>
        <p:spPr>
          <a:xfrm>
            <a:off x="4583832" y="6146140"/>
            <a:ext cx="5626968" cy="523220"/>
          </a:xfrm>
          <a:prstGeom prst="rect">
            <a:avLst/>
          </a:prstGeom>
          <a:noFill/>
        </p:spPr>
        <p:txBody>
          <a:bodyPr wrap="square" rtlCol="0">
            <a:spAutoFit/>
          </a:bodyPr>
          <a:lstStyle/>
          <a:p>
            <a:r>
              <a:rPr lang="en-GB" sz="2800" dirty="0"/>
              <a:t>We will now look at some examples.</a:t>
            </a:r>
          </a:p>
        </p:txBody>
      </p:sp>
    </p:spTree>
    <p:extLst>
      <p:ext uri="{BB962C8B-B14F-4D97-AF65-F5344CB8AC3E}">
        <p14:creationId xmlns:p14="http://schemas.microsoft.com/office/powerpoint/2010/main" val="592916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84BB6750-EA5E-4761-8D6D-BBCDE9725F42}"/>
              </a:ext>
            </a:extLst>
          </p:cNvPr>
          <p:cNvSpPr txBox="1">
            <a:spLocks/>
          </p:cNvSpPr>
          <p:nvPr/>
        </p:nvSpPr>
        <p:spPr>
          <a:xfrm>
            <a:off x="1981200" y="274638"/>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Grammatical equivalence as a barrier</a:t>
            </a:r>
          </a:p>
        </p:txBody>
      </p:sp>
      <p:sp>
        <p:nvSpPr>
          <p:cNvPr id="4" name="TextBox 3">
            <a:extLst>
              <a:ext uri="{FF2B5EF4-FFF2-40B4-BE49-F238E27FC236}">
                <a16:creationId xmlns:a16="http://schemas.microsoft.com/office/drawing/2014/main" id="{60027F61-49CC-4FD8-A76B-45552898C70D}"/>
              </a:ext>
            </a:extLst>
          </p:cNvPr>
          <p:cNvSpPr txBox="1"/>
          <p:nvPr/>
        </p:nvSpPr>
        <p:spPr>
          <a:xfrm>
            <a:off x="1994317" y="2224028"/>
            <a:ext cx="7787208" cy="1107996"/>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English we would say </a:t>
            </a:r>
            <a:r>
              <a:rPr lang="en-GB" sz="2800" b="1" dirty="0"/>
              <a:t>the </a:t>
            </a:r>
            <a:r>
              <a:rPr lang="en-GB" sz="2800" b="1" u="sng" dirty="0">
                <a:solidFill>
                  <a:schemeClr val="tx2">
                    <a:lumMod val="60000"/>
                    <a:lumOff val="40000"/>
                  </a:schemeClr>
                </a:solidFill>
              </a:rPr>
              <a:t>blue</a:t>
            </a:r>
            <a:r>
              <a:rPr lang="en-GB" sz="2800" b="1" dirty="0"/>
              <a:t> ball</a:t>
            </a:r>
          </a:p>
          <a:p>
            <a:pPr marL="457200" indent="-457200">
              <a:spcBef>
                <a:spcPts val="600"/>
              </a:spcBef>
              <a:spcAft>
                <a:spcPts val="600"/>
              </a:spcAft>
              <a:buFont typeface="Arial" panose="020B0604020202020204" pitchFamily="34" charset="0"/>
              <a:buChar char="•"/>
            </a:pPr>
            <a:r>
              <a:rPr lang="en-GB" sz="2800" dirty="0"/>
              <a:t>In Welsh they would say </a:t>
            </a:r>
            <a:r>
              <a:rPr lang="en-GB" sz="2800" b="1" dirty="0"/>
              <a:t>y </a:t>
            </a:r>
            <a:r>
              <a:rPr lang="en-GB" sz="2800" b="1" dirty="0" err="1"/>
              <a:t>b</a:t>
            </a:r>
            <a:r>
              <a:rPr lang="en-GB" sz="2800" b="1" dirty="0" err="1">
                <a:latin typeface="Calibri" panose="020F0502020204030204" pitchFamily="34" charset="0"/>
                <a:cs typeface="Calibri" panose="020F0502020204030204" pitchFamily="34" charset="0"/>
              </a:rPr>
              <a:t>êl</a:t>
            </a:r>
            <a:r>
              <a:rPr lang="en-GB" sz="2800" b="1" dirty="0">
                <a:latin typeface="Calibri" panose="020F0502020204030204" pitchFamily="34" charset="0"/>
                <a:cs typeface="Calibri" panose="020F0502020204030204" pitchFamily="34" charset="0"/>
              </a:rPr>
              <a:t> </a:t>
            </a:r>
            <a:r>
              <a:rPr lang="en-GB" sz="2800" b="1" u="sng" dirty="0">
                <a:solidFill>
                  <a:schemeClr val="tx2">
                    <a:lumMod val="60000"/>
                    <a:lumOff val="40000"/>
                  </a:schemeClr>
                </a:solidFill>
                <a:latin typeface="Calibri" panose="020F0502020204030204" pitchFamily="34" charset="0"/>
                <a:cs typeface="Calibri" panose="020F0502020204030204" pitchFamily="34" charset="0"/>
              </a:rPr>
              <a:t>las</a:t>
            </a:r>
            <a:endParaRPr lang="en-GB" sz="2800" dirty="0"/>
          </a:p>
        </p:txBody>
      </p:sp>
      <p:sp>
        <p:nvSpPr>
          <p:cNvPr id="5" name="TextBox 4">
            <a:extLst>
              <a:ext uri="{FF2B5EF4-FFF2-40B4-BE49-F238E27FC236}">
                <a16:creationId xmlns:a16="http://schemas.microsoft.com/office/drawing/2014/main" id="{3E40C708-BFE8-4C9A-9049-659BA0B22004}"/>
              </a:ext>
            </a:extLst>
          </p:cNvPr>
          <p:cNvSpPr txBox="1"/>
          <p:nvPr/>
        </p:nvSpPr>
        <p:spPr>
          <a:xfrm>
            <a:off x="1994317" y="1324705"/>
            <a:ext cx="4114800" cy="523220"/>
          </a:xfrm>
          <a:prstGeom prst="rect">
            <a:avLst/>
          </a:prstGeom>
          <a:noFill/>
        </p:spPr>
        <p:txBody>
          <a:bodyPr wrap="square" rtlCol="0">
            <a:spAutoFit/>
          </a:bodyPr>
          <a:lstStyle/>
          <a:p>
            <a:r>
              <a:rPr lang="en-GB" sz="2800" b="1" dirty="0"/>
              <a:t>Examples</a:t>
            </a:r>
          </a:p>
        </p:txBody>
      </p:sp>
      <p:sp>
        <p:nvSpPr>
          <p:cNvPr id="6" name="TextBox 5">
            <a:extLst>
              <a:ext uri="{FF2B5EF4-FFF2-40B4-BE49-F238E27FC236}">
                <a16:creationId xmlns:a16="http://schemas.microsoft.com/office/drawing/2014/main" id="{E85A25B5-3422-4867-B68F-C9DEFCA8786B}"/>
              </a:ext>
            </a:extLst>
          </p:cNvPr>
          <p:cNvSpPr txBox="1"/>
          <p:nvPr/>
        </p:nvSpPr>
        <p:spPr>
          <a:xfrm>
            <a:off x="2015412" y="3708128"/>
            <a:ext cx="7787208" cy="1692771"/>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In English we would say </a:t>
            </a:r>
            <a:r>
              <a:rPr lang="en-GB" sz="2800" b="1" dirty="0"/>
              <a:t>you</a:t>
            </a:r>
          </a:p>
          <a:p>
            <a:pPr marL="457200" indent="-457200">
              <a:spcBef>
                <a:spcPts val="600"/>
              </a:spcBef>
              <a:spcAft>
                <a:spcPts val="600"/>
              </a:spcAft>
              <a:buFont typeface="Arial" panose="020B0604020202020204" pitchFamily="34" charset="0"/>
              <a:buChar char="•"/>
            </a:pPr>
            <a:r>
              <a:rPr lang="en-GB" sz="2800" dirty="0"/>
              <a:t>In Welsh they might say say </a:t>
            </a:r>
            <a:r>
              <a:rPr lang="en-GB" sz="2800" b="1" dirty="0" err="1"/>
              <a:t>ti</a:t>
            </a:r>
            <a:r>
              <a:rPr lang="en-GB" sz="2800" b="1" dirty="0"/>
              <a:t> (informal)</a:t>
            </a:r>
          </a:p>
          <a:p>
            <a:pPr marL="457200" indent="-457200">
              <a:spcBef>
                <a:spcPts val="600"/>
              </a:spcBef>
              <a:spcAft>
                <a:spcPts val="600"/>
              </a:spcAft>
              <a:buFont typeface="Arial" panose="020B0604020202020204" pitchFamily="34" charset="0"/>
              <a:buChar char="•"/>
            </a:pPr>
            <a:r>
              <a:rPr lang="en-GB" sz="2800" dirty="0"/>
              <a:t>In Welsh they might say </a:t>
            </a:r>
            <a:r>
              <a:rPr lang="en-GB" sz="2800" b="1" dirty="0"/>
              <a:t>chi (formal)</a:t>
            </a:r>
            <a:endParaRPr lang="en-GB" sz="2800" dirty="0"/>
          </a:p>
        </p:txBody>
      </p:sp>
    </p:spTree>
    <p:extLst>
      <p:ext uri="{BB962C8B-B14F-4D97-AF65-F5344CB8AC3E}">
        <p14:creationId xmlns:p14="http://schemas.microsoft.com/office/powerpoint/2010/main" val="388781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98DEB-51F8-4F8F-9AFC-6C10F6C6F65B}"/>
              </a:ext>
            </a:extLst>
          </p:cNvPr>
          <p:cNvSpPr txBox="1">
            <a:spLocks/>
          </p:cNvSpPr>
          <p:nvPr/>
        </p:nvSpPr>
        <p:spPr>
          <a:xfrm>
            <a:off x="1981200" y="274638"/>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Experiential equivalence as a barrier</a:t>
            </a:r>
          </a:p>
        </p:txBody>
      </p:sp>
      <p:sp>
        <p:nvSpPr>
          <p:cNvPr id="3" name="TextBox 2">
            <a:extLst>
              <a:ext uri="{FF2B5EF4-FFF2-40B4-BE49-F238E27FC236}">
                <a16:creationId xmlns:a16="http://schemas.microsoft.com/office/drawing/2014/main" id="{323FF621-D5ED-42F4-89EB-D300BB8EF9C5}"/>
              </a:ext>
            </a:extLst>
          </p:cNvPr>
          <p:cNvSpPr txBox="1"/>
          <p:nvPr/>
        </p:nvSpPr>
        <p:spPr>
          <a:xfrm>
            <a:off x="1703512" y="1728102"/>
            <a:ext cx="8507288" cy="2831544"/>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800" dirty="0"/>
              <a:t>This refers to the difference in experience, practice or tradition between people from different linguistic cultures</a:t>
            </a:r>
          </a:p>
          <a:p>
            <a:pPr marL="457200" indent="-457200">
              <a:spcBef>
                <a:spcPts val="600"/>
              </a:spcBef>
              <a:spcAft>
                <a:spcPts val="600"/>
              </a:spcAft>
              <a:buFont typeface="Arial" panose="020B0604020202020204" pitchFamily="34" charset="0"/>
              <a:buChar char="•"/>
            </a:pPr>
            <a:r>
              <a:rPr lang="en-GB" sz="2800" dirty="0"/>
              <a:t>For example, if you were writing instructions on eating a meal for a service user you would need to know the ‘experiential equivalence, for the correct utensil e.g.;</a:t>
            </a:r>
          </a:p>
        </p:txBody>
      </p:sp>
      <p:sp>
        <p:nvSpPr>
          <p:cNvPr id="4" name="TextBox 3">
            <a:extLst>
              <a:ext uri="{FF2B5EF4-FFF2-40B4-BE49-F238E27FC236}">
                <a16:creationId xmlns:a16="http://schemas.microsoft.com/office/drawing/2014/main" id="{CB127D76-38F5-477D-AD9E-6928D4B88AC2}"/>
              </a:ext>
            </a:extLst>
          </p:cNvPr>
          <p:cNvSpPr txBox="1"/>
          <p:nvPr/>
        </p:nvSpPr>
        <p:spPr>
          <a:xfrm>
            <a:off x="2711624" y="4801215"/>
            <a:ext cx="6912768" cy="1508105"/>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t>UK – knife &amp; fork</a:t>
            </a:r>
          </a:p>
          <a:p>
            <a:pPr marL="342900" indent="-342900">
              <a:spcBef>
                <a:spcPts val="600"/>
              </a:spcBef>
              <a:spcAft>
                <a:spcPts val="600"/>
              </a:spcAft>
              <a:buFont typeface="Arial" panose="020B0604020202020204" pitchFamily="34" charset="0"/>
              <a:buChar char="•"/>
            </a:pPr>
            <a:r>
              <a:rPr lang="en-GB" sz="2400" dirty="0"/>
              <a:t>India – hands </a:t>
            </a:r>
          </a:p>
          <a:p>
            <a:pPr marL="342900" indent="-342900">
              <a:spcBef>
                <a:spcPts val="600"/>
              </a:spcBef>
              <a:spcAft>
                <a:spcPts val="600"/>
              </a:spcAft>
              <a:buFont typeface="Arial" panose="020B0604020202020204" pitchFamily="34" charset="0"/>
              <a:buChar char="•"/>
            </a:pPr>
            <a:r>
              <a:rPr lang="en-GB" sz="2400" dirty="0"/>
              <a:t>China - chopsticks</a:t>
            </a:r>
          </a:p>
        </p:txBody>
      </p:sp>
    </p:spTree>
    <p:extLst>
      <p:ext uri="{BB962C8B-B14F-4D97-AF65-F5344CB8AC3E}">
        <p14:creationId xmlns:p14="http://schemas.microsoft.com/office/powerpoint/2010/main" val="1212058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5C95-AB51-4AEE-9B9E-320816B69AC2}"/>
              </a:ext>
            </a:extLst>
          </p:cNvPr>
          <p:cNvSpPr txBox="1">
            <a:spLocks/>
          </p:cNvSpPr>
          <p:nvPr/>
        </p:nvSpPr>
        <p:spPr>
          <a:xfrm>
            <a:off x="1981200" y="188640"/>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Conceptual difference as a barrier</a:t>
            </a:r>
          </a:p>
        </p:txBody>
      </p:sp>
      <p:sp>
        <p:nvSpPr>
          <p:cNvPr id="3" name="TextBox 2">
            <a:extLst>
              <a:ext uri="{FF2B5EF4-FFF2-40B4-BE49-F238E27FC236}">
                <a16:creationId xmlns:a16="http://schemas.microsoft.com/office/drawing/2014/main" id="{0D9D5B26-D5F0-4285-A806-35B000F043DE}"/>
              </a:ext>
            </a:extLst>
          </p:cNvPr>
          <p:cNvSpPr txBox="1"/>
          <p:nvPr/>
        </p:nvSpPr>
        <p:spPr>
          <a:xfrm>
            <a:off x="1847528" y="1268761"/>
            <a:ext cx="8208912" cy="4708981"/>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This is probably the most complex of the potential barriers to communication</a:t>
            </a:r>
          </a:p>
          <a:p>
            <a:pPr marL="285750" indent="-285750">
              <a:spcBef>
                <a:spcPts val="600"/>
              </a:spcBef>
              <a:spcAft>
                <a:spcPts val="600"/>
              </a:spcAft>
              <a:buFont typeface="Arial" panose="020B0604020202020204" pitchFamily="34" charset="0"/>
              <a:buChar char="•"/>
            </a:pPr>
            <a:r>
              <a:rPr lang="en-GB" sz="2800" dirty="0"/>
              <a:t>It refers to significant differences in the way that two cultures ‘conceptualise’ or think about and see the world</a:t>
            </a:r>
          </a:p>
          <a:p>
            <a:pPr marL="285750" indent="-285750">
              <a:spcBef>
                <a:spcPts val="600"/>
              </a:spcBef>
              <a:spcAft>
                <a:spcPts val="600"/>
              </a:spcAft>
              <a:buFont typeface="Arial" panose="020B0604020202020204" pitchFamily="34" charset="0"/>
              <a:buChar char="•"/>
            </a:pPr>
            <a:r>
              <a:rPr lang="en-GB" sz="2800" dirty="0"/>
              <a:t>A much used example is that the Ancient Greeks saw what we call blue and green as shades of the same colour (their conceptual reference was the sea which could be both blue or green depending on conditions but was always ‘sea’ coloured)</a:t>
            </a:r>
          </a:p>
        </p:txBody>
      </p:sp>
    </p:spTree>
    <p:extLst>
      <p:ext uri="{BB962C8B-B14F-4D97-AF65-F5344CB8AC3E}">
        <p14:creationId xmlns:p14="http://schemas.microsoft.com/office/powerpoint/2010/main" val="1943572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AB5C95-AB51-4AEE-9B9E-320816B69AC2}"/>
              </a:ext>
            </a:extLst>
          </p:cNvPr>
          <p:cNvSpPr txBox="1">
            <a:spLocks/>
          </p:cNvSpPr>
          <p:nvPr/>
        </p:nvSpPr>
        <p:spPr>
          <a:xfrm>
            <a:off x="1981200" y="188640"/>
            <a:ext cx="8229600" cy="70609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400" b="1" dirty="0"/>
              <a:t>Conceptual difference as a barrier</a:t>
            </a:r>
          </a:p>
        </p:txBody>
      </p:sp>
      <p:sp>
        <p:nvSpPr>
          <p:cNvPr id="3" name="TextBox 2">
            <a:extLst>
              <a:ext uri="{FF2B5EF4-FFF2-40B4-BE49-F238E27FC236}">
                <a16:creationId xmlns:a16="http://schemas.microsoft.com/office/drawing/2014/main" id="{0D9D5B26-D5F0-4285-A806-35B000F043DE}"/>
              </a:ext>
            </a:extLst>
          </p:cNvPr>
          <p:cNvSpPr txBox="1"/>
          <p:nvPr/>
        </p:nvSpPr>
        <p:spPr>
          <a:xfrm>
            <a:off x="1981200" y="997565"/>
            <a:ext cx="8208912" cy="486287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800" dirty="0"/>
              <a:t>Another example would be the difference between directions in European and Polynesian cultures</a:t>
            </a:r>
          </a:p>
          <a:p>
            <a:pPr marL="285750" indent="-285750">
              <a:spcBef>
                <a:spcPts val="600"/>
              </a:spcBef>
              <a:spcAft>
                <a:spcPts val="600"/>
              </a:spcAft>
              <a:buFont typeface="Arial" panose="020B0604020202020204" pitchFamily="34" charset="0"/>
              <a:buChar char="•"/>
            </a:pPr>
            <a:r>
              <a:rPr lang="en-GB" sz="2800" dirty="0"/>
              <a:t>In Europe we are used to using a compass to navigate and therefore see the world as oriented on a north/south axis (because compasses point north)</a:t>
            </a:r>
          </a:p>
          <a:p>
            <a:pPr marL="285750" indent="-285750">
              <a:spcBef>
                <a:spcPts val="600"/>
              </a:spcBef>
              <a:spcAft>
                <a:spcPts val="600"/>
              </a:spcAft>
              <a:buFont typeface="Arial" panose="020B0604020202020204" pitchFamily="34" charset="0"/>
              <a:buChar char="•"/>
            </a:pPr>
            <a:r>
              <a:rPr lang="en-GB" sz="2800" dirty="0"/>
              <a:t>In Polynesia they used the setting sun as their navigational reference (which sets in the west) and so have a west/east axis for the world</a:t>
            </a:r>
          </a:p>
          <a:p>
            <a:pPr marL="285750" indent="-285750">
              <a:spcBef>
                <a:spcPts val="600"/>
              </a:spcBef>
              <a:spcAft>
                <a:spcPts val="600"/>
              </a:spcAft>
              <a:buFont typeface="Arial" panose="020B0604020202020204" pitchFamily="34" charset="0"/>
              <a:buChar char="•"/>
            </a:pPr>
            <a:r>
              <a:rPr lang="en-GB" sz="2800" dirty="0"/>
              <a:t>This means that the Polynesian for south also means left and the Polynesian for north also means right</a:t>
            </a:r>
          </a:p>
        </p:txBody>
      </p:sp>
      <p:sp>
        <p:nvSpPr>
          <p:cNvPr id="4" name="TextBox 3">
            <a:extLst>
              <a:ext uri="{FF2B5EF4-FFF2-40B4-BE49-F238E27FC236}">
                <a16:creationId xmlns:a16="http://schemas.microsoft.com/office/drawing/2014/main" id="{BE191895-4F7A-4989-AF9F-7B16A37EFFF8}"/>
              </a:ext>
            </a:extLst>
          </p:cNvPr>
          <p:cNvSpPr txBox="1"/>
          <p:nvPr/>
        </p:nvSpPr>
        <p:spPr>
          <a:xfrm>
            <a:off x="4295800" y="6021289"/>
            <a:ext cx="5915000" cy="830997"/>
          </a:xfrm>
          <a:prstGeom prst="rect">
            <a:avLst/>
          </a:prstGeom>
          <a:noFill/>
        </p:spPr>
        <p:txBody>
          <a:bodyPr wrap="square" rtlCol="0">
            <a:spAutoFit/>
          </a:bodyPr>
          <a:lstStyle/>
          <a:p>
            <a:pPr algn="ctr"/>
            <a:r>
              <a:rPr lang="en-GB" sz="2400" dirty="0"/>
              <a:t>However if would be much easier to demonstrate this!</a:t>
            </a:r>
          </a:p>
        </p:txBody>
      </p:sp>
    </p:spTree>
    <p:extLst>
      <p:ext uri="{BB962C8B-B14F-4D97-AF65-F5344CB8AC3E}">
        <p14:creationId xmlns:p14="http://schemas.microsoft.com/office/powerpoint/2010/main" val="244151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351585" y="16024"/>
            <a:ext cx="7024687" cy="1143000"/>
          </a:xfrm>
        </p:spPr>
        <p:txBody>
          <a:bodyPr>
            <a:normAutofit fontScale="90000"/>
          </a:bodyPr>
          <a:lstStyle/>
          <a:p>
            <a:pPr eaLnBrk="1" hangingPunct="1"/>
            <a:r>
              <a:rPr lang="en-AU" altLang="en-US" b="1" dirty="0"/>
              <a:t>Examples of awkward translation</a:t>
            </a:r>
          </a:p>
        </p:txBody>
      </p:sp>
      <p:sp>
        <p:nvSpPr>
          <p:cNvPr id="21507" name="Rectangle 3"/>
          <p:cNvSpPr>
            <a:spLocks noGrp="1" noChangeArrowheads="1"/>
          </p:cNvSpPr>
          <p:nvPr>
            <p:ph idx="1"/>
          </p:nvPr>
        </p:nvSpPr>
        <p:spPr>
          <a:xfrm>
            <a:off x="2424114" y="1557338"/>
            <a:ext cx="7058025" cy="4495800"/>
          </a:xfrm>
        </p:spPr>
        <p:txBody>
          <a:bodyPr>
            <a:normAutofit fontScale="77500" lnSpcReduction="20000"/>
          </a:bodyPr>
          <a:lstStyle/>
          <a:p>
            <a:pPr eaLnBrk="1" hangingPunct="1">
              <a:buFontTx/>
              <a:buNone/>
            </a:pPr>
            <a:r>
              <a:rPr lang="en-US" altLang="en-US" dirty="0"/>
              <a:t>On the menu of a Swiss restaurant: </a:t>
            </a:r>
            <a:endParaRPr lang="en-AU" altLang="en-US" dirty="0"/>
          </a:p>
          <a:p>
            <a:pPr eaLnBrk="1" hangingPunct="1"/>
            <a:r>
              <a:rPr lang="en-US" altLang="en-US" dirty="0"/>
              <a:t>Our wines leave you nothing to hope for.</a:t>
            </a:r>
          </a:p>
          <a:p>
            <a:pPr eaLnBrk="1" hangingPunct="1">
              <a:buFontTx/>
              <a:buNone/>
            </a:pPr>
            <a:endParaRPr lang="en-AU" altLang="en-US" dirty="0"/>
          </a:p>
          <a:p>
            <a:pPr eaLnBrk="1" hangingPunct="1">
              <a:buFontTx/>
              <a:buNone/>
            </a:pPr>
            <a:r>
              <a:rPr lang="en-US" altLang="en-US" dirty="0"/>
              <a:t>In a Copenhagen airline office: </a:t>
            </a:r>
            <a:endParaRPr lang="en-AU" altLang="en-US" dirty="0"/>
          </a:p>
          <a:p>
            <a:pPr eaLnBrk="1" hangingPunct="1"/>
            <a:r>
              <a:rPr lang="en-US" altLang="en-US" dirty="0"/>
              <a:t>We take your bags and send them in all directions.</a:t>
            </a:r>
          </a:p>
          <a:p>
            <a:pPr eaLnBrk="1" hangingPunct="1">
              <a:buFontTx/>
              <a:buNone/>
            </a:pPr>
            <a:endParaRPr lang="en-AU" altLang="en-US" dirty="0"/>
          </a:p>
          <a:p>
            <a:pPr eaLnBrk="1" hangingPunct="1">
              <a:buFontTx/>
              <a:buNone/>
            </a:pPr>
            <a:r>
              <a:rPr lang="en-US" altLang="en-US" dirty="0"/>
              <a:t>Outside a Hong Kong tailor shop:</a:t>
            </a:r>
            <a:endParaRPr lang="en-AU" altLang="en-US" dirty="0"/>
          </a:p>
          <a:p>
            <a:pPr eaLnBrk="1" hangingPunct="1"/>
            <a:r>
              <a:rPr lang="en-US" altLang="en-US" dirty="0"/>
              <a:t>Ladies may have a fit upstairs.</a:t>
            </a:r>
          </a:p>
          <a:p>
            <a:pPr eaLnBrk="1" hangingPunct="1">
              <a:buFontTx/>
              <a:buNone/>
            </a:pPr>
            <a:endParaRPr lang="en-AU" altLang="en-US" dirty="0"/>
          </a:p>
          <a:p>
            <a:pPr eaLnBrk="1" hangingPunct="1">
              <a:buFontTx/>
              <a:buNone/>
            </a:pPr>
            <a:r>
              <a:rPr lang="en-US" altLang="en-US" dirty="0"/>
              <a:t>On the box for a toothbrush at a Tokyo hotel:</a:t>
            </a:r>
            <a:endParaRPr lang="en-AU" altLang="en-US" dirty="0"/>
          </a:p>
          <a:p>
            <a:pPr eaLnBrk="1" hangingPunct="1"/>
            <a:r>
              <a:rPr lang="en-US" altLang="en-US" dirty="0"/>
              <a:t>Give you strong mouth and refreshing wind!</a:t>
            </a:r>
            <a:endParaRPr lang="en-AU" altLang="en-US" dirty="0"/>
          </a:p>
          <a:p>
            <a:pPr eaLnBrk="1" hangingPunct="1">
              <a:buFontTx/>
              <a:buNone/>
            </a:pPr>
            <a:endParaRPr lang="en-AU" altLang="en-US" dirty="0"/>
          </a:p>
          <a:p>
            <a:pPr eaLnBrk="1" hangingPunct="1">
              <a:buFontTx/>
              <a:buNone/>
            </a:pPr>
            <a:endParaRPr lang="en-AU" altLang="en-US" dirty="0"/>
          </a:p>
          <a:p>
            <a:pPr eaLnBrk="1" hangingPunct="1"/>
            <a:endParaRPr lang="en-AU" altLang="en-US" dirty="0"/>
          </a:p>
        </p:txBody>
      </p:sp>
    </p:spTree>
    <p:extLst>
      <p:ext uri="{BB962C8B-B14F-4D97-AF65-F5344CB8AC3E}">
        <p14:creationId xmlns:p14="http://schemas.microsoft.com/office/powerpoint/2010/main" val="856355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1507">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15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1C1B7-4A5B-B092-A653-847CE098D0D8}"/>
              </a:ext>
            </a:extLst>
          </p:cNvPr>
          <p:cNvSpPr>
            <a:spLocks noGrp="1"/>
          </p:cNvSpPr>
          <p:nvPr>
            <p:ph type="title"/>
          </p:nvPr>
        </p:nvSpPr>
        <p:spPr/>
        <p:txBody>
          <a:bodyPr/>
          <a:lstStyle/>
          <a:p>
            <a:r>
              <a:rPr lang="en-GB" dirty="0"/>
              <a:t>Why is it important to consider this?</a:t>
            </a:r>
          </a:p>
        </p:txBody>
      </p:sp>
      <p:sp>
        <p:nvSpPr>
          <p:cNvPr id="3" name="TextBox 2">
            <a:extLst>
              <a:ext uri="{FF2B5EF4-FFF2-40B4-BE49-F238E27FC236}">
                <a16:creationId xmlns:a16="http://schemas.microsoft.com/office/drawing/2014/main" id="{32EA9740-BA67-4205-FF8E-D0169C8D74C2}"/>
              </a:ext>
            </a:extLst>
          </p:cNvPr>
          <p:cNvSpPr txBox="1"/>
          <p:nvPr/>
        </p:nvSpPr>
        <p:spPr>
          <a:xfrm>
            <a:off x="1055440" y="1700808"/>
            <a:ext cx="10297144" cy="830997"/>
          </a:xfrm>
          <a:prstGeom prst="rect">
            <a:avLst/>
          </a:prstGeom>
          <a:noFill/>
        </p:spPr>
        <p:txBody>
          <a:bodyPr wrap="square" rtlCol="0">
            <a:spAutoFit/>
          </a:bodyPr>
          <a:lstStyle/>
          <a:p>
            <a:pPr algn="ctr"/>
            <a:r>
              <a:rPr lang="en-GB" sz="2400" i="1" dirty="0"/>
              <a:t>Watch this video on Culture and Communication is their NHS and then share your thoughts with the group.</a:t>
            </a:r>
          </a:p>
        </p:txBody>
      </p:sp>
      <p:pic>
        <p:nvPicPr>
          <p:cNvPr id="5" name="Picture 4" descr="A blue computer screen with a black screen&#10;&#10;Description automatically generated with medium confidence">
            <a:hlinkClick r:id="rId2"/>
            <a:extLst>
              <a:ext uri="{FF2B5EF4-FFF2-40B4-BE49-F238E27FC236}">
                <a16:creationId xmlns:a16="http://schemas.microsoft.com/office/drawing/2014/main" id="{CCC028AD-5219-521D-0B7D-5BB467AD89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11824" y="2800279"/>
            <a:ext cx="2781300" cy="2933700"/>
          </a:xfrm>
          <a:prstGeom prst="rect">
            <a:avLst/>
          </a:prstGeom>
        </p:spPr>
      </p:pic>
      <p:sp>
        <p:nvSpPr>
          <p:cNvPr id="6" name="TextBox 5">
            <a:extLst>
              <a:ext uri="{FF2B5EF4-FFF2-40B4-BE49-F238E27FC236}">
                <a16:creationId xmlns:a16="http://schemas.microsoft.com/office/drawing/2014/main" id="{58749E6A-C7E4-B5AF-0467-4BEFC9C04213}"/>
              </a:ext>
            </a:extLst>
          </p:cNvPr>
          <p:cNvSpPr txBox="1"/>
          <p:nvPr/>
        </p:nvSpPr>
        <p:spPr>
          <a:xfrm>
            <a:off x="3719736" y="2814975"/>
            <a:ext cx="432048" cy="369332"/>
          </a:xfrm>
          <a:prstGeom prst="rect">
            <a:avLst/>
          </a:prstGeom>
          <a:noFill/>
        </p:spPr>
        <p:txBody>
          <a:bodyPr wrap="square" rtlCol="0">
            <a:spAutoFit/>
          </a:bodyPr>
          <a:lstStyle/>
          <a:p>
            <a:pPr algn="ctr"/>
            <a:r>
              <a:rPr lang="en-GB" dirty="0"/>
              <a:t>8.</a:t>
            </a:r>
          </a:p>
        </p:txBody>
      </p:sp>
    </p:spTree>
    <p:extLst>
      <p:ext uri="{BB962C8B-B14F-4D97-AF65-F5344CB8AC3E}">
        <p14:creationId xmlns:p14="http://schemas.microsoft.com/office/powerpoint/2010/main" val="2599620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335360" y="908720"/>
            <a:ext cx="11233248" cy="4525963"/>
          </a:xfrm>
        </p:spPr>
        <p:txBody>
          <a:bodyPr>
            <a:noAutofit/>
          </a:bodyPr>
          <a:lstStyle/>
          <a:p>
            <a:pPr>
              <a:spcBef>
                <a:spcPts val="600"/>
              </a:spcBef>
              <a:spcAft>
                <a:spcPts val="600"/>
              </a:spcAft>
            </a:pPr>
            <a:r>
              <a:rPr lang="en-GB" sz="1400" dirty="0"/>
              <a:t>Culture at Work (2003) </a:t>
            </a:r>
            <a:r>
              <a:rPr lang="en-GB" sz="1400" i="1" dirty="0"/>
              <a:t>High and Low Context Cultures </a:t>
            </a:r>
            <a:r>
              <a:rPr lang="en-GB" sz="1400" dirty="0"/>
              <a:t>Available at: </a:t>
            </a:r>
            <a:r>
              <a:rPr lang="en-GB" sz="1400" dirty="0">
                <a:hlinkClick r:id="rId2"/>
              </a:rPr>
              <a:t>http://www.culture-at-work.com/highlow.html</a:t>
            </a:r>
            <a:r>
              <a:rPr lang="en-GB" sz="1400" dirty="0"/>
              <a:t> [Accessed 14/12/2020]</a:t>
            </a:r>
          </a:p>
          <a:p>
            <a:pPr>
              <a:spcBef>
                <a:spcPts val="600"/>
              </a:spcBef>
              <a:spcAft>
                <a:spcPts val="600"/>
              </a:spcAft>
            </a:pPr>
            <a:r>
              <a:rPr lang="en-GB" sz="1400" dirty="0"/>
              <a:t>Ekman, P. and Friesen, W.V. (1969) The Repertoire or Nonverbal </a:t>
            </a:r>
            <a:r>
              <a:rPr lang="en-GB" sz="1400" dirty="0" err="1"/>
              <a:t>Behavior</a:t>
            </a:r>
            <a:r>
              <a:rPr lang="en-GB" sz="1400" dirty="0"/>
              <a:t>: Categories, Origins, Usage and Coding. </a:t>
            </a:r>
            <a:r>
              <a:rPr lang="en-GB" sz="1400" i="1" dirty="0" err="1"/>
              <a:t>Semiotica</a:t>
            </a:r>
            <a:r>
              <a:rPr lang="en-GB" sz="1400" dirty="0"/>
              <a:t>, Vol. 1, pp. 49-98. </a:t>
            </a:r>
            <a:r>
              <a:rPr lang="en-GB" sz="1400" dirty="0">
                <a:hlinkClick r:id="rId3"/>
              </a:rPr>
              <a:t>https://doi.org/10.1515/semi.1969.1.1.49</a:t>
            </a:r>
            <a:r>
              <a:rPr lang="en-GB" sz="1400" dirty="0"/>
              <a:t> [Accessed 25/03/2019]</a:t>
            </a:r>
          </a:p>
          <a:p>
            <a:pPr>
              <a:spcBef>
                <a:spcPts val="600"/>
              </a:spcBef>
              <a:spcAft>
                <a:spcPts val="600"/>
              </a:spcAft>
            </a:pPr>
            <a:r>
              <a:rPr lang="en-GB" sz="1400" dirty="0"/>
              <a:t>Goldin-Meadow, S (2010) Gesture’s role in creating and learning language </a:t>
            </a:r>
            <a:r>
              <a:rPr lang="en-GB" sz="1400" i="1" dirty="0" err="1"/>
              <a:t>Enfance</a:t>
            </a:r>
            <a:r>
              <a:rPr lang="en-GB" sz="1400" i="1" dirty="0"/>
              <a:t> Vol. (3): pp. 239–255.</a:t>
            </a:r>
            <a:r>
              <a:rPr lang="en-GB" sz="1400" dirty="0"/>
              <a:t> DOI: </a:t>
            </a:r>
            <a:r>
              <a:rPr lang="en-GB" sz="1400" dirty="0">
                <a:hlinkClick r:id="rId4"/>
              </a:rPr>
              <a:t>10.4074/S0013754510003034</a:t>
            </a:r>
            <a:r>
              <a:rPr lang="en-GB" sz="1400" dirty="0"/>
              <a:t> [Accessed 20/02/2019]</a:t>
            </a:r>
          </a:p>
          <a:p>
            <a:pPr>
              <a:spcBef>
                <a:spcPts val="600"/>
              </a:spcBef>
              <a:spcAft>
                <a:spcPts val="600"/>
              </a:spcAft>
            </a:pPr>
            <a:r>
              <a:rPr lang="en-GB" sz="1400" dirty="0" err="1"/>
              <a:t>Haskard</a:t>
            </a:r>
            <a:r>
              <a:rPr lang="en-GB" sz="1400" dirty="0"/>
              <a:t> </a:t>
            </a:r>
            <a:r>
              <a:rPr lang="en-GB" sz="1400" dirty="0" err="1"/>
              <a:t>Zolnierek</a:t>
            </a:r>
            <a:r>
              <a:rPr lang="en-GB" sz="1400" dirty="0"/>
              <a:t>, K, </a:t>
            </a:r>
            <a:r>
              <a:rPr lang="en-GB" sz="1400" dirty="0" err="1"/>
              <a:t>Dimatteo</a:t>
            </a:r>
            <a:r>
              <a:rPr lang="en-GB" sz="1400" dirty="0"/>
              <a:t>, M, Heritage, J. (2009) ‘Affective and Instrumental Communication in Primary Care Interactions: Predicting the Satisfaction of Nursing Staff and Patients’ </a:t>
            </a:r>
            <a:r>
              <a:rPr lang="en-GB" sz="1400" i="1" dirty="0"/>
              <a:t>Health Communication </a:t>
            </a:r>
            <a:r>
              <a:rPr lang="en-GB" sz="1400" dirty="0"/>
              <a:t>Vol. 24 Available at </a:t>
            </a:r>
            <a:r>
              <a:rPr lang="en-GB" sz="1400" dirty="0">
                <a:hlinkClick r:id="rId5"/>
              </a:rPr>
              <a:t>https://www.researchgate.net/publication/225037735_Affective_and_Instrumental_Communication_in_Primary_Care_Interactions_Predicting_the_Satisfaction_of_Nursing_Staff_and_Patients</a:t>
            </a:r>
            <a:r>
              <a:rPr lang="en-GB" sz="1400" dirty="0"/>
              <a:t> [Accessed 27/03/2020]</a:t>
            </a:r>
          </a:p>
          <a:p>
            <a:pPr>
              <a:spcBef>
                <a:spcPts val="600"/>
              </a:spcBef>
              <a:spcAft>
                <a:spcPts val="600"/>
              </a:spcAft>
            </a:pPr>
            <a:r>
              <a:rPr lang="en-GB" sz="1400" dirty="0" err="1"/>
              <a:t>Jandt</a:t>
            </a:r>
            <a:r>
              <a:rPr lang="en-GB" sz="1400" dirty="0"/>
              <a:t>, F (2007) </a:t>
            </a:r>
            <a:r>
              <a:rPr lang="en-GB" sz="1400" i="1" dirty="0"/>
              <a:t>An Introduction to Intercultural Communication: Identities in a Global Community </a:t>
            </a:r>
            <a:r>
              <a:rPr lang="en-GB" sz="1400" dirty="0"/>
              <a:t> Sage</a:t>
            </a:r>
          </a:p>
          <a:p>
            <a:pPr>
              <a:spcBef>
                <a:spcPts val="600"/>
              </a:spcBef>
              <a:spcAft>
                <a:spcPts val="600"/>
              </a:spcAft>
            </a:pPr>
            <a:r>
              <a:rPr lang="en-GB" sz="1400" dirty="0"/>
              <a:t>Johnson, H. &amp; Johnson, K (1998) </a:t>
            </a:r>
            <a:r>
              <a:rPr lang="en-GB" sz="1400" i="1" dirty="0"/>
              <a:t>Encyclopaedic Dictionary of Applied Linguistics</a:t>
            </a:r>
            <a:r>
              <a:rPr lang="en-GB" sz="1400" dirty="0"/>
              <a:t> Blackwell Publishers</a:t>
            </a:r>
          </a:p>
          <a:p>
            <a:pPr>
              <a:spcBef>
                <a:spcPts val="600"/>
              </a:spcBef>
              <a:spcAft>
                <a:spcPts val="600"/>
              </a:spcAft>
            </a:pPr>
            <a:r>
              <a:rPr lang="en-GB" sz="1400" dirty="0"/>
              <a:t>Knapp, M.L. &amp; Hall, J.A. (1997) </a:t>
            </a:r>
            <a:r>
              <a:rPr lang="en-GB" sz="1400" i="1" dirty="0"/>
              <a:t>Nonverbal Communication in Human Interaction</a:t>
            </a:r>
            <a:r>
              <a:rPr lang="en-GB" sz="1400" dirty="0"/>
              <a:t> Harcourt Brace College Publishers</a:t>
            </a:r>
            <a:endParaRPr lang="en-GB" sz="1400" i="1" dirty="0"/>
          </a:p>
          <a:p>
            <a:pPr>
              <a:spcBef>
                <a:spcPts val="600"/>
              </a:spcBef>
              <a:spcAft>
                <a:spcPts val="600"/>
              </a:spcAft>
            </a:pPr>
            <a:r>
              <a:rPr lang="en-GB" sz="1400" dirty="0"/>
              <a:t>Liu, S.; </a:t>
            </a:r>
            <a:r>
              <a:rPr lang="en-GB" sz="1400" dirty="0" err="1"/>
              <a:t>Volcic</a:t>
            </a:r>
            <a:r>
              <a:rPr lang="en-GB" sz="1400" dirty="0"/>
              <a:t>, Z.; </a:t>
            </a:r>
            <a:r>
              <a:rPr lang="en-GB" sz="1400" dirty="0" err="1"/>
              <a:t>Gallois</a:t>
            </a:r>
            <a:r>
              <a:rPr lang="en-GB" sz="1400" dirty="0"/>
              <a:t>, C.; (2015). </a:t>
            </a:r>
            <a:r>
              <a:rPr lang="en-GB" sz="1400" i="1" dirty="0"/>
              <a:t>Introducing Intercultural Communication - Global Cultures and Contexts</a:t>
            </a:r>
            <a:r>
              <a:rPr lang="en-GB" sz="1400" dirty="0"/>
              <a:t>, London: Sage</a:t>
            </a:r>
          </a:p>
          <a:p>
            <a:pPr>
              <a:spcBef>
                <a:spcPts val="600"/>
              </a:spcBef>
              <a:spcAft>
                <a:spcPts val="600"/>
              </a:spcAft>
            </a:pPr>
            <a:r>
              <a:rPr lang="en-GB" sz="1400" dirty="0" err="1"/>
              <a:t>Lustig</a:t>
            </a:r>
            <a:r>
              <a:rPr lang="en-GB" sz="1400" dirty="0"/>
              <a:t>, M. W.  &amp; Koester, J. (2013) </a:t>
            </a:r>
            <a:r>
              <a:rPr lang="en-GB" sz="1400" i="1" dirty="0"/>
              <a:t>Intercultural Competence, 7th Edition</a:t>
            </a:r>
            <a:r>
              <a:rPr lang="en-GB" sz="1400" dirty="0"/>
              <a:t> Pearson</a:t>
            </a:r>
            <a:endParaRPr lang="en-GB" sz="1400" i="1" dirty="0"/>
          </a:p>
          <a:p>
            <a:pPr>
              <a:spcBef>
                <a:spcPts val="600"/>
              </a:spcBef>
              <a:spcAft>
                <a:spcPts val="600"/>
              </a:spcAft>
            </a:pPr>
            <a:r>
              <a:rPr lang="en-GB" sz="1400" dirty="0" err="1"/>
              <a:t>Mervis</a:t>
            </a:r>
            <a:r>
              <a:rPr lang="en-GB" sz="1400" dirty="0"/>
              <a:t>, C.B. and </a:t>
            </a:r>
            <a:r>
              <a:rPr lang="en-GB" sz="1400" dirty="0" err="1"/>
              <a:t>Velleman</a:t>
            </a:r>
            <a:r>
              <a:rPr lang="en-GB" sz="1400" dirty="0"/>
              <a:t>, S.L. (2011) Children with Williams Syndrome: Language, Cognitive, and </a:t>
            </a:r>
            <a:r>
              <a:rPr lang="en-GB" sz="1400" dirty="0" err="1"/>
              <a:t>Behavioral</a:t>
            </a:r>
            <a:r>
              <a:rPr lang="en-GB" sz="1400" dirty="0"/>
              <a:t> Characteristics and their Implications for Intervention </a:t>
            </a:r>
            <a:r>
              <a:rPr lang="en-GB" sz="1400" i="1" dirty="0"/>
              <a:t>Perspectives on Language Learning and Education </a:t>
            </a:r>
            <a:r>
              <a:rPr lang="en-GB" sz="1400" dirty="0"/>
              <a:t>Vol. 18 </a:t>
            </a:r>
            <a:r>
              <a:rPr lang="en-GB" sz="1400" dirty="0" err="1"/>
              <a:t>Iss</a:t>
            </a:r>
            <a:r>
              <a:rPr lang="en-GB" sz="1400" dirty="0"/>
              <a:t>. 3 pp. 98–107 DOI: 10.1044/lle18.3.98 [Accessed 20/02/2019]</a:t>
            </a:r>
          </a:p>
          <a:p>
            <a:pPr>
              <a:spcBef>
                <a:spcPts val="600"/>
              </a:spcBef>
              <a:spcAft>
                <a:spcPts val="600"/>
              </a:spcAft>
            </a:pPr>
            <a:endParaRPr lang="en-GB" sz="1400" dirty="0"/>
          </a:p>
        </p:txBody>
      </p:sp>
    </p:spTree>
    <p:extLst>
      <p:ext uri="{BB962C8B-B14F-4D97-AF65-F5344CB8AC3E}">
        <p14:creationId xmlns:p14="http://schemas.microsoft.com/office/powerpoint/2010/main" val="12184754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16632"/>
            <a:ext cx="8229600" cy="562074"/>
          </a:xfrm>
        </p:spPr>
        <p:txBody>
          <a:bodyPr>
            <a:normAutofit fontScale="90000"/>
          </a:bodyPr>
          <a:lstStyle/>
          <a:p>
            <a:r>
              <a:rPr lang="en-GB" dirty="0"/>
              <a:t> References</a:t>
            </a:r>
          </a:p>
        </p:txBody>
      </p:sp>
      <p:sp>
        <p:nvSpPr>
          <p:cNvPr id="3" name="Content Placeholder 2"/>
          <p:cNvSpPr>
            <a:spLocks noGrp="1"/>
          </p:cNvSpPr>
          <p:nvPr>
            <p:ph idx="1"/>
          </p:nvPr>
        </p:nvSpPr>
        <p:spPr>
          <a:xfrm>
            <a:off x="263352" y="1166019"/>
            <a:ext cx="11737303" cy="4525963"/>
          </a:xfrm>
        </p:spPr>
        <p:txBody>
          <a:bodyPr>
            <a:normAutofit/>
          </a:bodyPr>
          <a:lstStyle/>
          <a:p>
            <a:pPr>
              <a:spcBef>
                <a:spcPts val="600"/>
              </a:spcBef>
              <a:spcAft>
                <a:spcPts val="600"/>
              </a:spcAft>
            </a:pPr>
            <a:r>
              <a:rPr lang="en-GB" sz="1800" dirty="0" err="1"/>
              <a:t>Neuliep</a:t>
            </a:r>
            <a:r>
              <a:rPr lang="en-GB" sz="1800" dirty="0"/>
              <a:t>, J.W. (2006) </a:t>
            </a:r>
            <a:r>
              <a:rPr lang="en-GB" sz="1800" i="1" dirty="0"/>
              <a:t>Intercultural communication: a contextual approach </a:t>
            </a:r>
            <a:r>
              <a:rPr lang="en-GB" sz="1800" dirty="0" err="1"/>
              <a:t>London:Sage</a:t>
            </a:r>
            <a:endParaRPr lang="en-GB" sz="1800" dirty="0"/>
          </a:p>
          <a:p>
            <a:pPr>
              <a:spcBef>
                <a:spcPts val="600"/>
              </a:spcBef>
              <a:spcAft>
                <a:spcPts val="600"/>
              </a:spcAft>
            </a:pPr>
            <a:r>
              <a:rPr lang="en-GB" sz="1800" dirty="0"/>
              <a:t>Saxton, M. (2010). </a:t>
            </a:r>
            <a:r>
              <a:rPr lang="en-GB" sz="1800" i="1" dirty="0"/>
              <a:t>Child Language: Acquisition and development. Thousand Oaks</a:t>
            </a:r>
            <a:r>
              <a:rPr lang="en-GB" sz="1800" dirty="0"/>
              <a:t>, (CA): SAGE Publications Ltd</a:t>
            </a:r>
          </a:p>
          <a:p>
            <a:pPr>
              <a:spcBef>
                <a:spcPts val="600"/>
              </a:spcBef>
              <a:spcAft>
                <a:spcPts val="600"/>
              </a:spcAft>
            </a:pPr>
            <a:r>
              <a:rPr lang="en-GB" sz="1800" dirty="0"/>
              <a:t>W. Schramm and D. F. Roberts (</a:t>
            </a:r>
            <a:r>
              <a:rPr lang="en-GB" sz="1800" dirty="0" err="1"/>
              <a:t>eds</a:t>
            </a:r>
            <a:r>
              <a:rPr lang="en-GB" sz="1800" dirty="0"/>
              <a:t>), </a:t>
            </a:r>
            <a:r>
              <a:rPr lang="en-GB" sz="1800" i="1" dirty="0"/>
              <a:t>The Process and Effects of Mass Communication</a:t>
            </a:r>
            <a:r>
              <a:rPr lang="en-GB" sz="1800" dirty="0"/>
              <a:t>. Urbana, IL: University of Illinois Press. p. 24.</a:t>
            </a:r>
          </a:p>
          <a:p>
            <a:pPr>
              <a:defRPr/>
            </a:pPr>
            <a:r>
              <a:rPr lang="en-AU" sz="1800" dirty="0"/>
              <a:t>Shannon, Claude and Weaver, Warren (1949) </a:t>
            </a:r>
            <a:r>
              <a:rPr lang="en-AU" sz="1800" i="1" dirty="0"/>
              <a:t>The Mathematical Theory of Communication</a:t>
            </a:r>
            <a:r>
              <a:rPr lang="en-AU" sz="1800" dirty="0"/>
              <a:t>. Urbana, IL: University of Illinois Press. p. 5.</a:t>
            </a:r>
          </a:p>
          <a:p>
            <a:pPr>
              <a:defRPr/>
            </a:pPr>
            <a:r>
              <a:rPr lang="en-GB" sz="1800" dirty="0" err="1"/>
              <a:t>Sorokowska</a:t>
            </a:r>
            <a:r>
              <a:rPr lang="en-GB" sz="1800" dirty="0"/>
              <a:t>, A. </a:t>
            </a:r>
            <a:r>
              <a:rPr lang="en-GB" sz="1800" i="1" dirty="0"/>
              <a:t>et al</a:t>
            </a:r>
            <a:r>
              <a:rPr lang="en-GB" sz="1800" dirty="0"/>
              <a:t>. (2017) ‘Preferred Interpersonal Distances: A Global Comparison’, </a:t>
            </a:r>
            <a:r>
              <a:rPr lang="en-GB" sz="1800" i="1" dirty="0"/>
              <a:t>Journal of Cross-Cultural Psychology</a:t>
            </a:r>
            <a:r>
              <a:rPr lang="en-GB" sz="1800" dirty="0"/>
              <a:t>, 48(4), pp. 577–592. Available at: </a:t>
            </a:r>
            <a:r>
              <a:rPr lang="en-GB" sz="1800" dirty="0">
                <a:hlinkClick r:id="rId2"/>
              </a:rPr>
              <a:t>https://journals-sagepub-com.ezproxy.uwtsd.ac.uk/doi/full/10.1177/0022022117698039#articleCitationDownloadContainer</a:t>
            </a:r>
            <a:r>
              <a:rPr lang="en-GB" sz="1800" dirty="0"/>
              <a:t> [Accessed 26/01/2021]</a:t>
            </a:r>
          </a:p>
          <a:p>
            <a:pPr>
              <a:spcBef>
                <a:spcPts val="600"/>
              </a:spcBef>
              <a:spcAft>
                <a:spcPts val="600"/>
              </a:spcAft>
            </a:pPr>
            <a:r>
              <a:rPr lang="en-GB" sz="1800" dirty="0" err="1"/>
              <a:t>USNLM</a:t>
            </a:r>
            <a:r>
              <a:rPr lang="en-GB" sz="1800" dirty="0"/>
              <a:t> (2019) </a:t>
            </a:r>
            <a:r>
              <a:rPr lang="en-GB" sz="1800" i="1" dirty="0"/>
              <a:t>Williams Syndrome Available at: </a:t>
            </a:r>
            <a:r>
              <a:rPr lang="en-GB" sz="1800" dirty="0">
                <a:hlinkClick r:id="rId3"/>
              </a:rPr>
              <a:t>https://ghr.nlm.nih.gov/condition/williams-syndrome#resources</a:t>
            </a:r>
            <a:r>
              <a:rPr lang="en-GB" sz="1800" dirty="0"/>
              <a:t> [Accessed 20/02/2019]</a:t>
            </a:r>
          </a:p>
          <a:p>
            <a:pPr>
              <a:spcBef>
                <a:spcPts val="600"/>
              </a:spcBef>
              <a:spcAft>
                <a:spcPts val="600"/>
              </a:spcAft>
            </a:pPr>
            <a:r>
              <a:rPr lang="en-GB" sz="1800" dirty="0" err="1"/>
              <a:t>Wardhaugh</a:t>
            </a:r>
            <a:r>
              <a:rPr lang="en-GB" sz="1800" dirty="0"/>
              <a:t>, R., Fuller, J. (2014). </a:t>
            </a:r>
            <a:r>
              <a:rPr lang="en-GB" sz="1800" i="1" dirty="0"/>
              <a:t>An Introduction to Sociolinguistics</a:t>
            </a:r>
            <a:r>
              <a:rPr lang="en-GB" sz="1800" dirty="0"/>
              <a:t>, Blackwell</a:t>
            </a:r>
          </a:p>
        </p:txBody>
      </p:sp>
    </p:spTree>
    <p:extLst>
      <p:ext uri="{BB962C8B-B14F-4D97-AF65-F5344CB8AC3E}">
        <p14:creationId xmlns:p14="http://schemas.microsoft.com/office/powerpoint/2010/main" val="9872396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06475"/>
            <a:ext cx="8229600" cy="634082"/>
          </a:xfrm>
        </p:spPr>
        <p:txBody>
          <a:bodyPr>
            <a:normAutofit fontScale="90000"/>
          </a:bodyPr>
          <a:lstStyle/>
          <a:p>
            <a:r>
              <a:rPr lang="en-GB" b="1" dirty="0"/>
              <a:t>Video References</a:t>
            </a:r>
          </a:p>
        </p:txBody>
      </p:sp>
      <p:sp>
        <p:nvSpPr>
          <p:cNvPr id="3" name="TextBox 2"/>
          <p:cNvSpPr txBox="1"/>
          <p:nvPr/>
        </p:nvSpPr>
        <p:spPr>
          <a:xfrm>
            <a:off x="335360" y="813773"/>
            <a:ext cx="11449272" cy="646331"/>
          </a:xfrm>
          <a:prstGeom prst="rect">
            <a:avLst/>
          </a:prstGeom>
          <a:noFill/>
        </p:spPr>
        <p:txBody>
          <a:bodyPr wrap="square" rtlCol="0">
            <a:spAutoFit/>
          </a:bodyPr>
          <a:lstStyle/>
          <a:p>
            <a:r>
              <a:rPr lang="en-GB" sz="1800" dirty="0"/>
              <a:t>1. Hague University (2015) </a:t>
            </a:r>
            <a:r>
              <a:rPr lang="en-GB" sz="1800" i="1" dirty="0"/>
              <a:t>Intercultural communication- non-verbal communication</a:t>
            </a:r>
            <a:r>
              <a:rPr lang="en-GB" sz="1800" dirty="0"/>
              <a:t> Available at: </a:t>
            </a:r>
            <a:r>
              <a:rPr lang="en-GB" sz="1800" dirty="0">
                <a:hlinkClick r:id="rId2"/>
              </a:rPr>
              <a:t>https://www.youtube.com/watch?v=eoW53zvWBqw</a:t>
            </a:r>
            <a:r>
              <a:rPr lang="en-GB" sz="1800" dirty="0"/>
              <a:t> [Accessed 14/12/2023]</a:t>
            </a:r>
            <a:endParaRPr lang="en-GB" sz="1800" i="1" dirty="0"/>
          </a:p>
        </p:txBody>
      </p:sp>
      <p:sp>
        <p:nvSpPr>
          <p:cNvPr id="4" name="TextBox 3"/>
          <p:cNvSpPr txBox="1"/>
          <p:nvPr/>
        </p:nvSpPr>
        <p:spPr>
          <a:xfrm>
            <a:off x="335360" y="1667949"/>
            <a:ext cx="11449272" cy="646331"/>
          </a:xfrm>
          <a:prstGeom prst="rect">
            <a:avLst/>
          </a:prstGeom>
          <a:noFill/>
        </p:spPr>
        <p:txBody>
          <a:bodyPr wrap="square" rtlCol="0">
            <a:spAutoFit/>
          </a:bodyPr>
          <a:lstStyle/>
          <a:p>
            <a:r>
              <a:rPr lang="en-GB" sz="1800" dirty="0"/>
              <a:t>2. Jenkinson, P. (2017) </a:t>
            </a:r>
            <a:r>
              <a:rPr lang="en-GB" sz="1800" i="1" dirty="0"/>
              <a:t>Nonverbal Codes: Chronemics (Time) </a:t>
            </a:r>
            <a:r>
              <a:rPr lang="en-GB" sz="1800" dirty="0"/>
              <a:t>Available at: </a:t>
            </a:r>
            <a:r>
              <a:rPr lang="en-GB" sz="1800" dirty="0">
                <a:hlinkClick r:id="rId3"/>
              </a:rPr>
              <a:t>https://www.youtube.com/watch?v=zn_sZsv1OkA</a:t>
            </a:r>
            <a:r>
              <a:rPr lang="en-GB" sz="1800" dirty="0"/>
              <a:t> [Accessed 14/12/2023]</a:t>
            </a:r>
            <a:endParaRPr lang="en-GB" sz="1800" i="1" dirty="0"/>
          </a:p>
        </p:txBody>
      </p:sp>
      <p:sp>
        <p:nvSpPr>
          <p:cNvPr id="5" name="TextBox 4"/>
          <p:cNvSpPr txBox="1"/>
          <p:nvPr/>
        </p:nvSpPr>
        <p:spPr>
          <a:xfrm>
            <a:off x="348906" y="2528916"/>
            <a:ext cx="11363718" cy="646331"/>
          </a:xfrm>
          <a:prstGeom prst="rect">
            <a:avLst/>
          </a:prstGeom>
          <a:noFill/>
        </p:spPr>
        <p:txBody>
          <a:bodyPr wrap="square" rtlCol="0">
            <a:spAutoFit/>
          </a:bodyPr>
          <a:lstStyle/>
          <a:p>
            <a:r>
              <a:rPr lang="en-GB" sz="1800" dirty="0"/>
              <a:t>3. </a:t>
            </a:r>
            <a:r>
              <a:rPr lang="en-GB" sz="1800" dirty="0" err="1"/>
              <a:t>bhenryclass</a:t>
            </a:r>
            <a:r>
              <a:rPr lang="en-GB" sz="1800" dirty="0"/>
              <a:t> (2013) </a:t>
            </a:r>
            <a:r>
              <a:rPr lang="en-GB" sz="1800" i="1" dirty="0"/>
              <a:t>Office Space Birthday Party </a:t>
            </a:r>
            <a:r>
              <a:rPr lang="en-GB" sz="1800" dirty="0"/>
              <a:t>Available at: </a:t>
            </a:r>
            <a:r>
              <a:rPr lang="en-GB" sz="1800" dirty="0">
                <a:hlinkClick r:id="rId4"/>
              </a:rPr>
              <a:t>https://www.youtube.com/watch?v=71hTJnDjwWY</a:t>
            </a:r>
            <a:r>
              <a:rPr lang="en-GB" sz="1800" dirty="0"/>
              <a:t>  [Accessed 14/12/2023]</a:t>
            </a:r>
            <a:endParaRPr lang="en-GB" sz="1800" i="1" dirty="0"/>
          </a:p>
        </p:txBody>
      </p:sp>
      <p:sp>
        <p:nvSpPr>
          <p:cNvPr id="15" name="TextBox 14">
            <a:extLst>
              <a:ext uri="{FF2B5EF4-FFF2-40B4-BE49-F238E27FC236}">
                <a16:creationId xmlns:a16="http://schemas.microsoft.com/office/drawing/2014/main" id="{3C3DBF50-F51B-3DB1-06F4-CEDD6467D0AA}"/>
              </a:ext>
            </a:extLst>
          </p:cNvPr>
          <p:cNvSpPr txBox="1"/>
          <p:nvPr/>
        </p:nvSpPr>
        <p:spPr>
          <a:xfrm>
            <a:off x="362866" y="3386854"/>
            <a:ext cx="11565781" cy="646331"/>
          </a:xfrm>
          <a:prstGeom prst="rect">
            <a:avLst/>
          </a:prstGeom>
          <a:noFill/>
        </p:spPr>
        <p:txBody>
          <a:bodyPr wrap="square" rtlCol="0">
            <a:spAutoFit/>
          </a:bodyPr>
          <a:lstStyle/>
          <a:p>
            <a:r>
              <a:rPr lang="en-GB" dirty="0"/>
              <a:t>4</a:t>
            </a:r>
            <a:r>
              <a:rPr lang="en-GB" sz="1800" dirty="0"/>
              <a:t>. CIE Purdue (201) </a:t>
            </a:r>
            <a:r>
              <a:rPr lang="en-GB" sz="1800" i="1" dirty="0"/>
              <a:t>Direct and Indirect Communication </a:t>
            </a:r>
            <a:r>
              <a:rPr lang="en-GB" sz="1800" dirty="0"/>
              <a:t>Available at: </a:t>
            </a:r>
            <a:r>
              <a:rPr lang="en-GB" sz="1800" dirty="0">
                <a:hlinkClick r:id="rId5"/>
              </a:rPr>
              <a:t>https://www.youtube.com/watch?v=O4QdDQryAOc</a:t>
            </a:r>
            <a:r>
              <a:rPr lang="en-GB" sz="1800" dirty="0"/>
              <a:t> [Accessed 14/12/2023]</a:t>
            </a:r>
            <a:endParaRPr lang="en-GB" sz="1800" i="1" dirty="0"/>
          </a:p>
        </p:txBody>
      </p:sp>
      <p:sp>
        <p:nvSpPr>
          <p:cNvPr id="16" name="TextBox 15">
            <a:extLst>
              <a:ext uri="{FF2B5EF4-FFF2-40B4-BE49-F238E27FC236}">
                <a16:creationId xmlns:a16="http://schemas.microsoft.com/office/drawing/2014/main" id="{C3D144B8-37A3-32C1-EDFA-04924C8B5CBD}"/>
              </a:ext>
            </a:extLst>
          </p:cNvPr>
          <p:cNvSpPr txBox="1"/>
          <p:nvPr/>
        </p:nvSpPr>
        <p:spPr>
          <a:xfrm>
            <a:off x="385245" y="4250949"/>
            <a:ext cx="11543401" cy="646331"/>
          </a:xfrm>
          <a:prstGeom prst="rect">
            <a:avLst/>
          </a:prstGeom>
          <a:noFill/>
        </p:spPr>
        <p:txBody>
          <a:bodyPr wrap="square" rtlCol="0">
            <a:spAutoFit/>
          </a:bodyPr>
          <a:lstStyle/>
          <a:p>
            <a:r>
              <a:rPr lang="en-GB" dirty="0"/>
              <a:t>5</a:t>
            </a:r>
            <a:r>
              <a:rPr lang="en-GB" sz="1800" dirty="0"/>
              <a:t>.  SFU Cooperative Education (2016) </a:t>
            </a:r>
            <a:r>
              <a:rPr lang="en-GB" sz="1800" i="1" dirty="0"/>
              <a:t>Direct and Indirect Communication Between Cultures </a:t>
            </a:r>
            <a:r>
              <a:rPr lang="en-GB" sz="1800" dirty="0"/>
              <a:t>Available at: </a:t>
            </a:r>
            <a:r>
              <a:rPr lang="en-GB" sz="1800" dirty="0">
                <a:hlinkClick r:id="rId6"/>
              </a:rPr>
              <a:t>https://www.youtube.com/watch?v=6eq37Q_dKao</a:t>
            </a:r>
            <a:r>
              <a:rPr lang="en-GB" sz="1800" dirty="0"/>
              <a:t> [Accessed 14/12/2023]</a:t>
            </a:r>
            <a:endParaRPr lang="en-GB" sz="1800" i="1" dirty="0"/>
          </a:p>
        </p:txBody>
      </p:sp>
      <p:sp>
        <p:nvSpPr>
          <p:cNvPr id="17" name="TextBox 16">
            <a:extLst>
              <a:ext uri="{FF2B5EF4-FFF2-40B4-BE49-F238E27FC236}">
                <a16:creationId xmlns:a16="http://schemas.microsoft.com/office/drawing/2014/main" id="{01AF7E3B-09BF-038A-1DA4-58B5F04FCAA7}"/>
              </a:ext>
            </a:extLst>
          </p:cNvPr>
          <p:cNvSpPr txBox="1"/>
          <p:nvPr/>
        </p:nvSpPr>
        <p:spPr>
          <a:xfrm>
            <a:off x="385245" y="5200515"/>
            <a:ext cx="11593326" cy="646331"/>
          </a:xfrm>
          <a:prstGeom prst="rect">
            <a:avLst/>
          </a:prstGeom>
          <a:noFill/>
        </p:spPr>
        <p:txBody>
          <a:bodyPr wrap="square" rtlCol="0">
            <a:spAutoFit/>
          </a:bodyPr>
          <a:lstStyle/>
          <a:p>
            <a:r>
              <a:rPr lang="en-GB" dirty="0"/>
              <a:t>6</a:t>
            </a:r>
            <a:r>
              <a:rPr lang="en-GB" sz="1800" dirty="0"/>
              <a:t>. Web of Stories (2017) </a:t>
            </a:r>
            <a:r>
              <a:rPr lang="en-GB" sz="1800" i="1" dirty="0"/>
              <a:t>Brian Sewell - The difference between a great painter and a good painter </a:t>
            </a:r>
            <a:r>
              <a:rPr lang="en-GB" sz="1800" dirty="0"/>
              <a:t> Available at: </a:t>
            </a:r>
            <a:r>
              <a:rPr lang="en-GB" sz="1800" dirty="0">
                <a:hlinkClick r:id="rId7"/>
              </a:rPr>
              <a:t>https://www.youtube.com/watch?v=457f5C9guBA</a:t>
            </a:r>
            <a:r>
              <a:rPr lang="en-GB" sz="1800" dirty="0"/>
              <a:t> [Accessed 14/12/2023]</a:t>
            </a:r>
            <a:endParaRPr lang="en-GB" sz="1800" i="1" dirty="0"/>
          </a:p>
        </p:txBody>
      </p:sp>
    </p:spTree>
    <p:extLst>
      <p:ext uri="{BB962C8B-B14F-4D97-AF65-F5344CB8AC3E}">
        <p14:creationId xmlns:p14="http://schemas.microsoft.com/office/powerpoint/2010/main" val="4719495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06475"/>
            <a:ext cx="8229600" cy="634082"/>
          </a:xfrm>
        </p:spPr>
        <p:txBody>
          <a:bodyPr>
            <a:normAutofit fontScale="90000"/>
          </a:bodyPr>
          <a:lstStyle/>
          <a:p>
            <a:r>
              <a:rPr lang="en-GB" b="1" dirty="0"/>
              <a:t>Video References</a:t>
            </a:r>
          </a:p>
        </p:txBody>
      </p:sp>
      <p:sp>
        <p:nvSpPr>
          <p:cNvPr id="10" name="TextBox 9">
            <a:extLst>
              <a:ext uri="{FF2B5EF4-FFF2-40B4-BE49-F238E27FC236}">
                <a16:creationId xmlns:a16="http://schemas.microsoft.com/office/drawing/2014/main" id="{2DD63019-DCA7-447C-BB9B-700CC718B9EB}"/>
              </a:ext>
            </a:extLst>
          </p:cNvPr>
          <p:cNvSpPr txBox="1"/>
          <p:nvPr/>
        </p:nvSpPr>
        <p:spPr>
          <a:xfrm>
            <a:off x="335360" y="908720"/>
            <a:ext cx="11449272" cy="646331"/>
          </a:xfrm>
          <a:prstGeom prst="rect">
            <a:avLst/>
          </a:prstGeom>
          <a:noFill/>
        </p:spPr>
        <p:txBody>
          <a:bodyPr wrap="square" rtlCol="0">
            <a:spAutoFit/>
          </a:bodyPr>
          <a:lstStyle/>
          <a:p>
            <a:r>
              <a:rPr lang="en-GB" dirty="0"/>
              <a:t>7</a:t>
            </a:r>
            <a:r>
              <a:rPr lang="en-GB" sz="1800" dirty="0"/>
              <a:t>.  AP Archive (2015) </a:t>
            </a:r>
            <a:r>
              <a:rPr lang="en-GB" sz="1800" i="1" dirty="0"/>
              <a:t>UK: Blackpool: Labour Party annual conference: Tony Blair speech </a:t>
            </a:r>
            <a:r>
              <a:rPr lang="en-GB" sz="1800" dirty="0"/>
              <a:t>Available at: </a:t>
            </a:r>
            <a:r>
              <a:rPr lang="en-GB" sz="1800" dirty="0">
                <a:hlinkClick r:id="rId2"/>
              </a:rPr>
              <a:t>https://www.youtube.com/watch?v=-oDB667TB18</a:t>
            </a:r>
            <a:r>
              <a:rPr lang="en-GB" sz="1800" dirty="0"/>
              <a:t> [Accessed 14/12/20203</a:t>
            </a:r>
            <a:endParaRPr lang="en-GB" sz="1800" i="1" dirty="0"/>
          </a:p>
        </p:txBody>
      </p:sp>
      <p:sp>
        <p:nvSpPr>
          <p:cNvPr id="11" name="TextBox 10">
            <a:extLst>
              <a:ext uri="{FF2B5EF4-FFF2-40B4-BE49-F238E27FC236}">
                <a16:creationId xmlns:a16="http://schemas.microsoft.com/office/drawing/2014/main" id="{7E687111-20D5-4A6F-B102-8DBF2045681C}"/>
              </a:ext>
            </a:extLst>
          </p:cNvPr>
          <p:cNvSpPr txBox="1"/>
          <p:nvPr/>
        </p:nvSpPr>
        <p:spPr>
          <a:xfrm>
            <a:off x="335360" y="1788538"/>
            <a:ext cx="11449272" cy="646331"/>
          </a:xfrm>
          <a:prstGeom prst="rect">
            <a:avLst/>
          </a:prstGeom>
          <a:noFill/>
        </p:spPr>
        <p:txBody>
          <a:bodyPr wrap="square" rtlCol="0">
            <a:spAutoFit/>
          </a:bodyPr>
          <a:lstStyle/>
          <a:p>
            <a:r>
              <a:rPr lang="en-GB" dirty="0"/>
              <a:t>8</a:t>
            </a:r>
            <a:r>
              <a:rPr lang="en-GB" sz="1800" dirty="0"/>
              <a:t>. </a:t>
            </a:r>
            <a:r>
              <a:rPr lang="en-GB" dirty="0"/>
              <a:t>Refugee Council, The</a:t>
            </a:r>
            <a:r>
              <a:rPr lang="en-GB" sz="1800" dirty="0"/>
              <a:t>. (2015) </a:t>
            </a:r>
            <a:r>
              <a:rPr lang="en-GB" sz="1800" i="1" dirty="0"/>
              <a:t>Refugee Health Professionals - Communication and Cross Cultural Issues </a:t>
            </a:r>
            <a:r>
              <a:rPr lang="en-GB" sz="1800" dirty="0"/>
              <a:t>Available at: </a:t>
            </a:r>
            <a:r>
              <a:rPr lang="en-GB" sz="1800" dirty="0">
                <a:hlinkClick r:id="rId3"/>
              </a:rPr>
              <a:t>https://www.youtube.com/watch?v=W-R3y99SWmM</a:t>
            </a:r>
            <a:r>
              <a:rPr lang="en-GB" sz="1800" dirty="0"/>
              <a:t>   [Accessed 14/12/2023]</a:t>
            </a:r>
            <a:r>
              <a:rPr lang="en-GB" sz="1800" i="1" dirty="0"/>
              <a:t>  </a:t>
            </a:r>
          </a:p>
        </p:txBody>
      </p:sp>
    </p:spTree>
    <p:extLst>
      <p:ext uri="{BB962C8B-B14F-4D97-AF65-F5344CB8AC3E}">
        <p14:creationId xmlns:p14="http://schemas.microsoft.com/office/powerpoint/2010/main" val="1106656318"/>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UWTSD PPT Templat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1040</TotalTime>
  <Words>3521</Words>
  <Application>Microsoft Office PowerPoint</Application>
  <PresentationFormat>Widescreen</PresentationFormat>
  <Paragraphs>304</Paragraphs>
  <Slides>48</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48</vt:i4>
      </vt:variant>
    </vt:vector>
  </HeadingPairs>
  <TitlesOfParts>
    <vt:vector size="53" baseType="lpstr">
      <vt:lpstr>Arial</vt:lpstr>
      <vt:lpstr>Calibri</vt:lpstr>
      <vt:lpstr>Wingdings 2</vt:lpstr>
      <vt:lpstr>UWTSD blue background</vt:lpstr>
      <vt:lpstr>UWTSD PPT Template</vt:lpstr>
      <vt:lpstr>PowerPoint Presentation</vt:lpstr>
      <vt:lpstr>PowerPoint Presentation</vt:lpstr>
      <vt:lpstr>Non-verbal communication</vt:lpstr>
      <vt:lpstr>Defining nonverbal communication</vt:lpstr>
      <vt:lpstr>Variation of nonverbal communication</vt:lpstr>
      <vt:lpstr>Different cultures- different meanings</vt:lpstr>
      <vt:lpstr>Difference between verbal and nonverbal codes</vt:lpstr>
      <vt:lpstr>PowerPoint Presentation</vt:lpstr>
      <vt:lpstr>Functions of nonverbal codes</vt:lpstr>
      <vt:lpstr>Emblems:</vt:lpstr>
      <vt:lpstr>PowerPoint Presentation</vt:lpstr>
      <vt:lpstr>Regulators:</vt:lpstr>
      <vt:lpstr>Regulators:</vt:lpstr>
      <vt:lpstr>Proxemics: use of space</vt:lpstr>
      <vt:lpstr>Cultural Differences in Personal Space.</vt:lpstr>
      <vt:lpstr>Influence of culture on nonverbal behaviour</vt:lpstr>
      <vt:lpstr>Nonverbal codes and intercultural communication</vt:lpstr>
      <vt:lpstr>When the words and the actions do not match.</vt:lpstr>
      <vt:lpstr>Questions to think about…</vt:lpstr>
      <vt:lpstr>Verbal communication</vt:lpstr>
      <vt:lpstr>Defining verbal communication</vt:lpstr>
      <vt:lpstr>Components of language</vt:lpstr>
      <vt:lpstr>Common characteristics of language</vt:lpstr>
      <vt:lpstr> The Sapir–Whorf hypothesis</vt:lpstr>
      <vt:lpstr> The Sapir–Whorf hypothesis</vt:lpstr>
      <vt:lpstr> An illustration of the Sapir-Whorf hypothesis</vt:lpstr>
      <vt:lpstr> An illustration of the Sapir-Whorf hypothesis</vt:lpstr>
      <vt:lpstr> An illustration of the Sapir-Whorf hypothesis</vt:lpstr>
      <vt:lpstr>Language and communication style</vt:lpstr>
      <vt:lpstr>Direct / indirect styles</vt:lpstr>
      <vt:lpstr>Elaborate / succinct styles</vt:lpstr>
      <vt:lpstr>Personal / contextual styles</vt:lpstr>
      <vt:lpstr>Instrumental / affective styles</vt:lpstr>
      <vt:lpstr>Barriers to intercultural communication</vt:lpstr>
      <vt:lpstr>Vocabulary as a barrier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 of awkward translation</vt:lpstr>
      <vt:lpstr>Why is it important to consider this?</vt:lpstr>
      <vt:lpstr> References</vt:lpstr>
      <vt:lpstr> References</vt:lpstr>
      <vt:lpstr>Video References</vt:lpstr>
      <vt:lpstr>Video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72</cp:revision>
  <dcterms:created xsi:type="dcterms:W3CDTF">2018-09-30T11:39:06Z</dcterms:created>
  <dcterms:modified xsi:type="dcterms:W3CDTF">2024-01-09T11:50:57Z</dcterms:modified>
</cp:coreProperties>
</file>