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80" r:id="rId2"/>
    <p:sldId id="257" r:id="rId3"/>
    <p:sldId id="287" r:id="rId4"/>
    <p:sldId id="274" r:id="rId5"/>
    <p:sldId id="275" r:id="rId6"/>
    <p:sldId id="283" r:id="rId7"/>
    <p:sldId id="282" r:id="rId8"/>
    <p:sldId id="276" r:id="rId9"/>
    <p:sldId id="288" r:id="rId10"/>
    <p:sldId id="277" r:id="rId11"/>
    <p:sldId id="286" r:id="rId12"/>
    <p:sldId id="273" r:id="rId13"/>
    <p:sldId id="278" r:id="rId14"/>
    <p:sldId id="281" r:id="rId15"/>
    <p:sldId id="284" r:id="rId16"/>
    <p:sldId id="285" r:id="rId17"/>
    <p:sldId id="271" r:id="rId18"/>
    <p:sldId id="269" r:id="rId19"/>
    <p:sldId id="270" r:id="rId20"/>
    <p:sldId id="279"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038" autoAdjust="0"/>
  </p:normalViewPr>
  <p:slideViewPr>
    <p:cSldViewPr snapToGrid="0">
      <p:cViewPr varScale="1">
        <p:scale>
          <a:sx n="78" d="100"/>
          <a:sy n="78" d="100"/>
        </p:scale>
        <p:origin x="1812"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DFA6435-FB94-45BE-8DAD-32808FCFA6CE}" type="datetimeFigureOut">
              <a:rPr lang="en-GB" smtClean="0"/>
              <a:t>29/11/2019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42189CE-D6BC-40FD-8B61-ECCCCE111F2B}" type="slidenum">
              <a:rPr lang="en-GB" smtClean="0"/>
              <a:t>‹#›</a:t>
            </a:fld>
            <a:endParaRPr lang="en-GB"/>
          </a:p>
        </p:txBody>
      </p:sp>
    </p:spTree>
    <p:extLst>
      <p:ext uri="{BB962C8B-B14F-4D97-AF65-F5344CB8AC3E}">
        <p14:creationId xmlns:p14="http://schemas.microsoft.com/office/powerpoint/2010/main" val="1678347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cipd.co.uk/cipd-hr-profession/about-us/code-professional-conduct.aspx"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devmts.org.uk/profnal.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1</a:t>
            </a:fld>
            <a:endParaRPr lang="en-GB"/>
          </a:p>
        </p:txBody>
      </p:sp>
    </p:spTree>
    <p:extLst>
      <p:ext uri="{BB962C8B-B14F-4D97-AF65-F5344CB8AC3E}">
        <p14:creationId xmlns:p14="http://schemas.microsoft.com/office/powerpoint/2010/main" val="324164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a:t>
            </a:fld>
            <a:endParaRPr lang="en-GB"/>
          </a:p>
        </p:txBody>
      </p:sp>
    </p:spTree>
    <p:extLst>
      <p:ext uri="{BB962C8B-B14F-4D97-AF65-F5344CB8AC3E}">
        <p14:creationId xmlns:p14="http://schemas.microsoft.com/office/powerpoint/2010/main" val="2309349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3</a:t>
            </a:fld>
            <a:endParaRPr lang="en-GB"/>
          </a:p>
        </p:txBody>
      </p:sp>
    </p:spTree>
    <p:extLst>
      <p:ext uri="{BB962C8B-B14F-4D97-AF65-F5344CB8AC3E}">
        <p14:creationId xmlns:p14="http://schemas.microsoft.com/office/powerpoint/2010/main" val="3099835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Advice – </a:t>
            </a:r>
            <a:r>
              <a:rPr lang="en-GB" dirty="0" err="1"/>
              <a:t>eg</a:t>
            </a:r>
            <a:r>
              <a:rPr lang="en-GB" dirty="0"/>
              <a:t> employee rep groups</a:t>
            </a:r>
          </a:p>
          <a:p>
            <a:r>
              <a:rPr lang="en-GB" dirty="0"/>
              <a:t>Action – sports, surgery teams</a:t>
            </a:r>
          </a:p>
          <a:p>
            <a:r>
              <a:rPr lang="en-GB" dirty="0"/>
              <a:t>Project – engineering</a:t>
            </a:r>
          </a:p>
          <a:p>
            <a:r>
              <a:rPr lang="en-GB" dirty="0"/>
              <a:t>Production – hospital reception, assembly line teams. </a:t>
            </a:r>
          </a:p>
        </p:txBody>
      </p:sp>
      <p:sp>
        <p:nvSpPr>
          <p:cNvPr id="4" name="Slide Number Placeholder 3"/>
          <p:cNvSpPr>
            <a:spLocks noGrp="1"/>
          </p:cNvSpPr>
          <p:nvPr>
            <p:ph type="sldNum" sz="quarter" idx="5"/>
          </p:nvPr>
        </p:nvSpPr>
        <p:spPr/>
        <p:txBody>
          <a:bodyPr/>
          <a:lstStyle/>
          <a:p>
            <a:fld id="{7236F6D8-446F-4F0D-BDE8-00FE928D2402}" type="slidenum">
              <a:rPr lang="en-GB" smtClean="0"/>
              <a:t>4</a:t>
            </a:fld>
            <a:endParaRPr lang="en-GB"/>
          </a:p>
        </p:txBody>
      </p:sp>
    </p:spTree>
    <p:extLst>
      <p:ext uri="{BB962C8B-B14F-4D97-AF65-F5344CB8AC3E}">
        <p14:creationId xmlns:p14="http://schemas.microsoft.com/office/powerpoint/2010/main" val="1412442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5</a:t>
            </a:fld>
            <a:endParaRPr lang="en-GB"/>
          </a:p>
        </p:txBody>
      </p:sp>
    </p:spTree>
    <p:extLst>
      <p:ext uri="{BB962C8B-B14F-4D97-AF65-F5344CB8AC3E}">
        <p14:creationId xmlns:p14="http://schemas.microsoft.com/office/powerpoint/2010/main" val="4085461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presence of different</a:t>
            </a:r>
            <a:r>
              <a:rPr lang="en-GB" baseline="0" dirty="0" smtClean="0"/>
              <a:t> people with differing agendas and needs will affect the balance of group environments.</a:t>
            </a:r>
          </a:p>
          <a:p>
            <a:r>
              <a:rPr lang="en-GB" baseline="0" dirty="0" smtClean="0"/>
              <a:t>Power-plays and negative use of political activity can hamper a group’s effectiveness.</a:t>
            </a:r>
          </a:p>
          <a:p>
            <a:endParaRPr lang="en-GB" baseline="0" dirty="0" smtClean="0"/>
          </a:p>
          <a:p>
            <a:r>
              <a:rPr lang="en-GB" baseline="0" dirty="0" smtClean="0"/>
              <a:t>Teamwork theory can help us understand group dynamics and work with teams/manage teams effectively. </a:t>
            </a:r>
          </a:p>
          <a:p>
            <a:endParaRPr lang="en-GB" baseline="0" dirty="0" smtClean="0"/>
          </a:p>
          <a:p>
            <a:r>
              <a:rPr lang="en-GB" baseline="0" dirty="0" smtClean="0"/>
              <a:t>What is your experience of working in a team? Good/not so good? Why?</a:t>
            </a:r>
            <a:endParaRPr lang="en-GB" dirty="0"/>
          </a:p>
        </p:txBody>
      </p:sp>
      <p:sp>
        <p:nvSpPr>
          <p:cNvPr id="4" name="Slide Number Placeholder 3"/>
          <p:cNvSpPr>
            <a:spLocks noGrp="1"/>
          </p:cNvSpPr>
          <p:nvPr>
            <p:ph type="sldNum" sz="quarter" idx="10"/>
          </p:nvPr>
        </p:nvSpPr>
        <p:spPr/>
        <p:txBody>
          <a:bodyPr/>
          <a:lstStyle/>
          <a:p>
            <a:fld id="{742189CE-D6BC-40FD-8B61-ECCCCE111F2B}" type="slidenum">
              <a:rPr lang="en-GB" smtClean="0"/>
              <a:t>6</a:t>
            </a:fld>
            <a:endParaRPr lang="en-GB"/>
          </a:p>
        </p:txBody>
      </p:sp>
    </p:spTree>
    <p:extLst>
      <p:ext uri="{BB962C8B-B14F-4D97-AF65-F5344CB8AC3E}">
        <p14:creationId xmlns:p14="http://schemas.microsoft.com/office/powerpoint/2010/main" val="363079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7</a:t>
            </a:fld>
            <a:endParaRPr lang="en-GB"/>
          </a:p>
        </p:txBody>
      </p:sp>
    </p:spTree>
    <p:extLst>
      <p:ext uri="{BB962C8B-B14F-4D97-AF65-F5344CB8AC3E}">
        <p14:creationId xmlns:p14="http://schemas.microsoft.com/office/powerpoint/2010/main" val="1296404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a:t>
            </a:r>
            <a:r>
              <a:rPr lang="en-GB" dirty="0"/>
              <a:t>final stage added later – adjourning/mourning. </a:t>
            </a:r>
            <a:endParaRPr lang="en-GB"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smtClean="0">
                <a:latin typeface="Arial" panose="020B0604020202020204" pitchFamily="34" charset="0"/>
                <a:cs typeface="Arial" panose="020B0604020202020204" pitchFamily="34" charset="0"/>
              </a:rPr>
              <a:t>In summary, there is an argument for recognising that teams work through progressive stages towards a conclusion. If this were accepted then as a member and/or leader of a team, it would seem effective to adjust behaviours towards the expectations of those progressive stages. Remember that most managers will have been taught this basic theory at some point, so your performance as a team member will be assessed against these expected behaviours.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smtClean="0">
                <a:latin typeface="Arial" panose="020B0604020202020204" pitchFamily="34" charset="0"/>
                <a:cs typeface="Arial" panose="020B0604020202020204" pitchFamily="34" charset="0"/>
              </a:rPr>
              <a:t>For example, if you start introducing conflict in the performing stage your behaviour will be viewed as dysfunctional. Or, if you insist on thinking about performance issues at the forming stage, other team members will exclude or reject you. Remember that early in the team’s life the participants can be changed; you have to be accepted to stay in the team.</a:t>
            </a:r>
          </a:p>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8</a:t>
            </a:fld>
            <a:endParaRPr lang="en-GB"/>
          </a:p>
        </p:txBody>
      </p:sp>
    </p:spTree>
    <p:extLst>
      <p:ext uri="{BB962C8B-B14F-4D97-AF65-F5344CB8AC3E}">
        <p14:creationId xmlns:p14="http://schemas.microsoft.com/office/powerpoint/2010/main" val="147506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9</a:t>
            </a:fld>
            <a:endParaRPr lang="en-GB"/>
          </a:p>
        </p:txBody>
      </p:sp>
    </p:spTree>
    <p:extLst>
      <p:ext uri="{BB962C8B-B14F-4D97-AF65-F5344CB8AC3E}">
        <p14:creationId xmlns:p14="http://schemas.microsoft.com/office/powerpoint/2010/main" val="3626480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showed that the most successful teams were made up of a diverse mix of behaviours.</a:t>
            </a:r>
          </a:p>
          <a:p>
            <a:r>
              <a:rPr lang="en-GB" dirty="0"/>
              <a:t>Dr Meredith Belbin and his team discovered that there are nine clusters of behaviour - these were called 'Team Roles' (see descriptions below).</a:t>
            </a:r>
          </a:p>
          <a:p>
            <a:r>
              <a:rPr lang="en-GB" dirty="0"/>
              <a:t>Each team needs access to each of the nine Team Role behaviours to become a high performing team. However, this doesn't mean that every team requires nine people! Most people will have two or three Team Roles that they are most comfortable with, and this can change over time. Each Team Role has its strengths and weaknesses, and each has equal importance.</a:t>
            </a:r>
          </a:p>
          <a:p>
            <a:r>
              <a:rPr lang="en-GB" dirty="0"/>
              <a:t>However, not all are always required at the same time - it is important to first look at the team objectives, and work out which tasks need to be undertaken. Once this has been done, discussions can take place regarding which and when each Team Role behaviour should be utilised. </a:t>
            </a:r>
          </a:p>
          <a:p>
            <a:r>
              <a:rPr lang="en-GB" dirty="0"/>
              <a:t>By using Belbin, individuals have a greater self-understanding of their strengths, which leads to more effective communication between colleagues and managers. Great teams can be put together, existing teams can be understood and improved, and everyone can feel that they are making a difference in the workplace.</a:t>
            </a:r>
          </a:p>
          <a:p>
            <a:r>
              <a:rPr lang="en-GB" dirty="0"/>
              <a:t>(Belbin, 2019). </a:t>
            </a:r>
          </a:p>
        </p:txBody>
      </p:sp>
      <p:sp>
        <p:nvSpPr>
          <p:cNvPr id="4" name="Slide Number Placeholder 3"/>
          <p:cNvSpPr>
            <a:spLocks noGrp="1"/>
          </p:cNvSpPr>
          <p:nvPr>
            <p:ph type="sldNum" sz="quarter" idx="10"/>
          </p:nvPr>
        </p:nvSpPr>
        <p:spPr/>
        <p:txBody>
          <a:bodyPr/>
          <a:lstStyle/>
          <a:p>
            <a:fld id="{535D0D52-B7B8-4C70-AE2E-EA49A1FAC794}" type="slidenum">
              <a:rPr lang="en-GB" smtClean="0"/>
              <a:t>10</a:t>
            </a:fld>
            <a:endParaRPr lang="en-GB"/>
          </a:p>
        </p:txBody>
      </p:sp>
    </p:spTree>
    <p:extLst>
      <p:ext uri="{BB962C8B-B14F-4D97-AF65-F5344CB8AC3E}">
        <p14:creationId xmlns:p14="http://schemas.microsoft.com/office/powerpoint/2010/main" val="2824040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11</a:t>
            </a:fld>
            <a:endParaRPr lang="en-GB"/>
          </a:p>
        </p:txBody>
      </p:sp>
    </p:spTree>
    <p:extLst>
      <p:ext uri="{BB962C8B-B14F-4D97-AF65-F5344CB8AC3E}">
        <p14:creationId xmlns:p14="http://schemas.microsoft.com/office/powerpoint/2010/main" val="2309262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12</a:t>
            </a:fld>
            <a:endParaRPr lang="en-GB"/>
          </a:p>
        </p:txBody>
      </p:sp>
    </p:spTree>
    <p:extLst>
      <p:ext uri="{BB962C8B-B14F-4D97-AF65-F5344CB8AC3E}">
        <p14:creationId xmlns:p14="http://schemas.microsoft.com/office/powerpoint/2010/main" val="971265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13</a:t>
            </a:fld>
            <a:endParaRPr lang="en-GB"/>
          </a:p>
        </p:txBody>
      </p:sp>
    </p:spTree>
    <p:extLst>
      <p:ext uri="{BB962C8B-B14F-4D97-AF65-F5344CB8AC3E}">
        <p14:creationId xmlns:p14="http://schemas.microsoft.com/office/powerpoint/2010/main" val="3926822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14</a:t>
            </a:fld>
            <a:endParaRPr lang="en-GB"/>
          </a:p>
        </p:txBody>
      </p:sp>
    </p:spTree>
    <p:extLst>
      <p:ext uri="{BB962C8B-B14F-4D97-AF65-F5344CB8AC3E}">
        <p14:creationId xmlns:p14="http://schemas.microsoft.com/office/powerpoint/2010/main" val="2977674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15</a:t>
            </a:fld>
            <a:endParaRPr lang="en-GB"/>
          </a:p>
        </p:txBody>
      </p:sp>
    </p:spTree>
    <p:extLst>
      <p:ext uri="{BB962C8B-B14F-4D97-AF65-F5344CB8AC3E}">
        <p14:creationId xmlns:p14="http://schemas.microsoft.com/office/powerpoint/2010/main" val="1138842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2189CE-D6BC-40FD-8B61-ECCCCE111F2B}" type="slidenum">
              <a:rPr lang="en-GB" smtClean="0"/>
              <a:t>16</a:t>
            </a:fld>
            <a:endParaRPr lang="en-GB"/>
          </a:p>
        </p:txBody>
      </p:sp>
    </p:spTree>
    <p:extLst>
      <p:ext uri="{BB962C8B-B14F-4D97-AF65-F5344CB8AC3E}">
        <p14:creationId xmlns:p14="http://schemas.microsoft.com/office/powerpoint/2010/main" val="21334795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CC12FDB-E868-4DB7-A088-0317B5713AB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B37ED69-CAF9-4593-8B30-198D1D3672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Positive peace in schools can be achieved through the wise and integrated use of peace-keeping (rules/procedures), peace-making (conflict resolution techniques) and peace-building (inner and outer peace). </a:t>
            </a:r>
          </a:p>
        </p:txBody>
      </p:sp>
      <p:sp>
        <p:nvSpPr>
          <p:cNvPr id="28676" name="Slide Number Placeholder 3">
            <a:extLst>
              <a:ext uri="{FF2B5EF4-FFF2-40B4-BE49-F238E27FC236}">
                <a16:creationId xmlns:a16="http://schemas.microsoft.com/office/drawing/2014/main" id="{F370DC9B-0232-4791-816D-911A6189C2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28240" indent="-280092">
              <a:defRPr>
                <a:solidFill>
                  <a:schemeClr val="tx1"/>
                </a:solidFill>
                <a:latin typeface="Arial" panose="020B0604020202020204" pitchFamily="34" charset="0"/>
                <a:ea typeface="MS PGothic" panose="020B0600070205080204" pitchFamily="34" charset="-128"/>
              </a:defRPr>
            </a:lvl2pPr>
            <a:lvl3pPr marL="1120369" indent="-224074">
              <a:defRPr>
                <a:solidFill>
                  <a:schemeClr val="tx1"/>
                </a:solidFill>
                <a:latin typeface="Arial" panose="020B0604020202020204" pitchFamily="34" charset="0"/>
                <a:ea typeface="MS PGothic" panose="020B0600070205080204" pitchFamily="34" charset="-128"/>
              </a:defRPr>
            </a:lvl3pPr>
            <a:lvl4pPr marL="1568516" indent="-224074">
              <a:defRPr>
                <a:solidFill>
                  <a:schemeClr val="tx1"/>
                </a:solidFill>
                <a:latin typeface="Arial" panose="020B0604020202020204" pitchFamily="34" charset="0"/>
                <a:ea typeface="MS PGothic" panose="020B0600070205080204" pitchFamily="34" charset="-128"/>
              </a:defRPr>
            </a:lvl4pPr>
            <a:lvl5pPr marL="2016663" indent="-224074">
              <a:defRPr>
                <a:solidFill>
                  <a:schemeClr val="tx1"/>
                </a:solidFill>
                <a:latin typeface="Arial" panose="020B0604020202020204" pitchFamily="34" charset="0"/>
                <a:ea typeface="MS PGothic" panose="020B0600070205080204" pitchFamily="34" charset="-128"/>
              </a:defRPr>
            </a:lvl5pPr>
            <a:lvl6pPr marL="2464811" indent="-224074"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12958" indent="-224074"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61106" indent="-224074"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09253" indent="-224074"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642ED5D-3734-4858-9389-FB449A0DF2F6}" type="slidenum">
              <a:rPr lang="en-GB" altLang="en-US"/>
              <a:pPr/>
              <a:t>17</a:t>
            </a:fld>
            <a:endParaRPr lang="en-GB" altLang="en-US"/>
          </a:p>
        </p:txBody>
      </p:sp>
    </p:spTree>
    <p:extLst>
      <p:ext uri="{BB962C8B-B14F-4D97-AF65-F5344CB8AC3E}">
        <p14:creationId xmlns:p14="http://schemas.microsoft.com/office/powerpoint/2010/main" val="2794004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18</a:t>
            </a:fld>
            <a:endParaRPr lang="en-GB"/>
          </a:p>
        </p:txBody>
      </p:sp>
    </p:spTree>
    <p:extLst>
      <p:ext uri="{BB962C8B-B14F-4D97-AF65-F5344CB8AC3E}">
        <p14:creationId xmlns:p14="http://schemas.microsoft.com/office/powerpoint/2010/main" val="9047418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19</a:t>
            </a:fld>
            <a:endParaRPr lang="en-GB"/>
          </a:p>
        </p:txBody>
      </p:sp>
    </p:spTree>
    <p:extLst>
      <p:ext uri="{BB962C8B-B14F-4D97-AF65-F5344CB8AC3E}">
        <p14:creationId xmlns:p14="http://schemas.microsoft.com/office/powerpoint/2010/main" val="2095123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Further</a:t>
            </a:r>
            <a:r>
              <a:rPr lang="en-GB" baseline="0" dirty="0" smtClean="0"/>
              <a:t> reading:</a:t>
            </a:r>
            <a:endParaRPr lang="en-GB" dirty="0"/>
          </a:p>
          <a:p>
            <a:endParaRPr lang="en-GB" dirty="0"/>
          </a:p>
          <a:p>
            <a:r>
              <a:rPr lang="en-GB" dirty="0"/>
              <a:t>CIPD (2015) Code of Professional Conduct.  [Online] Available at: </a:t>
            </a:r>
            <a:r>
              <a:rPr lang="en-GB" dirty="0">
                <a:hlinkClick r:id="rId3"/>
              </a:rPr>
              <a:t>http://www.cipd.co.uk/cipd-hr-profession/about-us/code-professional-conduct.aspx</a:t>
            </a:r>
            <a:endParaRPr lang="en-GB" dirty="0"/>
          </a:p>
          <a:p>
            <a:r>
              <a:rPr lang="en-GB" dirty="0"/>
              <a:t>Huczynski, A. A. &amp; Buchanan, D. A. (2017) </a:t>
            </a:r>
            <a:r>
              <a:rPr lang="en-GB" i="1" dirty="0"/>
              <a:t>Organizational Behaviour</a:t>
            </a:r>
            <a:r>
              <a:rPr lang="en-GB" dirty="0"/>
              <a:t>.  9</a:t>
            </a:r>
            <a:r>
              <a:rPr lang="en-GB" baseline="30000" dirty="0"/>
              <a:t>th</a:t>
            </a:r>
            <a:r>
              <a:rPr lang="en-GB" dirty="0"/>
              <a:t> </a:t>
            </a:r>
            <a:r>
              <a:rPr lang="en-GB" dirty="0" err="1"/>
              <a:t>Edn</a:t>
            </a:r>
            <a:r>
              <a:rPr lang="en-GB" dirty="0"/>
              <a:t>.  Harlow: Pearson</a:t>
            </a:r>
            <a:r>
              <a:rPr lang="en-GB" dirty="0" smtClean="0"/>
              <a:t>.</a:t>
            </a:r>
            <a:endParaRPr lang="en-GB" dirty="0"/>
          </a:p>
          <a:p>
            <a:r>
              <a:rPr lang="en-GB" dirty="0"/>
              <a:t>Lester, S. (2010) </a:t>
            </a:r>
            <a:r>
              <a:rPr lang="en-GB" i="1" dirty="0"/>
              <a:t>On professionals and being professional</a:t>
            </a:r>
            <a:r>
              <a:rPr lang="en-GB" dirty="0"/>
              <a:t>.  [Online] Stan Lester Developments. Available at: </a:t>
            </a:r>
            <a:r>
              <a:rPr lang="en-GB" u="sng" dirty="0">
                <a:hlinkClick r:id="rId4"/>
              </a:rPr>
              <a:t>http://devmts.org.uk/profnal.pdf</a:t>
            </a:r>
            <a:r>
              <a:rPr lang="en-GB" dirty="0"/>
              <a:t>. </a:t>
            </a:r>
          </a:p>
          <a:p>
            <a:r>
              <a:rPr lang="en-GB" dirty="0" err="1"/>
              <a:t>Yemm</a:t>
            </a:r>
            <a:r>
              <a:rPr lang="en-GB" dirty="0"/>
              <a:t>, G. (2008) Influencing others – a key skill for all.  </a:t>
            </a:r>
            <a:r>
              <a:rPr lang="en-GB" i="1" dirty="0"/>
              <a:t>Management Services</a:t>
            </a:r>
            <a:r>
              <a:rPr lang="en-GB" dirty="0"/>
              <a:t>.  Summer.  Vol 52, No 2.  pp21-24.</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20</a:t>
            </a:fld>
            <a:endParaRPr lang="en-GB"/>
          </a:p>
        </p:txBody>
      </p:sp>
    </p:spTree>
    <p:extLst>
      <p:ext uri="{BB962C8B-B14F-4D97-AF65-F5344CB8AC3E}">
        <p14:creationId xmlns:p14="http://schemas.microsoft.com/office/powerpoint/2010/main" val="13569140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0AC7E54-638A-4456-92F8-9747EE05529E}" type="datetimeFigureOut">
              <a:rPr lang="en-GB" smtClean="0"/>
              <a:t>29/11/2019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14546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AC7E54-638A-4456-92F8-9747EE05529E}" type="datetimeFigureOut">
              <a:rPr lang="en-GB" smtClean="0"/>
              <a:t>29/11/2019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1690203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AC7E54-638A-4456-92F8-9747EE05529E}" type="datetimeFigureOut">
              <a:rPr lang="en-GB" smtClean="0"/>
              <a:t>29/11/2019</a:t>
            </a:fld>
            <a:endParaRPr lang="en-GB"/>
          </a:p>
        </p:txBody>
      </p:sp>
      <p:sp>
        <p:nvSpPr>
          <p:cNvPr id="6" name="Slide Number Placeholder 5"/>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828182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0AC7E54-638A-4456-92F8-9747EE05529E}" type="datetimeFigureOut">
              <a:rPr lang="en-GB" smtClean="0"/>
              <a:t>29/11/2019</a:t>
            </a:fld>
            <a:endParaRPr lang="en-GB"/>
          </a:p>
        </p:txBody>
      </p:sp>
      <p:sp>
        <p:nvSpPr>
          <p:cNvPr id="7" name="Slide Number Placeholder 6"/>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1564150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0AC7E54-638A-4456-92F8-9747EE05529E}" type="datetimeFigureOut">
              <a:rPr lang="en-GB" smtClean="0"/>
              <a:t>29/11/2019</a:t>
            </a:fld>
            <a:endParaRPr lang="en-GB"/>
          </a:p>
        </p:txBody>
      </p:sp>
      <p:sp>
        <p:nvSpPr>
          <p:cNvPr id="9" name="Slide Number Placeholder 8"/>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9414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0AC7E54-638A-4456-92F8-9747EE05529E}" type="datetimeFigureOut">
              <a:rPr lang="en-GB" smtClean="0"/>
              <a:t>29/11/2019</a:t>
            </a:fld>
            <a:endParaRPr lang="en-GB"/>
          </a:p>
        </p:txBody>
      </p:sp>
      <p:sp>
        <p:nvSpPr>
          <p:cNvPr id="5" name="Slide Number Placeholder 4"/>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4291853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AC7E54-638A-4456-92F8-9747EE05529E}" type="datetimeFigureOut">
              <a:rPr lang="en-GB" smtClean="0"/>
              <a:t>29/11/2019</a:t>
            </a:fld>
            <a:endParaRPr lang="en-GB"/>
          </a:p>
        </p:txBody>
      </p:sp>
      <p:sp>
        <p:nvSpPr>
          <p:cNvPr id="4" name="Slide Number Placeholder 3"/>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1346267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AC7E54-638A-4456-92F8-9747EE05529E}" type="datetimeFigureOut">
              <a:rPr lang="en-GB" smtClean="0"/>
              <a:t>29/11/2019</a:t>
            </a:fld>
            <a:endParaRPr lang="en-GB"/>
          </a:p>
        </p:txBody>
      </p:sp>
      <p:sp>
        <p:nvSpPr>
          <p:cNvPr id="7" name="Slide Number Placeholder 6"/>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4215519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0AC7E54-638A-4456-92F8-9747EE05529E}" type="datetimeFigureOut">
              <a:rPr lang="en-GB" smtClean="0"/>
              <a:t>29/11/2019</a:t>
            </a:fld>
            <a:endParaRPr lang="en-GB"/>
          </a:p>
        </p:txBody>
      </p:sp>
      <p:sp>
        <p:nvSpPr>
          <p:cNvPr id="7" name="Slide Number Placeholder 6"/>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73953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AC7E54-638A-4456-92F8-9747EE05529E}" type="datetimeFigureOut">
              <a:rPr lang="en-GB" smtClean="0"/>
              <a:t>29/11/2019</a:t>
            </a:fld>
            <a:endParaRPr lang="en-GB"/>
          </a:p>
        </p:txBody>
      </p:sp>
      <p:sp>
        <p:nvSpPr>
          <p:cNvPr id="6" name="Slide Number Placeholder 5"/>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255613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AC7E54-638A-4456-92F8-9747EE05529E}" type="datetimeFigureOut">
              <a:rPr lang="en-GB" smtClean="0"/>
              <a:t>29/11/2019</a:t>
            </a:fld>
            <a:endParaRPr lang="en-GB"/>
          </a:p>
        </p:txBody>
      </p:sp>
      <p:sp>
        <p:nvSpPr>
          <p:cNvPr id="6" name="Slide Number Placeholder 5"/>
          <p:cNvSpPr>
            <a:spLocks noGrp="1"/>
          </p:cNvSpPr>
          <p:nvPr>
            <p:ph type="sldNum" sz="quarter" idx="12"/>
          </p:nvPr>
        </p:nvSpPr>
        <p:spPr/>
        <p:txBody>
          <a:bodyPr/>
          <a:lstStyle/>
          <a:p>
            <a:fld id="{D655C3C8-B8E8-4E9F-956D-8FDB4B097D69}" type="slidenum">
              <a:rPr lang="en-GB" smtClean="0"/>
              <a:t>‹#›</a:t>
            </a:fld>
            <a:endParaRPr lang="en-GB"/>
          </a:p>
        </p:txBody>
      </p:sp>
    </p:spTree>
    <p:extLst>
      <p:ext uri="{BB962C8B-B14F-4D97-AF65-F5344CB8AC3E}">
        <p14:creationId xmlns:p14="http://schemas.microsoft.com/office/powerpoint/2010/main" val="4264509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D655C3C8-B8E8-4E9F-956D-8FDB4B097D69}" type="slidenum">
              <a:rPr lang="en-GB" smtClean="0"/>
              <a:t>‹#›</a:t>
            </a:fld>
            <a:endParaRPr lang="en-GB"/>
          </a:p>
        </p:txBody>
      </p:sp>
    </p:spTree>
    <p:extLst>
      <p:ext uri="{BB962C8B-B14F-4D97-AF65-F5344CB8AC3E}">
        <p14:creationId xmlns:p14="http://schemas.microsoft.com/office/powerpoint/2010/main" val="2485194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D655C3C8-B8E8-4E9F-956D-8FDB4B097D69}" type="slidenum">
              <a:rPr lang="en-GB" smtClean="0"/>
              <a:t>‹#›</a:t>
            </a:fld>
            <a:endParaRPr lang="en-GB"/>
          </a:p>
        </p:txBody>
      </p:sp>
    </p:spTree>
    <p:extLst>
      <p:ext uri="{BB962C8B-B14F-4D97-AF65-F5344CB8AC3E}">
        <p14:creationId xmlns:p14="http://schemas.microsoft.com/office/powerpoint/2010/main" val="2312650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0AC7E54-638A-4456-92F8-9747EE05529E}" type="datetimeFigureOut">
              <a:rPr lang="en-GB" smtClean="0"/>
              <a:t>29/11/2019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655C3C8-B8E8-4E9F-956D-8FDB4B097D69}" type="slidenum">
              <a:rPr lang="en-GB" smtClean="0"/>
              <a:t>‹#›</a:t>
            </a:fld>
            <a:endParaRPr lang="en-GB"/>
          </a:p>
        </p:txBody>
      </p:sp>
    </p:spTree>
    <p:extLst>
      <p:ext uri="{BB962C8B-B14F-4D97-AF65-F5344CB8AC3E}">
        <p14:creationId xmlns:p14="http://schemas.microsoft.com/office/powerpoint/2010/main" val="1444202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elbin.co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Developing Professional Practice</a:t>
            </a:r>
          </a:p>
        </p:txBody>
      </p:sp>
      <p:sp>
        <p:nvSpPr>
          <p:cNvPr id="3" name="Subtitle 2"/>
          <p:cNvSpPr>
            <a:spLocks noGrp="1"/>
          </p:cNvSpPr>
          <p:nvPr>
            <p:ph type="subTitle" idx="1"/>
          </p:nvPr>
        </p:nvSpPr>
        <p:spPr/>
        <p:txBody>
          <a:bodyPr/>
          <a:lstStyle/>
          <a:p>
            <a:r>
              <a:rPr lang="en-GB" dirty="0"/>
              <a:t>Julie Thomas</a:t>
            </a:r>
          </a:p>
          <a:p>
            <a:r>
              <a:rPr lang="en-GB" dirty="0"/>
              <a:t>December 2019</a:t>
            </a:r>
          </a:p>
        </p:txBody>
      </p:sp>
    </p:spTree>
    <p:extLst>
      <p:ext uri="{BB962C8B-B14F-4D97-AF65-F5344CB8AC3E}">
        <p14:creationId xmlns:p14="http://schemas.microsoft.com/office/powerpoint/2010/main" val="2946823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Self-management at work</a:t>
            </a:r>
            <a:endParaRPr lang="en-GB" sz="4000" dirty="0"/>
          </a:p>
        </p:txBody>
      </p:sp>
      <p:sp>
        <p:nvSpPr>
          <p:cNvPr id="3" name="Content Placeholder 2"/>
          <p:cNvSpPr>
            <a:spLocks noGrp="1"/>
          </p:cNvSpPr>
          <p:nvPr>
            <p:ph idx="1"/>
          </p:nvPr>
        </p:nvSpPr>
        <p:spPr/>
        <p:txBody>
          <a:bodyPr>
            <a:normAutofit fontScale="92500" lnSpcReduction="20000"/>
          </a:bodyPr>
          <a:lstStyle/>
          <a:p>
            <a:endParaRPr lang="en-GB" dirty="0"/>
          </a:p>
          <a:p>
            <a:r>
              <a:rPr lang="en-GB" dirty="0"/>
              <a:t>Time management</a:t>
            </a:r>
          </a:p>
          <a:p>
            <a:r>
              <a:rPr lang="en-GB" dirty="0"/>
              <a:t>Project management</a:t>
            </a:r>
          </a:p>
          <a:p>
            <a:r>
              <a:rPr lang="en-GB" dirty="0"/>
              <a:t>Analytical and critical thinking</a:t>
            </a:r>
          </a:p>
          <a:p>
            <a:r>
              <a:rPr lang="en-GB" dirty="0"/>
              <a:t>Communication skills</a:t>
            </a:r>
          </a:p>
          <a:p>
            <a:r>
              <a:rPr lang="en-GB" dirty="0"/>
              <a:t>Managing difficult relationships</a:t>
            </a:r>
          </a:p>
          <a:p>
            <a:r>
              <a:rPr lang="en-GB" dirty="0"/>
              <a:t>Team working</a:t>
            </a:r>
          </a:p>
          <a:p>
            <a:r>
              <a:rPr lang="en-GB" dirty="0"/>
              <a:t>Influencing and negotiating</a:t>
            </a:r>
          </a:p>
          <a:p>
            <a:endParaRPr lang="en-GB" dirty="0"/>
          </a:p>
        </p:txBody>
      </p:sp>
    </p:spTree>
    <p:extLst>
      <p:ext uri="{BB962C8B-B14F-4D97-AF65-F5344CB8AC3E}">
        <p14:creationId xmlns:p14="http://schemas.microsoft.com/office/powerpoint/2010/main" val="171641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this Session</a:t>
            </a:r>
            <a:endParaRPr lang="en-GB" dirty="0"/>
          </a:p>
        </p:txBody>
      </p:sp>
      <p:sp>
        <p:nvSpPr>
          <p:cNvPr id="3" name="Content Placeholder 2"/>
          <p:cNvSpPr>
            <a:spLocks noGrp="1"/>
          </p:cNvSpPr>
          <p:nvPr>
            <p:ph idx="1"/>
          </p:nvPr>
        </p:nvSpPr>
        <p:spPr/>
        <p:txBody>
          <a:bodyPr/>
          <a:lstStyle/>
          <a:p>
            <a:r>
              <a:rPr lang="en-GB" dirty="0" smtClean="0"/>
              <a:t>To explore the concept of group dynamics</a:t>
            </a:r>
          </a:p>
          <a:p>
            <a:r>
              <a:rPr lang="en-GB" dirty="0" smtClean="0"/>
              <a:t>To learn how teamwork theory can help with the development of your teamwork skills </a:t>
            </a:r>
          </a:p>
          <a:p>
            <a:r>
              <a:rPr lang="en-GB" dirty="0" smtClean="0"/>
              <a:t>To explore conflict resolution techniques</a:t>
            </a:r>
          </a:p>
        </p:txBody>
      </p:sp>
    </p:spTree>
    <p:extLst>
      <p:ext uri="{BB962C8B-B14F-4D97-AF65-F5344CB8AC3E}">
        <p14:creationId xmlns:p14="http://schemas.microsoft.com/office/powerpoint/2010/main" val="1840820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Team working</a:t>
            </a:r>
            <a:endParaRPr lang="en-GB" sz="4000" dirty="0"/>
          </a:p>
        </p:txBody>
      </p:sp>
      <p:sp>
        <p:nvSpPr>
          <p:cNvPr id="3" name="Content Placeholder 2"/>
          <p:cNvSpPr>
            <a:spLocks noGrp="1"/>
          </p:cNvSpPr>
          <p:nvPr>
            <p:ph idx="1"/>
          </p:nvPr>
        </p:nvSpPr>
        <p:spPr/>
        <p:txBody>
          <a:bodyPr>
            <a:normAutofit/>
          </a:bodyPr>
          <a:lstStyle/>
          <a:p>
            <a:r>
              <a:rPr lang="en-GB" sz="2700" dirty="0"/>
              <a:t>Professionals often work in teams with fellow professionals or other individuals and groups</a:t>
            </a:r>
          </a:p>
          <a:p>
            <a:r>
              <a:rPr lang="en-GB" sz="2700" dirty="0"/>
              <a:t>There are various forms of teams in our organisations including advice, action, project and production teams (Huczynski and Buchanan, 2017)</a:t>
            </a:r>
          </a:p>
          <a:p>
            <a:r>
              <a:rPr lang="en-GB" sz="2700" dirty="0" smtClean="0"/>
              <a:t>In </a:t>
            </a:r>
            <a:r>
              <a:rPr lang="en-GB" sz="2700" dirty="0"/>
              <a:t>order to be successful, professionals must develop skills associated with collaborative working and conflict resolution</a:t>
            </a:r>
          </a:p>
          <a:p>
            <a:endParaRPr lang="en-GB" dirty="0"/>
          </a:p>
        </p:txBody>
      </p:sp>
    </p:spTree>
    <p:extLst>
      <p:ext uri="{BB962C8B-B14F-4D97-AF65-F5344CB8AC3E}">
        <p14:creationId xmlns:p14="http://schemas.microsoft.com/office/powerpoint/2010/main" val="1693225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p:txBody>
          <a:bodyPr/>
          <a:lstStyle/>
          <a:p>
            <a:r>
              <a:rPr lang="en-GB"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609600" y="1322653"/>
            <a:ext cx="11152340"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endParaRPr lang="en-GB" sz="1800" dirty="0">
              <a:latin typeface="ProximaNova-b7"/>
            </a:endParaRP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1751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Dynamics can be affected by:</a:t>
            </a:r>
            <a:endParaRPr lang="en-GB" dirty="0"/>
          </a:p>
        </p:txBody>
      </p:sp>
      <p:sp>
        <p:nvSpPr>
          <p:cNvPr id="3" name="Content Placeholder 2"/>
          <p:cNvSpPr>
            <a:spLocks noGrp="1"/>
          </p:cNvSpPr>
          <p:nvPr>
            <p:ph idx="1"/>
          </p:nvPr>
        </p:nvSpPr>
        <p:spPr/>
        <p:txBody>
          <a:bodyPr/>
          <a:lstStyle/>
          <a:p>
            <a:r>
              <a:rPr lang="en-GB" dirty="0" smtClean="0"/>
              <a:t>The nature of the individuals in the group</a:t>
            </a:r>
          </a:p>
          <a:p>
            <a:r>
              <a:rPr lang="en-GB" dirty="0" smtClean="0"/>
              <a:t>Leadership</a:t>
            </a:r>
          </a:p>
          <a:p>
            <a:r>
              <a:rPr lang="en-GB" dirty="0" smtClean="0"/>
              <a:t>The structure of the group or team</a:t>
            </a:r>
          </a:p>
          <a:p>
            <a:r>
              <a:rPr lang="en-GB" dirty="0" smtClean="0"/>
              <a:t>Power and status issues</a:t>
            </a:r>
          </a:p>
          <a:p>
            <a:r>
              <a:rPr lang="en-GB" dirty="0" smtClean="0"/>
              <a:t>Communication structures or processes</a:t>
            </a:r>
            <a:endParaRPr lang="en-GB" dirty="0"/>
          </a:p>
        </p:txBody>
      </p:sp>
    </p:spTree>
    <p:extLst>
      <p:ext uri="{BB962C8B-B14F-4D97-AF65-F5344CB8AC3E}">
        <p14:creationId xmlns:p14="http://schemas.microsoft.com/office/powerpoint/2010/main" val="269057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4418" name="Rectangle 2"/>
          <p:cNvSpPr>
            <a:spLocks noGrp="1" noChangeArrowheads="1"/>
          </p:cNvSpPr>
          <p:nvPr>
            <p:ph type="title"/>
          </p:nvPr>
        </p:nvSpPr>
        <p:spPr>
          <a:xfrm>
            <a:off x="2209800" y="76200"/>
            <a:ext cx="7772400" cy="914400"/>
          </a:xfrm>
        </p:spPr>
        <p:txBody>
          <a:bodyPr/>
          <a:lstStyle/>
          <a:p>
            <a:pPr>
              <a:defRPr/>
            </a:pPr>
            <a:r>
              <a:rPr lang="en-GB" sz="4800" dirty="0">
                <a:cs typeface="Arial" pitchFamily="34" charset="0"/>
              </a:rPr>
              <a:t>Bruce </a:t>
            </a:r>
            <a:r>
              <a:rPr lang="en-GB" sz="4800" dirty="0" err="1">
                <a:cs typeface="Arial" pitchFamily="34" charset="0"/>
              </a:rPr>
              <a:t>Tuckman</a:t>
            </a:r>
            <a:r>
              <a:rPr lang="en-GB" sz="4800" dirty="0">
                <a:cs typeface="Arial" pitchFamily="34" charset="0"/>
              </a:rPr>
              <a:t> (1965) </a:t>
            </a:r>
          </a:p>
        </p:txBody>
      </p:sp>
      <p:sp>
        <p:nvSpPr>
          <p:cNvPr id="10243" name="Rectangle 3"/>
          <p:cNvSpPr>
            <a:spLocks noGrp="1" noChangeArrowheads="1"/>
          </p:cNvSpPr>
          <p:nvPr>
            <p:ph type="body" idx="1"/>
          </p:nvPr>
        </p:nvSpPr>
        <p:spPr>
          <a:xfrm>
            <a:off x="815545" y="1447800"/>
            <a:ext cx="10602097" cy="4100384"/>
          </a:xfrm>
        </p:spPr>
        <p:txBody>
          <a:bodyPr>
            <a:normAutofit/>
          </a:bodyPr>
          <a:lstStyle/>
          <a:p>
            <a:pPr marL="0" indent="0">
              <a:buNone/>
            </a:pPr>
            <a:r>
              <a:rPr lang="en-GB" altLang="en-US" sz="3600" dirty="0">
                <a:latin typeface="Arial" panose="020B0604020202020204" pitchFamily="34" charset="0"/>
                <a:cs typeface="Arial" panose="020B0604020202020204" pitchFamily="34" charset="0"/>
              </a:rPr>
              <a:t>Suggested a team development model. It is simple to understand and relates to both academic groups and the workplace. In its original form it had four stages (1–4) and was later adapted in several ways to add more stages. </a:t>
            </a:r>
          </a:p>
        </p:txBody>
      </p:sp>
    </p:spTree>
    <p:extLst>
      <p:ext uri="{BB962C8B-B14F-4D97-AF65-F5344CB8AC3E}">
        <p14:creationId xmlns:p14="http://schemas.microsoft.com/office/powerpoint/2010/main" val="3961051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E543-7965-4761-BAC1-1941CE19C94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Stages Teams Go Through</a:t>
            </a:r>
            <a:endParaRPr lang="en-GB" sz="4000" dirty="0"/>
          </a:p>
        </p:txBody>
      </p:sp>
      <p:sp>
        <p:nvSpPr>
          <p:cNvPr id="4" name="Oval 3">
            <a:extLst>
              <a:ext uri="{FF2B5EF4-FFF2-40B4-BE49-F238E27FC236}">
                <a16:creationId xmlns:a16="http://schemas.microsoft.com/office/drawing/2014/main" id="{34BB6010-FF7B-4128-9EC2-2D9202E5E188}"/>
              </a:ext>
            </a:extLst>
          </p:cNvPr>
          <p:cNvSpPr/>
          <p:nvPr/>
        </p:nvSpPr>
        <p:spPr>
          <a:xfrm>
            <a:off x="1703512" y="4149080"/>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3962654" y="3140968"/>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6221796" y="2135287"/>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8504166" y="1128391"/>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3522331" y="4149080"/>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5769805" y="3146702"/>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8018491" y="2114752"/>
            <a:ext cx="576064" cy="2880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1822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Stages of Team Development Activity</a:t>
            </a:r>
            <a:endParaRPr lang="en-GB" dirty="0"/>
          </a:p>
        </p:txBody>
      </p:sp>
      <p:sp>
        <p:nvSpPr>
          <p:cNvPr id="3" name="Content Placeholder 2"/>
          <p:cNvSpPr>
            <a:spLocks noGrp="1"/>
          </p:cNvSpPr>
          <p:nvPr>
            <p:ph idx="1"/>
          </p:nvPr>
        </p:nvSpPr>
        <p:spPr/>
        <p:txBody>
          <a:bodyPr/>
          <a:lstStyle/>
          <a:p>
            <a:r>
              <a:rPr lang="en-GB" dirty="0" smtClean="0"/>
              <a:t>How should you behave as a team member at each stage of Tuckman’s model?</a:t>
            </a:r>
          </a:p>
          <a:p>
            <a:r>
              <a:rPr lang="en-GB" dirty="0" smtClean="0"/>
              <a:t>What could a team leader do to help the team be effective at each stage and help it progress to the next one?</a:t>
            </a:r>
          </a:p>
          <a:p>
            <a:endParaRPr lang="en-GB" dirty="0"/>
          </a:p>
          <a:p>
            <a:pPr marL="0" indent="0">
              <a:buNone/>
            </a:pPr>
            <a:r>
              <a:rPr lang="en-GB" dirty="0" smtClean="0"/>
              <a:t>Forming – Storming – Norming – Performing - Adjourning</a:t>
            </a:r>
            <a:endParaRPr lang="en-GB" dirty="0"/>
          </a:p>
        </p:txBody>
      </p:sp>
    </p:spTree>
    <p:extLst>
      <p:ext uri="{BB962C8B-B14F-4D97-AF65-F5344CB8AC3E}">
        <p14:creationId xmlns:p14="http://schemas.microsoft.com/office/powerpoint/2010/main" val="51477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9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1857872" y="1268760"/>
            <a:ext cx="8352928" cy="4278094"/>
          </a:xfrm>
          <a:prstGeom prst="rect">
            <a:avLst/>
          </a:prstGeom>
        </p:spPr>
        <p:txBody>
          <a:bodyPr wrap="square">
            <a:spAutoFit/>
          </a:bodyPr>
          <a:lstStyle/>
          <a:p>
            <a:pPr>
              <a:defRPr/>
            </a:pPr>
            <a:r>
              <a:rPr lang="en-GB" altLang="en-US" sz="3200" dirty="0">
                <a:cs typeface="Arial" pitchFamily="34" charset="0"/>
              </a:rPr>
              <a:t>Co-ordinator			Implementer</a:t>
            </a:r>
          </a:p>
          <a:p>
            <a:pPr>
              <a:defRPr/>
            </a:pPr>
            <a:r>
              <a:rPr lang="en-GB" altLang="en-US" sz="3200" dirty="0">
                <a:cs typeface="Arial" pitchFamily="34" charset="0"/>
              </a:rPr>
              <a:t>Plant					Monitor / Evaluator</a:t>
            </a:r>
          </a:p>
          <a:p>
            <a:pPr>
              <a:defRPr/>
            </a:pPr>
            <a:r>
              <a:rPr lang="en-GB" altLang="en-US" sz="3200" dirty="0">
                <a:cs typeface="Arial" pitchFamily="34" charset="0"/>
              </a:rPr>
              <a:t>Resource Investigator		Team Worker</a:t>
            </a:r>
          </a:p>
          <a:p>
            <a:pPr>
              <a:defRPr/>
            </a:pPr>
            <a:r>
              <a:rPr lang="en-GB" altLang="en-US" sz="3200" dirty="0">
                <a:cs typeface="Arial" pitchFamily="34" charset="0"/>
              </a:rPr>
              <a:t>Shaper				Specialist	</a:t>
            </a:r>
          </a:p>
          <a:p>
            <a:pPr>
              <a:defRPr/>
            </a:pPr>
            <a:r>
              <a:rPr lang="en-GB" altLang="en-US" sz="3200" dirty="0">
                <a:cs typeface="Arial" pitchFamily="34" charset="0"/>
              </a:rPr>
              <a:t>Completer/Finisher</a:t>
            </a:r>
          </a:p>
          <a:p>
            <a:pPr>
              <a:defRPr/>
            </a:pPr>
            <a:endParaRPr lang="en-GB" altLang="en-US" sz="3200" dirty="0">
              <a:cs typeface="Arial" pitchFamily="34" charset="0"/>
            </a:endParaRPr>
          </a:p>
          <a:p>
            <a:pPr>
              <a:defRPr/>
            </a:pPr>
            <a:r>
              <a:rPr lang="en-GB" altLang="en-US" sz="3200" dirty="0">
                <a:cs typeface="Arial" pitchFamily="34" charset="0"/>
                <a:hlinkClick r:id="rId3"/>
              </a:rPr>
              <a:t>https://www.belbin.com/</a:t>
            </a:r>
            <a:endParaRPr lang="en-GB" altLang="en-US" sz="3200" dirty="0">
              <a:cs typeface="Arial" pitchFamily="34" charset="0"/>
            </a:endParaRPr>
          </a:p>
          <a:p>
            <a:pPr>
              <a:defRPr/>
            </a:pPr>
            <a:endParaRPr lang="en-GB" altLang="en-US" sz="3200" dirty="0">
              <a:cs typeface="Arial" pitchFamily="34" charset="0"/>
            </a:endParaRP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p:txBody>
      </p:sp>
    </p:spTree>
    <p:extLst>
      <p:ext uri="{BB962C8B-B14F-4D97-AF65-F5344CB8AC3E}">
        <p14:creationId xmlns:p14="http://schemas.microsoft.com/office/powerpoint/2010/main" val="179926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in Groups</a:t>
            </a:r>
            <a:endParaRPr lang="en-GB" dirty="0"/>
          </a:p>
        </p:txBody>
      </p:sp>
      <p:sp>
        <p:nvSpPr>
          <p:cNvPr id="3" name="Content Placeholder 2"/>
          <p:cNvSpPr>
            <a:spLocks noGrp="1"/>
          </p:cNvSpPr>
          <p:nvPr>
            <p:ph idx="1"/>
          </p:nvPr>
        </p:nvSpPr>
        <p:spPr/>
        <p:txBody>
          <a:bodyPr/>
          <a:lstStyle/>
          <a:p>
            <a:r>
              <a:rPr lang="en-GB" dirty="0" smtClean="0"/>
              <a:t>Read the handout on Belbin’s team roles</a:t>
            </a:r>
          </a:p>
          <a:p>
            <a:r>
              <a:rPr lang="en-GB" dirty="0" smtClean="0"/>
              <a:t>Decide which role you would normally occupy in a team situation</a:t>
            </a:r>
          </a:p>
          <a:p>
            <a:r>
              <a:rPr lang="en-GB" dirty="0" smtClean="0"/>
              <a:t>Plot the team’s roles on the map</a:t>
            </a:r>
          </a:p>
          <a:p>
            <a:r>
              <a:rPr lang="en-GB" dirty="0" smtClean="0"/>
              <a:t>Decide on your team’s strengths and weaknesses</a:t>
            </a:r>
          </a:p>
          <a:p>
            <a:r>
              <a:rPr lang="en-GB" dirty="0" smtClean="0"/>
              <a:t>Draw up an action plan to address the weaknesses</a:t>
            </a:r>
            <a:endParaRPr lang="en-GB" dirty="0"/>
          </a:p>
        </p:txBody>
      </p:sp>
    </p:spTree>
    <p:extLst>
      <p:ext uri="{BB962C8B-B14F-4D97-AF65-F5344CB8AC3E}">
        <p14:creationId xmlns:p14="http://schemas.microsoft.com/office/powerpoint/2010/main" val="136241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Managing difficult relationships</a:t>
            </a:r>
            <a:endParaRPr lang="en-GB" sz="4000" dirty="0"/>
          </a:p>
        </p:txBody>
      </p:sp>
      <p:sp>
        <p:nvSpPr>
          <p:cNvPr id="3" name="Content Placeholder 2"/>
          <p:cNvSpPr>
            <a:spLocks noGrp="1"/>
          </p:cNvSpPr>
          <p:nvPr>
            <p:ph idx="1"/>
          </p:nvPr>
        </p:nvSpPr>
        <p:spPr/>
        <p:txBody>
          <a:bodyPr>
            <a:normAutofit fontScale="85000" lnSpcReduction="20000"/>
          </a:bodyPr>
          <a:lstStyle/>
          <a:p>
            <a:r>
              <a:rPr lang="en-GB" dirty="0"/>
              <a:t>Teams can experience clashes of personality, values or personal disagreements</a:t>
            </a:r>
          </a:p>
          <a:p>
            <a:r>
              <a:rPr lang="en-GB" dirty="0"/>
              <a:t>What is important is that we can build constructive working relationships in order to prevent tension from rising unnecessarily</a:t>
            </a:r>
          </a:p>
          <a:p>
            <a:r>
              <a:rPr lang="en-GB" dirty="0"/>
              <a:t>We must learn how to separate disagreements about work from personal relationships</a:t>
            </a:r>
          </a:p>
          <a:p>
            <a:r>
              <a:rPr lang="en-GB" dirty="0"/>
              <a:t>It is important to treat colleagues with respect even when we disagree with them</a:t>
            </a:r>
          </a:p>
          <a:p>
            <a:r>
              <a:rPr lang="en-GB" dirty="0"/>
              <a:t>Professionals must be emotionally intelligent and communicate in a mature, consistent manner</a:t>
            </a:r>
          </a:p>
          <a:p>
            <a:endParaRPr lang="en-GB" dirty="0"/>
          </a:p>
        </p:txBody>
      </p:sp>
    </p:spTree>
    <p:extLst>
      <p:ext uri="{BB962C8B-B14F-4D97-AF65-F5344CB8AC3E}">
        <p14:creationId xmlns:p14="http://schemas.microsoft.com/office/powerpoint/2010/main" val="440136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9978-74EF-48E1-A647-FC30EF705F67}"/>
              </a:ext>
            </a:extLst>
          </p:cNvPr>
          <p:cNvSpPr>
            <a:spLocks noGrp="1"/>
          </p:cNvSpPr>
          <p:nvPr>
            <p:ph type="title"/>
          </p:nvPr>
        </p:nvSpPr>
        <p:spPr/>
        <p:txBody>
          <a:bodyPr/>
          <a:lstStyle/>
          <a:p>
            <a:r>
              <a:rPr lang="en-GB" dirty="0"/>
              <a:t>Political behaviour</a:t>
            </a:r>
          </a:p>
        </p:txBody>
      </p:sp>
      <p:sp>
        <p:nvSpPr>
          <p:cNvPr id="3" name="Content Placeholder 2">
            <a:extLst>
              <a:ext uri="{FF2B5EF4-FFF2-40B4-BE49-F238E27FC236}">
                <a16:creationId xmlns:a16="http://schemas.microsoft.com/office/drawing/2014/main" id="{DA45E300-19A0-426F-A5BF-46C6CC603C0B}"/>
              </a:ext>
            </a:extLst>
          </p:cNvPr>
          <p:cNvSpPr>
            <a:spLocks noGrp="1"/>
          </p:cNvSpPr>
          <p:nvPr>
            <p:ph idx="1"/>
          </p:nvPr>
        </p:nvSpPr>
        <p:spPr/>
        <p:txBody>
          <a:bodyPr>
            <a:normAutofit fontScale="92500" lnSpcReduction="20000"/>
          </a:bodyPr>
          <a:lstStyle/>
          <a:p>
            <a:pPr marL="0" indent="0">
              <a:buNone/>
            </a:pPr>
            <a:r>
              <a:rPr lang="en-GB" dirty="0"/>
              <a:t>Politics (Horn, 2009):</a:t>
            </a:r>
          </a:p>
          <a:p>
            <a:pPr marL="0" indent="0">
              <a:buNone/>
            </a:pPr>
            <a:r>
              <a:rPr lang="en-GB" dirty="0"/>
              <a:t>‘Taking a particular view or position with the intention of personally gaining from that position’. </a:t>
            </a:r>
          </a:p>
          <a:p>
            <a:pPr marL="0" indent="0">
              <a:buNone/>
            </a:pPr>
            <a:r>
              <a:rPr lang="en-GB" dirty="0"/>
              <a:t>Each team member behaving as either allies, opponents, adversaries, bedfellows or fence-sitters. </a:t>
            </a:r>
          </a:p>
          <a:p>
            <a:pPr marL="0" indent="0">
              <a:buNone/>
            </a:pPr>
            <a:r>
              <a:rPr lang="en-GB" dirty="0"/>
              <a:t>Be aware of political agendas but avoid being part of them. </a:t>
            </a:r>
          </a:p>
          <a:p>
            <a:pPr marL="0" indent="0">
              <a:buNone/>
            </a:pPr>
            <a:r>
              <a:rPr lang="en-GB" dirty="0"/>
              <a:t>Alternative view – Owen, J. (2015) ‘How to Manage’ -  managers need IQ, EQ and PQ. PQ is a benign and necessary force. </a:t>
            </a:r>
          </a:p>
          <a:p>
            <a:endParaRPr lang="en-GB" dirty="0"/>
          </a:p>
        </p:txBody>
      </p:sp>
    </p:spTree>
    <p:extLst>
      <p:ext uri="{BB962C8B-B14F-4D97-AF65-F5344CB8AC3E}">
        <p14:creationId xmlns:p14="http://schemas.microsoft.com/office/powerpoint/2010/main" val="4114818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8AB1-A1B0-4454-AC3F-EC548AEB16BA}"/>
              </a:ext>
            </a:extLst>
          </p:cNvPr>
          <p:cNvSpPr>
            <a:spLocks noGrp="1"/>
          </p:cNvSpPr>
          <p:nvPr>
            <p:ph type="title"/>
          </p:nvPr>
        </p:nvSpPr>
        <p:spPr/>
        <p:txBody>
          <a:bodyPr/>
          <a:lstStyle/>
          <a:p>
            <a:r>
              <a:rPr lang="en-GB" dirty="0"/>
              <a:t>Activity – The Dysfunctional Team</a:t>
            </a:r>
          </a:p>
        </p:txBody>
      </p:sp>
      <p:sp>
        <p:nvSpPr>
          <p:cNvPr id="3" name="Content Placeholder 2">
            <a:extLst>
              <a:ext uri="{FF2B5EF4-FFF2-40B4-BE49-F238E27FC236}">
                <a16:creationId xmlns:a16="http://schemas.microsoft.com/office/drawing/2014/main" id="{0A9A189D-35D9-4ADE-8750-106334455AD4}"/>
              </a:ext>
            </a:extLst>
          </p:cNvPr>
          <p:cNvSpPr>
            <a:spLocks noGrp="1"/>
          </p:cNvSpPr>
          <p:nvPr>
            <p:ph idx="1"/>
          </p:nvPr>
        </p:nvSpPr>
        <p:spPr/>
        <p:txBody>
          <a:bodyPr/>
          <a:lstStyle/>
          <a:p>
            <a:r>
              <a:rPr lang="en-GB" dirty="0"/>
              <a:t>Read the case study</a:t>
            </a:r>
          </a:p>
          <a:p>
            <a:r>
              <a:rPr lang="en-GB" dirty="0"/>
              <a:t>Answer the questions</a:t>
            </a:r>
          </a:p>
        </p:txBody>
      </p:sp>
    </p:spTree>
    <p:extLst>
      <p:ext uri="{BB962C8B-B14F-4D97-AF65-F5344CB8AC3E}">
        <p14:creationId xmlns:p14="http://schemas.microsoft.com/office/powerpoint/2010/main" val="2891370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 Resolution</a:t>
            </a:r>
            <a:endParaRPr lang="en-GB" dirty="0"/>
          </a:p>
        </p:txBody>
      </p:sp>
      <p:sp>
        <p:nvSpPr>
          <p:cNvPr id="3" name="Content Placeholder 2"/>
          <p:cNvSpPr>
            <a:spLocks noGrp="1"/>
          </p:cNvSpPr>
          <p:nvPr>
            <p:ph idx="1"/>
          </p:nvPr>
        </p:nvSpPr>
        <p:spPr/>
        <p:txBody>
          <a:bodyPr>
            <a:normAutofit/>
          </a:bodyPr>
          <a:lstStyle/>
          <a:p>
            <a:r>
              <a:rPr lang="en-GB" dirty="0" smtClean="0"/>
              <a:t>In order to operate successfully in environments where working with others is the norm, professionals must understand the skills associated with collaborate working and conflict resolution.</a:t>
            </a:r>
          </a:p>
          <a:p>
            <a:r>
              <a:rPr lang="en-GB" dirty="0" smtClean="0"/>
              <a:t>Conflict can arise when people have competing agendas or requirements.</a:t>
            </a:r>
          </a:p>
        </p:txBody>
      </p:sp>
    </p:spTree>
    <p:extLst>
      <p:ext uri="{BB962C8B-B14F-4D97-AF65-F5344CB8AC3E}">
        <p14:creationId xmlns:p14="http://schemas.microsoft.com/office/powerpoint/2010/main" val="2377946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Strategy (Johns and Perkins, 2016)</a:t>
            </a:r>
            <a:endParaRPr lang="en-GB" dirty="0"/>
          </a:p>
        </p:txBody>
      </p:sp>
      <p:sp>
        <p:nvSpPr>
          <p:cNvPr id="3" name="Content Placeholder 2"/>
          <p:cNvSpPr>
            <a:spLocks noGrp="1"/>
          </p:cNvSpPr>
          <p:nvPr>
            <p:ph idx="1"/>
          </p:nvPr>
        </p:nvSpPr>
        <p:spPr/>
        <p:txBody>
          <a:bodyPr/>
          <a:lstStyle/>
          <a:p>
            <a:r>
              <a:rPr lang="en-GB" dirty="0"/>
              <a:t>Professionals need to gather information about </a:t>
            </a:r>
            <a:r>
              <a:rPr lang="en-GB" dirty="0" smtClean="0"/>
              <a:t>people’s needs and wants</a:t>
            </a:r>
          </a:p>
          <a:p>
            <a:r>
              <a:rPr lang="en-GB" dirty="0" smtClean="0"/>
              <a:t>Identify the problem</a:t>
            </a:r>
          </a:p>
          <a:p>
            <a:r>
              <a:rPr lang="en-GB" dirty="0" smtClean="0"/>
              <a:t>Brainstorm possible solutions together</a:t>
            </a:r>
          </a:p>
          <a:p>
            <a:r>
              <a:rPr lang="en-GB" dirty="0" smtClean="0"/>
              <a:t>Discuss options and negotiate an effective solution which may involve compromise on both sides in order to arrive at a satisfactory outcome</a:t>
            </a:r>
            <a:endParaRPr lang="en-GB" dirty="0"/>
          </a:p>
          <a:p>
            <a:endParaRPr lang="en-GB" dirty="0"/>
          </a:p>
        </p:txBody>
      </p:sp>
    </p:spTree>
    <p:extLst>
      <p:ext uri="{BB962C8B-B14F-4D97-AF65-F5344CB8AC3E}">
        <p14:creationId xmlns:p14="http://schemas.microsoft.com/office/powerpoint/2010/main" val="2301253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974BF0D-A236-42E1-8211-047DA5922E55}"/>
              </a:ext>
            </a:extLst>
          </p:cNvPr>
          <p:cNvSpPr>
            <a:spLocks noGrp="1" noChangeArrowheads="1"/>
          </p:cNvSpPr>
          <p:nvPr>
            <p:ph type="title"/>
          </p:nvPr>
        </p:nvSpPr>
        <p:spPr/>
        <p:txBody>
          <a:bodyPr/>
          <a:lstStyle/>
          <a:p>
            <a:r>
              <a:rPr lang="en-US" altLang="en-US"/>
              <a:t>iPEACE Framework and Model</a:t>
            </a:r>
          </a:p>
        </p:txBody>
      </p:sp>
      <p:sp>
        <p:nvSpPr>
          <p:cNvPr id="3" name="Content Placeholder 2">
            <a:extLst>
              <a:ext uri="{FF2B5EF4-FFF2-40B4-BE49-F238E27FC236}">
                <a16:creationId xmlns:a16="http://schemas.microsoft.com/office/drawing/2014/main" id="{D452106B-C34C-4D94-9251-21820FA7AA73}"/>
              </a:ext>
            </a:extLst>
          </p:cNvPr>
          <p:cNvSpPr>
            <a:spLocks noGrp="1"/>
          </p:cNvSpPr>
          <p:nvPr>
            <p:ph idx="1"/>
          </p:nvPr>
        </p:nvSpPr>
        <p:spPr/>
        <p:txBody>
          <a:bodyPr>
            <a:normAutofit fontScale="92500" lnSpcReduction="20000"/>
          </a:bodyPr>
          <a:lstStyle/>
          <a:p>
            <a:pPr>
              <a:defRPr/>
            </a:pPr>
            <a:r>
              <a:rPr lang="en-US" dirty="0">
                <a:ea typeface="ＭＳ Ｐゴシック" charset="0"/>
              </a:rPr>
              <a:t>Identify conflict</a:t>
            </a:r>
          </a:p>
          <a:p>
            <a:pPr>
              <a:defRPr/>
            </a:pPr>
            <a:r>
              <a:rPr lang="en-US" dirty="0">
                <a:ea typeface="ＭＳ Ｐゴシック" charset="0"/>
              </a:rPr>
              <a:t>Pick the right strategy</a:t>
            </a:r>
          </a:p>
          <a:p>
            <a:pPr>
              <a:defRPr/>
            </a:pPr>
            <a:r>
              <a:rPr lang="en-US" dirty="0">
                <a:ea typeface="ＭＳ Ｐゴシック" charset="0"/>
              </a:rPr>
              <a:t>Enable voices to be heard</a:t>
            </a:r>
          </a:p>
          <a:p>
            <a:pPr>
              <a:defRPr/>
            </a:pPr>
            <a:r>
              <a:rPr lang="en-US" dirty="0">
                <a:ea typeface="ＭＳ Ｐゴシック" charset="0"/>
              </a:rPr>
              <a:t>Attack the problems not the people</a:t>
            </a:r>
          </a:p>
          <a:p>
            <a:pPr>
              <a:defRPr/>
            </a:pPr>
            <a:r>
              <a:rPr lang="en-US" dirty="0">
                <a:ea typeface="ＭＳ Ｐゴシック" charset="0"/>
              </a:rPr>
              <a:t>Create options</a:t>
            </a:r>
          </a:p>
          <a:p>
            <a:pPr>
              <a:defRPr/>
            </a:pPr>
            <a:r>
              <a:rPr lang="en-US" dirty="0">
                <a:ea typeface="ＭＳ Ｐゴシック" charset="0"/>
              </a:rPr>
              <a:t>Evaluate</a:t>
            </a:r>
          </a:p>
          <a:p>
            <a:pPr>
              <a:defRPr/>
            </a:pPr>
            <a:endParaRPr lang="en-US" dirty="0">
              <a:ea typeface="ＭＳ Ｐゴシック" charset="0"/>
            </a:endParaRPr>
          </a:p>
          <a:p>
            <a:pPr marL="0" indent="0">
              <a:buNone/>
              <a:defRPr/>
            </a:pPr>
            <a:r>
              <a:rPr lang="en-US" dirty="0">
                <a:ea typeface="ＭＳ Ｐゴシック" charset="0"/>
              </a:rPr>
              <a:t>(</a:t>
            </a:r>
            <a:r>
              <a:rPr lang="en-US" dirty="0" err="1" smtClean="0">
                <a:ea typeface="ＭＳ Ｐゴシック" charset="0"/>
              </a:rPr>
              <a:t>Cremin</a:t>
            </a:r>
            <a:r>
              <a:rPr lang="en-US" dirty="0" smtClean="0">
                <a:ea typeface="ＭＳ Ｐゴシック" charset="0"/>
              </a:rPr>
              <a:t>, 2017)</a:t>
            </a:r>
            <a:endParaRPr lang="en-US" dirty="0">
              <a:ea typeface="ＭＳ Ｐゴシック" charset="0"/>
            </a:endParaRPr>
          </a:p>
        </p:txBody>
      </p:sp>
    </p:spTree>
    <p:extLst>
      <p:ext uri="{BB962C8B-B14F-4D97-AF65-F5344CB8AC3E}">
        <p14:creationId xmlns:p14="http://schemas.microsoft.com/office/powerpoint/2010/main" val="1120169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4009D6A-1338-4082-A788-4AB7722F3E1A}"/>
              </a:ext>
            </a:extLst>
          </p:cNvPr>
          <p:cNvSpPr>
            <a:spLocks noGrp="1" noChangeArrowheads="1"/>
          </p:cNvSpPr>
          <p:nvPr>
            <p:ph type="title"/>
          </p:nvPr>
        </p:nvSpPr>
        <p:spPr>
          <a:xfrm>
            <a:off x="2152650" y="365126"/>
            <a:ext cx="7886700" cy="1325563"/>
          </a:xfrm>
        </p:spPr>
        <p:txBody>
          <a:bodyPr>
            <a:normAutofit/>
          </a:bodyPr>
          <a:lstStyle/>
          <a:p>
            <a:r>
              <a:rPr lang="en-US" altLang="en-US"/>
              <a:t>Thomas-Kilmann Model</a:t>
            </a:r>
          </a:p>
        </p:txBody>
      </p:sp>
      <p:sp>
        <p:nvSpPr>
          <p:cNvPr id="25603" name="Content Placeholder 2">
            <a:extLst>
              <a:ext uri="{FF2B5EF4-FFF2-40B4-BE49-F238E27FC236}">
                <a16:creationId xmlns:a16="http://schemas.microsoft.com/office/drawing/2014/main" id="{92F37004-B08E-4EF4-9E75-568B4221EF5F}"/>
              </a:ext>
            </a:extLst>
          </p:cNvPr>
          <p:cNvSpPr>
            <a:spLocks noGrp="1" noChangeArrowheads="1"/>
          </p:cNvSpPr>
          <p:nvPr>
            <p:ph idx="1"/>
          </p:nvPr>
        </p:nvSpPr>
        <p:spPr>
          <a:xfrm>
            <a:off x="2152651" y="1825625"/>
            <a:ext cx="2848355" cy="4351338"/>
          </a:xfrm>
        </p:spPr>
        <p:txBody>
          <a:bodyPr>
            <a:normAutofit/>
          </a:bodyPr>
          <a:lstStyle/>
          <a:p>
            <a:r>
              <a:rPr lang="en-US" altLang="en-US" sz="1700"/>
              <a:t>Designed by two psychologists.</a:t>
            </a:r>
          </a:p>
          <a:p>
            <a:r>
              <a:rPr lang="en-US" altLang="en-US" sz="1700"/>
              <a:t>Illustrates options available when handling conflict.</a:t>
            </a:r>
          </a:p>
          <a:p>
            <a:r>
              <a:rPr lang="en-US" altLang="en-US" sz="1700"/>
              <a:t>Vertical axis is concerned with conflict responses.</a:t>
            </a:r>
          </a:p>
          <a:p>
            <a:r>
              <a:rPr lang="en-US" altLang="en-US" sz="1700"/>
              <a:t>Horizontal axis is concerned with helping others get what they want.</a:t>
            </a:r>
          </a:p>
          <a:p>
            <a:endParaRPr lang="en-US" altLang="en-US" sz="1700"/>
          </a:p>
        </p:txBody>
      </p:sp>
      <p:pic>
        <p:nvPicPr>
          <p:cNvPr id="3" name="Picture 2" descr="A screenshot of a cell phone&#10;&#10;Description generated with very high confidence">
            <a:extLst>
              <a:ext uri="{FF2B5EF4-FFF2-40B4-BE49-F238E27FC236}">
                <a16:creationId xmlns:a16="http://schemas.microsoft.com/office/drawing/2014/main" id="{66C865D7-B9EB-4820-8B42-BA59988FB403}"/>
              </a:ext>
            </a:extLst>
          </p:cNvPr>
          <p:cNvPicPr>
            <a:picLocks noChangeAspect="1"/>
          </p:cNvPicPr>
          <p:nvPr/>
        </p:nvPicPr>
        <p:blipFill rotWithShape="1">
          <a:blip r:embed="rId3">
            <a:extLst>
              <a:ext uri="{28A0092B-C50C-407E-A947-70E740481C1C}">
                <a14:useLocalDpi xmlns:a14="http://schemas.microsoft.com/office/drawing/2010/main" val="0"/>
              </a:ext>
            </a:extLst>
          </a:blip>
          <a:srcRect t="5777" r="-1" b="-1"/>
          <a:stretch/>
        </p:blipFill>
        <p:spPr>
          <a:xfrm>
            <a:off x="5364480" y="1904282"/>
            <a:ext cx="4674870" cy="4272681"/>
          </a:xfrm>
          <a:prstGeom prst="rect">
            <a:avLst/>
          </a:prstGeom>
        </p:spPr>
      </p:pic>
    </p:spTree>
    <p:extLst>
      <p:ext uri="{BB962C8B-B14F-4D97-AF65-F5344CB8AC3E}">
        <p14:creationId xmlns:p14="http://schemas.microsoft.com/office/powerpoint/2010/main" val="3988113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332DC5B-2AB7-4EBC-8603-DC9245C06F20}"/>
              </a:ext>
            </a:extLst>
          </p:cNvPr>
          <p:cNvSpPr>
            <a:spLocks noGrp="1" noChangeArrowheads="1"/>
          </p:cNvSpPr>
          <p:nvPr>
            <p:ph type="title"/>
          </p:nvPr>
        </p:nvSpPr>
        <p:spPr/>
        <p:txBody>
          <a:bodyPr/>
          <a:lstStyle/>
          <a:p>
            <a:r>
              <a:rPr lang="en-US" altLang="en-US"/>
              <a:t>5 Options of Conflict Resolution</a:t>
            </a:r>
          </a:p>
        </p:txBody>
      </p:sp>
      <p:sp>
        <p:nvSpPr>
          <p:cNvPr id="3" name="Content Placeholder 2">
            <a:extLst>
              <a:ext uri="{FF2B5EF4-FFF2-40B4-BE49-F238E27FC236}">
                <a16:creationId xmlns:a16="http://schemas.microsoft.com/office/drawing/2014/main" id="{8DDBAF9A-AB66-4694-B302-034B35C895F5}"/>
              </a:ext>
            </a:extLst>
          </p:cNvPr>
          <p:cNvSpPr>
            <a:spLocks noGrp="1" noChangeArrowheads="1"/>
          </p:cNvSpPr>
          <p:nvPr>
            <p:ph idx="1"/>
          </p:nvPr>
        </p:nvSpPr>
        <p:spPr/>
        <p:txBody>
          <a:bodyPr>
            <a:normAutofit/>
          </a:bodyPr>
          <a:lstStyle/>
          <a:p>
            <a:r>
              <a:rPr lang="en-US" altLang="en-US" dirty="0"/>
              <a:t>Competing </a:t>
            </a:r>
            <a:r>
              <a:rPr lang="mr-IN" altLang="en-US" dirty="0"/>
              <a:t>–</a:t>
            </a:r>
            <a:r>
              <a:rPr lang="en-US" altLang="en-US" dirty="0"/>
              <a:t> wholly assertive and uncooperative approach</a:t>
            </a:r>
          </a:p>
          <a:p>
            <a:r>
              <a:rPr lang="en-US" altLang="en-US" dirty="0"/>
              <a:t>Accommodating </a:t>
            </a:r>
            <a:r>
              <a:rPr lang="mr-IN" altLang="en-US" dirty="0"/>
              <a:t>–</a:t>
            </a:r>
            <a:r>
              <a:rPr lang="en-US" altLang="en-US" dirty="0"/>
              <a:t> unassertive and cooperative approach</a:t>
            </a:r>
          </a:p>
          <a:p>
            <a:r>
              <a:rPr lang="en-US" altLang="en-US" dirty="0"/>
              <a:t>Avoiding </a:t>
            </a:r>
            <a:r>
              <a:rPr lang="mr-IN" altLang="en-US" dirty="0"/>
              <a:t>–</a:t>
            </a:r>
            <a:r>
              <a:rPr lang="en-US" altLang="en-US" dirty="0"/>
              <a:t> unassertive and uncooperative approach</a:t>
            </a:r>
          </a:p>
          <a:p>
            <a:r>
              <a:rPr lang="en-US" altLang="en-US" dirty="0"/>
              <a:t>Compromising </a:t>
            </a:r>
            <a:r>
              <a:rPr lang="mr-IN" altLang="en-US" dirty="0"/>
              <a:t>–</a:t>
            </a:r>
            <a:r>
              <a:rPr lang="en-US" altLang="en-US" dirty="0"/>
              <a:t> at the center. Assertive and cooperative</a:t>
            </a:r>
          </a:p>
          <a:p>
            <a:r>
              <a:rPr lang="en-US" altLang="en-US" dirty="0"/>
              <a:t>Collaborating </a:t>
            </a:r>
            <a:r>
              <a:rPr lang="mr-IN" altLang="en-US" dirty="0"/>
              <a:t>–</a:t>
            </a:r>
            <a:r>
              <a:rPr lang="en-US" altLang="en-US" dirty="0"/>
              <a:t> willing to believe that there is a solution.</a:t>
            </a:r>
          </a:p>
        </p:txBody>
      </p:sp>
    </p:spTree>
    <p:extLst>
      <p:ext uri="{BB962C8B-B14F-4D97-AF65-F5344CB8AC3E}">
        <p14:creationId xmlns:p14="http://schemas.microsoft.com/office/powerpoint/2010/main" val="32596623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Summary</a:t>
            </a:r>
            <a:endParaRPr lang="en-GB" sz="4000" dirty="0"/>
          </a:p>
        </p:txBody>
      </p:sp>
      <p:sp>
        <p:nvSpPr>
          <p:cNvPr id="3" name="Content Placeholder 2"/>
          <p:cNvSpPr>
            <a:spLocks noGrp="1"/>
          </p:cNvSpPr>
          <p:nvPr>
            <p:ph idx="1"/>
          </p:nvPr>
        </p:nvSpPr>
        <p:spPr/>
        <p:txBody>
          <a:bodyPr>
            <a:normAutofit/>
          </a:bodyPr>
          <a:lstStyle/>
          <a:p>
            <a:r>
              <a:rPr lang="en-GB" dirty="0"/>
              <a:t>Developing professional practice drives at the heart of what it means to be a professional</a:t>
            </a:r>
          </a:p>
          <a:p>
            <a:r>
              <a:rPr lang="en-GB" dirty="0" smtClean="0"/>
              <a:t>A </a:t>
            </a:r>
            <a:r>
              <a:rPr lang="en-GB" dirty="0"/>
              <a:t>key part of becoming a professional is understanding how to manage ourselves at work.  This includes skills such as </a:t>
            </a:r>
            <a:r>
              <a:rPr lang="en-GB" dirty="0" smtClean="0"/>
              <a:t>teamwork </a:t>
            </a:r>
            <a:r>
              <a:rPr lang="en-GB" dirty="0"/>
              <a:t>skills and the ability to manage </a:t>
            </a:r>
            <a:r>
              <a:rPr lang="en-GB" dirty="0" smtClean="0"/>
              <a:t>conflict and difficult </a:t>
            </a:r>
            <a:r>
              <a:rPr lang="en-GB" dirty="0"/>
              <a:t>relationships.</a:t>
            </a:r>
          </a:p>
          <a:p>
            <a:pPr marL="0" indent="0">
              <a:buNone/>
            </a:pPr>
            <a:endParaRPr lang="en-GB" dirty="0"/>
          </a:p>
        </p:txBody>
      </p:sp>
    </p:spTree>
    <p:extLst>
      <p:ext uri="{BB962C8B-B14F-4D97-AF65-F5344CB8AC3E}">
        <p14:creationId xmlns:p14="http://schemas.microsoft.com/office/powerpoint/2010/main" val="285260488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164</TotalTime>
  <Words>1315</Words>
  <Application>Microsoft Office PowerPoint</Application>
  <PresentationFormat>Widescreen</PresentationFormat>
  <Paragraphs>150</Paragraphs>
  <Slides>20</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ＭＳ Ｐゴシック</vt:lpstr>
      <vt:lpstr>ＭＳ Ｐゴシック</vt:lpstr>
      <vt:lpstr>Arial</vt:lpstr>
      <vt:lpstr>Calibri</vt:lpstr>
      <vt:lpstr>Myriad Pro</vt:lpstr>
      <vt:lpstr>ProximaNova-b7</vt:lpstr>
      <vt:lpstr>Tahoma</vt:lpstr>
      <vt:lpstr>UWTSD</vt:lpstr>
      <vt:lpstr>Developing Professional Practice</vt:lpstr>
      <vt:lpstr>Self-management at work</vt:lpstr>
      <vt:lpstr>Aim of this Session</vt:lpstr>
      <vt:lpstr>Team working</vt:lpstr>
      <vt:lpstr>Group/Team Dynamics</vt:lpstr>
      <vt:lpstr>Group Dynamics can be affected by:</vt:lpstr>
      <vt:lpstr>Bruce Tuckman (1965) </vt:lpstr>
      <vt:lpstr>Stages Teams Go Through</vt:lpstr>
      <vt:lpstr>Stages of Team Development Activity</vt:lpstr>
      <vt:lpstr>Belbin’s 9 Team Roles</vt:lpstr>
      <vt:lpstr>Activity in Groups</vt:lpstr>
      <vt:lpstr>Managing difficult relationships</vt:lpstr>
      <vt:lpstr>Political behaviour</vt:lpstr>
      <vt:lpstr>Activity – The Dysfunctional Team</vt:lpstr>
      <vt:lpstr>Conflict Resolution</vt:lpstr>
      <vt:lpstr>Strategy (Johns and Perkins, 2016)</vt:lpstr>
      <vt:lpstr>iPEACE Framework and Model</vt:lpstr>
      <vt:lpstr>Thomas-Kilmann Model</vt:lpstr>
      <vt:lpstr>5 Options of Conflict Resolution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14</cp:revision>
  <cp:lastPrinted>2019-11-29T12:40:38Z</cp:lastPrinted>
  <dcterms:created xsi:type="dcterms:W3CDTF">2019-11-22T10:57:25Z</dcterms:created>
  <dcterms:modified xsi:type="dcterms:W3CDTF">2019-11-29T12:43:00Z</dcterms:modified>
</cp:coreProperties>
</file>