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7" r:id="rId11"/>
    <p:sldId id="265" r:id="rId12"/>
    <p:sldId id="266" r:id="rId13"/>
  </p:sldIdLst>
  <p:sldSz cx="18288000" cy="10287000"/>
  <p:notesSz cx="6858000" cy="9144000"/>
  <p:embeddedFontLst>
    <p:embeddedFont>
      <p:font typeface="Arial Bold" panose="020B0704020202020204" pitchFamily="34" charset="0"/>
      <p:regular r:id="rId14"/>
      <p:bold r:id="rId15"/>
    </p:embeddedFont>
    <p:embeddedFont>
      <p:font typeface="Bebas Neue Cyrillic" panose="020B0604020202020204" charset="0"/>
      <p:regular r:id="rId16"/>
    </p:embeddedFont>
    <p:embeddedFont>
      <p:font typeface="Montserrat" panose="00000500000000000000" pitchFamily="2" charset="0"/>
      <p:regular r:id="rId17"/>
      <p:bold r:id="rId18"/>
      <p:italic r:id="rId19"/>
      <p:boldItalic r:id="rId20"/>
    </p:embeddedFont>
    <p:embeddedFont>
      <p:font typeface="Montserrat Bold" panose="00000800000000000000" charset="0"/>
      <p:regular r:id="rId21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50" d="100"/>
          <a:sy n="50" d="100"/>
        </p:scale>
        <p:origin x="874" y="-619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5.fntdata"/><Relationship Id="rId3" Type="http://schemas.openxmlformats.org/officeDocument/2006/relationships/slide" Target="slides/slide2.xml"/><Relationship Id="rId21" Type="http://schemas.openxmlformats.org/officeDocument/2006/relationships/font" Target="fonts/font8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4.fntdata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font" Target="fonts/font3.fntdata"/><Relationship Id="rId20" Type="http://schemas.openxmlformats.org/officeDocument/2006/relationships/font" Target="fonts/font7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font" Target="fonts/font2.fntdata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font" Target="fonts/font6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1.fntdata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A322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6329" y="-107575"/>
            <a:ext cx="18288000" cy="10502150"/>
            <a:chOff x="0" y="0"/>
            <a:chExt cx="2833290" cy="162705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833290" cy="1627058"/>
            </a:xfrm>
            <a:custGeom>
              <a:avLst/>
              <a:gdLst/>
              <a:ahLst/>
              <a:cxnLst/>
              <a:rect l="l" t="t" r="r" b="b"/>
              <a:pathLst>
                <a:path w="2833290" h="1627058">
                  <a:moveTo>
                    <a:pt x="0" y="0"/>
                  </a:moveTo>
                  <a:lnTo>
                    <a:pt x="2833290" y="0"/>
                  </a:lnTo>
                  <a:lnTo>
                    <a:pt x="2833290" y="1627058"/>
                  </a:lnTo>
                  <a:lnTo>
                    <a:pt x="0" y="1627058"/>
                  </a:lnTo>
                  <a:close/>
                </a:path>
              </a:pathLst>
            </a:custGeom>
            <a:blipFill>
              <a:blip r:embed="rId2"/>
              <a:stretch>
                <a:fillRect l="-26605" t="-32674" b="-32674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14400" y="1333500"/>
            <a:ext cx="16011168" cy="65583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566"/>
              </a:lnSpc>
            </a:pPr>
            <a:r>
              <a:rPr lang="en-US" sz="3026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University of Wales Trinity Saint David</a:t>
            </a:r>
          </a:p>
          <a:p>
            <a:pPr algn="ctr">
              <a:lnSpc>
                <a:spcPts val="7566"/>
              </a:lnSpc>
            </a:pPr>
            <a:r>
              <a:rPr lang="en-US" sz="3026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</a:t>
            </a:r>
            <a:r>
              <a:rPr lang="en-US" sz="3026" b="1" dirty="0" err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Programme</a:t>
            </a:r>
            <a:r>
              <a:rPr lang="en-US" sz="3026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of Study: Certificate in Higher Education Business Skills for the Workplace</a:t>
            </a:r>
          </a:p>
          <a:p>
            <a:pPr algn="ctr">
              <a:lnSpc>
                <a:spcPts val="7566"/>
              </a:lnSpc>
            </a:pPr>
            <a:r>
              <a:rPr lang="en-US" sz="3026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Module: LCLM 4006 Enterprise and Entrepreneurship</a:t>
            </a:r>
          </a:p>
          <a:p>
            <a:pPr algn="ctr">
              <a:lnSpc>
                <a:spcPts val="7566"/>
              </a:lnSpc>
            </a:pPr>
            <a:r>
              <a:rPr lang="en-US" sz="3026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Assignment Title: Business Plan presentation – Coffee Startup in Redditch</a:t>
            </a:r>
          </a:p>
          <a:p>
            <a:pPr algn="ctr">
              <a:lnSpc>
                <a:spcPts val="7566"/>
              </a:lnSpc>
            </a:pPr>
            <a:r>
              <a:rPr lang="en-US" sz="3026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Lecturer </a:t>
            </a:r>
            <a:r>
              <a:rPr lang="en-US" sz="3026" b="1" dirty="0" err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Fouziya</a:t>
            </a:r>
            <a:r>
              <a:rPr lang="en-US" sz="3026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Farheen</a:t>
            </a:r>
          </a:p>
          <a:p>
            <a:pPr algn="ctr">
              <a:lnSpc>
                <a:spcPts val="7566"/>
              </a:lnSpc>
            </a:pPr>
            <a:r>
              <a:rPr lang="en-US" sz="3026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Student Name: Nicolae Bogdan Sandu Rizea</a:t>
            </a:r>
          </a:p>
          <a:p>
            <a:pPr algn="ctr">
              <a:lnSpc>
                <a:spcPts val="7566"/>
              </a:lnSpc>
            </a:pPr>
            <a:r>
              <a:rPr lang="en-US" sz="3026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Student ID: 2418689</a:t>
            </a:r>
          </a:p>
        </p:txBody>
      </p:sp>
      <p:pic>
        <p:nvPicPr>
          <p:cNvPr id="5" name="Picture 4" descr="UWTSD Birmingham Campus | LinkedIn">
            <a:extLst>
              <a:ext uri="{FF2B5EF4-FFF2-40B4-BE49-F238E27FC236}">
                <a16:creationId xmlns:a16="http://schemas.microsoft.com/office/drawing/2014/main" id="{21C59655-FCA2-DB29-0775-B06FD55DDE2A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38100"/>
            <a:ext cx="2514600" cy="25146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A322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809991" y="-107575"/>
            <a:ext cx="9561580" cy="10502150"/>
            <a:chOff x="0" y="0"/>
            <a:chExt cx="1796853" cy="162705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796853" cy="1627058"/>
            </a:xfrm>
            <a:custGeom>
              <a:avLst/>
              <a:gdLst/>
              <a:ahLst/>
              <a:cxnLst/>
              <a:rect l="l" t="t" r="r" b="b"/>
              <a:pathLst>
                <a:path w="1796853" h="1627058">
                  <a:moveTo>
                    <a:pt x="0" y="0"/>
                  </a:moveTo>
                  <a:lnTo>
                    <a:pt x="1796853" y="0"/>
                  </a:lnTo>
                  <a:lnTo>
                    <a:pt x="1796853" y="1627058"/>
                  </a:lnTo>
                  <a:lnTo>
                    <a:pt x="0" y="1627058"/>
                  </a:lnTo>
                  <a:close/>
                </a:path>
              </a:pathLst>
            </a:custGeom>
            <a:blipFill>
              <a:blip r:embed="rId2"/>
              <a:stretch>
                <a:fillRect l="-26605" t="-2431" b="-2431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92159" y="-249288"/>
            <a:ext cx="9561580" cy="51926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443"/>
              </a:lnSpc>
            </a:pPr>
            <a:r>
              <a:rPr lang="en-US" sz="30317" dirty="0">
                <a:solidFill>
                  <a:srgbClr val="FFFFFF"/>
                </a:solidFill>
                <a:latin typeface="Bebas Neue Cyrillic"/>
                <a:ea typeface="Bebas Neue Cyrillic"/>
                <a:cs typeface="Bebas Neue Cyrillic"/>
                <a:sym typeface="Bebas Neue Cyrillic"/>
              </a:rPr>
              <a:t>COFFEE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1028700" y="5105345"/>
            <a:ext cx="5744748" cy="650900"/>
            <a:chOff x="0" y="0"/>
            <a:chExt cx="1556232" cy="176327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556232" cy="176327"/>
            </a:xfrm>
            <a:custGeom>
              <a:avLst/>
              <a:gdLst/>
              <a:ahLst/>
              <a:cxnLst/>
              <a:rect l="l" t="t" r="r" b="b"/>
              <a:pathLst>
                <a:path w="1556232" h="176327">
                  <a:moveTo>
                    <a:pt x="0" y="0"/>
                  </a:moveTo>
                  <a:lnTo>
                    <a:pt x="1556232" y="0"/>
                  </a:lnTo>
                  <a:lnTo>
                    <a:pt x="1556232" y="176327"/>
                  </a:lnTo>
                  <a:lnTo>
                    <a:pt x="0" y="176327"/>
                  </a:lnTo>
                  <a:close/>
                </a:path>
              </a:pathLst>
            </a:custGeom>
            <a:solidFill>
              <a:srgbClr val="CEBFA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1556232" cy="21442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97"/>
                </a:lnSpc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669855" y="5018642"/>
            <a:ext cx="6822016" cy="51926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2443"/>
              </a:lnSpc>
              <a:spcBef>
                <a:spcPct val="0"/>
              </a:spcBef>
            </a:pPr>
            <a:r>
              <a:rPr lang="en-US" sz="30317" u="none" strike="noStrike">
                <a:solidFill>
                  <a:srgbClr val="FFFFFF"/>
                </a:solidFill>
                <a:latin typeface="Bebas Neue Cyrillic"/>
                <a:ea typeface="Bebas Neue Cyrillic"/>
                <a:cs typeface="Bebas Neue Cyrillic"/>
                <a:sym typeface="Bebas Neue Cyrillic"/>
              </a:rPr>
              <a:t>SHOP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A322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12630" y="4053482"/>
            <a:ext cx="18513261" cy="6341093"/>
            <a:chOff x="0" y="0"/>
            <a:chExt cx="2868189" cy="982401"/>
          </a:xfrm>
        </p:grpSpPr>
        <p:sp>
          <p:nvSpPr>
            <p:cNvPr id="3" name="Freeform 3"/>
            <p:cNvSpPr/>
            <p:nvPr/>
          </p:nvSpPr>
          <p:spPr>
            <a:xfrm flipH="1">
              <a:off x="0" y="0"/>
              <a:ext cx="2868188" cy="982401"/>
            </a:xfrm>
            <a:custGeom>
              <a:avLst/>
              <a:gdLst/>
              <a:ahLst/>
              <a:cxnLst/>
              <a:rect l="l" t="t" r="r" b="b"/>
              <a:pathLst>
                <a:path w="2868188" h="982401">
                  <a:moveTo>
                    <a:pt x="2868188" y="0"/>
                  </a:moveTo>
                  <a:lnTo>
                    <a:pt x="0" y="0"/>
                  </a:lnTo>
                  <a:lnTo>
                    <a:pt x="0" y="982401"/>
                  </a:lnTo>
                  <a:lnTo>
                    <a:pt x="2868188" y="982401"/>
                  </a:lnTo>
                  <a:close/>
                </a:path>
              </a:pathLst>
            </a:custGeom>
            <a:blipFill>
              <a:blip r:embed="rId2"/>
              <a:stretch>
                <a:fillRect t="-94516" r="-13046" b="-25377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9557219" y="881392"/>
            <a:ext cx="8045800" cy="9513183"/>
            <a:chOff x="0" y="0"/>
            <a:chExt cx="2179580" cy="2577089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179580" cy="2577089"/>
            </a:xfrm>
            <a:custGeom>
              <a:avLst/>
              <a:gdLst/>
              <a:ahLst/>
              <a:cxnLst/>
              <a:rect l="l" t="t" r="r" b="b"/>
              <a:pathLst>
                <a:path w="2179580" h="2577089">
                  <a:moveTo>
                    <a:pt x="0" y="0"/>
                  </a:moveTo>
                  <a:lnTo>
                    <a:pt x="2179580" y="0"/>
                  </a:lnTo>
                  <a:lnTo>
                    <a:pt x="2179580" y="2577089"/>
                  </a:lnTo>
                  <a:lnTo>
                    <a:pt x="0" y="2577089"/>
                  </a:lnTo>
                  <a:close/>
                </a:path>
              </a:pathLst>
            </a:custGeom>
            <a:solidFill>
              <a:srgbClr val="CEBFA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2179580" cy="261518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97"/>
                </a:lnSpc>
              </a:pPr>
              <a:endParaRPr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10391965" y="1412541"/>
            <a:ext cx="6394641" cy="85141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67"/>
              </a:lnSpc>
            </a:pPr>
            <a:endParaRPr dirty="0"/>
          </a:p>
          <a:p>
            <a:pPr algn="l">
              <a:lnSpc>
                <a:spcPts val="5567"/>
              </a:lnSpc>
            </a:pPr>
            <a:r>
              <a:rPr lang="en-US" sz="2399" b="1" dirty="0">
                <a:solidFill>
                  <a:srgbClr val="3A322F"/>
                </a:solidFill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Title: Hora Coffee Ltd: A Quick Glance at the Company Idea</a:t>
            </a:r>
          </a:p>
          <a:p>
            <a:pPr algn="l">
              <a:lnSpc>
                <a:spcPts val="5567"/>
              </a:lnSpc>
            </a:pPr>
            <a:r>
              <a:rPr lang="en-US" sz="2399" b="1" dirty="0">
                <a:solidFill>
                  <a:srgbClr val="3A322F"/>
                </a:solidFill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Content:</a:t>
            </a:r>
          </a:p>
          <a:p>
            <a:pPr algn="l">
              <a:lnSpc>
                <a:spcPts val="5567"/>
              </a:lnSpc>
            </a:pPr>
            <a:r>
              <a:rPr lang="en-US" sz="2399" b="1" dirty="0">
                <a:solidFill>
                  <a:srgbClr val="3A322F"/>
                </a:solidFill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•  Opening a coffee shop in central Redditch, Worcestershire.</a:t>
            </a:r>
          </a:p>
          <a:p>
            <a:pPr algn="l">
              <a:lnSpc>
                <a:spcPts val="5567"/>
              </a:lnSpc>
            </a:pPr>
            <a:r>
              <a:rPr lang="en-US" sz="2399" b="1" dirty="0">
                <a:solidFill>
                  <a:srgbClr val="3A322F"/>
                </a:solidFill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•  Fresh coffee, specialty teas, Romanian pastries, and light meals.</a:t>
            </a:r>
          </a:p>
          <a:p>
            <a:pPr algn="l">
              <a:lnSpc>
                <a:spcPts val="5567"/>
              </a:lnSpc>
            </a:pPr>
            <a:r>
              <a:rPr lang="en-US" sz="2399" b="1" dirty="0">
                <a:solidFill>
                  <a:srgbClr val="3A322F"/>
                </a:solidFill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•  Eat-in or takeaway options.</a:t>
            </a:r>
          </a:p>
          <a:p>
            <a:pPr algn="l">
              <a:lnSpc>
                <a:spcPts val="5567"/>
              </a:lnSpc>
            </a:pPr>
            <a:r>
              <a:rPr lang="en-US" sz="2399" b="1" dirty="0">
                <a:solidFill>
                  <a:srgbClr val="3A322F"/>
                </a:solidFill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•  Cozy, communal space with Wi-Fi and laptop charging stations.</a:t>
            </a:r>
          </a:p>
          <a:p>
            <a:pPr algn="l">
              <a:lnSpc>
                <a:spcPts val="5567"/>
              </a:lnSpc>
            </a:pPr>
            <a:endParaRPr lang="en-US" sz="2399" b="1" dirty="0">
              <a:solidFill>
                <a:srgbClr val="3A322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562224" y="936941"/>
            <a:ext cx="8778187" cy="129409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0571"/>
              </a:lnSpc>
            </a:pPr>
            <a:r>
              <a:rPr lang="en-US" sz="7551" dirty="0">
                <a:solidFill>
                  <a:srgbClr val="CEBFAF"/>
                </a:solidFill>
                <a:latin typeface="Bebas Neue Cyrillic"/>
                <a:ea typeface="Bebas Neue Cyrillic"/>
                <a:cs typeface="Arial" panose="020B0604020202020204" pitchFamily="34" charset="0"/>
                <a:sym typeface="Bebas Neue Cyrillic"/>
              </a:rPr>
              <a:t>BUSINESS CONCEPT OVERVIEW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A322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04670" y="8828847"/>
            <a:ext cx="18497340" cy="1565728"/>
            <a:chOff x="0" y="0"/>
            <a:chExt cx="5010866" cy="42415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010865" cy="424150"/>
            </a:xfrm>
            <a:custGeom>
              <a:avLst/>
              <a:gdLst/>
              <a:ahLst/>
              <a:cxnLst/>
              <a:rect l="l" t="t" r="r" b="b"/>
              <a:pathLst>
                <a:path w="5010865" h="424150">
                  <a:moveTo>
                    <a:pt x="0" y="0"/>
                  </a:moveTo>
                  <a:lnTo>
                    <a:pt x="5010865" y="0"/>
                  </a:lnTo>
                  <a:lnTo>
                    <a:pt x="5010865" y="424150"/>
                  </a:lnTo>
                  <a:lnTo>
                    <a:pt x="0" y="424150"/>
                  </a:lnTo>
                  <a:close/>
                </a:path>
              </a:pathLst>
            </a:custGeom>
            <a:solidFill>
              <a:srgbClr val="CEBFA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5010866" cy="4622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97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6342682" y="-357410"/>
            <a:ext cx="2049988" cy="1386110"/>
            <a:chOff x="0" y="0"/>
            <a:chExt cx="555335" cy="37549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555335" cy="375493"/>
            </a:xfrm>
            <a:custGeom>
              <a:avLst/>
              <a:gdLst/>
              <a:ahLst/>
              <a:cxnLst/>
              <a:rect l="l" t="t" r="r" b="b"/>
              <a:pathLst>
                <a:path w="555335" h="375493">
                  <a:moveTo>
                    <a:pt x="0" y="0"/>
                  </a:moveTo>
                  <a:lnTo>
                    <a:pt x="555335" y="0"/>
                  </a:lnTo>
                  <a:lnTo>
                    <a:pt x="555335" y="375493"/>
                  </a:lnTo>
                  <a:lnTo>
                    <a:pt x="0" y="375493"/>
                  </a:lnTo>
                  <a:close/>
                </a:path>
              </a:pathLst>
            </a:custGeom>
            <a:solidFill>
              <a:srgbClr val="CEBFA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555335" cy="41359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97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028700" y="726624"/>
            <a:ext cx="5895379" cy="8833752"/>
            <a:chOff x="0" y="0"/>
            <a:chExt cx="913349" cy="1368579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913349" cy="1368579"/>
            </a:xfrm>
            <a:custGeom>
              <a:avLst/>
              <a:gdLst/>
              <a:ahLst/>
              <a:cxnLst/>
              <a:rect l="l" t="t" r="r" b="b"/>
              <a:pathLst>
                <a:path w="913349" h="1368579">
                  <a:moveTo>
                    <a:pt x="0" y="0"/>
                  </a:moveTo>
                  <a:lnTo>
                    <a:pt x="913349" y="0"/>
                  </a:lnTo>
                  <a:lnTo>
                    <a:pt x="913349" y="1368579"/>
                  </a:lnTo>
                  <a:lnTo>
                    <a:pt x="0" y="1368579"/>
                  </a:lnTo>
                  <a:close/>
                </a:path>
              </a:pathLst>
            </a:custGeom>
            <a:blipFill>
              <a:blip r:embed="rId2"/>
              <a:stretch>
                <a:fillRect t="-84" b="-84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7599578" y="859974"/>
            <a:ext cx="6884021" cy="10789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978"/>
              </a:lnSpc>
            </a:pPr>
            <a:r>
              <a:rPr lang="en-US" sz="7978">
                <a:solidFill>
                  <a:srgbClr val="CEBFAF"/>
                </a:solidFill>
                <a:latin typeface="Bebas Neue Cyrillic"/>
                <a:ea typeface="Bebas Neue Cyrillic"/>
                <a:cs typeface="Bebas Neue Cyrillic"/>
                <a:sym typeface="Bebas Neue Cyrillic"/>
              </a:rPr>
              <a:t>MARKET OPPORTUNITY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599578" y="1666683"/>
            <a:ext cx="9915406" cy="60391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951"/>
              </a:lnSpc>
            </a:pPr>
            <a:r>
              <a:rPr lang="en-US" sz="2399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</a:p>
          <a:p>
            <a:pPr algn="l">
              <a:lnSpc>
                <a:spcPts val="5951"/>
              </a:lnSpc>
            </a:pPr>
            <a:r>
              <a:rPr lang="en-US" sz="2399" b="1" dirty="0">
                <a:solidFill>
                  <a:srgbClr val="FFFFFF"/>
                </a:solidFill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Title: What’s Going On in the Market</a:t>
            </a:r>
          </a:p>
          <a:p>
            <a:pPr algn="l">
              <a:lnSpc>
                <a:spcPts val="5951"/>
              </a:lnSpc>
            </a:pPr>
            <a:r>
              <a:rPr lang="en-US" sz="2399" b="1" dirty="0">
                <a:solidFill>
                  <a:srgbClr val="FFFFFF"/>
                </a:solidFill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Content:</a:t>
            </a:r>
          </a:p>
          <a:p>
            <a:pPr algn="l">
              <a:lnSpc>
                <a:spcPts val="5951"/>
              </a:lnSpc>
            </a:pPr>
            <a:r>
              <a:rPr lang="en-US" sz="2399" b="1" dirty="0">
                <a:solidFill>
                  <a:srgbClr val="FFFFFF"/>
                </a:solidFill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•  UK coffee shop sector grew by 7% in 2023 (MINTEL).</a:t>
            </a:r>
          </a:p>
          <a:p>
            <a:pPr algn="l">
              <a:lnSpc>
                <a:spcPts val="5951"/>
              </a:lnSpc>
            </a:pPr>
            <a:r>
              <a:rPr lang="en-US" sz="2399" b="1" dirty="0">
                <a:solidFill>
                  <a:srgbClr val="FFFFFF"/>
                </a:solidFill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•  Redditch benefits from Kingfisher Centre and outdoor market.</a:t>
            </a:r>
          </a:p>
          <a:p>
            <a:pPr algn="l">
              <a:lnSpc>
                <a:spcPts val="5951"/>
              </a:lnSpc>
            </a:pPr>
            <a:r>
              <a:rPr lang="en-US" sz="2399" b="1" dirty="0">
                <a:solidFill>
                  <a:srgbClr val="FFFFFF"/>
                </a:solidFill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•  Serves ~85,000 residents (ONS, 2024).</a:t>
            </a:r>
          </a:p>
          <a:p>
            <a:pPr algn="l">
              <a:lnSpc>
                <a:spcPts val="5951"/>
              </a:lnSpc>
            </a:pPr>
            <a:r>
              <a:rPr lang="en-US" sz="2399" b="1" dirty="0">
                <a:solidFill>
                  <a:srgbClr val="FFFFFF"/>
                </a:solidFill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•  38% of UK coffee market is independent (Allegra, 2023).</a:t>
            </a:r>
          </a:p>
          <a:p>
            <a:pPr algn="l">
              <a:lnSpc>
                <a:spcPts val="5951"/>
              </a:lnSpc>
            </a:pPr>
            <a:endParaRPr lang="en-US" sz="2399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A322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1790040" y="-237975"/>
            <a:ext cx="6730731" cy="10635944"/>
            <a:chOff x="0" y="0"/>
            <a:chExt cx="1823332" cy="2881241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823332" cy="2881241"/>
            </a:xfrm>
            <a:custGeom>
              <a:avLst/>
              <a:gdLst/>
              <a:ahLst/>
              <a:cxnLst/>
              <a:rect l="l" t="t" r="r" b="b"/>
              <a:pathLst>
                <a:path w="1823332" h="2881241">
                  <a:moveTo>
                    <a:pt x="0" y="0"/>
                  </a:moveTo>
                  <a:lnTo>
                    <a:pt x="1823332" y="0"/>
                  </a:lnTo>
                  <a:lnTo>
                    <a:pt x="1823332" y="2881241"/>
                  </a:lnTo>
                  <a:lnTo>
                    <a:pt x="0" y="2881241"/>
                  </a:lnTo>
                  <a:close/>
                </a:path>
              </a:pathLst>
            </a:custGeom>
            <a:solidFill>
              <a:srgbClr val="CEBFA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823332" cy="291934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97"/>
                </a:lnSpc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754388" y="2055750"/>
            <a:ext cx="10529322" cy="76740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036"/>
              </a:lnSpc>
            </a:pPr>
            <a:r>
              <a:rPr lang="en-US" sz="3099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</a:p>
          <a:p>
            <a:pPr algn="l">
              <a:lnSpc>
                <a:spcPts val="7036"/>
              </a:lnSpc>
            </a:pPr>
            <a:r>
              <a:rPr lang="en-US" sz="3099" dirty="0">
                <a:solidFill>
                  <a:srgbClr val="FFFFFF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Title: What Makes Hora Coffee Unique</a:t>
            </a:r>
          </a:p>
          <a:p>
            <a:pPr algn="l">
              <a:lnSpc>
                <a:spcPts val="7036"/>
              </a:lnSpc>
            </a:pPr>
            <a:r>
              <a:rPr lang="en-US" sz="3099" dirty="0">
                <a:solidFill>
                  <a:srgbClr val="FFFFFF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Content:</a:t>
            </a:r>
          </a:p>
          <a:p>
            <a:pPr algn="l">
              <a:lnSpc>
                <a:spcPts val="7036"/>
              </a:lnSpc>
            </a:pPr>
            <a:r>
              <a:rPr lang="en-US" sz="3099" dirty="0">
                <a:solidFill>
                  <a:srgbClr val="FFFFFF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•  Focus on quality, community, and sustainability.</a:t>
            </a:r>
          </a:p>
          <a:p>
            <a:pPr algn="l">
              <a:lnSpc>
                <a:spcPts val="7036"/>
              </a:lnSpc>
            </a:pPr>
            <a:r>
              <a:rPr lang="en-US" sz="3099" dirty="0">
                <a:solidFill>
                  <a:srgbClr val="FFFFFF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•  Fair-trade beans, compostable packaging, locally sourced ingredients.</a:t>
            </a:r>
          </a:p>
          <a:p>
            <a:pPr marL="457200" indent="-457200" algn="l">
              <a:lnSpc>
                <a:spcPts val="7036"/>
              </a:lnSpc>
              <a:buFont typeface="Arial" panose="020B0604020202020204" pitchFamily="34" charset="0"/>
              <a:buChar char="•"/>
            </a:pPr>
            <a:r>
              <a:rPr lang="en-US" sz="3099" dirty="0">
                <a:solidFill>
                  <a:srgbClr val="FFFFFF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Traditional Romanian pastries.</a:t>
            </a:r>
          </a:p>
          <a:p>
            <a:pPr algn="l">
              <a:lnSpc>
                <a:spcPts val="7036"/>
              </a:lnSpc>
            </a:pPr>
            <a:r>
              <a:rPr lang="en-US" sz="3099" dirty="0">
                <a:solidFill>
                  <a:srgbClr val="FFFFFF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•  Monthly art exhibitions and open-mic nights.</a:t>
            </a:r>
          </a:p>
          <a:p>
            <a:pPr algn="l">
              <a:lnSpc>
                <a:spcPts val="4086"/>
              </a:lnSpc>
            </a:pPr>
            <a:endParaRPr lang="en-US" sz="3099" dirty="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262310" y="689610"/>
            <a:ext cx="11527730" cy="203132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/>
            <a:r>
              <a:rPr lang="en-US" sz="66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Unique Selling Points (USP)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40244" y="2371196"/>
            <a:ext cx="7797552" cy="616678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A322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478369"/>
            <a:ext cx="18288000" cy="9084731"/>
            <a:chOff x="0" y="0"/>
            <a:chExt cx="5061710" cy="222937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061710" cy="2229370"/>
            </a:xfrm>
            <a:custGeom>
              <a:avLst/>
              <a:gdLst/>
              <a:ahLst/>
              <a:cxnLst/>
              <a:rect l="l" t="t" r="r" b="b"/>
              <a:pathLst>
                <a:path w="5061710" h="2229370">
                  <a:moveTo>
                    <a:pt x="0" y="0"/>
                  </a:moveTo>
                  <a:lnTo>
                    <a:pt x="5061710" y="0"/>
                  </a:lnTo>
                  <a:lnTo>
                    <a:pt x="5061710" y="2229370"/>
                  </a:lnTo>
                  <a:lnTo>
                    <a:pt x="0" y="2229370"/>
                  </a:lnTo>
                  <a:close/>
                </a:path>
              </a:pathLst>
            </a:custGeom>
            <a:solidFill>
              <a:srgbClr val="CEBFAF"/>
            </a:solidFill>
          </p:spPr>
          <p:txBody>
            <a:bodyPr/>
            <a:lstStyle/>
            <a:p>
              <a:endParaRPr lang="en-GB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5061710" cy="22674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97"/>
                </a:lnSpc>
              </a:pPr>
              <a:endParaRPr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5" name="Freeform 5"/>
          <p:cNvSpPr/>
          <p:nvPr/>
        </p:nvSpPr>
        <p:spPr>
          <a:xfrm>
            <a:off x="8241316" y="2017799"/>
            <a:ext cx="10046684" cy="7240501"/>
          </a:xfrm>
          <a:custGeom>
            <a:avLst/>
            <a:gdLst/>
            <a:ahLst/>
            <a:cxnLst/>
            <a:rect l="l" t="t" r="r" b="b"/>
            <a:pathLst>
              <a:path w="10046684" h="7240501">
                <a:moveTo>
                  <a:pt x="0" y="0"/>
                </a:moveTo>
                <a:lnTo>
                  <a:pt x="10046684" y="0"/>
                </a:lnTo>
                <a:lnTo>
                  <a:pt x="10046684" y="7240501"/>
                </a:lnTo>
                <a:lnTo>
                  <a:pt x="0" y="724050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4085" r="-4085"/>
            </a:stretch>
          </a:blipFill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85800" y="1021080"/>
            <a:ext cx="9829800" cy="869892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/>
            <a:r>
              <a:rPr lang="en-US" sz="2899" b="1" dirty="0">
                <a:solidFill>
                  <a:srgbClr val="3A322F"/>
                </a:solidFill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 </a:t>
            </a:r>
            <a:r>
              <a:rPr lang="en-US" sz="7200" b="1" dirty="0">
                <a:solidFill>
                  <a:srgbClr val="3A322F"/>
                </a:solidFill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Legal Structure and Management</a:t>
            </a:r>
          </a:p>
          <a:p>
            <a:pPr algn="l"/>
            <a:endParaRPr lang="en-US" sz="3600" b="1" dirty="0">
              <a:solidFill>
                <a:srgbClr val="3A322F"/>
              </a:solidFill>
              <a:latin typeface="Arial" panose="020B0604020202020204" pitchFamily="34" charset="0"/>
              <a:ea typeface="Montserrat Bold"/>
              <a:cs typeface="Arial" panose="020B0604020202020204" pitchFamily="34" charset="0"/>
              <a:sym typeface="Montserrat Bold"/>
            </a:endParaRPr>
          </a:p>
          <a:p>
            <a:pPr algn="l"/>
            <a:r>
              <a:rPr lang="en-US" sz="2899" b="1" dirty="0">
                <a:solidFill>
                  <a:srgbClr val="3A322F"/>
                </a:solidFill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Title: Company Format and Structure</a:t>
            </a:r>
          </a:p>
          <a:p>
            <a:pPr algn="l"/>
            <a:r>
              <a:rPr lang="en-US" sz="2899" b="1" dirty="0">
                <a:solidFill>
                  <a:srgbClr val="3A322F"/>
                </a:solidFill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Content:</a:t>
            </a:r>
          </a:p>
          <a:p>
            <a:pPr algn="l"/>
            <a:r>
              <a:rPr lang="en-US" sz="2899" b="1" dirty="0">
                <a:solidFill>
                  <a:srgbClr val="3A322F"/>
                </a:solidFill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•  Private Limited Company (Ltd)</a:t>
            </a:r>
          </a:p>
          <a:p>
            <a:pPr algn="l"/>
            <a:r>
              <a:rPr lang="en-US" sz="2899" b="1" dirty="0">
                <a:solidFill>
                  <a:srgbClr val="3A322F"/>
                </a:solidFill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under Companies Act 2006.</a:t>
            </a:r>
          </a:p>
          <a:p>
            <a:pPr algn="l"/>
            <a:r>
              <a:rPr lang="en-US" sz="2899" b="1" dirty="0">
                <a:solidFill>
                  <a:srgbClr val="3A322F"/>
                </a:solidFill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•  Protects personal assets and allows </a:t>
            </a:r>
          </a:p>
          <a:p>
            <a:pPr algn="l"/>
            <a:r>
              <a:rPr lang="en-US" sz="2899" b="1" dirty="0">
                <a:solidFill>
                  <a:srgbClr val="3A322F"/>
                </a:solidFill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future investment.</a:t>
            </a:r>
          </a:p>
          <a:p>
            <a:pPr algn="l"/>
            <a:r>
              <a:rPr lang="en-US" sz="2899" b="1" dirty="0">
                <a:solidFill>
                  <a:srgbClr val="3A322F"/>
                </a:solidFill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•  Flat structure:</a:t>
            </a:r>
          </a:p>
          <a:p>
            <a:pPr algn="l"/>
            <a:r>
              <a:rPr lang="en-US" sz="2899" b="1" dirty="0">
                <a:solidFill>
                  <a:srgbClr val="3A322F"/>
                </a:solidFill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•  Managing Director</a:t>
            </a:r>
          </a:p>
          <a:p>
            <a:pPr algn="l"/>
            <a:r>
              <a:rPr lang="en-US" sz="2899" b="1" dirty="0">
                <a:solidFill>
                  <a:srgbClr val="3A322F"/>
                </a:solidFill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•  Activities Manager</a:t>
            </a:r>
          </a:p>
          <a:p>
            <a:pPr algn="l"/>
            <a:r>
              <a:rPr lang="en-US" sz="2899" b="1" dirty="0">
                <a:solidFill>
                  <a:srgbClr val="3A322F"/>
                </a:solidFill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•  Barista</a:t>
            </a:r>
          </a:p>
          <a:p>
            <a:pPr algn="l"/>
            <a:r>
              <a:rPr lang="en-US" sz="2899" b="1" dirty="0">
                <a:solidFill>
                  <a:srgbClr val="3A322F"/>
                </a:solidFill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•  Kitchen Assistant</a:t>
            </a:r>
          </a:p>
          <a:p>
            <a:pPr algn="l"/>
            <a:r>
              <a:rPr lang="en-US" sz="2899" b="1" dirty="0">
                <a:solidFill>
                  <a:srgbClr val="3A322F"/>
                </a:solidFill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•  Marketing Assistant</a:t>
            </a:r>
          </a:p>
          <a:p>
            <a:pPr algn="l">
              <a:lnSpc>
                <a:spcPts val="5103"/>
              </a:lnSpc>
            </a:pPr>
            <a:endParaRPr lang="en-US" sz="2899" b="1" dirty="0">
              <a:solidFill>
                <a:srgbClr val="3A322F"/>
              </a:solidFill>
              <a:latin typeface="Arial" panose="020B0604020202020204" pitchFamily="34" charset="0"/>
              <a:ea typeface="Montserrat Bold"/>
              <a:cs typeface="Arial" panose="020B0604020202020204" pitchFamily="34" charset="0"/>
              <a:sym typeface="Montserrat Bold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A322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12630" y="7944045"/>
            <a:ext cx="18513261" cy="2450530"/>
            <a:chOff x="0" y="0"/>
            <a:chExt cx="2868189" cy="379651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868188" cy="379651"/>
            </a:xfrm>
            <a:custGeom>
              <a:avLst/>
              <a:gdLst/>
              <a:ahLst/>
              <a:cxnLst/>
              <a:rect l="l" t="t" r="r" b="b"/>
              <a:pathLst>
                <a:path w="2868188" h="379651">
                  <a:moveTo>
                    <a:pt x="0" y="0"/>
                  </a:moveTo>
                  <a:lnTo>
                    <a:pt x="2868188" y="0"/>
                  </a:lnTo>
                  <a:lnTo>
                    <a:pt x="2868188" y="379651"/>
                  </a:lnTo>
                  <a:lnTo>
                    <a:pt x="0" y="379651"/>
                  </a:lnTo>
                  <a:close/>
                </a:path>
              </a:pathLst>
            </a:custGeom>
            <a:blipFill>
              <a:blip r:embed="rId2"/>
              <a:stretch>
                <a:fillRect t="-348914" b="-129027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Freeform 4"/>
          <p:cNvSpPr/>
          <p:nvPr/>
        </p:nvSpPr>
        <p:spPr>
          <a:xfrm rot="-24000">
            <a:off x="9023408" y="-26090"/>
            <a:ext cx="7503943" cy="2909911"/>
          </a:xfrm>
          <a:custGeom>
            <a:avLst/>
            <a:gdLst/>
            <a:ahLst/>
            <a:cxnLst/>
            <a:rect l="l" t="t" r="r" b="b"/>
            <a:pathLst>
              <a:path w="7503943" h="2909911">
                <a:moveTo>
                  <a:pt x="19951" y="0"/>
                </a:moveTo>
                <a:lnTo>
                  <a:pt x="7503943" y="52249"/>
                </a:lnTo>
                <a:lnTo>
                  <a:pt x="7483993" y="2909911"/>
                </a:lnTo>
                <a:lnTo>
                  <a:pt x="0" y="2857663"/>
                </a:lnTo>
                <a:lnTo>
                  <a:pt x="19951" y="0"/>
                </a:lnTo>
                <a:close/>
              </a:path>
            </a:pathLst>
          </a:custGeom>
          <a:blipFill>
            <a:blip r:embed="rId3"/>
            <a:stretch>
              <a:fillRect l="-10440" t="-20464" r="-3429" b="-86920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2503048" y="895379"/>
            <a:ext cx="9753031" cy="15175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303"/>
              </a:lnSpc>
            </a:pPr>
            <a:r>
              <a:rPr lang="en-US" sz="11303" dirty="0">
                <a:solidFill>
                  <a:srgbClr val="CEBFAF"/>
                </a:solidFill>
                <a:latin typeface="Bebas Neue Cyrillic"/>
                <a:ea typeface="Bebas Neue Cyrillic"/>
                <a:cs typeface="Bebas Neue Cyrillic"/>
                <a:sym typeface="Bebas Neue Cyrillic"/>
              </a:rPr>
              <a:t>PESTEL 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38814" y="2412910"/>
            <a:ext cx="17388957" cy="53149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00"/>
              </a:lnSpc>
            </a:pPr>
            <a:endParaRPr dirty="0"/>
          </a:p>
          <a:p>
            <a:pPr algn="ctr">
              <a:lnSpc>
                <a:spcPts val="4200"/>
              </a:lnSpc>
            </a:pPr>
            <a:r>
              <a:rPr lang="en-US" sz="3000" dirty="0">
                <a:solidFill>
                  <a:srgbClr val="FFFFFF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Title: External Factors Affecting Hora Coffee</a:t>
            </a:r>
          </a:p>
          <a:p>
            <a:pPr algn="ctr">
              <a:lnSpc>
                <a:spcPts val="4200"/>
              </a:lnSpc>
            </a:pPr>
            <a:r>
              <a:rPr lang="en-US" sz="3000" dirty="0">
                <a:solidFill>
                  <a:srgbClr val="FFFFFF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Content:</a:t>
            </a:r>
          </a:p>
          <a:p>
            <a:pPr algn="ctr">
              <a:lnSpc>
                <a:spcPts val="4200"/>
              </a:lnSpc>
            </a:pPr>
            <a:r>
              <a:rPr lang="en-US" sz="3000" dirty="0">
                <a:solidFill>
                  <a:srgbClr val="FFFFFF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•  Political: Start Up Loans, Business Rates Relief.</a:t>
            </a:r>
          </a:p>
          <a:p>
            <a:pPr algn="ctr">
              <a:lnSpc>
                <a:spcPts val="4200"/>
              </a:lnSpc>
            </a:pPr>
            <a:r>
              <a:rPr lang="en-US" sz="3000" dirty="0">
                <a:solidFill>
                  <a:srgbClr val="FFFFFF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•  Economic: Inflation risk, but coffee remains an “affordable luxury.”</a:t>
            </a:r>
          </a:p>
          <a:p>
            <a:pPr algn="ctr">
              <a:lnSpc>
                <a:spcPts val="4200"/>
              </a:lnSpc>
            </a:pPr>
            <a:r>
              <a:rPr lang="en-US" sz="3000" dirty="0">
                <a:solidFill>
                  <a:srgbClr val="FFFFFF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•  Social: Veganism, sustainability, Romanian community.</a:t>
            </a:r>
          </a:p>
          <a:p>
            <a:pPr algn="ctr">
              <a:lnSpc>
                <a:spcPts val="4200"/>
              </a:lnSpc>
            </a:pPr>
            <a:r>
              <a:rPr lang="en-US" sz="3000" dirty="0">
                <a:solidFill>
                  <a:srgbClr val="FFFFFF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•  Technological: Digital ordering, QR loyalty cards, online booking.</a:t>
            </a:r>
          </a:p>
          <a:p>
            <a:pPr algn="ctr">
              <a:lnSpc>
                <a:spcPts val="4200"/>
              </a:lnSpc>
            </a:pPr>
            <a:r>
              <a:rPr lang="en-US" sz="3000" dirty="0">
                <a:solidFill>
                  <a:srgbClr val="FFFFFF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•  Environmental: Compostable packaging, recycling partnerships.</a:t>
            </a:r>
          </a:p>
          <a:p>
            <a:pPr algn="ctr">
              <a:lnSpc>
                <a:spcPts val="4200"/>
              </a:lnSpc>
            </a:pPr>
            <a:r>
              <a:rPr lang="en-US" sz="3000" dirty="0">
                <a:solidFill>
                  <a:srgbClr val="FFFFFF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•  Legal: Food safety, GDPR, employment laws.</a:t>
            </a:r>
          </a:p>
          <a:p>
            <a:pPr algn="ctr">
              <a:lnSpc>
                <a:spcPts val="4200"/>
              </a:lnSpc>
            </a:pPr>
            <a:endParaRPr lang="en-US" sz="3000" dirty="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4130182" y="5992399"/>
            <a:ext cx="3085452" cy="3067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1800" b="1">
                <a:solidFill>
                  <a:srgbClr val="3A322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Caramel Latte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A322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12630" y="3833601"/>
            <a:ext cx="18513261" cy="5424699"/>
            <a:chOff x="0" y="0"/>
            <a:chExt cx="2868189" cy="840428"/>
          </a:xfrm>
        </p:grpSpPr>
        <p:sp>
          <p:nvSpPr>
            <p:cNvPr id="3" name="Freeform 3"/>
            <p:cNvSpPr/>
            <p:nvPr/>
          </p:nvSpPr>
          <p:spPr>
            <a:xfrm flipH="1">
              <a:off x="0" y="0"/>
              <a:ext cx="2868188" cy="840428"/>
            </a:xfrm>
            <a:custGeom>
              <a:avLst/>
              <a:gdLst/>
              <a:ahLst/>
              <a:cxnLst/>
              <a:rect l="l" t="t" r="r" b="b"/>
              <a:pathLst>
                <a:path w="2868188" h="840428">
                  <a:moveTo>
                    <a:pt x="2868188" y="0"/>
                  </a:moveTo>
                  <a:lnTo>
                    <a:pt x="0" y="0"/>
                  </a:lnTo>
                  <a:lnTo>
                    <a:pt x="0" y="840428"/>
                  </a:lnTo>
                  <a:lnTo>
                    <a:pt x="2868188" y="840428"/>
                  </a:lnTo>
                  <a:close/>
                </a:path>
              </a:pathLst>
            </a:custGeom>
            <a:blipFill>
              <a:blip r:embed="rId2"/>
              <a:stretch>
                <a:fillRect t="-50167" b="-77208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513121" y="1028700"/>
            <a:ext cx="10009909" cy="9365875"/>
            <a:chOff x="0" y="0"/>
            <a:chExt cx="2711650" cy="2537183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711650" cy="2537183"/>
            </a:xfrm>
            <a:custGeom>
              <a:avLst/>
              <a:gdLst/>
              <a:ahLst/>
              <a:cxnLst/>
              <a:rect l="l" t="t" r="r" b="b"/>
              <a:pathLst>
                <a:path w="2711650" h="2537183">
                  <a:moveTo>
                    <a:pt x="0" y="0"/>
                  </a:moveTo>
                  <a:lnTo>
                    <a:pt x="2711650" y="0"/>
                  </a:lnTo>
                  <a:lnTo>
                    <a:pt x="2711650" y="2537183"/>
                  </a:lnTo>
                  <a:lnTo>
                    <a:pt x="0" y="2537183"/>
                  </a:lnTo>
                  <a:close/>
                </a:path>
              </a:pathLst>
            </a:custGeom>
            <a:solidFill>
              <a:srgbClr val="CEBFA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2711650" cy="257528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97"/>
                </a:lnSpc>
              </a:pPr>
              <a:endParaRPr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779301" y="2695975"/>
            <a:ext cx="9400011" cy="62031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ct val="250000"/>
              </a:lnSpc>
            </a:pPr>
            <a:r>
              <a:rPr lang="en-US" sz="2362" b="1" dirty="0">
                <a:solidFill>
                  <a:srgbClr val="3A322F"/>
                </a:solidFill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Title: Who We are Serving</a:t>
            </a:r>
          </a:p>
          <a:p>
            <a:pPr algn="l">
              <a:lnSpc>
                <a:spcPct val="250000"/>
              </a:lnSpc>
            </a:pPr>
            <a:r>
              <a:rPr lang="en-US" sz="2362" b="1" dirty="0">
                <a:solidFill>
                  <a:srgbClr val="3A322F"/>
                </a:solidFill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Content:</a:t>
            </a:r>
          </a:p>
          <a:p>
            <a:pPr algn="l">
              <a:lnSpc>
                <a:spcPct val="250000"/>
              </a:lnSpc>
            </a:pPr>
            <a:r>
              <a:rPr lang="en-US" sz="2362" b="1" dirty="0">
                <a:solidFill>
                  <a:srgbClr val="3A322F"/>
                </a:solidFill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•  Ages 16–45: students, professionals, Romanian families, local workers.</a:t>
            </a:r>
          </a:p>
          <a:p>
            <a:pPr>
              <a:lnSpc>
                <a:spcPct val="250000"/>
              </a:lnSpc>
            </a:pPr>
            <a:r>
              <a:rPr lang="en-US" sz="2362" b="1" dirty="0">
                <a:solidFill>
                  <a:srgbClr val="3A322F"/>
                </a:solidFill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•  Values: quality service, cultural connection, convenience, the business should be run to suit the clients.</a:t>
            </a:r>
          </a:p>
          <a:p>
            <a:pPr algn="l">
              <a:lnSpc>
                <a:spcPct val="250000"/>
              </a:lnSpc>
            </a:pPr>
            <a:r>
              <a:rPr lang="en-US" sz="2362" b="1" dirty="0">
                <a:solidFill>
                  <a:srgbClr val="3A322F"/>
                </a:solidFill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•  Accessibility: High footfall location near Kingfisher Centre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839149" y="876300"/>
            <a:ext cx="8009383" cy="26100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491"/>
              </a:lnSpc>
            </a:pPr>
            <a:r>
              <a:rPr lang="en-US" sz="7493">
                <a:solidFill>
                  <a:srgbClr val="CEBFAF"/>
                </a:solidFill>
                <a:latin typeface="Bebas Neue Cyrillic"/>
                <a:ea typeface="Bebas Neue Cyrillic"/>
                <a:cs typeface="Bebas Neue Cyrillic"/>
                <a:sym typeface="Bebas Neue Cyrillic"/>
              </a:rPr>
              <a:t>TARGET MARKET</a:t>
            </a:r>
          </a:p>
          <a:p>
            <a:pPr algn="r">
              <a:lnSpc>
                <a:spcPts val="10491"/>
              </a:lnSpc>
            </a:pPr>
            <a:endParaRPr lang="en-US" sz="7493">
              <a:solidFill>
                <a:srgbClr val="CEBFAF"/>
              </a:solidFill>
              <a:latin typeface="Bebas Neue Cyrillic"/>
              <a:ea typeface="Bebas Neue Cyrillic"/>
              <a:cs typeface="Bebas Neue Cyrillic"/>
              <a:sym typeface="Bebas Neue Cyrillic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A322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441233" y="6475642"/>
            <a:ext cx="10490181" cy="3811358"/>
            <a:chOff x="0" y="0"/>
            <a:chExt cx="1625204" cy="59047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625204" cy="590479"/>
            </a:xfrm>
            <a:custGeom>
              <a:avLst/>
              <a:gdLst/>
              <a:ahLst/>
              <a:cxnLst/>
              <a:rect l="l" t="t" r="r" b="b"/>
              <a:pathLst>
                <a:path w="1625204" h="590479">
                  <a:moveTo>
                    <a:pt x="0" y="0"/>
                  </a:moveTo>
                  <a:lnTo>
                    <a:pt x="1625204" y="0"/>
                  </a:lnTo>
                  <a:lnTo>
                    <a:pt x="1625204" y="590479"/>
                  </a:lnTo>
                  <a:lnTo>
                    <a:pt x="0" y="590479"/>
                  </a:lnTo>
                  <a:close/>
                </a:path>
              </a:pathLst>
            </a:custGeom>
            <a:blipFill>
              <a:blip r:embed="rId2"/>
              <a:stretch>
                <a:fillRect t="-41687" b="-41687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399289" y="833357"/>
            <a:ext cx="7657623" cy="9611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147"/>
              </a:lnSpc>
            </a:pPr>
            <a:r>
              <a:rPr lang="en-US" sz="7147">
                <a:solidFill>
                  <a:srgbClr val="CEBFAF"/>
                </a:solidFill>
                <a:latin typeface="Bebas Neue Cyrillic"/>
                <a:ea typeface="Bebas Neue Cyrillic"/>
                <a:cs typeface="Bebas Neue Cyrillic"/>
                <a:sym typeface="Bebas Neue Cyrillic"/>
              </a:rPr>
              <a:t>MARKETING STRATEGY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8202" y="1537345"/>
            <a:ext cx="18119798" cy="50097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654"/>
              </a:lnSpc>
            </a:pPr>
            <a:r>
              <a:rPr lang="en-US" sz="2426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</a:p>
          <a:p>
            <a:pPr algn="ctr">
              <a:lnSpc>
                <a:spcPts val="5654"/>
              </a:lnSpc>
            </a:pPr>
            <a:r>
              <a:rPr lang="en-US" sz="2426" dirty="0">
                <a:solidFill>
                  <a:srgbClr val="FFFFFF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Title: How We’ll Promote Hora Coffee</a:t>
            </a:r>
          </a:p>
          <a:p>
            <a:pPr algn="ctr">
              <a:lnSpc>
                <a:spcPts val="5654"/>
              </a:lnSpc>
            </a:pPr>
            <a:r>
              <a:rPr lang="en-US" sz="2426" dirty="0">
                <a:solidFill>
                  <a:srgbClr val="FFFFFF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Content:</a:t>
            </a:r>
          </a:p>
          <a:p>
            <a:pPr algn="ctr">
              <a:lnSpc>
                <a:spcPts val="5654"/>
              </a:lnSpc>
            </a:pPr>
            <a:r>
              <a:rPr lang="en-US" sz="2426" dirty="0">
                <a:solidFill>
                  <a:srgbClr val="FFFFFF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•  Product: Handcrafted drinks, vegan/gluten-free options.</a:t>
            </a:r>
          </a:p>
          <a:p>
            <a:pPr algn="ctr">
              <a:lnSpc>
                <a:spcPts val="5654"/>
              </a:lnSpc>
            </a:pPr>
            <a:r>
              <a:rPr lang="en-US" sz="2426" dirty="0">
                <a:solidFill>
                  <a:srgbClr val="FFFFFF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•  Price: £3.50–£4.00 for coffee, £6–£9 for meals, bundle deals.</a:t>
            </a:r>
          </a:p>
          <a:p>
            <a:pPr algn="ctr">
              <a:lnSpc>
                <a:spcPts val="5654"/>
              </a:lnSpc>
            </a:pPr>
            <a:r>
              <a:rPr lang="en-US" sz="2426" dirty="0">
                <a:solidFill>
                  <a:srgbClr val="FFFFFF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•  Place: Central Redditch.</a:t>
            </a:r>
          </a:p>
          <a:p>
            <a:pPr algn="ctr">
              <a:lnSpc>
                <a:spcPts val="5654"/>
              </a:lnSpc>
            </a:pPr>
            <a:r>
              <a:rPr lang="en-US" sz="2426" dirty="0">
                <a:solidFill>
                  <a:srgbClr val="FFFFFF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•  Promotion: Instagram, TikTok, Facebook, flyers, local partnerships</a:t>
            </a:r>
            <a:r>
              <a:rPr lang="en-US" sz="2426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A322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9D62BED-2D9D-6E57-AB14-828B96D38A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F5BD7D63-791B-8AA5-2BD8-3D6D95D1C31D}"/>
              </a:ext>
            </a:extLst>
          </p:cNvPr>
          <p:cNvGrpSpPr/>
          <p:nvPr/>
        </p:nvGrpSpPr>
        <p:grpSpPr>
          <a:xfrm>
            <a:off x="8012956" y="5317899"/>
            <a:ext cx="10385729" cy="5099042"/>
            <a:chOff x="0" y="0"/>
            <a:chExt cx="1609021" cy="789975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2CB3345E-E1BE-8BA3-D9BC-B5BA027C1795}"/>
                </a:ext>
              </a:extLst>
            </p:cNvPr>
            <p:cNvSpPr/>
            <p:nvPr/>
          </p:nvSpPr>
          <p:spPr>
            <a:xfrm>
              <a:off x="0" y="0"/>
              <a:ext cx="1609021" cy="789975"/>
            </a:xfrm>
            <a:custGeom>
              <a:avLst/>
              <a:gdLst/>
              <a:ahLst/>
              <a:cxnLst/>
              <a:rect l="l" t="t" r="r" b="b"/>
              <a:pathLst>
                <a:path w="1609021" h="789975">
                  <a:moveTo>
                    <a:pt x="0" y="0"/>
                  </a:moveTo>
                  <a:lnTo>
                    <a:pt x="1609021" y="0"/>
                  </a:lnTo>
                  <a:lnTo>
                    <a:pt x="1609021" y="789975"/>
                  </a:lnTo>
                  <a:lnTo>
                    <a:pt x="0" y="789975"/>
                  </a:lnTo>
                  <a:close/>
                </a:path>
              </a:pathLst>
            </a:custGeom>
            <a:blipFill>
              <a:blip r:embed="rId2"/>
              <a:stretch>
                <a:fillRect t="-13395" b="-13395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>
            <a:extLst>
              <a:ext uri="{FF2B5EF4-FFF2-40B4-BE49-F238E27FC236}">
                <a16:creationId xmlns:a16="http://schemas.microsoft.com/office/drawing/2014/main" id="{8BDB0DF2-9F8E-2C10-02A3-6F9FB3B404CA}"/>
              </a:ext>
            </a:extLst>
          </p:cNvPr>
          <p:cNvGrpSpPr/>
          <p:nvPr/>
        </p:nvGrpSpPr>
        <p:grpSpPr>
          <a:xfrm>
            <a:off x="-127598" y="0"/>
            <a:ext cx="9638187" cy="10546882"/>
            <a:chOff x="0" y="0"/>
            <a:chExt cx="2610952" cy="2857114"/>
          </a:xfrm>
        </p:grpSpPr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58A9B1D1-2635-0444-03D8-7A59BE9814CA}"/>
                </a:ext>
              </a:extLst>
            </p:cNvPr>
            <p:cNvSpPr/>
            <p:nvPr/>
          </p:nvSpPr>
          <p:spPr>
            <a:xfrm>
              <a:off x="0" y="0"/>
              <a:ext cx="2610951" cy="2857114"/>
            </a:xfrm>
            <a:custGeom>
              <a:avLst/>
              <a:gdLst/>
              <a:ahLst/>
              <a:cxnLst/>
              <a:rect l="l" t="t" r="r" b="b"/>
              <a:pathLst>
                <a:path w="2610951" h="2857114">
                  <a:moveTo>
                    <a:pt x="0" y="0"/>
                  </a:moveTo>
                  <a:lnTo>
                    <a:pt x="2610951" y="0"/>
                  </a:lnTo>
                  <a:lnTo>
                    <a:pt x="2610951" y="2857114"/>
                  </a:lnTo>
                  <a:lnTo>
                    <a:pt x="0" y="2857114"/>
                  </a:lnTo>
                  <a:close/>
                </a:path>
              </a:pathLst>
            </a:custGeom>
            <a:solidFill>
              <a:srgbClr val="CEBFA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>
              <a:extLst>
                <a:ext uri="{FF2B5EF4-FFF2-40B4-BE49-F238E27FC236}">
                  <a16:creationId xmlns:a16="http://schemas.microsoft.com/office/drawing/2014/main" id="{6E6693EB-2866-1B32-ED65-B117A64BCB14}"/>
                </a:ext>
              </a:extLst>
            </p:cNvPr>
            <p:cNvSpPr txBox="1"/>
            <p:nvPr/>
          </p:nvSpPr>
          <p:spPr>
            <a:xfrm>
              <a:off x="0" y="-38100"/>
              <a:ext cx="2610952" cy="289521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97"/>
                </a:lnSpc>
              </a:pPr>
              <a:endParaRPr/>
            </a:p>
          </p:txBody>
        </p:sp>
      </p:grpSp>
      <p:sp>
        <p:nvSpPr>
          <p:cNvPr id="7" name="TextBox 7">
            <a:extLst>
              <a:ext uri="{FF2B5EF4-FFF2-40B4-BE49-F238E27FC236}">
                <a16:creationId xmlns:a16="http://schemas.microsoft.com/office/drawing/2014/main" id="{7048E420-DB06-9A8F-AD03-FE2E6E7BC063}"/>
              </a:ext>
            </a:extLst>
          </p:cNvPr>
          <p:cNvSpPr txBox="1"/>
          <p:nvPr/>
        </p:nvSpPr>
        <p:spPr>
          <a:xfrm>
            <a:off x="685800" y="822600"/>
            <a:ext cx="17449800" cy="19236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7503"/>
              </a:lnSpc>
            </a:pPr>
            <a:r>
              <a:rPr lang="en-US" sz="7503" dirty="0">
                <a:gradFill>
                  <a:gsLst>
                    <a:gs pos="0">
                      <a:srgbClr val="000000">
                        <a:alpha val="100000"/>
                      </a:srgbClr>
                    </a:gs>
                    <a:gs pos="100000">
                      <a:srgbClr val="FFFFFF">
                        <a:alpha val="100000"/>
                      </a:srgbClr>
                    </a:gs>
                  </a:gsLst>
                  <a:lin ang="0"/>
                </a:gradFill>
                <a:latin typeface="Arial" panose="020B0604020202020204" pitchFamily="34" charset="0"/>
                <a:ea typeface="Bebas Neue Cyrillic"/>
                <a:cs typeface="Arial" panose="020B0604020202020204" pitchFamily="34" charset="0"/>
                <a:sym typeface="Bebas Neue Cyrillic"/>
              </a:rPr>
              <a:t>ONLINE &amp; COMMUNITY ENGAGEMENT</a:t>
            </a:r>
          </a:p>
        </p:txBody>
      </p:sp>
      <p:sp>
        <p:nvSpPr>
          <p:cNvPr id="8" name="TextBox 8">
            <a:extLst>
              <a:ext uri="{FF2B5EF4-FFF2-40B4-BE49-F238E27FC236}">
                <a16:creationId xmlns:a16="http://schemas.microsoft.com/office/drawing/2014/main" id="{9869A762-3D68-FA24-AC12-5DF80359E996}"/>
              </a:ext>
            </a:extLst>
          </p:cNvPr>
          <p:cNvSpPr txBox="1"/>
          <p:nvPr/>
        </p:nvSpPr>
        <p:spPr>
          <a:xfrm>
            <a:off x="541438" y="3009900"/>
            <a:ext cx="8846414" cy="54658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808"/>
              </a:lnSpc>
              <a:spcBef>
                <a:spcPct val="0"/>
              </a:spcBef>
            </a:pPr>
            <a:r>
              <a:rPr lang="en-US" sz="3434" b="1" dirty="0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</a:p>
          <a:p>
            <a:pPr algn="just">
              <a:lnSpc>
                <a:spcPts val="4808"/>
              </a:lnSpc>
              <a:spcBef>
                <a:spcPct val="0"/>
              </a:spcBef>
            </a:pPr>
            <a:r>
              <a:rPr lang="en-US" sz="3434" b="1" dirty="0">
                <a:solidFill>
                  <a:srgbClr val="000000"/>
                </a:solidFill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Title: Building Loyalty and Visibility</a:t>
            </a:r>
          </a:p>
          <a:p>
            <a:pPr algn="just">
              <a:lnSpc>
                <a:spcPts val="4808"/>
              </a:lnSpc>
              <a:spcBef>
                <a:spcPct val="0"/>
              </a:spcBef>
            </a:pPr>
            <a:r>
              <a:rPr lang="en-US" sz="3434" b="1" dirty="0">
                <a:solidFill>
                  <a:srgbClr val="000000"/>
                </a:solidFill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Content:</a:t>
            </a:r>
          </a:p>
          <a:p>
            <a:pPr algn="just">
              <a:lnSpc>
                <a:spcPts val="4808"/>
              </a:lnSpc>
              <a:spcBef>
                <a:spcPct val="0"/>
              </a:spcBef>
            </a:pPr>
            <a:r>
              <a:rPr lang="en-US" sz="3434" b="1" dirty="0">
                <a:solidFill>
                  <a:srgbClr val="000000"/>
                </a:solidFill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•  Website with menu, brand story, newsletter, online ordering.</a:t>
            </a:r>
          </a:p>
          <a:p>
            <a:pPr algn="just">
              <a:lnSpc>
                <a:spcPts val="4808"/>
              </a:lnSpc>
              <a:spcBef>
                <a:spcPct val="0"/>
              </a:spcBef>
            </a:pPr>
            <a:r>
              <a:rPr lang="en-US" sz="3434" b="1" dirty="0">
                <a:solidFill>
                  <a:srgbClr val="000000"/>
                </a:solidFill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•  Google My Business for local SEO.</a:t>
            </a:r>
          </a:p>
          <a:p>
            <a:pPr algn="just">
              <a:lnSpc>
                <a:spcPts val="4808"/>
              </a:lnSpc>
              <a:spcBef>
                <a:spcPct val="0"/>
              </a:spcBef>
            </a:pPr>
            <a:r>
              <a:rPr lang="en-US" sz="3434" b="1" dirty="0">
                <a:solidFill>
                  <a:srgbClr val="000000"/>
                </a:solidFill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•  QR-based loyalty program.</a:t>
            </a:r>
          </a:p>
          <a:p>
            <a:pPr algn="just">
              <a:lnSpc>
                <a:spcPts val="4808"/>
              </a:lnSpc>
              <a:spcBef>
                <a:spcPct val="0"/>
              </a:spcBef>
            </a:pPr>
            <a:r>
              <a:rPr lang="en-US" sz="3434" b="1" dirty="0">
                <a:solidFill>
                  <a:srgbClr val="000000"/>
                </a:solidFill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•  Community events: poetry readings, music nights.</a:t>
            </a:r>
          </a:p>
        </p:txBody>
      </p:sp>
    </p:spTree>
    <p:extLst>
      <p:ext uri="{BB962C8B-B14F-4D97-AF65-F5344CB8AC3E}">
        <p14:creationId xmlns:p14="http://schemas.microsoft.com/office/powerpoint/2010/main" val="18776744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A322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012956" y="5317899"/>
            <a:ext cx="10385729" cy="5099042"/>
            <a:chOff x="0" y="0"/>
            <a:chExt cx="1609021" cy="78997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609021" cy="789975"/>
            </a:xfrm>
            <a:custGeom>
              <a:avLst/>
              <a:gdLst/>
              <a:ahLst/>
              <a:cxnLst/>
              <a:rect l="l" t="t" r="r" b="b"/>
              <a:pathLst>
                <a:path w="1609021" h="789975">
                  <a:moveTo>
                    <a:pt x="0" y="0"/>
                  </a:moveTo>
                  <a:lnTo>
                    <a:pt x="1609021" y="0"/>
                  </a:lnTo>
                  <a:lnTo>
                    <a:pt x="1609021" y="789975"/>
                  </a:lnTo>
                  <a:lnTo>
                    <a:pt x="0" y="789975"/>
                  </a:lnTo>
                  <a:close/>
                </a:path>
              </a:pathLst>
            </a:custGeom>
            <a:blipFill>
              <a:blip r:embed="rId2"/>
              <a:stretch>
                <a:fillRect t="-13395" b="-13395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-127598" y="0"/>
            <a:ext cx="9638187" cy="10546882"/>
            <a:chOff x="0" y="0"/>
            <a:chExt cx="2610952" cy="2857114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610951" cy="2857114"/>
            </a:xfrm>
            <a:custGeom>
              <a:avLst/>
              <a:gdLst/>
              <a:ahLst/>
              <a:cxnLst/>
              <a:rect l="l" t="t" r="r" b="b"/>
              <a:pathLst>
                <a:path w="2610951" h="2857114">
                  <a:moveTo>
                    <a:pt x="0" y="0"/>
                  </a:moveTo>
                  <a:lnTo>
                    <a:pt x="2610951" y="0"/>
                  </a:lnTo>
                  <a:lnTo>
                    <a:pt x="2610951" y="2857114"/>
                  </a:lnTo>
                  <a:lnTo>
                    <a:pt x="0" y="2857114"/>
                  </a:lnTo>
                  <a:close/>
                </a:path>
              </a:pathLst>
            </a:custGeom>
            <a:solidFill>
              <a:srgbClr val="CEBFA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2610952" cy="289521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97"/>
                </a:lnSpc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41438" y="3009900"/>
            <a:ext cx="8846414" cy="5704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808"/>
              </a:lnSpc>
              <a:spcBef>
                <a:spcPct val="0"/>
              </a:spcBef>
            </a:pPr>
            <a:r>
              <a:rPr lang="en-US" sz="3434" b="1" dirty="0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</a:p>
        </p:txBody>
      </p:sp>
      <p:pic>
        <p:nvPicPr>
          <p:cNvPr id="9" name="Picture 8" descr="A screenshot of a spreadsheet&#10;&#10;AI-generated content may be incorrect.">
            <a:extLst>
              <a:ext uri="{FF2B5EF4-FFF2-40B4-BE49-F238E27FC236}">
                <a16:creationId xmlns:a16="http://schemas.microsoft.com/office/drawing/2014/main" id="{373E3176-14F7-8CCE-7F89-FE12DE2C0CC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8225" y="583559"/>
            <a:ext cx="7848600" cy="970344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6796C2A-BD99-132E-E640-6DF2DC7CD048}"/>
              </a:ext>
            </a:extLst>
          </p:cNvPr>
          <p:cNvSpPr txBox="1"/>
          <p:nvPr/>
        </p:nvSpPr>
        <p:spPr>
          <a:xfrm>
            <a:off x="10058400" y="682377"/>
            <a:ext cx="73152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FINANCIAL PLAN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0D8DEDC-0894-6C36-9B5A-789A57C8DFFB}"/>
              </a:ext>
            </a:extLst>
          </p:cNvPr>
          <p:cNvSpPr txBox="1"/>
          <p:nvPr/>
        </p:nvSpPr>
        <p:spPr>
          <a:xfrm>
            <a:off x="9677400" y="1790700"/>
            <a:ext cx="8222375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Launching total costs: £60,000</a:t>
            </a:r>
          </a:p>
          <a:p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 Personal Investment: £20,000 shows that the owner is serious about the business and lowers debt from outside sources.</a:t>
            </a:r>
          </a:p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Start Up Loan (Government Scheme) – £25,000: This is a loan with a fixed interest rate for people who want to start a new business (British Business Bank, 2024).</a:t>
            </a:r>
          </a:p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 Bank Loan—£15,000: A short-term</a:t>
            </a:r>
            <a:r>
              <a:rPr lang="en-GB" dirty="0"/>
              <a:t> 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loan to help with day-to-day needs.</a:t>
            </a:r>
          </a:p>
          <a:p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A322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918204" y="-107575"/>
            <a:ext cx="7453366" cy="10502150"/>
            <a:chOff x="0" y="0"/>
            <a:chExt cx="1154722" cy="162705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154721" cy="1627058"/>
            </a:xfrm>
            <a:custGeom>
              <a:avLst/>
              <a:gdLst/>
              <a:ahLst/>
              <a:cxnLst/>
              <a:rect l="l" t="t" r="r" b="b"/>
              <a:pathLst>
                <a:path w="1154721" h="1627058">
                  <a:moveTo>
                    <a:pt x="0" y="0"/>
                  </a:moveTo>
                  <a:lnTo>
                    <a:pt x="1154721" y="0"/>
                  </a:lnTo>
                  <a:lnTo>
                    <a:pt x="1154721" y="1627058"/>
                  </a:lnTo>
                  <a:lnTo>
                    <a:pt x="0" y="1627058"/>
                  </a:lnTo>
                  <a:close/>
                </a:path>
              </a:pathLst>
            </a:custGeom>
            <a:blipFill>
              <a:blip r:embed="rId2"/>
              <a:stretch>
                <a:fillRect l="-68599" r="-4249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93328" y="506885"/>
            <a:ext cx="9899150" cy="606665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r">
              <a:lnSpc>
                <a:spcPts val="49524"/>
              </a:lnSpc>
            </a:pPr>
            <a:r>
              <a:rPr lang="en-US" sz="35374" dirty="0">
                <a:solidFill>
                  <a:srgbClr val="CEBFAF"/>
                </a:solidFill>
                <a:latin typeface="Bebas Neue Cyrillic"/>
                <a:ea typeface="Bebas Neue Cyrillic"/>
                <a:cs typeface="Arial" panose="020B0604020202020204" pitchFamily="34" charset="0"/>
                <a:sym typeface="Bebas Neue Cyrillic"/>
              </a:rPr>
              <a:t>THANK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023335" y="4066831"/>
            <a:ext cx="6803116" cy="605560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49524"/>
              </a:lnSpc>
              <a:spcBef>
                <a:spcPct val="0"/>
              </a:spcBef>
            </a:pPr>
            <a:r>
              <a:rPr lang="en-US" sz="35374" dirty="0">
                <a:solidFill>
                  <a:srgbClr val="FFFFFF"/>
                </a:solidFill>
                <a:latin typeface="Bebas Neue Cyrillic"/>
                <a:ea typeface="Bebas Neue Cyrillic"/>
                <a:cs typeface="Arial" panose="020B0604020202020204" pitchFamily="34" charset="0"/>
                <a:sym typeface="Bebas Neue Cyrillic"/>
              </a:rPr>
              <a:t>YOU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</TotalTime>
  <Words>615</Words>
  <Application>Microsoft Office PowerPoint</Application>
  <PresentationFormat>Custom</PresentationFormat>
  <Paragraphs>89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Calibri</vt:lpstr>
      <vt:lpstr>Arial</vt:lpstr>
      <vt:lpstr>Arial Bold</vt:lpstr>
      <vt:lpstr>Bebas Neue Cyrillic</vt:lpstr>
      <vt:lpstr>Montserrat Bold</vt:lpstr>
      <vt:lpstr>Montserrat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Business Concept Overview</dc:title>
  <cp:lastModifiedBy>Nicolae Bogdan Sandu-Rizea (2418689)</cp:lastModifiedBy>
  <cp:revision>12</cp:revision>
  <dcterms:created xsi:type="dcterms:W3CDTF">2006-08-16T00:00:00Z</dcterms:created>
  <dcterms:modified xsi:type="dcterms:W3CDTF">2025-11-09T17:38:59Z</dcterms:modified>
  <dc:identifier>DAG4FpeS04Y</dc:identifier>
</cp:coreProperties>
</file>