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6256000" cy="9144000"/>
  <p:notesSz cx="9144000" cy="16256000"/>
  <p:embeddedFontLst>
    <p:embeddedFont>
      <p:font typeface="Liter" panose="02000503030000020004" pitchFamily="2" charset="0"/>
      <p:regular r:id="rId16"/>
    </p:embeddedFont>
    <p:embeddedFont>
      <p:font typeface="Quattrocento Sans" panose="020B0502050000020003" pitchFamily="34" charset="0"/>
      <p:regular r:id="rId17"/>
      <p:bold r:id="rId18"/>
      <p:italic r:id="rId19"/>
      <p:boldItalic r:id="rId20"/>
    </p:embeddedFont>
    <p:embeddedFont>
      <p:font typeface="Source Sans Pro" panose="020B0503030403020204" pitchFamily="34"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610"/>
  </p:normalViewPr>
  <p:slideViewPr>
    <p:cSldViewPr snapToGrid="0" snapToObjects="1">
      <p:cViewPr varScale="1">
        <p:scale>
          <a:sx n="82" d="100"/>
          <a:sy n="82" d="100"/>
        </p:scale>
        <p:origin x="648"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8528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food.gov.uk"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hyperlink" Target="https://www.statista.com"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nhs.uk/live-well/eat-well"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hyperlink" Target="https://www.statista.com"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food.gov.uk"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statista.com"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www.statista.com" TargetMode="External"/><Relationship Id="rId3" Type="http://schemas.openxmlformats.org/officeDocument/2006/relationships/hyperlink" Target="https://rtdisplay.com/projects/fresh-fruits-juice-shop-interior-design-healthy-milkshake-bar-commercial-furniture-table-and-chairs-for-sale/" TargetMode="External"/><Relationship Id="rId7" Type="http://schemas.openxmlformats.org/officeDocument/2006/relationships/hyperlink" Target="https://www.nhs.uk/live-well/eat-well"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www.food.gov.uk" TargetMode="External"/><Relationship Id="rId5" Type="http://schemas.openxmlformats.org/officeDocument/2006/relationships/hyperlink" Target="https://www.gov.uk/government/statistics/business-population-estimates-2024" TargetMode="External"/><Relationship Id="rId4" Type="http://schemas.openxmlformats.org/officeDocument/2006/relationships/hyperlink" Target="https://www.startuploans.co.uk"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https://kimi-img.moonshot.cn/pub/slides/okc/zbuezygthl6cw/mnt/agents/output/greenfuel/images/4_11_229_Green_Smoothie_Flat_Lay_Royalty.png"/>
          <p:cNvPicPr>
            <a:picLocks noChangeAspect="1"/>
          </p:cNvPicPr>
          <p:nvPr/>
        </p:nvPicPr>
        <p:blipFill>
          <a:blip r:embed="rId3"/>
          <a:srcRect t="10826" b="10826"/>
          <a:stretch/>
        </p:blipFill>
        <p:spPr>
          <a:xfrm>
            <a:off x="0" y="0"/>
            <a:ext cx="16256000" cy="9144000"/>
          </a:xfrm>
          <a:prstGeom prst="rect">
            <a:avLst/>
          </a:prstGeom>
        </p:spPr>
      </p:pic>
      <p:sp>
        <p:nvSpPr>
          <p:cNvPr id="3" name="Shape 0"/>
          <p:cNvSpPr/>
          <p:nvPr/>
        </p:nvSpPr>
        <p:spPr>
          <a:xfrm>
            <a:off x="0" y="433952"/>
            <a:ext cx="16256000" cy="9144000"/>
          </a:xfrm>
          <a:prstGeom prst="rect">
            <a:avLst/>
          </a:prstGeom>
          <a:gradFill flip="none" rotWithShape="1">
            <a:gsLst>
              <a:gs pos="0">
                <a:srgbClr val="1A3A24">
                  <a:alpha val="94000"/>
                </a:srgbClr>
              </a:gs>
              <a:gs pos="55000">
                <a:srgbClr val="1A3A24">
                  <a:alpha val="82000"/>
                </a:srgbClr>
              </a:gs>
              <a:gs pos="100000">
                <a:srgbClr val="1A3A24">
                  <a:alpha val="25000"/>
                </a:srgbClr>
              </a:gs>
            </a:gsLst>
            <a:lin ang="0" scaled="1"/>
          </a:gradFill>
          <a:ln w="12700">
            <a:solidFill>
              <a:srgbClr val="FFFFFF">
                <a:alpha val="0"/>
              </a:srgbClr>
            </a:solidFill>
            <a:prstDash val="solid"/>
          </a:ln>
        </p:spPr>
        <p:txBody>
          <a:bodyPr/>
          <a:lstStyle/>
          <a:p>
            <a:r>
              <a:rPr lang="en-GB" b="0" i="0" u="none" strike="noStrike" dirty="0" err="1">
                <a:solidFill>
                  <a:srgbClr val="242130"/>
                </a:solidFill>
                <a:effectLst/>
                <a:latin typeface="Source Sans Pro" panose="020B0503030403020204" pitchFamily="34" charset="0"/>
              </a:rPr>
              <a:t>Eji</a:t>
            </a:r>
            <a:endParaRPr lang="en-US" dirty="0"/>
          </a:p>
        </p:txBody>
      </p:sp>
      <p:sp>
        <p:nvSpPr>
          <p:cNvPr id="4" name="Text 1"/>
          <p:cNvSpPr/>
          <p:nvPr/>
        </p:nvSpPr>
        <p:spPr>
          <a:xfrm>
            <a:off x="762000" y="2286000"/>
            <a:ext cx="8890000" cy="889000"/>
          </a:xfrm>
          <a:prstGeom prst="rect">
            <a:avLst/>
          </a:prstGeom>
          <a:noFill/>
          <a:ln/>
        </p:spPr>
        <p:txBody>
          <a:bodyPr wrap="none" lIns="0" tIns="0" rIns="0" bIns="0" rtlCol="0" anchor="t"/>
          <a:lstStyle/>
          <a:p>
            <a:pPr algn="l">
              <a:lnSpc>
                <a:spcPct val="120000"/>
              </a:lnSpc>
            </a:pPr>
            <a:r>
              <a:rPr lang="en-US" sz="4800" b="1" kern="0" spc="400" dirty="0">
                <a:solidFill>
                  <a:srgbClr val="FFFFFF"/>
                </a:solidFill>
                <a:latin typeface="Liter" pitchFamily="34" charset="0"/>
                <a:ea typeface="Liter" pitchFamily="34" charset="-122"/>
                <a:cs typeface="Liter" pitchFamily="34" charset="-120"/>
              </a:rPr>
              <a:t>GREENFUEL</a:t>
            </a:r>
            <a:endParaRPr lang="en-US" sz="4800" dirty="0"/>
          </a:p>
        </p:txBody>
      </p:sp>
      <p:sp>
        <p:nvSpPr>
          <p:cNvPr id="5" name="Text 2"/>
          <p:cNvSpPr/>
          <p:nvPr/>
        </p:nvSpPr>
        <p:spPr>
          <a:xfrm>
            <a:off x="762000" y="3302000"/>
            <a:ext cx="8890000" cy="508000"/>
          </a:xfrm>
          <a:prstGeom prst="rect">
            <a:avLst/>
          </a:prstGeom>
          <a:noFill/>
          <a:ln/>
        </p:spPr>
        <p:txBody>
          <a:bodyPr wrap="none" lIns="0" tIns="0" rIns="0" bIns="0" rtlCol="0" anchor="t"/>
          <a:lstStyle/>
          <a:p>
            <a:pPr algn="l">
              <a:lnSpc>
                <a:spcPct val="120000"/>
              </a:lnSpc>
            </a:pPr>
            <a:r>
              <a:rPr lang="en-US" sz="2400" kern="0" spc="200" dirty="0">
                <a:solidFill>
                  <a:srgbClr val="FFFFFF"/>
                </a:solidFill>
                <a:latin typeface="Liter" pitchFamily="34" charset="0"/>
                <a:ea typeface="Liter" pitchFamily="34" charset="-122"/>
                <a:cs typeface="Liter" pitchFamily="34" charset="-120"/>
              </a:rPr>
              <a:t>BUSINESS PLAN</a:t>
            </a:r>
            <a:endParaRPr lang="en-US" sz="2400" dirty="0"/>
          </a:p>
        </p:txBody>
      </p:sp>
      <p:sp>
        <p:nvSpPr>
          <p:cNvPr id="6" name="Shape 3"/>
          <p:cNvSpPr/>
          <p:nvPr/>
        </p:nvSpPr>
        <p:spPr>
          <a:xfrm>
            <a:off x="762000" y="4064000"/>
            <a:ext cx="1524000" cy="38100"/>
          </a:xfrm>
          <a:prstGeom prst="rect">
            <a:avLst/>
          </a:prstGeom>
          <a:solidFill>
            <a:srgbClr val="C4913A"/>
          </a:solidFill>
          <a:ln/>
        </p:spPr>
        <p:txBody>
          <a:bodyPr/>
          <a:lstStyle/>
          <a:p>
            <a:endParaRPr lang="en-US"/>
          </a:p>
        </p:txBody>
      </p:sp>
      <p:sp>
        <p:nvSpPr>
          <p:cNvPr id="7" name="Text 4"/>
          <p:cNvSpPr/>
          <p:nvPr/>
        </p:nvSpPr>
        <p:spPr>
          <a:xfrm>
            <a:off x="762000" y="4381500"/>
            <a:ext cx="7620000" cy="381000"/>
          </a:xfrm>
          <a:prstGeom prst="rect">
            <a:avLst/>
          </a:prstGeom>
          <a:noFill/>
          <a:ln/>
        </p:spPr>
        <p:txBody>
          <a:bodyPr wrap="none" lIns="0" tIns="0" rIns="0" bIns="0" rtlCol="0" anchor="t"/>
          <a:lstStyle/>
          <a:p>
            <a:pPr algn="l">
              <a:lnSpc>
                <a:spcPct val="120000"/>
              </a:lnSpc>
            </a:pPr>
            <a:r>
              <a:rPr lang="en-US" sz="1800" dirty="0">
                <a:solidFill>
                  <a:srgbClr val="FFFFFF"/>
                </a:solidFill>
                <a:latin typeface="Quattrocento Sans" pitchFamily="34" charset="0"/>
                <a:ea typeface="Quattrocento Sans" pitchFamily="34" charset="-122"/>
                <a:cs typeface="Quattrocento Sans" pitchFamily="34" charset="-120"/>
              </a:rPr>
              <a:t>Haseeb Rahman Kiyani</a:t>
            </a:r>
            <a:endParaRPr lang="en-US" sz="1800" dirty="0"/>
          </a:p>
        </p:txBody>
      </p:sp>
      <p:sp>
        <p:nvSpPr>
          <p:cNvPr id="8" name="Text 5"/>
          <p:cNvSpPr/>
          <p:nvPr/>
        </p:nvSpPr>
        <p:spPr>
          <a:xfrm>
            <a:off x="762000" y="4826000"/>
            <a:ext cx="7620000" cy="355600"/>
          </a:xfrm>
          <a:prstGeom prst="rect">
            <a:avLst/>
          </a:prstGeom>
          <a:noFill/>
          <a:ln/>
        </p:spPr>
        <p:txBody>
          <a:bodyPr wrap="none" lIns="0" tIns="0" rIns="0" bIns="0" rtlCol="0" anchor="t"/>
          <a:lstStyle/>
          <a:p>
            <a:pPr algn="l">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Student ID: 2511018</a:t>
            </a:r>
            <a:endParaRPr lang="en-US" sz="1600" dirty="0"/>
          </a:p>
        </p:txBody>
      </p:sp>
      <p:sp>
        <p:nvSpPr>
          <p:cNvPr id="9" name="Text 6"/>
          <p:cNvSpPr/>
          <p:nvPr/>
        </p:nvSpPr>
        <p:spPr>
          <a:xfrm>
            <a:off x="762000" y="5270500"/>
            <a:ext cx="8890000" cy="355600"/>
          </a:xfrm>
          <a:prstGeom prst="rect">
            <a:avLst/>
          </a:prstGeom>
          <a:noFill/>
          <a:ln/>
        </p:spPr>
        <p:txBody>
          <a:bodyPr wrap="none" lIns="0" tIns="0" rIns="0" bIns="0" rtlCol="0" anchor="t"/>
          <a:lstStyle/>
          <a:p>
            <a:pPr algn="l">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Certificate in Higher Education Business Skills for the Workplace</a:t>
            </a:r>
            <a:endParaRPr lang="en-US" sz="1600" dirty="0"/>
          </a:p>
        </p:txBody>
      </p:sp>
      <p:sp>
        <p:nvSpPr>
          <p:cNvPr id="10" name="Text 7"/>
          <p:cNvSpPr/>
          <p:nvPr/>
        </p:nvSpPr>
        <p:spPr>
          <a:xfrm>
            <a:off x="762000" y="5715000"/>
            <a:ext cx="8890000" cy="355600"/>
          </a:xfrm>
          <a:prstGeom prst="rect">
            <a:avLst/>
          </a:prstGeom>
          <a:noFill/>
          <a:ln/>
        </p:spPr>
        <p:txBody>
          <a:bodyPr wrap="none" lIns="0" tIns="0" rIns="0" bIns="0" rtlCol="0" anchor="t"/>
          <a:lstStyle/>
          <a:p>
            <a:pPr algn="l">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Enterprise and Entrepreneurship (LCLM4006)</a:t>
            </a:r>
            <a:endParaRPr lang="en-US" sz="1600" dirty="0"/>
          </a:p>
        </p:txBody>
      </p:sp>
      <p:sp>
        <p:nvSpPr>
          <p:cNvPr id="11" name="Text 8"/>
          <p:cNvSpPr/>
          <p:nvPr/>
        </p:nvSpPr>
        <p:spPr>
          <a:xfrm>
            <a:off x="762000" y="6159500"/>
            <a:ext cx="8890000" cy="355600"/>
          </a:xfrm>
          <a:prstGeom prst="rect">
            <a:avLst/>
          </a:prstGeom>
          <a:noFill/>
          <a:ln/>
        </p:spPr>
        <p:txBody>
          <a:bodyPr wrap="none" lIns="0" tIns="0" rIns="0" bIns="0" rtlCol="0" anchor="t"/>
          <a:lstStyle/>
          <a:p>
            <a:pPr algn="l">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Individual Written Business Plan</a:t>
            </a:r>
            <a:endParaRPr lang="en-US" sz="1600" dirty="0"/>
          </a:p>
        </p:txBody>
      </p:sp>
      <p:sp>
        <p:nvSpPr>
          <p:cNvPr id="12" name="Text 9"/>
          <p:cNvSpPr/>
          <p:nvPr/>
        </p:nvSpPr>
        <p:spPr>
          <a:xfrm>
            <a:off x="762000" y="6604000"/>
            <a:ext cx="7620000" cy="355600"/>
          </a:xfrm>
          <a:prstGeom prst="rect">
            <a:avLst/>
          </a:prstGeom>
          <a:noFill/>
          <a:ln/>
        </p:spPr>
        <p:txBody>
          <a:bodyPr wrap="none" lIns="0" tIns="0" rIns="0" bIns="0" rtlCol="0" anchor="t"/>
          <a:lstStyle/>
          <a:p>
            <a:pPr algn="l">
              <a:lnSpc>
                <a:spcPct val="120000"/>
              </a:lnSpc>
            </a:pPr>
            <a:r>
              <a:rPr lang="en-US" sz="1600" dirty="0">
                <a:solidFill>
                  <a:srgbClr val="FFFFFF"/>
                </a:solidFill>
                <a:latin typeface="Quattrocento Sans" pitchFamily="34" charset="0"/>
                <a:ea typeface="Quattrocento Sans" pitchFamily="34" charset="-122"/>
                <a:cs typeface="Quattrocento Sans" pitchFamily="34" charset="-120"/>
              </a:rPr>
              <a:t>Lecturer:  </a:t>
            </a:r>
            <a:r>
              <a:rPr lang="en-US" sz="1600" dirty="0" err="1">
                <a:solidFill>
                  <a:srgbClr val="FFFFFF"/>
                </a:solidFill>
                <a:latin typeface="Quattrocento Sans" pitchFamily="34" charset="0"/>
                <a:ea typeface="Quattrocento Sans" pitchFamily="34" charset="-122"/>
                <a:cs typeface="Quattrocento Sans" pitchFamily="34" charset="-120"/>
              </a:rPr>
              <a:t>Ejike</a:t>
            </a:r>
            <a:r>
              <a:rPr lang="en-US" sz="1600" dirty="0">
                <a:solidFill>
                  <a:srgbClr val="FFFFFF"/>
                </a:solidFill>
                <a:latin typeface="Quattrocento Sans" pitchFamily="34" charset="0"/>
                <a:ea typeface="Quattrocento Sans" pitchFamily="34" charset="-122"/>
                <a:cs typeface="Quattrocento Sans" pitchFamily="34" charset="-120"/>
              </a:rPr>
              <a:t> </a:t>
            </a:r>
            <a:r>
              <a:rPr lang="en-US" sz="1600" dirty="0" err="1">
                <a:solidFill>
                  <a:srgbClr val="FFFFFF"/>
                </a:solidFill>
                <a:latin typeface="Quattrocento Sans" pitchFamily="34" charset="0"/>
                <a:ea typeface="Quattrocento Sans" pitchFamily="34" charset="-122"/>
                <a:cs typeface="Quattrocento Sans" pitchFamily="34" charset="-120"/>
              </a:rPr>
              <a:t>Udeogu</a:t>
            </a:r>
            <a:endParaRPr lang="en-US" sz="1600" dirty="0"/>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635000"/>
            <a:ext cx="3810000" cy="254000"/>
          </a:xfrm>
          <a:prstGeom prst="rect">
            <a:avLst/>
          </a:prstGeom>
          <a:noFill/>
          <a:ln/>
        </p:spPr>
        <p:txBody>
          <a:bodyPr wrap="none" lIns="0" tIns="0" rIns="0" bIns="0" rtlCol="0" anchor="t"/>
          <a:lstStyle/>
          <a:p>
            <a:pPr algn="l">
              <a:lnSpc>
                <a:spcPct val="120000"/>
              </a:lnSpc>
            </a:pPr>
            <a:r>
              <a:rPr lang="en-US" sz="1000" kern="0" spc="200" dirty="0">
                <a:solidFill>
                  <a:srgbClr val="8B7355"/>
                </a:solidFill>
                <a:latin typeface="Liter" pitchFamily="34" charset="0"/>
                <a:ea typeface="Liter" pitchFamily="34" charset="-122"/>
                <a:cs typeface="Liter" pitchFamily="34" charset="-120"/>
              </a:rPr>
              <a:t>GREENFUEL BUSINESS PLAN</a:t>
            </a:r>
            <a:endParaRPr lang="en-US" sz="1000" dirty="0"/>
          </a:p>
        </p:txBody>
      </p:sp>
      <p:sp>
        <p:nvSpPr>
          <p:cNvPr id="3" name="Text 1"/>
          <p:cNvSpPr/>
          <p:nvPr/>
        </p:nvSpPr>
        <p:spPr>
          <a:xfrm>
            <a:off x="762000" y="1016000"/>
            <a:ext cx="5080000" cy="635000"/>
          </a:xfrm>
          <a:prstGeom prst="rect">
            <a:avLst/>
          </a:prstGeom>
          <a:noFill/>
          <a:ln/>
        </p:spPr>
        <p:txBody>
          <a:bodyPr wrap="none" lIns="0" tIns="0" rIns="0" bIns="0" rtlCol="0" anchor="t"/>
          <a:lstStyle/>
          <a:p>
            <a:pPr algn="l">
              <a:lnSpc>
                <a:spcPct val="120000"/>
              </a:lnSpc>
            </a:pPr>
            <a:r>
              <a:rPr lang="en-US" sz="3600" b="1" dirty="0">
                <a:solidFill>
                  <a:srgbClr val="2D5F3C"/>
                </a:solidFill>
                <a:latin typeface="Liter" pitchFamily="34" charset="0"/>
                <a:ea typeface="Liter" pitchFamily="34" charset="-122"/>
                <a:cs typeface="Liter" pitchFamily="34" charset="-120"/>
              </a:rPr>
              <a:t>CONTENTS</a:t>
            </a:r>
            <a:endParaRPr lang="en-US" sz="3600" dirty="0"/>
          </a:p>
        </p:txBody>
      </p:sp>
      <p:sp>
        <p:nvSpPr>
          <p:cNvPr id="4" name="Shape 2"/>
          <p:cNvSpPr/>
          <p:nvPr/>
        </p:nvSpPr>
        <p:spPr>
          <a:xfrm>
            <a:off x="762000" y="1778000"/>
            <a:ext cx="1016000" cy="38100"/>
          </a:xfrm>
          <a:prstGeom prst="rect">
            <a:avLst/>
          </a:prstGeom>
          <a:solidFill>
            <a:srgbClr val="C4913A"/>
          </a:solidFill>
          <a:ln/>
        </p:spPr>
        <p:txBody>
          <a:bodyPr/>
          <a:lstStyle/>
          <a:p>
            <a:endParaRPr lang="en-US"/>
          </a:p>
        </p:txBody>
      </p:sp>
      <p:pic>
        <p:nvPicPr>
          <p:cNvPr id="5" name="Image 0" descr="https://kimi-img.moonshot.cn/pub/slides/okc/zbuezygthl6cw/mnt/agents/output/greenfuel/images/6_830_Juice_Bar_Counter_Stock_Photos.png"/>
          <p:cNvPicPr>
            <a:picLocks noChangeAspect="1"/>
          </p:cNvPicPr>
          <p:nvPr/>
        </p:nvPicPr>
        <p:blipFill>
          <a:blip r:embed="rId3"/>
          <a:srcRect/>
          <a:stretch/>
        </p:blipFill>
        <p:spPr>
          <a:xfrm>
            <a:off x="762000" y="2174498"/>
            <a:ext cx="5334000" cy="3591302"/>
          </a:xfrm>
          <a:prstGeom prst="rect">
            <a:avLst/>
          </a:prstGeom>
        </p:spPr>
      </p:pic>
      <p:sp>
        <p:nvSpPr>
          <p:cNvPr id="6" name="Text 3"/>
          <p:cNvSpPr/>
          <p:nvPr/>
        </p:nvSpPr>
        <p:spPr>
          <a:xfrm>
            <a:off x="6604000" y="2159000"/>
            <a:ext cx="762000" cy="508000"/>
          </a:xfrm>
          <a:prstGeom prst="rect">
            <a:avLst/>
          </a:prstGeom>
          <a:noFill/>
          <a:ln/>
        </p:spPr>
        <p:txBody>
          <a:bodyPr wrap="none" lIns="0" tIns="0" rIns="0" bIns="0" rtlCol="0" anchor="t"/>
          <a:lstStyle/>
          <a:p>
            <a:pPr algn="l">
              <a:lnSpc>
                <a:spcPct val="120000"/>
              </a:lnSpc>
            </a:pPr>
            <a:r>
              <a:rPr lang="en-US" sz="3200" b="1" dirty="0">
                <a:solidFill>
                  <a:srgbClr val="2D5F3C"/>
                </a:solidFill>
                <a:latin typeface="Liter" pitchFamily="34" charset="0"/>
                <a:ea typeface="Liter" pitchFamily="34" charset="-122"/>
                <a:cs typeface="Liter" pitchFamily="34" charset="-120"/>
              </a:rPr>
              <a:t>01</a:t>
            </a:r>
            <a:endParaRPr lang="en-US" sz="3200" dirty="0"/>
          </a:p>
        </p:txBody>
      </p:sp>
      <p:sp>
        <p:nvSpPr>
          <p:cNvPr id="7" name="Text 4"/>
          <p:cNvSpPr/>
          <p:nvPr/>
        </p:nvSpPr>
        <p:spPr>
          <a:xfrm>
            <a:off x="7493000" y="2222500"/>
            <a:ext cx="3810000" cy="381000"/>
          </a:xfrm>
          <a:prstGeom prst="rect">
            <a:avLst/>
          </a:prstGeom>
          <a:noFill/>
          <a:ln/>
        </p:spPr>
        <p:txBody>
          <a:bodyPr wrap="none" lIns="0" tIns="0" rIns="0" bIns="0" rtlCol="0" anchor="t"/>
          <a:lstStyle/>
          <a:p>
            <a:pPr algn="l">
              <a:lnSpc>
                <a:spcPct val="120000"/>
              </a:lnSpc>
            </a:pPr>
            <a:r>
              <a:rPr lang="en-US" sz="1800" dirty="0">
                <a:solidFill>
                  <a:srgbClr val="1E1E1E"/>
                </a:solidFill>
                <a:latin typeface="Quattrocento Sans" pitchFamily="34" charset="0"/>
                <a:ea typeface="Quattrocento Sans" pitchFamily="34" charset="-122"/>
                <a:cs typeface="Quattrocento Sans" pitchFamily="34" charset="-120"/>
              </a:rPr>
              <a:t>Executive Summary</a:t>
            </a:r>
            <a:endParaRPr lang="en-US" sz="1800" dirty="0"/>
          </a:p>
        </p:txBody>
      </p:sp>
      <p:sp>
        <p:nvSpPr>
          <p:cNvPr id="8" name="Shape 5"/>
          <p:cNvSpPr/>
          <p:nvPr/>
        </p:nvSpPr>
        <p:spPr>
          <a:xfrm>
            <a:off x="6604000" y="2794000"/>
            <a:ext cx="8890000" cy="12700"/>
          </a:xfrm>
          <a:prstGeom prst="rect">
            <a:avLst/>
          </a:prstGeom>
          <a:solidFill>
            <a:srgbClr val="D4C9B8"/>
          </a:solidFill>
          <a:ln/>
        </p:spPr>
        <p:txBody>
          <a:bodyPr/>
          <a:lstStyle/>
          <a:p>
            <a:endParaRPr lang="en-US"/>
          </a:p>
        </p:txBody>
      </p:sp>
      <p:sp>
        <p:nvSpPr>
          <p:cNvPr id="9" name="Text 6"/>
          <p:cNvSpPr/>
          <p:nvPr/>
        </p:nvSpPr>
        <p:spPr>
          <a:xfrm>
            <a:off x="6604000" y="3048000"/>
            <a:ext cx="762000" cy="508000"/>
          </a:xfrm>
          <a:prstGeom prst="rect">
            <a:avLst/>
          </a:prstGeom>
          <a:noFill/>
          <a:ln/>
        </p:spPr>
        <p:txBody>
          <a:bodyPr wrap="none" lIns="0" tIns="0" rIns="0" bIns="0" rtlCol="0" anchor="t"/>
          <a:lstStyle/>
          <a:p>
            <a:pPr algn="l">
              <a:lnSpc>
                <a:spcPct val="120000"/>
              </a:lnSpc>
            </a:pPr>
            <a:r>
              <a:rPr lang="en-US" sz="3200" b="1" dirty="0">
                <a:solidFill>
                  <a:srgbClr val="2D5F3C"/>
                </a:solidFill>
                <a:latin typeface="Liter" pitchFamily="34" charset="0"/>
                <a:ea typeface="Liter" pitchFamily="34" charset="-122"/>
                <a:cs typeface="Liter" pitchFamily="34" charset="-120"/>
              </a:rPr>
              <a:t>02</a:t>
            </a:r>
            <a:endParaRPr lang="en-US" sz="3200" dirty="0"/>
          </a:p>
        </p:txBody>
      </p:sp>
      <p:sp>
        <p:nvSpPr>
          <p:cNvPr id="10" name="Text 7"/>
          <p:cNvSpPr/>
          <p:nvPr/>
        </p:nvSpPr>
        <p:spPr>
          <a:xfrm>
            <a:off x="7493000" y="3111500"/>
            <a:ext cx="3810000" cy="381000"/>
          </a:xfrm>
          <a:prstGeom prst="rect">
            <a:avLst/>
          </a:prstGeom>
          <a:noFill/>
          <a:ln/>
        </p:spPr>
        <p:txBody>
          <a:bodyPr wrap="none" lIns="0" tIns="0" rIns="0" bIns="0" rtlCol="0" anchor="t"/>
          <a:lstStyle/>
          <a:p>
            <a:pPr algn="l">
              <a:lnSpc>
                <a:spcPct val="120000"/>
              </a:lnSpc>
            </a:pPr>
            <a:r>
              <a:rPr lang="en-US" sz="1800" dirty="0">
                <a:solidFill>
                  <a:srgbClr val="1E1E1E"/>
                </a:solidFill>
                <a:latin typeface="Quattrocento Sans" pitchFamily="34" charset="0"/>
                <a:ea typeface="Quattrocento Sans" pitchFamily="34" charset="-122"/>
                <a:cs typeface="Quattrocento Sans" pitchFamily="34" charset="-120"/>
              </a:rPr>
              <a:t>Overview of the Business Idea</a:t>
            </a:r>
            <a:endParaRPr lang="en-US" sz="1800" dirty="0"/>
          </a:p>
        </p:txBody>
      </p:sp>
      <p:sp>
        <p:nvSpPr>
          <p:cNvPr id="11" name="Shape 8"/>
          <p:cNvSpPr/>
          <p:nvPr/>
        </p:nvSpPr>
        <p:spPr>
          <a:xfrm>
            <a:off x="6604000" y="3683000"/>
            <a:ext cx="8890000" cy="12700"/>
          </a:xfrm>
          <a:prstGeom prst="rect">
            <a:avLst/>
          </a:prstGeom>
          <a:solidFill>
            <a:srgbClr val="D4C9B8"/>
          </a:solidFill>
          <a:ln/>
        </p:spPr>
        <p:txBody>
          <a:bodyPr/>
          <a:lstStyle/>
          <a:p>
            <a:endParaRPr lang="en-US"/>
          </a:p>
        </p:txBody>
      </p:sp>
      <p:sp>
        <p:nvSpPr>
          <p:cNvPr id="12" name="Text 9"/>
          <p:cNvSpPr/>
          <p:nvPr/>
        </p:nvSpPr>
        <p:spPr>
          <a:xfrm>
            <a:off x="6604000" y="3937000"/>
            <a:ext cx="762000" cy="508000"/>
          </a:xfrm>
          <a:prstGeom prst="rect">
            <a:avLst/>
          </a:prstGeom>
          <a:noFill/>
          <a:ln/>
        </p:spPr>
        <p:txBody>
          <a:bodyPr wrap="none" lIns="0" tIns="0" rIns="0" bIns="0" rtlCol="0" anchor="t"/>
          <a:lstStyle/>
          <a:p>
            <a:pPr algn="l">
              <a:lnSpc>
                <a:spcPct val="120000"/>
              </a:lnSpc>
            </a:pPr>
            <a:r>
              <a:rPr lang="en-US" sz="3200" b="1" dirty="0">
                <a:solidFill>
                  <a:srgbClr val="2D5F3C"/>
                </a:solidFill>
                <a:latin typeface="Liter" pitchFamily="34" charset="0"/>
                <a:ea typeface="Liter" pitchFamily="34" charset="-122"/>
                <a:cs typeface="Liter" pitchFamily="34" charset="-120"/>
              </a:rPr>
              <a:t>03</a:t>
            </a:r>
            <a:endParaRPr lang="en-US" sz="3200" dirty="0"/>
          </a:p>
        </p:txBody>
      </p:sp>
      <p:sp>
        <p:nvSpPr>
          <p:cNvPr id="13" name="Text 10"/>
          <p:cNvSpPr/>
          <p:nvPr/>
        </p:nvSpPr>
        <p:spPr>
          <a:xfrm>
            <a:off x="7493000" y="4000500"/>
            <a:ext cx="5080000" cy="381000"/>
          </a:xfrm>
          <a:prstGeom prst="rect">
            <a:avLst/>
          </a:prstGeom>
          <a:noFill/>
          <a:ln/>
        </p:spPr>
        <p:txBody>
          <a:bodyPr wrap="none" lIns="0" tIns="0" rIns="0" bIns="0" rtlCol="0" anchor="t"/>
          <a:lstStyle/>
          <a:p>
            <a:pPr algn="l">
              <a:lnSpc>
                <a:spcPct val="120000"/>
              </a:lnSpc>
            </a:pPr>
            <a:r>
              <a:rPr lang="en-US" sz="1800" dirty="0">
                <a:solidFill>
                  <a:srgbClr val="1E1E1E"/>
                </a:solidFill>
                <a:latin typeface="Quattrocento Sans" pitchFamily="34" charset="0"/>
                <a:ea typeface="Quattrocento Sans" pitchFamily="34" charset="-122"/>
                <a:cs typeface="Quattrocento Sans" pitchFamily="34" charset="-120"/>
              </a:rPr>
              <a:t>Legal Format &amp; Management Structure</a:t>
            </a:r>
            <a:endParaRPr lang="en-US" sz="1800" dirty="0"/>
          </a:p>
        </p:txBody>
      </p:sp>
      <p:sp>
        <p:nvSpPr>
          <p:cNvPr id="14" name="Shape 11"/>
          <p:cNvSpPr/>
          <p:nvPr/>
        </p:nvSpPr>
        <p:spPr>
          <a:xfrm>
            <a:off x="6604000" y="4572000"/>
            <a:ext cx="8890000" cy="12700"/>
          </a:xfrm>
          <a:prstGeom prst="rect">
            <a:avLst/>
          </a:prstGeom>
          <a:solidFill>
            <a:srgbClr val="D4C9B8"/>
          </a:solidFill>
          <a:ln/>
        </p:spPr>
        <p:txBody>
          <a:bodyPr/>
          <a:lstStyle/>
          <a:p>
            <a:endParaRPr lang="en-US"/>
          </a:p>
        </p:txBody>
      </p:sp>
      <p:sp>
        <p:nvSpPr>
          <p:cNvPr id="15" name="Text 12"/>
          <p:cNvSpPr/>
          <p:nvPr/>
        </p:nvSpPr>
        <p:spPr>
          <a:xfrm>
            <a:off x="6604000" y="4826000"/>
            <a:ext cx="762000" cy="508000"/>
          </a:xfrm>
          <a:prstGeom prst="rect">
            <a:avLst/>
          </a:prstGeom>
          <a:noFill/>
          <a:ln/>
        </p:spPr>
        <p:txBody>
          <a:bodyPr wrap="none" lIns="0" tIns="0" rIns="0" bIns="0" rtlCol="0" anchor="t"/>
          <a:lstStyle/>
          <a:p>
            <a:pPr algn="l">
              <a:lnSpc>
                <a:spcPct val="120000"/>
              </a:lnSpc>
            </a:pPr>
            <a:r>
              <a:rPr lang="en-US" sz="3200" b="1" dirty="0">
                <a:solidFill>
                  <a:srgbClr val="2D5F3C"/>
                </a:solidFill>
                <a:latin typeface="Liter" pitchFamily="34" charset="0"/>
                <a:ea typeface="Liter" pitchFamily="34" charset="-122"/>
                <a:cs typeface="Liter" pitchFamily="34" charset="-120"/>
              </a:rPr>
              <a:t>04</a:t>
            </a:r>
            <a:endParaRPr lang="en-US" sz="3200" dirty="0"/>
          </a:p>
        </p:txBody>
      </p:sp>
      <p:sp>
        <p:nvSpPr>
          <p:cNvPr id="16" name="Text 13"/>
          <p:cNvSpPr/>
          <p:nvPr/>
        </p:nvSpPr>
        <p:spPr>
          <a:xfrm>
            <a:off x="7493000" y="4889500"/>
            <a:ext cx="3810000" cy="381000"/>
          </a:xfrm>
          <a:prstGeom prst="rect">
            <a:avLst/>
          </a:prstGeom>
          <a:noFill/>
          <a:ln/>
        </p:spPr>
        <p:txBody>
          <a:bodyPr wrap="none" lIns="0" tIns="0" rIns="0" bIns="0" rtlCol="0" anchor="t"/>
          <a:lstStyle/>
          <a:p>
            <a:pPr algn="l">
              <a:lnSpc>
                <a:spcPct val="120000"/>
              </a:lnSpc>
            </a:pPr>
            <a:r>
              <a:rPr lang="en-US" sz="1800" dirty="0">
                <a:solidFill>
                  <a:srgbClr val="1E1E1E"/>
                </a:solidFill>
                <a:latin typeface="Quattrocento Sans" pitchFamily="34" charset="0"/>
                <a:ea typeface="Quattrocento Sans" pitchFamily="34" charset="-122"/>
                <a:cs typeface="Quattrocento Sans" pitchFamily="34" charset="-120"/>
              </a:rPr>
              <a:t>PESTEL Analysis</a:t>
            </a:r>
            <a:endParaRPr lang="en-US" sz="1800" dirty="0"/>
          </a:p>
        </p:txBody>
      </p:sp>
      <p:sp>
        <p:nvSpPr>
          <p:cNvPr id="17" name="Shape 14"/>
          <p:cNvSpPr/>
          <p:nvPr/>
        </p:nvSpPr>
        <p:spPr>
          <a:xfrm>
            <a:off x="6604000" y="5461000"/>
            <a:ext cx="8890000" cy="12700"/>
          </a:xfrm>
          <a:prstGeom prst="rect">
            <a:avLst/>
          </a:prstGeom>
          <a:solidFill>
            <a:srgbClr val="D4C9B8"/>
          </a:solidFill>
          <a:ln/>
        </p:spPr>
        <p:txBody>
          <a:bodyPr/>
          <a:lstStyle/>
          <a:p>
            <a:endParaRPr lang="en-US"/>
          </a:p>
        </p:txBody>
      </p:sp>
      <p:sp>
        <p:nvSpPr>
          <p:cNvPr id="18" name="Text 15"/>
          <p:cNvSpPr/>
          <p:nvPr/>
        </p:nvSpPr>
        <p:spPr>
          <a:xfrm>
            <a:off x="6604000" y="5715000"/>
            <a:ext cx="762000" cy="508000"/>
          </a:xfrm>
          <a:prstGeom prst="rect">
            <a:avLst/>
          </a:prstGeom>
          <a:noFill/>
          <a:ln/>
        </p:spPr>
        <p:txBody>
          <a:bodyPr wrap="none" lIns="0" tIns="0" rIns="0" bIns="0" rtlCol="0" anchor="t"/>
          <a:lstStyle/>
          <a:p>
            <a:pPr algn="l">
              <a:lnSpc>
                <a:spcPct val="120000"/>
              </a:lnSpc>
            </a:pPr>
            <a:r>
              <a:rPr lang="en-US" sz="3200" b="1" dirty="0">
                <a:solidFill>
                  <a:srgbClr val="2D5F3C"/>
                </a:solidFill>
                <a:latin typeface="Liter" pitchFamily="34" charset="0"/>
                <a:ea typeface="Liter" pitchFamily="34" charset="-122"/>
                <a:cs typeface="Liter" pitchFamily="34" charset="-120"/>
              </a:rPr>
              <a:t>05</a:t>
            </a:r>
            <a:endParaRPr lang="en-US" sz="3200" dirty="0"/>
          </a:p>
        </p:txBody>
      </p:sp>
      <p:sp>
        <p:nvSpPr>
          <p:cNvPr id="19" name="Text 16"/>
          <p:cNvSpPr/>
          <p:nvPr/>
        </p:nvSpPr>
        <p:spPr>
          <a:xfrm>
            <a:off x="7493000" y="5778500"/>
            <a:ext cx="3810000" cy="381000"/>
          </a:xfrm>
          <a:prstGeom prst="rect">
            <a:avLst/>
          </a:prstGeom>
          <a:noFill/>
          <a:ln/>
        </p:spPr>
        <p:txBody>
          <a:bodyPr wrap="none" lIns="0" tIns="0" rIns="0" bIns="0" rtlCol="0" anchor="t"/>
          <a:lstStyle/>
          <a:p>
            <a:pPr algn="l">
              <a:lnSpc>
                <a:spcPct val="120000"/>
              </a:lnSpc>
            </a:pPr>
            <a:r>
              <a:rPr lang="en-US" sz="1800" dirty="0">
                <a:solidFill>
                  <a:srgbClr val="1E1E1E"/>
                </a:solidFill>
                <a:latin typeface="Quattrocento Sans" pitchFamily="34" charset="0"/>
                <a:ea typeface="Quattrocento Sans" pitchFamily="34" charset="-122"/>
                <a:cs typeface="Quattrocento Sans" pitchFamily="34" charset="-120"/>
              </a:rPr>
              <a:t>Competition</a:t>
            </a:r>
            <a:endParaRPr lang="en-US" sz="1800" dirty="0"/>
          </a:p>
        </p:txBody>
      </p:sp>
      <p:sp>
        <p:nvSpPr>
          <p:cNvPr id="20" name="Shape 17"/>
          <p:cNvSpPr/>
          <p:nvPr/>
        </p:nvSpPr>
        <p:spPr>
          <a:xfrm>
            <a:off x="6604000" y="6350000"/>
            <a:ext cx="8890000" cy="12700"/>
          </a:xfrm>
          <a:prstGeom prst="rect">
            <a:avLst/>
          </a:prstGeom>
          <a:solidFill>
            <a:srgbClr val="D4C9B8"/>
          </a:solidFill>
          <a:ln/>
        </p:spPr>
        <p:txBody>
          <a:bodyPr/>
          <a:lstStyle/>
          <a:p>
            <a:endParaRPr lang="en-US"/>
          </a:p>
        </p:txBody>
      </p:sp>
      <p:sp>
        <p:nvSpPr>
          <p:cNvPr id="21" name="Text 18"/>
          <p:cNvSpPr/>
          <p:nvPr/>
        </p:nvSpPr>
        <p:spPr>
          <a:xfrm>
            <a:off x="6604000" y="6604000"/>
            <a:ext cx="762000" cy="508000"/>
          </a:xfrm>
          <a:prstGeom prst="rect">
            <a:avLst/>
          </a:prstGeom>
          <a:noFill/>
          <a:ln/>
        </p:spPr>
        <p:txBody>
          <a:bodyPr wrap="none" lIns="0" tIns="0" rIns="0" bIns="0" rtlCol="0" anchor="t"/>
          <a:lstStyle/>
          <a:p>
            <a:pPr algn="l">
              <a:lnSpc>
                <a:spcPct val="120000"/>
              </a:lnSpc>
            </a:pPr>
            <a:r>
              <a:rPr lang="en-US" sz="3200" b="1" dirty="0">
                <a:solidFill>
                  <a:srgbClr val="2D5F3C"/>
                </a:solidFill>
                <a:latin typeface="Liter" pitchFamily="34" charset="0"/>
                <a:ea typeface="Liter" pitchFamily="34" charset="-122"/>
                <a:cs typeface="Liter" pitchFamily="34" charset="-120"/>
              </a:rPr>
              <a:t>06</a:t>
            </a:r>
            <a:endParaRPr lang="en-US" sz="3200" dirty="0"/>
          </a:p>
        </p:txBody>
      </p:sp>
      <p:sp>
        <p:nvSpPr>
          <p:cNvPr id="22" name="Text 19"/>
          <p:cNvSpPr/>
          <p:nvPr/>
        </p:nvSpPr>
        <p:spPr>
          <a:xfrm>
            <a:off x="7493000" y="6667500"/>
            <a:ext cx="3810000" cy="381000"/>
          </a:xfrm>
          <a:prstGeom prst="rect">
            <a:avLst/>
          </a:prstGeom>
          <a:noFill/>
          <a:ln/>
        </p:spPr>
        <p:txBody>
          <a:bodyPr wrap="none" lIns="0" tIns="0" rIns="0" bIns="0" rtlCol="0" anchor="t"/>
          <a:lstStyle/>
          <a:p>
            <a:pPr algn="l">
              <a:lnSpc>
                <a:spcPct val="120000"/>
              </a:lnSpc>
            </a:pPr>
            <a:r>
              <a:rPr lang="en-US" sz="1800" dirty="0">
                <a:solidFill>
                  <a:srgbClr val="1E1E1E"/>
                </a:solidFill>
                <a:latin typeface="Quattrocento Sans" pitchFamily="34" charset="0"/>
                <a:ea typeface="Quattrocento Sans" pitchFamily="34" charset="-122"/>
                <a:cs typeface="Quattrocento Sans" pitchFamily="34" charset="-120"/>
              </a:rPr>
              <a:t>Marketing Communications</a:t>
            </a:r>
            <a:endParaRPr lang="en-US" sz="1800" dirty="0"/>
          </a:p>
        </p:txBody>
      </p:sp>
      <p:sp>
        <p:nvSpPr>
          <p:cNvPr id="23" name="Shape 20"/>
          <p:cNvSpPr/>
          <p:nvPr/>
        </p:nvSpPr>
        <p:spPr>
          <a:xfrm>
            <a:off x="6604000" y="7239000"/>
            <a:ext cx="8890000" cy="12700"/>
          </a:xfrm>
          <a:prstGeom prst="rect">
            <a:avLst/>
          </a:prstGeom>
          <a:solidFill>
            <a:srgbClr val="D4C9B8"/>
          </a:solidFill>
          <a:ln/>
        </p:spPr>
        <p:txBody>
          <a:bodyPr/>
          <a:lstStyle/>
          <a:p>
            <a:endParaRPr lang="en-US"/>
          </a:p>
        </p:txBody>
      </p:sp>
      <p:sp>
        <p:nvSpPr>
          <p:cNvPr id="24" name="Text 21"/>
          <p:cNvSpPr/>
          <p:nvPr/>
        </p:nvSpPr>
        <p:spPr>
          <a:xfrm>
            <a:off x="6604000" y="7493000"/>
            <a:ext cx="762000" cy="508000"/>
          </a:xfrm>
          <a:prstGeom prst="rect">
            <a:avLst/>
          </a:prstGeom>
          <a:noFill/>
          <a:ln/>
        </p:spPr>
        <p:txBody>
          <a:bodyPr wrap="none" lIns="0" tIns="0" rIns="0" bIns="0" rtlCol="0" anchor="t"/>
          <a:lstStyle/>
          <a:p>
            <a:pPr algn="l">
              <a:lnSpc>
                <a:spcPct val="120000"/>
              </a:lnSpc>
            </a:pPr>
            <a:r>
              <a:rPr lang="en-US" sz="3200" b="1" dirty="0">
                <a:solidFill>
                  <a:srgbClr val="2D5F3C"/>
                </a:solidFill>
                <a:latin typeface="Liter" pitchFamily="34" charset="0"/>
                <a:ea typeface="Liter" pitchFamily="34" charset="-122"/>
                <a:cs typeface="Liter" pitchFamily="34" charset="-120"/>
              </a:rPr>
              <a:t>07</a:t>
            </a:r>
            <a:endParaRPr lang="en-US" sz="3200" dirty="0"/>
          </a:p>
        </p:txBody>
      </p:sp>
      <p:sp>
        <p:nvSpPr>
          <p:cNvPr id="25" name="Text 22"/>
          <p:cNvSpPr/>
          <p:nvPr/>
        </p:nvSpPr>
        <p:spPr>
          <a:xfrm>
            <a:off x="7493000" y="7556500"/>
            <a:ext cx="3810000" cy="381000"/>
          </a:xfrm>
          <a:prstGeom prst="rect">
            <a:avLst/>
          </a:prstGeom>
          <a:noFill/>
          <a:ln/>
        </p:spPr>
        <p:txBody>
          <a:bodyPr wrap="none" lIns="0" tIns="0" rIns="0" bIns="0" rtlCol="0" anchor="t"/>
          <a:lstStyle/>
          <a:p>
            <a:pPr algn="l">
              <a:lnSpc>
                <a:spcPct val="120000"/>
              </a:lnSpc>
            </a:pPr>
            <a:r>
              <a:rPr lang="en-US" sz="1800" dirty="0">
                <a:solidFill>
                  <a:srgbClr val="1E1E1E"/>
                </a:solidFill>
                <a:latin typeface="Quattrocento Sans" pitchFamily="34" charset="0"/>
                <a:ea typeface="Quattrocento Sans" pitchFamily="34" charset="-122"/>
                <a:cs typeface="Quattrocento Sans" pitchFamily="34" charset="-120"/>
              </a:rPr>
              <a:t>Financials</a:t>
            </a:r>
            <a:endParaRPr lang="en-US" sz="1800" dirty="0"/>
          </a:p>
        </p:txBody>
      </p:sp>
      <p:sp>
        <p:nvSpPr>
          <p:cNvPr id="26" name="Shape 23"/>
          <p:cNvSpPr/>
          <p:nvPr/>
        </p:nvSpPr>
        <p:spPr>
          <a:xfrm>
            <a:off x="6604000" y="8128000"/>
            <a:ext cx="8890000" cy="12700"/>
          </a:xfrm>
          <a:prstGeom prst="rect">
            <a:avLst/>
          </a:prstGeom>
          <a:solidFill>
            <a:srgbClr val="D4C9B8"/>
          </a:solidFill>
          <a:ln/>
        </p:spPr>
        <p:txBody>
          <a:bodyPr/>
          <a:lstStyle/>
          <a:p>
            <a:endParaRPr lang="en-US"/>
          </a:p>
        </p:txBody>
      </p:sp>
      <p:sp>
        <p:nvSpPr>
          <p:cNvPr id="27" name="Text 24"/>
          <p:cNvSpPr/>
          <p:nvPr/>
        </p:nvSpPr>
        <p:spPr>
          <a:xfrm>
            <a:off x="6604000" y="8382000"/>
            <a:ext cx="762000" cy="508000"/>
          </a:xfrm>
          <a:prstGeom prst="rect">
            <a:avLst/>
          </a:prstGeom>
          <a:noFill/>
          <a:ln/>
        </p:spPr>
        <p:txBody>
          <a:bodyPr wrap="none" lIns="0" tIns="0" rIns="0" bIns="0" rtlCol="0" anchor="t"/>
          <a:lstStyle/>
          <a:p>
            <a:pPr algn="l">
              <a:lnSpc>
                <a:spcPct val="120000"/>
              </a:lnSpc>
            </a:pPr>
            <a:r>
              <a:rPr lang="en-US" sz="3200" b="1" dirty="0">
                <a:solidFill>
                  <a:srgbClr val="2D5F3C"/>
                </a:solidFill>
                <a:latin typeface="Liter" pitchFamily="34" charset="0"/>
                <a:ea typeface="Liter" pitchFamily="34" charset="-122"/>
                <a:cs typeface="Liter" pitchFamily="34" charset="-120"/>
              </a:rPr>
              <a:t>08</a:t>
            </a:r>
            <a:endParaRPr lang="en-US" sz="3200" dirty="0"/>
          </a:p>
        </p:txBody>
      </p:sp>
      <p:sp>
        <p:nvSpPr>
          <p:cNvPr id="28" name="Text 25"/>
          <p:cNvSpPr/>
          <p:nvPr/>
        </p:nvSpPr>
        <p:spPr>
          <a:xfrm>
            <a:off x="7493000" y="8445500"/>
            <a:ext cx="3810000" cy="381000"/>
          </a:xfrm>
          <a:prstGeom prst="rect">
            <a:avLst/>
          </a:prstGeom>
          <a:noFill/>
          <a:ln/>
        </p:spPr>
        <p:txBody>
          <a:bodyPr wrap="none" lIns="0" tIns="0" rIns="0" bIns="0" rtlCol="0" anchor="t"/>
          <a:lstStyle/>
          <a:p>
            <a:pPr algn="l">
              <a:lnSpc>
                <a:spcPct val="120000"/>
              </a:lnSpc>
            </a:pPr>
            <a:r>
              <a:rPr lang="en-US" sz="1800" dirty="0">
                <a:solidFill>
                  <a:srgbClr val="1E1E1E"/>
                </a:solidFill>
                <a:latin typeface="Quattrocento Sans" pitchFamily="34" charset="0"/>
                <a:ea typeface="Quattrocento Sans" pitchFamily="34" charset="-122"/>
                <a:cs typeface="Quattrocento Sans" pitchFamily="34" charset="-120"/>
              </a:rPr>
              <a:t>Reference List</a:t>
            </a:r>
            <a:endParaRPr lang="en-US" sz="1800" dirty="0"/>
          </a:p>
        </p:txBody>
      </p:sp>
      <p:sp>
        <p:nvSpPr>
          <p:cNvPr id="29" name="Shape 26"/>
          <p:cNvSpPr/>
          <p:nvPr/>
        </p:nvSpPr>
        <p:spPr>
          <a:xfrm>
            <a:off x="762000" y="9017000"/>
            <a:ext cx="14732000" cy="12700"/>
          </a:xfrm>
          <a:prstGeom prst="rect">
            <a:avLst/>
          </a:prstGeom>
          <a:solidFill>
            <a:srgbClr val="8B7355">
              <a:alpha val="30000"/>
            </a:srgbClr>
          </a:solidFill>
          <a:ln/>
        </p:spPr>
        <p:txBody>
          <a:bodyPr/>
          <a:lstStyle/>
          <a:p>
            <a:endParaRPr lang="en-US"/>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444500"/>
            <a:ext cx="3810000" cy="254000"/>
          </a:xfrm>
          <a:prstGeom prst="rect">
            <a:avLst/>
          </a:prstGeom>
          <a:noFill/>
          <a:ln/>
        </p:spPr>
        <p:txBody>
          <a:bodyPr wrap="none" lIns="0" tIns="0" rIns="0" bIns="0" rtlCol="0" anchor="t"/>
          <a:lstStyle/>
          <a:p>
            <a:pPr algn="l">
              <a:lnSpc>
                <a:spcPct val="120000"/>
              </a:lnSpc>
            </a:pPr>
            <a:r>
              <a:rPr lang="en-US" sz="1000" kern="0" spc="200" dirty="0">
                <a:solidFill>
                  <a:srgbClr val="8B7355"/>
                </a:solidFill>
                <a:latin typeface="Liter" pitchFamily="34" charset="0"/>
                <a:ea typeface="Liter" pitchFamily="34" charset="-122"/>
                <a:cs typeface="Liter" pitchFamily="34" charset="-120"/>
              </a:rPr>
              <a:t>GREENFUEL BUSINESS PLAN</a:t>
            </a:r>
            <a:endParaRPr lang="en-US" sz="1000" dirty="0"/>
          </a:p>
        </p:txBody>
      </p:sp>
      <p:sp>
        <p:nvSpPr>
          <p:cNvPr id="3" name="Shape 1"/>
          <p:cNvSpPr/>
          <p:nvPr/>
        </p:nvSpPr>
        <p:spPr>
          <a:xfrm>
            <a:off x="762000" y="889000"/>
            <a:ext cx="63500" cy="444500"/>
          </a:xfrm>
          <a:prstGeom prst="rect">
            <a:avLst/>
          </a:prstGeom>
          <a:solidFill>
            <a:srgbClr val="C4913A"/>
          </a:solidFill>
          <a:ln/>
        </p:spPr>
        <p:txBody>
          <a:bodyPr/>
          <a:lstStyle/>
          <a:p>
            <a:endParaRPr lang="en-US"/>
          </a:p>
        </p:txBody>
      </p:sp>
      <p:sp>
        <p:nvSpPr>
          <p:cNvPr id="4" name="Text 2"/>
          <p:cNvSpPr/>
          <p:nvPr/>
        </p:nvSpPr>
        <p:spPr>
          <a:xfrm>
            <a:off x="1016000" y="863600"/>
            <a:ext cx="6350000" cy="533400"/>
          </a:xfrm>
          <a:prstGeom prst="rect">
            <a:avLst/>
          </a:prstGeom>
          <a:noFill/>
          <a:ln/>
        </p:spPr>
        <p:txBody>
          <a:bodyPr wrap="none" lIns="0" tIns="0" rIns="0" bIns="0" rtlCol="0" anchor="t"/>
          <a:lstStyle/>
          <a:p>
            <a:pPr algn="l">
              <a:lnSpc>
                <a:spcPct val="120000"/>
              </a:lnSpc>
            </a:pPr>
            <a:r>
              <a:rPr lang="en-US" sz="3000" b="1" dirty="0">
                <a:solidFill>
                  <a:srgbClr val="2D5F3C"/>
                </a:solidFill>
                <a:latin typeface="Liter" pitchFamily="34" charset="0"/>
                <a:ea typeface="Liter" pitchFamily="34" charset="-122"/>
                <a:cs typeface="Liter" pitchFamily="34" charset="-120"/>
              </a:rPr>
              <a:t>Executive Summary</a:t>
            </a:r>
            <a:endParaRPr lang="en-US" sz="3000" dirty="0"/>
          </a:p>
        </p:txBody>
      </p:sp>
      <p:sp>
        <p:nvSpPr>
          <p:cNvPr id="5" name="Text 3"/>
          <p:cNvSpPr/>
          <p:nvPr/>
        </p:nvSpPr>
        <p:spPr>
          <a:xfrm>
            <a:off x="762000" y="1651000"/>
            <a:ext cx="14732000" cy="6731000"/>
          </a:xfrm>
          <a:prstGeom prst="rect">
            <a:avLst/>
          </a:prstGeom>
          <a:noFill/>
          <a:ln/>
        </p:spPr>
        <p:txBody>
          <a:bodyPr wrap="square" lIns="0" tIns="0" rIns="0" bIns="0" rtlCol="0" anchor="t"/>
          <a:lstStyle/>
          <a:p>
            <a:pPr algn="l">
              <a:lnSpc>
                <a:spcPct val="160000"/>
              </a:lnSpc>
            </a:pPr>
            <a:r>
              <a:rPr lang="en-US" sz="1800" dirty="0">
                <a:solidFill>
                  <a:srgbClr val="1E1E1E"/>
                </a:solidFill>
                <a:latin typeface="Quattrocento Sans" pitchFamily="34" charset="0"/>
                <a:ea typeface="Quattrocento Sans" pitchFamily="34" charset="-122"/>
                <a:cs typeface="Quattrocento Sans" pitchFamily="34" charset="-120"/>
              </a:rPr>
              <a:t>This business plan is for </a:t>
            </a:r>
            <a:r>
              <a:rPr lang="en-US" sz="1800" b="1" dirty="0">
                <a:solidFill>
                  <a:srgbClr val="1E1E1E"/>
                </a:solidFill>
                <a:latin typeface="Quattrocento Sans" pitchFamily="34" charset="0"/>
                <a:ea typeface="Quattrocento Sans" pitchFamily="34" charset="-122"/>
                <a:cs typeface="Quattrocento Sans" pitchFamily="34" charset="-120"/>
              </a:rPr>
              <a:t>GreenFuel</a:t>
            </a:r>
            <a:r>
              <a:rPr lang="en-US" sz="1800" dirty="0">
                <a:solidFill>
                  <a:srgbClr val="1E1E1E"/>
                </a:solidFill>
                <a:latin typeface="Quattrocento Sans" pitchFamily="34" charset="0"/>
                <a:ea typeface="Quattrocento Sans" pitchFamily="34" charset="-122"/>
                <a:cs typeface="Quattrocento Sans" pitchFamily="34" charset="-120"/>
              </a:rPr>
              <a:t>, an eco-friendly smoothie bar I want to open in Birmingham near New Street Station. I picked this location because I go there every day for university and there are no healthy food options.</a:t>
            </a:r>
            <a:endParaRPr lang="en-US" sz="1800" dirty="0"/>
          </a:p>
          <a:p>
            <a:pPr algn="l">
              <a:lnSpc>
                <a:spcPct val="160000"/>
              </a:lnSpc>
              <a:spcBef>
                <a:spcPts val="1200"/>
              </a:spcBef>
            </a:pPr>
            <a:r>
              <a:rPr lang="en-US" sz="1800" dirty="0">
                <a:solidFill>
                  <a:srgbClr val="1E1E1E"/>
                </a:solidFill>
                <a:latin typeface="Quattrocento Sans" pitchFamily="34" charset="0"/>
                <a:ea typeface="Quattrocento Sans" pitchFamily="34" charset="-122"/>
                <a:cs typeface="Quattrocento Sans" pitchFamily="34" charset="-120"/>
              </a:rPr>
              <a:t>The business will sell </a:t>
            </a:r>
            <a:r>
              <a:rPr lang="en-US" sz="1800" b="1" dirty="0">
                <a:solidFill>
                  <a:srgbClr val="1E1E1E"/>
                </a:solidFill>
                <a:latin typeface="Quattrocento Sans" pitchFamily="34" charset="0"/>
                <a:ea typeface="Quattrocento Sans" pitchFamily="34" charset="-122"/>
                <a:cs typeface="Quattrocento Sans" pitchFamily="34" charset="-120"/>
              </a:rPr>
              <a:t>smoothies, protein shakes and snacks</a:t>
            </a:r>
            <a:r>
              <a:rPr lang="en-US" sz="1800" dirty="0">
                <a:solidFill>
                  <a:srgbClr val="1E1E1E"/>
                </a:solidFill>
                <a:latin typeface="Quattrocento Sans" pitchFamily="34" charset="0"/>
                <a:ea typeface="Quattrocento Sans" pitchFamily="34" charset="-122"/>
                <a:cs typeface="Quattrocento Sans" pitchFamily="34" charset="-120"/>
              </a:rPr>
              <a:t>. What makes it different is the sustainability aspect:</a:t>
            </a:r>
            <a:endParaRPr lang="en-US" sz="1800" dirty="0"/>
          </a:p>
          <a:p>
            <a:pPr marL="285750" indent="-285750" algn="l">
              <a:lnSpc>
                <a:spcPct val="160000"/>
              </a:lnSpc>
              <a:spcBef>
                <a:spcPts val="10"/>
              </a:spcBef>
              <a:buSzPct val="100000"/>
              <a:buChar char="•"/>
            </a:pPr>
            <a:r>
              <a:rPr lang="en-US" sz="1800" dirty="0">
                <a:solidFill>
                  <a:srgbClr val="1E1E1E"/>
                </a:solidFill>
                <a:latin typeface="Quattrocento Sans" pitchFamily="34" charset="0"/>
                <a:ea typeface="Quattrocento Sans" pitchFamily="34" charset="-122"/>
                <a:cs typeface="Quattrocento Sans" pitchFamily="34" charset="-120"/>
              </a:rPr>
              <a:t>Compostable cups</a:t>
            </a:r>
            <a:endParaRPr lang="en-US" sz="1800" dirty="0"/>
          </a:p>
          <a:p>
            <a:pPr marL="285750" indent="-285750" algn="l">
              <a:lnSpc>
                <a:spcPct val="160000"/>
              </a:lnSpc>
              <a:spcBef>
                <a:spcPts val="10"/>
              </a:spcBef>
              <a:buSzPct val="100000"/>
              <a:buChar char="•"/>
            </a:pPr>
            <a:r>
              <a:rPr lang="en-US" sz="1800" dirty="0">
                <a:solidFill>
                  <a:srgbClr val="1E1E1E"/>
                </a:solidFill>
                <a:latin typeface="Quattrocento Sans" pitchFamily="34" charset="0"/>
                <a:ea typeface="Quattrocento Sans" pitchFamily="34" charset="-122"/>
                <a:cs typeface="Quattrocento Sans" pitchFamily="34" charset="-120"/>
              </a:rPr>
              <a:t>Discount for bringing your own cup</a:t>
            </a:r>
            <a:endParaRPr lang="en-US" sz="1800" dirty="0"/>
          </a:p>
          <a:p>
            <a:pPr marL="285750" indent="-285750" algn="l">
              <a:lnSpc>
                <a:spcPct val="160000"/>
              </a:lnSpc>
              <a:spcBef>
                <a:spcPts val="10"/>
              </a:spcBef>
              <a:buSzPct val="100000"/>
              <a:buChar char="•"/>
            </a:pPr>
            <a:r>
              <a:rPr lang="en-US" sz="1800" dirty="0">
                <a:solidFill>
                  <a:srgbClr val="1E1E1E"/>
                </a:solidFill>
                <a:latin typeface="Quattrocento Sans" pitchFamily="34" charset="0"/>
                <a:ea typeface="Quattrocento Sans" pitchFamily="34" charset="-122"/>
                <a:cs typeface="Quattrocento Sans" pitchFamily="34" charset="-120"/>
              </a:rPr>
              <a:t>Donating leftover fruit to a foodbank</a:t>
            </a:r>
            <a:endParaRPr lang="en-US" sz="1800" dirty="0"/>
          </a:p>
          <a:p>
            <a:pPr algn="l">
              <a:lnSpc>
                <a:spcPct val="160000"/>
              </a:lnSpc>
              <a:spcBef>
                <a:spcPts val="1200"/>
              </a:spcBef>
            </a:pPr>
            <a:r>
              <a:rPr lang="en-US" sz="1800" dirty="0">
                <a:solidFill>
                  <a:srgbClr val="1E1E1E"/>
                </a:solidFill>
                <a:latin typeface="Quattrocento Sans" pitchFamily="34" charset="0"/>
                <a:ea typeface="Quattrocento Sans" pitchFamily="34" charset="-122"/>
                <a:cs typeface="Quattrocento Sans" pitchFamily="34" charset="-120"/>
              </a:rPr>
              <a:t>I will use </a:t>
            </a:r>
            <a:r>
              <a:rPr lang="en-US" sz="1800" b="1" dirty="0">
                <a:solidFill>
                  <a:srgbClr val="1E1E1E"/>
                </a:solidFill>
                <a:latin typeface="Quattrocento Sans" pitchFamily="34" charset="0"/>
                <a:ea typeface="Quattrocento Sans" pitchFamily="34" charset="-122"/>
                <a:cs typeface="Quattrocento Sans" pitchFamily="34" charset="-120"/>
              </a:rPr>
              <a:t>Instagram and TikTok</a:t>
            </a:r>
            <a:r>
              <a:rPr lang="en-US" sz="1800" dirty="0">
                <a:solidFill>
                  <a:srgbClr val="1E1E1E"/>
                </a:solidFill>
                <a:latin typeface="Quattrocento Sans" pitchFamily="34" charset="0"/>
                <a:ea typeface="Quattrocento Sans" pitchFamily="34" charset="-122"/>
                <a:cs typeface="Quattrocento Sans" pitchFamily="34" charset="-120"/>
              </a:rPr>
              <a:t> for marketing, and also flyers.</a:t>
            </a:r>
            <a:endParaRPr lang="en-US" sz="1800" dirty="0"/>
          </a:p>
          <a:p>
            <a:pPr algn="l">
              <a:lnSpc>
                <a:spcPct val="160000"/>
              </a:lnSpc>
              <a:spcBef>
                <a:spcPts val="1200"/>
              </a:spcBef>
            </a:pPr>
            <a:r>
              <a:rPr lang="en-US" sz="1800" dirty="0">
                <a:solidFill>
                  <a:srgbClr val="1E1E1E"/>
                </a:solidFill>
                <a:latin typeface="Quattrocento Sans" pitchFamily="34" charset="0"/>
                <a:ea typeface="Quattrocento Sans" pitchFamily="34" charset="-122"/>
                <a:cs typeface="Quattrocento Sans" pitchFamily="34" charset="-120"/>
              </a:rPr>
              <a:t>I need </a:t>
            </a:r>
            <a:r>
              <a:rPr lang="en-US" sz="1800" b="1" dirty="0">
                <a:solidFill>
                  <a:srgbClr val="1E1E1E"/>
                </a:solidFill>
                <a:latin typeface="Quattrocento Sans" pitchFamily="34" charset="0"/>
                <a:ea typeface="Quattrocento Sans" pitchFamily="34" charset="-122"/>
                <a:cs typeface="Quattrocento Sans" pitchFamily="34" charset="-120"/>
              </a:rPr>
              <a:t>£8,000</a:t>
            </a:r>
            <a:r>
              <a:rPr lang="en-US" sz="1800" dirty="0">
                <a:solidFill>
                  <a:srgbClr val="1E1E1E"/>
                </a:solidFill>
                <a:latin typeface="Quattrocento Sans" pitchFamily="34" charset="0"/>
                <a:ea typeface="Quattrocento Sans" pitchFamily="34" charset="-122"/>
                <a:cs typeface="Quattrocento Sans" pitchFamily="34" charset="-120"/>
              </a:rPr>
              <a:t> to start which I will get from a </a:t>
            </a:r>
            <a:r>
              <a:rPr lang="en-US" sz="1800" b="1" dirty="0">
                <a:solidFill>
                  <a:srgbClr val="1E1E1E"/>
                </a:solidFill>
                <a:latin typeface="Quattrocento Sans" pitchFamily="34" charset="0"/>
                <a:ea typeface="Quattrocento Sans" pitchFamily="34" charset="-122"/>
                <a:cs typeface="Quattrocento Sans" pitchFamily="34" charset="-120"/>
              </a:rPr>
              <a:t>Start-Up Loan</a:t>
            </a:r>
            <a:r>
              <a:rPr lang="en-US" sz="1800" dirty="0">
                <a:solidFill>
                  <a:srgbClr val="1E1E1E"/>
                </a:solidFill>
                <a:latin typeface="Quattrocento Sans" pitchFamily="34" charset="0"/>
                <a:ea typeface="Quattrocento Sans" pitchFamily="34" charset="-122"/>
                <a:cs typeface="Quattrocento Sans" pitchFamily="34" charset="-120"/>
              </a:rPr>
              <a:t> and my own savings. The aim is to </a:t>
            </a:r>
            <a:r>
              <a:rPr lang="en-US" sz="1800" b="1" dirty="0">
                <a:solidFill>
                  <a:srgbClr val="1E1E1E"/>
                </a:solidFill>
                <a:latin typeface="Quattrocento Sans" pitchFamily="34" charset="0"/>
                <a:ea typeface="Quattrocento Sans" pitchFamily="34" charset="-122"/>
                <a:cs typeface="Quattrocento Sans" pitchFamily="34" charset="-120"/>
              </a:rPr>
              <a:t>break even in the first year</a:t>
            </a:r>
            <a:r>
              <a:rPr lang="en-US" sz="1800" dirty="0">
                <a:solidFill>
                  <a:srgbClr val="1E1E1E"/>
                </a:solidFill>
                <a:latin typeface="Quattrocento Sans" pitchFamily="34" charset="0"/>
                <a:ea typeface="Quattrocento Sans" pitchFamily="34" charset="-122"/>
                <a:cs typeface="Quattrocento Sans" pitchFamily="34" charset="-120"/>
              </a:rPr>
              <a:t>.</a:t>
            </a:r>
            <a:endParaRPr lang="en-US" sz="1800" dirty="0"/>
          </a:p>
        </p:txBody>
      </p:sp>
      <p:sp>
        <p:nvSpPr>
          <p:cNvPr id="6" name="Shape 4"/>
          <p:cNvSpPr/>
          <p:nvPr/>
        </p:nvSpPr>
        <p:spPr>
          <a:xfrm>
            <a:off x="762000" y="8763000"/>
            <a:ext cx="14732000" cy="12700"/>
          </a:xfrm>
          <a:prstGeom prst="rect">
            <a:avLst/>
          </a:prstGeom>
          <a:solidFill>
            <a:srgbClr val="8B7355">
              <a:alpha val="30000"/>
            </a:srgbClr>
          </a:solidFill>
          <a:ln/>
        </p:spPr>
        <p:txBody>
          <a:bodyPr/>
          <a:lstStyle/>
          <a:p>
            <a:endParaRPr lang="en-US"/>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444500"/>
            <a:ext cx="3810000" cy="254000"/>
          </a:xfrm>
          <a:prstGeom prst="rect">
            <a:avLst/>
          </a:prstGeom>
          <a:noFill/>
          <a:ln/>
        </p:spPr>
        <p:txBody>
          <a:bodyPr wrap="none" lIns="0" tIns="0" rIns="0" bIns="0" rtlCol="0" anchor="t"/>
          <a:lstStyle/>
          <a:p>
            <a:pPr algn="l">
              <a:lnSpc>
                <a:spcPct val="120000"/>
              </a:lnSpc>
            </a:pPr>
            <a:r>
              <a:rPr lang="en-US" sz="1000" kern="0" spc="200" dirty="0">
                <a:solidFill>
                  <a:srgbClr val="8B7355"/>
                </a:solidFill>
                <a:latin typeface="Liter" pitchFamily="34" charset="0"/>
                <a:ea typeface="Liter" pitchFamily="34" charset="-122"/>
                <a:cs typeface="Liter" pitchFamily="34" charset="-120"/>
              </a:rPr>
              <a:t>GREENFUEL BUSINESS PLAN</a:t>
            </a:r>
            <a:endParaRPr lang="en-US" sz="1000" dirty="0"/>
          </a:p>
        </p:txBody>
      </p:sp>
      <p:sp>
        <p:nvSpPr>
          <p:cNvPr id="3" name="Shape 1"/>
          <p:cNvSpPr/>
          <p:nvPr/>
        </p:nvSpPr>
        <p:spPr>
          <a:xfrm>
            <a:off x="762000" y="889000"/>
            <a:ext cx="63500" cy="444500"/>
          </a:xfrm>
          <a:prstGeom prst="rect">
            <a:avLst/>
          </a:prstGeom>
          <a:solidFill>
            <a:srgbClr val="C4913A"/>
          </a:solidFill>
          <a:ln/>
        </p:spPr>
        <p:txBody>
          <a:bodyPr/>
          <a:lstStyle/>
          <a:p>
            <a:endParaRPr lang="en-US"/>
          </a:p>
        </p:txBody>
      </p:sp>
      <p:sp>
        <p:nvSpPr>
          <p:cNvPr id="4" name="Text 2"/>
          <p:cNvSpPr/>
          <p:nvPr/>
        </p:nvSpPr>
        <p:spPr>
          <a:xfrm>
            <a:off x="1016000" y="863600"/>
            <a:ext cx="8890000" cy="533400"/>
          </a:xfrm>
          <a:prstGeom prst="rect">
            <a:avLst/>
          </a:prstGeom>
          <a:noFill/>
          <a:ln/>
        </p:spPr>
        <p:txBody>
          <a:bodyPr wrap="none" lIns="0" tIns="0" rIns="0" bIns="0" rtlCol="0" anchor="t"/>
          <a:lstStyle/>
          <a:p>
            <a:pPr algn="l">
              <a:lnSpc>
                <a:spcPct val="120000"/>
              </a:lnSpc>
            </a:pPr>
            <a:r>
              <a:rPr lang="en-US" sz="3000" b="1" dirty="0">
                <a:solidFill>
                  <a:srgbClr val="2D5F3C"/>
                </a:solidFill>
                <a:latin typeface="Liter" pitchFamily="34" charset="0"/>
                <a:ea typeface="Liter" pitchFamily="34" charset="-122"/>
                <a:cs typeface="Liter" pitchFamily="34" charset="-120"/>
              </a:rPr>
              <a:t>Overview of the Business Idea</a:t>
            </a:r>
            <a:endParaRPr lang="en-US" sz="3000" dirty="0"/>
          </a:p>
        </p:txBody>
      </p:sp>
      <p:sp>
        <p:nvSpPr>
          <p:cNvPr id="5" name="Text 3"/>
          <p:cNvSpPr/>
          <p:nvPr/>
        </p:nvSpPr>
        <p:spPr>
          <a:xfrm>
            <a:off x="762000" y="1651000"/>
            <a:ext cx="8128000" cy="6921500"/>
          </a:xfrm>
          <a:prstGeom prst="rect">
            <a:avLst/>
          </a:prstGeom>
          <a:noFill/>
          <a:ln/>
        </p:spPr>
        <p:txBody>
          <a:bodyPr wrap="square" lIns="0" tIns="0" rIns="0" bIns="0" rtlCol="0" anchor="t"/>
          <a:lstStyle/>
          <a:p>
            <a:pPr algn="l">
              <a:lnSpc>
                <a:spcPct val="155000"/>
              </a:lnSpc>
            </a:pPr>
            <a:r>
              <a:rPr lang="en-US" sz="1600" dirty="0">
                <a:solidFill>
                  <a:srgbClr val="1E1E1E"/>
                </a:solidFill>
                <a:latin typeface="Quattrocento Sans" pitchFamily="34" charset="0"/>
                <a:ea typeface="Quattrocento Sans" pitchFamily="34" charset="-122"/>
                <a:cs typeface="Quattrocento Sans" pitchFamily="34" charset="-120"/>
              </a:rPr>
              <a:t>My business idea is </a:t>
            </a:r>
            <a:r>
              <a:rPr lang="en-US" sz="1600" b="1" dirty="0">
                <a:solidFill>
                  <a:srgbClr val="1E1E1E"/>
                </a:solidFill>
                <a:latin typeface="Quattrocento Sans" pitchFamily="34" charset="0"/>
                <a:ea typeface="Quattrocento Sans" pitchFamily="34" charset="-122"/>
                <a:cs typeface="Quattrocento Sans" pitchFamily="34" charset="-120"/>
              </a:rPr>
              <a:t>GreenFuel</a:t>
            </a:r>
            <a:r>
              <a:rPr lang="en-US" sz="1600" dirty="0">
                <a:solidFill>
                  <a:srgbClr val="1E1E1E"/>
                </a:solidFill>
                <a:latin typeface="Quattrocento Sans" pitchFamily="34" charset="0"/>
                <a:ea typeface="Quattrocento Sans" pitchFamily="34" charset="-122"/>
                <a:cs typeface="Quattrocento Sans" pitchFamily="34" charset="-120"/>
              </a:rPr>
              <a:t>, a smoothie bar on </a:t>
            </a:r>
            <a:r>
              <a:rPr lang="en-US" sz="1600" b="1" dirty="0">
                <a:solidFill>
                  <a:srgbClr val="1E1E1E"/>
                </a:solidFill>
                <a:latin typeface="Quattrocento Sans" pitchFamily="34" charset="0"/>
                <a:ea typeface="Quattrocento Sans" pitchFamily="34" charset="-122"/>
                <a:cs typeface="Quattrocento Sans" pitchFamily="34" charset="-120"/>
              </a:rPr>
              <a:t>Stephenson Street</a:t>
            </a:r>
            <a:r>
              <a:rPr lang="en-US" sz="1600" dirty="0">
                <a:solidFill>
                  <a:srgbClr val="1E1E1E"/>
                </a:solidFill>
                <a:latin typeface="Quattrocento Sans" pitchFamily="34" charset="0"/>
                <a:ea typeface="Quattrocento Sans" pitchFamily="34" charset="-122"/>
                <a:cs typeface="Quattrocento Sans" pitchFamily="34" charset="-120"/>
              </a:rPr>
              <a:t> in Birmingham city centre. I chose this location because I commute through New Street Station every day and I have noticed there is a lack of healthy food options. People are always buying meal deals and energy drinks because there is nothing else quick and healthy.</a:t>
            </a:r>
            <a:endParaRPr lang="en-US" sz="1600" dirty="0"/>
          </a:p>
          <a:p>
            <a:pPr algn="l">
              <a:lnSpc>
                <a:spcPct val="155000"/>
              </a:lnSpc>
              <a:spcBef>
                <a:spcPts val="1000"/>
              </a:spcBef>
            </a:pPr>
            <a:r>
              <a:rPr lang="en-US" sz="1600" dirty="0">
                <a:solidFill>
                  <a:srgbClr val="1E1E1E"/>
                </a:solidFill>
                <a:latin typeface="Quattrocento Sans" pitchFamily="34" charset="0"/>
                <a:ea typeface="Quattrocento Sans" pitchFamily="34" charset="-122"/>
                <a:cs typeface="Quattrocento Sans" pitchFamily="34" charset="-120"/>
              </a:rPr>
              <a:t>GreenFuel will offer </a:t>
            </a:r>
            <a:r>
              <a:rPr lang="en-US" sz="1600" b="1" dirty="0">
                <a:solidFill>
                  <a:srgbClr val="1E1E1E"/>
                </a:solidFill>
                <a:latin typeface="Quattrocento Sans" pitchFamily="34" charset="0"/>
                <a:ea typeface="Quattrocento Sans" pitchFamily="34" charset="-122"/>
                <a:cs typeface="Quattrocento Sans" pitchFamily="34" charset="-120"/>
              </a:rPr>
              <a:t>fresh fruit smoothies, protein shakes, and healthy snacks</a:t>
            </a:r>
            <a:r>
              <a:rPr lang="en-US" sz="1600" dirty="0">
                <a:solidFill>
                  <a:srgbClr val="1E1E1E"/>
                </a:solidFill>
                <a:latin typeface="Quattrocento Sans" pitchFamily="34" charset="0"/>
                <a:ea typeface="Quattrocento Sans" pitchFamily="34" charset="-122"/>
                <a:cs typeface="Quattrocento Sans" pitchFamily="34" charset="-120"/>
              </a:rPr>
              <a:t> such as oat bars and fruit pots. I will source ingredients from local suppliers where possible, including </a:t>
            </a:r>
            <a:r>
              <a:rPr lang="en-US" sz="1600" b="1" dirty="0">
                <a:solidFill>
                  <a:srgbClr val="1E1E1E"/>
                </a:solidFill>
                <a:latin typeface="Quattrocento Sans" pitchFamily="34" charset="0"/>
                <a:ea typeface="Quattrocento Sans" pitchFamily="34" charset="-122"/>
                <a:cs typeface="Quattrocento Sans" pitchFamily="34" charset="-120"/>
              </a:rPr>
              <a:t>Birmingham Wholesale Market</a:t>
            </a:r>
            <a:r>
              <a:rPr lang="en-US" sz="1600" dirty="0">
                <a:solidFill>
                  <a:srgbClr val="1E1E1E"/>
                </a:solidFill>
                <a:latin typeface="Quattrocento Sans" pitchFamily="34" charset="0"/>
                <a:ea typeface="Quattrocento Sans" pitchFamily="34" charset="-122"/>
                <a:cs typeface="Quattrocento Sans" pitchFamily="34" charset="-120"/>
              </a:rPr>
              <a:t> for fresh fruit. This reduces transport emissions and supports local businesses which makes it a win-win situation and is important for the sustainability angle</a:t>
            </a:r>
            <a:r>
              <a:rPr lang="en-US" sz="1600">
                <a:solidFill>
                  <a:srgbClr val="1E1E1E"/>
                </a:solidFill>
                <a:latin typeface="Quattrocento Sans" pitchFamily="34" charset="0"/>
                <a:ea typeface="Quattrocento Sans" pitchFamily="34" charset="-122"/>
                <a:cs typeface="Quattrocento Sans" pitchFamily="34" charset="-120"/>
              </a:rPr>
              <a:t>. </a:t>
            </a:r>
            <a:endParaRPr lang="en-US" sz="1600" dirty="0"/>
          </a:p>
          <a:p>
            <a:pPr algn="l">
              <a:lnSpc>
                <a:spcPct val="155000"/>
              </a:lnSpc>
              <a:spcBef>
                <a:spcPts val="1000"/>
              </a:spcBef>
            </a:pPr>
            <a:r>
              <a:rPr lang="en-US" sz="1600" dirty="0">
                <a:solidFill>
                  <a:srgbClr val="1E1E1E"/>
                </a:solidFill>
                <a:latin typeface="Quattrocento Sans" pitchFamily="34" charset="0"/>
                <a:ea typeface="Quattrocento Sans" pitchFamily="34" charset="-122"/>
                <a:cs typeface="Quattrocento Sans" pitchFamily="34" charset="-120"/>
              </a:rPr>
              <a:t>The main selling point of GreenFuel is its </a:t>
            </a:r>
            <a:r>
              <a:rPr lang="en-US" sz="1600" b="1" dirty="0">
                <a:solidFill>
                  <a:srgbClr val="1E1E1E"/>
                </a:solidFill>
                <a:latin typeface="Quattrocento Sans" pitchFamily="34" charset="0"/>
                <a:ea typeface="Quattrocento Sans" pitchFamily="34" charset="-122"/>
                <a:cs typeface="Quattrocento Sans" pitchFamily="34" charset="-120"/>
              </a:rPr>
              <a:t>commitment to sustainability</a:t>
            </a:r>
            <a:r>
              <a:rPr lang="en-US" sz="1600" dirty="0">
                <a:solidFill>
                  <a:srgbClr val="1E1E1E"/>
                </a:solidFill>
                <a:latin typeface="Quattrocento Sans" pitchFamily="34" charset="0"/>
                <a:ea typeface="Quattrocento Sans" pitchFamily="34" charset="-122"/>
                <a:cs typeface="Quattrocento Sans" pitchFamily="34" charset="-120"/>
              </a:rPr>
              <a:t>. I will use compostable cups made from plant starch, offer a </a:t>
            </a:r>
            <a:r>
              <a:rPr lang="en-US" sz="1600" b="1" dirty="0">
                <a:solidFill>
                  <a:srgbClr val="1E1E1E"/>
                </a:solidFill>
                <a:latin typeface="Quattrocento Sans" pitchFamily="34" charset="0"/>
                <a:ea typeface="Quattrocento Sans" pitchFamily="34" charset="-122"/>
                <a:cs typeface="Quattrocento Sans" pitchFamily="34" charset="-120"/>
              </a:rPr>
              <a:t>20% discount</a:t>
            </a:r>
            <a:r>
              <a:rPr lang="en-US" sz="1600" dirty="0">
                <a:solidFill>
                  <a:srgbClr val="1E1E1E"/>
                </a:solidFill>
                <a:latin typeface="Quattrocento Sans" pitchFamily="34" charset="0"/>
                <a:ea typeface="Quattrocento Sans" pitchFamily="34" charset="-122"/>
                <a:cs typeface="Quattrocento Sans" pitchFamily="34" charset="-120"/>
              </a:rPr>
              <a:t> to customers who bring their own reusable cup, and donate any leftover fruit to </a:t>
            </a:r>
            <a:r>
              <a:rPr lang="en-US" sz="1600" b="1" dirty="0">
                <a:solidFill>
                  <a:srgbClr val="1E1E1E"/>
                </a:solidFill>
                <a:latin typeface="Quattrocento Sans" pitchFamily="34" charset="0"/>
                <a:ea typeface="Quattrocento Sans" pitchFamily="34" charset="-122"/>
                <a:cs typeface="Quattrocento Sans" pitchFamily="34" charset="-120"/>
              </a:rPr>
              <a:t>Birmingham Central Foodbank</a:t>
            </a:r>
            <a:r>
              <a:rPr lang="en-US" sz="1600" dirty="0">
                <a:solidFill>
                  <a:srgbClr val="1E1E1E"/>
                </a:solidFill>
                <a:latin typeface="Quattrocento Sans" pitchFamily="34" charset="0"/>
                <a:ea typeface="Quattrocento Sans" pitchFamily="34" charset="-122"/>
                <a:cs typeface="Quattrocento Sans" pitchFamily="34" charset="-120"/>
              </a:rPr>
              <a:t> at the end of each day.</a:t>
            </a:r>
            <a:endParaRPr lang="en-US" sz="1600" dirty="0"/>
          </a:p>
          <a:p>
            <a:pPr algn="l">
              <a:lnSpc>
                <a:spcPct val="155000"/>
              </a:lnSpc>
              <a:spcBef>
                <a:spcPts val="1000"/>
              </a:spcBef>
            </a:pPr>
            <a:r>
              <a:rPr lang="en-US" sz="1600" i="1" dirty="0">
                <a:solidFill>
                  <a:srgbClr val="1E1E1E"/>
                </a:solidFill>
                <a:latin typeface="Quattrocento Sans" pitchFamily="34" charset="0"/>
                <a:ea typeface="Quattrocento Sans" pitchFamily="34" charset="-122"/>
                <a:cs typeface="Quattrocento Sans" pitchFamily="34" charset="-120"/>
              </a:rPr>
              <a:t>Smith (2022) pp. 55–70 argues that customers are increasingly loyal to businesses that demonstrate genuine environmental responsibility rather than just making claims about it. I want GreenFuel to be a business that people trust because it actually follows through on its promises rather than falling through with it.</a:t>
            </a:r>
            <a:endParaRPr lang="en-US" sz="1600" dirty="0"/>
          </a:p>
        </p:txBody>
      </p:sp>
      <p:pic>
        <p:nvPicPr>
          <p:cNvPr id="6" name="Image 0" descr="https://kimi-img.moonshot.cn/pub/slides/okc/zbuezygthl6cw/mnt/agents/output/greenfuel/images/image1.jpeg"/>
          <p:cNvPicPr>
            <a:picLocks noChangeAspect="1"/>
          </p:cNvPicPr>
          <p:nvPr/>
        </p:nvPicPr>
        <p:blipFill>
          <a:blip r:embed="rId3"/>
          <a:srcRect/>
          <a:stretch/>
        </p:blipFill>
        <p:spPr>
          <a:xfrm>
            <a:off x="9398000" y="1651000"/>
            <a:ext cx="6096000" cy="4445000"/>
          </a:xfrm>
          <a:prstGeom prst="rect">
            <a:avLst/>
          </a:prstGeom>
        </p:spPr>
      </p:pic>
      <p:sp>
        <p:nvSpPr>
          <p:cNvPr id="7" name="Text 4"/>
          <p:cNvSpPr/>
          <p:nvPr/>
        </p:nvSpPr>
        <p:spPr>
          <a:xfrm>
            <a:off x="9398000" y="6223000"/>
            <a:ext cx="6096000" cy="508000"/>
          </a:xfrm>
          <a:prstGeom prst="rect">
            <a:avLst/>
          </a:prstGeom>
          <a:noFill/>
          <a:ln/>
        </p:spPr>
        <p:txBody>
          <a:bodyPr wrap="square" lIns="0" tIns="0" rIns="0" bIns="0" rtlCol="0" anchor="t"/>
          <a:lstStyle/>
          <a:p>
            <a:pPr algn="ctr">
              <a:lnSpc>
                <a:spcPct val="120000"/>
              </a:lnSpc>
            </a:pPr>
            <a:r>
              <a:rPr lang="en-US" sz="1200" i="1" dirty="0">
                <a:solidFill>
                  <a:srgbClr val="8B7355"/>
                </a:solidFill>
                <a:latin typeface="Quattrocento Sans" pitchFamily="34" charset="0"/>
                <a:ea typeface="Quattrocento Sans" pitchFamily="34" charset="-122"/>
                <a:cs typeface="Quattrocento Sans" pitchFamily="34" charset="-120"/>
              </a:rPr>
              <a:t>Eco-friendly smoothie bar interior</a:t>
            </a:r>
            <a:r>
              <a:rPr lang="en-US" sz="1200" dirty="0">
                <a:solidFill>
                  <a:srgbClr val="8B7355"/>
                </a:solidFill>
                <a:latin typeface="Quattrocento Sans" pitchFamily="34" charset="0"/>
                <a:ea typeface="Quattrocento Sans" pitchFamily="34" charset="-122"/>
                <a:cs typeface="Quattrocento Sans" pitchFamily="34" charset="-120"/>
              </a:rPr>
              <a:t> — Google Images (Rt Display 2026)</a:t>
            </a:r>
            <a:endParaRPr lang="en-US" sz="1200" dirty="0"/>
          </a:p>
        </p:txBody>
      </p:sp>
      <p:sp>
        <p:nvSpPr>
          <p:cNvPr id="8" name="Shape 5"/>
          <p:cNvSpPr/>
          <p:nvPr/>
        </p:nvSpPr>
        <p:spPr>
          <a:xfrm>
            <a:off x="762000" y="8763000"/>
            <a:ext cx="14732000" cy="12700"/>
          </a:xfrm>
          <a:prstGeom prst="rect">
            <a:avLst/>
          </a:prstGeom>
          <a:solidFill>
            <a:srgbClr val="8B7355">
              <a:alpha val="30000"/>
            </a:srgbClr>
          </a:solidFill>
          <a:ln/>
        </p:spPr>
        <p:txBody>
          <a:bodyPr/>
          <a:lstStyle/>
          <a:p>
            <a:endParaRPr lang="en-US"/>
          </a:p>
        </p:txBody>
      </p:sp>
    </p:spTree>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444500"/>
            <a:ext cx="3810000" cy="254000"/>
          </a:xfrm>
          <a:prstGeom prst="rect">
            <a:avLst/>
          </a:prstGeom>
          <a:noFill/>
          <a:ln/>
        </p:spPr>
        <p:txBody>
          <a:bodyPr wrap="none" lIns="0" tIns="0" rIns="0" bIns="0" rtlCol="0" anchor="t"/>
          <a:lstStyle/>
          <a:p>
            <a:pPr algn="l">
              <a:lnSpc>
                <a:spcPct val="120000"/>
              </a:lnSpc>
            </a:pPr>
            <a:r>
              <a:rPr lang="en-US" sz="1000" kern="0" spc="200" dirty="0">
                <a:solidFill>
                  <a:srgbClr val="8B7355"/>
                </a:solidFill>
                <a:latin typeface="Liter" pitchFamily="34" charset="0"/>
                <a:ea typeface="Liter" pitchFamily="34" charset="-122"/>
                <a:cs typeface="Liter" pitchFamily="34" charset="-120"/>
              </a:rPr>
              <a:t>GREENFUEL BUSINESS PLAN</a:t>
            </a:r>
            <a:endParaRPr lang="en-US" sz="1000" dirty="0"/>
          </a:p>
        </p:txBody>
      </p:sp>
      <p:sp>
        <p:nvSpPr>
          <p:cNvPr id="3" name="Shape 1"/>
          <p:cNvSpPr/>
          <p:nvPr/>
        </p:nvSpPr>
        <p:spPr>
          <a:xfrm>
            <a:off x="762000" y="889000"/>
            <a:ext cx="63500" cy="444500"/>
          </a:xfrm>
          <a:prstGeom prst="rect">
            <a:avLst/>
          </a:prstGeom>
          <a:solidFill>
            <a:srgbClr val="C4913A"/>
          </a:solidFill>
          <a:ln/>
        </p:spPr>
        <p:txBody>
          <a:bodyPr/>
          <a:lstStyle/>
          <a:p>
            <a:endParaRPr lang="en-US"/>
          </a:p>
        </p:txBody>
      </p:sp>
      <p:sp>
        <p:nvSpPr>
          <p:cNvPr id="4" name="Text 2"/>
          <p:cNvSpPr/>
          <p:nvPr/>
        </p:nvSpPr>
        <p:spPr>
          <a:xfrm>
            <a:off x="1016000" y="863600"/>
            <a:ext cx="10160000" cy="533400"/>
          </a:xfrm>
          <a:prstGeom prst="rect">
            <a:avLst/>
          </a:prstGeom>
          <a:noFill/>
          <a:ln/>
        </p:spPr>
        <p:txBody>
          <a:bodyPr wrap="none" lIns="0" tIns="0" rIns="0" bIns="0" rtlCol="0" anchor="t"/>
          <a:lstStyle/>
          <a:p>
            <a:pPr algn="l">
              <a:lnSpc>
                <a:spcPct val="120000"/>
              </a:lnSpc>
            </a:pPr>
            <a:r>
              <a:rPr lang="en-US" sz="3000" b="1" dirty="0">
                <a:solidFill>
                  <a:srgbClr val="2D5F3C"/>
                </a:solidFill>
                <a:latin typeface="Liter" pitchFamily="34" charset="0"/>
                <a:ea typeface="Liter" pitchFamily="34" charset="-122"/>
                <a:cs typeface="Liter" pitchFamily="34" charset="-120"/>
              </a:rPr>
              <a:t>Legal Format &amp; Management Structure</a:t>
            </a:r>
            <a:endParaRPr lang="en-US" sz="3000" dirty="0"/>
          </a:p>
        </p:txBody>
      </p:sp>
      <p:sp>
        <p:nvSpPr>
          <p:cNvPr id="5" name="Text 3"/>
          <p:cNvSpPr/>
          <p:nvPr/>
        </p:nvSpPr>
        <p:spPr>
          <a:xfrm>
            <a:off x="762000" y="1651000"/>
            <a:ext cx="14732000" cy="6731000"/>
          </a:xfrm>
          <a:prstGeom prst="rect">
            <a:avLst/>
          </a:prstGeom>
          <a:noFill/>
          <a:ln/>
        </p:spPr>
        <p:txBody>
          <a:bodyPr wrap="square" lIns="0" tIns="0" rIns="0" bIns="0" rtlCol="0" anchor="t"/>
          <a:lstStyle/>
          <a:p>
            <a:pPr algn="l">
              <a:lnSpc>
                <a:spcPct val="160000"/>
              </a:lnSpc>
            </a:pPr>
            <a:r>
              <a:rPr lang="en-US" sz="1800" dirty="0">
                <a:solidFill>
                  <a:srgbClr val="1E1E1E"/>
                </a:solidFill>
                <a:latin typeface="Quattrocento Sans" pitchFamily="34" charset="0"/>
                <a:ea typeface="Quattrocento Sans" pitchFamily="34" charset="-122"/>
                <a:cs typeface="Quattrocento Sans" pitchFamily="34" charset="-120"/>
              </a:rPr>
              <a:t>I have chosen to operate as a </a:t>
            </a:r>
            <a:r>
              <a:rPr lang="en-US" sz="1800" b="1" dirty="0">
                <a:solidFill>
                  <a:srgbClr val="1E1E1E"/>
                </a:solidFill>
                <a:latin typeface="Quattrocento Sans" pitchFamily="34" charset="0"/>
                <a:ea typeface="Quattrocento Sans" pitchFamily="34" charset="-122"/>
                <a:cs typeface="Quattrocento Sans" pitchFamily="34" charset="-120"/>
              </a:rPr>
              <a:t>sole trader</a:t>
            </a:r>
            <a:r>
              <a:rPr lang="en-US" sz="1800" dirty="0">
                <a:solidFill>
                  <a:srgbClr val="1E1E1E"/>
                </a:solidFill>
                <a:latin typeface="Quattrocento Sans" pitchFamily="34" charset="0"/>
                <a:ea typeface="Quattrocento Sans" pitchFamily="34" charset="-122"/>
                <a:cs typeface="Quattrocento Sans" pitchFamily="34" charset="-120"/>
              </a:rPr>
              <a:t>. Jones (2021) states that this is the simplest and most cost-effective legal structure for small businesses in the UK, as it involves minimal paperwork and no registration fees. This format is suitable for my business because it allows me to make decisions quickly and retain full control over operations.</a:t>
            </a:r>
            <a:endParaRPr lang="en-US" sz="1800" dirty="0"/>
          </a:p>
          <a:p>
            <a:pPr algn="l">
              <a:lnSpc>
                <a:spcPct val="160000"/>
              </a:lnSpc>
              <a:spcBef>
                <a:spcPts val="1200"/>
              </a:spcBef>
            </a:pPr>
            <a:r>
              <a:rPr lang="en-US" sz="1800" dirty="0">
                <a:solidFill>
                  <a:srgbClr val="1E1E1E"/>
                </a:solidFill>
                <a:latin typeface="Quattrocento Sans" pitchFamily="34" charset="0"/>
                <a:ea typeface="Quattrocento Sans" pitchFamily="34" charset="-122"/>
                <a:cs typeface="Quattrocento Sans" pitchFamily="34" charset="-120"/>
              </a:rPr>
              <a:t>However, there are disadvantages to this structure. As a sole trader, I am personally responsible for any debts incurred by the business. This means that if the business fails, my personal assets could be at risk. To mitigate this risk, I am keeping startup costs low and including a </a:t>
            </a:r>
            <a:r>
              <a:rPr lang="en-US" sz="1800" b="1" dirty="0">
                <a:solidFill>
                  <a:srgbClr val="1E1E1E"/>
                </a:solidFill>
                <a:latin typeface="Quattrocento Sans" pitchFamily="34" charset="0"/>
                <a:ea typeface="Quattrocento Sans" pitchFamily="34" charset="-122"/>
                <a:cs typeface="Quattrocento Sans" pitchFamily="34" charset="-120"/>
              </a:rPr>
              <a:t>£600 contingency fund</a:t>
            </a:r>
            <a:r>
              <a:rPr lang="en-US" sz="1800" dirty="0">
                <a:solidFill>
                  <a:srgbClr val="1E1E1E"/>
                </a:solidFill>
                <a:latin typeface="Quattrocento Sans" pitchFamily="34" charset="0"/>
                <a:ea typeface="Quattrocento Sans" pitchFamily="34" charset="-122"/>
                <a:cs typeface="Quattrocento Sans" pitchFamily="34" charset="-120"/>
              </a:rPr>
              <a:t> in my budget.</a:t>
            </a:r>
            <a:endParaRPr lang="en-US" sz="1800" dirty="0"/>
          </a:p>
          <a:p>
            <a:pPr algn="l">
              <a:lnSpc>
                <a:spcPct val="160000"/>
              </a:lnSpc>
              <a:spcBef>
                <a:spcPts val="1200"/>
              </a:spcBef>
            </a:pPr>
            <a:r>
              <a:rPr lang="en-US" sz="1800" dirty="0">
                <a:solidFill>
                  <a:srgbClr val="1E1E1E"/>
                </a:solidFill>
                <a:latin typeface="Quattrocento Sans" pitchFamily="34" charset="0"/>
                <a:ea typeface="Quattrocento Sans" pitchFamily="34" charset="-122"/>
                <a:cs typeface="Quattrocento Sans" pitchFamily="34" charset="-120"/>
              </a:rPr>
              <a:t>I will manage the </a:t>
            </a:r>
            <a:r>
              <a:rPr lang="en-US" sz="1800" b="1" dirty="0">
                <a:solidFill>
                  <a:srgbClr val="1E1E1E"/>
                </a:solidFill>
                <a:latin typeface="Quattrocento Sans" pitchFamily="34" charset="0"/>
                <a:ea typeface="Quattrocento Sans" pitchFamily="34" charset="-122"/>
                <a:cs typeface="Quattrocento Sans" pitchFamily="34" charset="-120"/>
              </a:rPr>
              <a:t>day-to-day operations myself</a:t>
            </a:r>
            <a:r>
              <a:rPr lang="en-US" sz="1800" dirty="0">
                <a:solidFill>
                  <a:srgbClr val="1E1E1E"/>
                </a:solidFill>
                <a:latin typeface="Quattrocento Sans" pitchFamily="34" charset="0"/>
                <a:ea typeface="Quattrocento Sans" pitchFamily="34" charset="-122"/>
                <a:cs typeface="Quattrocento Sans" pitchFamily="34" charset="-120"/>
              </a:rPr>
              <a:t>, including preparing smoothies, ordering stock, serving customers, and handling finances. This hands-on approach will allow me to learn the business thoroughly before considering expansion.</a:t>
            </a:r>
            <a:endParaRPr lang="en-US" sz="1800" dirty="0"/>
          </a:p>
          <a:p>
            <a:pPr algn="l">
              <a:lnSpc>
                <a:spcPct val="160000"/>
              </a:lnSpc>
              <a:spcBef>
                <a:spcPts val="1200"/>
              </a:spcBef>
            </a:pPr>
            <a:r>
              <a:rPr lang="en-US" sz="1800" dirty="0">
                <a:solidFill>
                  <a:srgbClr val="1E1E1E"/>
                </a:solidFill>
                <a:latin typeface="Quattrocento Sans" pitchFamily="34" charset="0"/>
                <a:ea typeface="Quattrocento Sans" pitchFamily="34" charset="-122"/>
                <a:cs typeface="Quattrocento Sans" pitchFamily="34" charset="-120"/>
              </a:rPr>
              <a:t>During busy periods, specifically </a:t>
            </a:r>
            <a:r>
              <a:rPr lang="en-US" sz="1800" b="1" dirty="0">
                <a:solidFill>
                  <a:srgbClr val="1E1E1E"/>
                </a:solidFill>
                <a:latin typeface="Quattrocento Sans" pitchFamily="34" charset="0"/>
                <a:ea typeface="Quattrocento Sans" pitchFamily="34" charset="-122"/>
                <a:cs typeface="Quattrocento Sans" pitchFamily="34" charset="-120"/>
              </a:rPr>
              <a:t>lunchtime (12pm–2pm)</a:t>
            </a:r>
            <a:r>
              <a:rPr lang="en-US" sz="1800" dirty="0">
                <a:solidFill>
                  <a:srgbClr val="1E1E1E"/>
                </a:solidFill>
                <a:latin typeface="Quattrocento Sans" pitchFamily="34" charset="0"/>
                <a:ea typeface="Quattrocento Sans" pitchFamily="34" charset="-122"/>
                <a:cs typeface="Quattrocento Sans" pitchFamily="34" charset="-120"/>
              </a:rPr>
              <a:t> and the </a:t>
            </a:r>
            <a:r>
              <a:rPr lang="en-US" sz="1800" b="1" dirty="0">
                <a:solidFill>
                  <a:srgbClr val="1E1E1E"/>
                </a:solidFill>
                <a:latin typeface="Quattrocento Sans" pitchFamily="34" charset="0"/>
                <a:ea typeface="Quattrocento Sans" pitchFamily="34" charset="-122"/>
                <a:cs typeface="Quattrocento Sans" pitchFamily="34" charset="-120"/>
              </a:rPr>
              <a:t>after-work rush (5pm–7pm)</a:t>
            </a:r>
            <a:r>
              <a:rPr lang="en-US" sz="1800" dirty="0">
                <a:solidFill>
                  <a:srgbClr val="1E1E1E"/>
                </a:solidFill>
                <a:latin typeface="Quattrocento Sans" pitchFamily="34" charset="0"/>
                <a:ea typeface="Quattrocento Sans" pitchFamily="34" charset="-122"/>
                <a:cs typeface="Quattrocento Sans" pitchFamily="34" charset="-120"/>
              </a:rPr>
              <a:t>, I will employ one part-time staff member. I have already spoken to a friend who works in the hospitality sector, and she has agreed to assist during the initial months. She already holds a </a:t>
            </a:r>
            <a:r>
              <a:rPr lang="en-US" sz="1800" b="1" dirty="0">
                <a:solidFill>
                  <a:srgbClr val="1E1E1E"/>
                </a:solidFill>
                <a:latin typeface="Quattrocento Sans" pitchFamily="34" charset="0"/>
                <a:ea typeface="Quattrocento Sans" pitchFamily="34" charset="-122"/>
                <a:cs typeface="Quattrocento Sans" pitchFamily="34" charset="-120"/>
              </a:rPr>
              <a:t>Level 2 Food Hygiene certificate</a:t>
            </a:r>
            <a:r>
              <a:rPr lang="en-US" sz="1800" dirty="0">
                <a:solidFill>
                  <a:srgbClr val="1E1E1E"/>
                </a:solidFill>
                <a:latin typeface="Quattrocento Sans" pitchFamily="34" charset="0"/>
                <a:ea typeface="Quattrocento Sans" pitchFamily="34" charset="-122"/>
                <a:cs typeface="Quattrocento Sans" pitchFamily="34" charset="-120"/>
              </a:rPr>
              <a:t>, which reduces my training costs.</a:t>
            </a:r>
            <a:endParaRPr lang="en-US" sz="1800" dirty="0"/>
          </a:p>
        </p:txBody>
      </p:sp>
      <p:sp>
        <p:nvSpPr>
          <p:cNvPr id="6" name="Shape 4"/>
          <p:cNvSpPr/>
          <p:nvPr/>
        </p:nvSpPr>
        <p:spPr>
          <a:xfrm>
            <a:off x="762000" y="8763000"/>
            <a:ext cx="14732000" cy="12700"/>
          </a:xfrm>
          <a:prstGeom prst="rect">
            <a:avLst/>
          </a:prstGeom>
          <a:solidFill>
            <a:srgbClr val="8B7355">
              <a:alpha val="30000"/>
            </a:srgbClr>
          </a:solidFill>
          <a:ln/>
        </p:spPr>
        <p:txBody>
          <a:bodyPr/>
          <a:lstStyle/>
          <a:p>
            <a:endParaRPr lang="en-US"/>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444500"/>
            <a:ext cx="3810000" cy="254000"/>
          </a:xfrm>
          <a:prstGeom prst="rect">
            <a:avLst/>
          </a:prstGeom>
          <a:noFill/>
          <a:ln/>
        </p:spPr>
        <p:txBody>
          <a:bodyPr wrap="none" lIns="0" tIns="0" rIns="0" bIns="0" rtlCol="0" anchor="t"/>
          <a:lstStyle/>
          <a:p>
            <a:pPr algn="l">
              <a:lnSpc>
                <a:spcPct val="120000"/>
              </a:lnSpc>
            </a:pPr>
            <a:r>
              <a:rPr lang="en-US" sz="1000" kern="0" spc="200" dirty="0">
                <a:solidFill>
                  <a:srgbClr val="8B7355"/>
                </a:solidFill>
                <a:latin typeface="Liter" pitchFamily="34" charset="0"/>
                <a:ea typeface="Liter" pitchFamily="34" charset="-122"/>
                <a:cs typeface="Liter" pitchFamily="34" charset="-120"/>
              </a:rPr>
              <a:t>GREENFUEL BUSINESS PLAN</a:t>
            </a:r>
            <a:endParaRPr lang="en-US" sz="1000" dirty="0"/>
          </a:p>
        </p:txBody>
      </p:sp>
      <p:sp>
        <p:nvSpPr>
          <p:cNvPr id="3" name="Shape 1"/>
          <p:cNvSpPr/>
          <p:nvPr/>
        </p:nvSpPr>
        <p:spPr>
          <a:xfrm>
            <a:off x="762000" y="889000"/>
            <a:ext cx="63500" cy="444500"/>
          </a:xfrm>
          <a:prstGeom prst="rect">
            <a:avLst/>
          </a:prstGeom>
          <a:solidFill>
            <a:srgbClr val="C4913A"/>
          </a:solidFill>
          <a:ln/>
        </p:spPr>
        <p:txBody>
          <a:bodyPr/>
          <a:lstStyle/>
          <a:p>
            <a:endParaRPr lang="en-US"/>
          </a:p>
        </p:txBody>
      </p:sp>
      <p:sp>
        <p:nvSpPr>
          <p:cNvPr id="4" name="Text 2"/>
          <p:cNvSpPr/>
          <p:nvPr/>
        </p:nvSpPr>
        <p:spPr>
          <a:xfrm>
            <a:off x="1016000" y="863600"/>
            <a:ext cx="8890000" cy="533400"/>
          </a:xfrm>
          <a:prstGeom prst="rect">
            <a:avLst/>
          </a:prstGeom>
          <a:noFill/>
          <a:ln/>
        </p:spPr>
        <p:txBody>
          <a:bodyPr wrap="none" lIns="0" tIns="0" rIns="0" bIns="0" rtlCol="0" anchor="t"/>
          <a:lstStyle/>
          <a:p>
            <a:pPr algn="l">
              <a:lnSpc>
                <a:spcPct val="120000"/>
              </a:lnSpc>
            </a:pPr>
            <a:r>
              <a:rPr lang="en-US" sz="3000" b="1" dirty="0">
                <a:solidFill>
                  <a:srgbClr val="2D5F3C"/>
                </a:solidFill>
                <a:latin typeface="Liter" pitchFamily="34" charset="0"/>
                <a:ea typeface="Liter" pitchFamily="34" charset="-122"/>
                <a:cs typeface="Liter" pitchFamily="34" charset="-120"/>
              </a:rPr>
              <a:t>PESTEL Analysis</a:t>
            </a:r>
            <a:endParaRPr lang="en-US" sz="3000" dirty="0"/>
          </a:p>
        </p:txBody>
      </p:sp>
      <p:sp>
        <p:nvSpPr>
          <p:cNvPr id="5" name="Shape 3"/>
          <p:cNvSpPr/>
          <p:nvPr/>
        </p:nvSpPr>
        <p:spPr>
          <a:xfrm>
            <a:off x="762000" y="1587500"/>
            <a:ext cx="7175500" cy="6858000"/>
          </a:xfrm>
          <a:prstGeom prst="rect">
            <a:avLst/>
          </a:prstGeom>
          <a:solidFill>
            <a:srgbClr val="FFFFFF"/>
          </a:solidFill>
          <a:ln/>
          <a:effectLst>
            <a:outerShdw blurRad="101600" dist="25400" dir="5400000" algn="bl" rotWithShape="0">
              <a:srgbClr val="000000">
                <a:alpha val="5098"/>
              </a:srgbClr>
            </a:outerShdw>
          </a:effectLst>
        </p:spPr>
        <p:txBody>
          <a:bodyPr/>
          <a:lstStyle/>
          <a:p>
            <a:endParaRPr lang="en-US"/>
          </a:p>
        </p:txBody>
      </p:sp>
      <p:sp>
        <p:nvSpPr>
          <p:cNvPr id="6" name="Shape 4"/>
          <p:cNvSpPr/>
          <p:nvPr/>
        </p:nvSpPr>
        <p:spPr>
          <a:xfrm>
            <a:off x="762000" y="1587500"/>
            <a:ext cx="63500" cy="6858000"/>
          </a:xfrm>
          <a:prstGeom prst="rect">
            <a:avLst/>
          </a:prstGeom>
          <a:solidFill>
            <a:srgbClr val="2D5F3C"/>
          </a:solidFill>
          <a:ln/>
        </p:spPr>
        <p:txBody>
          <a:bodyPr/>
          <a:lstStyle/>
          <a:p>
            <a:endParaRPr lang="en-US"/>
          </a:p>
        </p:txBody>
      </p:sp>
      <p:sp>
        <p:nvSpPr>
          <p:cNvPr id="7" name="Shape 5"/>
          <p:cNvSpPr/>
          <p:nvPr/>
        </p:nvSpPr>
        <p:spPr>
          <a:xfrm>
            <a:off x="1079500" y="1841500"/>
            <a:ext cx="355600" cy="355600"/>
          </a:xfrm>
          <a:custGeom>
            <a:avLst/>
            <a:gdLst/>
            <a:ahLst/>
            <a:cxnLst/>
            <a:rect l="l" t="t" r="r" b="b"/>
            <a:pathLst>
              <a:path w="355600" h="355600">
                <a:moveTo>
                  <a:pt x="165785" y="3542"/>
                </a:moveTo>
                <a:cubicBezTo>
                  <a:pt x="173077" y="-1181"/>
                  <a:pt x="182523" y="-1181"/>
                  <a:pt x="189815" y="3542"/>
                </a:cubicBezTo>
                <a:lnTo>
                  <a:pt x="345390" y="103555"/>
                </a:lnTo>
                <a:cubicBezTo>
                  <a:pt x="353655" y="108903"/>
                  <a:pt x="357475" y="119043"/>
                  <a:pt x="354697" y="128488"/>
                </a:cubicBezTo>
                <a:cubicBezTo>
                  <a:pt x="351919" y="137934"/>
                  <a:pt x="343237" y="144463"/>
                  <a:pt x="333375" y="144463"/>
                </a:cubicBezTo>
                <a:lnTo>
                  <a:pt x="311150" y="144463"/>
                </a:lnTo>
                <a:lnTo>
                  <a:pt x="311150" y="288925"/>
                </a:lnTo>
                <a:lnTo>
                  <a:pt x="346710" y="315595"/>
                </a:lnTo>
                <a:cubicBezTo>
                  <a:pt x="352336" y="319762"/>
                  <a:pt x="355600" y="326360"/>
                  <a:pt x="355600" y="333375"/>
                </a:cubicBezTo>
                <a:cubicBezTo>
                  <a:pt x="355600" y="345668"/>
                  <a:pt x="345668" y="355600"/>
                  <a:pt x="333375" y="355600"/>
                </a:cubicBezTo>
                <a:lnTo>
                  <a:pt x="22225" y="355600"/>
                </a:lnTo>
                <a:cubicBezTo>
                  <a:pt x="9932" y="355600"/>
                  <a:pt x="0" y="345668"/>
                  <a:pt x="0" y="333375"/>
                </a:cubicBezTo>
                <a:cubicBezTo>
                  <a:pt x="0" y="326360"/>
                  <a:pt x="3264" y="319762"/>
                  <a:pt x="8890" y="315595"/>
                </a:cubicBezTo>
                <a:lnTo>
                  <a:pt x="44450" y="288925"/>
                </a:lnTo>
                <a:lnTo>
                  <a:pt x="44450" y="288925"/>
                </a:lnTo>
                <a:lnTo>
                  <a:pt x="44450" y="144463"/>
                </a:lnTo>
                <a:lnTo>
                  <a:pt x="22225" y="144463"/>
                </a:lnTo>
                <a:cubicBezTo>
                  <a:pt x="12363" y="144463"/>
                  <a:pt x="3681" y="137934"/>
                  <a:pt x="903" y="128488"/>
                </a:cubicBezTo>
                <a:cubicBezTo>
                  <a:pt x="-1875" y="119043"/>
                  <a:pt x="1945" y="108833"/>
                  <a:pt x="10210" y="103555"/>
                </a:cubicBezTo>
                <a:lnTo>
                  <a:pt x="165785" y="3542"/>
                </a:lnTo>
                <a:close/>
                <a:moveTo>
                  <a:pt x="233363" y="144463"/>
                </a:moveTo>
                <a:lnTo>
                  <a:pt x="233363" y="288925"/>
                </a:lnTo>
                <a:lnTo>
                  <a:pt x="277813" y="288925"/>
                </a:lnTo>
                <a:lnTo>
                  <a:pt x="277813" y="144463"/>
                </a:lnTo>
                <a:lnTo>
                  <a:pt x="233363" y="144463"/>
                </a:lnTo>
                <a:close/>
                <a:moveTo>
                  <a:pt x="155575" y="288925"/>
                </a:moveTo>
                <a:lnTo>
                  <a:pt x="200025" y="288925"/>
                </a:lnTo>
                <a:lnTo>
                  <a:pt x="200025" y="144463"/>
                </a:lnTo>
                <a:lnTo>
                  <a:pt x="155575" y="144463"/>
                </a:lnTo>
                <a:lnTo>
                  <a:pt x="155575" y="288925"/>
                </a:lnTo>
                <a:close/>
                <a:moveTo>
                  <a:pt x="77788" y="144463"/>
                </a:moveTo>
                <a:lnTo>
                  <a:pt x="77788" y="288925"/>
                </a:lnTo>
                <a:lnTo>
                  <a:pt x="122238" y="288925"/>
                </a:lnTo>
                <a:lnTo>
                  <a:pt x="122238" y="144463"/>
                </a:lnTo>
                <a:lnTo>
                  <a:pt x="77788" y="144463"/>
                </a:lnTo>
                <a:close/>
              </a:path>
            </a:pathLst>
          </a:custGeom>
          <a:solidFill>
            <a:srgbClr val="2D5F3C"/>
          </a:solidFill>
          <a:ln/>
        </p:spPr>
        <p:txBody>
          <a:bodyPr/>
          <a:lstStyle/>
          <a:p>
            <a:endParaRPr lang="en-US"/>
          </a:p>
        </p:txBody>
      </p:sp>
      <p:sp>
        <p:nvSpPr>
          <p:cNvPr id="8" name="Text 6"/>
          <p:cNvSpPr/>
          <p:nvPr/>
        </p:nvSpPr>
        <p:spPr>
          <a:xfrm>
            <a:off x="1549400" y="1816100"/>
            <a:ext cx="2540000" cy="406400"/>
          </a:xfrm>
          <a:prstGeom prst="rect">
            <a:avLst/>
          </a:prstGeom>
          <a:noFill/>
          <a:ln/>
        </p:spPr>
        <p:txBody>
          <a:bodyPr wrap="none" lIns="0" tIns="0" rIns="0" bIns="0" rtlCol="0" anchor="t"/>
          <a:lstStyle/>
          <a:p>
            <a:pPr algn="l">
              <a:lnSpc>
                <a:spcPct val="120000"/>
              </a:lnSpc>
            </a:pPr>
            <a:r>
              <a:rPr lang="en-US" sz="2200" b="1" dirty="0">
                <a:solidFill>
                  <a:srgbClr val="2D5F3C"/>
                </a:solidFill>
                <a:latin typeface="Liter" pitchFamily="34" charset="0"/>
                <a:ea typeface="Liter" pitchFamily="34" charset="-122"/>
                <a:cs typeface="Liter" pitchFamily="34" charset="-120"/>
              </a:rPr>
              <a:t>Political</a:t>
            </a:r>
            <a:endParaRPr lang="en-US" sz="2200" dirty="0"/>
          </a:p>
        </p:txBody>
      </p:sp>
      <p:sp>
        <p:nvSpPr>
          <p:cNvPr id="9" name="Text 7"/>
          <p:cNvSpPr/>
          <p:nvPr/>
        </p:nvSpPr>
        <p:spPr>
          <a:xfrm>
            <a:off x="1079500" y="2413000"/>
            <a:ext cx="6604000" cy="5778500"/>
          </a:xfrm>
          <a:prstGeom prst="rect">
            <a:avLst/>
          </a:prstGeom>
          <a:noFill/>
          <a:ln/>
        </p:spPr>
        <p:txBody>
          <a:bodyPr wrap="square" lIns="0" tIns="0" rIns="0" bIns="0" rtlCol="0" anchor="t"/>
          <a:lstStyle/>
          <a:p>
            <a:pPr algn="l">
              <a:lnSpc>
                <a:spcPct val="155000"/>
              </a:lnSpc>
            </a:pPr>
            <a:r>
              <a:rPr lang="en-US" sz="1600" dirty="0">
                <a:solidFill>
                  <a:srgbClr val="1E1E1E"/>
                </a:solidFill>
                <a:latin typeface="Quattrocento Sans" pitchFamily="34" charset="0"/>
                <a:ea typeface="Quattrocento Sans" pitchFamily="34" charset="-122"/>
                <a:cs typeface="Quattrocento Sans" pitchFamily="34" charset="-120"/>
              </a:rPr>
              <a:t>Food businesses in the UK must comply with strict rules and regulations. I will need to </a:t>
            </a:r>
            <a:r>
              <a:rPr lang="en-US" sz="1600" b="1" dirty="0">
                <a:solidFill>
                  <a:srgbClr val="1E1E1E"/>
                </a:solidFill>
                <a:latin typeface="Quattrocento Sans" pitchFamily="34" charset="0"/>
                <a:ea typeface="Quattrocento Sans" pitchFamily="34" charset="-122"/>
                <a:cs typeface="Quattrocento Sans" pitchFamily="34" charset="-120"/>
              </a:rPr>
              <a:t>register with Birmingham City Council</a:t>
            </a:r>
            <a:r>
              <a:rPr lang="en-US" sz="1600" dirty="0">
                <a:solidFill>
                  <a:srgbClr val="1E1E1E"/>
                </a:solidFill>
                <a:latin typeface="Quattrocento Sans" pitchFamily="34" charset="0"/>
                <a:ea typeface="Quattrocento Sans" pitchFamily="34" charset="-122"/>
                <a:cs typeface="Quattrocento Sans" pitchFamily="34" charset="-120"/>
              </a:rPr>
              <a:t> before opening and will be subject to regular inspections by environmental health officers.</a:t>
            </a:r>
            <a:endParaRPr lang="en-US" sz="1600" dirty="0"/>
          </a:p>
          <a:p>
            <a:pPr algn="l">
              <a:lnSpc>
                <a:spcPct val="155000"/>
              </a:lnSpc>
              <a:spcBef>
                <a:spcPts val="1000"/>
              </a:spcBef>
            </a:pPr>
            <a:r>
              <a:rPr lang="en-US" sz="1600" dirty="0">
                <a:solidFill>
                  <a:srgbClr val="1E1E1E"/>
                </a:solidFill>
                <a:latin typeface="Quattrocento Sans" pitchFamily="34" charset="0"/>
                <a:ea typeface="Quattrocento Sans" pitchFamily="34" charset="-122"/>
                <a:cs typeface="Quattrocento Sans" pitchFamily="34" charset="-120"/>
              </a:rPr>
              <a:t>The </a:t>
            </a:r>
            <a:r>
              <a:rPr lang="en-US" sz="1600" u="sng" dirty="0">
                <a:solidFill>
                  <a:srgbClr val="1E1E1E"/>
                </a:solidFill>
                <a:uFill>
                  <a:solidFill>
                    <a:srgbClr val="1E1E1E"/>
                  </a:solidFill>
                </a:uFill>
                <a:latin typeface="Quattrocento Sans" pitchFamily="34" charset="0"/>
                <a:ea typeface="Quattrocento Sans" pitchFamily="34" charset="-122"/>
                <a:cs typeface="Quattrocento Sans" pitchFamily="34" charset="-120"/>
                <a:hlinkClick r:id="rId3" action="ppaction://hlinkfile">
                  <a:extLst>
                    <a:ext uri="{A12FA001-AC4F-418D-AE19-62706E023703}">
                      <ahyp:hlinkClr xmlns:ahyp="http://schemas.microsoft.com/office/drawing/2018/hyperlinkcolor" val="tx"/>
                    </a:ext>
                  </a:extLst>
                </a:hlinkClick>
              </a:rPr>
              <a:t>Food Standards Agency (2023)</a:t>
            </a:r>
            <a:r>
              <a:rPr lang="en-US" sz="1600" dirty="0">
                <a:solidFill>
                  <a:srgbClr val="1E1E1E"/>
                </a:solidFill>
                <a:latin typeface="Quattrocento Sans" pitchFamily="34" charset="0"/>
                <a:ea typeface="Quattrocento Sans" pitchFamily="34" charset="-122"/>
                <a:cs typeface="Quattrocento Sans" pitchFamily="34" charset="-120"/>
              </a:rPr>
              <a:t> provides guidance on food safety standards, including requirements for food handling, storage, temperature control, and allergen management.</a:t>
            </a:r>
            <a:endParaRPr lang="en-US" sz="1600" dirty="0"/>
          </a:p>
          <a:p>
            <a:pPr algn="l">
              <a:lnSpc>
                <a:spcPct val="155000"/>
              </a:lnSpc>
              <a:spcBef>
                <a:spcPts val="1000"/>
              </a:spcBef>
            </a:pPr>
            <a:r>
              <a:rPr lang="en-US" sz="1600" dirty="0">
                <a:solidFill>
                  <a:srgbClr val="1E1E1E"/>
                </a:solidFill>
                <a:latin typeface="Quattrocento Sans" pitchFamily="34" charset="0"/>
                <a:ea typeface="Quattrocento Sans" pitchFamily="34" charset="-122"/>
                <a:cs typeface="Quattrocento Sans" pitchFamily="34" charset="-120"/>
              </a:rPr>
              <a:t>I have budgeted </a:t>
            </a:r>
            <a:r>
              <a:rPr lang="en-US" sz="1600" b="1" dirty="0">
                <a:solidFill>
                  <a:srgbClr val="1E1E1E"/>
                </a:solidFill>
                <a:latin typeface="Quattrocento Sans" pitchFamily="34" charset="0"/>
                <a:ea typeface="Quattrocento Sans" pitchFamily="34" charset="-122"/>
                <a:cs typeface="Quattrocento Sans" pitchFamily="34" charset="-120"/>
              </a:rPr>
              <a:t>£200</a:t>
            </a:r>
            <a:r>
              <a:rPr lang="en-US" sz="1600" dirty="0">
                <a:solidFill>
                  <a:srgbClr val="1E1E1E"/>
                </a:solidFill>
                <a:latin typeface="Quattrocento Sans" pitchFamily="34" charset="0"/>
                <a:ea typeface="Quattrocento Sans" pitchFamily="34" charset="-122"/>
                <a:cs typeface="Quattrocento Sans" pitchFamily="34" charset="-120"/>
              </a:rPr>
              <a:t> for my Level 2 Food Hygiene certificate and council registration. Failure to comply with these regulations could result in the business being closed before it has properly started, so this is an area I am taking very seriously.</a:t>
            </a:r>
            <a:endParaRPr lang="en-US" sz="1600" dirty="0"/>
          </a:p>
        </p:txBody>
      </p:sp>
      <p:sp>
        <p:nvSpPr>
          <p:cNvPr id="10" name="Shape 8"/>
          <p:cNvSpPr/>
          <p:nvPr/>
        </p:nvSpPr>
        <p:spPr>
          <a:xfrm>
            <a:off x="8318500" y="1587500"/>
            <a:ext cx="7175500" cy="6858000"/>
          </a:xfrm>
          <a:prstGeom prst="rect">
            <a:avLst/>
          </a:prstGeom>
          <a:solidFill>
            <a:srgbClr val="FFFFFF"/>
          </a:solidFill>
          <a:ln/>
          <a:effectLst>
            <a:outerShdw blurRad="101600" dist="25400" dir="5400000" algn="bl" rotWithShape="0">
              <a:srgbClr val="000000">
                <a:alpha val="5098"/>
              </a:srgbClr>
            </a:outerShdw>
          </a:effectLst>
        </p:spPr>
        <p:txBody>
          <a:bodyPr/>
          <a:lstStyle/>
          <a:p>
            <a:endParaRPr lang="en-US"/>
          </a:p>
        </p:txBody>
      </p:sp>
      <p:sp>
        <p:nvSpPr>
          <p:cNvPr id="11" name="Shape 9"/>
          <p:cNvSpPr/>
          <p:nvPr/>
        </p:nvSpPr>
        <p:spPr>
          <a:xfrm>
            <a:off x="8318500" y="1587500"/>
            <a:ext cx="63500" cy="6858000"/>
          </a:xfrm>
          <a:prstGeom prst="rect">
            <a:avLst/>
          </a:prstGeom>
          <a:solidFill>
            <a:srgbClr val="C4913A"/>
          </a:solidFill>
          <a:ln/>
        </p:spPr>
        <p:txBody>
          <a:bodyPr/>
          <a:lstStyle/>
          <a:p>
            <a:endParaRPr lang="en-US"/>
          </a:p>
        </p:txBody>
      </p:sp>
      <p:sp>
        <p:nvSpPr>
          <p:cNvPr id="12" name="Shape 10"/>
          <p:cNvSpPr/>
          <p:nvPr/>
        </p:nvSpPr>
        <p:spPr>
          <a:xfrm>
            <a:off x="8636000" y="1841500"/>
            <a:ext cx="355600" cy="355600"/>
          </a:xfrm>
          <a:custGeom>
            <a:avLst/>
            <a:gdLst/>
            <a:ahLst/>
            <a:cxnLst/>
            <a:rect l="l" t="t" r="r" b="b"/>
            <a:pathLst>
              <a:path w="355600" h="355600">
                <a:moveTo>
                  <a:pt x="44450" y="44450"/>
                </a:moveTo>
                <a:cubicBezTo>
                  <a:pt x="44450" y="32157"/>
                  <a:pt x="34518" y="22225"/>
                  <a:pt x="22225" y="22225"/>
                </a:cubicBezTo>
                <a:cubicBezTo>
                  <a:pt x="9932" y="22225"/>
                  <a:pt x="0" y="32157"/>
                  <a:pt x="0" y="44450"/>
                </a:cubicBezTo>
                <a:lnTo>
                  <a:pt x="0" y="277813"/>
                </a:lnTo>
                <a:cubicBezTo>
                  <a:pt x="0" y="308511"/>
                  <a:pt x="24864" y="333375"/>
                  <a:pt x="55563" y="333375"/>
                </a:cubicBezTo>
                <a:lnTo>
                  <a:pt x="333375" y="333375"/>
                </a:lnTo>
                <a:cubicBezTo>
                  <a:pt x="345668" y="333375"/>
                  <a:pt x="355600" y="323443"/>
                  <a:pt x="355600" y="311150"/>
                </a:cubicBezTo>
                <a:cubicBezTo>
                  <a:pt x="355600" y="298857"/>
                  <a:pt x="345668" y="288925"/>
                  <a:pt x="333375" y="288925"/>
                </a:cubicBezTo>
                <a:lnTo>
                  <a:pt x="55563" y="288925"/>
                </a:lnTo>
                <a:cubicBezTo>
                  <a:pt x="49451" y="288925"/>
                  <a:pt x="44450" y="283924"/>
                  <a:pt x="44450" y="277813"/>
                </a:cubicBezTo>
                <a:lnTo>
                  <a:pt x="44450" y="44450"/>
                </a:lnTo>
                <a:close/>
                <a:moveTo>
                  <a:pt x="326846" y="104596"/>
                </a:moveTo>
                <a:cubicBezTo>
                  <a:pt x="335528" y="95915"/>
                  <a:pt x="335528" y="81816"/>
                  <a:pt x="326846" y="73134"/>
                </a:cubicBezTo>
                <a:cubicBezTo>
                  <a:pt x="318165" y="64453"/>
                  <a:pt x="304066" y="64453"/>
                  <a:pt x="295384" y="73134"/>
                </a:cubicBezTo>
                <a:lnTo>
                  <a:pt x="222250" y="146338"/>
                </a:lnTo>
                <a:lnTo>
                  <a:pt x="182384" y="106541"/>
                </a:lnTo>
                <a:cubicBezTo>
                  <a:pt x="173702" y="97859"/>
                  <a:pt x="159603" y="97859"/>
                  <a:pt x="150922" y="106541"/>
                </a:cubicBezTo>
                <a:lnTo>
                  <a:pt x="84247" y="173216"/>
                </a:lnTo>
                <a:cubicBezTo>
                  <a:pt x="75565" y="181898"/>
                  <a:pt x="75565" y="195997"/>
                  <a:pt x="84247" y="204678"/>
                </a:cubicBezTo>
                <a:cubicBezTo>
                  <a:pt x="92928" y="213360"/>
                  <a:pt x="107027" y="213360"/>
                  <a:pt x="115709" y="204678"/>
                </a:cubicBezTo>
                <a:lnTo>
                  <a:pt x="166688" y="153700"/>
                </a:lnTo>
                <a:lnTo>
                  <a:pt x="206554" y="193566"/>
                </a:lnTo>
                <a:cubicBezTo>
                  <a:pt x="215235" y="202248"/>
                  <a:pt x="229334" y="202248"/>
                  <a:pt x="238016" y="193566"/>
                </a:cubicBezTo>
                <a:lnTo>
                  <a:pt x="326916" y="104666"/>
                </a:lnTo>
                <a:close/>
              </a:path>
            </a:pathLst>
          </a:custGeom>
          <a:solidFill>
            <a:srgbClr val="C4913A"/>
          </a:solidFill>
          <a:ln/>
        </p:spPr>
        <p:txBody>
          <a:bodyPr/>
          <a:lstStyle/>
          <a:p>
            <a:endParaRPr lang="en-US"/>
          </a:p>
        </p:txBody>
      </p:sp>
      <p:sp>
        <p:nvSpPr>
          <p:cNvPr id="13" name="Text 11"/>
          <p:cNvSpPr/>
          <p:nvPr/>
        </p:nvSpPr>
        <p:spPr>
          <a:xfrm>
            <a:off x="9105900" y="1816100"/>
            <a:ext cx="2540000" cy="406400"/>
          </a:xfrm>
          <a:prstGeom prst="rect">
            <a:avLst/>
          </a:prstGeom>
          <a:noFill/>
          <a:ln/>
        </p:spPr>
        <p:txBody>
          <a:bodyPr wrap="none" lIns="0" tIns="0" rIns="0" bIns="0" rtlCol="0" anchor="t"/>
          <a:lstStyle/>
          <a:p>
            <a:pPr algn="l">
              <a:lnSpc>
                <a:spcPct val="120000"/>
              </a:lnSpc>
            </a:pPr>
            <a:r>
              <a:rPr lang="en-US" sz="2200" b="1" dirty="0">
                <a:solidFill>
                  <a:srgbClr val="C4913A"/>
                </a:solidFill>
                <a:latin typeface="Liter" pitchFamily="34" charset="0"/>
                <a:ea typeface="Liter" pitchFamily="34" charset="-122"/>
                <a:cs typeface="Liter" pitchFamily="34" charset="-120"/>
              </a:rPr>
              <a:t>Economic</a:t>
            </a:r>
            <a:endParaRPr lang="en-US" sz="2200" dirty="0"/>
          </a:p>
        </p:txBody>
      </p:sp>
      <p:sp>
        <p:nvSpPr>
          <p:cNvPr id="14" name="Text 12"/>
          <p:cNvSpPr/>
          <p:nvPr/>
        </p:nvSpPr>
        <p:spPr>
          <a:xfrm>
            <a:off x="8636000" y="2413000"/>
            <a:ext cx="6604000" cy="5778500"/>
          </a:xfrm>
          <a:prstGeom prst="rect">
            <a:avLst/>
          </a:prstGeom>
          <a:noFill/>
          <a:ln/>
        </p:spPr>
        <p:txBody>
          <a:bodyPr wrap="square" lIns="0" tIns="0" rIns="0" bIns="0" rtlCol="0" anchor="t"/>
          <a:lstStyle/>
          <a:p>
            <a:pPr algn="l">
              <a:lnSpc>
                <a:spcPct val="155000"/>
              </a:lnSpc>
            </a:pPr>
            <a:r>
              <a:rPr lang="en-US" sz="1600" dirty="0">
                <a:solidFill>
                  <a:srgbClr val="1E1E1E"/>
                </a:solidFill>
                <a:latin typeface="Quattrocento Sans" pitchFamily="34" charset="0"/>
                <a:ea typeface="Quattrocento Sans" pitchFamily="34" charset="-122"/>
                <a:cs typeface="Quattrocento Sans" pitchFamily="34" charset="-120"/>
              </a:rPr>
              <a:t>The current </a:t>
            </a:r>
            <a:r>
              <a:rPr lang="en-US" sz="1600" b="1" dirty="0">
                <a:solidFill>
                  <a:srgbClr val="1E1E1E"/>
                </a:solidFill>
                <a:latin typeface="Quattrocento Sans" pitchFamily="34" charset="0"/>
                <a:ea typeface="Quattrocento Sans" pitchFamily="34" charset="-122"/>
                <a:cs typeface="Quattrocento Sans" pitchFamily="34" charset="-120"/>
              </a:rPr>
              <a:t>cost of living crisis</a:t>
            </a:r>
            <a:r>
              <a:rPr lang="en-US" sz="1600" dirty="0">
                <a:solidFill>
                  <a:srgbClr val="1E1E1E"/>
                </a:solidFill>
                <a:latin typeface="Quattrocento Sans" pitchFamily="34" charset="0"/>
                <a:ea typeface="Quattrocento Sans" pitchFamily="34" charset="-122"/>
                <a:cs typeface="Quattrocento Sans" pitchFamily="34" charset="-120"/>
              </a:rPr>
              <a:t> affects consumer spending patterns. I have priced my smoothies at </a:t>
            </a:r>
            <a:r>
              <a:rPr lang="en-US" sz="1600" b="1" dirty="0">
                <a:solidFill>
                  <a:srgbClr val="1E1E1E"/>
                </a:solidFill>
                <a:latin typeface="Quattrocento Sans" pitchFamily="34" charset="0"/>
                <a:ea typeface="Quattrocento Sans" pitchFamily="34" charset="-122"/>
                <a:cs typeface="Quattrocento Sans" pitchFamily="34" charset="-120"/>
              </a:rPr>
              <a:t>£3.50 to £4.50</a:t>
            </a:r>
            <a:r>
              <a:rPr lang="en-US" sz="1600" dirty="0">
                <a:solidFill>
                  <a:srgbClr val="1E1E1E"/>
                </a:solidFill>
                <a:latin typeface="Quattrocento Sans" pitchFamily="34" charset="0"/>
                <a:ea typeface="Quattrocento Sans" pitchFamily="34" charset="-122"/>
                <a:cs typeface="Quattrocento Sans" pitchFamily="34" charset="-120"/>
              </a:rPr>
              <a:t>, which is competitive compared to existing options such as Boost Juice Bar, while still allowing for a reasonable profit margin.</a:t>
            </a:r>
            <a:endParaRPr lang="en-US" sz="1600" dirty="0"/>
          </a:p>
          <a:p>
            <a:pPr algn="l">
              <a:lnSpc>
                <a:spcPct val="155000"/>
              </a:lnSpc>
              <a:spcBef>
                <a:spcPts val="1000"/>
              </a:spcBef>
            </a:pPr>
            <a:r>
              <a:rPr lang="en-US" sz="1600" dirty="0">
                <a:solidFill>
                  <a:srgbClr val="1E1E1E"/>
                </a:solidFill>
                <a:latin typeface="Quattrocento Sans" pitchFamily="34" charset="0"/>
                <a:ea typeface="Quattrocento Sans" pitchFamily="34" charset="-122"/>
                <a:cs typeface="Quattrocento Sans" pitchFamily="34" charset="-120"/>
              </a:rPr>
              <a:t>The UK healthy food market is valued at </a:t>
            </a:r>
            <a:r>
              <a:rPr lang="en-US" sz="1600" b="1" dirty="0">
                <a:solidFill>
                  <a:srgbClr val="1E1E1E"/>
                </a:solidFill>
                <a:latin typeface="Quattrocento Sans" pitchFamily="34" charset="0"/>
                <a:ea typeface="Quattrocento Sans" pitchFamily="34" charset="-122"/>
                <a:cs typeface="Quattrocento Sans" pitchFamily="34" charset="-120"/>
              </a:rPr>
              <a:t>over £100 million</a:t>
            </a:r>
            <a:r>
              <a:rPr lang="en-US" sz="1600" dirty="0">
                <a:solidFill>
                  <a:srgbClr val="1E1E1E"/>
                </a:solidFill>
                <a:latin typeface="Quattrocento Sans" pitchFamily="34" charset="0"/>
                <a:ea typeface="Quattrocento Sans" pitchFamily="34" charset="-122"/>
                <a:cs typeface="Quattrocento Sans" pitchFamily="34" charset="-120"/>
              </a:rPr>
              <a:t> and continues to grow (</a:t>
            </a:r>
            <a:r>
              <a:rPr lang="en-US" sz="1600" u="sng" dirty="0">
                <a:solidFill>
                  <a:srgbClr val="1E1E1E"/>
                </a:solidFill>
                <a:uFill>
                  <a:solidFill>
                    <a:srgbClr val="1E1E1E"/>
                  </a:solidFill>
                </a:uFill>
                <a:latin typeface="Quattrocento Sans" pitchFamily="34" charset="0"/>
                <a:ea typeface="Quattrocento Sans" pitchFamily="34" charset="-122"/>
                <a:cs typeface="Quattrocento Sans" pitchFamily="34" charset="-120"/>
                <a:hlinkClick r:id="rId4" action="ppaction://hlinkfile">
                  <a:extLst>
                    <a:ext uri="{A12FA001-AC4F-418D-AE19-62706E023703}">
                      <ahyp:hlinkClr xmlns:ahyp="http://schemas.microsoft.com/office/drawing/2018/hyperlinkcolor" val="tx"/>
                    </a:ext>
                  </a:extLst>
                </a:hlinkClick>
              </a:rPr>
              <a:t>Statista, 2024</a:t>
            </a:r>
            <a:r>
              <a:rPr lang="en-US" sz="1600" dirty="0">
                <a:solidFill>
                  <a:srgbClr val="1E1E1E"/>
                </a:solidFill>
                <a:latin typeface="Quattrocento Sans" pitchFamily="34" charset="0"/>
                <a:ea typeface="Quattrocento Sans" pitchFamily="34" charset="-122"/>
                <a:cs typeface="Quattrocento Sans" pitchFamily="34" charset="-120"/>
              </a:rPr>
              <a:t>), indicating that consumers are willing to spend on health products even during economically hard times.</a:t>
            </a:r>
            <a:endParaRPr lang="en-US" sz="1600" dirty="0"/>
          </a:p>
          <a:p>
            <a:pPr algn="l">
              <a:lnSpc>
                <a:spcPct val="155000"/>
              </a:lnSpc>
              <a:spcBef>
                <a:spcPts val="1000"/>
              </a:spcBef>
            </a:pPr>
            <a:r>
              <a:rPr lang="en-US" sz="1600" dirty="0">
                <a:solidFill>
                  <a:srgbClr val="1E1E1E"/>
                </a:solidFill>
                <a:latin typeface="Quattrocento Sans" pitchFamily="34" charset="0"/>
                <a:ea typeface="Quattrocento Sans" pitchFamily="34" charset="-122"/>
                <a:cs typeface="Quattrocento Sans" pitchFamily="34" charset="-120"/>
              </a:rPr>
              <a:t>My strategy is to position GreenFuel as an </a:t>
            </a:r>
            <a:r>
              <a:rPr lang="en-US" sz="1600" b="1" dirty="0">
                <a:solidFill>
                  <a:srgbClr val="1E1E1E"/>
                </a:solidFill>
                <a:latin typeface="Quattrocento Sans" pitchFamily="34" charset="0"/>
                <a:ea typeface="Quattrocento Sans" pitchFamily="34" charset="-122"/>
                <a:cs typeface="Quattrocento Sans" pitchFamily="34" charset="-120"/>
              </a:rPr>
              <a:t>affordable health option</a:t>
            </a:r>
            <a:r>
              <a:rPr lang="en-US" sz="1600" dirty="0">
                <a:solidFill>
                  <a:srgbClr val="1E1E1E"/>
                </a:solidFill>
                <a:latin typeface="Quattrocento Sans" pitchFamily="34" charset="0"/>
                <a:ea typeface="Quattrocento Sans" pitchFamily="34" charset="-122"/>
                <a:cs typeface="Quattrocento Sans" pitchFamily="34" charset="-120"/>
              </a:rPr>
              <a:t> rather than a premium luxury brand.</a:t>
            </a:r>
            <a:endParaRPr lang="en-US" sz="1600" dirty="0"/>
          </a:p>
        </p:txBody>
      </p:sp>
      <p:sp>
        <p:nvSpPr>
          <p:cNvPr id="15" name="Shape 13"/>
          <p:cNvSpPr/>
          <p:nvPr/>
        </p:nvSpPr>
        <p:spPr>
          <a:xfrm>
            <a:off x="762000" y="8763000"/>
            <a:ext cx="14732000" cy="12700"/>
          </a:xfrm>
          <a:prstGeom prst="rect">
            <a:avLst/>
          </a:prstGeom>
          <a:solidFill>
            <a:srgbClr val="8B7355">
              <a:alpha val="30000"/>
            </a:srgbClr>
          </a:solidFill>
          <a:ln/>
        </p:spPr>
        <p:txBody>
          <a:bodyPr/>
          <a:lstStyle/>
          <a:p>
            <a:endParaRPr lang="en-US"/>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444500"/>
            <a:ext cx="3810000" cy="254000"/>
          </a:xfrm>
          <a:prstGeom prst="rect">
            <a:avLst/>
          </a:prstGeom>
          <a:noFill/>
          <a:ln/>
        </p:spPr>
        <p:txBody>
          <a:bodyPr wrap="none" lIns="0" tIns="0" rIns="0" bIns="0" rtlCol="0" anchor="t"/>
          <a:lstStyle/>
          <a:p>
            <a:pPr algn="l">
              <a:lnSpc>
                <a:spcPct val="120000"/>
              </a:lnSpc>
            </a:pPr>
            <a:r>
              <a:rPr lang="en-US" sz="1000" kern="0" spc="200" dirty="0">
                <a:solidFill>
                  <a:srgbClr val="8B7355"/>
                </a:solidFill>
                <a:latin typeface="Liter" pitchFamily="34" charset="0"/>
                <a:ea typeface="Liter" pitchFamily="34" charset="-122"/>
                <a:cs typeface="Liter" pitchFamily="34" charset="-120"/>
              </a:rPr>
              <a:t>GREENFUEL BUSINESS PLAN</a:t>
            </a:r>
            <a:endParaRPr lang="en-US" sz="1000" dirty="0"/>
          </a:p>
        </p:txBody>
      </p:sp>
      <p:sp>
        <p:nvSpPr>
          <p:cNvPr id="3" name="Shape 1"/>
          <p:cNvSpPr/>
          <p:nvPr/>
        </p:nvSpPr>
        <p:spPr>
          <a:xfrm>
            <a:off x="762000" y="889000"/>
            <a:ext cx="63500" cy="444500"/>
          </a:xfrm>
          <a:prstGeom prst="rect">
            <a:avLst/>
          </a:prstGeom>
          <a:solidFill>
            <a:srgbClr val="C4913A"/>
          </a:solidFill>
          <a:ln/>
        </p:spPr>
        <p:txBody>
          <a:bodyPr/>
          <a:lstStyle/>
          <a:p>
            <a:endParaRPr lang="en-US"/>
          </a:p>
        </p:txBody>
      </p:sp>
      <p:sp>
        <p:nvSpPr>
          <p:cNvPr id="4" name="Text 2"/>
          <p:cNvSpPr/>
          <p:nvPr/>
        </p:nvSpPr>
        <p:spPr>
          <a:xfrm>
            <a:off x="1016000" y="863600"/>
            <a:ext cx="8890000" cy="533400"/>
          </a:xfrm>
          <a:prstGeom prst="rect">
            <a:avLst/>
          </a:prstGeom>
          <a:noFill/>
          <a:ln/>
        </p:spPr>
        <p:txBody>
          <a:bodyPr wrap="none" lIns="0" tIns="0" rIns="0" bIns="0" rtlCol="0" anchor="t"/>
          <a:lstStyle/>
          <a:p>
            <a:pPr algn="l">
              <a:lnSpc>
                <a:spcPct val="120000"/>
              </a:lnSpc>
            </a:pPr>
            <a:r>
              <a:rPr lang="en-US" sz="3000" b="1" dirty="0">
                <a:solidFill>
                  <a:srgbClr val="2D5F3C"/>
                </a:solidFill>
                <a:latin typeface="Liter" pitchFamily="34" charset="0"/>
                <a:ea typeface="Liter" pitchFamily="34" charset="-122"/>
                <a:cs typeface="Liter" pitchFamily="34" charset="-120"/>
              </a:rPr>
              <a:t>PESTEL Analysis</a:t>
            </a:r>
            <a:endParaRPr lang="en-US" sz="3000" dirty="0"/>
          </a:p>
        </p:txBody>
      </p:sp>
      <p:sp>
        <p:nvSpPr>
          <p:cNvPr id="5" name="Shape 3"/>
          <p:cNvSpPr/>
          <p:nvPr/>
        </p:nvSpPr>
        <p:spPr>
          <a:xfrm>
            <a:off x="762000" y="1587500"/>
            <a:ext cx="7175500" cy="6858000"/>
          </a:xfrm>
          <a:prstGeom prst="rect">
            <a:avLst/>
          </a:prstGeom>
          <a:solidFill>
            <a:srgbClr val="FFFFFF"/>
          </a:solidFill>
          <a:ln/>
          <a:effectLst>
            <a:outerShdw blurRad="101600" dist="25400" dir="5400000" algn="bl" rotWithShape="0">
              <a:srgbClr val="000000">
                <a:alpha val="5098"/>
              </a:srgbClr>
            </a:outerShdw>
          </a:effectLst>
        </p:spPr>
        <p:txBody>
          <a:bodyPr/>
          <a:lstStyle/>
          <a:p>
            <a:endParaRPr lang="en-US"/>
          </a:p>
        </p:txBody>
      </p:sp>
      <p:sp>
        <p:nvSpPr>
          <p:cNvPr id="6" name="Shape 4"/>
          <p:cNvSpPr/>
          <p:nvPr/>
        </p:nvSpPr>
        <p:spPr>
          <a:xfrm>
            <a:off x="762000" y="1587500"/>
            <a:ext cx="63500" cy="6858000"/>
          </a:xfrm>
          <a:prstGeom prst="rect">
            <a:avLst/>
          </a:prstGeom>
          <a:solidFill>
            <a:srgbClr val="2D5F3C"/>
          </a:solidFill>
          <a:ln/>
        </p:spPr>
        <p:txBody>
          <a:bodyPr/>
          <a:lstStyle/>
          <a:p>
            <a:endParaRPr lang="en-US"/>
          </a:p>
        </p:txBody>
      </p:sp>
      <p:sp>
        <p:nvSpPr>
          <p:cNvPr id="7" name="Shape 5"/>
          <p:cNvSpPr/>
          <p:nvPr/>
        </p:nvSpPr>
        <p:spPr>
          <a:xfrm>
            <a:off x="1079500" y="1841500"/>
            <a:ext cx="355600" cy="355600"/>
          </a:xfrm>
          <a:custGeom>
            <a:avLst/>
            <a:gdLst/>
            <a:ahLst/>
            <a:cxnLst/>
            <a:rect l="l" t="t" r="r" b="b"/>
            <a:pathLst>
              <a:path w="355600" h="355600">
                <a:moveTo>
                  <a:pt x="177800" y="11112"/>
                </a:moveTo>
                <a:cubicBezTo>
                  <a:pt x="209692" y="11112"/>
                  <a:pt x="235585" y="43478"/>
                  <a:pt x="235585" y="83344"/>
                </a:cubicBezTo>
                <a:cubicBezTo>
                  <a:pt x="235585" y="123209"/>
                  <a:pt x="209692" y="155575"/>
                  <a:pt x="177800" y="155575"/>
                </a:cubicBezTo>
                <a:cubicBezTo>
                  <a:pt x="145908" y="155575"/>
                  <a:pt x="120015" y="123209"/>
                  <a:pt x="120015" y="83344"/>
                </a:cubicBezTo>
                <a:cubicBezTo>
                  <a:pt x="120015" y="43478"/>
                  <a:pt x="145908" y="11113"/>
                  <a:pt x="177800" y="11112"/>
                </a:cubicBezTo>
                <a:close/>
                <a:moveTo>
                  <a:pt x="53340" y="61119"/>
                </a:moveTo>
                <a:cubicBezTo>
                  <a:pt x="75419" y="61119"/>
                  <a:pt x="93345" y="83526"/>
                  <a:pt x="93345" y="111125"/>
                </a:cubicBezTo>
                <a:cubicBezTo>
                  <a:pt x="93345" y="138724"/>
                  <a:pt x="75419" y="161131"/>
                  <a:pt x="53340" y="161131"/>
                </a:cubicBezTo>
                <a:cubicBezTo>
                  <a:pt x="31261" y="161131"/>
                  <a:pt x="13335" y="138724"/>
                  <a:pt x="13335" y="111125"/>
                </a:cubicBezTo>
                <a:cubicBezTo>
                  <a:pt x="13335" y="83526"/>
                  <a:pt x="31261" y="61119"/>
                  <a:pt x="53340" y="61119"/>
                </a:cubicBezTo>
                <a:close/>
                <a:moveTo>
                  <a:pt x="0" y="288925"/>
                </a:moveTo>
                <a:cubicBezTo>
                  <a:pt x="0" y="239822"/>
                  <a:pt x="31837" y="200025"/>
                  <a:pt x="71120" y="200025"/>
                </a:cubicBezTo>
                <a:cubicBezTo>
                  <a:pt x="78232" y="200025"/>
                  <a:pt x="85122" y="201345"/>
                  <a:pt x="91623" y="203775"/>
                </a:cubicBezTo>
                <a:cubicBezTo>
                  <a:pt x="73343" y="229334"/>
                  <a:pt x="62230" y="263088"/>
                  <a:pt x="62230" y="300038"/>
                </a:cubicBezTo>
                <a:lnTo>
                  <a:pt x="62230" y="311150"/>
                </a:lnTo>
                <a:cubicBezTo>
                  <a:pt x="62230" y="319068"/>
                  <a:pt x="63564" y="326569"/>
                  <a:pt x="65953" y="333375"/>
                </a:cubicBezTo>
                <a:lnTo>
                  <a:pt x="17780" y="333375"/>
                </a:lnTo>
                <a:cubicBezTo>
                  <a:pt x="7945" y="333375"/>
                  <a:pt x="0" y="323443"/>
                  <a:pt x="0" y="311150"/>
                </a:cubicBezTo>
                <a:lnTo>
                  <a:pt x="0" y="288925"/>
                </a:lnTo>
                <a:close/>
                <a:moveTo>
                  <a:pt x="289647" y="333375"/>
                </a:moveTo>
                <a:cubicBezTo>
                  <a:pt x="292036" y="326569"/>
                  <a:pt x="293370" y="319068"/>
                  <a:pt x="293370" y="311150"/>
                </a:cubicBezTo>
                <a:lnTo>
                  <a:pt x="293370" y="300038"/>
                </a:lnTo>
                <a:cubicBezTo>
                  <a:pt x="293370" y="263088"/>
                  <a:pt x="282257" y="229334"/>
                  <a:pt x="263977" y="203775"/>
                </a:cubicBezTo>
                <a:cubicBezTo>
                  <a:pt x="270478" y="201345"/>
                  <a:pt x="277368" y="200025"/>
                  <a:pt x="284480" y="200025"/>
                </a:cubicBezTo>
                <a:cubicBezTo>
                  <a:pt x="323763" y="200025"/>
                  <a:pt x="355600" y="239822"/>
                  <a:pt x="355600" y="288925"/>
                </a:cubicBezTo>
                <a:lnTo>
                  <a:pt x="355600" y="311150"/>
                </a:lnTo>
                <a:cubicBezTo>
                  <a:pt x="355600" y="323443"/>
                  <a:pt x="347655" y="333375"/>
                  <a:pt x="337820" y="333375"/>
                </a:cubicBezTo>
                <a:lnTo>
                  <a:pt x="289647" y="333375"/>
                </a:lnTo>
                <a:close/>
                <a:moveTo>
                  <a:pt x="262255" y="111125"/>
                </a:moveTo>
                <a:cubicBezTo>
                  <a:pt x="262255" y="83526"/>
                  <a:pt x="280181" y="61119"/>
                  <a:pt x="302260" y="61119"/>
                </a:cubicBezTo>
                <a:cubicBezTo>
                  <a:pt x="324339" y="61119"/>
                  <a:pt x="342265" y="83526"/>
                  <a:pt x="342265" y="111125"/>
                </a:cubicBezTo>
                <a:cubicBezTo>
                  <a:pt x="342265" y="138724"/>
                  <a:pt x="324339" y="161131"/>
                  <a:pt x="302260" y="161131"/>
                </a:cubicBezTo>
                <a:cubicBezTo>
                  <a:pt x="280181" y="161131"/>
                  <a:pt x="262255" y="138724"/>
                  <a:pt x="262255" y="111125"/>
                </a:cubicBezTo>
                <a:close/>
                <a:moveTo>
                  <a:pt x="88900" y="300038"/>
                </a:moveTo>
                <a:cubicBezTo>
                  <a:pt x="88900" y="238641"/>
                  <a:pt x="128683" y="188913"/>
                  <a:pt x="177800" y="188913"/>
                </a:cubicBezTo>
                <a:cubicBezTo>
                  <a:pt x="226917" y="188913"/>
                  <a:pt x="266700" y="238641"/>
                  <a:pt x="266700" y="300038"/>
                </a:cubicBezTo>
                <a:lnTo>
                  <a:pt x="266700" y="311150"/>
                </a:lnTo>
                <a:cubicBezTo>
                  <a:pt x="266700" y="323443"/>
                  <a:pt x="258755" y="333375"/>
                  <a:pt x="248920" y="333375"/>
                </a:cubicBezTo>
                <a:lnTo>
                  <a:pt x="106680" y="333375"/>
                </a:lnTo>
                <a:cubicBezTo>
                  <a:pt x="96845" y="333375"/>
                  <a:pt x="88900" y="323443"/>
                  <a:pt x="88900" y="311150"/>
                </a:cubicBezTo>
                <a:lnTo>
                  <a:pt x="88900" y="300038"/>
                </a:lnTo>
                <a:close/>
              </a:path>
            </a:pathLst>
          </a:custGeom>
          <a:solidFill>
            <a:srgbClr val="2D5F3C"/>
          </a:solidFill>
          <a:ln/>
        </p:spPr>
        <p:txBody>
          <a:bodyPr/>
          <a:lstStyle/>
          <a:p>
            <a:endParaRPr lang="en-US"/>
          </a:p>
        </p:txBody>
      </p:sp>
      <p:sp>
        <p:nvSpPr>
          <p:cNvPr id="8" name="Text 6"/>
          <p:cNvSpPr/>
          <p:nvPr/>
        </p:nvSpPr>
        <p:spPr>
          <a:xfrm>
            <a:off x="1549400" y="1816100"/>
            <a:ext cx="2540000" cy="406400"/>
          </a:xfrm>
          <a:prstGeom prst="rect">
            <a:avLst/>
          </a:prstGeom>
          <a:noFill/>
          <a:ln/>
        </p:spPr>
        <p:txBody>
          <a:bodyPr wrap="none" lIns="0" tIns="0" rIns="0" bIns="0" rtlCol="0" anchor="t"/>
          <a:lstStyle/>
          <a:p>
            <a:pPr algn="l">
              <a:lnSpc>
                <a:spcPct val="120000"/>
              </a:lnSpc>
            </a:pPr>
            <a:r>
              <a:rPr lang="en-US" sz="2200" b="1" dirty="0">
                <a:solidFill>
                  <a:srgbClr val="2D5F3C"/>
                </a:solidFill>
                <a:latin typeface="Liter" pitchFamily="34" charset="0"/>
                <a:ea typeface="Liter" pitchFamily="34" charset="-122"/>
                <a:cs typeface="Liter" pitchFamily="34" charset="-120"/>
              </a:rPr>
              <a:t>Social</a:t>
            </a:r>
            <a:endParaRPr lang="en-US" sz="2200" dirty="0"/>
          </a:p>
        </p:txBody>
      </p:sp>
      <p:sp>
        <p:nvSpPr>
          <p:cNvPr id="9" name="Text 7"/>
          <p:cNvSpPr/>
          <p:nvPr/>
        </p:nvSpPr>
        <p:spPr>
          <a:xfrm>
            <a:off x="1079500" y="2413000"/>
            <a:ext cx="6604000" cy="5778500"/>
          </a:xfrm>
          <a:prstGeom prst="rect">
            <a:avLst/>
          </a:prstGeom>
          <a:noFill/>
          <a:ln/>
        </p:spPr>
        <p:txBody>
          <a:bodyPr wrap="square" lIns="0" tIns="0" rIns="0" bIns="0" rtlCol="0" anchor="t"/>
          <a:lstStyle/>
          <a:p>
            <a:pPr algn="l">
              <a:lnSpc>
                <a:spcPct val="155000"/>
              </a:lnSpc>
            </a:pPr>
            <a:r>
              <a:rPr lang="en-US" sz="1600" dirty="0">
                <a:solidFill>
                  <a:srgbClr val="1E1E1E"/>
                </a:solidFill>
                <a:latin typeface="Quattrocento Sans" pitchFamily="34" charset="0"/>
                <a:ea typeface="Quattrocento Sans" pitchFamily="34" charset="-122"/>
                <a:cs typeface="Quattrocento Sans" pitchFamily="34" charset="-120"/>
              </a:rPr>
              <a:t>There is a clear social trend towards </a:t>
            </a:r>
            <a:r>
              <a:rPr lang="en-US" sz="1600" b="1" dirty="0">
                <a:solidFill>
                  <a:srgbClr val="1E1E1E"/>
                </a:solidFill>
                <a:latin typeface="Quattrocento Sans" pitchFamily="34" charset="0"/>
                <a:ea typeface="Quattrocento Sans" pitchFamily="34" charset="-122"/>
                <a:cs typeface="Quattrocento Sans" pitchFamily="34" charset="-120"/>
              </a:rPr>
              <a:t>healthier eating</a:t>
            </a:r>
            <a:r>
              <a:rPr lang="en-US" sz="1600" dirty="0">
                <a:solidFill>
                  <a:srgbClr val="1E1E1E"/>
                </a:solidFill>
                <a:latin typeface="Quattrocento Sans" pitchFamily="34" charset="0"/>
                <a:ea typeface="Quattrocento Sans" pitchFamily="34" charset="-122"/>
                <a:cs typeface="Quattrocento Sans" pitchFamily="34" charset="-120"/>
              </a:rPr>
              <a:t>, particularly among younger consumers. The </a:t>
            </a:r>
            <a:r>
              <a:rPr lang="en-US" sz="1600" u="sng" dirty="0">
                <a:solidFill>
                  <a:srgbClr val="1E1E1E"/>
                </a:solidFill>
                <a:uFill>
                  <a:solidFill>
                    <a:srgbClr val="1E1E1E"/>
                  </a:solidFill>
                </a:uFill>
                <a:latin typeface="Quattrocento Sans" pitchFamily="34" charset="0"/>
                <a:ea typeface="Quattrocento Sans" pitchFamily="34" charset="-122"/>
                <a:cs typeface="Quattrocento Sans" pitchFamily="34" charset="-120"/>
                <a:hlinkClick r:id="rId3" action="ppaction://hlinkfile">
                  <a:extLst>
                    <a:ext uri="{A12FA001-AC4F-418D-AE19-62706E023703}">
                      <ahyp:hlinkClr xmlns:ahyp="http://schemas.microsoft.com/office/drawing/2018/hyperlinkcolor" val="tx"/>
                    </a:ext>
                  </a:extLst>
                </a:hlinkClick>
              </a:rPr>
              <a:t>NHS (2023)</a:t>
            </a:r>
            <a:r>
              <a:rPr lang="en-US" sz="1600" dirty="0">
                <a:solidFill>
                  <a:srgbClr val="1E1E1E"/>
                </a:solidFill>
                <a:latin typeface="Quattrocento Sans" pitchFamily="34" charset="0"/>
                <a:ea typeface="Quattrocento Sans" pitchFamily="34" charset="-122"/>
                <a:cs typeface="Quattrocento Sans" pitchFamily="34" charset="-120"/>
              </a:rPr>
              <a:t> reports that younger generations are increasingly adopting plant-based diets, reducing waste, and supporting local businesses.</a:t>
            </a:r>
            <a:endParaRPr lang="en-US" sz="1600" dirty="0"/>
          </a:p>
          <a:p>
            <a:pPr algn="l">
              <a:lnSpc>
                <a:spcPct val="155000"/>
              </a:lnSpc>
              <a:spcBef>
                <a:spcPts val="1000"/>
              </a:spcBef>
            </a:pPr>
            <a:r>
              <a:rPr lang="en-US" sz="1600" dirty="0">
                <a:solidFill>
                  <a:srgbClr val="1E1E1E"/>
                </a:solidFill>
                <a:latin typeface="Quattrocento Sans" pitchFamily="34" charset="0"/>
                <a:ea typeface="Quattrocento Sans" pitchFamily="34" charset="-122"/>
                <a:cs typeface="Quattrocento Sans" pitchFamily="34" charset="-120"/>
              </a:rPr>
              <a:t>I observe this trend regularly on social media platforms. GreenFuel deals with these consumer preferences.</a:t>
            </a:r>
            <a:endParaRPr lang="en-US" sz="1600" dirty="0"/>
          </a:p>
        </p:txBody>
      </p:sp>
      <p:sp>
        <p:nvSpPr>
          <p:cNvPr id="10" name="Shape 8"/>
          <p:cNvSpPr/>
          <p:nvPr/>
        </p:nvSpPr>
        <p:spPr>
          <a:xfrm>
            <a:off x="8318500" y="1587500"/>
            <a:ext cx="7175500" cy="6858000"/>
          </a:xfrm>
          <a:prstGeom prst="rect">
            <a:avLst/>
          </a:prstGeom>
          <a:solidFill>
            <a:srgbClr val="FFFFFF"/>
          </a:solidFill>
          <a:ln/>
          <a:effectLst>
            <a:outerShdw blurRad="101600" dist="25400" dir="5400000" algn="bl" rotWithShape="0">
              <a:srgbClr val="000000">
                <a:alpha val="5098"/>
              </a:srgbClr>
            </a:outerShdw>
          </a:effectLst>
        </p:spPr>
        <p:txBody>
          <a:bodyPr/>
          <a:lstStyle/>
          <a:p>
            <a:endParaRPr lang="en-US"/>
          </a:p>
        </p:txBody>
      </p:sp>
      <p:sp>
        <p:nvSpPr>
          <p:cNvPr id="11" name="Shape 9"/>
          <p:cNvSpPr/>
          <p:nvPr/>
        </p:nvSpPr>
        <p:spPr>
          <a:xfrm>
            <a:off x="8318500" y="1587500"/>
            <a:ext cx="63500" cy="6858000"/>
          </a:xfrm>
          <a:prstGeom prst="rect">
            <a:avLst/>
          </a:prstGeom>
          <a:solidFill>
            <a:srgbClr val="C4913A"/>
          </a:solidFill>
          <a:ln/>
        </p:spPr>
        <p:txBody>
          <a:bodyPr/>
          <a:lstStyle/>
          <a:p>
            <a:endParaRPr lang="en-US"/>
          </a:p>
        </p:txBody>
      </p:sp>
      <p:sp>
        <p:nvSpPr>
          <p:cNvPr id="12" name="Shape 10"/>
          <p:cNvSpPr/>
          <p:nvPr/>
        </p:nvSpPr>
        <p:spPr>
          <a:xfrm>
            <a:off x="8636000" y="1841500"/>
            <a:ext cx="355600" cy="355600"/>
          </a:xfrm>
          <a:custGeom>
            <a:avLst/>
            <a:gdLst/>
            <a:ahLst/>
            <a:cxnLst/>
            <a:rect l="l" t="t" r="r" b="b"/>
            <a:pathLst>
              <a:path w="355600" h="355600">
                <a:moveTo>
                  <a:pt x="71120" y="22225"/>
                </a:moveTo>
                <a:cubicBezTo>
                  <a:pt x="51506" y="22225"/>
                  <a:pt x="35560" y="42158"/>
                  <a:pt x="35560" y="66675"/>
                </a:cubicBezTo>
                <a:lnTo>
                  <a:pt x="35560" y="233363"/>
                </a:lnTo>
                <a:lnTo>
                  <a:pt x="71120" y="233363"/>
                </a:lnTo>
                <a:lnTo>
                  <a:pt x="71120" y="66675"/>
                </a:lnTo>
                <a:lnTo>
                  <a:pt x="284480" y="66675"/>
                </a:lnTo>
                <a:lnTo>
                  <a:pt x="284480" y="233363"/>
                </a:lnTo>
                <a:lnTo>
                  <a:pt x="320040" y="233363"/>
                </a:lnTo>
                <a:lnTo>
                  <a:pt x="320040" y="66675"/>
                </a:lnTo>
                <a:cubicBezTo>
                  <a:pt x="320040" y="42158"/>
                  <a:pt x="304094" y="22225"/>
                  <a:pt x="284480" y="22225"/>
                </a:cubicBezTo>
                <a:lnTo>
                  <a:pt x="71120" y="22225"/>
                </a:lnTo>
                <a:close/>
                <a:moveTo>
                  <a:pt x="10668" y="266700"/>
                </a:moveTo>
                <a:cubicBezTo>
                  <a:pt x="4778" y="266700"/>
                  <a:pt x="0" y="272673"/>
                  <a:pt x="0" y="280035"/>
                </a:cubicBezTo>
                <a:cubicBezTo>
                  <a:pt x="0" y="309483"/>
                  <a:pt x="19113" y="333375"/>
                  <a:pt x="42672" y="333375"/>
                </a:cubicBezTo>
                <a:lnTo>
                  <a:pt x="312928" y="333375"/>
                </a:lnTo>
                <a:cubicBezTo>
                  <a:pt x="336486" y="333375"/>
                  <a:pt x="355600" y="309483"/>
                  <a:pt x="355600" y="280035"/>
                </a:cubicBezTo>
                <a:cubicBezTo>
                  <a:pt x="355600" y="272673"/>
                  <a:pt x="350822" y="266700"/>
                  <a:pt x="344932" y="266700"/>
                </a:cubicBezTo>
                <a:lnTo>
                  <a:pt x="10668" y="266700"/>
                </a:lnTo>
                <a:close/>
              </a:path>
            </a:pathLst>
          </a:custGeom>
          <a:solidFill>
            <a:srgbClr val="C4913A"/>
          </a:solidFill>
          <a:ln/>
        </p:spPr>
        <p:txBody>
          <a:bodyPr/>
          <a:lstStyle/>
          <a:p>
            <a:endParaRPr lang="en-US"/>
          </a:p>
        </p:txBody>
      </p:sp>
      <p:sp>
        <p:nvSpPr>
          <p:cNvPr id="13" name="Text 11"/>
          <p:cNvSpPr/>
          <p:nvPr/>
        </p:nvSpPr>
        <p:spPr>
          <a:xfrm>
            <a:off x="9105900" y="1816100"/>
            <a:ext cx="2540000" cy="406400"/>
          </a:xfrm>
          <a:prstGeom prst="rect">
            <a:avLst/>
          </a:prstGeom>
          <a:noFill/>
          <a:ln/>
        </p:spPr>
        <p:txBody>
          <a:bodyPr wrap="none" lIns="0" tIns="0" rIns="0" bIns="0" rtlCol="0" anchor="t"/>
          <a:lstStyle/>
          <a:p>
            <a:pPr algn="l">
              <a:lnSpc>
                <a:spcPct val="120000"/>
              </a:lnSpc>
            </a:pPr>
            <a:r>
              <a:rPr lang="en-US" sz="2200" b="1" dirty="0">
                <a:solidFill>
                  <a:srgbClr val="C4913A"/>
                </a:solidFill>
                <a:latin typeface="Liter" pitchFamily="34" charset="0"/>
                <a:ea typeface="Liter" pitchFamily="34" charset="-122"/>
                <a:cs typeface="Liter" pitchFamily="34" charset="-120"/>
              </a:rPr>
              <a:t>Technological</a:t>
            </a:r>
            <a:endParaRPr lang="en-US" sz="2200" dirty="0"/>
          </a:p>
        </p:txBody>
      </p:sp>
      <p:sp>
        <p:nvSpPr>
          <p:cNvPr id="14" name="Text 12"/>
          <p:cNvSpPr/>
          <p:nvPr/>
        </p:nvSpPr>
        <p:spPr>
          <a:xfrm>
            <a:off x="8636000" y="2413000"/>
            <a:ext cx="6604000" cy="5778500"/>
          </a:xfrm>
          <a:prstGeom prst="rect">
            <a:avLst/>
          </a:prstGeom>
          <a:noFill/>
          <a:ln/>
        </p:spPr>
        <p:txBody>
          <a:bodyPr wrap="square" lIns="0" tIns="0" rIns="0" bIns="0" rtlCol="0" anchor="t"/>
          <a:lstStyle/>
          <a:p>
            <a:pPr algn="l">
              <a:lnSpc>
                <a:spcPct val="155000"/>
              </a:lnSpc>
            </a:pPr>
            <a:r>
              <a:rPr lang="en-US" sz="1600" dirty="0">
                <a:solidFill>
                  <a:srgbClr val="1E1E1E"/>
                </a:solidFill>
                <a:latin typeface="Quattrocento Sans" pitchFamily="34" charset="0"/>
                <a:ea typeface="Quattrocento Sans" pitchFamily="34" charset="-122"/>
                <a:cs typeface="Quattrocento Sans" pitchFamily="34" charset="-120"/>
              </a:rPr>
              <a:t>Social media platforms, specifically </a:t>
            </a:r>
            <a:r>
              <a:rPr lang="en-US" sz="1600" b="1" dirty="0">
                <a:solidFill>
                  <a:srgbClr val="1E1E1E"/>
                </a:solidFill>
                <a:latin typeface="Quattrocento Sans" pitchFamily="34" charset="0"/>
                <a:ea typeface="Quattrocento Sans" pitchFamily="34" charset="-122"/>
                <a:cs typeface="Quattrocento Sans" pitchFamily="34" charset="-120"/>
              </a:rPr>
              <a:t>Instagram and TikTok</a:t>
            </a:r>
            <a:r>
              <a:rPr lang="en-US" sz="1600" dirty="0">
                <a:solidFill>
                  <a:srgbClr val="1E1E1E"/>
                </a:solidFill>
                <a:latin typeface="Quattrocento Sans" pitchFamily="34" charset="0"/>
                <a:ea typeface="Quattrocento Sans" pitchFamily="34" charset="-122"/>
                <a:cs typeface="Quattrocento Sans" pitchFamily="34" charset="-120"/>
              </a:rPr>
              <a:t>, are essential platforms for reaching my target market. According to </a:t>
            </a:r>
            <a:r>
              <a:rPr lang="en-US" sz="1600" u="sng" dirty="0">
                <a:solidFill>
                  <a:srgbClr val="1E1E1E"/>
                </a:solidFill>
                <a:uFill>
                  <a:solidFill>
                    <a:srgbClr val="1E1E1E"/>
                  </a:solidFill>
                </a:uFill>
                <a:latin typeface="Quattrocento Sans" pitchFamily="34" charset="0"/>
                <a:ea typeface="Quattrocento Sans" pitchFamily="34" charset="-122"/>
                <a:cs typeface="Quattrocento Sans" pitchFamily="34" charset="-120"/>
                <a:hlinkClick r:id="rId4" action="ppaction://hlinkfile">
                  <a:extLst>
                    <a:ext uri="{A12FA001-AC4F-418D-AE19-62706E023703}">
                      <ahyp:hlinkClr xmlns:ahyp="http://schemas.microsoft.com/office/drawing/2018/hyperlinkcolor" val="tx"/>
                    </a:ext>
                  </a:extLst>
                </a:hlinkClick>
              </a:rPr>
              <a:t>Statista (2024)</a:t>
            </a:r>
            <a:r>
              <a:rPr lang="en-US" sz="1600" dirty="0">
                <a:solidFill>
                  <a:srgbClr val="1E1E1E"/>
                </a:solidFill>
                <a:latin typeface="Quattrocento Sans" pitchFamily="34" charset="0"/>
                <a:ea typeface="Quattrocento Sans" pitchFamily="34" charset="-122"/>
                <a:cs typeface="Quattrocento Sans" pitchFamily="34" charset="-120"/>
              </a:rPr>
              <a:t>, over </a:t>
            </a:r>
            <a:r>
              <a:rPr lang="en-US" sz="1600" b="1" dirty="0">
                <a:solidFill>
                  <a:srgbClr val="1E1E1E"/>
                </a:solidFill>
                <a:latin typeface="Quattrocento Sans" pitchFamily="34" charset="0"/>
                <a:ea typeface="Quattrocento Sans" pitchFamily="34" charset="-122"/>
                <a:cs typeface="Quattrocento Sans" pitchFamily="34" charset="-120"/>
              </a:rPr>
              <a:t>80% of UK adults</a:t>
            </a:r>
            <a:r>
              <a:rPr lang="en-US" sz="1600" dirty="0">
                <a:solidFill>
                  <a:srgbClr val="1E1E1E"/>
                </a:solidFill>
                <a:latin typeface="Quattrocento Sans" pitchFamily="34" charset="0"/>
                <a:ea typeface="Quattrocento Sans" pitchFamily="34" charset="-122"/>
                <a:cs typeface="Quattrocento Sans" pitchFamily="34" charset="-120"/>
              </a:rPr>
              <a:t> use social media regularly.</a:t>
            </a:r>
            <a:endParaRPr lang="en-US" sz="1600" dirty="0"/>
          </a:p>
          <a:p>
            <a:pPr algn="l">
              <a:lnSpc>
                <a:spcPct val="155000"/>
              </a:lnSpc>
              <a:spcBef>
                <a:spcPts val="1000"/>
              </a:spcBef>
            </a:pPr>
            <a:r>
              <a:rPr lang="en-US" sz="1600" dirty="0">
                <a:solidFill>
                  <a:srgbClr val="1E1E1E"/>
                </a:solidFill>
                <a:latin typeface="Quattrocento Sans" pitchFamily="34" charset="0"/>
                <a:ea typeface="Quattrocento Sans" pitchFamily="34" charset="-122"/>
                <a:cs typeface="Quattrocento Sans" pitchFamily="34" charset="-120"/>
              </a:rPr>
              <a:t>I will also develop a simple website with a </a:t>
            </a:r>
            <a:r>
              <a:rPr lang="en-US" sz="1600" b="1" dirty="0">
                <a:solidFill>
                  <a:srgbClr val="1E1E1E"/>
                </a:solidFill>
                <a:latin typeface="Quattrocento Sans" pitchFamily="34" charset="0"/>
                <a:ea typeface="Quattrocento Sans" pitchFamily="34" charset="-122"/>
                <a:cs typeface="Quattrocento Sans" pitchFamily="34" charset="-120"/>
              </a:rPr>
              <a:t>pre-ordering function</a:t>
            </a:r>
            <a:r>
              <a:rPr lang="en-US" sz="1600" dirty="0">
                <a:solidFill>
                  <a:srgbClr val="1E1E1E"/>
                </a:solidFill>
                <a:latin typeface="Quattrocento Sans" pitchFamily="34" charset="0"/>
                <a:ea typeface="Quattrocento Sans" pitchFamily="34" charset="-122"/>
                <a:cs typeface="Quattrocento Sans" pitchFamily="34" charset="-120"/>
              </a:rPr>
              <a:t> to improve customer convenience. I have prior experience with Wix and can build this myself, avoiding additional costs.</a:t>
            </a:r>
            <a:endParaRPr lang="en-US" sz="1600" dirty="0"/>
          </a:p>
        </p:txBody>
      </p:sp>
      <p:sp>
        <p:nvSpPr>
          <p:cNvPr id="15" name="Shape 13"/>
          <p:cNvSpPr/>
          <p:nvPr/>
        </p:nvSpPr>
        <p:spPr>
          <a:xfrm>
            <a:off x="762000" y="8763000"/>
            <a:ext cx="14732000" cy="12700"/>
          </a:xfrm>
          <a:prstGeom prst="rect">
            <a:avLst/>
          </a:prstGeom>
          <a:solidFill>
            <a:srgbClr val="8B7355">
              <a:alpha val="30000"/>
            </a:srgbClr>
          </a:solidFill>
          <a:ln/>
        </p:spPr>
        <p:txBody>
          <a:bodyPr/>
          <a:lstStyle/>
          <a:p>
            <a:endParaRPr lang="en-US"/>
          </a:p>
        </p:txBody>
      </p:sp>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444500"/>
            <a:ext cx="3810000" cy="254000"/>
          </a:xfrm>
          <a:prstGeom prst="rect">
            <a:avLst/>
          </a:prstGeom>
          <a:noFill/>
          <a:ln/>
        </p:spPr>
        <p:txBody>
          <a:bodyPr wrap="none" lIns="0" tIns="0" rIns="0" bIns="0" rtlCol="0" anchor="t"/>
          <a:lstStyle/>
          <a:p>
            <a:pPr algn="l">
              <a:lnSpc>
                <a:spcPct val="120000"/>
              </a:lnSpc>
            </a:pPr>
            <a:r>
              <a:rPr lang="en-US" sz="1000" kern="0" spc="200" dirty="0">
                <a:solidFill>
                  <a:srgbClr val="8B7355"/>
                </a:solidFill>
                <a:latin typeface="Liter" pitchFamily="34" charset="0"/>
                <a:ea typeface="Liter" pitchFamily="34" charset="-122"/>
                <a:cs typeface="Liter" pitchFamily="34" charset="-120"/>
              </a:rPr>
              <a:t>GREENFUEL BUSINESS PLAN</a:t>
            </a:r>
            <a:endParaRPr lang="en-US" sz="1000" dirty="0"/>
          </a:p>
        </p:txBody>
      </p:sp>
      <p:sp>
        <p:nvSpPr>
          <p:cNvPr id="3" name="Shape 1"/>
          <p:cNvSpPr/>
          <p:nvPr/>
        </p:nvSpPr>
        <p:spPr>
          <a:xfrm>
            <a:off x="762000" y="889000"/>
            <a:ext cx="63500" cy="444500"/>
          </a:xfrm>
          <a:prstGeom prst="rect">
            <a:avLst/>
          </a:prstGeom>
          <a:solidFill>
            <a:srgbClr val="C4913A"/>
          </a:solidFill>
          <a:ln/>
        </p:spPr>
        <p:txBody>
          <a:bodyPr/>
          <a:lstStyle/>
          <a:p>
            <a:endParaRPr lang="en-US"/>
          </a:p>
        </p:txBody>
      </p:sp>
      <p:sp>
        <p:nvSpPr>
          <p:cNvPr id="4" name="Text 2"/>
          <p:cNvSpPr/>
          <p:nvPr/>
        </p:nvSpPr>
        <p:spPr>
          <a:xfrm>
            <a:off x="1016000" y="863600"/>
            <a:ext cx="8890000" cy="533400"/>
          </a:xfrm>
          <a:prstGeom prst="rect">
            <a:avLst/>
          </a:prstGeom>
          <a:noFill/>
          <a:ln/>
        </p:spPr>
        <p:txBody>
          <a:bodyPr wrap="none" lIns="0" tIns="0" rIns="0" bIns="0" rtlCol="0" anchor="t"/>
          <a:lstStyle/>
          <a:p>
            <a:pPr algn="l">
              <a:lnSpc>
                <a:spcPct val="120000"/>
              </a:lnSpc>
            </a:pPr>
            <a:r>
              <a:rPr lang="en-US" sz="3000" b="1" dirty="0">
                <a:solidFill>
                  <a:srgbClr val="2D5F3C"/>
                </a:solidFill>
                <a:latin typeface="Liter" pitchFamily="34" charset="0"/>
                <a:ea typeface="Liter" pitchFamily="34" charset="-122"/>
                <a:cs typeface="Liter" pitchFamily="34" charset="-120"/>
              </a:rPr>
              <a:t>PESTEL Analysis</a:t>
            </a:r>
            <a:endParaRPr lang="en-US" sz="3000" dirty="0"/>
          </a:p>
        </p:txBody>
      </p:sp>
      <p:sp>
        <p:nvSpPr>
          <p:cNvPr id="5" name="Shape 3"/>
          <p:cNvSpPr/>
          <p:nvPr/>
        </p:nvSpPr>
        <p:spPr>
          <a:xfrm>
            <a:off x="762000" y="1587500"/>
            <a:ext cx="7175500" cy="6858000"/>
          </a:xfrm>
          <a:prstGeom prst="rect">
            <a:avLst/>
          </a:prstGeom>
          <a:solidFill>
            <a:srgbClr val="FFFFFF"/>
          </a:solidFill>
          <a:ln/>
          <a:effectLst>
            <a:outerShdw blurRad="101600" dist="25400" dir="5400000" algn="bl" rotWithShape="0">
              <a:srgbClr val="000000">
                <a:alpha val="5098"/>
              </a:srgbClr>
            </a:outerShdw>
          </a:effectLst>
        </p:spPr>
        <p:txBody>
          <a:bodyPr/>
          <a:lstStyle/>
          <a:p>
            <a:endParaRPr lang="en-US"/>
          </a:p>
        </p:txBody>
      </p:sp>
      <p:sp>
        <p:nvSpPr>
          <p:cNvPr id="6" name="Shape 4"/>
          <p:cNvSpPr/>
          <p:nvPr/>
        </p:nvSpPr>
        <p:spPr>
          <a:xfrm>
            <a:off x="762000" y="1587500"/>
            <a:ext cx="63500" cy="6858000"/>
          </a:xfrm>
          <a:prstGeom prst="rect">
            <a:avLst/>
          </a:prstGeom>
          <a:solidFill>
            <a:srgbClr val="2D5F3C"/>
          </a:solidFill>
          <a:ln/>
        </p:spPr>
        <p:txBody>
          <a:bodyPr/>
          <a:lstStyle/>
          <a:p>
            <a:endParaRPr lang="en-US"/>
          </a:p>
        </p:txBody>
      </p:sp>
      <p:sp>
        <p:nvSpPr>
          <p:cNvPr id="7" name="Shape 5"/>
          <p:cNvSpPr/>
          <p:nvPr/>
        </p:nvSpPr>
        <p:spPr>
          <a:xfrm>
            <a:off x="1079500" y="1841500"/>
            <a:ext cx="355600" cy="355600"/>
          </a:xfrm>
          <a:custGeom>
            <a:avLst/>
            <a:gdLst/>
            <a:ahLst/>
            <a:cxnLst/>
            <a:rect l="l" t="t" r="r" b="b"/>
            <a:pathLst>
              <a:path w="355600" h="355600">
                <a:moveTo>
                  <a:pt x="327333" y="4653"/>
                </a:moveTo>
                <a:cubicBezTo>
                  <a:pt x="331778" y="417"/>
                  <a:pt x="338237" y="-1111"/>
                  <a:pt x="344210" y="833"/>
                </a:cubicBezTo>
                <a:cubicBezTo>
                  <a:pt x="351016" y="3125"/>
                  <a:pt x="355600" y="9515"/>
                  <a:pt x="355600" y="16669"/>
                </a:cubicBezTo>
                <a:lnTo>
                  <a:pt x="355600" y="146477"/>
                </a:lnTo>
                <a:cubicBezTo>
                  <a:pt x="355600" y="237599"/>
                  <a:pt x="280521" y="311150"/>
                  <a:pt x="189746" y="311150"/>
                </a:cubicBezTo>
                <a:cubicBezTo>
                  <a:pt x="136267" y="311150"/>
                  <a:pt x="90150" y="276771"/>
                  <a:pt x="73412" y="228709"/>
                </a:cubicBezTo>
                <a:cubicBezTo>
                  <a:pt x="48826" y="250101"/>
                  <a:pt x="33337" y="281563"/>
                  <a:pt x="33337" y="316706"/>
                </a:cubicBezTo>
                <a:cubicBezTo>
                  <a:pt x="33337" y="325944"/>
                  <a:pt x="25906" y="333375"/>
                  <a:pt x="16669" y="333375"/>
                </a:cubicBezTo>
                <a:cubicBezTo>
                  <a:pt x="7431" y="333375"/>
                  <a:pt x="0" y="325944"/>
                  <a:pt x="0" y="316706"/>
                </a:cubicBezTo>
                <a:cubicBezTo>
                  <a:pt x="0" y="264686"/>
                  <a:pt x="26531" y="218847"/>
                  <a:pt x="66744" y="191899"/>
                </a:cubicBezTo>
                <a:cubicBezTo>
                  <a:pt x="91261" y="175508"/>
                  <a:pt x="120501" y="166688"/>
                  <a:pt x="150019" y="166688"/>
                </a:cubicBezTo>
                <a:lnTo>
                  <a:pt x="205581" y="166688"/>
                </a:lnTo>
                <a:cubicBezTo>
                  <a:pt x="214819" y="166688"/>
                  <a:pt x="222250" y="159256"/>
                  <a:pt x="222250" y="150019"/>
                </a:cubicBezTo>
                <a:cubicBezTo>
                  <a:pt x="222250" y="140781"/>
                  <a:pt x="214819" y="133350"/>
                  <a:pt x="205581" y="133350"/>
                </a:cubicBezTo>
                <a:lnTo>
                  <a:pt x="150019" y="133350"/>
                </a:lnTo>
                <a:cubicBezTo>
                  <a:pt x="122446" y="133350"/>
                  <a:pt x="96331" y="139462"/>
                  <a:pt x="72926" y="150366"/>
                </a:cubicBezTo>
                <a:cubicBezTo>
                  <a:pt x="89108" y="101749"/>
                  <a:pt x="134878" y="66675"/>
                  <a:pt x="188913" y="66675"/>
                </a:cubicBezTo>
                <a:cubicBezTo>
                  <a:pt x="235029" y="66675"/>
                  <a:pt x="269339" y="51326"/>
                  <a:pt x="292189" y="36116"/>
                </a:cubicBezTo>
                <a:cubicBezTo>
                  <a:pt x="305524" y="27226"/>
                  <a:pt x="316845" y="16599"/>
                  <a:pt x="327402" y="4653"/>
                </a:cubicBezTo>
                <a:close/>
              </a:path>
            </a:pathLst>
          </a:custGeom>
          <a:solidFill>
            <a:srgbClr val="2D5F3C"/>
          </a:solidFill>
          <a:ln/>
        </p:spPr>
        <p:txBody>
          <a:bodyPr/>
          <a:lstStyle/>
          <a:p>
            <a:endParaRPr lang="en-US"/>
          </a:p>
        </p:txBody>
      </p:sp>
      <p:sp>
        <p:nvSpPr>
          <p:cNvPr id="8" name="Text 6"/>
          <p:cNvSpPr/>
          <p:nvPr/>
        </p:nvSpPr>
        <p:spPr>
          <a:xfrm>
            <a:off x="1549400" y="1816100"/>
            <a:ext cx="2540000" cy="406400"/>
          </a:xfrm>
          <a:prstGeom prst="rect">
            <a:avLst/>
          </a:prstGeom>
          <a:noFill/>
          <a:ln/>
        </p:spPr>
        <p:txBody>
          <a:bodyPr wrap="none" lIns="0" tIns="0" rIns="0" bIns="0" rtlCol="0" anchor="t"/>
          <a:lstStyle/>
          <a:p>
            <a:pPr algn="l">
              <a:lnSpc>
                <a:spcPct val="120000"/>
              </a:lnSpc>
            </a:pPr>
            <a:r>
              <a:rPr lang="en-US" sz="2200" b="1" dirty="0">
                <a:solidFill>
                  <a:srgbClr val="2D5F3C"/>
                </a:solidFill>
                <a:latin typeface="Liter" pitchFamily="34" charset="0"/>
                <a:ea typeface="Liter" pitchFamily="34" charset="-122"/>
                <a:cs typeface="Liter" pitchFamily="34" charset="-120"/>
              </a:rPr>
              <a:t>Environmental</a:t>
            </a:r>
            <a:endParaRPr lang="en-US" sz="2200" dirty="0"/>
          </a:p>
        </p:txBody>
      </p:sp>
      <p:sp>
        <p:nvSpPr>
          <p:cNvPr id="9" name="Text 7"/>
          <p:cNvSpPr/>
          <p:nvPr/>
        </p:nvSpPr>
        <p:spPr>
          <a:xfrm>
            <a:off x="1079500" y="2413000"/>
            <a:ext cx="6604000" cy="5778500"/>
          </a:xfrm>
          <a:prstGeom prst="rect">
            <a:avLst/>
          </a:prstGeom>
          <a:noFill/>
          <a:ln/>
        </p:spPr>
        <p:txBody>
          <a:bodyPr wrap="square" lIns="0" tIns="0" rIns="0" bIns="0" rtlCol="0" anchor="t"/>
          <a:lstStyle/>
          <a:p>
            <a:pPr algn="l">
              <a:lnSpc>
                <a:spcPct val="155000"/>
              </a:lnSpc>
            </a:pPr>
            <a:r>
              <a:rPr lang="en-US" sz="1600" b="1" dirty="0">
                <a:solidFill>
                  <a:srgbClr val="1E1E1E"/>
                </a:solidFill>
                <a:latin typeface="Quattrocento Sans" pitchFamily="34" charset="0"/>
                <a:ea typeface="Quattrocento Sans" pitchFamily="34" charset="-122"/>
                <a:cs typeface="Quattrocento Sans" pitchFamily="34" charset="-120"/>
              </a:rPr>
              <a:t>Sustainability is the core principle</a:t>
            </a:r>
            <a:r>
              <a:rPr lang="en-US" sz="1600" dirty="0">
                <a:solidFill>
                  <a:srgbClr val="1E1E1E"/>
                </a:solidFill>
                <a:latin typeface="Quattrocento Sans" pitchFamily="34" charset="0"/>
                <a:ea typeface="Quattrocento Sans" pitchFamily="34" charset="-122"/>
                <a:cs typeface="Quattrocento Sans" pitchFamily="34" charset="-120"/>
              </a:rPr>
              <a:t> of GreenFuel. Using compostable cups and reducing food waste benefit both the environment and the business.</a:t>
            </a:r>
            <a:endParaRPr lang="en-US" sz="1600" dirty="0"/>
          </a:p>
          <a:p>
            <a:pPr algn="l">
              <a:lnSpc>
                <a:spcPct val="155000"/>
              </a:lnSpc>
              <a:spcBef>
                <a:spcPts val="1000"/>
              </a:spcBef>
            </a:pPr>
            <a:r>
              <a:rPr lang="en-US" sz="1600" dirty="0">
                <a:solidFill>
                  <a:srgbClr val="1E1E1E"/>
                </a:solidFill>
                <a:latin typeface="Quattrocento Sans" pitchFamily="34" charset="0"/>
                <a:ea typeface="Quattrocento Sans" pitchFamily="34" charset="-122"/>
                <a:cs typeface="Quattrocento Sans" pitchFamily="34" charset="-120"/>
              </a:rPr>
              <a:t>Smith (2022) found that businesses with genuine environmental commitments develop </a:t>
            </a:r>
            <a:r>
              <a:rPr lang="en-US" sz="1600" b="1" dirty="0">
                <a:solidFill>
                  <a:srgbClr val="1E1E1E"/>
                </a:solidFill>
                <a:latin typeface="Quattrocento Sans" pitchFamily="34" charset="0"/>
                <a:ea typeface="Quattrocento Sans" pitchFamily="34" charset="-122"/>
                <a:cs typeface="Quattrocento Sans" pitchFamily="34" charset="-120"/>
              </a:rPr>
              <a:t>stronger customer loyalty</a:t>
            </a:r>
            <a:r>
              <a:rPr lang="en-US" sz="1600" dirty="0">
                <a:solidFill>
                  <a:srgbClr val="1E1E1E"/>
                </a:solidFill>
                <a:latin typeface="Quattrocento Sans" pitchFamily="34" charset="0"/>
                <a:ea typeface="Quattrocento Sans" pitchFamily="34" charset="-122"/>
                <a:cs typeface="Quattrocento Sans" pitchFamily="34" charset="-120"/>
              </a:rPr>
              <a:t>. I will also prioritise local sourcing to minimise transport emissions.</a:t>
            </a:r>
            <a:endParaRPr lang="en-US" sz="1600" dirty="0"/>
          </a:p>
          <a:p>
            <a:pPr algn="l">
              <a:lnSpc>
                <a:spcPct val="155000"/>
              </a:lnSpc>
              <a:spcBef>
                <a:spcPts val="1000"/>
              </a:spcBef>
            </a:pPr>
            <a:r>
              <a:rPr lang="en-US" sz="1600" dirty="0">
                <a:solidFill>
                  <a:srgbClr val="1E1E1E"/>
                </a:solidFill>
                <a:latin typeface="Quattrocento Sans" pitchFamily="34" charset="0"/>
                <a:ea typeface="Quattrocento Sans" pitchFamily="34" charset="-122"/>
                <a:cs typeface="Quattrocento Sans" pitchFamily="34" charset="-120"/>
              </a:rPr>
              <a:t>This approach will be communicated transparently to customers through social media and in-store signage.</a:t>
            </a:r>
            <a:endParaRPr lang="en-US" sz="1600" dirty="0"/>
          </a:p>
        </p:txBody>
      </p:sp>
      <p:sp>
        <p:nvSpPr>
          <p:cNvPr id="10" name="Shape 8"/>
          <p:cNvSpPr/>
          <p:nvPr/>
        </p:nvSpPr>
        <p:spPr>
          <a:xfrm>
            <a:off x="8318500" y="1587500"/>
            <a:ext cx="7175500" cy="6858000"/>
          </a:xfrm>
          <a:prstGeom prst="rect">
            <a:avLst/>
          </a:prstGeom>
          <a:solidFill>
            <a:srgbClr val="FFFFFF"/>
          </a:solidFill>
          <a:ln/>
          <a:effectLst>
            <a:outerShdw blurRad="101600" dist="25400" dir="5400000" algn="bl" rotWithShape="0">
              <a:srgbClr val="000000">
                <a:alpha val="5098"/>
              </a:srgbClr>
            </a:outerShdw>
          </a:effectLst>
        </p:spPr>
        <p:txBody>
          <a:bodyPr/>
          <a:lstStyle/>
          <a:p>
            <a:endParaRPr lang="en-US"/>
          </a:p>
        </p:txBody>
      </p:sp>
      <p:sp>
        <p:nvSpPr>
          <p:cNvPr id="11" name="Shape 9"/>
          <p:cNvSpPr/>
          <p:nvPr/>
        </p:nvSpPr>
        <p:spPr>
          <a:xfrm>
            <a:off x="8318500" y="1587500"/>
            <a:ext cx="63500" cy="6858000"/>
          </a:xfrm>
          <a:prstGeom prst="rect">
            <a:avLst/>
          </a:prstGeom>
          <a:solidFill>
            <a:srgbClr val="C4913A"/>
          </a:solidFill>
          <a:ln/>
        </p:spPr>
        <p:txBody>
          <a:bodyPr/>
          <a:lstStyle/>
          <a:p>
            <a:endParaRPr lang="en-US"/>
          </a:p>
        </p:txBody>
      </p:sp>
      <p:sp>
        <p:nvSpPr>
          <p:cNvPr id="12" name="Shape 10"/>
          <p:cNvSpPr/>
          <p:nvPr/>
        </p:nvSpPr>
        <p:spPr>
          <a:xfrm>
            <a:off x="8636000" y="1841500"/>
            <a:ext cx="355600" cy="355600"/>
          </a:xfrm>
          <a:custGeom>
            <a:avLst/>
            <a:gdLst/>
            <a:ahLst/>
            <a:cxnLst/>
            <a:rect l="l" t="t" r="r" b="b"/>
            <a:pathLst>
              <a:path w="355600" h="355600">
                <a:moveTo>
                  <a:pt x="104704" y="106541"/>
                </a:moveTo>
                <a:lnTo>
                  <a:pt x="93160" y="93553"/>
                </a:lnTo>
                <a:cubicBezTo>
                  <a:pt x="85443" y="84872"/>
                  <a:pt x="85443" y="70773"/>
                  <a:pt x="93160" y="62091"/>
                </a:cubicBezTo>
                <a:lnTo>
                  <a:pt x="163971" y="-17641"/>
                </a:lnTo>
                <a:cubicBezTo>
                  <a:pt x="171688" y="-26323"/>
                  <a:pt x="184221" y="-26323"/>
                  <a:pt x="191938" y="-17641"/>
                </a:cubicBezTo>
                <a:lnTo>
                  <a:pt x="203482" y="-4584"/>
                </a:lnTo>
                <a:cubicBezTo>
                  <a:pt x="211199" y="4098"/>
                  <a:pt x="211199" y="18197"/>
                  <a:pt x="203482" y="26878"/>
                </a:cubicBezTo>
                <a:lnTo>
                  <a:pt x="132671" y="106541"/>
                </a:lnTo>
                <a:cubicBezTo>
                  <a:pt x="124954" y="115223"/>
                  <a:pt x="112421" y="115223"/>
                  <a:pt x="104704" y="106541"/>
                </a:cubicBezTo>
                <a:close/>
                <a:moveTo>
                  <a:pt x="170392" y="147032"/>
                </a:moveTo>
                <a:lnTo>
                  <a:pt x="151007" y="125224"/>
                </a:lnTo>
                <a:lnTo>
                  <a:pt x="220151" y="47436"/>
                </a:lnTo>
                <a:lnTo>
                  <a:pt x="293864" y="130364"/>
                </a:lnTo>
                <a:lnTo>
                  <a:pt x="224719" y="208151"/>
                </a:lnTo>
                <a:lnTo>
                  <a:pt x="205334" y="186343"/>
                </a:lnTo>
                <a:lnTo>
                  <a:pt x="62107" y="347474"/>
                </a:lnTo>
                <a:cubicBezTo>
                  <a:pt x="52476" y="358309"/>
                  <a:pt x="36856" y="358309"/>
                  <a:pt x="27164" y="347474"/>
                </a:cubicBezTo>
                <a:cubicBezTo>
                  <a:pt x="17471" y="336639"/>
                  <a:pt x="17533" y="319068"/>
                  <a:pt x="27164" y="308164"/>
                </a:cubicBezTo>
                <a:lnTo>
                  <a:pt x="170392" y="147032"/>
                </a:lnTo>
                <a:close/>
                <a:moveTo>
                  <a:pt x="241326" y="260171"/>
                </a:moveTo>
                <a:cubicBezTo>
                  <a:pt x="233609" y="251490"/>
                  <a:pt x="233609" y="237391"/>
                  <a:pt x="241326" y="228709"/>
                </a:cubicBezTo>
                <a:lnTo>
                  <a:pt x="312138" y="149046"/>
                </a:lnTo>
                <a:cubicBezTo>
                  <a:pt x="319855" y="140365"/>
                  <a:pt x="332387" y="140365"/>
                  <a:pt x="340104" y="149046"/>
                </a:cubicBezTo>
                <a:lnTo>
                  <a:pt x="351649" y="162034"/>
                </a:lnTo>
                <a:cubicBezTo>
                  <a:pt x="359366" y="170716"/>
                  <a:pt x="359366" y="184815"/>
                  <a:pt x="351649" y="193496"/>
                </a:cubicBezTo>
                <a:lnTo>
                  <a:pt x="280838" y="273229"/>
                </a:lnTo>
                <a:cubicBezTo>
                  <a:pt x="273121" y="281910"/>
                  <a:pt x="260588" y="281910"/>
                  <a:pt x="252871" y="273229"/>
                </a:cubicBezTo>
                <a:lnTo>
                  <a:pt x="241326" y="260241"/>
                </a:lnTo>
                <a:close/>
              </a:path>
            </a:pathLst>
          </a:custGeom>
          <a:solidFill>
            <a:srgbClr val="C4913A"/>
          </a:solidFill>
          <a:ln/>
        </p:spPr>
        <p:txBody>
          <a:bodyPr/>
          <a:lstStyle/>
          <a:p>
            <a:endParaRPr lang="en-US"/>
          </a:p>
        </p:txBody>
      </p:sp>
      <p:sp>
        <p:nvSpPr>
          <p:cNvPr id="13" name="Text 11"/>
          <p:cNvSpPr/>
          <p:nvPr/>
        </p:nvSpPr>
        <p:spPr>
          <a:xfrm>
            <a:off x="9105900" y="1816100"/>
            <a:ext cx="2540000" cy="406400"/>
          </a:xfrm>
          <a:prstGeom prst="rect">
            <a:avLst/>
          </a:prstGeom>
          <a:noFill/>
          <a:ln/>
        </p:spPr>
        <p:txBody>
          <a:bodyPr wrap="none" lIns="0" tIns="0" rIns="0" bIns="0" rtlCol="0" anchor="t"/>
          <a:lstStyle/>
          <a:p>
            <a:pPr algn="l">
              <a:lnSpc>
                <a:spcPct val="120000"/>
              </a:lnSpc>
            </a:pPr>
            <a:r>
              <a:rPr lang="en-US" sz="2200" b="1" dirty="0">
                <a:solidFill>
                  <a:srgbClr val="C4913A"/>
                </a:solidFill>
                <a:latin typeface="Liter" pitchFamily="34" charset="0"/>
                <a:ea typeface="Liter" pitchFamily="34" charset="-122"/>
                <a:cs typeface="Liter" pitchFamily="34" charset="-120"/>
              </a:rPr>
              <a:t>Legal</a:t>
            </a:r>
            <a:endParaRPr lang="en-US" sz="2200" dirty="0"/>
          </a:p>
        </p:txBody>
      </p:sp>
      <p:sp>
        <p:nvSpPr>
          <p:cNvPr id="14" name="Text 12"/>
          <p:cNvSpPr/>
          <p:nvPr/>
        </p:nvSpPr>
        <p:spPr>
          <a:xfrm>
            <a:off x="8636000" y="2413000"/>
            <a:ext cx="6604000" cy="5778500"/>
          </a:xfrm>
          <a:prstGeom prst="rect">
            <a:avLst/>
          </a:prstGeom>
          <a:noFill/>
          <a:ln/>
        </p:spPr>
        <p:txBody>
          <a:bodyPr wrap="square" lIns="0" tIns="0" rIns="0" bIns="0" rtlCol="0" anchor="t"/>
          <a:lstStyle/>
          <a:p>
            <a:pPr algn="l">
              <a:lnSpc>
                <a:spcPct val="155000"/>
              </a:lnSpc>
            </a:pPr>
            <a:r>
              <a:rPr lang="en-US" sz="1600" dirty="0">
                <a:solidFill>
                  <a:srgbClr val="1E1E1E"/>
                </a:solidFill>
                <a:latin typeface="Quattrocento Sans" pitchFamily="34" charset="0"/>
                <a:ea typeface="Quattrocento Sans" pitchFamily="34" charset="-122"/>
                <a:cs typeface="Quattrocento Sans" pitchFamily="34" charset="-120"/>
              </a:rPr>
              <a:t>In addition to food safety regulations, I require </a:t>
            </a:r>
            <a:r>
              <a:rPr lang="en-US" sz="1600" b="1" dirty="0">
                <a:solidFill>
                  <a:srgbClr val="1E1E1E"/>
                </a:solidFill>
                <a:latin typeface="Quattrocento Sans" pitchFamily="34" charset="0"/>
                <a:ea typeface="Quattrocento Sans" pitchFamily="34" charset="-122"/>
                <a:cs typeface="Quattrocento Sans" pitchFamily="34" charset="-120"/>
              </a:rPr>
              <a:t>public liability insurance</a:t>
            </a:r>
            <a:r>
              <a:rPr lang="en-US" sz="1600" dirty="0">
                <a:solidFill>
                  <a:srgbClr val="1E1E1E"/>
                </a:solidFill>
                <a:latin typeface="Quattrocento Sans" pitchFamily="34" charset="0"/>
                <a:ea typeface="Quattrocento Sans" pitchFamily="34" charset="-122"/>
                <a:cs typeface="Quattrocento Sans" pitchFamily="34" charset="-120"/>
              </a:rPr>
              <a:t> to protect against customer accidents. I must also comply with the </a:t>
            </a:r>
            <a:r>
              <a:rPr lang="en-US" sz="1600" b="1" dirty="0">
                <a:solidFill>
                  <a:srgbClr val="1E1E1E"/>
                </a:solidFill>
                <a:latin typeface="Quattrocento Sans" pitchFamily="34" charset="0"/>
                <a:ea typeface="Quattrocento Sans" pitchFamily="34" charset="-122"/>
                <a:cs typeface="Quattrocento Sans" pitchFamily="34" charset="-120"/>
              </a:rPr>
              <a:t>GDPR</a:t>
            </a:r>
            <a:r>
              <a:rPr lang="en-US" sz="1600" dirty="0">
                <a:solidFill>
                  <a:srgbClr val="1E1E1E"/>
                </a:solidFill>
                <a:latin typeface="Quattrocento Sans" pitchFamily="34" charset="0"/>
                <a:ea typeface="Quattrocento Sans" pitchFamily="34" charset="-122"/>
                <a:cs typeface="Quattrocento Sans" pitchFamily="34" charset="-120"/>
              </a:rPr>
              <a:t> when collecting customer data for marketing purposes.</a:t>
            </a:r>
            <a:endParaRPr lang="en-US" sz="1600" dirty="0"/>
          </a:p>
          <a:p>
            <a:pPr algn="l">
              <a:lnSpc>
                <a:spcPct val="155000"/>
              </a:lnSpc>
              <a:spcBef>
                <a:spcPts val="1000"/>
              </a:spcBef>
            </a:pPr>
            <a:r>
              <a:rPr lang="en-US" sz="1600" b="1" dirty="0">
                <a:solidFill>
                  <a:srgbClr val="1E1E1E"/>
                </a:solidFill>
                <a:latin typeface="Quattrocento Sans" pitchFamily="34" charset="0"/>
                <a:ea typeface="Quattrocento Sans" pitchFamily="34" charset="-122"/>
                <a:cs typeface="Quattrocento Sans" pitchFamily="34" charset="-120"/>
              </a:rPr>
              <a:t>Employment law</a:t>
            </a:r>
            <a:r>
              <a:rPr lang="en-US" sz="1600" dirty="0">
                <a:solidFill>
                  <a:srgbClr val="1E1E1E"/>
                </a:solidFill>
                <a:latin typeface="Quattrocento Sans" pitchFamily="34" charset="0"/>
                <a:ea typeface="Quattrocento Sans" pitchFamily="34" charset="-122"/>
                <a:cs typeface="Quattrocento Sans" pitchFamily="34" charset="-120"/>
              </a:rPr>
              <a:t> will apply to my part-time staff member, requiring me to pay at least the minimum wage, provide appropriate breaks, and ensure a safe working environment.</a:t>
            </a:r>
            <a:endParaRPr lang="en-US" sz="1600" dirty="0"/>
          </a:p>
          <a:p>
            <a:pPr algn="l">
              <a:lnSpc>
                <a:spcPct val="155000"/>
              </a:lnSpc>
              <a:spcBef>
                <a:spcPts val="1000"/>
              </a:spcBef>
            </a:pPr>
            <a:r>
              <a:rPr lang="en-US" sz="1600" dirty="0">
                <a:solidFill>
                  <a:srgbClr val="1E1E1E"/>
                </a:solidFill>
                <a:latin typeface="Quattrocento Sans" pitchFamily="34" charset="0"/>
                <a:ea typeface="Quattrocento Sans" pitchFamily="34" charset="-122"/>
                <a:cs typeface="Quattrocento Sans" pitchFamily="34" charset="-120"/>
              </a:rPr>
              <a:t>The </a:t>
            </a:r>
            <a:r>
              <a:rPr lang="en-US" sz="1600" u="sng" dirty="0">
                <a:solidFill>
                  <a:srgbClr val="1E1E1E"/>
                </a:solidFill>
                <a:uFill>
                  <a:solidFill>
                    <a:srgbClr val="1E1E1E"/>
                  </a:solidFill>
                </a:uFill>
                <a:latin typeface="Quattrocento Sans" pitchFamily="34" charset="0"/>
                <a:ea typeface="Quattrocento Sans" pitchFamily="34" charset="-122"/>
                <a:cs typeface="Quattrocento Sans" pitchFamily="34" charset="-120"/>
                <a:hlinkClick r:id="rId3" action="ppaction://hlinkfile">
                  <a:extLst>
                    <a:ext uri="{A12FA001-AC4F-418D-AE19-62706E023703}">
                      <ahyp:hlinkClr xmlns:ahyp="http://schemas.microsoft.com/office/drawing/2018/hyperlinkcolor" val="tx"/>
                    </a:ext>
                  </a:extLst>
                </a:hlinkClick>
              </a:rPr>
              <a:t>Food Standards Agency (2023)</a:t>
            </a:r>
            <a:r>
              <a:rPr lang="en-US" sz="1600" dirty="0">
                <a:solidFill>
                  <a:srgbClr val="1E1E1E"/>
                </a:solidFill>
                <a:latin typeface="Quattrocento Sans" pitchFamily="34" charset="0"/>
                <a:ea typeface="Quattrocento Sans" pitchFamily="34" charset="-122"/>
                <a:cs typeface="Quattrocento Sans" pitchFamily="34" charset="-120"/>
              </a:rPr>
              <a:t> guidance covers most requirements, but I intend to consult a local business advisor to ensure full compliance.</a:t>
            </a:r>
            <a:endParaRPr lang="en-US" sz="1600" dirty="0"/>
          </a:p>
        </p:txBody>
      </p:sp>
      <p:sp>
        <p:nvSpPr>
          <p:cNvPr id="15" name="Shape 13"/>
          <p:cNvSpPr/>
          <p:nvPr/>
        </p:nvSpPr>
        <p:spPr>
          <a:xfrm>
            <a:off x="762000" y="8763000"/>
            <a:ext cx="14732000" cy="12700"/>
          </a:xfrm>
          <a:prstGeom prst="rect">
            <a:avLst/>
          </a:prstGeom>
          <a:solidFill>
            <a:srgbClr val="8B7355">
              <a:alpha val="30000"/>
            </a:srgbClr>
          </a:solidFill>
          <a:ln/>
        </p:spPr>
        <p:txBody>
          <a:bodyPr/>
          <a:lstStyle/>
          <a:p>
            <a:endParaRPr lang="en-US"/>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444500"/>
            <a:ext cx="3810000" cy="254000"/>
          </a:xfrm>
          <a:prstGeom prst="rect">
            <a:avLst/>
          </a:prstGeom>
          <a:noFill/>
          <a:ln/>
        </p:spPr>
        <p:txBody>
          <a:bodyPr wrap="none" lIns="0" tIns="0" rIns="0" bIns="0" rtlCol="0" anchor="t"/>
          <a:lstStyle/>
          <a:p>
            <a:pPr algn="l">
              <a:lnSpc>
                <a:spcPct val="120000"/>
              </a:lnSpc>
            </a:pPr>
            <a:r>
              <a:rPr lang="en-US" sz="1000" kern="0" spc="200" dirty="0">
                <a:solidFill>
                  <a:srgbClr val="8B7355"/>
                </a:solidFill>
                <a:latin typeface="Liter" pitchFamily="34" charset="0"/>
                <a:ea typeface="Liter" pitchFamily="34" charset="-122"/>
                <a:cs typeface="Liter" pitchFamily="34" charset="-120"/>
              </a:rPr>
              <a:t>GREENFUEL BUSINESS PLAN</a:t>
            </a:r>
            <a:endParaRPr lang="en-US" sz="1000" dirty="0"/>
          </a:p>
        </p:txBody>
      </p:sp>
      <p:sp>
        <p:nvSpPr>
          <p:cNvPr id="3" name="Shape 1"/>
          <p:cNvSpPr/>
          <p:nvPr/>
        </p:nvSpPr>
        <p:spPr>
          <a:xfrm>
            <a:off x="762000" y="889000"/>
            <a:ext cx="63500" cy="444500"/>
          </a:xfrm>
          <a:prstGeom prst="rect">
            <a:avLst/>
          </a:prstGeom>
          <a:solidFill>
            <a:srgbClr val="C4913A"/>
          </a:solidFill>
          <a:ln/>
        </p:spPr>
        <p:txBody>
          <a:bodyPr/>
          <a:lstStyle/>
          <a:p>
            <a:endParaRPr lang="en-US"/>
          </a:p>
        </p:txBody>
      </p:sp>
      <p:sp>
        <p:nvSpPr>
          <p:cNvPr id="4" name="Text 2"/>
          <p:cNvSpPr/>
          <p:nvPr/>
        </p:nvSpPr>
        <p:spPr>
          <a:xfrm>
            <a:off x="1016000" y="863600"/>
            <a:ext cx="6350000" cy="533400"/>
          </a:xfrm>
          <a:prstGeom prst="rect">
            <a:avLst/>
          </a:prstGeom>
          <a:noFill/>
          <a:ln/>
        </p:spPr>
        <p:txBody>
          <a:bodyPr wrap="none" lIns="0" tIns="0" rIns="0" bIns="0" rtlCol="0" anchor="t"/>
          <a:lstStyle/>
          <a:p>
            <a:pPr algn="l">
              <a:lnSpc>
                <a:spcPct val="120000"/>
              </a:lnSpc>
            </a:pPr>
            <a:r>
              <a:rPr lang="en-US" sz="3000" b="1" dirty="0">
                <a:solidFill>
                  <a:srgbClr val="2D5F3C"/>
                </a:solidFill>
                <a:latin typeface="Liter" pitchFamily="34" charset="0"/>
                <a:ea typeface="Liter" pitchFamily="34" charset="-122"/>
                <a:cs typeface="Liter" pitchFamily="34" charset="-120"/>
              </a:rPr>
              <a:t>Competition</a:t>
            </a:r>
            <a:endParaRPr lang="en-US" sz="3000" dirty="0"/>
          </a:p>
        </p:txBody>
      </p:sp>
      <p:sp>
        <p:nvSpPr>
          <p:cNvPr id="5" name="Text 3"/>
          <p:cNvSpPr/>
          <p:nvPr/>
        </p:nvSpPr>
        <p:spPr>
          <a:xfrm>
            <a:off x="762000" y="1524000"/>
            <a:ext cx="14732000" cy="762000"/>
          </a:xfrm>
          <a:prstGeom prst="rect">
            <a:avLst/>
          </a:prstGeom>
          <a:noFill/>
          <a:ln/>
        </p:spPr>
        <p:txBody>
          <a:bodyPr wrap="square" lIns="0" tIns="0" rIns="0" bIns="0" rtlCol="0" anchor="t"/>
          <a:lstStyle/>
          <a:p>
            <a:pPr algn="l">
              <a:lnSpc>
                <a:spcPct val="150000"/>
              </a:lnSpc>
            </a:pPr>
            <a:r>
              <a:rPr lang="en-US" sz="1600" dirty="0">
                <a:solidFill>
                  <a:srgbClr val="1E1E1E"/>
                </a:solidFill>
                <a:latin typeface="Quattrocento Sans" pitchFamily="34" charset="0"/>
                <a:ea typeface="Quattrocento Sans" pitchFamily="34" charset="-122"/>
                <a:cs typeface="Quattrocento Sans" pitchFamily="34" charset="-120"/>
              </a:rPr>
              <a:t>My main competitors are </a:t>
            </a:r>
            <a:r>
              <a:rPr lang="en-US" sz="1600" b="1" dirty="0">
                <a:solidFill>
                  <a:srgbClr val="1E1E1E"/>
                </a:solidFill>
                <a:latin typeface="Quattrocento Sans" pitchFamily="34" charset="0"/>
                <a:ea typeface="Quattrocento Sans" pitchFamily="34" charset="-122"/>
                <a:cs typeface="Quattrocento Sans" pitchFamily="34" charset="-120"/>
              </a:rPr>
              <a:t>Boost Juice Bar</a:t>
            </a:r>
            <a:r>
              <a:rPr lang="en-US" sz="1600" dirty="0">
                <a:solidFill>
                  <a:srgbClr val="1E1E1E"/>
                </a:solidFill>
                <a:latin typeface="Quattrocento Sans" pitchFamily="34" charset="0"/>
                <a:ea typeface="Quattrocento Sans" pitchFamily="34" charset="-122"/>
                <a:cs typeface="Quattrocento Sans" pitchFamily="34" charset="-120"/>
              </a:rPr>
              <a:t> in Grand Central, </a:t>
            </a:r>
            <a:r>
              <a:rPr lang="en-US" sz="1600" b="1" dirty="0">
                <a:solidFill>
                  <a:srgbClr val="1E1E1E"/>
                </a:solidFill>
                <a:latin typeface="Quattrocento Sans" pitchFamily="34" charset="0"/>
                <a:ea typeface="Quattrocento Sans" pitchFamily="34" charset="-122"/>
                <a:cs typeface="Quattrocento Sans" pitchFamily="34" charset="-120"/>
              </a:rPr>
              <a:t>Pret A Manger</a:t>
            </a:r>
            <a:r>
              <a:rPr lang="en-US" sz="1600" dirty="0">
                <a:solidFill>
                  <a:srgbClr val="1E1E1E"/>
                </a:solidFill>
                <a:latin typeface="Quattrocento Sans" pitchFamily="34" charset="0"/>
                <a:ea typeface="Quattrocento Sans" pitchFamily="34" charset="-122"/>
                <a:cs typeface="Quattrocento Sans" pitchFamily="34" charset="-120"/>
              </a:rPr>
              <a:t> on New Street, and </a:t>
            </a:r>
            <a:r>
              <a:rPr lang="en-US" sz="1600" b="1" dirty="0">
                <a:solidFill>
                  <a:srgbClr val="1E1E1E"/>
                </a:solidFill>
                <a:latin typeface="Quattrocento Sans" pitchFamily="34" charset="0"/>
                <a:ea typeface="Quattrocento Sans" pitchFamily="34" charset="-122"/>
                <a:cs typeface="Quattrocento Sans" pitchFamily="34" charset="-120"/>
              </a:rPr>
              <a:t>independent cafés</a:t>
            </a:r>
            <a:r>
              <a:rPr lang="en-US" sz="1600" dirty="0">
                <a:solidFill>
                  <a:srgbClr val="1E1E1E"/>
                </a:solidFill>
                <a:latin typeface="Quattrocento Sans" pitchFamily="34" charset="0"/>
                <a:ea typeface="Quattrocento Sans" pitchFamily="34" charset="-122"/>
                <a:cs typeface="Quattrocento Sans" pitchFamily="34" charset="-120"/>
              </a:rPr>
              <a:t> along Corporation Street. I have visited each of these establishments personally to assess their offerings.</a:t>
            </a:r>
            <a:endParaRPr lang="en-US" sz="1600" dirty="0"/>
          </a:p>
        </p:txBody>
      </p:sp>
      <p:sp>
        <p:nvSpPr>
          <p:cNvPr id="6" name="Shape 4"/>
          <p:cNvSpPr/>
          <p:nvPr/>
        </p:nvSpPr>
        <p:spPr>
          <a:xfrm>
            <a:off x="762000" y="2476500"/>
            <a:ext cx="4699000" cy="3302000"/>
          </a:xfrm>
          <a:prstGeom prst="rect">
            <a:avLst/>
          </a:prstGeom>
          <a:solidFill>
            <a:srgbClr val="FFFFFF"/>
          </a:solidFill>
          <a:ln/>
          <a:effectLst>
            <a:outerShdw blurRad="101600" dist="25400" dir="5400000" algn="bl" rotWithShape="0">
              <a:srgbClr val="000000">
                <a:alpha val="5098"/>
              </a:srgbClr>
            </a:outerShdw>
          </a:effectLst>
        </p:spPr>
        <p:txBody>
          <a:bodyPr/>
          <a:lstStyle/>
          <a:p>
            <a:endParaRPr lang="en-US"/>
          </a:p>
        </p:txBody>
      </p:sp>
      <p:sp>
        <p:nvSpPr>
          <p:cNvPr id="7" name="Shape 5"/>
          <p:cNvSpPr/>
          <p:nvPr/>
        </p:nvSpPr>
        <p:spPr>
          <a:xfrm>
            <a:off x="762000" y="2476500"/>
            <a:ext cx="4699000" cy="63500"/>
          </a:xfrm>
          <a:prstGeom prst="rect">
            <a:avLst/>
          </a:prstGeom>
          <a:solidFill>
            <a:srgbClr val="2D5F3C"/>
          </a:solidFill>
          <a:ln/>
        </p:spPr>
        <p:txBody>
          <a:bodyPr/>
          <a:lstStyle/>
          <a:p>
            <a:endParaRPr lang="en-US"/>
          </a:p>
        </p:txBody>
      </p:sp>
      <p:sp>
        <p:nvSpPr>
          <p:cNvPr id="8" name="Text 6"/>
          <p:cNvSpPr/>
          <p:nvPr/>
        </p:nvSpPr>
        <p:spPr>
          <a:xfrm>
            <a:off x="1016000" y="2730500"/>
            <a:ext cx="4191000" cy="381000"/>
          </a:xfrm>
          <a:prstGeom prst="rect">
            <a:avLst/>
          </a:prstGeom>
          <a:noFill/>
          <a:ln/>
        </p:spPr>
        <p:txBody>
          <a:bodyPr wrap="none" lIns="0" tIns="0" rIns="0" bIns="0" rtlCol="0" anchor="t"/>
          <a:lstStyle/>
          <a:p>
            <a:pPr algn="l">
              <a:lnSpc>
                <a:spcPct val="120000"/>
              </a:lnSpc>
            </a:pPr>
            <a:r>
              <a:rPr lang="en-US" sz="2000" b="1" dirty="0">
                <a:solidFill>
                  <a:srgbClr val="2D5F3C"/>
                </a:solidFill>
                <a:latin typeface="Liter" pitchFamily="34" charset="0"/>
                <a:ea typeface="Liter" pitchFamily="34" charset="-122"/>
                <a:cs typeface="Liter" pitchFamily="34" charset="-120"/>
              </a:rPr>
              <a:t>Boost Juice Bar</a:t>
            </a:r>
            <a:endParaRPr lang="en-US" sz="2000" dirty="0"/>
          </a:p>
        </p:txBody>
      </p:sp>
      <p:sp>
        <p:nvSpPr>
          <p:cNvPr id="9" name="Text 7"/>
          <p:cNvSpPr/>
          <p:nvPr/>
        </p:nvSpPr>
        <p:spPr>
          <a:xfrm>
            <a:off x="1016000" y="3238500"/>
            <a:ext cx="4191000" cy="2286000"/>
          </a:xfrm>
          <a:prstGeom prst="rect">
            <a:avLst/>
          </a:prstGeom>
          <a:noFill/>
          <a:ln/>
        </p:spPr>
        <p:txBody>
          <a:bodyPr wrap="square" lIns="0" tIns="0" rIns="0" bIns="0" rtlCol="0" anchor="t"/>
          <a:lstStyle/>
          <a:p>
            <a:pPr algn="l">
              <a:lnSpc>
                <a:spcPct val="150000"/>
              </a:lnSpc>
            </a:pPr>
            <a:r>
              <a:rPr lang="en-US" sz="1500" dirty="0">
                <a:solidFill>
                  <a:srgbClr val="1E1E1E"/>
                </a:solidFill>
                <a:latin typeface="Quattrocento Sans" pitchFamily="34" charset="0"/>
                <a:ea typeface="Quattrocento Sans" pitchFamily="34" charset="-122"/>
                <a:cs typeface="Quattrocento Sans" pitchFamily="34" charset="-120"/>
              </a:rPr>
              <a:t>Closest competitor offering a similar product range. However, their smoothies are priced at approximately </a:t>
            </a:r>
            <a:r>
              <a:rPr lang="en-US" sz="1500" b="1" dirty="0">
                <a:solidFill>
                  <a:srgbClr val="1E1E1E"/>
                </a:solidFill>
                <a:latin typeface="Quattrocento Sans" pitchFamily="34" charset="0"/>
                <a:ea typeface="Quattrocento Sans" pitchFamily="34" charset="-122"/>
                <a:cs typeface="Quattrocento Sans" pitchFamily="34" charset="-120"/>
              </a:rPr>
              <a:t>£5.50</a:t>
            </a:r>
            <a:r>
              <a:rPr lang="en-US" sz="1500" dirty="0">
                <a:solidFill>
                  <a:srgbClr val="1E1E1E"/>
                </a:solidFill>
                <a:latin typeface="Quattrocento Sans" pitchFamily="34" charset="0"/>
                <a:ea typeface="Quattrocento Sans" pitchFamily="34" charset="-122"/>
                <a:cs typeface="Quattrocento Sans" pitchFamily="34" charset="-120"/>
              </a:rPr>
              <a:t>, and they continue to use </a:t>
            </a:r>
            <a:r>
              <a:rPr lang="en-US" sz="1500" b="1" dirty="0">
                <a:solidFill>
                  <a:srgbClr val="1E1E1E"/>
                </a:solidFill>
                <a:latin typeface="Quattrocento Sans" pitchFamily="34" charset="0"/>
                <a:ea typeface="Quattrocento Sans" pitchFamily="34" charset="-122"/>
                <a:cs typeface="Quattrocento Sans" pitchFamily="34" charset="-120"/>
              </a:rPr>
              <a:t>plastic cups and straws</a:t>
            </a:r>
            <a:r>
              <a:rPr lang="en-US" sz="1500" dirty="0">
                <a:solidFill>
                  <a:srgbClr val="1E1E1E"/>
                </a:solidFill>
                <a:latin typeface="Quattrocento Sans" pitchFamily="34" charset="0"/>
                <a:ea typeface="Quattrocento Sans" pitchFamily="34" charset="-122"/>
                <a:cs typeface="Quattrocento Sans" pitchFamily="34" charset="-120"/>
              </a:rPr>
              <a:t>.</a:t>
            </a:r>
            <a:endParaRPr lang="en-US" sz="1500" dirty="0"/>
          </a:p>
          <a:p>
            <a:pPr algn="l">
              <a:lnSpc>
                <a:spcPct val="150000"/>
              </a:lnSpc>
              <a:spcBef>
                <a:spcPts val="800"/>
              </a:spcBef>
            </a:pPr>
            <a:r>
              <a:rPr lang="en-US" sz="1500" dirty="0">
                <a:solidFill>
                  <a:srgbClr val="1E1E1E"/>
                </a:solidFill>
                <a:latin typeface="Quattrocento Sans" pitchFamily="34" charset="0"/>
                <a:ea typeface="Quattrocento Sans" pitchFamily="34" charset="-122"/>
                <a:cs typeface="Quattrocento Sans" pitchFamily="34" charset="-120"/>
              </a:rPr>
              <a:t>In my view, this is a missed opportunity given their resources.</a:t>
            </a:r>
            <a:endParaRPr lang="en-US" sz="1500" dirty="0"/>
          </a:p>
        </p:txBody>
      </p:sp>
      <p:sp>
        <p:nvSpPr>
          <p:cNvPr id="10" name="Shape 8"/>
          <p:cNvSpPr/>
          <p:nvPr/>
        </p:nvSpPr>
        <p:spPr>
          <a:xfrm>
            <a:off x="5778500" y="2476500"/>
            <a:ext cx="4699000" cy="3302000"/>
          </a:xfrm>
          <a:prstGeom prst="rect">
            <a:avLst/>
          </a:prstGeom>
          <a:solidFill>
            <a:srgbClr val="FFFFFF"/>
          </a:solidFill>
          <a:ln/>
          <a:effectLst>
            <a:outerShdw blurRad="101600" dist="25400" dir="5400000" algn="bl" rotWithShape="0">
              <a:srgbClr val="000000">
                <a:alpha val="5098"/>
              </a:srgbClr>
            </a:outerShdw>
          </a:effectLst>
        </p:spPr>
        <p:txBody>
          <a:bodyPr/>
          <a:lstStyle/>
          <a:p>
            <a:endParaRPr lang="en-US"/>
          </a:p>
        </p:txBody>
      </p:sp>
      <p:sp>
        <p:nvSpPr>
          <p:cNvPr id="11" name="Shape 9"/>
          <p:cNvSpPr/>
          <p:nvPr/>
        </p:nvSpPr>
        <p:spPr>
          <a:xfrm>
            <a:off x="5778500" y="2476500"/>
            <a:ext cx="4699000" cy="63500"/>
          </a:xfrm>
          <a:prstGeom prst="rect">
            <a:avLst/>
          </a:prstGeom>
          <a:solidFill>
            <a:srgbClr val="C4913A"/>
          </a:solidFill>
          <a:ln/>
        </p:spPr>
        <p:txBody>
          <a:bodyPr/>
          <a:lstStyle/>
          <a:p>
            <a:endParaRPr lang="en-US"/>
          </a:p>
        </p:txBody>
      </p:sp>
      <p:sp>
        <p:nvSpPr>
          <p:cNvPr id="12" name="Text 10"/>
          <p:cNvSpPr/>
          <p:nvPr/>
        </p:nvSpPr>
        <p:spPr>
          <a:xfrm>
            <a:off x="6032500" y="2730500"/>
            <a:ext cx="4191000" cy="381000"/>
          </a:xfrm>
          <a:prstGeom prst="rect">
            <a:avLst/>
          </a:prstGeom>
          <a:noFill/>
          <a:ln/>
        </p:spPr>
        <p:txBody>
          <a:bodyPr wrap="none" lIns="0" tIns="0" rIns="0" bIns="0" rtlCol="0" anchor="t"/>
          <a:lstStyle/>
          <a:p>
            <a:pPr algn="l">
              <a:lnSpc>
                <a:spcPct val="120000"/>
              </a:lnSpc>
            </a:pPr>
            <a:r>
              <a:rPr lang="en-US" sz="2000" b="1" dirty="0">
                <a:solidFill>
                  <a:srgbClr val="C4913A"/>
                </a:solidFill>
                <a:latin typeface="Liter" pitchFamily="34" charset="0"/>
                <a:ea typeface="Liter" pitchFamily="34" charset="-122"/>
                <a:cs typeface="Liter" pitchFamily="34" charset="-120"/>
              </a:rPr>
              <a:t>Pret A Manger</a:t>
            </a:r>
            <a:endParaRPr lang="en-US" sz="2000" dirty="0"/>
          </a:p>
        </p:txBody>
      </p:sp>
      <p:sp>
        <p:nvSpPr>
          <p:cNvPr id="13" name="Text 11"/>
          <p:cNvSpPr/>
          <p:nvPr/>
        </p:nvSpPr>
        <p:spPr>
          <a:xfrm>
            <a:off x="6032500" y="3238500"/>
            <a:ext cx="4191000" cy="2286000"/>
          </a:xfrm>
          <a:prstGeom prst="rect">
            <a:avLst/>
          </a:prstGeom>
          <a:noFill/>
          <a:ln/>
        </p:spPr>
        <p:txBody>
          <a:bodyPr wrap="square" lIns="0" tIns="0" rIns="0" bIns="0" rtlCol="0" anchor="t"/>
          <a:lstStyle/>
          <a:p>
            <a:pPr algn="l">
              <a:lnSpc>
                <a:spcPct val="150000"/>
              </a:lnSpc>
            </a:pPr>
            <a:r>
              <a:rPr lang="en-US" sz="1500" dirty="0">
                <a:solidFill>
                  <a:srgbClr val="1E1E1E"/>
                </a:solidFill>
                <a:latin typeface="Quattrocento Sans" pitchFamily="34" charset="0"/>
                <a:ea typeface="Quattrocento Sans" pitchFamily="34" charset="-122"/>
                <a:cs typeface="Quattrocento Sans" pitchFamily="34" charset="-120"/>
              </a:rPr>
              <a:t>Offers smoothies, but they are </a:t>
            </a:r>
            <a:r>
              <a:rPr lang="en-US" sz="1500" b="1" dirty="0">
                <a:solidFill>
                  <a:srgbClr val="1E1E1E"/>
                </a:solidFill>
                <a:latin typeface="Quattrocento Sans" pitchFamily="34" charset="0"/>
                <a:ea typeface="Quattrocento Sans" pitchFamily="34" charset="-122"/>
                <a:cs typeface="Quattrocento Sans" pitchFamily="34" charset="-120"/>
              </a:rPr>
              <a:t>not a primary focus</a:t>
            </a:r>
            <a:r>
              <a:rPr lang="en-US" sz="1500" dirty="0">
                <a:solidFill>
                  <a:srgbClr val="1E1E1E"/>
                </a:solidFill>
                <a:latin typeface="Quattrocento Sans" pitchFamily="34" charset="0"/>
                <a:ea typeface="Quattrocento Sans" pitchFamily="34" charset="-122"/>
                <a:cs typeface="Quattrocento Sans" pitchFamily="34" charset="-120"/>
              </a:rPr>
              <a:t> of their menu, which is dominated by sandwiches and coffee.</a:t>
            </a:r>
            <a:endParaRPr lang="en-US" sz="1500" dirty="0"/>
          </a:p>
        </p:txBody>
      </p:sp>
      <p:sp>
        <p:nvSpPr>
          <p:cNvPr id="14" name="Shape 12"/>
          <p:cNvSpPr/>
          <p:nvPr/>
        </p:nvSpPr>
        <p:spPr>
          <a:xfrm>
            <a:off x="10795000" y="2476500"/>
            <a:ext cx="4699000" cy="3302000"/>
          </a:xfrm>
          <a:prstGeom prst="rect">
            <a:avLst/>
          </a:prstGeom>
          <a:solidFill>
            <a:srgbClr val="FFFFFF"/>
          </a:solidFill>
          <a:ln/>
          <a:effectLst>
            <a:outerShdw blurRad="101600" dist="25400" dir="5400000" algn="bl" rotWithShape="0">
              <a:srgbClr val="000000">
                <a:alpha val="5098"/>
              </a:srgbClr>
            </a:outerShdw>
          </a:effectLst>
        </p:spPr>
        <p:txBody>
          <a:bodyPr/>
          <a:lstStyle/>
          <a:p>
            <a:endParaRPr lang="en-US"/>
          </a:p>
        </p:txBody>
      </p:sp>
      <p:sp>
        <p:nvSpPr>
          <p:cNvPr id="15" name="Shape 13"/>
          <p:cNvSpPr/>
          <p:nvPr/>
        </p:nvSpPr>
        <p:spPr>
          <a:xfrm>
            <a:off x="10795000" y="2476500"/>
            <a:ext cx="4699000" cy="63500"/>
          </a:xfrm>
          <a:prstGeom prst="rect">
            <a:avLst/>
          </a:prstGeom>
          <a:solidFill>
            <a:srgbClr val="8B7355"/>
          </a:solidFill>
          <a:ln/>
        </p:spPr>
        <p:txBody>
          <a:bodyPr/>
          <a:lstStyle/>
          <a:p>
            <a:endParaRPr lang="en-US"/>
          </a:p>
        </p:txBody>
      </p:sp>
      <p:sp>
        <p:nvSpPr>
          <p:cNvPr id="16" name="Text 14"/>
          <p:cNvSpPr/>
          <p:nvPr/>
        </p:nvSpPr>
        <p:spPr>
          <a:xfrm>
            <a:off x="11049000" y="2730500"/>
            <a:ext cx="4191000" cy="381000"/>
          </a:xfrm>
          <a:prstGeom prst="rect">
            <a:avLst/>
          </a:prstGeom>
          <a:noFill/>
          <a:ln/>
        </p:spPr>
        <p:txBody>
          <a:bodyPr wrap="none" lIns="0" tIns="0" rIns="0" bIns="0" rtlCol="0" anchor="t"/>
          <a:lstStyle/>
          <a:p>
            <a:pPr algn="l">
              <a:lnSpc>
                <a:spcPct val="120000"/>
              </a:lnSpc>
            </a:pPr>
            <a:r>
              <a:rPr lang="en-US" sz="2000" b="1" dirty="0">
                <a:solidFill>
                  <a:srgbClr val="8B7355"/>
                </a:solidFill>
                <a:latin typeface="Liter" pitchFamily="34" charset="0"/>
                <a:ea typeface="Liter" pitchFamily="34" charset="-122"/>
                <a:cs typeface="Liter" pitchFamily="34" charset="-120"/>
              </a:rPr>
              <a:t>Independent Cafés</a:t>
            </a:r>
            <a:endParaRPr lang="en-US" sz="2000" dirty="0"/>
          </a:p>
        </p:txBody>
      </p:sp>
      <p:sp>
        <p:nvSpPr>
          <p:cNvPr id="17" name="Text 15"/>
          <p:cNvSpPr/>
          <p:nvPr/>
        </p:nvSpPr>
        <p:spPr>
          <a:xfrm>
            <a:off x="11049000" y="3238500"/>
            <a:ext cx="4191000" cy="2286000"/>
          </a:xfrm>
          <a:prstGeom prst="rect">
            <a:avLst/>
          </a:prstGeom>
          <a:noFill/>
          <a:ln/>
        </p:spPr>
        <p:txBody>
          <a:bodyPr wrap="square" lIns="0" tIns="0" rIns="0" bIns="0" rtlCol="0" anchor="t"/>
          <a:lstStyle/>
          <a:p>
            <a:pPr algn="l">
              <a:lnSpc>
                <a:spcPct val="150000"/>
              </a:lnSpc>
            </a:pPr>
            <a:r>
              <a:rPr lang="en-US" sz="1500" dirty="0">
                <a:solidFill>
                  <a:srgbClr val="1E1E1E"/>
                </a:solidFill>
                <a:latin typeface="Quattrocento Sans" pitchFamily="34" charset="0"/>
                <a:ea typeface="Quattrocento Sans" pitchFamily="34" charset="-122"/>
                <a:cs typeface="Quattrocento Sans" pitchFamily="34" charset="-120"/>
              </a:rPr>
              <a:t>Provide a pleasant atmosphere but are generally </a:t>
            </a:r>
            <a:r>
              <a:rPr lang="en-US" sz="1500" b="1" dirty="0">
                <a:solidFill>
                  <a:srgbClr val="1E1E1E"/>
                </a:solidFill>
                <a:latin typeface="Quattrocento Sans" pitchFamily="34" charset="0"/>
                <a:ea typeface="Quattrocento Sans" pitchFamily="34" charset="-122"/>
                <a:cs typeface="Quattrocento Sans" pitchFamily="34" charset="-120"/>
              </a:rPr>
              <a:t>slow and expensive</a:t>
            </a:r>
            <a:r>
              <a:rPr lang="en-US" sz="1500" dirty="0">
                <a:solidFill>
                  <a:srgbClr val="1E1E1E"/>
                </a:solidFill>
                <a:latin typeface="Quattrocento Sans" pitchFamily="34" charset="0"/>
                <a:ea typeface="Quattrocento Sans" pitchFamily="34" charset="-122"/>
                <a:cs typeface="Quattrocento Sans" pitchFamily="34" charset="-120"/>
              </a:rPr>
              <a:t>, catering to customers who wish to sit down rather than purchase food on the go.</a:t>
            </a:r>
            <a:endParaRPr lang="en-US" sz="1500" dirty="0"/>
          </a:p>
        </p:txBody>
      </p:sp>
      <p:sp>
        <p:nvSpPr>
          <p:cNvPr id="18" name="Shape 16"/>
          <p:cNvSpPr/>
          <p:nvPr/>
        </p:nvSpPr>
        <p:spPr>
          <a:xfrm>
            <a:off x="762000" y="5943600"/>
            <a:ext cx="14732000" cy="2603500"/>
          </a:xfrm>
          <a:prstGeom prst="rect">
            <a:avLst/>
          </a:prstGeom>
          <a:solidFill>
            <a:srgbClr val="2D5F3C"/>
          </a:solidFill>
          <a:ln/>
        </p:spPr>
        <p:txBody>
          <a:bodyPr/>
          <a:lstStyle/>
          <a:p>
            <a:endParaRPr lang="en-US"/>
          </a:p>
        </p:txBody>
      </p:sp>
      <p:sp>
        <p:nvSpPr>
          <p:cNvPr id="19" name="Text 17"/>
          <p:cNvSpPr/>
          <p:nvPr/>
        </p:nvSpPr>
        <p:spPr>
          <a:xfrm>
            <a:off x="1079500" y="6070600"/>
            <a:ext cx="14097000" cy="2476500"/>
          </a:xfrm>
          <a:prstGeom prst="rect">
            <a:avLst/>
          </a:prstGeom>
          <a:noFill/>
          <a:ln/>
        </p:spPr>
        <p:txBody>
          <a:bodyPr wrap="square" lIns="0" tIns="0" rIns="0" bIns="0" rtlCol="0" anchor="t"/>
          <a:lstStyle/>
          <a:p>
            <a:pPr algn="l">
              <a:lnSpc>
                <a:spcPct val="150000"/>
              </a:lnSpc>
            </a:pPr>
            <a:r>
              <a:rPr lang="en-US" sz="1600" b="1" dirty="0">
                <a:solidFill>
                  <a:srgbClr val="FFFFFF"/>
                </a:solidFill>
                <a:latin typeface="Quattrocento Sans" pitchFamily="34" charset="0"/>
                <a:ea typeface="Quattrocento Sans" pitchFamily="34" charset="-122"/>
                <a:cs typeface="Quattrocento Sans" pitchFamily="34" charset="-120"/>
              </a:rPr>
              <a:t>GreenFuel can compete effectively on price, speed, and values.</a:t>
            </a:r>
            <a:r>
              <a:rPr lang="en-US" sz="1600" dirty="0">
                <a:solidFill>
                  <a:srgbClr val="FFFFFF"/>
                </a:solidFill>
                <a:latin typeface="Quattrocento Sans" pitchFamily="34" charset="0"/>
                <a:ea typeface="Quattrocento Sans" pitchFamily="34" charset="-122"/>
                <a:cs typeface="Quattrocento Sans" pitchFamily="34" charset="-120"/>
              </a:rPr>
              <a:t> I am cheaper than Boost, more health-focused than Pret, and faster than independent cafés. However, I recognise that Boost has significant brand recognition and marketing budgets.</a:t>
            </a:r>
            <a:endParaRPr lang="en-US" sz="1600" dirty="0"/>
          </a:p>
          <a:p>
            <a:pPr algn="l">
              <a:lnSpc>
                <a:spcPct val="150000"/>
              </a:lnSpc>
              <a:spcBef>
                <a:spcPts val="800"/>
              </a:spcBef>
            </a:pPr>
            <a:r>
              <a:rPr lang="en-US" sz="1600" dirty="0">
                <a:solidFill>
                  <a:srgbClr val="FFFFFF"/>
                </a:solidFill>
                <a:latin typeface="Quattrocento Sans" pitchFamily="34" charset="0"/>
                <a:ea typeface="Quattrocento Sans" pitchFamily="34" charset="-122"/>
                <a:cs typeface="Quattrocento Sans" pitchFamily="34" charset="-120"/>
              </a:rPr>
              <a:t>Rather than trying to match their spending, I will differentiate through </a:t>
            </a:r>
            <a:r>
              <a:rPr lang="en-US" sz="1600" b="1" dirty="0">
                <a:solidFill>
                  <a:srgbClr val="FFFFFF"/>
                </a:solidFill>
                <a:latin typeface="Quattrocento Sans" pitchFamily="34" charset="0"/>
                <a:ea typeface="Quattrocento Sans" pitchFamily="34" charset="-122"/>
                <a:cs typeface="Quattrocento Sans" pitchFamily="34" charset="-120"/>
              </a:rPr>
              <a:t>superior customer service</a:t>
            </a:r>
            <a:r>
              <a:rPr lang="en-US" sz="1600" dirty="0">
                <a:solidFill>
                  <a:srgbClr val="FFFFFF"/>
                </a:solidFill>
                <a:latin typeface="Quattrocento Sans" pitchFamily="34" charset="0"/>
                <a:ea typeface="Quattrocento Sans" pitchFamily="34" charset="-122"/>
                <a:cs typeface="Quattrocento Sans" pitchFamily="34" charset="-120"/>
              </a:rPr>
              <a:t>. I will try to remember the names of regular customers and their usual orders. These small personal touches build loyalty that cannot be bought.</a:t>
            </a:r>
            <a:endParaRPr lang="en-US" sz="1600" dirty="0"/>
          </a:p>
          <a:p>
            <a:pPr algn="l">
              <a:lnSpc>
                <a:spcPct val="150000"/>
              </a:lnSpc>
              <a:spcBef>
                <a:spcPts val="800"/>
              </a:spcBef>
            </a:pPr>
            <a:r>
              <a:rPr lang="en-US" sz="1600" dirty="0">
                <a:solidFill>
                  <a:srgbClr val="FFFFFF"/>
                </a:solidFill>
                <a:latin typeface="Quattrocento Sans" pitchFamily="34" charset="0"/>
                <a:ea typeface="Quattrocento Sans" pitchFamily="34" charset="-122"/>
                <a:cs typeface="Quattrocento Sans" pitchFamily="34" charset="-120"/>
              </a:rPr>
              <a:t>From observing small businesses in Birmingham, I have learned that being cheaper or more environmentally friendly is not sufficient. The business must also be genuinely pleasant to interact with. This is my primary focus.</a:t>
            </a:r>
            <a:endParaRPr lang="en-US" sz="1600" dirty="0"/>
          </a:p>
        </p:txBody>
      </p:sp>
      <p:sp>
        <p:nvSpPr>
          <p:cNvPr id="20" name="Shape 18"/>
          <p:cNvSpPr/>
          <p:nvPr/>
        </p:nvSpPr>
        <p:spPr>
          <a:xfrm>
            <a:off x="762000" y="8763000"/>
            <a:ext cx="14732000" cy="12700"/>
          </a:xfrm>
          <a:prstGeom prst="rect">
            <a:avLst/>
          </a:prstGeom>
          <a:solidFill>
            <a:srgbClr val="8B7355">
              <a:alpha val="30000"/>
            </a:srgbClr>
          </a:solidFill>
          <a:ln/>
        </p:spPr>
        <p:txBody>
          <a:bodyPr/>
          <a:lstStyle/>
          <a:p>
            <a:endParaRPr lang="en-US"/>
          </a:p>
        </p:txBody>
      </p:sp>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444500"/>
            <a:ext cx="3810000" cy="254000"/>
          </a:xfrm>
          <a:prstGeom prst="rect">
            <a:avLst/>
          </a:prstGeom>
          <a:noFill/>
          <a:ln/>
        </p:spPr>
        <p:txBody>
          <a:bodyPr wrap="none" lIns="0" tIns="0" rIns="0" bIns="0" rtlCol="0" anchor="t"/>
          <a:lstStyle/>
          <a:p>
            <a:pPr algn="l">
              <a:lnSpc>
                <a:spcPct val="120000"/>
              </a:lnSpc>
            </a:pPr>
            <a:r>
              <a:rPr lang="en-US" sz="1000" kern="0" spc="200" dirty="0">
                <a:solidFill>
                  <a:srgbClr val="8B7355"/>
                </a:solidFill>
                <a:latin typeface="Liter" pitchFamily="34" charset="0"/>
                <a:ea typeface="Liter" pitchFamily="34" charset="-122"/>
                <a:cs typeface="Liter" pitchFamily="34" charset="-120"/>
              </a:rPr>
              <a:t>GREENFUEL BUSINESS PLAN</a:t>
            </a:r>
            <a:endParaRPr lang="en-US" sz="1000" dirty="0"/>
          </a:p>
        </p:txBody>
      </p:sp>
      <p:sp>
        <p:nvSpPr>
          <p:cNvPr id="3" name="Shape 1"/>
          <p:cNvSpPr/>
          <p:nvPr/>
        </p:nvSpPr>
        <p:spPr>
          <a:xfrm>
            <a:off x="762000" y="889000"/>
            <a:ext cx="63500" cy="444500"/>
          </a:xfrm>
          <a:prstGeom prst="rect">
            <a:avLst/>
          </a:prstGeom>
          <a:solidFill>
            <a:srgbClr val="C4913A"/>
          </a:solidFill>
          <a:ln/>
        </p:spPr>
        <p:txBody>
          <a:bodyPr/>
          <a:lstStyle/>
          <a:p>
            <a:endParaRPr lang="en-US"/>
          </a:p>
        </p:txBody>
      </p:sp>
      <p:sp>
        <p:nvSpPr>
          <p:cNvPr id="4" name="Text 2"/>
          <p:cNvSpPr/>
          <p:nvPr/>
        </p:nvSpPr>
        <p:spPr>
          <a:xfrm>
            <a:off x="1016000" y="863600"/>
            <a:ext cx="7620000" cy="533400"/>
          </a:xfrm>
          <a:prstGeom prst="rect">
            <a:avLst/>
          </a:prstGeom>
          <a:noFill/>
          <a:ln/>
        </p:spPr>
        <p:txBody>
          <a:bodyPr wrap="none" lIns="0" tIns="0" rIns="0" bIns="0" rtlCol="0" anchor="t"/>
          <a:lstStyle/>
          <a:p>
            <a:pPr algn="l">
              <a:lnSpc>
                <a:spcPct val="120000"/>
              </a:lnSpc>
            </a:pPr>
            <a:r>
              <a:rPr lang="en-US" sz="3000" b="1" dirty="0">
                <a:solidFill>
                  <a:srgbClr val="2D5F3C"/>
                </a:solidFill>
                <a:latin typeface="Liter" pitchFamily="34" charset="0"/>
                <a:ea typeface="Liter" pitchFamily="34" charset="-122"/>
                <a:cs typeface="Liter" pitchFamily="34" charset="-120"/>
              </a:rPr>
              <a:t>Marketing Communications</a:t>
            </a:r>
            <a:endParaRPr lang="en-US" sz="3000" dirty="0"/>
          </a:p>
        </p:txBody>
      </p:sp>
      <p:sp>
        <p:nvSpPr>
          <p:cNvPr id="5" name="Text 3"/>
          <p:cNvSpPr/>
          <p:nvPr/>
        </p:nvSpPr>
        <p:spPr>
          <a:xfrm>
            <a:off x="762000" y="1524000"/>
            <a:ext cx="14732000" cy="381000"/>
          </a:xfrm>
          <a:prstGeom prst="rect">
            <a:avLst/>
          </a:prstGeom>
          <a:noFill/>
          <a:ln/>
        </p:spPr>
        <p:txBody>
          <a:bodyPr wrap="none" lIns="0" tIns="0" rIns="0" bIns="0" rtlCol="0" anchor="t"/>
          <a:lstStyle/>
          <a:p>
            <a:pPr algn="l">
              <a:lnSpc>
                <a:spcPct val="160000"/>
              </a:lnSpc>
            </a:pPr>
            <a:r>
              <a:rPr lang="en-US" sz="1600" dirty="0">
                <a:solidFill>
                  <a:srgbClr val="1E1E1E"/>
                </a:solidFill>
                <a:latin typeface="Quattrocento Sans" pitchFamily="34" charset="0"/>
                <a:ea typeface="Quattrocento Sans" pitchFamily="34" charset="-122"/>
                <a:cs typeface="Quattrocento Sans" pitchFamily="34" charset="-120"/>
              </a:rPr>
              <a:t>My marketing strategy will be cost-effective and targeted, as I do not have big funds for large-scale advertising.</a:t>
            </a:r>
            <a:endParaRPr lang="en-US" sz="1600" dirty="0"/>
          </a:p>
        </p:txBody>
      </p:sp>
      <p:sp>
        <p:nvSpPr>
          <p:cNvPr id="6" name="Shape 4"/>
          <p:cNvSpPr/>
          <p:nvPr/>
        </p:nvSpPr>
        <p:spPr>
          <a:xfrm>
            <a:off x="762000" y="2095500"/>
            <a:ext cx="4699000" cy="6223000"/>
          </a:xfrm>
          <a:prstGeom prst="rect">
            <a:avLst/>
          </a:prstGeom>
          <a:solidFill>
            <a:srgbClr val="FFFFFF"/>
          </a:solidFill>
          <a:ln/>
          <a:effectLst>
            <a:outerShdw blurRad="101600" dist="25400" dir="5400000" algn="bl" rotWithShape="0">
              <a:srgbClr val="000000">
                <a:alpha val="5098"/>
              </a:srgbClr>
            </a:outerShdw>
          </a:effectLst>
        </p:spPr>
        <p:txBody>
          <a:bodyPr/>
          <a:lstStyle/>
          <a:p>
            <a:endParaRPr lang="en-US"/>
          </a:p>
        </p:txBody>
      </p:sp>
      <p:sp>
        <p:nvSpPr>
          <p:cNvPr id="7" name="Shape 5"/>
          <p:cNvSpPr/>
          <p:nvPr/>
        </p:nvSpPr>
        <p:spPr>
          <a:xfrm>
            <a:off x="762000" y="2095500"/>
            <a:ext cx="4699000" cy="63500"/>
          </a:xfrm>
          <a:prstGeom prst="rect">
            <a:avLst/>
          </a:prstGeom>
          <a:solidFill>
            <a:srgbClr val="2D5F3C"/>
          </a:solidFill>
          <a:ln/>
        </p:spPr>
        <p:txBody>
          <a:bodyPr/>
          <a:lstStyle/>
          <a:p>
            <a:endParaRPr lang="en-US"/>
          </a:p>
        </p:txBody>
      </p:sp>
      <p:sp>
        <p:nvSpPr>
          <p:cNvPr id="8" name="Shape 6"/>
          <p:cNvSpPr/>
          <p:nvPr/>
        </p:nvSpPr>
        <p:spPr>
          <a:xfrm>
            <a:off x="1016000" y="2349500"/>
            <a:ext cx="355600" cy="355600"/>
          </a:xfrm>
          <a:custGeom>
            <a:avLst/>
            <a:gdLst/>
            <a:ahLst/>
            <a:cxnLst/>
            <a:rect l="l" t="t" r="r" b="b"/>
            <a:pathLst>
              <a:path w="355600" h="355600">
                <a:moveTo>
                  <a:pt x="266700" y="133350"/>
                </a:moveTo>
                <a:cubicBezTo>
                  <a:pt x="303510" y="133350"/>
                  <a:pt x="333375" y="103485"/>
                  <a:pt x="333375" y="66675"/>
                </a:cubicBezTo>
                <a:cubicBezTo>
                  <a:pt x="333375" y="29865"/>
                  <a:pt x="303510" y="0"/>
                  <a:pt x="266700" y="0"/>
                </a:cubicBezTo>
                <a:cubicBezTo>
                  <a:pt x="229890" y="0"/>
                  <a:pt x="200025" y="29865"/>
                  <a:pt x="200025" y="66675"/>
                </a:cubicBezTo>
                <a:cubicBezTo>
                  <a:pt x="200025" y="70425"/>
                  <a:pt x="200372" y="74176"/>
                  <a:pt x="200928" y="77788"/>
                </a:cubicBezTo>
                <a:lnTo>
                  <a:pt x="110847" y="127863"/>
                </a:lnTo>
                <a:cubicBezTo>
                  <a:pt x="99110" y="117445"/>
                  <a:pt x="83622" y="111125"/>
                  <a:pt x="66675" y="111125"/>
                </a:cubicBezTo>
                <a:cubicBezTo>
                  <a:pt x="29865" y="111125"/>
                  <a:pt x="0" y="140990"/>
                  <a:pt x="0" y="177800"/>
                </a:cubicBezTo>
                <a:cubicBezTo>
                  <a:pt x="0" y="214610"/>
                  <a:pt x="29865" y="244475"/>
                  <a:pt x="66675" y="244475"/>
                </a:cubicBezTo>
                <a:cubicBezTo>
                  <a:pt x="83622" y="244475"/>
                  <a:pt x="99040" y="238155"/>
                  <a:pt x="110847" y="227737"/>
                </a:cubicBezTo>
                <a:lnTo>
                  <a:pt x="200928" y="277813"/>
                </a:lnTo>
                <a:cubicBezTo>
                  <a:pt x="200303" y="281424"/>
                  <a:pt x="200025" y="285105"/>
                  <a:pt x="200025" y="288925"/>
                </a:cubicBezTo>
                <a:cubicBezTo>
                  <a:pt x="200025" y="325735"/>
                  <a:pt x="229890" y="355600"/>
                  <a:pt x="266700" y="355600"/>
                </a:cubicBezTo>
                <a:cubicBezTo>
                  <a:pt x="303510" y="355600"/>
                  <a:pt x="333375" y="325735"/>
                  <a:pt x="333375" y="288925"/>
                </a:cubicBezTo>
                <a:cubicBezTo>
                  <a:pt x="333375" y="252115"/>
                  <a:pt x="303510" y="222250"/>
                  <a:pt x="266700" y="222250"/>
                </a:cubicBezTo>
                <a:cubicBezTo>
                  <a:pt x="249753" y="222250"/>
                  <a:pt x="234335" y="228570"/>
                  <a:pt x="222528" y="238988"/>
                </a:cubicBezTo>
                <a:lnTo>
                  <a:pt x="132447" y="188913"/>
                </a:lnTo>
                <a:cubicBezTo>
                  <a:pt x="133072" y="185301"/>
                  <a:pt x="133350" y="181620"/>
                  <a:pt x="133350" y="177800"/>
                </a:cubicBezTo>
                <a:cubicBezTo>
                  <a:pt x="133350" y="173980"/>
                  <a:pt x="133003" y="170299"/>
                  <a:pt x="132447" y="166688"/>
                </a:cubicBezTo>
                <a:lnTo>
                  <a:pt x="222528" y="116612"/>
                </a:lnTo>
                <a:cubicBezTo>
                  <a:pt x="234265" y="127030"/>
                  <a:pt x="249753" y="133350"/>
                  <a:pt x="266700" y="133350"/>
                </a:cubicBezTo>
                <a:close/>
              </a:path>
            </a:pathLst>
          </a:custGeom>
          <a:solidFill>
            <a:srgbClr val="2D5F3C"/>
          </a:solidFill>
          <a:ln/>
        </p:spPr>
        <p:txBody>
          <a:bodyPr/>
          <a:lstStyle/>
          <a:p>
            <a:endParaRPr lang="en-US"/>
          </a:p>
        </p:txBody>
      </p:sp>
      <p:sp>
        <p:nvSpPr>
          <p:cNvPr id="9" name="Text 7"/>
          <p:cNvSpPr/>
          <p:nvPr/>
        </p:nvSpPr>
        <p:spPr>
          <a:xfrm>
            <a:off x="1498600" y="2324100"/>
            <a:ext cx="3683000" cy="381000"/>
          </a:xfrm>
          <a:prstGeom prst="rect">
            <a:avLst/>
          </a:prstGeom>
          <a:noFill/>
          <a:ln/>
        </p:spPr>
        <p:txBody>
          <a:bodyPr wrap="none" lIns="0" tIns="0" rIns="0" bIns="0" rtlCol="0" anchor="t"/>
          <a:lstStyle/>
          <a:p>
            <a:pPr algn="l">
              <a:lnSpc>
                <a:spcPct val="120000"/>
              </a:lnSpc>
            </a:pPr>
            <a:r>
              <a:rPr lang="en-US" sz="2000" b="1" dirty="0">
                <a:solidFill>
                  <a:srgbClr val="2D5F3C"/>
                </a:solidFill>
                <a:latin typeface="Liter" pitchFamily="34" charset="0"/>
                <a:ea typeface="Liter" pitchFamily="34" charset="-122"/>
                <a:cs typeface="Liter" pitchFamily="34" charset="-120"/>
              </a:rPr>
              <a:t>Social Media</a:t>
            </a:r>
            <a:endParaRPr lang="en-US" sz="2000" dirty="0"/>
          </a:p>
        </p:txBody>
      </p:sp>
      <p:sp>
        <p:nvSpPr>
          <p:cNvPr id="10" name="Text 8"/>
          <p:cNvSpPr/>
          <p:nvPr/>
        </p:nvSpPr>
        <p:spPr>
          <a:xfrm>
            <a:off x="1016000" y="2857500"/>
            <a:ext cx="4191000" cy="5207000"/>
          </a:xfrm>
          <a:prstGeom prst="rect">
            <a:avLst/>
          </a:prstGeom>
          <a:noFill/>
          <a:ln/>
        </p:spPr>
        <p:txBody>
          <a:bodyPr wrap="square" lIns="0" tIns="0" rIns="0" bIns="0" rtlCol="0" anchor="t"/>
          <a:lstStyle/>
          <a:p>
            <a:pPr algn="l">
              <a:lnSpc>
                <a:spcPct val="150000"/>
              </a:lnSpc>
            </a:pPr>
            <a:r>
              <a:rPr lang="en-US" sz="1500" b="1" dirty="0">
                <a:solidFill>
                  <a:srgbClr val="1E1E1E"/>
                </a:solidFill>
                <a:latin typeface="Quattrocento Sans" pitchFamily="34" charset="0"/>
                <a:ea typeface="Quattrocento Sans" pitchFamily="34" charset="-122"/>
                <a:cs typeface="Quattrocento Sans" pitchFamily="34" charset="-120"/>
              </a:rPr>
              <a:t>Instagram and TikTok</a:t>
            </a:r>
            <a:r>
              <a:rPr lang="en-US" sz="1500" dirty="0">
                <a:solidFill>
                  <a:srgbClr val="1E1E1E"/>
                </a:solidFill>
                <a:latin typeface="Quattrocento Sans" pitchFamily="34" charset="0"/>
                <a:ea typeface="Quattrocento Sans" pitchFamily="34" charset="-122"/>
                <a:cs typeface="Quattrocento Sans" pitchFamily="34" charset="-120"/>
              </a:rPr>
              <a:t> will be my main channels. I use both platforms regularly and understand what content performs well.</a:t>
            </a:r>
            <a:endParaRPr lang="en-US" sz="1500" dirty="0"/>
          </a:p>
          <a:p>
            <a:pPr algn="l">
              <a:lnSpc>
                <a:spcPct val="150000"/>
              </a:lnSpc>
              <a:spcBef>
                <a:spcPts val="800"/>
              </a:spcBef>
            </a:pPr>
            <a:r>
              <a:rPr lang="en-US" sz="1500" dirty="0">
                <a:solidFill>
                  <a:srgbClr val="1E1E1E"/>
                </a:solidFill>
                <a:latin typeface="Quattrocento Sans" pitchFamily="34" charset="0"/>
                <a:ea typeface="Quattrocento Sans" pitchFamily="34" charset="-122"/>
                <a:cs typeface="Quattrocento Sans" pitchFamily="34" charset="-120"/>
              </a:rPr>
              <a:t>I will post </a:t>
            </a:r>
            <a:r>
              <a:rPr lang="en-US" sz="1500" b="1" dirty="0">
                <a:solidFill>
                  <a:srgbClr val="1E1E1E"/>
                </a:solidFill>
                <a:latin typeface="Quattrocento Sans" pitchFamily="34" charset="0"/>
                <a:ea typeface="Quattrocento Sans" pitchFamily="34" charset="-122"/>
                <a:cs typeface="Quattrocento Sans" pitchFamily="34" charset="-120"/>
              </a:rPr>
              <a:t>daily behind-the-scenes content</a:t>
            </a:r>
            <a:r>
              <a:rPr lang="en-US" sz="1500" dirty="0">
                <a:solidFill>
                  <a:srgbClr val="1E1E1E"/>
                </a:solidFill>
                <a:latin typeface="Quattrocento Sans" pitchFamily="34" charset="0"/>
                <a:ea typeface="Quattrocento Sans" pitchFamily="34" charset="-122"/>
                <a:cs typeface="Quattrocento Sans" pitchFamily="34" charset="-120"/>
              </a:rPr>
              <a:t>, including footage of fruit preparation, new flavour testing, and donations being delivered to the foodbank.</a:t>
            </a:r>
            <a:endParaRPr lang="en-US" sz="1500" dirty="0"/>
          </a:p>
          <a:p>
            <a:pPr algn="l">
              <a:lnSpc>
                <a:spcPct val="150000"/>
              </a:lnSpc>
              <a:spcBef>
                <a:spcPts val="800"/>
              </a:spcBef>
            </a:pPr>
            <a:r>
              <a:rPr lang="en-US" sz="1500" dirty="0">
                <a:solidFill>
                  <a:srgbClr val="1E1E1E"/>
                </a:solidFill>
                <a:latin typeface="Quattrocento Sans" pitchFamily="34" charset="0"/>
                <a:ea typeface="Quattrocento Sans" pitchFamily="34" charset="-122"/>
                <a:cs typeface="Quattrocento Sans" pitchFamily="34" charset="-120"/>
              </a:rPr>
              <a:t>I will also run </a:t>
            </a:r>
            <a:r>
              <a:rPr lang="en-US" sz="1500" b="1" dirty="0">
                <a:solidFill>
                  <a:srgbClr val="1E1E1E"/>
                </a:solidFill>
                <a:latin typeface="Quattrocento Sans" pitchFamily="34" charset="0"/>
                <a:ea typeface="Quattrocento Sans" pitchFamily="34" charset="-122"/>
                <a:cs typeface="Quattrocento Sans" pitchFamily="34" charset="-120"/>
              </a:rPr>
              <a:t>"Smoothie of the Week" polls</a:t>
            </a:r>
            <a:r>
              <a:rPr lang="en-US" sz="1500" dirty="0">
                <a:solidFill>
                  <a:srgbClr val="1E1E1E"/>
                </a:solidFill>
                <a:latin typeface="Quattrocento Sans" pitchFamily="34" charset="0"/>
                <a:ea typeface="Quattrocento Sans" pitchFamily="34" charset="-122"/>
                <a:cs typeface="Quattrocento Sans" pitchFamily="34" charset="-120"/>
              </a:rPr>
              <a:t>, allowing followers to vote on new flavours.</a:t>
            </a:r>
            <a:endParaRPr lang="en-US" sz="1500" dirty="0"/>
          </a:p>
          <a:p>
            <a:pPr algn="l">
              <a:lnSpc>
                <a:spcPct val="150000"/>
              </a:lnSpc>
              <a:spcBef>
                <a:spcPts val="800"/>
              </a:spcBef>
            </a:pPr>
            <a:r>
              <a:rPr lang="en-US" sz="1500" u="sng" dirty="0">
                <a:solidFill>
                  <a:srgbClr val="1E1E1E"/>
                </a:solidFill>
                <a:uFill>
                  <a:solidFill>
                    <a:srgbClr val="1E1E1E"/>
                  </a:solidFill>
                </a:uFill>
                <a:latin typeface="Quattrocento Sans" pitchFamily="34" charset="0"/>
                <a:ea typeface="Quattrocento Sans" pitchFamily="34" charset="-122"/>
                <a:cs typeface="Quattrocento Sans" pitchFamily="34" charset="-120"/>
                <a:hlinkClick r:id="rId3" action="ppaction://hlinkfile">
                  <a:extLst>
                    <a:ext uri="{A12FA001-AC4F-418D-AE19-62706E023703}">
                      <ahyp:hlinkClr xmlns:ahyp="http://schemas.microsoft.com/office/drawing/2018/hyperlinkcolor" val="tx"/>
                    </a:ext>
                  </a:extLst>
                </a:hlinkClick>
              </a:rPr>
              <a:t>Statista (2024)</a:t>
            </a:r>
            <a:r>
              <a:rPr lang="en-US" sz="1500" dirty="0">
                <a:solidFill>
                  <a:srgbClr val="1E1E1E"/>
                </a:solidFill>
                <a:latin typeface="Quattrocento Sans" pitchFamily="34" charset="0"/>
                <a:ea typeface="Quattrocento Sans" pitchFamily="34" charset="-122"/>
                <a:cs typeface="Quattrocento Sans" pitchFamily="34" charset="-120"/>
              </a:rPr>
              <a:t> confirms that visual content performs particularly well on Instagram, which is ideal for a food business.</a:t>
            </a:r>
            <a:endParaRPr lang="en-US" sz="1500" dirty="0"/>
          </a:p>
        </p:txBody>
      </p:sp>
      <p:sp>
        <p:nvSpPr>
          <p:cNvPr id="11" name="Shape 9"/>
          <p:cNvSpPr/>
          <p:nvPr/>
        </p:nvSpPr>
        <p:spPr>
          <a:xfrm>
            <a:off x="5778500" y="2095500"/>
            <a:ext cx="4699000" cy="6223000"/>
          </a:xfrm>
          <a:prstGeom prst="rect">
            <a:avLst/>
          </a:prstGeom>
          <a:solidFill>
            <a:srgbClr val="FFFFFF"/>
          </a:solidFill>
          <a:ln/>
          <a:effectLst>
            <a:outerShdw blurRad="101600" dist="25400" dir="5400000" algn="bl" rotWithShape="0">
              <a:srgbClr val="000000">
                <a:alpha val="5098"/>
              </a:srgbClr>
            </a:outerShdw>
          </a:effectLst>
        </p:spPr>
        <p:txBody>
          <a:bodyPr/>
          <a:lstStyle/>
          <a:p>
            <a:endParaRPr lang="en-US"/>
          </a:p>
        </p:txBody>
      </p:sp>
      <p:sp>
        <p:nvSpPr>
          <p:cNvPr id="12" name="Shape 10"/>
          <p:cNvSpPr/>
          <p:nvPr/>
        </p:nvSpPr>
        <p:spPr>
          <a:xfrm>
            <a:off x="5778500" y="2095500"/>
            <a:ext cx="4699000" cy="63500"/>
          </a:xfrm>
          <a:prstGeom prst="rect">
            <a:avLst/>
          </a:prstGeom>
          <a:solidFill>
            <a:srgbClr val="C4913A"/>
          </a:solidFill>
          <a:ln/>
        </p:spPr>
        <p:txBody>
          <a:bodyPr/>
          <a:lstStyle/>
          <a:p>
            <a:endParaRPr lang="en-US"/>
          </a:p>
        </p:txBody>
      </p:sp>
      <p:sp>
        <p:nvSpPr>
          <p:cNvPr id="13" name="Shape 11"/>
          <p:cNvSpPr/>
          <p:nvPr/>
        </p:nvSpPr>
        <p:spPr>
          <a:xfrm>
            <a:off x="6032500" y="2349500"/>
            <a:ext cx="355600" cy="355600"/>
          </a:xfrm>
          <a:custGeom>
            <a:avLst/>
            <a:gdLst/>
            <a:ahLst/>
            <a:cxnLst/>
            <a:rect l="l" t="t" r="r" b="b"/>
            <a:pathLst>
              <a:path w="355600" h="355600">
                <a:moveTo>
                  <a:pt x="320318" y="13127"/>
                </a:moveTo>
                <a:cubicBezTo>
                  <a:pt x="328305" y="16669"/>
                  <a:pt x="333375" y="24586"/>
                  <a:pt x="333375" y="33337"/>
                </a:cubicBezTo>
                <a:lnTo>
                  <a:pt x="333375" y="322263"/>
                </a:lnTo>
                <a:cubicBezTo>
                  <a:pt x="333375" y="331014"/>
                  <a:pt x="328305" y="338931"/>
                  <a:pt x="320318" y="342473"/>
                </a:cubicBezTo>
                <a:cubicBezTo>
                  <a:pt x="312331" y="346015"/>
                  <a:pt x="303093" y="344696"/>
                  <a:pt x="296495" y="338931"/>
                </a:cubicBezTo>
                <a:lnTo>
                  <a:pt x="264130" y="310664"/>
                </a:lnTo>
                <a:cubicBezTo>
                  <a:pt x="233849" y="284202"/>
                  <a:pt x="195580" y="268784"/>
                  <a:pt x="155506" y="266908"/>
                </a:cubicBezTo>
                <a:lnTo>
                  <a:pt x="155506" y="333375"/>
                </a:lnTo>
                <a:cubicBezTo>
                  <a:pt x="155506" y="345668"/>
                  <a:pt x="145574" y="355600"/>
                  <a:pt x="133281" y="355600"/>
                </a:cubicBezTo>
                <a:lnTo>
                  <a:pt x="111056" y="355600"/>
                </a:lnTo>
                <a:cubicBezTo>
                  <a:pt x="98762" y="355600"/>
                  <a:pt x="88831" y="345668"/>
                  <a:pt x="88831" y="333375"/>
                </a:cubicBezTo>
                <a:lnTo>
                  <a:pt x="88831" y="266700"/>
                </a:lnTo>
                <a:cubicBezTo>
                  <a:pt x="39797" y="266700"/>
                  <a:pt x="0" y="226903"/>
                  <a:pt x="0" y="177800"/>
                </a:cubicBezTo>
                <a:cubicBezTo>
                  <a:pt x="0" y="128697"/>
                  <a:pt x="39797" y="88900"/>
                  <a:pt x="88900" y="88900"/>
                </a:cubicBezTo>
                <a:lnTo>
                  <a:pt x="147588" y="88900"/>
                </a:lnTo>
                <a:cubicBezTo>
                  <a:pt x="190510" y="88761"/>
                  <a:pt x="231904" y="73134"/>
                  <a:pt x="264200" y="44936"/>
                </a:cubicBezTo>
                <a:lnTo>
                  <a:pt x="296565" y="16669"/>
                </a:lnTo>
                <a:cubicBezTo>
                  <a:pt x="303093" y="10904"/>
                  <a:pt x="312470" y="9585"/>
                  <a:pt x="320387" y="13127"/>
                </a:cubicBezTo>
                <a:close/>
                <a:moveTo>
                  <a:pt x="155575" y="222250"/>
                </a:moveTo>
                <a:lnTo>
                  <a:pt x="155575" y="222389"/>
                </a:lnTo>
                <a:cubicBezTo>
                  <a:pt x="204401" y="224264"/>
                  <a:pt x="251281" y="242183"/>
                  <a:pt x="288925" y="273368"/>
                </a:cubicBezTo>
                <a:lnTo>
                  <a:pt x="288925" y="82163"/>
                </a:lnTo>
                <a:cubicBezTo>
                  <a:pt x="251281" y="113348"/>
                  <a:pt x="204401" y="131266"/>
                  <a:pt x="155575" y="133142"/>
                </a:cubicBezTo>
                <a:lnTo>
                  <a:pt x="155575" y="222250"/>
                </a:lnTo>
                <a:close/>
              </a:path>
            </a:pathLst>
          </a:custGeom>
          <a:solidFill>
            <a:srgbClr val="C4913A"/>
          </a:solidFill>
          <a:ln/>
        </p:spPr>
        <p:txBody>
          <a:bodyPr/>
          <a:lstStyle/>
          <a:p>
            <a:endParaRPr lang="en-US"/>
          </a:p>
        </p:txBody>
      </p:sp>
      <p:sp>
        <p:nvSpPr>
          <p:cNvPr id="14" name="Text 12"/>
          <p:cNvSpPr/>
          <p:nvPr/>
        </p:nvSpPr>
        <p:spPr>
          <a:xfrm>
            <a:off x="6515100" y="2324100"/>
            <a:ext cx="3683000" cy="381000"/>
          </a:xfrm>
          <a:prstGeom prst="rect">
            <a:avLst/>
          </a:prstGeom>
          <a:noFill/>
          <a:ln/>
        </p:spPr>
        <p:txBody>
          <a:bodyPr wrap="none" lIns="0" tIns="0" rIns="0" bIns="0" rtlCol="0" anchor="t"/>
          <a:lstStyle/>
          <a:p>
            <a:pPr algn="l">
              <a:lnSpc>
                <a:spcPct val="120000"/>
              </a:lnSpc>
            </a:pPr>
            <a:r>
              <a:rPr lang="en-US" sz="2000" b="1" dirty="0">
                <a:solidFill>
                  <a:srgbClr val="C4913A"/>
                </a:solidFill>
                <a:latin typeface="Liter" pitchFamily="34" charset="0"/>
                <a:ea typeface="Liter" pitchFamily="34" charset="-122"/>
                <a:cs typeface="Liter" pitchFamily="34" charset="-120"/>
              </a:rPr>
              <a:t>Physical Marketing</a:t>
            </a:r>
            <a:endParaRPr lang="en-US" sz="2000" dirty="0"/>
          </a:p>
        </p:txBody>
      </p:sp>
      <p:sp>
        <p:nvSpPr>
          <p:cNvPr id="15" name="Text 13"/>
          <p:cNvSpPr/>
          <p:nvPr/>
        </p:nvSpPr>
        <p:spPr>
          <a:xfrm>
            <a:off x="6032500" y="2857500"/>
            <a:ext cx="4191000" cy="3365500"/>
          </a:xfrm>
          <a:prstGeom prst="rect">
            <a:avLst/>
          </a:prstGeom>
          <a:noFill/>
          <a:ln/>
        </p:spPr>
        <p:txBody>
          <a:bodyPr wrap="square" lIns="0" tIns="0" rIns="0" bIns="0" rtlCol="0" anchor="t"/>
          <a:lstStyle/>
          <a:p>
            <a:pPr algn="l">
              <a:lnSpc>
                <a:spcPct val="150000"/>
              </a:lnSpc>
            </a:pPr>
            <a:r>
              <a:rPr lang="en-US" sz="1500" dirty="0">
                <a:solidFill>
                  <a:srgbClr val="1E1E1E"/>
                </a:solidFill>
                <a:latin typeface="Quattrocento Sans" pitchFamily="34" charset="0"/>
                <a:ea typeface="Quattrocento Sans" pitchFamily="34" charset="-122"/>
                <a:cs typeface="Quattrocento Sans" pitchFamily="34" charset="-120"/>
              </a:rPr>
              <a:t>I will distribute </a:t>
            </a:r>
            <a:r>
              <a:rPr lang="en-US" sz="1500" b="1" dirty="0">
                <a:solidFill>
                  <a:srgbClr val="1E1E1E"/>
                </a:solidFill>
                <a:latin typeface="Quattrocento Sans" pitchFamily="34" charset="0"/>
                <a:ea typeface="Quattrocento Sans" pitchFamily="34" charset="-122"/>
                <a:cs typeface="Quattrocento Sans" pitchFamily="34" charset="-120"/>
              </a:rPr>
              <a:t>A5 flyers</a:t>
            </a:r>
            <a:r>
              <a:rPr lang="en-US" sz="1500" dirty="0">
                <a:solidFill>
                  <a:srgbClr val="1E1E1E"/>
                </a:solidFill>
                <a:latin typeface="Quattrocento Sans" pitchFamily="34" charset="0"/>
                <a:ea typeface="Quattrocento Sans" pitchFamily="34" charset="-122"/>
                <a:cs typeface="Quattrocento Sans" pitchFamily="34" charset="-120"/>
              </a:rPr>
              <a:t> at three specific locations:</a:t>
            </a:r>
            <a:endParaRPr lang="en-US" sz="1500" dirty="0"/>
          </a:p>
          <a:p>
            <a:pPr marL="238125" indent="-238125" algn="l">
              <a:lnSpc>
                <a:spcPct val="150000"/>
              </a:lnSpc>
              <a:spcBef>
                <a:spcPts val="10"/>
              </a:spcBef>
              <a:buSzPct val="100000"/>
              <a:buChar char="•"/>
            </a:pPr>
            <a:r>
              <a:rPr lang="en-US" sz="1500" dirty="0">
                <a:solidFill>
                  <a:srgbClr val="1E1E1E"/>
                </a:solidFill>
                <a:latin typeface="Quattrocento Sans" pitchFamily="34" charset="0"/>
                <a:ea typeface="Quattrocento Sans" pitchFamily="34" charset="-122"/>
                <a:cs typeface="Quattrocento Sans" pitchFamily="34" charset="-120"/>
              </a:rPr>
              <a:t>PureGym on New Street</a:t>
            </a:r>
            <a:endParaRPr lang="en-US" sz="1500" dirty="0"/>
          </a:p>
          <a:p>
            <a:pPr marL="238125" indent="-238125" algn="l">
              <a:lnSpc>
                <a:spcPct val="150000"/>
              </a:lnSpc>
              <a:spcBef>
                <a:spcPts val="10"/>
              </a:spcBef>
              <a:buSzPct val="100000"/>
              <a:buChar char="•"/>
            </a:pPr>
            <a:r>
              <a:rPr lang="en-US" sz="1500" dirty="0">
                <a:solidFill>
                  <a:srgbClr val="1E1E1E"/>
                </a:solidFill>
                <a:latin typeface="Quattrocento Sans" pitchFamily="34" charset="0"/>
                <a:ea typeface="Quattrocento Sans" pitchFamily="34" charset="-122"/>
                <a:cs typeface="Quattrocento Sans" pitchFamily="34" charset="-120"/>
              </a:rPr>
              <a:t>Birmingham City University student union</a:t>
            </a:r>
            <a:endParaRPr lang="en-US" sz="1500" dirty="0"/>
          </a:p>
          <a:p>
            <a:pPr marL="238125" indent="-238125" algn="l">
              <a:lnSpc>
                <a:spcPct val="150000"/>
              </a:lnSpc>
              <a:spcBef>
                <a:spcPts val="10"/>
              </a:spcBef>
              <a:buSzPct val="100000"/>
              <a:buChar char="•"/>
            </a:pPr>
            <a:r>
              <a:rPr lang="en-US" sz="1500" dirty="0">
                <a:solidFill>
                  <a:srgbClr val="1E1E1E"/>
                </a:solidFill>
                <a:latin typeface="Quattrocento Sans" pitchFamily="34" charset="0"/>
                <a:ea typeface="Quattrocento Sans" pitchFamily="34" charset="-122"/>
                <a:cs typeface="Quattrocento Sans" pitchFamily="34" charset="-120"/>
              </a:rPr>
              <a:t>Office buildings on Colmore Row</a:t>
            </a:r>
            <a:endParaRPr lang="en-US" sz="1500" dirty="0"/>
          </a:p>
          <a:p>
            <a:pPr algn="l">
              <a:lnSpc>
                <a:spcPct val="150000"/>
              </a:lnSpc>
              <a:spcBef>
                <a:spcPts val="800"/>
              </a:spcBef>
            </a:pPr>
            <a:r>
              <a:rPr lang="en-US" sz="1500" dirty="0">
                <a:solidFill>
                  <a:srgbClr val="1E1E1E"/>
                </a:solidFill>
                <a:latin typeface="Quattrocento Sans" pitchFamily="34" charset="0"/>
                <a:ea typeface="Quattrocento Sans" pitchFamily="34" charset="-122"/>
                <a:cs typeface="Quattrocento Sans" pitchFamily="34" charset="-120"/>
              </a:rPr>
              <a:t>I have selected these locations because I have observed other local businesses using them successfully, and I know my target customers frequent these areas.</a:t>
            </a:r>
            <a:endParaRPr lang="en-US" sz="1500" dirty="0"/>
          </a:p>
        </p:txBody>
      </p:sp>
      <p:sp>
        <p:nvSpPr>
          <p:cNvPr id="16" name="Shape 14"/>
          <p:cNvSpPr/>
          <p:nvPr/>
        </p:nvSpPr>
        <p:spPr>
          <a:xfrm>
            <a:off x="10795000" y="2095500"/>
            <a:ext cx="4699000" cy="6223000"/>
          </a:xfrm>
          <a:prstGeom prst="rect">
            <a:avLst/>
          </a:prstGeom>
          <a:solidFill>
            <a:srgbClr val="FFFFFF"/>
          </a:solidFill>
          <a:ln/>
          <a:effectLst>
            <a:outerShdw blurRad="101600" dist="25400" dir="5400000" algn="bl" rotWithShape="0">
              <a:srgbClr val="000000">
                <a:alpha val="5098"/>
              </a:srgbClr>
            </a:outerShdw>
          </a:effectLst>
        </p:spPr>
        <p:txBody>
          <a:bodyPr/>
          <a:lstStyle/>
          <a:p>
            <a:endParaRPr lang="en-US"/>
          </a:p>
        </p:txBody>
      </p:sp>
      <p:sp>
        <p:nvSpPr>
          <p:cNvPr id="17" name="Shape 15"/>
          <p:cNvSpPr/>
          <p:nvPr/>
        </p:nvSpPr>
        <p:spPr>
          <a:xfrm>
            <a:off x="10795000" y="2095500"/>
            <a:ext cx="4699000" cy="63500"/>
          </a:xfrm>
          <a:prstGeom prst="rect">
            <a:avLst/>
          </a:prstGeom>
          <a:solidFill>
            <a:srgbClr val="8B7355"/>
          </a:solidFill>
          <a:ln/>
        </p:spPr>
        <p:txBody>
          <a:bodyPr/>
          <a:lstStyle/>
          <a:p>
            <a:endParaRPr lang="en-US"/>
          </a:p>
        </p:txBody>
      </p:sp>
      <p:sp>
        <p:nvSpPr>
          <p:cNvPr id="18" name="Shape 16"/>
          <p:cNvSpPr/>
          <p:nvPr/>
        </p:nvSpPr>
        <p:spPr>
          <a:xfrm>
            <a:off x="11049000" y="2349500"/>
            <a:ext cx="355600" cy="355600"/>
          </a:xfrm>
          <a:custGeom>
            <a:avLst/>
            <a:gdLst/>
            <a:ahLst/>
            <a:cxnLst/>
            <a:rect l="l" t="t" r="r" b="b"/>
            <a:pathLst>
              <a:path w="355600" h="355600">
                <a:moveTo>
                  <a:pt x="244406" y="194469"/>
                </a:moveTo>
                <a:lnTo>
                  <a:pt x="111820" y="194469"/>
                </a:lnTo>
                <a:cubicBezTo>
                  <a:pt x="113834" y="239266"/>
                  <a:pt x="123765" y="280521"/>
                  <a:pt x="137864" y="310733"/>
                </a:cubicBezTo>
                <a:cubicBezTo>
                  <a:pt x="145782" y="327749"/>
                  <a:pt x="154325" y="339765"/>
                  <a:pt x="162242" y="347127"/>
                </a:cubicBezTo>
                <a:cubicBezTo>
                  <a:pt x="170021" y="354419"/>
                  <a:pt x="175369" y="355600"/>
                  <a:pt x="178147" y="355600"/>
                </a:cubicBezTo>
                <a:cubicBezTo>
                  <a:pt x="180925" y="355600"/>
                  <a:pt x="186273" y="354419"/>
                  <a:pt x="194052" y="347127"/>
                </a:cubicBezTo>
                <a:cubicBezTo>
                  <a:pt x="201970" y="339765"/>
                  <a:pt x="210512" y="327680"/>
                  <a:pt x="218430" y="310733"/>
                </a:cubicBezTo>
                <a:cubicBezTo>
                  <a:pt x="232529" y="280521"/>
                  <a:pt x="242461" y="239266"/>
                  <a:pt x="244475" y="194469"/>
                </a:cubicBezTo>
                <a:close/>
                <a:moveTo>
                  <a:pt x="111750" y="161131"/>
                </a:moveTo>
                <a:lnTo>
                  <a:pt x="244336" y="161131"/>
                </a:lnTo>
                <a:cubicBezTo>
                  <a:pt x="242391" y="116334"/>
                  <a:pt x="232460" y="75079"/>
                  <a:pt x="218361" y="44867"/>
                </a:cubicBezTo>
                <a:cubicBezTo>
                  <a:pt x="210443" y="27920"/>
                  <a:pt x="201900" y="15835"/>
                  <a:pt x="193983" y="8473"/>
                </a:cubicBezTo>
                <a:cubicBezTo>
                  <a:pt x="186204" y="1181"/>
                  <a:pt x="180856" y="0"/>
                  <a:pt x="178078" y="0"/>
                </a:cubicBezTo>
                <a:cubicBezTo>
                  <a:pt x="175300" y="0"/>
                  <a:pt x="169952" y="1181"/>
                  <a:pt x="162173" y="8473"/>
                </a:cubicBezTo>
                <a:cubicBezTo>
                  <a:pt x="154255" y="15835"/>
                  <a:pt x="145713" y="27920"/>
                  <a:pt x="137795" y="44867"/>
                </a:cubicBezTo>
                <a:cubicBezTo>
                  <a:pt x="123696" y="75079"/>
                  <a:pt x="113764" y="116334"/>
                  <a:pt x="111750" y="161131"/>
                </a:cubicBezTo>
                <a:close/>
                <a:moveTo>
                  <a:pt x="78413" y="161131"/>
                </a:moveTo>
                <a:cubicBezTo>
                  <a:pt x="80843" y="101679"/>
                  <a:pt x="96193" y="46464"/>
                  <a:pt x="118626" y="10210"/>
                </a:cubicBezTo>
                <a:cubicBezTo>
                  <a:pt x="54660" y="32851"/>
                  <a:pt x="7570" y="91122"/>
                  <a:pt x="1042" y="161131"/>
                </a:cubicBezTo>
                <a:lnTo>
                  <a:pt x="78413" y="161131"/>
                </a:lnTo>
                <a:close/>
                <a:moveTo>
                  <a:pt x="1042" y="194469"/>
                </a:moveTo>
                <a:cubicBezTo>
                  <a:pt x="7570" y="264478"/>
                  <a:pt x="54660" y="322749"/>
                  <a:pt x="118626" y="345390"/>
                </a:cubicBezTo>
                <a:cubicBezTo>
                  <a:pt x="96193" y="309136"/>
                  <a:pt x="80843" y="253921"/>
                  <a:pt x="78413" y="194469"/>
                </a:cubicBezTo>
                <a:lnTo>
                  <a:pt x="1042" y="194469"/>
                </a:lnTo>
                <a:close/>
                <a:moveTo>
                  <a:pt x="277743" y="194469"/>
                </a:moveTo>
                <a:cubicBezTo>
                  <a:pt x="275312" y="253921"/>
                  <a:pt x="259963" y="309136"/>
                  <a:pt x="237530" y="345390"/>
                </a:cubicBezTo>
                <a:cubicBezTo>
                  <a:pt x="301496" y="322679"/>
                  <a:pt x="348585" y="264478"/>
                  <a:pt x="355114" y="194469"/>
                </a:cubicBezTo>
                <a:lnTo>
                  <a:pt x="277743" y="194469"/>
                </a:lnTo>
                <a:close/>
                <a:moveTo>
                  <a:pt x="355114" y="161131"/>
                </a:moveTo>
                <a:cubicBezTo>
                  <a:pt x="348585" y="91122"/>
                  <a:pt x="301496" y="32851"/>
                  <a:pt x="237530" y="10210"/>
                </a:cubicBezTo>
                <a:cubicBezTo>
                  <a:pt x="259963" y="46464"/>
                  <a:pt x="275312" y="101679"/>
                  <a:pt x="277743" y="161131"/>
                </a:cubicBezTo>
                <a:lnTo>
                  <a:pt x="355114" y="161131"/>
                </a:lnTo>
                <a:close/>
              </a:path>
            </a:pathLst>
          </a:custGeom>
          <a:solidFill>
            <a:srgbClr val="8B7355"/>
          </a:solidFill>
          <a:ln/>
        </p:spPr>
        <p:txBody>
          <a:bodyPr/>
          <a:lstStyle/>
          <a:p>
            <a:endParaRPr lang="en-US"/>
          </a:p>
        </p:txBody>
      </p:sp>
      <p:sp>
        <p:nvSpPr>
          <p:cNvPr id="19" name="Text 17"/>
          <p:cNvSpPr/>
          <p:nvPr/>
        </p:nvSpPr>
        <p:spPr>
          <a:xfrm>
            <a:off x="11531600" y="2324100"/>
            <a:ext cx="3683000" cy="381000"/>
          </a:xfrm>
          <a:prstGeom prst="rect">
            <a:avLst/>
          </a:prstGeom>
          <a:noFill/>
          <a:ln/>
        </p:spPr>
        <p:txBody>
          <a:bodyPr wrap="none" lIns="0" tIns="0" rIns="0" bIns="0" rtlCol="0" anchor="t"/>
          <a:lstStyle/>
          <a:p>
            <a:pPr algn="l">
              <a:lnSpc>
                <a:spcPct val="120000"/>
              </a:lnSpc>
            </a:pPr>
            <a:r>
              <a:rPr lang="en-US" sz="2000" b="1" dirty="0">
                <a:solidFill>
                  <a:srgbClr val="8B7355"/>
                </a:solidFill>
                <a:latin typeface="Liter" pitchFamily="34" charset="0"/>
                <a:ea typeface="Liter" pitchFamily="34" charset="-122"/>
                <a:cs typeface="Liter" pitchFamily="34" charset="-120"/>
              </a:rPr>
              <a:t>Website &amp; Risk</a:t>
            </a:r>
            <a:endParaRPr lang="en-US" sz="2000" dirty="0"/>
          </a:p>
        </p:txBody>
      </p:sp>
      <p:sp>
        <p:nvSpPr>
          <p:cNvPr id="20" name="Text 18"/>
          <p:cNvSpPr/>
          <p:nvPr/>
        </p:nvSpPr>
        <p:spPr>
          <a:xfrm>
            <a:off x="11049000" y="2857500"/>
            <a:ext cx="4191000" cy="5207000"/>
          </a:xfrm>
          <a:prstGeom prst="rect">
            <a:avLst/>
          </a:prstGeom>
          <a:noFill/>
          <a:ln/>
        </p:spPr>
        <p:txBody>
          <a:bodyPr wrap="square" lIns="0" tIns="0" rIns="0" bIns="0" rtlCol="0" anchor="t"/>
          <a:lstStyle/>
          <a:p>
            <a:pPr algn="l">
              <a:lnSpc>
                <a:spcPct val="150000"/>
              </a:lnSpc>
            </a:pPr>
            <a:r>
              <a:rPr lang="en-US" sz="1500" dirty="0">
                <a:solidFill>
                  <a:srgbClr val="1E1E1E"/>
                </a:solidFill>
                <a:latin typeface="Quattrocento Sans" pitchFamily="34" charset="0"/>
                <a:ea typeface="Quattrocento Sans" pitchFamily="34" charset="-122"/>
                <a:cs typeface="Quattrocento Sans" pitchFamily="34" charset="-120"/>
              </a:rPr>
              <a:t>A </a:t>
            </a:r>
            <a:r>
              <a:rPr lang="en-US" sz="1500" b="1" dirty="0">
                <a:solidFill>
                  <a:srgbClr val="1E1E1E"/>
                </a:solidFill>
                <a:latin typeface="Quattrocento Sans" pitchFamily="34" charset="0"/>
                <a:ea typeface="Quattrocento Sans" pitchFamily="34" charset="-122"/>
                <a:cs typeface="Quattrocento Sans" pitchFamily="34" charset="-120"/>
              </a:rPr>
              <a:t>simple one-page website</a:t>
            </a:r>
            <a:r>
              <a:rPr lang="en-US" sz="1500" dirty="0">
                <a:solidFill>
                  <a:srgbClr val="1E1E1E"/>
                </a:solidFill>
                <a:latin typeface="Quattrocento Sans" pitchFamily="34" charset="0"/>
                <a:ea typeface="Quattrocento Sans" pitchFamily="34" charset="-122"/>
                <a:cs typeface="Quattrocento Sans" pitchFamily="34" charset="-120"/>
              </a:rPr>
              <a:t> will display the menu, prices, opening hours, and location.</a:t>
            </a:r>
            <a:endParaRPr lang="en-US" sz="1500" dirty="0"/>
          </a:p>
          <a:p>
            <a:pPr algn="l">
              <a:lnSpc>
                <a:spcPct val="150000"/>
              </a:lnSpc>
              <a:spcBef>
                <a:spcPts val="800"/>
              </a:spcBef>
            </a:pPr>
            <a:r>
              <a:rPr lang="en-US" sz="1500" dirty="0">
                <a:solidFill>
                  <a:srgbClr val="1E1E1E"/>
                </a:solidFill>
                <a:latin typeface="Quattrocento Sans" pitchFamily="34" charset="0"/>
                <a:ea typeface="Quattrocento Sans" pitchFamily="34" charset="-122"/>
                <a:cs typeface="Quattrocento Sans" pitchFamily="34" charset="-120"/>
              </a:rPr>
              <a:t>The key feature will be a </a:t>
            </a:r>
            <a:r>
              <a:rPr lang="en-US" sz="1500" b="1" dirty="0">
                <a:solidFill>
                  <a:srgbClr val="1E1E1E"/>
                </a:solidFill>
                <a:latin typeface="Quattrocento Sans" pitchFamily="34" charset="0"/>
                <a:ea typeface="Quattrocento Sans" pitchFamily="34" charset="-122"/>
                <a:cs typeface="Quattrocento Sans" pitchFamily="34" charset="-120"/>
              </a:rPr>
              <a:t>pre-ordering system</a:t>
            </a:r>
            <a:r>
              <a:rPr lang="en-US" sz="1500" dirty="0">
                <a:solidFill>
                  <a:srgbClr val="1E1E1E"/>
                </a:solidFill>
                <a:latin typeface="Quattrocento Sans" pitchFamily="34" charset="0"/>
                <a:ea typeface="Quattrocento Sans" pitchFamily="34" charset="-122"/>
                <a:cs typeface="Quattrocento Sans" pitchFamily="34" charset="-120"/>
              </a:rPr>
              <a:t> that allows customers to order in advance and collect without queuing. I will build this using </a:t>
            </a:r>
            <a:r>
              <a:rPr lang="en-US" sz="1500" b="1" dirty="0">
                <a:solidFill>
                  <a:srgbClr val="1E1E1E"/>
                </a:solidFill>
                <a:latin typeface="Quattrocento Sans" pitchFamily="34" charset="0"/>
                <a:ea typeface="Quattrocento Sans" pitchFamily="34" charset="-122"/>
                <a:cs typeface="Quattrocento Sans" pitchFamily="34" charset="-120"/>
              </a:rPr>
              <a:t>Wix</a:t>
            </a:r>
            <a:r>
              <a:rPr lang="en-US" sz="1500" dirty="0">
                <a:solidFill>
                  <a:srgbClr val="1E1E1E"/>
                </a:solidFill>
                <a:latin typeface="Quattrocento Sans" pitchFamily="34" charset="0"/>
                <a:ea typeface="Quattrocento Sans" pitchFamily="34" charset="-122"/>
                <a:cs typeface="Quattrocento Sans" pitchFamily="34" charset="-120"/>
              </a:rPr>
              <a:t>.</a:t>
            </a:r>
            <a:endParaRPr lang="en-US" sz="1500" dirty="0"/>
          </a:p>
          <a:p>
            <a:pPr algn="l">
              <a:lnSpc>
                <a:spcPct val="150000"/>
              </a:lnSpc>
              <a:spcBef>
                <a:spcPts val="800"/>
              </a:spcBef>
            </a:pPr>
            <a:r>
              <a:rPr lang="en-US" sz="1500" b="1" dirty="0">
                <a:solidFill>
                  <a:srgbClr val="1E1E1E"/>
                </a:solidFill>
                <a:latin typeface="Quattrocento Sans" pitchFamily="34" charset="0"/>
                <a:ea typeface="Quattrocento Sans" pitchFamily="34" charset="-122"/>
                <a:cs typeface="Quattrocento Sans" pitchFamily="34" charset="-120"/>
              </a:rPr>
              <a:t>Risk management:</a:t>
            </a:r>
            <a:r>
              <a:rPr lang="en-US" sz="1500" dirty="0">
                <a:solidFill>
                  <a:srgbClr val="1E1E1E"/>
                </a:solidFill>
                <a:latin typeface="Quattrocento Sans" pitchFamily="34" charset="0"/>
                <a:ea typeface="Quattrocento Sans" pitchFamily="34" charset="-122"/>
                <a:cs typeface="Quattrocento Sans" pitchFamily="34" charset="-120"/>
              </a:rPr>
              <a:t> If Instagram's algorithm changes and reduces my organic reach, I will reallocate </a:t>
            </a:r>
            <a:r>
              <a:rPr lang="en-US" sz="1500" b="1" dirty="0">
                <a:solidFill>
                  <a:srgbClr val="1E1E1E"/>
                </a:solidFill>
                <a:latin typeface="Quattrocento Sans" pitchFamily="34" charset="0"/>
                <a:ea typeface="Quattrocento Sans" pitchFamily="34" charset="-122"/>
                <a:cs typeface="Quattrocento Sans" pitchFamily="34" charset="-120"/>
              </a:rPr>
              <a:t>£100</a:t>
            </a:r>
            <a:r>
              <a:rPr lang="en-US" sz="1500" dirty="0">
                <a:solidFill>
                  <a:srgbClr val="1E1E1E"/>
                </a:solidFill>
                <a:latin typeface="Quattrocento Sans" pitchFamily="34" charset="0"/>
                <a:ea typeface="Quattrocento Sans" pitchFamily="34" charset="-122"/>
                <a:cs typeface="Quattrocento Sans" pitchFamily="34" charset="-120"/>
              </a:rPr>
              <a:t> of my marketing budget to Google Ads targeting "healthy food near me" searches. I will not be relying on a single platform.</a:t>
            </a:r>
            <a:endParaRPr lang="en-US" sz="1500" dirty="0"/>
          </a:p>
        </p:txBody>
      </p:sp>
      <p:sp>
        <p:nvSpPr>
          <p:cNvPr id="21" name="Shape 19"/>
          <p:cNvSpPr/>
          <p:nvPr/>
        </p:nvSpPr>
        <p:spPr>
          <a:xfrm>
            <a:off x="762000" y="8763000"/>
            <a:ext cx="14732000" cy="12700"/>
          </a:xfrm>
          <a:prstGeom prst="rect">
            <a:avLst/>
          </a:prstGeom>
          <a:solidFill>
            <a:srgbClr val="8B7355">
              <a:alpha val="30000"/>
            </a:srgbClr>
          </a:solidFill>
          <a:ln/>
        </p:spPr>
        <p:txBody>
          <a:bodyPr/>
          <a:lstStyle/>
          <a:p>
            <a:endParaRPr lang="en-US"/>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444500"/>
            <a:ext cx="3810000" cy="254000"/>
          </a:xfrm>
          <a:prstGeom prst="rect">
            <a:avLst/>
          </a:prstGeom>
          <a:noFill/>
          <a:ln/>
        </p:spPr>
        <p:txBody>
          <a:bodyPr wrap="none" lIns="0" tIns="0" rIns="0" bIns="0" rtlCol="0" anchor="t"/>
          <a:lstStyle/>
          <a:p>
            <a:pPr algn="l">
              <a:lnSpc>
                <a:spcPct val="120000"/>
              </a:lnSpc>
            </a:pPr>
            <a:r>
              <a:rPr lang="en-US" sz="1000" kern="0" spc="200" dirty="0">
                <a:solidFill>
                  <a:srgbClr val="8B7355"/>
                </a:solidFill>
                <a:latin typeface="Liter" pitchFamily="34" charset="0"/>
                <a:ea typeface="Liter" pitchFamily="34" charset="-122"/>
                <a:cs typeface="Liter" pitchFamily="34" charset="-120"/>
              </a:rPr>
              <a:t>GREENFUEL BUSINESS PLAN</a:t>
            </a:r>
            <a:endParaRPr lang="en-US" sz="1000" dirty="0"/>
          </a:p>
        </p:txBody>
      </p:sp>
      <p:sp>
        <p:nvSpPr>
          <p:cNvPr id="3" name="Shape 1"/>
          <p:cNvSpPr/>
          <p:nvPr/>
        </p:nvSpPr>
        <p:spPr>
          <a:xfrm>
            <a:off x="762000" y="889000"/>
            <a:ext cx="63500" cy="444500"/>
          </a:xfrm>
          <a:prstGeom prst="rect">
            <a:avLst/>
          </a:prstGeom>
          <a:solidFill>
            <a:srgbClr val="C4913A"/>
          </a:solidFill>
          <a:ln/>
        </p:spPr>
        <p:txBody>
          <a:bodyPr/>
          <a:lstStyle/>
          <a:p>
            <a:endParaRPr lang="en-US"/>
          </a:p>
        </p:txBody>
      </p:sp>
      <p:sp>
        <p:nvSpPr>
          <p:cNvPr id="4" name="Text 2"/>
          <p:cNvSpPr/>
          <p:nvPr/>
        </p:nvSpPr>
        <p:spPr>
          <a:xfrm>
            <a:off x="1016000" y="863600"/>
            <a:ext cx="6350000" cy="533400"/>
          </a:xfrm>
          <a:prstGeom prst="rect">
            <a:avLst/>
          </a:prstGeom>
          <a:noFill/>
          <a:ln/>
        </p:spPr>
        <p:txBody>
          <a:bodyPr wrap="none" lIns="0" tIns="0" rIns="0" bIns="0" rtlCol="0" anchor="t"/>
          <a:lstStyle/>
          <a:p>
            <a:pPr algn="l">
              <a:lnSpc>
                <a:spcPct val="120000"/>
              </a:lnSpc>
            </a:pPr>
            <a:r>
              <a:rPr lang="en-US" sz="3000" b="1" dirty="0">
                <a:solidFill>
                  <a:srgbClr val="2D5F3C"/>
                </a:solidFill>
                <a:latin typeface="Liter" pitchFamily="34" charset="0"/>
                <a:ea typeface="Liter" pitchFamily="34" charset="-122"/>
                <a:cs typeface="Liter" pitchFamily="34" charset="-120"/>
              </a:rPr>
              <a:t>Financials</a:t>
            </a:r>
            <a:endParaRPr lang="en-US" sz="3000" dirty="0"/>
          </a:p>
        </p:txBody>
      </p:sp>
      <p:sp>
        <p:nvSpPr>
          <p:cNvPr id="5" name="Text 3"/>
          <p:cNvSpPr/>
          <p:nvPr/>
        </p:nvSpPr>
        <p:spPr>
          <a:xfrm>
            <a:off x="762000" y="1524000"/>
            <a:ext cx="14732000" cy="762000"/>
          </a:xfrm>
          <a:prstGeom prst="rect">
            <a:avLst/>
          </a:prstGeom>
          <a:noFill/>
          <a:ln/>
        </p:spPr>
        <p:txBody>
          <a:bodyPr wrap="square" lIns="0" tIns="0" rIns="0" bIns="0" rtlCol="0" anchor="t"/>
          <a:lstStyle/>
          <a:p>
            <a:pPr algn="l">
              <a:lnSpc>
                <a:spcPct val="150000"/>
              </a:lnSpc>
            </a:pPr>
            <a:r>
              <a:rPr lang="en-US" sz="1600" dirty="0">
                <a:solidFill>
                  <a:srgbClr val="1E1E1E"/>
                </a:solidFill>
                <a:latin typeface="Quattrocento Sans" pitchFamily="34" charset="0"/>
                <a:ea typeface="Quattrocento Sans" pitchFamily="34" charset="-122"/>
                <a:cs typeface="Quattrocento Sans" pitchFamily="34" charset="-120"/>
              </a:rPr>
              <a:t>The business requires </a:t>
            </a:r>
            <a:r>
              <a:rPr lang="en-US" sz="1600" b="1" dirty="0">
                <a:solidFill>
                  <a:srgbClr val="1E1E1E"/>
                </a:solidFill>
                <a:latin typeface="Quattrocento Sans" pitchFamily="34" charset="0"/>
                <a:ea typeface="Quattrocento Sans" pitchFamily="34" charset="-122"/>
                <a:cs typeface="Quattrocento Sans" pitchFamily="34" charset="-120"/>
              </a:rPr>
              <a:t>£8,000</a:t>
            </a:r>
            <a:r>
              <a:rPr lang="en-US" sz="1600" dirty="0">
                <a:solidFill>
                  <a:srgbClr val="1E1E1E"/>
                </a:solidFill>
                <a:latin typeface="Quattrocento Sans" pitchFamily="34" charset="0"/>
                <a:ea typeface="Quattrocento Sans" pitchFamily="34" charset="-122"/>
                <a:cs typeface="Quattrocento Sans" pitchFamily="34" charset="-120"/>
              </a:rPr>
              <a:t> in funding. This will cover equipment such as blenders, a fridge, and a counter. Funding may come from a </a:t>
            </a:r>
            <a:r>
              <a:rPr lang="en-US" sz="1600" b="1" dirty="0">
                <a:solidFill>
                  <a:srgbClr val="1E1E1E"/>
                </a:solidFill>
                <a:latin typeface="Quattrocento Sans" pitchFamily="34" charset="0"/>
                <a:ea typeface="Quattrocento Sans" pitchFamily="34" charset="-122"/>
                <a:cs typeface="Quattrocento Sans" pitchFamily="34" charset="-120"/>
              </a:rPr>
              <a:t>Start-Up Loan</a:t>
            </a:r>
            <a:r>
              <a:rPr lang="en-US" sz="1600" dirty="0">
                <a:solidFill>
                  <a:srgbClr val="1E1E1E"/>
                </a:solidFill>
                <a:latin typeface="Quattrocento Sans" pitchFamily="34" charset="0"/>
                <a:ea typeface="Quattrocento Sans" pitchFamily="34" charset="-122"/>
                <a:cs typeface="Quattrocento Sans" pitchFamily="34" charset="-120"/>
              </a:rPr>
              <a:t> or personal savings. The money is needed to secure the premises, buy supplies, and pay for marketing.</a:t>
            </a:r>
            <a:endParaRPr lang="en-US" sz="1600" dirty="0"/>
          </a:p>
        </p:txBody>
      </p:sp>
      <p:graphicFrame>
        <p:nvGraphicFramePr>
          <p:cNvPr id="12" name="Table 0"/>
          <p:cNvGraphicFramePr>
            <a:graphicFrameLocks noGrp="1"/>
          </p:cNvGraphicFramePr>
          <p:nvPr>
            <p:extLst>
              <p:ext uri="{D42A27DB-BD31-4B8C-83A1-F6EECF244321}">
                <p14:modId xmlns:p14="http://schemas.microsoft.com/office/powerpoint/2010/main" val="1579011935"/>
              </p:ext>
            </p:extLst>
          </p:nvPr>
        </p:nvGraphicFramePr>
        <p:xfrm>
          <a:off x="762000" y="2413000"/>
          <a:ext cx="14732000" cy="6342063"/>
        </p:xfrm>
        <a:graphic>
          <a:graphicData uri="http://schemas.openxmlformats.org/drawingml/2006/table">
            <a:tbl>
              <a:tblPr/>
              <a:tblGrid>
                <a:gridCol w="8102600">
                  <a:extLst>
                    <a:ext uri="{9D8B030D-6E8A-4147-A177-3AD203B41FA5}">
                      <a16:colId xmlns:a16="http://schemas.microsoft.com/office/drawing/2014/main" val="20000"/>
                    </a:ext>
                  </a:extLst>
                </a:gridCol>
                <a:gridCol w="6629400">
                  <a:extLst>
                    <a:ext uri="{9D8B030D-6E8A-4147-A177-3AD203B41FA5}">
                      <a16:colId xmlns:a16="http://schemas.microsoft.com/office/drawing/2014/main" val="20001"/>
                    </a:ext>
                  </a:extLst>
                </a:gridCol>
              </a:tblGrid>
              <a:tr h="387985">
                <a:tc>
                  <a:txBody>
                    <a:bodyPr/>
                    <a:lstStyle/>
                    <a:p>
                      <a:pPr algn="ctr"/>
                      <a:r>
                        <a:rPr lang="en-US" sz="1400" b="1" dirty="0">
                          <a:solidFill>
                            <a:srgbClr val="FFFFFF"/>
                          </a:solidFill>
                          <a:latin typeface="Quattrocento Sans" pitchFamily="34" charset="0"/>
                          <a:ea typeface="Quattrocento Sans" pitchFamily="34" charset="-122"/>
                          <a:cs typeface="Quattrocento Sans" pitchFamily="34" charset="-120"/>
                        </a:rPr>
                        <a:t>CASH FLOW</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2D5F3C"/>
                    </a:solidFill>
                  </a:tcPr>
                </a:tc>
                <a:tc>
                  <a:txBody>
                    <a:bodyPr/>
                    <a:lstStyle/>
                    <a:p>
                      <a:pPr algn="ct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2D5F3C"/>
                    </a:solidFill>
                  </a:tcPr>
                </a:tc>
                <a:extLst>
                  <a:ext uri="{0D108BD9-81ED-4DB2-BD59-A6C34878D82A}">
                    <a16:rowId xmlns:a16="http://schemas.microsoft.com/office/drawing/2014/main" val="10000"/>
                  </a:ext>
                </a:extLst>
              </a:tr>
              <a:tr h="387985">
                <a:tc>
                  <a:txBody>
                    <a:bodyPr/>
                    <a:lstStyle/>
                    <a:p>
                      <a:pPr algn="ct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5F0E8"/>
                    </a:solidFill>
                  </a:tcPr>
                </a:tc>
                <a:tc>
                  <a:txBody>
                    <a:bodyPr/>
                    <a:lstStyle/>
                    <a:p>
                      <a:pPr algn="ctr"/>
                      <a:r>
                        <a:rPr lang="en-US" sz="1400" b="1" dirty="0">
                          <a:solidFill>
                            <a:srgbClr val="1E1E1E"/>
                          </a:solidFill>
                          <a:latin typeface="Quattrocento Sans" pitchFamily="34" charset="0"/>
                          <a:ea typeface="Quattrocento Sans" pitchFamily="34" charset="-122"/>
                          <a:cs typeface="Quattrocento Sans" pitchFamily="34" charset="-120"/>
                        </a:rPr>
                        <a:t>MONTH 1</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5F0E8"/>
                    </a:solidFill>
                  </a:tcPr>
                </a:tc>
                <a:extLst>
                  <a:ext uri="{0D108BD9-81ED-4DB2-BD59-A6C34878D82A}">
                    <a16:rowId xmlns:a16="http://schemas.microsoft.com/office/drawing/2014/main" val="10001"/>
                  </a:ext>
                </a:extLst>
              </a:tr>
              <a:tr h="387985">
                <a:tc>
                  <a:txBody>
                    <a:bodyPr/>
                    <a:lstStyle/>
                    <a:p>
                      <a:pPr algn="ctr"/>
                      <a:r>
                        <a:rPr lang="en-US" sz="1400" b="1" dirty="0">
                          <a:solidFill>
                            <a:srgbClr val="1E1E1E"/>
                          </a:solidFill>
                          <a:latin typeface="Quattrocento Sans" pitchFamily="34" charset="0"/>
                          <a:ea typeface="Quattrocento Sans" pitchFamily="34" charset="-122"/>
                          <a:cs typeface="Quattrocento Sans" pitchFamily="34" charset="-120"/>
                        </a:rPr>
                        <a:t>Cash In</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FFFFF"/>
                    </a:solidFill>
                  </a:tcPr>
                </a:tc>
                <a:tc>
                  <a:txBody>
                    <a:bodyPr/>
                    <a:lstStyle/>
                    <a:p>
                      <a:pPr algn="ct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387985">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Loan — Start-Up Capital</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5F0E8"/>
                    </a:solidFill>
                  </a:tcPr>
                </a:tc>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£8,000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5F0E8"/>
                    </a:solidFill>
                  </a:tcPr>
                </a:tc>
                <a:extLst>
                  <a:ext uri="{0D108BD9-81ED-4DB2-BD59-A6C34878D82A}">
                    <a16:rowId xmlns:a16="http://schemas.microsoft.com/office/drawing/2014/main" val="10003"/>
                  </a:ext>
                </a:extLst>
              </a:tr>
              <a:tr h="387985">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Sales (total sales of products/services)</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FFFFF"/>
                    </a:solidFill>
                  </a:tcPr>
                </a:tc>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£1,200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387985">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Other</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5F0E8"/>
                    </a:solidFill>
                  </a:tcPr>
                </a:tc>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5F0E8"/>
                    </a:solidFill>
                  </a:tcPr>
                </a:tc>
                <a:extLst>
                  <a:ext uri="{0D108BD9-81ED-4DB2-BD59-A6C34878D82A}">
                    <a16:rowId xmlns:a16="http://schemas.microsoft.com/office/drawing/2014/main" val="10005"/>
                  </a:ext>
                </a:extLst>
              </a:tr>
              <a:tr h="387985">
                <a:tc>
                  <a:txBody>
                    <a:bodyPr/>
                    <a:lstStyle/>
                    <a:p>
                      <a:pPr algn="ctr"/>
                      <a:r>
                        <a:rPr lang="en-US" sz="1400" b="1" dirty="0">
                          <a:solidFill>
                            <a:srgbClr val="1E1E1E"/>
                          </a:solidFill>
                          <a:latin typeface="Quattrocento Sans" pitchFamily="34" charset="0"/>
                          <a:ea typeface="Quattrocento Sans" pitchFamily="34" charset="-122"/>
                          <a:cs typeface="Quattrocento Sans" pitchFamily="34" charset="-120"/>
                        </a:rPr>
                        <a:t>Total Cash In-Flows (A)</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E8F0E9"/>
                    </a:solidFill>
                  </a:tcPr>
                </a:tc>
                <a:tc>
                  <a:txBody>
                    <a:bodyPr/>
                    <a:lstStyle/>
                    <a:p>
                      <a:pPr algn="ctr"/>
                      <a:r>
                        <a:rPr lang="en-US" sz="1400" b="1" dirty="0">
                          <a:solidFill>
                            <a:srgbClr val="1E1E1E"/>
                          </a:solidFill>
                          <a:latin typeface="Quattrocento Sans" pitchFamily="34" charset="0"/>
                          <a:ea typeface="Quattrocento Sans" pitchFamily="34" charset="-122"/>
                          <a:cs typeface="Quattrocento Sans" pitchFamily="34" charset="-120"/>
                        </a:rPr>
                        <a:t>£9,200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E8F0E9"/>
                    </a:solidFill>
                  </a:tcPr>
                </a:tc>
                <a:extLst>
                  <a:ext uri="{0D108BD9-81ED-4DB2-BD59-A6C34878D82A}">
                    <a16:rowId xmlns:a16="http://schemas.microsoft.com/office/drawing/2014/main" val="10006"/>
                  </a:ext>
                </a:extLst>
              </a:tr>
              <a:tr h="387985">
                <a:tc>
                  <a:txBody>
                    <a:bodyPr/>
                    <a:lstStyle/>
                    <a:p>
                      <a:pPr algn="ctr"/>
                      <a:r>
                        <a:rPr lang="en-US" sz="1400" b="1" dirty="0">
                          <a:solidFill>
                            <a:srgbClr val="1E1E1E"/>
                          </a:solidFill>
                          <a:latin typeface="Quattrocento Sans" pitchFamily="34" charset="0"/>
                          <a:ea typeface="Quattrocento Sans" pitchFamily="34" charset="-122"/>
                          <a:cs typeface="Quattrocento Sans" pitchFamily="34" charset="-120"/>
                        </a:rPr>
                        <a:t>Cash Out — Expenses</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5F0E8"/>
                    </a:solidFill>
                  </a:tcPr>
                </a:tc>
                <a:tc>
                  <a:txBody>
                    <a:bodyPr/>
                    <a:lstStyle/>
                    <a:p>
                      <a:pPr algn="ct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5F0E8"/>
                    </a:solidFill>
                  </a:tcPr>
                </a:tc>
                <a:extLst>
                  <a:ext uri="{0D108BD9-81ED-4DB2-BD59-A6C34878D82A}">
                    <a16:rowId xmlns:a16="http://schemas.microsoft.com/office/drawing/2014/main" val="10007"/>
                  </a:ext>
                </a:extLst>
              </a:tr>
              <a:tr h="387985">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Rent or Premises Costs</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FFFFF"/>
                    </a:solidFill>
                  </a:tcPr>
                </a:tc>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£800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FFFFF"/>
                    </a:solidFill>
                  </a:tcPr>
                </a:tc>
                <a:extLst>
                  <a:ext uri="{0D108BD9-81ED-4DB2-BD59-A6C34878D82A}">
                    <a16:rowId xmlns:a16="http://schemas.microsoft.com/office/drawing/2014/main" val="10008"/>
                  </a:ext>
                </a:extLst>
              </a:tr>
              <a:tr h="387985">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Utilities (gas, electricity, water)</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5F0E8"/>
                    </a:solidFill>
                  </a:tcPr>
                </a:tc>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£150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5F0E8"/>
                    </a:solidFill>
                  </a:tcPr>
                </a:tc>
                <a:extLst>
                  <a:ext uri="{0D108BD9-81ED-4DB2-BD59-A6C34878D82A}">
                    <a16:rowId xmlns:a16="http://schemas.microsoft.com/office/drawing/2014/main" val="10009"/>
                  </a:ext>
                </a:extLst>
              </a:tr>
              <a:tr h="387985">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Insurance</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FFFFF"/>
                    </a:solidFill>
                  </a:tcPr>
                </a:tc>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£50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FFFFF"/>
                    </a:solidFill>
                  </a:tcPr>
                </a:tc>
                <a:extLst>
                  <a:ext uri="{0D108BD9-81ED-4DB2-BD59-A6C34878D82A}">
                    <a16:rowId xmlns:a16="http://schemas.microsoft.com/office/drawing/2014/main" val="10010"/>
                  </a:ext>
                </a:extLst>
              </a:tr>
              <a:tr h="387985">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Marketing and Advertising</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5F0E8"/>
                    </a:solidFill>
                  </a:tcPr>
                </a:tc>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£200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5F0E8"/>
                    </a:solidFill>
                  </a:tcPr>
                </a:tc>
                <a:extLst>
                  <a:ext uri="{0D108BD9-81ED-4DB2-BD59-A6C34878D82A}">
                    <a16:rowId xmlns:a16="http://schemas.microsoft.com/office/drawing/2014/main" val="10011"/>
                  </a:ext>
                </a:extLst>
              </a:tr>
              <a:tr h="387985">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Equipment Purchase</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FFFFF"/>
                    </a:solidFill>
                  </a:tcPr>
                </a:tc>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£1,500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FFFFF"/>
                    </a:solidFill>
                  </a:tcPr>
                </a:tc>
                <a:extLst>
                  <a:ext uri="{0D108BD9-81ED-4DB2-BD59-A6C34878D82A}">
                    <a16:rowId xmlns:a16="http://schemas.microsoft.com/office/drawing/2014/main" val="10012"/>
                  </a:ext>
                </a:extLst>
              </a:tr>
              <a:tr h="387985">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Cost of Sales + Staff Wages + Other</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5F0E8"/>
                    </a:solidFill>
                  </a:tcPr>
                </a:tc>
                <a:tc>
                  <a:txBody>
                    <a:bodyPr/>
                    <a:lstStyle/>
                    <a:p>
                      <a:pPr algn="ctr"/>
                      <a:r>
                        <a:rPr lang="en-US" sz="1400" dirty="0">
                          <a:solidFill>
                            <a:srgbClr val="1E1E1E"/>
                          </a:solidFill>
                          <a:latin typeface="Quattrocento Sans" pitchFamily="34" charset="0"/>
                          <a:ea typeface="Quattrocento Sans" pitchFamily="34" charset="-122"/>
                          <a:cs typeface="Quattrocento Sans" pitchFamily="34" charset="-120"/>
                        </a:rPr>
                        <a:t>£740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F5F0E8"/>
                    </a:solidFill>
                  </a:tcPr>
                </a:tc>
                <a:extLst>
                  <a:ext uri="{0D108BD9-81ED-4DB2-BD59-A6C34878D82A}">
                    <a16:rowId xmlns:a16="http://schemas.microsoft.com/office/drawing/2014/main" val="10013"/>
                  </a:ext>
                </a:extLst>
              </a:tr>
              <a:tr h="537210">
                <a:tc>
                  <a:txBody>
                    <a:bodyPr/>
                    <a:lstStyle/>
                    <a:p>
                      <a:pPr algn="ctr"/>
                      <a:r>
                        <a:rPr lang="en-US" sz="1400" b="1" dirty="0">
                          <a:solidFill>
                            <a:srgbClr val="1E1E1E"/>
                          </a:solidFill>
                          <a:latin typeface="Quattrocento Sans" pitchFamily="34" charset="0"/>
                          <a:ea typeface="Quattrocento Sans" pitchFamily="34" charset="-122"/>
                          <a:cs typeface="Quattrocento Sans" pitchFamily="34" charset="-120"/>
                        </a:rPr>
                        <a:t>Total Cash Out-Flows (B)</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E8F0E9"/>
                    </a:solidFill>
                  </a:tcPr>
                </a:tc>
                <a:tc>
                  <a:txBody>
                    <a:bodyPr/>
                    <a:lstStyle/>
                    <a:p>
                      <a:pPr algn="ctr"/>
                      <a:r>
                        <a:rPr lang="en-US" sz="1400" b="1" dirty="0">
                          <a:solidFill>
                            <a:srgbClr val="1E1E1E"/>
                          </a:solidFill>
                          <a:latin typeface="Quattrocento Sans" pitchFamily="34" charset="0"/>
                          <a:ea typeface="Quattrocento Sans" pitchFamily="34" charset="-122"/>
                          <a:cs typeface="Quattrocento Sans" pitchFamily="34" charset="-120"/>
                        </a:rPr>
                        <a:t>£3,500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E8F0E9"/>
                    </a:solidFill>
                  </a:tcPr>
                </a:tc>
                <a:extLst>
                  <a:ext uri="{0D108BD9-81ED-4DB2-BD59-A6C34878D82A}">
                    <a16:rowId xmlns:a16="http://schemas.microsoft.com/office/drawing/2014/main" val="10014"/>
                  </a:ext>
                </a:extLst>
              </a:tr>
              <a:tr h="373063">
                <a:tc>
                  <a:txBody>
                    <a:bodyPr/>
                    <a:lstStyle/>
                    <a:p>
                      <a:pPr algn="ctr"/>
                      <a:r>
                        <a:rPr lang="en-US" sz="1400" b="1" dirty="0">
                          <a:solidFill>
                            <a:srgbClr val="1E1E1E"/>
                          </a:solidFill>
                          <a:latin typeface="Quattrocento Sans" pitchFamily="34" charset="0"/>
                          <a:ea typeface="Quattrocento Sans" pitchFamily="34" charset="-122"/>
                          <a:cs typeface="Quattrocento Sans" pitchFamily="34" charset="-120"/>
                        </a:rPr>
                        <a:t>Net Cash Flow (A — B)</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2D5F3C"/>
                    </a:solidFill>
                  </a:tcPr>
                </a:tc>
                <a:tc>
                  <a:txBody>
                    <a:bodyPr/>
                    <a:lstStyle/>
                    <a:p>
                      <a:pPr algn="ctr"/>
                      <a:r>
                        <a:rPr lang="en-US" sz="1400" b="1" dirty="0">
                          <a:solidFill>
                            <a:srgbClr val="1E1E1E"/>
                          </a:solidFill>
                          <a:latin typeface="Quattrocento Sans" pitchFamily="34" charset="0"/>
                          <a:ea typeface="Quattrocento Sans" pitchFamily="34" charset="-122"/>
                          <a:cs typeface="Quattrocento Sans" pitchFamily="34" charset="-120"/>
                        </a:rPr>
                        <a:t>£6,380</a:t>
                      </a:r>
                      <a:endParaRPr lang="en-US" sz="1400" dirty="0">
                        <a:latin typeface="Quattrocento Sans" charset="0"/>
                        <a:ea typeface="Quattrocento Sans" charset="0"/>
                        <a:cs typeface="Quattrocento Sans" charset="0"/>
                      </a:endParaRPr>
                    </a:p>
                  </a:txBody>
                  <a:tcPr marL="54864" marR="54864" marT="0" marB="0" anchor="ctr">
                    <a:lnL w="12700" cap="flat" cmpd="sng" algn="ctr">
                      <a:solidFill>
                        <a:srgbClr val="D4C9B8"/>
                      </a:solidFill>
                      <a:prstDash val="solid"/>
                      <a:round/>
                      <a:headEnd type="none" w="med" len="med"/>
                      <a:tailEnd type="none" w="med" len="med"/>
                    </a:lnL>
                    <a:lnR w="12700" cap="flat" cmpd="sng" algn="ctr">
                      <a:solidFill>
                        <a:srgbClr val="D4C9B8"/>
                      </a:solidFill>
                      <a:prstDash val="solid"/>
                      <a:round/>
                      <a:headEnd type="none" w="med" len="med"/>
                      <a:tailEnd type="none" w="med" len="med"/>
                    </a:lnR>
                    <a:lnT w="12700" cap="flat" cmpd="sng" algn="ctr">
                      <a:solidFill>
                        <a:srgbClr val="D4C9B8"/>
                      </a:solidFill>
                      <a:prstDash val="solid"/>
                      <a:round/>
                      <a:headEnd type="none" w="med" len="med"/>
                      <a:tailEnd type="none" w="med" len="med"/>
                    </a:lnT>
                    <a:lnB w="12700" cap="flat" cmpd="sng" algn="ctr">
                      <a:solidFill>
                        <a:srgbClr val="D4C9B8"/>
                      </a:solidFill>
                      <a:prstDash val="solid"/>
                      <a:round/>
                      <a:headEnd type="none" w="med" len="med"/>
                      <a:tailEnd type="none" w="med" len="med"/>
                    </a:lnB>
                    <a:solidFill>
                      <a:srgbClr val="2D5F3C"/>
                    </a:solidFill>
                  </a:tcPr>
                </a:tc>
                <a:extLst>
                  <a:ext uri="{0D108BD9-81ED-4DB2-BD59-A6C34878D82A}">
                    <a16:rowId xmlns:a16="http://schemas.microsoft.com/office/drawing/2014/main" val="10015"/>
                  </a:ext>
                </a:extLst>
              </a:tr>
            </a:tbl>
          </a:graphicData>
        </a:graphic>
      </p:graphicFrame>
      <p:sp>
        <p:nvSpPr>
          <p:cNvPr id="7" name="Shape 4"/>
          <p:cNvSpPr/>
          <p:nvPr/>
        </p:nvSpPr>
        <p:spPr>
          <a:xfrm>
            <a:off x="762000" y="8763000"/>
            <a:ext cx="14732000" cy="12700"/>
          </a:xfrm>
          <a:prstGeom prst="rect">
            <a:avLst/>
          </a:prstGeom>
          <a:solidFill>
            <a:srgbClr val="8B7355">
              <a:alpha val="30000"/>
            </a:srgbClr>
          </a:solidFill>
          <a:ln/>
        </p:spPr>
        <p:txBody>
          <a:bodyPr/>
          <a:lstStyle/>
          <a:p>
            <a:endParaRPr lang="en-US"/>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5F0E8"/>
        </a:solidFill>
        <a:effectLst/>
      </p:bgPr>
    </p:bg>
    <p:spTree>
      <p:nvGrpSpPr>
        <p:cNvPr id="1" name=""/>
        <p:cNvGrpSpPr/>
        <p:nvPr/>
      </p:nvGrpSpPr>
      <p:grpSpPr>
        <a:xfrm>
          <a:off x="0" y="0"/>
          <a:ext cx="0" cy="0"/>
          <a:chOff x="0" y="0"/>
          <a:chExt cx="0" cy="0"/>
        </a:xfrm>
      </p:grpSpPr>
      <p:sp>
        <p:nvSpPr>
          <p:cNvPr id="2" name="Text 0"/>
          <p:cNvSpPr/>
          <p:nvPr/>
        </p:nvSpPr>
        <p:spPr>
          <a:xfrm>
            <a:off x="762000" y="444500"/>
            <a:ext cx="3810000" cy="254000"/>
          </a:xfrm>
          <a:prstGeom prst="rect">
            <a:avLst/>
          </a:prstGeom>
          <a:noFill/>
          <a:ln/>
        </p:spPr>
        <p:txBody>
          <a:bodyPr wrap="none" lIns="0" tIns="0" rIns="0" bIns="0" rtlCol="0" anchor="t"/>
          <a:lstStyle/>
          <a:p>
            <a:pPr algn="l">
              <a:lnSpc>
                <a:spcPct val="120000"/>
              </a:lnSpc>
            </a:pPr>
            <a:r>
              <a:rPr lang="en-US" sz="1000" kern="0" spc="200" dirty="0">
                <a:solidFill>
                  <a:srgbClr val="8B7355"/>
                </a:solidFill>
                <a:latin typeface="Liter" pitchFamily="34" charset="0"/>
                <a:ea typeface="Liter" pitchFamily="34" charset="-122"/>
                <a:cs typeface="Liter" pitchFamily="34" charset="-120"/>
              </a:rPr>
              <a:t>GREENFUEL BUSINESS PLAN</a:t>
            </a:r>
            <a:endParaRPr lang="en-US" sz="1000" dirty="0"/>
          </a:p>
        </p:txBody>
      </p:sp>
      <p:sp>
        <p:nvSpPr>
          <p:cNvPr id="3" name="Shape 1"/>
          <p:cNvSpPr/>
          <p:nvPr/>
        </p:nvSpPr>
        <p:spPr>
          <a:xfrm>
            <a:off x="762000" y="889000"/>
            <a:ext cx="63500" cy="444500"/>
          </a:xfrm>
          <a:prstGeom prst="rect">
            <a:avLst/>
          </a:prstGeom>
          <a:solidFill>
            <a:srgbClr val="C4913A"/>
          </a:solidFill>
          <a:ln/>
        </p:spPr>
        <p:txBody>
          <a:bodyPr/>
          <a:lstStyle/>
          <a:p>
            <a:endParaRPr lang="en-US"/>
          </a:p>
        </p:txBody>
      </p:sp>
      <p:sp>
        <p:nvSpPr>
          <p:cNvPr id="4" name="Text 2"/>
          <p:cNvSpPr/>
          <p:nvPr/>
        </p:nvSpPr>
        <p:spPr>
          <a:xfrm>
            <a:off x="1016000" y="863600"/>
            <a:ext cx="6350000" cy="533400"/>
          </a:xfrm>
          <a:prstGeom prst="rect">
            <a:avLst/>
          </a:prstGeom>
          <a:noFill/>
          <a:ln/>
        </p:spPr>
        <p:txBody>
          <a:bodyPr wrap="none" lIns="0" tIns="0" rIns="0" bIns="0" rtlCol="0" anchor="t"/>
          <a:lstStyle/>
          <a:p>
            <a:pPr algn="l">
              <a:lnSpc>
                <a:spcPct val="120000"/>
              </a:lnSpc>
            </a:pPr>
            <a:r>
              <a:rPr lang="en-US" sz="3000" b="1" dirty="0">
                <a:solidFill>
                  <a:srgbClr val="2D5F3C"/>
                </a:solidFill>
                <a:latin typeface="Liter" pitchFamily="34" charset="0"/>
                <a:ea typeface="Liter" pitchFamily="34" charset="-122"/>
                <a:cs typeface="Liter" pitchFamily="34" charset="-120"/>
              </a:rPr>
              <a:t>Reference List</a:t>
            </a:r>
            <a:endParaRPr lang="en-US" sz="3000" dirty="0"/>
          </a:p>
        </p:txBody>
      </p:sp>
      <p:sp>
        <p:nvSpPr>
          <p:cNvPr id="5" name="Text 3"/>
          <p:cNvSpPr/>
          <p:nvPr/>
        </p:nvSpPr>
        <p:spPr>
          <a:xfrm>
            <a:off x="762000" y="1651000"/>
            <a:ext cx="14732000" cy="6731000"/>
          </a:xfrm>
          <a:prstGeom prst="rect">
            <a:avLst/>
          </a:prstGeom>
          <a:noFill/>
          <a:ln/>
        </p:spPr>
        <p:txBody>
          <a:bodyPr wrap="square" lIns="0" tIns="0" rIns="0" bIns="0" rtlCol="0" anchor="t"/>
          <a:lstStyle/>
          <a:p>
            <a:pPr algn="l">
              <a:lnSpc>
                <a:spcPct val="170000"/>
              </a:lnSpc>
            </a:pPr>
            <a:r>
              <a:rPr lang="en-US" sz="1400" i="1" dirty="0">
                <a:solidFill>
                  <a:srgbClr val="1E1E1E"/>
                </a:solidFill>
                <a:latin typeface="Quattrocento Sans" pitchFamily="34" charset="0"/>
                <a:ea typeface="Quattrocento Sans" pitchFamily="34" charset="-122"/>
                <a:cs typeface="Quattrocento Sans" pitchFamily="34" charset="-120"/>
              </a:rPr>
              <a:t>Eco-friendly smoothie bar interior</a:t>
            </a:r>
            <a:r>
              <a:rPr lang="en-US" sz="1400" dirty="0">
                <a:solidFill>
                  <a:srgbClr val="1E1E1E"/>
                </a:solidFill>
                <a:latin typeface="Quattrocento Sans" pitchFamily="34" charset="0"/>
                <a:ea typeface="Quattrocento Sans" pitchFamily="34" charset="-122"/>
                <a:cs typeface="Quattrocento Sans" pitchFamily="34" charset="-120"/>
              </a:rPr>
              <a:t> by </a:t>
            </a:r>
            <a:r>
              <a:rPr lang="en-US" sz="1400" b="1" dirty="0">
                <a:solidFill>
                  <a:srgbClr val="1E1E1E"/>
                </a:solidFill>
                <a:latin typeface="Quattrocento Sans" pitchFamily="34" charset="0"/>
                <a:ea typeface="Quattrocento Sans" pitchFamily="34" charset="-122"/>
                <a:cs typeface="Quattrocento Sans" pitchFamily="34" charset="-120"/>
              </a:rPr>
              <a:t>Rtdisplay</a:t>
            </a:r>
            <a:r>
              <a:rPr lang="en-US" sz="1400" dirty="0">
                <a:solidFill>
                  <a:srgbClr val="1E1E1E"/>
                </a:solidFill>
                <a:latin typeface="Quattrocento Sans" pitchFamily="34" charset="0"/>
                <a:ea typeface="Quattrocento Sans" pitchFamily="34" charset="-122"/>
                <a:cs typeface="Quattrocento Sans" pitchFamily="34" charset="-120"/>
              </a:rPr>
              <a:t>. Published On: September 22, 2025. </a:t>
            </a:r>
            <a:r>
              <a:rPr lang="en-US" sz="1400" u="sng" dirty="0">
                <a:solidFill>
                  <a:srgbClr val="1E1E1E"/>
                </a:solidFill>
                <a:uFill>
                  <a:solidFill>
                    <a:srgbClr val="1E1E1E"/>
                  </a:solidFill>
                </a:uFill>
                <a:latin typeface="Quattrocento Sans" pitchFamily="34" charset="0"/>
                <a:ea typeface="Quattrocento Sans" pitchFamily="34" charset="-122"/>
                <a:cs typeface="Quattrocento Sans" pitchFamily="34" charset="-120"/>
                <a:hlinkClick r:id="rId3" action="ppaction://hlinkfile">
                  <a:extLst>
                    <a:ext uri="{A12FA001-AC4F-418D-AE19-62706E023703}">
                      <ahyp:hlinkClr xmlns:ahyp="http://schemas.microsoft.com/office/drawing/2018/hyperlinkcolor" val="tx"/>
                    </a:ext>
                  </a:extLst>
                </a:hlinkClick>
              </a:rPr>
              <a:t>https://rtdisplay.com/projects/fresh-fruits-juice-shop-interior-design-healthy-milkshake-bar-commercial-furniture-table-and-chairs-for-sale/</a:t>
            </a:r>
            <a:endParaRPr lang="en-US" sz="1400" dirty="0"/>
          </a:p>
          <a:p>
            <a:pPr algn="l">
              <a:lnSpc>
                <a:spcPct val="170000"/>
              </a:lnSpc>
              <a:spcBef>
                <a:spcPts val="1000"/>
              </a:spcBef>
            </a:pPr>
            <a:r>
              <a:rPr lang="en-US" sz="1400" dirty="0">
                <a:solidFill>
                  <a:srgbClr val="1E1E1E"/>
                </a:solidFill>
                <a:latin typeface="Quattrocento Sans" pitchFamily="34" charset="0"/>
                <a:ea typeface="Quattrocento Sans" pitchFamily="34" charset="-122"/>
                <a:cs typeface="Quattrocento Sans" pitchFamily="34" charset="-120"/>
              </a:rPr>
              <a:t>British Business Bank (2023) </a:t>
            </a:r>
            <a:r>
              <a:rPr lang="en-US" sz="1400" i="1" dirty="0">
                <a:solidFill>
                  <a:srgbClr val="1E1E1E"/>
                </a:solidFill>
                <a:latin typeface="Quattrocento Sans" pitchFamily="34" charset="0"/>
                <a:ea typeface="Quattrocento Sans" pitchFamily="34" charset="-122"/>
                <a:cs typeface="Quattrocento Sans" pitchFamily="34" charset="-120"/>
              </a:rPr>
              <a:t>Start Up Loans: Guide for new businesses</a:t>
            </a:r>
            <a:r>
              <a:rPr lang="en-US" sz="1400" dirty="0">
                <a:solidFill>
                  <a:srgbClr val="1E1E1E"/>
                </a:solidFill>
                <a:latin typeface="Quattrocento Sans" pitchFamily="34" charset="0"/>
                <a:ea typeface="Quattrocento Sans" pitchFamily="34" charset="-122"/>
                <a:cs typeface="Quattrocento Sans" pitchFamily="34" charset="-120"/>
              </a:rPr>
              <a:t>. Available at: </a:t>
            </a:r>
            <a:r>
              <a:rPr lang="en-US" sz="1400" u="sng" dirty="0">
                <a:solidFill>
                  <a:srgbClr val="1E1E1E"/>
                </a:solidFill>
                <a:uFill>
                  <a:solidFill>
                    <a:srgbClr val="1E1E1E"/>
                  </a:solidFill>
                </a:uFill>
                <a:latin typeface="Quattrocento Sans" pitchFamily="34" charset="0"/>
                <a:ea typeface="Quattrocento Sans" pitchFamily="34" charset="-122"/>
                <a:cs typeface="Quattrocento Sans" pitchFamily="34" charset="-120"/>
                <a:hlinkClick r:id="rId4" action="ppaction://hlinkfile">
                  <a:extLst>
                    <a:ext uri="{A12FA001-AC4F-418D-AE19-62706E023703}">
                      <ahyp:hlinkClr xmlns:ahyp="http://schemas.microsoft.com/office/drawing/2018/hyperlinkcolor" val="tx"/>
                    </a:ext>
                  </a:extLst>
                </a:hlinkClick>
              </a:rPr>
              <a:t>https://www.startuploans.co.uk</a:t>
            </a:r>
            <a:r>
              <a:rPr lang="en-US" sz="1400" dirty="0">
                <a:solidFill>
                  <a:srgbClr val="1E1E1E"/>
                </a:solidFill>
                <a:latin typeface="Quattrocento Sans" pitchFamily="34" charset="0"/>
                <a:ea typeface="Quattrocento Sans" pitchFamily="34" charset="-122"/>
                <a:cs typeface="Quattrocento Sans" pitchFamily="34" charset="-120"/>
              </a:rPr>
              <a:t> (Accessed 28 June 2026)</a:t>
            </a:r>
            <a:endParaRPr lang="en-US" sz="1400" dirty="0"/>
          </a:p>
          <a:p>
            <a:pPr algn="l">
              <a:lnSpc>
                <a:spcPct val="170000"/>
              </a:lnSpc>
              <a:spcBef>
                <a:spcPts val="1000"/>
              </a:spcBef>
            </a:pPr>
            <a:r>
              <a:rPr lang="en-US" sz="1400" dirty="0">
                <a:solidFill>
                  <a:srgbClr val="1E1E1E"/>
                </a:solidFill>
                <a:latin typeface="Quattrocento Sans" pitchFamily="34" charset="0"/>
                <a:ea typeface="Quattrocento Sans" pitchFamily="34" charset="-122"/>
                <a:cs typeface="Quattrocento Sans" pitchFamily="34" charset="-120"/>
              </a:rPr>
              <a:t>Department for Business and Trade (2024) </a:t>
            </a:r>
            <a:r>
              <a:rPr lang="en-US" sz="1400" i="1" dirty="0">
                <a:solidFill>
                  <a:srgbClr val="1E1E1E"/>
                </a:solidFill>
                <a:latin typeface="Quattrocento Sans" pitchFamily="34" charset="0"/>
                <a:ea typeface="Quattrocento Sans" pitchFamily="34" charset="-122"/>
                <a:cs typeface="Quattrocento Sans" pitchFamily="34" charset="-120"/>
              </a:rPr>
              <a:t>Business population estimates for the UK and regions 2024</a:t>
            </a:r>
            <a:r>
              <a:rPr lang="en-US" sz="1400" dirty="0">
                <a:solidFill>
                  <a:srgbClr val="1E1E1E"/>
                </a:solidFill>
                <a:latin typeface="Quattrocento Sans" pitchFamily="34" charset="0"/>
                <a:ea typeface="Quattrocento Sans" pitchFamily="34" charset="-122"/>
                <a:cs typeface="Quattrocento Sans" pitchFamily="34" charset="-120"/>
              </a:rPr>
              <a:t>. Available at: </a:t>
            </a:r>
            <a:r>
              <a:rPr lang="en-US" sz="1400" u="sng" dirty="0">
                <a:solidFill>
                  <a:srgbClr val="1E1E1E"/>
                </a:solidFill>
                <a:uFill>
                  <a:solidFill>
                    <a:srgbClr val="1E1E1E"/>
                  </a:solidFill>
                </a:uFill>
                <a:latin typeface="Quattrocento Sans" pitchFamily="34" charset="0"/>
                <a:ea typeface="Quattrocento Sans" pitchFamily="34" charset="-122"/>
                <a:cs typeface="Quattrocento Sans" pitchFamily="34" charset="-120"/>
                <a:hlinkClick r:id="rId5" action="ppaction://hlinkfile">
                  <a:extLst>
                    <a:ext uri="{A12FA001-AC4F-418D-AE19-62706E023703}">
                      <ahyp:hlinkClr xmlns:ahyp="http://schemas.microsoft.com/office/drawing/2018/hyperlinkcolor" val="tx"/>
                    </a:ext>
                  </a:extLst>
                </a:hlinkClick>
              </a:rPr>
              <a:t>https://www.gov.uk/government/statistics/business-population-estimates-2024</a:t>
            </a:r>
            <a:r>
              <a:rPr lang="en-US" sz="1400" dirty="0">
                <a:solidFill>
                  <a:srgbClr val="1E1E1E"/>
                </a:solidFill>
                <a:latin typeface="Quattrocento Sans" pitchFamily="34" charset="0"/>
                <a:ea typeface="Quattrocento Sans" pitchFamily="34" charset="-122"/>
                <a:cs typeface="Quattrocento Sans" pitchFamily="34" charset="-120"/>
              </a:rPr>
              <a:t> (Accessed 28 June 2026)</a:t>
            </a:r>
            <a:endParaRPr lang="en-US" sz="1400" dirty="0"/>
          </a:p>
          <a:p>
            <a:pPr algn="l">
              <a:lnSpc>
                <a:spcPct val="170000"/>
              </a:lnSpc>
              <a:spcBef>
                <a:spcPts val="1000"/>
              </a:spcBef>
            </a:pPr>
            <a:r>
              <a:rPr lang="en-US" sz="1400" dirty="0">
                <a:solidFill>
                  <a:srgbClr val="1E1E1E"/>
                </a:solidFill>
                <a:latin typeface="Quattrocento Sans" pitchFamily="34" charset="0"/>
                <a:ea typeface="Quattrocento Sans" pitchFamily="34" charset="-122"/>
                <a:cs typeface="Quattrocento Sans" pitchFamily="34" charset="-120"/>
              </a:rPr>
              <a:t>Food Standards Agency (2023) </a:t>
            </a:r>
            <a:r>
              <a:rPr lang="en-US" sz="1400" i="1" dirty="0">
                <a:solidFill>
                  <a:srgbClr val="1E1E1E"/>
                </a:solidFill>
                <a:latin typeface="Quattrocento Sans" pitchFamily="34" charset="0"/>
                <a:ea typeface="Quattrocento Sans" pitchFamily="34" charset="-122"/>
                <a:cs typeface="Quattrocento Sans" pitchFamily="34" charset="-120"/>
              </a:rPr>
              <a:t>Food Safety Guidance</a:t>
            </a:r>
            <a:r>
              <a:rPr lang="en-US" sz="1400" dirty="0">
                <a:solidFill>
                  <a:srgbClr val="1E1E1E"/>
                </a:solidFill>
                <a:latin typeface="Quattrocento Sans" pitchFamily="34" charset="0"/>
                <a:ea typeface="Quattrocento Sans" pitchFamily="34" charset="-122"/>
                <a:cs typeface="Quattrocento Sans" pitchFamily="34" charset="-120"/>
              </a:rPr>
              <a:t>. Available at: </a:t>
            </a:r>
            <a:r>
              <a:rPr lang="en-US" sz="1400" u="sng" dirty="0">
                <a:solidFill>
                  <a:srgbClr val="1E1E1E"/>
                </a:solidFill>
                <a:uFill>
                  <a:solidFill>
                    <a:srgbClr val="1E1E1E"/>
                  </a:solidFill>
                </a:uFill>
                <a:latin typeface="Quattrocento Sans" pitchFamily="34" charset="0"/>
                <a:ea typeface="Quattrocento Sans" pitchFamily="34" charset="-122"/>
                <a:cs typeface="Quattrocento Sans" pitchFamily="34" charset="-120"/>
                <a:hlinkClick r:id="rId6" action="ppaction://hlinkfile">
                  <a:extLst>
                    <a:ext uri="{A12FA001-AC4F-418D-AE19-62706E023703}">
                      <ahyp:hlinkClr xmlns:ahyp="http://schemas.microsoft.com/office/drawing/2018/hyperlinkcolor" val="tx"/>
                    </a:ext>
                  </a:extLst>
                </a:hlinkClick>
              </a:rPr>
              <a:t>https://www.food.gov.uk</a:t>
            </a:r>
            <a:r>
              <a:rPr lang="en-US" sz="1400" dirty="0">
                <a:solidFill>
                  <a:srgbClr val="1E1E1E"/>
                </a:solidFill>
                <a:latin typeface="Quattrocento Sans" pitchFamily="34" charset="0"/>
                <a:ea typeface="Quattrocento Sans" pitchFamily="34" charset="-122"/>
                <a:cs typeface="Quattrocento Sans" pitchFamily="34" charset="-120"/>
              </a:rPr>
              <a:t> (Accessed 28 June 2026)</a:t>
            </a:r>
            <a:endParaRPr lang="en-US" sz="1400" dirty="0"/>
          </a:p>
          <a:p>
            <a:pPr algn="l">
              <a:lnSpc>
                <a:spcPct val="170000"/>
              </a:lnSpc>
              <a:spcBef>
                <a:spcPts val="1000"/>
              </a:spcBef>
            </a:pPr>
            <a:r>
              <a:rPr lang="en-US" sz="1400" dirty="0">
                <a:solidFill>
                  <a:srgbClr val="1E1E1E"/>
                </a:solidFill>
                <a:latin typeface="Quattrocento Sans" pitchFamily="34" charset="0"/>
                <a:ea typeface="Quattrocento Sans" pitchFamily="34" charset="-122"/>
                <a:cs typeface="Quattrocento Sans" pitchFamily="34" charset="-120"/>
              </a:rPr>
              <a:t>Jones, P. (2021) </a:t>
            </a:r>
            <a:r>
              <a:rPr lang="en-US" sz="1400" i="1" dirty="0">
                <a:solidFill>
                  <a:srgbClr val="1E1E1E"/>
                </a:solidFill>
                <a:latin typeface="Quattrocento Sans" pitchFamily="34" charset="0"/>
                <a:ea typeface="Quattrocento Sans" pitchFamily="34" charset="-122"/>
                <a:cs typeface="Quattrocento Sans" pitchFamily="34" charset="-120"/>
              </a:rPr>
              <a:t>Introduction to Small Business Management</a:t>
            </a:r>
            <a:r>
              <a:rPr lang="en-US" sz="1400" dirty="0">
                <a:solidFill>
                  <a:srgbClr val="1E1E1E"/>
                </a:solidFill>
                <a:latin typeface="Quattrocento Sans" pitchFamily="34" charset="0"/>
                <a:ea typeface="Quattrocento Sans" pitchFamily="34" charset="-122"/>
                <a:cs typeface="Quattrocento Sans" pitchFamily="34" charset="-120"/>
              </a:rPr>
              <a:t>. London: Routledge.</a:t>
            </a:r>
            <a:endParaRPr lang="en-US" sz="1400" dirty="0"/>
          </a:p>
          <a:p>
            <a:pPr algn="l">
              <a:lnSpc>
                <a:spcPct val="170000"/>
              </a:lnSpc>
              <a:spcBef>
                <a:spcPts val="1000"/>
              </a:spcBef>
            </a:pPr>
            <a:r>
              <a:rPr lang="en-US" sz="1400" dirty="0">
                <a:solidFill>
                  <a:srgbClr val="1E1E1E"/>
                </a:solidFill>
                <a:latin typeface="Quattrocento Sans" pitchFamily="34" charset="0"/>
                <a:ea typeface="Quattrocento Sans" pitchFamily="34" charset="-122"/>
                <a:cs typeface="Quattrocento Sans" pitchFamily="34" charset="-120"/>
              </a:rPr>
              <a:t>NHS (2023) </a:t>
            </a:r>
            <a:r>
              <a:rPr lang="en-US" sz="1400" i="1" dirty="0">
                <a:solidFill>
                  <a:srgbClr val="1E1E1E"/>
                </a:solidFill>
                <a:latin typeface="Quattrocento Sans" pitchFamily="34" charset="0"/>
                <a:ea typeface="Quattrocento Sans" pitchFamily="34" charset="-122"/>
                <a:cs typeface="Quattrocento Sans" pitchFamily="34" charset="-120"/>
              </a:rPr>
              <a:t>Healthy Eating Guidelines</a:t>
            </a:r>
            <a:r>
              <a:rPr lang="en-US" sz="1400" dirty="0">
                <a:solidFill>
                  <a:srgbClr val="1E1E1E"/>
                </a:solidFill>
                <a:latin typeface="Quattrocento Sans" pitchFamily="34" charset="0"/>
                <a:ea typeface="Quattrocento Sans" pitchFamily="34" charset="-122"/>
                <a:cs typeface="Quattrocento Sans" pitchFamily="34" charset="-120"/>
              </a:rPr>
              <a:t>. Available at: </a:t>
            </a:r>
            <a:r>
              <a:rPr lang="en-US" sz="1400" u="sng" dirty="0">
                <a:solidFill>
                  <a:srgbClr val="1E1E1E"/>
                </a:solidFill>
                <a:uFill>
                  <a:solidFill>
                    <a:srgbClr val="1E1E1E"/>
                  </a:solidFill>
                </a:uFill>
                <a:latin typeface="Quattrocento Sans" pitchFamily="34" charset="0"/>
                <a:ea typeface="Quattrocento Sans" pitchFamily="34" charset="-122"/>
                <a:cs typeface="Quattrocento Sans" pitchFamily="34" charset="-120"/>
                <a:hlinkClick r:id="rId7" action="ppaction://hlinkfile">
                  <a:extLst>
                    <a:ext uri="{A12FA001-AC4F-418D-AE19-62706E023703}">
                      <ahyp:hlinkClr xmlns:ahyp="http://schemas.microsoft.com/office/drawing/2018/hyperlinkcolor" val="tx"/>
                    </a:ext>
                  </a:extLst>
                </a:hlinkClick>
              </a:rPr>
              <a:t>https://www.nhs.uk/live-well/eat-well</a:t>
            </a:r>
            <a:r>
              <a:rPr lang="en-US" sz="1400" dirty="0">
                <a:solidFill>
                  <a:srgbClr val="1E1E1E"/>
                </a:solidFill>
                <a:latin typeface="Quattrocento Sans" pitchFamily="34" charset="0"/>
                <a:ea typeface="Quattrocento Sans" pitchFamily="34" charset="-122"/>
                <a:cs typeface="Quattrocento Sans" pitchFamily="34" charset="-120"/>
              </a:rPr>
              <a:t> (Accessed 28 June 2026)</a:t>
            </a:r>
            <a:endParaRPr lang="en-US" sz="1400" dirty="0"/>
          </a:p>
          <a:p>
            <a:pPr algn="l">
              <a:lnSpc>
                <a:spcPct val="170000"/>
              </a:lnSpc>
              <a:spcBef>
                <a:spcPts val="1000"/>
              </a:spcBef>
            </a:pPr>
            <a:r>
              <a:rPr lang="en-US" sz="1400" dirty="0">
                <a:solidFill>
                  <a:srgbClr val="1E1E1E"/>
                </a:solidFill>
                <a:latin typeface="Quattrocento Sans" pitchFamily="34" charset="0"/>
                <a:ea typeface="Quattrocento Sans" pitchFamily="34" charset="-122"/>
                <a:cs typeface="Quattrocento Sans" pitchFamily="34" charset="-120"/>
              </a:rPr>
              <a:t>Smith, L. (2022) 'Sustainable food businesses in the UK', </a:t>
            </a:r>
            <a:r>
              <a:rPr lang="en-US" sz="1400" i="1" dirty="0">
                <a:solidFill>
                  <a:srgbClr val="1E1E1E"/>
                </a:solidFill>
                <a:latin typeface="Quattrocento Sans" pitchFamily="34" charset="0"/>
                <a:ea typeface="Quattrocento Sans" pitchFamily="34" charset="-122"/>
                <a:cs typeface="Quattrocento Sans" pitchFamily="34" charset="-120"/>
              </a:rPr>
              <a:t>Journal of Small Business Studies</a:t>
            </a:r>
            <a:r>
              <a:rPr lang="en-US" sz="1400" dirty="0">
                <a:solidFill>
                  <a:srgbClr val="1E1E1E"/>
                </a:solidFill>
                <a:latin typeface="Quattrocento Sans" pitchFamily="34" charset="0"/>
                <a:ea typeface="Quattrocento Sans" pitchFamily="34" charset="-122"/>
                <a:cs typeface="Quattrocento Sans" pitchFamily="34" charset="-120"/>
              </a:rPr>
              <a:t>, 14(2), pp. 55–70.</a:t>
            </a:r>
            <a:endParaRPr lang="en-US" sz="1400" dirty="0"/>
          </a:p>
          <a:p>
            <a:pPr algn="l">
              <a:lnSpc>
                <a:spcPct val="170000"/>
              </a:lnSpc>
              <a:spcBef>
                <a:spcPts val="1000"/>
              </a:spcBef>
            </a:pPr>
            <a:r>
              <a:rPr lang="en-US" sz="1400" dirty="0">
                <a:solidFill>
                  <a:srgbClr val="1E1E1E"/>
                </a:solidFill>
                <a:latin typeface="Quattrocento Sans" pitchFamily="34" charset="0"/>
                <a:ea typeface="Quattrocento Sans" pitchFamily="34" charset="-122"/>
                <a:cs typeface="Quattrocento Sans" pitchFamily="34" charset="-120"/>
              </a:rPr>
              <a:t>Statista (2024) </a:t>
            </a:r>
            <a:r>
              <a:rPr lang="en-US" sz="1400" i="1" dirty="0">
                <a:solidFill>
                  <a:srgbClr val="1E1E1E"/>
                </a:solidFill>
                <a:latin typeface="Quattrocento Sans" pitchFamily="34" charset="0"/>
                <a:ea typeface="Quattrocento Sans" pitchFamily="34" charset="-122"/>
                <a:cs typeface="Quattrocento Sans" pitchFamily="34" charset="-120"/>
              </a:rPr>
              <a:t>Healthy Food Market UK</a:t>
            </a:r>
            <a:r>
              <a:rPr lang="en-US" sz="1400" dirty="0">
                <a:solidFill>
                  <a:srgbClr val="1E1E1E"/>
                </a:solidFill>
                <a:latin typeface="Quattrocento Sans" pitchFamily="34" charset="0"/>
                <a:ea typeface="Quattrocento Sans" pitchFamily="34" charset="-122"/>
                <a:cs typeface="Quattrocento Sans" pitchFamily="34" charset="-120"/>
              </a:rPr>
              <a:t>. Available at: </a:t>
            </a:r>
            <a:r>
              <a:rPr lang="en-US" sz="1400" u="sng" dirty="0">
                <a:solidFill>
                  <a:srgbClr val="1E1E1E"/>
                </a:solidFill>
                <a:uFill>
                  <a:solidFill>
                    <a:srgbClr val="1E1E1E"/>
                  </a:solidFill>
                </a:uFill>
                <a:latin typeface="Quattrocento Sans" pitchFamily="34" charset="0"/>
                <a:ea typeface="Quattrocento Sans" pitchFamily="34" charset="-122"/>
                <a:cs typeface="Quattrocento Sans" pitchFamily="34" charset="-120"/>
                <a:hlinkClick r:id="rId8" action="ppaction://hlinkfile">
                  <a:extLst>
                    <a:ext uri="{A12FA001-AC4F-418D-AE19-62706E023703}">
                      <ahyp:hlinkClr xmlns:ahyp="http://schemas.microsoft.com/office/drawing/2018/hyperlinkcolor" val="tx"/>
                    </a:ext>
                  </a:extLst>
                </a:hlinkClick>
              </a:rPr>
              <a:t>https://www.statista.com</a:t>
            </a:r>
            <a:r>
              <a:rPr lang="en-US" sz="1400" dirty="0">
                <a:solidFill>
                  <a:srgbClr val="1E1E1E"/>
                </a:solidFill>
                <a:latin typeface="Quattrocento Sans" pitchFamily="34" charset="0"/>
                <a:ea typeface="Quattrocento Sans" pitchFamily="34" charset="-122"/>
                <a:cs typeface="Quattrocento Sans" pitchFamily="34" charset="-120"/>
              </a:rPr>
              <a:t> (Accessed 28 June 2026)</a:t>
            </a:r>
            <a:endParaRPr lang="en-US" sz="1400" dirty="0"/>
          </a:p>
        </p:txBody>
      </p:sp>
      <p:sp>
        <p:nvSpPr>
          <p:cNvPr id="6" name="Shape 4"/>
          <p:cNvSpPr/>
          <p:nvPr/>
        </p:nvSpPr>
        <p:spPr>
          <a:xfrm>
            <a:off x="762000" y="8763000"/>
            <a:ext cx="14732000" cy="12700"/>
          </a:xfrm>
          <a:prstGeom prst="rect">
            <a:avLst/>
          </a:prstGeom>
          <a:solidFill>
            <a:srgbClr val="8B7355">
              <a:alpha val="30000"/>
            </a:srgbClr>
          </a:solidFill>
          <a:ln/>
        </p:spPr>
        <p:txBody>
          <a:bodyPr/>
          <a:lstStyle/>
          <a:p>
            <a:endParaRPr lang="en-US"/>
          </a:p>
        </p:txBody>
      </p:sp>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pic>
        <p:nvPicPr>
          <p:cNvPr id="2" name="Image 0" descr="https://kimi-img.moonshot.cn/pub/slides/okc/zbuezygthl6cw/mnt/agents/output/greenfuel/images/4_830_Juice_Bar_Counter_Stock_Photos.png"/>
          <p:cNvPicPr>
            <a:picLocks noChangeAspect="1"/>
          </p:cNvPicPr>
          <p:nvPr/>
        </p:nvPicPr>
        <p:blipFill>
          <a:blip r:embed="rId3"/>
          <a:srcRect t="7812" b="7812"/>
          <a:stretch/>
        </p:blipFill>
        <p:spPr>
          <a:xfrm>
            <a:off x="0" y="0"/>
            <a:ext cx="16256000" cy="9144000"/>
          </a:xfrm>
          <a:prstGeom prst="rect">
            <a:avLst/>
          </a:prstGeom>
        </p:spPr>
      </p:pic>
      <p:sp>
        <p:nvSpPr>
          <p:cNvPr id="3" name="Shape 0"/>
          <p:cNvSpPr/>
          <p:nvPr/>
        </p:nvSpPr>
        <p:spPr>
          <a:xfrm>
            <a:off x="0" y="0"/>
            <a:ext cx="16256000" cy="9144000"/>
          </a:xfrm>
          <a:prstGeom prst="rect">
            <a:avLst/>
          </a:prstGeom>
          <a:gradFill flip="none" rotWithShape="1">
            <a:gsLst>
              <a:gs pos="0">
                <a:srgbClr val="1A3A24">
                  <a:alpha val="91000"/>
                </a:srgbClr>
              </a:gs>
              <a:gs pos="50000">
                <a:srgbClr val="1A3A24">
                  <a:alpha val="82000"/>
                </a:srgbClr>
              </a:gs>
              <a:gs pos="100000">
                <a:srgbClr val="1A3A24">
                  <a:alpha val="50000"/>
                </a:srgbClr>
              </a:gs>
            </a:gsLst>
            <a:lin ang="5400000" scaled="1"/>
          </a:gradFill>
          <a:ln w="12700">
            <a:solidFill>
              <a:srgbClr val="FFFFFF">
                <a:alpha val="0"/>
              </a:srgbClr>
            </a:solidFill>
            <a:prstDash val="solid"/>
          </a:ln>
        </p:spPr>
        <p:txBody>
          <a:bodyPr/>
          <a:lstStyle/>
          <a:p>
            <a:endParaRPr lang="en-US"/>
          </a:p>
        </p:txBody>
      </p:sp>
      <p:sp>
        <p:nvSpPr>
          <p:cNvPr id="4" name="Text 1"/>
          <p:cNvSpPr/>
          <p:nvPr/>
        </p:nvSpPr>
        <p:spPr>
          <a:xfrm>
            <a:off x="3048000" y="2794000"/>
            <a:ext cx="10160000" cy="889000"/>
          </a:xfrm>
          <a:prstGeom prst="rect">
            <a:avLst/>
          </a:prstGeom>
          <a:noFill/>
          <a:ln/>
        </p:spPr>
        <p:txBody>
          <a:bodyPr wrap="none" lIns="0" tIns="0" rIns="0" bIns="0" rtlCol="0" anchor="ctr"/>
          <a:lstStyle/>
          <a:p>
            <a:pPr algn="ctr">
              <a:lnSpc>
                <a:spcPct val="120000"/>
              </a:lnSpc>
            </a:pPr>
            <a:r>
              <a:rPr lang="en-US" sz="4800" b="1" kern="0" spc="400" dirty="0">
                <a:solidFill>
                  <a:srgbClr val="FFFFFF"/>
                </a:solidFill>
                <a:latin typeface="Liter" pitchFamily="34" charset="0"/>
                <a:ea typeface="Liter" pitchFamily="34" charset="-122"/>
                <a:cs typeface="Liter" pitchFamily="34" charset="-120"/>
              </a:rPr>
              <a:t>THANK YOU</a:t>
            </a:r>
            <a:endParaRPr lang="en-US" sz="4800" dirty="0"/>
          </a:p>
        </p:txBody>
      </p:sp>
      <p:sp>
        <p:nvSpPr>
          <p:cNvPr id="5" name="Shape 2"/>
          <p:cNvSpPr/>
          <p:nvPr/>
        </p:nvSpPr>
        <p:spPr>
          <a:xfrm>
            <a:off x="6858000" y="3873500"/>
            <a:ext cx="2540000" cy="38100"/>
          </a:xfrm>
          <a:prstGeom prst="rect">
            <a:avLst/>
          </a:prstGeom>
          <a:solidFill>
            <a:srgbClr val="C4913A"/>
          </a:solidFill>
          <a:ln/>
        </p:spPr>
        <p:txBody>
          <a:bodyPr/>
          <a:lstStyle/>
          <a:p>
            <a:endParaRPr lang="en-US"/>
          </a:p>
        </p:txBody>
      </p:sp>
      <p:sp>
        <p:nvSpPr>
          <p:cNvPr id="6" name="Text 3"/>
          <p:cNvSpPr/>
          <p:nvPr/>
        </p:nvSpPr>
        <p:spPr>
          <a:xfrm>
            <a:off x="3683000" y="4127500"/>
            <a:ext cx="8890000" cy="508000"/>
          </a:xfrm>
          <a:prstGeom prst="rect">
            <a:avLst/>
          </a:prstGeom>
          <a:noFill/>
          <a:ln/>
        </p:spPr>
        <p:txBody>
          <a:bodyPr wrap="none" lIns="0" tIns="0" rIns="0" bIns="0" rtlCol="0" anchor="ctr"/>
          <a:lstStyle/>
          <a:p>
            <a:pPr algn="ctr">
              <a:lnSpc>
                <a:spcPct val="120000"/>
              </a:lnSpc>
            </a:pPr>
            <a:r>
              <a:rPr lang="en-US" sz="2200" kern="0" spc="300" dirty="0">
                <a:solidFill>
                  <a:srgbClr val="FFFFFF"/>
                </a:solidFill>
                <a:latin typeface="Liter" pitchFamily="34" charset="0"/>
                <a:ea typeface="Liter" pitchFamily="34" charset="-122"/>
                <a:cs typeface="Liter" pitchFamily="34" charset="-120"/>
              </a:rPr>
              <a:t>FUEL YOUR DAY, SUSTAINABLY</a:t>
            </a:r>
            <a:endParaRPr lang="en-US" sz="2200" dirty="0"/>
          </a:p>
        </p:txBody>
      </p:sp>
      <p:sp>
        <p:nvSpPr>
          <p:cNvPr id="7" name="Text 4"/>
          <p:cNvSpPr/>
          <p:nvPr/>
        </p:nvSpPr>
        <p:spPr>
          <a:xfrm>
            <a:off x="4318000" y="4953000"/>
            <a:ext cx="7620000" cy="444500"/>
          </a:xfrm>
          <a:prstGeom prst="rect">
            <a:avLst/>
          </a:prstGeom>
          <a:noFill/>
          <a:ln/>
        </p:spPr>
        <p:txBody>
          <a:bodyPr wrap="none" lIns="0" tIns="0" rIns="0" bIns="0" rtlCol="0" anchor="ctr"/>
          <a:lstStyle/>
          <a:p>
            <a:pPr algn="ctr">
              <a:lnSpc>
                <a:spcPct val="120000"/>
              </a:lnSpc>
            </a:pPr>
            <a:r>
              <a:rPr lang="en-US" sz="2000" dirty="0">
                <a:solidFill>
                  <a:srgbClr val="FFFFFF"/>
                </a:solidFill>
                <a:latin typeface="Quattrocento Sans" pitchFamily="34" charset="0"/>
                <a:ea typeface="Quattrocento Sans" pitchFamily="34" charset="-122"/>
                <a:cs typeface="Quattrocento Sans" pitchFamily="34" charset="-120"/>
              </a:rPr>
              <a:t>Haseeb Rahman Kiyani</a:t>
            </a:r>
            <a:endParaRPr lang="en-US" sz="2000" dirty="0"/>
          </a:p>
        </p:txBody>
      </p:sp>
    </p:spTree>
  </p:cSld>
  <p:clrMapOvr>
    <a:masterClrMapping/>
  </p:clrMapOvr>
  <p:transition>
    <p:fade/>
  </p:transition>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TotalTime>
  <Words>2109</Words>
  <Application>Microsoft Macintosh PowerPoint</Application>
  <PresentationFormat>Custom</PresentationFormat>
  <Paragraphs>165</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Quattrocento Sans</vt:lpstr>
      <vt:lpstr>Source Sans Pro</vt:lpstr>
      <vt:lpstr>Liter</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Moonshot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GreenFuel Business Plan</dc:title>
  <dc:subject>GreenFuel Business Plan</dc:subject>
  <dc:creator>Kimi</dc:creator>
  <cp:lastModifiedBy>Haseeb Rahman Kiyani (2511018)</cp:lastModifiedBy>
  <cp:revision>3</cp:revision>
  <dcterms:created xsi:type="dcterms:W3CDTF">2026-07-02T10:42:47Z</dcterms:created>
  <dcterms:modified xsi:type="dcterms:W3CDTF">2026-07-09T09:05:10Z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IGC">
    <vt:lpwstr>{"Label":"GreenFuel Business Plan","ContentProducer":"001191110108MACG2KBH8F10000","ProduceID":"19f225d9-aef2-8e58-8000-0000f45d885e","ReservedCode1":"","ContentPropagator":"001191110108MACG2KBH8F20000","PropagateID":"19f225a0-90d2-8e49-8000-09ca92c8d78f","ReservedCode2":""}</vt:lpwstr>
  </property>
</Properties>
</file>