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theme/theme12.xml" ContentType="application/vnd.openxmlformats-officedocument.theme+xml"/>
  <Override PartName="/ppt/slideLayouts/slideLayout16.xml" ContentType="application/vnd.openxmlformats-officedocument.presentationml.slideLayout+xml"/>
  <Override PartName="/ppt/theme/theme13.xml" ContentType="application/vnd.openxmlformats-officedocument.theme+xml"/>
  <Override PartName="/ppt/slideLayouts/slideLayout17.xml" ContentType="application/vnd.openxmlformats-officedocument.presentationml.slideLayout+xml"/>
  <Override PartName="/ppt/theme/theme14.xml" ContentType="application/vnd.openxmlformats-officedocument.theme+xml"/>
  <Override PartName="/ppt/slideLayouts/slideLayout18.xml" ContentType="application/vnd.openxmlformats-officedocument.presentationml.slideLayout+xml"/>
  <Override PartName="/ppt/theme/theme15.xml" ContentType="application/vnd.openxmlformats-officedocument.theme+xml"/>
  <Override PartName="/ppt/slideLayouts/slideLayout19.xml" ContentType="application/vnd.openxmlformats-officedocument.presentationml.slideLayout+xml"/>
  <Override PartName="/ppt/theme/theme16.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9"/>
  </p:notesMasterIdLst>
  <p:sldIdLst>
    <p:sldId id="308" r:id="rId24"/>
    <p:sldId id="522" r:id="rId25"/>
    <p:sldId id="525" r:id="rId26"/>
    <p:sldId id="258" r:id="rId27"/>
    <p:sldId id="523" r:id="rId28"/>
    <p:sldId id="524" r:id="rId29"/>
    <p:sldId id="259" r:id="rId30"/>
    <p:sldId id="262" r:id="rId31"/>
    <p:sldId id="261" r:id="rId32"/>
    <p:sldId id="263" r:id="rId33"/>
    <p:sldId id="264" r:id="rId34"/>
    <p:sldId id="269" r:id="rId35"/>
    <p:sldId id="271" r:id="rId36"/>
    <p:sldId id="526" r:id="rId37"/>
    <p:sldId id="272" r:id="rId38"/>
    <p:sldId id="273" r:id="rId39"/>
    <p:sldId id="270" r:id="rId40"/>
    <p:sldId id="303" r:id="rId41"/>
    <p:sldId id="528" r:id="rId42"/>
    <p:sldId id="527" r:id="rId43"/>
    <p:sldId id="274" r:id="rId44"/>
    <p:sldId id="275" r:id="rId45"/>
    <p:sldId id="276" r:id="rId46"/>
    <p:sldId id="277" r:id="rId47"/>
    <p:sldId id="529" r:id="rId48"/>
    <p:sldId id="530" r:id="rId49"/>
    <p:sldId id="278" r:id="rId50"/>
    <p:sldId id="280" r:id="rId51"/>
    <p:sldId id="279" r:id="rId52"/>
    <p:sldId id="281" r:id="rId53"/>
    <p:sldId id="288" r:id="rId54"/>
    <p:sldId id="283" r:id="rId55"/>
    <p:sldId id="284" r:id="rId56"/>
    <p:sldId id="282" r:id="rId57"/>
    <p:sldId id="260"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B21D7D-D2CD-4BB1-9CCB-A654C6CFE46C}" v="19" dt="2024-11-22T08:30:40.5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118" autoAdjust="0"/>
    <p:restoredTop sz="58033" autoAdjust="0"/>
  </p:normalViewPr>
  <p:slideViewPr>
    <p:cSldViewPr snapToGrid="0">
      <p:cViewPr varScale="1">
        <p:scale>
          <a:sx n="46" d="100"/>
          <a:sy n="46" d="100"/>
        </p:scale>
        <p:origin x="36" y="117"/>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8FB21D7D-D2CD-4BB1-9CCB-A654C6CFE46C}"/>
    <pc:docChg chg="custSel addSld modSld sldOrd">
      <pc:chgData name="Kate Piper (IMH)" userId="f69ee4e2-845b-4a1f-89c4-60fce9da139f" providerId="ADAL" clId="{8FB21D7D-D2CD-4BB1-9CCB-A654C6CFE46C}" dt="2024-11-22T08:33:34.025" v="886" actId="403"/>
      <pc:docMkLst>
        <pc:docMk/>
      </pc:docMkLst>
      <pc:sldChg chg="modSp mod">
        <pc:chgData name="Kate Piper (IMH)" userId="f69ee4e2-845b-4a1f-89c4-60fce9da139f" providerId="ADAL" clId="{8FB21D7D-D2CD-4BB1-9CCB-A654C6CFE46C}" dt="2024-11-22T07:49:42.338" v="302" actId="20577"/>
        <pc:sldMkLst>
          <pc:docMk/>
          <pc:sldMk cId="1853798565" sldId="258"/>
        </pc:sldMkLst>
        <pc:spChg chg="mod">
          <ac:chgData name="Kate Piper (IMH)" userId="f69ee4e2-845b-4a1f-89c4-60fce9da139f" providerId="ADAL" clId="{8FB21D7D-D2CD-4BB1-9CCB-A654C6CFE46C}" dt="2024-11-22T07:49:42.338" v="302" actId="20577"/>
          <ac:spMkLst>
            <pc:docMk/>
            <pc:sldMk cId="1853798565" sldId="258"/>
            <ac:spMk id="3" creationId="{40780134-CFAF-40B2-9A85-ACAE68449209}"/>
          </ac:spMkLst>
        </pc:spChg>
      </pc:sldChg>
      <pc:sldChg chg="modNotesTx">
        <pc:chgData name="Kate Piper (IMH)" userId="f69ee4e2-845b-4a1f-89c4-60fce9da139f" providerId="ADAL" clId="{8FB21D7D-D2CD-4BB1-9CCB-A654C6CFE46C}" dt="2024-11-22T08:00:59.672" v="809" actId="20577"/>
        <pc:sldMkLst>
          <pc:docMk/>
          <pc:sldMk cId="48475116" sldId="270"/>
        </pc:sldMkLst>
      </pc:sldChg>
      <pc:sldChg chg="modSp mod">
        <pc:chgData name="Kate Piper (IMH)" userId="f69ee4e2-845b-4a1f-89c4-60fce9da139f" providerId="ADAL" clId="{8FB21D7D-D2CD-4BB1-9CCB-A654C6CFE46C}" dt="2024-11-22T08:00:42.224" v="804" actId="20577"/>
        <pc:sldMkLst>
          <pc:docMk/>
          <pc:sldMk cId="564496101" sldId="273"/>
        </pc:sldMkLst>
        <pc:spChg chg="mod">
          <ac:chgData name="Kate Piper (IMH)" userId="f69ee4e2-845b-4a1f-89c4-60fce9da139f" providerId="ADAL" clId="{8FB21D7D-D2CD-4BB1-9CCB-A654C6CFE46C}" dt="2024-11-22T08:00:42.224" v="804" actId="20577"/>
          <ac:spMkLst>
            <pc:docMk/>
            <pc:sldMk cId="564496101" sldId="273"/>
            <ac:spMk id="4" creationId="{90A4E13F-D616-4956-8813-CF831B057AF0}"/>
          </ac:spMkLst>
        </pc:spChg>
      </pc:sldChg>
      <pc:sldChg chg="modSp mod">
        <pc:chgData name="Kate Piper (IMH)" userId="f69ee4e2-845b-4a1f-89c4-60fce9da139f" providerId="ADAL" clId="{8FB21D7D-D2CD-4BB1-9CCB-A654C6CFE46C}" dt="2023-11-24T08:05:17.184" v="202" actId="14100"/>
        <pc:sldMkLst>
          <pc:docMk/>
          <pc:sldMk cId="3398504046" sldId="274"/>
        </pc:sldMkLst>
        <pc:spChg chg="mod">
          <ac:chgData name="Kate Piper (IMH)" userId="f69ee4e2-845b-4a1f-89c4-60fce9da139f" providerId="ADAL" clId="{8FB21D7D-D2CD-4BB1-9CCB-A654C6CFE46C}" dt="2023-11-24T08:04:31.519" v="129" actId="14100"/>
          <ac:spMkLst>
            <pc:docMk/>
            <pc:sldMk cId="3398504046" sldId="274"/>
            <ac:spMk id="4" creationId="{7A5C99A4-9DA5-4F2C-B139-51B198F36117}"/>
          </ac:spMkLst>
        </pc:spChg>
        <pc:spChg chg="mod">
          <ac:chgData name="Kate Piper (IMH)" userId="f69ee4e2-845b-4a1f-89c4-60fce9da139f" providerId="ADAL" clId="{8FB21D7D-D2CD-4BB1-9CCB-A654C6CFE46C}" dt="2023-11-24T08:04:52.287" v="200" actId="1036"/>
          <ac:spMkLst>
            <pc:docMk/>
            <pc:sldMk cId="3398504046" sldId="274"/>
            <ac:spMk id="5" creationId="{DBE1E62F-3264-4C44-87FE-6DFAEABCDD2E}"/>
          </ac:spMkLst>
        </pc:spChg>
        <pc:spChg chg="mod">
          <ac:chgData name="Kate Piper (IMH)" userId="f69ee4e2-845b-4a1f-89c4-60fce9da139f" providerId="ADAL" clId="{8FB21D7D-D2CD-4BB1-9CCB-A654C6CFE46C}" dt="2023-11-24T08:04:48.580" v="185" actId="1076"/>
          <ac:spMkLst>
            <pc:docMk/>
            <pc:sldMk cId="3398504046" sldId="274"/>
            <ac:spMk id="6" creationId="{88EB17F5-C99A-45E2-9FCC-0BB5CA6D7762}"/>
          </ac:spMkLst>
        </pc:spChg>
        <pc:spChg chg="mod">
          <ac:chgData name="Kate Piper (IMH)" userId="f69ee4e2-845b-4a1f-89c4-60fce9da139f" providerId="ADAL" clId="{8FB21D7D-D2CD-4BB1-9CCB-A654C6CFE46C}" dt="2023-11-24T08:04:43.436" v="184" actId="1038"/>
          <ac:spMkLst>
            <pc:docMk/>
            <pc:sldMk cId="3398504046" sldId="274"/>
            <ac:spMk id="8" creationId="{9313F372-3312-49EC-81B2-87388E46E2FB}"/>
          </ac:spMkLst>
        </pc:spChg>
        <pc:spChg chg="mod">
          <ac:chgData name="Kate Piper (IMH)" userId="f69ee4e2-845b-4a1f-89c4-60fce9da139f" providerId="ADAL" clId="{8FB21D7D-D2CD-4BB1-9CCB-A654C6CFE46C}" dt="2023-11-24T08:04:43.436" v="184" actId="1038"/>
          <ac:spMkLst>
            <pc:docMk/>
            <pc:sldMk cId="3398504046" sldId="274"/>
            <ac:spMk id="9" creationId="{1BDD4318-9306-42ED-9D68-26BB2E9C0E2C}"/>
          </ac:spMkLst>
        </pc:spChg>
        <pc:spChg chg="mod">
          <ac:chgData name="Kate Piper (IMH)" userId="f69ee4e2-845b-4a1f-89c4-60fce9da139f" providerId="ADAL" clId="{8FB21D7D-D2CD-4BB1-9CCB-A654C6CFE46C}" dt="2023-11-24T08:05:17.184" v="202" actId="14100"/>
          <ac:spMkLst>
            <pc:docMk/>
            <pc:sldMk cId="3398504046" sldId="274"/>
            <ac:spMk id="10" creationId="{CF7AC6A7-0BBF-4EBE-95E4-9ACE2E5C46C2}"/>
          </ac:spMkLst>
        </pc:spChg>
        <pc:picChg chg="mod">
          <ac:chgData name="Kate Piper (IMH)" userId="f69ee4e2-845b-4a1f-89c4-60fce9da139f" providerId="ADAL" clId="{8FB21D7D-D2CD-4BB1-9CCB-A654C6CFE46C}" dt="2023-11-24T08:04:43.436" v="184" actId="1038"/>
          <ac:picMkLst>
            <pc:docMk/>
            <pc:sldMk cId="3398504046" sldId="274"/>
            <ac:picMk id="7" creationId="{22A3F378-E8AF-4B81-BA23-E851673F3E79}"/>
          </ac:picMkLst>
        </pc:picChg>
      </pc:sldChg>
      <pc:sldChg chg="modNotesTx">
        <pc:chgData name="Kate Piper (IMH)" userId="f69ee4e2-845b-4a1f-89c4-60fce9da139f" providerId="ADAL" clId="{8FB21D7D-D2CD-4BB1-9CCB-A654C6CFE46C}" dt="2024-11-22T08:06:37.126" v="824" actId="6549"/>
        <pc:sldMkLst>
          <pc:docMk/>
          <pc:sldMk cId="395794929" sldId="276"/>
        </pc:sldMkLst>
      </pc:sldChg>
      <pc:sldChg chg="addSp modSp mod modAnim">
        <pc:chgData name="Kate Piper (IMH)" userId="f69ee4e2-845b-4a1f-89c4-60fce9da139f" providerId="ADAL" clId="{8FB21D7D-D2CD-4BB1-9CCB-A654C6CFE46C}" dt="2024-11-22T08:30:40.561" v="843"/>
        <pc:sldMkLst>
          <pc:docMk/>
          <pc:sldMk cId="304208828" sldId="278"/>
        </pc:sldMkLst>
        <pc:picChg chg="add mod">
          <ac:chgData name="Kate Piper (IMH)" userId="f69ee4e2-845b-4a1f-89c4-60fce9da139f" providerId="ADAL" clId="{8FB21D7D-D2CD-4BB1-9CCB-A654C6CFE46C}" dt="2024-11-22T08:30:36.052" v="842" actId="1076"/>
          <ac:picMkLst>
            <pc:docMk/>
            <pc:sldMk cId="304208828" sldId="278"/>
            <ac:picMk id="7" creationId="{8D2313EC-143C-21AF-DB20-C637B22DF8A9}"/>
          </ac:picMkLst>
        </pc:picChg>
      </pc:sldChg>
      <pc:sldChg chg="modSp mod">
        <pc:chgData name="Kate Piper (IMH)" userId="f69ee4e2-845b-4a1f-89c4-60fce9da139f" providerId="ADAL" clId="{8FB21D7D-D2CD-4BB1-9CCB-A654C6CFE46C}" dt="2024-11-22T08:33:34.025" v="886" actId="403"/>
        <pc:sldMkLst>
          <pc:docMk/>
          <pc:sldMk cId="697596127" sldId="283"/>
        </pc:sldMkLst>
        <pc:spChg chg="mod">
          <ac:chgData name="Kate Piper (IMH)" userId="f69ee4e2-845b-4a1f-89c4-60fce9da139f" providerId="ADAL" clId="{8FB21D7D-D2CD-4BB1-9CCB-A654C6CFE46C}" dt="2024-11-22T08:33:34.025" v="886" actId="403"/>
          <ac:spMkLst>
            <pc:docMk/>
            <pc:sldMk cId="697596127" sldId="283"/>
            <ac:spMk id="2" creationId="{CD1801F9-56B9-416C-8E3C-73061C59F1EC}"/>
          </ac:spMkLst>
        </pc:spChg>
      </pc:sldChg>
      <pc:sldChg chg="addSp modSp add mod">
        <pc:chgData name="Kate Piper (IMH)" userId="f69ee4e2-845b-4a1f-89c4-60fce9da139f" providerId="ADAL" clId="{8FB21D7D-D2CD-4BB1-9CCB-A654C6CFE46C}" dt="2024-11-22T08:02:53.172" v="812" actId="167"/>
        <pc:sldMkLst>
          <pc:docMk/>
          <pc:sldMk cId="436256528" sldId="303"/>
        </pc:sldMkLst>
        <pc:picChg chg="add mod ord">
          <ac:chgData name="Kate Piper (IMH)" userId="f69ee4e2-845b-4a1f-89c4-60fce9da139f" providerId="ADAL" clId="{8FB21D7D-D2CD-4BB1-9CCB-A654C6CFE46C}" dt="2024-11-22T08:02:53.172" v="812" actId="167"/>
          <ac:picMkLst>
            <pc:docMk/>
            <pc:sldMk cId="436256528" sldId="303"/>
            <ac:picMk id="3" creationId="{061CC662-8481-65CC-CCCB-57E4390A8873}"/>
          </ac:picMkLst>
        </pc:picChg>
      </pc:sldChg>
      <pc:sldChg chg="modSp mod">
        <pc:chgData name="Kate Piper (IMH)" userId="f69ee4e2-845b-4a1f-89c4-60fce9da139f" providerId="ADAL" clId="{8FB21D7D-D2CD-4BB1-9CCB-A654C6CFE46C}" dt="2023-11-24T10:02:34.674" v="278" actId="20577"/>
        <pc:sldMkLst>
          <pc:docMk/>
          <pc:sldMk cId="2741221893" sldId="308"/>
        </pc:sldMkLst>
        <pc:spChg chg="mod">
          <ac:chgData name="Kate Piper (IMH)" userId="f69ee4e2-845b-4a1f-89c4-60fce9da139f" providerId="ADAL" clId="{8FB21D7D-D2CD-4BB1-9CCB-A654C6CFE46C}" dt="2023-11-24T10:02:34.674" v="278" actId="20577"/>
          <ac:spMkLst>
            <pc:docMk/>
            <pc:sldMk cId="2741221893" sldId="308"/>
            <ac:spMk id="2" creationId="{EDD4C10A-E4A0-4C54-98D4-C13432B17C16}"/>
          </ac:spMkLst>
        </pc:spChg>
      </pc:sldChg>
      <pc:sldChg chg="modSp mod">
        <pc:chgData name="Kate Piper (IMH)" userId="f69ee4e2-845b-4a1f-89c4-60fce9da139f" providerId="ADAL" clId="{8FB21D7D-D2CD-4BB1-9CCB-A654C6CFE46C}" dt="2024-11-22T07:50:03.199" v="327" actId="20577"/>
        <pc:sldMkLst>
          <pc:docMk/>
          <pc:sldMk cId="1987479326" sldId="523"/>
        </pc:sldMkLst>
        <pc:spChg chg="mod">
          <ac:chgData name="Kate Piper (IMH)" userId="f69ee4e2-845b-4a1f-89c4-60fce9da139f" providerId="ADAL" clId="{8FB21D7D-D2CD-4BB1-9CCB-A654C6CFE46C}" dt="2024-11-22T07:50:03.199" v="327" actId="20577"/>
          <ac:spMkLst>
            <pc:docMk/>
            <pc:sldMk cId="1987479326" sldId="523"/>
            <ac:spMk id="3" creationId="{40780134-CFAF-40B2-9A85-ACAE68449209}"/>
          </ac:spMkLst>
        </pc:spChg>
      </pc:sldChg>
      <pc:sldChg chg="modSp mod">
        <pc:chgData name="Kate Piper (IMH)" userId="f69ee4e2-845b-4a1f-89c4-60fce9da139f" providerId="ADAL" clId="{8FB21D7D-D2CD-4BB1-9CCB-A654C6CFE46C}" dt="2024-11-22T07:54:04.575" v="689" actId="20577"/>
        <pc:sldMkLst>
          <pc:docMk/>
          <pc:sldMk cId="3185247838" sldId="524"/>
        </pc:sldMkLst>
        <pc:spChg chg="mod">
          <ac:chgData name="Kate Piper (IMH)" userId="f69ee4e2-845b-4a1f-89c4-60fce9da139f" providerId="ADAL" clId="{8FB21D7D-D2CD-4BB1-9CCB-A654C6CFE46C}" dt="2024-11-22T07:54:04.575" v="689" actId="20577"/>
          <ac:spMkLst>
            <pc:docMk/>
            <pc:sldMk cId="3185247838" sldId="524"/>
            <ac:spMk id="2" creationId="{8652C7B3-1D04-8650-6C42-576770A1C964}"/>
          </ac:spMkLst>
        </pc:spChg>
        <pc:spChg chg="mod">
          <ac:chgData name="Kate Piper (IMH)" userId="f69ee4e2-845b-4a1f-89c4-60fce9da139f" providerId="ADAL" clId="{8FB21D7D-D2CD-4BB1-9CCB-A654C6CFE46C}" dt="2024-11-22T07:53:53.566" v="679" actId="20577"/>
          <ac:spMkLst>
            <pc:docMk/>
            <pc:sldMk cId="3185247838" sldId="524"/>
            <ac:spMk id="3" creationId="{5D94F7E1-B1B7-0720-330D-133221D5AAB6}"/>
          </ac:spMkLst>
        </pc:spChg>
      </pc:sldChg>
      <pc:sldChg chg="addSp delSp modSp new mod modClrScheme modAnim chgLayout">
        <pc:chgData name="Kate Piper (IMH)" userId="f69ee4e2-845b-4a1f-89c4-60fce9da139f" providerId="ADAL" clId="{8FB21D7D-D2CD-4BB1-9CCB-A654C6CFE46C}" dt="2024-11-22T07:57:23.446" v="803"/>
        <pc:sldMkLst>
          <pc:docMk/>
          <pc:sldMk cId="1910521949" sldId="526"/>
        </pc:sldMkLst>
        <pc:spChg chg="add mod">
          <ac:chgData name="Kate Piper (IMH)" userId="f69ee4e2-845b-4a1f-89c4-60fce9da139f" providerId="ADAL" clId="{8FB21D7D-D2CD-4BB1-9CCB-A654C6CFE46C}" dt="2023-11-23T10:34:07.056" v="48" actId="20577"/>
          <ac:spMkLst>
            <pc:docMk/>
            <pc:sldMk cId="1910521949" sldId="526"/>
            <ac:spMk id="2" creationId="{17396B42-F487-17E5-AB8C-A3370B3BA298}"/>
          </ac:spMkLst>
        </pc:spChg>
        <pc:spChg chg="add mod">
          <ac:chgData name="Kate Piper (IMH)" userId="f69ee4e2-845b-4a1f-89c4-60fce9da139f" providerId="ADAL" clId="{8FB21D7D-D2CD-4BB1-9CCB-A654C6CFE46C}" dt="2024-11-22T07:57:17.268" v="802" actId="14100"/>
          <ac:spMkLst>
            <pc:docMk/>
            <pc:sldMk cId="1910521949" sldId="526"/>
            <ac:spMk id="3" creationId="{EBE8AE5A-8A0D-4DA8-A721-D95480D58504}"/>
          </ac:spMkLst>
        </pc:spChg>
        <pc:spChg chg="add del">
          <ac:chgData name="Kate Piper (IMH)" userId="f69ee4e2-845b-4a1f-89c4-60fce9da139f" providerId="ADAL" clId="{8FB21D7D-D2CD-4BB1-9CCB-A654C6CFE46C}" dt="2023-11-23T10:55:35.651" v="50" actId="478"/>
          <ac:spMkLst>
            <pc:docMk/>
            <pc:sldMk cId="1910521949" sldId="526"/>
            <ac:spMk id="5" creationId="{66045FC7-BD5A-FAD5-6112-82662047C7B8}"/>
          </ac:spMkLst>
        </pc:spChg>
        <pc:picChg chg="add mod modCrop">
          <ac:chgData name="Kate Piper (IMH)" userId="f69ee4e2-845b-4a1f-89c4-60fce9da139f" providerId="ADAL" clId="{8FB21D7D-D2CD-4BB1-9CCB-A654C6CFE46C}" dt="2024-11-22T07:56:28.975" v="690" actId="1076"/>
          <ac:picMkLst>
            <pc:docMk/>
            <pc:sldMk cId="1910521949" sldId="526"/>
            <ac:picMk id="7" creationId="{6AD66A07-1F1B-68F7-7439-286DFFF38A04}"/>
          </ac:picMkLst>
        </pc:picChg>
      </pc:sldChg>
      <pc:sldChg chg="addSp modSp new mod modClrScheme chgLayout">
        <pc:chgData name="Kate Piper (IMH)" userId="f69ee4e2-845b-4a1f-89c4-60fce9da139f" providerId="ADAL" clId="{8FB21D7D-D2CD-4BB1-9CCB-A654C6CFE46C}" dt="2024-11-22T08:02:57.358" v="813"/>
        <pc:sldMkLst>
          <pc:docMk/>
          <pc:sldMk cId="2287109332" sldId="527"/>
        </pc:sldMkLst>
        <pc:spChg chg="add mod">
          <ac:chgData name="Kate Piper (IMH)" userId="f69ee4e2-845b-4a1f-89c4-60fce9da139f" providerId="ADAL" clId="{8FB21D7D-D2CD-4BB1-9CCB-A654C6CFE46C}" dt="2023-11-24T08:01:07.604" v="121" actId="20577"/>
          <ac:spMkLst>
            <pc:docMk/>
            <pc:sldMk cId="2287109332" sldId="527"/>
            <ac:spMk id="2" creationId="{13D6C7F2-C833-0600-D154-B8BFB3FE4ABB}"/>
          </ac:spMkLst>
        </pc:spChg>
        <pc:spChg chg="add mod">
          <ac:chgData name="Kate Piper (IMH)" userId="f69ee4e2-845b-4a1f-89c4-60fce9da139f" providerId="ADAL" clId="{8FB21D7D-D2CD-4BB1-9CCB-A654C6CFE46C}" dt="2023-11-24T08:00:40.138" v="58" actId="700"/>
          <ac:spMkLst>
            <pc:docMk/>
            <pc:sldMk cId="2287109332" sldId="527"/>
            <ac:spMk id="3" creationId="{D378858A-8C54-A66A-1E94-CDFDE3142D18}"/>
          </ac:spMkLst>
        </pc:spChg>
        <pc:picChg chg="add mod">
          <ac:chgData name="Kate Piper (IMH)" userId="f69ee4e2-845b-4a1f-89c4-60fce9da139f" providerId="ADAL" clId="{8FB21D7D-D2CD-4BB1-9CCB-A654C6CFE46C}" dt="2024-11-22T08:02:57.358" v="813"/>
          <ac:picMkLst>
            <pc:docMk/>
            <pc:sldMk cId="2287109332" sldId="527"/>
            <ac:picMk id="4" creationId="{F251744B-99C4-22EB-11CB-58FF452148FA}"/>
          </ac:picMkLst>
        </pc:picChg>
        <pc:picChg chg="add mod modCrop">
          <ac:chgData name="Kate Piper (IMH)" userId="f69ee4e2-845b-4a1f-89c4-60fce9da139f" providerId="ADAL" clId="{8FB21D7D-D2CD-4BB1-9CCB-A654C6CFE46C}" dt="2023-11-24T08:06:22.261" v="209" actId="1076"/>
          <ac:picMkLst>
            <pc:docMk/>
            <pc:sldMk cId="2287109332" sldId="527"/>
            <ac:picMk id="5" creationId="{BBCA3DB2-7391-77EB-C1C8-9F3353FC4B42}"/>
          </ac:picMkLst>
        </pc:picChg>
        <pc:picChg chg="add mod modCrop">
          <ac:chgData name="Kate Piper (IMH)" userId="f69ee4e2-845b-4a1f-89c4-60fce9da139f" providerId="ADAL" clId="{8FB21D7D-D2CD-4BB1-9CCB-A654C6CFE46C}" dt="2024-11-21T08:36:11.086" v="281" actId="14100"/>
          <ac:picMkLst>
            <pc:docMk/>
            <pc:sldMk cId="2287109332" sldId="527"/>
            <ac:picMk id="6" creationId="{163ED7E1-797C-E09C-C159-7C2C26F15B04}"/>
          </ac:picMkLst>
        </pc:picChg>
      </pc:sldChg>
      <pc:sldChg chg="addSp delSp modSp new mod ord modClrScheme chgLayout">
        <pc:chgData name="Kate Piper (IMH)" userId="f69ee4e2-845b-4a1f-89c4-60fce9da139f" providerId="ADAL" clId="{8FB21D7D-D2CD-4BB1-9CCB-A654C6CFE46C}" dt="2024-11-22T08:05:12.313" v="815"/>
        <pc:sldMkLst>
          <pc:docMk/>
          <pc:sldMk cId="1982311963" sldId="528"/>
        </pc:sldMkLst>
        <pc:spChg chg="add mod">
          <ac:chgData name="Kate Piper (IMH)" userId="f69ee4e2-845b-4a1f-89c4-60fce9da139f" providerId="ADAL" clId="{8FB21D7D-D2CD-4BB1-9CCB-A654C6CFE46C}" dt="2023-11-24T09:35:01.731" v="248" actId="20577"/>
          <ac:spMkLst>
            <pc:docMk/>
            <pc:sldMk cId="1982311963" sldId="528"/>
            <ac:spMk id="2" creationId="{047F5DCD-4489-8EE7-3DCD-40AD5F99447B}"/>
          </ac:spMkLst>
        </pc:spChg>
        <pc:spChg chg="add mod">
          <ac:chgData name="Kate Piper (IMH)" userId="f69ee4e2-845b-4a1f-89c4-60fce9da139f" providerId="ADAL" clId="{8FB21D7D-D2CD-4BB1-9CCB-A654C6CFE46C}" dt="2023-11-24T09:34:51.426" v="211" actId="700"/>
          <ac:spMkLst>
            <pc:docMk/>
            <pc:sldMk cId="1982311963" sldId="528"/>
            <ac:spMk id="3" creationId="{EDFCA67C-1EA8-8096-5AB2-68F07EB9982D}"/>
          </ac:spMkLst>
        </pc:spChg>
        <pc:picChg chg="add del mod">
          <ac:chgData name="Kate Piper (IMH)" userId="f69ee4e2-845b-4a1f-89c4-60fce9da139f" providerId="ADAL" clId="{8FB21D7D-D2CD-4BB1-9CCB-A654C6CFE46C}" dt="2023-11-24T09:35:35.881" v="251" actId="478"/>
          <ac:picMkLst>
            <pc:docMk/>
            <pc:sldMk cId="1982311963" sldId="528"/>
            <ac:picMk id="5" creationId="{048620D4-0A87-0081-D112-AC2FD8E90988}"/>
          </ac:picMkLst>
        </pc:picChg>
        <pc:picChg chg="add mod modCrop">
          <ac:chgData name="Kate Piper (IMH)" userId="f69ee4e2-845b-4a1f-89c4-60fce9da139f" providerId="ADAL" clId="{8FB21D7D-D2CD-4BB1-9CCB-A654C6CFE46C}" dt="2023-11-24T09:36:09.156" v="256" actId="1076"/>
          <ac:picMkLst>
            <pc:docMk/>
            <pc:sldMk cId="1982311963" sldId="528"/>
            <ac:picMk id="7" creationId="{A99B83D4-22E7-2B15-D7ED-5398B8AF4A60}"/>
          </ac:picMkLst>
        </pc:picChg>
      </pc:sldChg>
      <pc:sldChg chg="add ord">
        <pc:chgData name="Kate Piper (IMH)" userId="f69ee4e2-845b-4a1f-89c4-60fce9da139f" providerId="ADAL" clId="{8FB21D7D-D2CD-4BB1-9CCB-A654C6CFE46C}" dt="2024-11-22T08:20:17.430" v="827"/>
        <pc:sldMkLst>
          <pc:docMk/>
          <pc:sldMk cId="1259598243" sldId="529"/>
        </pc:sldMkLst>
      </pc:sldChg>
      <pc:sldChg chg="addSp delSp modSp add mod modAnim">
        <pc:chgData name="Kate Piper (IMH)" userId="f69ee4e2-845b-4a1f-89c4-60fce9da139f" providerId="ADAL" clId="{8FB21D7D-D2CD-4BB1-9CCB-A654C6CFE46C}" dt="2024-11-22T08:29:26.059" v="839"/>
        <pc:sldMkLst>
          <pc:docMk/>
          <pc:sldMk cId="79030824" sldId="530"/>
        </pc:sldMkLst>
        <pc:spChg chg="del">
          <ac:chgData name="Kate Piper (IMH)" userId="f69ee4e2-845b-4a1f-89c4-60fce9da139f" providerId="ADAL" clId="{8FB21D7D-D2CD-4BB1-9CCB-A654C6CFE46C}" dt="2024-11-22T08:28:19.965" v="829" actId="478"/>
          <ac:spMkLst>
            <pc:docMk/>
            <pc:sldMk cId="79030824" sldId="530"/>
            <ac:spMk id="3" creationId="{C062290A-BB88-4ED4-A34E-DE64518243D6}"/>
          </ac:spMkLst>
        </pc:spChg>
        <pc:spChg chg="add">
          <ac:chgData name="Kate Piper (IMH)" userId="f69ee4e2-845b-4a1f-89c4-60fce9da139f" providerId="ADAL" clId="{8FB21D7D-D2CD-4BB1-9CCB-A654C6CFE46C}" dt="2024-11-22T08:29:12.816" v="838" actId="11529"/>
          <ac:spMkLst>
            <pc:docMk/>
            <pc:sldMk cId="79030824" sldId="530"/>
            <ac:spMk id="5" creationId="{4A41AF29-D4AA-E6F1-D2A9-CCE705D3612E}"/>
          </ac:spMkLst>
        </pc:spChg>
        <pc:picChg chg="add mod">
          <ac:chgData name="Kate Piper (IMH)" userId="f69ee4e2-845b-4a1f-89c4-60fce9da139f" providerId="ADAL" clId="{8FB21D7D-D2CD-4BB1-9CCB-A654C6CFE46C}" dt="2024-11-22T08:28:55.571" v="837" actId="14100"/>
          <ac:picMkLst>
            <pc:docMk/>
            <pc:sldMk cId="79030824" sldId="530"/>
            <ac:picMk id="1026" creationId="{B071366F-2051-45EC-B848-16539B804EE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21/11/2024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31375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if schools weren’t restricted by _______________</a:t>
            </a:r>
          </a:p>
          <a:p>
            <a:r>
              <a:rPr lang="en-GB" dirty="0"/>
              <a:t>What if physical education _______________</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2633635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Lines are blurred between in school and outside school, social media has a lot to do with it, however, in the past school had been able to draw the line in having to deal with things that happened outside of school (rightly or wrongly). However, the responsibility given to schools and teachers now are wider and wider.</a:t>
            </a:r>
          </a:p>
          <a:p>
            <a:r>
              <a:rPr lang="en-GB"/>
              <a:t>School refusers</a:t>
            </a:r>
          </a:p>
          <a:p>
            <a:r>
              <a:rPr lang="en-GB"/>
              <a:t>Bullying</a:t>
            </a:r>
          </a:p>
          <a:p>
            <a:endParaRPr lang="en-GB"/>
          </a:p>
          <a:p>
            <a:r>
              <a:rPr lang="en-GB"/>
              <a:t>Creating a safe space for all children.</a:t>
            </a:r>
          </a:p>
          <a:p>
            <a:r>
              <a:rPr lang="en-GB"/>
              <a:t>Ensuring positive health and wellbeing for all children</a:t>
            </a:r>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200446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Lines are blurred between in school and outside school, social media has a lot to do with it, however, in the past school had been able to draw the line in having to deal with things that happened outside of school (rightly or wrongly). However, the responsibility given to schools and teachers now are wider and wider.</a:t>
            </a:r>
          </a:p>
          <a:p>
            <a:r>
              <a:rPr lang="en-GB"/>
              <a:t>School refusers</a:t>
            </a:r>
          </a:p>
          <a:p>
            <a:r>
              <a:rPr lang="en-GB"/>
              <a:t>Bullying</a:t>
            </a:r>
          </a:p>
          <a:p>
            <a:endParaRPr lang="en-GB"/>
          </a:p>
          <a:p>
            <a:r>
              <a:rPr lang="en-GB"/>
              <a:t>Creating a safe space for all children.</a:t>
            </a:r>
          </a:p>
          <a:p>
            <a:r>
              <a:rPr lang="en-GB"/>
              <a:t>Ensuring positive health and wellbeing for all children</a:t>
            </a:r>
          </a:p>
        </p:txBody>
      </p:sp>
      <p:sp>
        <p:nvSpPr>
          <p:cNvPr id="4" name="Slide Number Placeholder 3"/>
          <p:cNvSpPr>
            <a:spLocks noGrp="1"/>
          </p:cNvSpPr>
          <p:nvPr>
            <p:ph type="sldNum" sz="quarter" idx="5"/>
          </p:nvPr>
        </p:nvSpPr>
        <p:spPr/>
        <p:txBody>
          <a:bodyPr/>
          <a:lstStyle/>
          <a:p>
            <a:fld id="{0BB5B09A-0FAD-2F4A-A5BB-AF6660C144CB}" type="slidenum">
              <a:rPr lang="en-US" smtClean="0"/>
              <a:t>5</a:t>
            </a:fld>
            <a:endParaRPr lang="en-US"/>
          </a:p>
        </p:txBody>
      </p:sp>
    </p:spTree>
    <p:extLst>
      <p:ext uri="{BB962C8B-B14F-4D97-AF65-F5344CB8AC3E}">
        <p14:creationId xmlns:p14="http://schemas.microsoft.com/office/powerpoint/2010/main" val="460554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Theory underpins how we understand information. When we think of a whole school approach – we need to think of all context, actors, environments and anything else that can play a role in school/ </a:t>
            </a:r>
            <a:r>
              <a:rPr lang="en-GB" dirty="0" err="1"/>
              <a:t>childrens’</a:t>
            </a:r>
            <a:r>
              <a:rPr lang="en-GB" dirty="0"/>
              <a:t> life.</a:t>
            </a:r>
          </a:p>
          <a:p>
            <a:r>
              <a:rPr lang="en-GB" dirty="0"/>
              <a:t>Ecological models have been created used and adapted in many areas of literature. Firstly starting in nature considering an ecological system of plants or insects as they live in an environment. </a:t>
            </a:r>
          </a:p>
          <a:p>
            <a:r>
              <a:rPr lang="en-GB" dirty="0"/>
              <a:t>Several authors then bought it into fields of psychology exploring the role of environments for the behaviours of people. Two relevant models are shown. Who can try and explain the first one. </a:t>
            </a:r>
          </a:p>
          <a:p>
            <a:r>
              <a:rPr lang="en-GB" dirty="0"/>
              <a:t>Who can try and explain the second one?</a:t>
            </a:r>
          </a:p>
          <a:p>
            <a:r>
              <a:rPr lang="en-GB" dirty="0"/>
              <a:t>What would be placed in each level? Of either or both levels of the model.</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2814624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closer at the </a:t>
            </a:r>
            <a:r>
              <a:rPr lang="en-GB" dirty="0" err="1"/>
              <a:t>bronfrenbrenner</a:t>
            </a:r>
            <a:r>
              <a:rPr lang="en-GB" dirty="0"/>
              <a:t> model. The interacting nature of the levels are important. What examples from schools and community of a child can you think of?</a:t>
            </a:r>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3633678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relevant but different ecological model. What title would you give this model?</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1820047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a:t>
            </a:r>
            <a:r>
              <a:rPr lang="en-GB" baseline="0" dirty="0"/>
              <a:t>- </a:t>
            </a:r>
            <a:r>
              <a:rPr lang="en-GB" dirty="0"/>
              <a:t>Regional office for Europe</a:t>
            </a:r>
          </a:p>
          <a:p>
            <a:r>
              <a:rPr lang="en-GB" dirty="0"/>
              <a:t>EC – part of the EU,</a:t>
            </a:r>
            <a:r>
              <a:rPr lang="en-GB" baseline="0" dirty="0"/>
              <a:t> responsible for proposing legislation, implementing decisions, upholding the EU treaties and managing the day-to-day business of the EU</a:t>
            </a:r>
          </a:p>
          <a:p>
            <a:r>
              <a:rPr lang="en-GB" dirty="0" err="1"/>
              <a:t>CoE</a:t>
            </a:r>
            <a:r>
              <a:rPr lang="en-GB" dirty="0"/>
              <a:t> – uphold human rights, democracy, rules of law in Europe and promote European culture</a:t>
            </a:r>
          </a:p>
          <a:p>
            <a:endParaRPr lang="en-GB" dirty="0"/>
          </a:p>
          <a:p>
            <a:r>
              <a:rPr lang="en-GB" dirty="0"/>
              <a:t>This slide gives a background on where the Welsh Network of healthy school scheme came from. The SHE website is also helpful</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13</a:t>
            </a:fld>
            <a:endParaRPr lang="en-US"/>
          </a:p>
        </p:txBody>
      </p:sp>
    </p:spTree>
    <p:extLst>
      <p:ext uri="{BB962C8B-B14F-4D97-AF65-F5344CB8AC3E}">
        <p14:creationId xmlns:p14="http://schemas.microsoft.com/office/powerpoint/2010/main" val="407680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15</a:t>
            </a:fld>
            <a:endParaRPr lang="en-US"/>
          </a:p>
        </p:txBody>
      </p:sp>
    </p:spTree>
    <p:extLst>
      <p:ext uri="{BB962C8B-B14F-4D97-AF65-F5344CB8AC3E}">
        <p14:creationId xmlns:p14="http://schemas.microsoft.com/office/powerpoint/2010/main" val="3309954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POLICY LEVEL</a:t>
            </a:r>
          </a:p>
          <a:p>
            <a:endParaRPr lang="en-GB" dirty="0"/>
          </a:p>
          <a:p>
            <a:r>
              <a:rPr lang="en-GB" dirty="0"/>
              <a:t>The left image has a hyper link that would take you to the future generation website.</a:t>
            </a:r>
          </a:p>
          <a:p>
            <a:pPr defTabSz="1810146" eaLnBrk="0" fontAlgn="base" hangingPunct="0">
              <a:spcBef>
                <a:spcPct val="30000"/>
              </a:spcBef>
              <a:spcAft>
                <a:spcPct val="0"/>
              </a:spcAft>
              <a:defRPr/>
            </a:pPr>
            <a:r>
              <a:rPr lang="en-GB" dirty="0"/>
              <a:t>It demonstrates the ideas and actions as well as case studies. Making simple changes – Being more adventurous – owning your ambition, are the headings of the journey steps, have a look at the differences and be critical of the steps needed for communities to carry out. </a:t>
            </a:r>
          </a:p>
          <a:p>
            <a:endParaRPr lang="en-GB" dirty="0"/>
          </a:p>
          <a:p>
            <a:r>
              <a:rPr lang="en-GB" dirty="0"/>
              <a:t>The 2015 wellbeing of future generation act document is on </a:t>
            </a:r>
            <a:r>
              <a:rPr lang="en-GB" dirty="0" err="1"/>
              <a:t>moodle</a:t>
            </a:r>
            <a:r>
              <a:rPr lang="en-GB" dirty="0"/>
              <a:t>. </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17</a:t>
            </a:fld>
            <a:endParaRPr lang="en-US"/>
          </a:p>
        </p:txBody>
      </p:sp>
    </p:spTree>
    <p:extLst>
      <p:ext uri="{BB962C8B-B14F-4D97-AF65-F5344CB8AC3E}">
        <p14:creationId xmlns:p14="http://schemas.microsoft.com/office/powerpoint/2010/main" val="3261185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2015 Welsh Government introduced the wellbeing of future generation act. This is a world leading policy and is being adopted globally including in England where the wellbeing of future generation bill is in its second reading in the house of lords.</a:t>
            </a:r>
          </a:p>
          <a:p>
            <a:r>
              <a:rPr lang="en-GB"/>
              <a:t>There are 7 wellbeing goals. Interesting the act does not define wellbeing – instead list the 7 goals.</a:t>
            </a:r>
          </a:p>
          <a:p>
            <a:r>
              <a:rPr lang="en-GB"/>
              <a:t>Although there are a several that link to what we are talking about we are going to specifically look at ‘a healthier </a:t>
            </a:r>
            <a:r>
              <a:rPr lang="en-GB" err="1"/>
              <a:t>wales’</a:t>
            </a:r>
            <a:r>
              <a:rPr lang="en-GB"/>
              <a:t> with key subtopics.</a:t>
            </a:r>
          </a:p>
          <a:p>
            <a:r>
              <a:rPr lang="en-GB"/>
              <a:t>Specifically an active nation. </a:t>
            </a:r>
          </a:p>
          <a:p>
            <a:r>
              <a:rPr lang="en-GB"/>
              <a:t>Lets look at the considerations made in the act for this.</a:t>
            </a:r>
          </a:p>
          <a:p>
            <a:r>
              <a:rPr lang="en-GB"/>
              <a:t>Can you link back to any health and wellbeing physical literacy work that we have talked about this weekend?</a:t>
            </a:r>
          </a:p>
        </p:txBody>
      </p:sp>
      <p:sp>
        <p:nvSpPr>
          <p:cNvPr id="4" name="Slide Number Placeholder 3"/>
          <p:cNvSpPr>
            <a:spLocks noGrp="1"/>
          </p:cNvSpPr>
          <p:nvPr>
            <p:ph type="sldNum" sz="quarter" idx="5"/>
          </p:nvPr>
        </p:nvSpPr>
        <p:spPr/>
        <p:txBody>
          <a:bodyPr/>
          <a:lstStyle/>
          <a:p>
            <a:fld id="{D5E1E736-9848-4014-A259-9D00232E17AA}" type="slidenum">
              <a:rPr lang="en-GB" smtClean="0"/>
              <a:t>18</a:t>
            </a:fld>
            <a:endParaRPr lang="en-GB"/>
          </a:p>
        </p:txBody>
      </p:sp>
    </p:spTree>
    <p:extLst>
      <p:ext uri="{BB962C8B-B14F-4D97-AF65-F5344CB8AC3E}">
        <p14:creationId xmlns:p14="http://schemas.microsoft.com/office/powerpoint/2010/main" val="3589659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Bracketed points are the areas of the school that are focused on</a:t>
            </a:r>
          </a:p>
          <a:p>
            <a:r>
              <a:rPr lang="en-GB"/>
              <a:t>Health topics and then the indicators for each area of the school</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21</a:t>
            </a:fld>
            <a:endParaRPr lang="en-US"/>
          </a:p>
        </p:txBody>
      </p:sp>
    </p:spTree>
    <p:extLst>
      <p:ext uri="{BB962C8B-B14F-4D97-AF65-F5344CB8AC3E}">
        <p14:creationId xmlns:p14="http://schemas.microsoft.com/office/powerpoint/2010/main" val="2326426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10146">
              <a:defRPr/>
            </a:pPr>
            <a:r>
              <a:rPr lang="en-US"/>
              <a:t>Using the WNHSS indicators (document on </a:t>
            </a:r>
            <a:r>
              <a:rPr lang="en-US" err="1"/>
              <a:t>moodle</a:t>
            </a:r>
            <a:r>
              <a:rPr lang="en-US"/>
              <a:t>) look at the “food and fitness” section as an example, these indicators demonstrate what a multilevel approach could look like in a school.</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22</a:t>
            </a:fld>
            <a:endParaRPr lang="en-US"/>
          </a:p>
        </p:txBody>
      </p:sp>
    </p:spTree>
    <p:extLst>
      <p:ext uri="{BB962C8B-B14F-4D97-AF65-F5344CB8AC3E}">
        <p14:creationId xmlns:p14="http://schemas.microsoft.com/office/powerpoint/2010/main" val="41176859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LEVEL EXAMPLES</a:t>
            </a:r>
          </a:p>
          <a:p>
            <a:endParaRPr lang="en-GB" dirty="0"/>
          </a:p>
          <a:p>
            <a:r>
              <a:rPr lang="en-GB" dirty="0"/>
              <a:t>Physical activity and fitness focus – walkable neighbourhoods – this also links to the physical activity before and after school or Active Travel to school articles that you read in a previous lecture.</a:t>
            </a:r>
          </a:p>
          <a:p>
            <a:endParaRPr lang="en-GB" dirty="0"/>
          </a:p>
          <a:p>
            <a:r>
              <a:rPr lang="en-GB" dirty="0"/>
              <a:t>There are obviously other examples for all the levels and these could be discussed in your essay.</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23</a:t>
            </a:fld>
            <a:endParaRPr lang="en-US"/>
          </a:p>
        </p:txBody>
      </p:sp>
    </p:spTree>
    <p:extLst>
      <p:ext uri="{BB962C8B-B14F-4D97-AF65-F5344CB8AC3E}">
        <p14:creationId xmlns:p14="http://schemas.microsoft.com/office/powerpoint/2010/main" val="2155977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LEVEL EXAMPLES</a:t>
            </a:r>
          </a:p>
          <a:p>
            <a:endParaRPr lang="en-GB" dirty="0"/>
          </a:p>
          <a:p>
            <a:r>
              <a:rPr lang="en-GB" dirty="0"/>
              <a:t>Physical activity and fitness focus – walkable neighbourhoods – this also links to the physical activity before and after school or Active Travel to school articles that you read in a previous lecture.</a:t>
            </a:r>
          </a:p>
          <a:p>
            <a:endParaRPr lang="en-GB" dirty="0"/>
          </a:p>
          <a:p>
            <a:r>
              <a:rPr lang="en-GB" dirty="0"/>
              <a:t>There are obviously other examples for all the levels and these could be discussed in your essay.</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25</a:t>
            </a:fld>
            <a:endParaRPr lang="en-US"/>
          </a:p>
        </p:txBody>
      </p:sp>
    </p:spTree>
    <p:extLst>
      <p:ext uri="{BB962C8B-B14F-4D97-AF65-F5344CB8AC3E}">
        <p14:creationId xmlns:p14="http://schemas.microsoft.com/office/powerpoint/2010/main" val="1708001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LEVEL EXAMPLES</a:t>
            </a:r>
          </a:p>
          <a:p>
            <a:endParaRPr lang="en-GB" dirty="0"/>
          </a:p>
          <a:p>
            <a:r>
              <a:rPr lang="en-GB" dirty="0"/>
              <a:t>Physical activity and fitness focus – walkable neighbourhoods – this also links to the physical activity before and after school or Active Travel to school articles that you read in a previous lecture.</a:t>
            </a:r>
          </a:p>
          <a:p>
            <a:endParaRPr lang="en-GB" dirty="0"/>
          </a:p>
          <a:p>
            <a:r>
              <a:rPr lang="en-GB" dirty="0"/>
              <a:t>There are obviously other examples for all the levels and these could be discussed in your essay.</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26</a:t>
            </a:fld>
            <a:endParaRPr lang="en-US"/>
          </a:p>
        </p:txBody>
      </p:sp>
    </p:spTree>
    <p:extLst>
      <p:ext uri="{BB962C8B-B14F-4D97-AF65-F5344CB8AC3E}">
        <p14:creationId xmlns:p14="http://schemas.microsoft.com/office/powerpoint/2010/main" val="42928317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nutrition example of work in schools the picture again takes you to the website linked.</a:t>
            </a:r>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27</a:t>
            </a:fld>
            <a:endParaRPr lang="en-US"/>
          </a:p>
        </p:txBody>
      </p:sp>
    </p:spTree>
    <p:extLst>
      <p:ext uri="{BB962C8B-B14F-4D97-AF65-F5344CB8AC3E}">
        <p14:creationId xmlns:p14="http://schemas.microsoft.com/office/powerpoint/2010/main" val="12360413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810146">
              <a:defRPr/>
            </a:pPr>
            <a:r>
              <a:rPr lang="en-GB"/>
              <a:t>As part of the individual layer the following slides discuss the findings of Simmons et al., (2015) also available on </a:t>
            </a:r>
            <a:r>
              <a:rPr lang="en-GB" err="1"/>
              <a:t>moodle</a:t>
            </a:r>
            <a:endParaRPr lang="en-GB"/>
          </a:p>
          <a:p>
            <a:endParaRPr lang="en-GB"/>
          </a:p>
        </p:txBody>
      </p:sp>
      <p:sp>
        <p:nvSpPr>
          <p:cNvPr id="4" name="Slide Number Placeholder 3"/>
          <p:cNvSpPr>
            <a:spLocks noGrp="1"/>
          </p:cNvSpPr>
          <p:nvPr>
            <p:ph type="sldNum" sz="quarter" idx="5"/>
          </p:nvPr>
        </p:nvSpPr>
        <p:spPr/>
        <p:txBody>
          <a:bodyPr/>
          <a:lstStyle/>
          <a:p>
            <a:fld id="{0BB5B09A-0FAD-2F4A-A5BB-AF6660C144CB}" type="slidenum">
              <a:rPr lang="en-US" smtClean="0"/>
              <a:t>32</a:t>
            </a:fld>
            <a:endParaRPr lang="en-US"/>
          </a:p>
        </p:txBody>
      </p:sp>
    </p:spTree>
    <p:extLst>
      <p:ext uri="{BB962C8B-B14F-4D97-AF65-F5344CB8AC3E}">
        <p14:creationId xmlns:p14="http://schemas.microsoft.com/office/powerpoint/2010/main" val="33027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11/21/2024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730632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11/21/2024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826840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11/21/2024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282260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 id="21474837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26.jpe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32.tiff"/></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who.int/initiatives/making-every-school-a-health-promoting-school" TargetMode="Externa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8.jpeg"/><Relationship Id="rId2" Type="http://schemas.openxmlformats.org/officeDocument/2006/relationships/notesSlide" Target="../notesSlides/notesSlide9.xml"/><Relationship Id="rId1" Type="http://schemas.openxmlformats.org/officeDocument/2006/relationships/slideLayout" Target="../slideLayouts/slideLayout11.xml"/><Relationship Id="rId6" Type="http://schemas.openxmlformats.org/officeDocument/2006/relationships/image" Target="../media/image37.jpeg"/><Relationship Id="rId5" Type="http://schemas.openxmlformats.org/officeDocument/2006/relationships/image" Target="../media/image36.png"/><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40.png"/><Relationship Id="rId5" Type="http://schemas.openxmlformats.org/officeDocument/2006/relationships/hyperlink" Target="https://futuregenerations.wales/" TargetMode="External"/><Relationship Id="rId4" Type="http://schemas.openxmlformats.org/officeDocument/2006/relationships/image" Target="../media/image32.tiff"/></Relationships>
</file>

<file path=ppt/slides/_rels/slide1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1.xml"/><Relationship Id="rId1" Type="http://schemas.openxmlformats.org/officeDocument/2006/relationships/slideLayout" Target="../slideLayouts/slideLayout9.xml"/><Relationship Id="rId5" Type="http://schemas.openxmlformats.org/officeDocument/2006/relationships/image" Target="../media/image42.png"/><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46.jpeg"/></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www.carmarthenshire.gov.wales/home/council-services/education-schools/school-admissions-changing-schools/catchment-areas/#.XI4wABP7RTY" TargetMode="External"/><Relationship Id="rId2" Type="http://schemas.openxmlformats.org/officeDocument/2006/relationships/image" Target="../media/image48.png"/><Relationship Id="rId1" Type="http://schemas.openxmlformats.org/officeDocument/2006/relationships/slideLayout" Target="../slideLayouts/slideLayout11.xml"/><Relationship Id="rId5" Type="http://schemas.openxmlformats.org/officeDocument/2006/relationships/image" Target="../media/image50.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7.xml"/><Relationship Id="rId1" Type="http://schemas.openxmlformats.org/officeDocument/2006/relationships/slideLayout" Target="../slideLayouts/slideLayout11.xml"/><Relationship Id="rId5" Type="http://schemas.openxmlformats.org/officeDocument/2006/relationships/image" Target="../media/image52.png"/><Relationship Id="rId4" Type="http://schemas.openxmlformats.org/officeDocument/2006/relationships/hyperlink" Target="http://www.schoolfoodplan.com/"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11.xml"/><Relationship Id="rId5" Type="http://schemas.openxmlformats.org/officeDocument/2006/relationships/image" Target="../media/image56.png"/><Relationship Id="rId4" Type="http://schemas.openxmlformats.org/officeDocument/2006/relationships/image" Target="../media/image55.jpeg"/></Relationships>
</file>

<file path=ppt/slides/_rels/slide29.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32.tiff"/><Relationship Id="rId1" Type="http://schemas.openxmlformats.org/officeDocument/2006/relationships/slideLayout" Target="../slideLayouts/slideLayout11.xml"/><Relationship Id="rId5" Type="http://schemas.openxmlformats.org/officeDocument/2006/relationships/image" Target="../media/image59.png"/><Relationship Id="rId4" Type="http://schemas.openxmlformats.org/officeDocument/2006/relationships/image" Target="../media/image5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60.tiff"/><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dirty="0"/>
              <a:t>Health </a:t>
            </a:r>
            <a:r>
              <a:rPr lang="en-GB"/>
              <a:t>and wellbeing</a:t>
            </a:r>
            <a:endParaRPr lang="en-GB" dirty="0">
              <a:cs typeface="Calibri"/>
            </a:endParaRPr>
          </a:p>
          <a:p>
            <a:endParaRPr lang="en-GB" dirty="0"/>
          </a:p>
          <a:p>
            <a:r>
              <a:rPr lang="en-GB" dirty="0"/>
              <a:t>Kate Piper</a:t>
            </a:r>
          </a:p>
          <a:p>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DBC7-0214-C46E-93B1-E2D189A275F2}"/>
              </a:ext>
            </a:extLst>
          </p:cNvPr>
          <p:cNvSpPr>
            <a:spLocks noGrp="1"/>
          </p:cNvSpPr>
          <p:nvPr>
            <p:ph type="title"/>
          </p:nvPr>
        </p:nvSpPr>
        <p:spPr/>
        <p:txBody>
          <a:bodyPr/>
          <a:lstStyle/>
          <a:p>
            <a:r>
              <a:rPr lang="en-GB" dirty="0"/>
              <a:t>Lecture outline</a:t>
            </a:r>
          </a:p>
        </p:txBody>
      </p:sp>
      <p:sp>
        <p:nvSpPr>
          <p:cNvPr id="3" name="Content Placeholder 2">
            <a:extLst>
              <a:ext uri="{FF2B5EF4-FFF2-40B4-BE49-F238E27FC236}">
                <a16:creationId xmlns:a16="http://schemas.microsoft.com/office/drawing/2014/main" id="{4E5EB39D-E629-EB61-E2A0-520A072CA719}"/>
              </a:ext>
            </a:extLst>
          </p:cNvPr>
          <p:cNvSpPr>
            <a:spLocks noGrp="1"/>
          </p:cNvSpPr>
          <p:nvPr>
            <p:ph idx="1"/>
          </p:nvPr>
        </p:nvSpPr>
        <p:spPr>
          <a:xfrm>
            <a:off x="358219" y="1586753"/>
            <a:ext cx="11481847" cy="3814806"/>
          </a:xfrm>
        </p:spPr>
        <p:txBody>
          <a:bodyPr>
            <a:normAutofit/>
          </a:bodyPr>
          <a:lstStyle/>
          <a:p>
            <a:r>
              <a:rPr lang="en-GB" sz="3600" dirty="0"/>
              <a:t>Phenomenon-based learning tasks</a:t>
            </a:r>
          </a:p>
          <a:p>
            <a:r>
              <a:rPr lang="en-GB" sz="3600" dirty="0"/>
              <a:t>Assignment 2</a:t>
            </a:r>
          </a:p>
          <a:p>
            <a:r>
              <a:rPr lang="en-GB" sz="3600" dirty="0"/>
              <a:t>Whole school approach</a:t>
            </a:r>
          </a:p>
          <a:p>
            <a:endParaRPr lang="en-GB" sz="3600" dirty="0"/>
          </a:p>
        </p:txBody>
      </p:sp>
    </p:spTree>
    <p:extLst>
      <p:ext uri="{BB962C8B-B14F-4D97-AF65-F5344CB8AC3E}">
        <p14:creationId xmlns:p14="http://schemas.microsoft.com/office/powerpoint/2010/main" val="242372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BF092-36D5-3CEC-E2E5-491DD9C87F8D}"/>
              </a:ext>
            </a:extLst>
          </p:cNvPr>
          <p:cNvSpPr>
            <a:spLocks noGrp="1"/>
          </p:cNvSpPr>
          <p:nvPr>
            <p:ph type="title"/>
          </p:nvPr>
        </p:nvSpPr>
        <p:spPr/>
        <p:txBody>
          <a:bodyPr/>
          <a:lstStyle/>
          <a:p>
            <a:r>
              <a:rPr lang="en-GB" dirty="0"/>
              <a:t>Phenomenon-based learning</a:t>
            </a:r>
          </a:p>
        </p:txBody>
      </p:sp>
      <p:sp>
        <p:nvSpPr>
          <p:cNvPr id="3" name="Content Placeholder 2">
            <a:extLst>
              <a:ext uri="{FF2B5EF4-FFF2-40B4-BE49-F238E27FC236}">
                <a16:creationId xmlns:a16="http://schemas.microsoft.com/office/drawing/2014/main" id="{514613EB-F632-776E-5E0B-00EE8CADE999}"/>
              </a:ext>
            </a:extLst>
          </p:cNvPr>
          <p:cNvSpPr>
            <a:spLocks noGrp="1"/>
          </p:cNvSpPr>
          <p:nvPr>
            <p:ph idx="1"/>
          </p:nvPr>
        </p:nvSpPr>
        <p:spPr/>
        <p:txBody>
          <a:bodyPr>
            <a:normAutofit lnSpcReduction="10000"/>
          </a:bodyPr>
          <a:lstStyle/>
          <a:p>
            <a:r>
              <a:rPr lang="en-GB" dirty="0"/>
              <a:t>What if questions:</a:t>
            </a:r>
          </a:p>
          <a:p>
            <a:endParaRPr lang="en-GB" dirty="0"/>
          </a:p>
          <a:p>
            <a:r>
              <a:rPr lang="en-GB" dirty="0"/>
              <a:t>What if Physical Education was not in schools…</a:t>
            </a:r>
          </a:p>
          <a:p>
            <a:pPr lvl="1"/>
            <a:r>
              <a:rPr lang="en-GB" dirty="0"/>
              <a:t>Gut reaction</a:t>
            </a:r>
          </a:p>
          <a:p>
            <a:pPr lvl="1"/>
            <a:r>
              <a:rPr lang="en-GB" dirty="0"/>
              <a:t>Lines of inquiry</a:t>
            </a:r>
          </a:p>
          <a:p>
            <a:pPr lvl="1"/>
            <a:r>
              <a:rPr lang="en-GB" dirty="0"/>
              <a:t>Priorities</a:t>
            </a:r>
          </a:p>
          <a:p>
            <a:pPr lvl="1"/>
            <a:endParaRPr lang="en-GB" dirty="0"/>
          </a:p>
          <a:p>
            <a:r>
              <a:rPr lang="en-GB" dirty="0"/>
              <a:t>Think of your own…</a:t>
            </a:r>
          </a:p>
        </p:txBody>
      </p:sp>
    </p:spTree>
    <p:extLst>
      <p:ext uri="{BB962C8B-B14F-4D97-AF65-F5344CB8AC3E}">
        <p14:creationId xmlns:p14="http://schemas.microsoft.com/office/powerpoint/2010/main" val="2179331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4766-5819-4539-AE10-9D3DA0AB7C16}"/>
              </a:ext>
            </a:extLst>
          </p:cNvPr>
          <p:cNvSpPr>
            <a:spLocks noGrp="1"/>
          </p:cNvSpPr>
          <p:nvPr>
            <p:ph type="title"/>
          </p:nvPr>
        </p:nvSpPr>
        <p:spPr>
          <a:xfrm>
            <a:off x="526228" y="117700"/>
            <a:ext cx="10515600" cy="764428"/>
          </a:xfrm>
        </p:spPr>
        <p:txBody>
          <a:bodyPr/>
          <a:lstStyle/>
          <a:p>
            <a:r>
              <a:rPr lang="en-GB"/>
              <a:t>Assignment 2</a:t>
            </a:r>
          </a:p>
        </p:txBody>
      </p:sp>
      <p:sp>
        <p:nvSpPr>
          <p:cNvPr id="3" name="TextBox 2">
            <a:extLst>
              <a:ext uri="{FF2B5EF4-FFF2-40B4-BE49-F238E27FC236}">
                <a16:creationId xmlns:a16="http://schemas.microsoft.com/office/drawing/2014/main" id="{40780134-CFAF-40B2-9A85-ACAE68449209}"/>
              </a:ext>
            </a:extLst>
          </p:cNvPr>
          <p:cNvSpPr txBox="1"/>
          <p:nvPr/>
        </p:nvSpPr>
        <p:spPr>
          <a:xfrm>
            <a:off x="7815263" y="1504336"/>
            <a:ext cx="4094461" cy="3477875"/>
          </a:xfrm>
          <a:prstGeom prst="rect">
            <a:avLst/>
          </a:prstGeom>
          <a:noFill/>
        </p:spPr>
        <p:txBody>
          <a:bodyPr wrap="square" rtlCol="0">
            <a:spAutoFit/>
          </a:bodyPr>
          <a:lstStyle/>
          <a:p>
            <a:r>
              <a:rPr lang="en-GB" sz="4000" b="1" u="sng" dirty="0"/>
              <a:t>20</a:t>
            </a:r>
            <a:r>
              <a:rPr lang="en-GB" sz="4000" b="1" u="sng" baseline="30000" dirty="0"/>
              <a:t>th</a:t>
            </a:r>
            <a:r>
              <a:rPr lang="en-GB" sz="4000" b="1" u="sng" dirty="0"/>
              <a:t> December 2024</a:t>
            </a:r>
          </a:p>
          <a:p>
            <a:endParaRPr lang="en-GB" sz="2800" dirty="0"/>
          </a:p>
          <a:p>
            <a:r>
              <a:rPr lang="en-GB" sz="2800" dirty="0"/>
              <a:t>Structure of the essay will be similar</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633046" y="1582340"/>
            <a:ext cx="6096000" cy="3693319"/>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Essay Title:</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“A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 (Public Health Wales, 2018).</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Discuss this statement with reference to recent curriculum development in Wales and the associated Welsh Government guidance related to health and wellbeing in education.</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53798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780134-CFAF-40B2-9A85-ACAE68449209}"/>
              </a:ext>
            </a:extLst>
          </p:cNvPr>
          <p:cNvSpPr txBox="1"/>
          <p:nvPr/>
        </p:nvSpPr>
        <p:spPr>
          <a:xfrm>
            <a:off x="7778395" y="1511480"/>
            <a:ext cx="4330205" cy="3477875"/>
          </a:xfrm>
          <a:prstGeom prst="rect">
            <a:avLst/>
          </a:prstGeom>
          <a:noFill/>
        </p:spPr>
        <p:txBody>
          <a:bodyPr wrap="square" rtlCol="0">
            <a:spAutoFit/>
          </a:bodyPr>
          <a:lstStyle/>
          <a:p>
            <a:r>
              <a:rPr lang="en-GB" sz="4000" b="1" u="sng" dirty="0"/>
              <a:t>20</a:t>
            </a:r>
            <a:r>
              <a:rPr lang="en-GB" sz="4000" b="1" u="sng" baseline="30000" dirty="0"/>
              <a:t>th</a:t>
            </a:r>
            <a:r>
              <a:rPr lang="en-GB" sz="4000" b="1" u="sng" dirty="0"/>
              <a:t> December 2024</a:t>
            </a:r>
          </a:p>
          <a:p>
            <a:endParaRPr lang="en-GB" sz="2800" dirty="0"/>
          </a:p>
          <a:p>
            <a:r>
              <a:rPr lang="en-GB" sz="2800" dirty="0"/>
              <a:t>Structure of the essay will be similar </a:t>
            </a:r>
          </a:p>
          <a:p>
            <a:endParaRPr lang="en-GB" sz="2800" dirty="0"/>
          </a:p>
          <a:p>
            <a:r>
              <a:rPr lang="en-GB" sz="2800" dirty="0"/>
              <a:t>Content may be different.</a:t>
            </a:r>
          </a:p>
        </p:txBody>
      </p:sp>
      <p:sp>
        <p:nvSpPr>
          <p:cNvPr id="5" name="TextBox 4">
            <a:extLst>
              <a:ext uri="{FF2B5EF4-FFF2-40B4-BE49-F238E27FC236}">
                <a16:creationId xmlns:a16="http://schemas.microsoft.com/office/drawing/2014/main" id="{4FBF9349-8763-B78C-2638-341BC45251D2}"/>
              </a:ext>
            </a:extLst>
          </p:cNvPr>
          <p:cNvSpPr txBox="1"/>
          <p:nvPr/>
        </p:nvSpPr>
        <p:spPr>
          <a:xfrm>
            <a:off x="282276" y="365125"/>
            <a:ext cx="7496119" cy="5355312"/>
          </a:xfrm>
          <a:prstGeom prst="rect">
            <a:avLst/>
          </a:prstGeom>
          <a:noFill/>
        </p:spPr>
        <p:txBody>
          <a:bodyPr wrap="square">
            <a:spAutoFit/>
          </a:bodyPr>
          <a:lstStyle/>
          <a:p>
            <a:pPr marL="457200"/>
            <a:r>
              <a:rPr lang="en-GB" sz="1800" b="1" dirty="0">
                <a:effectLst/>
                <a:latin typeface="Arial" panose="020B0604020202020204" pitchFamily="34" charset="0"/>
                <a:ea typeface="Times New Roman" panose="02020603050405020304" pitchFamily="18" charset="0"/>
              </a:rPr>
              <a:t>Guidance Notes: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You have the opportunity in this essay to select a specific direction when addressing the question above. There may be certain areas of education and/or health and wellbeing that you would like to focus on – this is encouraged!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Example of themes: Whole school approach (WSA) to physical activity; mental health and wellbeing; nutrition etc.</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Overall, the essay needs to address a ‘whole school approach’ towards the health and wellbeing of young people, considering different environments and aspects of the school that promote safe and healthy experiences.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Students are required to show critical understanding of the changes in education policy in Wales, specifically focused on health and wellbeing and curriculum aims. A detailed understanding of the roles and responsibilities of different individuals and agencies in promoting health and wellbeing in schools or the wider community around a young person is essential.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87479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C7B3-1D04-8650-6C42-576770A1C964}"/>
              </a:ext>
            </a:extLst>
          </p:cNvPr>
          <p:cNvSpPr>
            <a:spLocks noGrp="1"/>
          </p:cNvSpPr>
          <p:nvPr>
            <p:ph type="title"/>
          </p:nvPr>
        </p:nvSpPr>
        <p:spPr/>
        <p:txBody>
          <a:bodyPr/>
          <a:lstStyle/>
          <a:p>
            <a:r>
              <a:rPr lang="en-GB" dirty="0"/>
              <a:t>The next four weeks</a:t>
            </a:r>
          </a:p>
        </p:txBody>
      </p:sp>
      <p:sp>
        <p:nvSpPr>
          <p:cNvPr id="3" name="Content Placeholder 2">
            <a:extLst>
              <a:ext uri="{FF2B5EF4-FFF2-40B4-BE49-F238E27FC236}">
                <a16:creationId xmlns:a16="http://schemas.microsoft.com/office/drawing/2014/main" id="{5D94F7E1-B1B7-0720-330D-133221D5AAB6}"/>
              </a:ext>
            </a:extLst>
          </p:cNvPr>
          <p:cNvSpPr>
            <a:spLocks noGrp="1"/>
          </p:cNvSpPr>
          <p:nvPr>
            <p:ph idx="1"/>
          </p:nvPr>
        </p:nvSpPr>
        <p:spPr/>
        <p:txBody>
          <a:bodyPr>
            <a:normAutofit/>
          </a:bodyPr>
          <a:lstStyle/>
          <a:p>
            <a:pPr marL="0" indent="0">
              <a:buNone/>
            </a:pPr>
            <a:r>
              <a:rPr lang="en-GB" dirty="0"/>
              <a:t>8. Ecological models and whole school approach</a:t>
            </a:r>
          </a:p>
          <a:p>
            <a:pPr marL="0" indent="0">
              <a:buNone/>
            </a:pPr>
            <a:r>
              <a:rPr lang="en-GB" dirty="0"/>
              <a:t>9. Whole School approach focused on specific themes</a:t>
            </a:r>
          </a:p>
          <a:p>
            <a:pPr marL="0" indent="0">
              <a:buNone/>
            </a:pPr>
            <a:r>
              <a:rPr lang="en-GB" dirty="0"/>
              <a:t>10. Specific to your assignments / Every child matters and other key H+W considerations</a:t>
            </a:r>
          </a:p>
          <a:p>
            <a:pPr marL="0" indent="0">
              <a:buNone/>
            </a:pPr>
            <a:r>
              <a:rPr lang="en-GB" dirty="0"/>
              <a:t>11. Tutorials and Drafts (13</a:t>
            </a:r>
            <a:r>
              <a:rPr lang="en-GB" baseline="30000" dirty="0"/>
              <a:t>th</a:t>
            </a:r>
            <a:r>
              <a:rPr lang="en-GB" dirty="0"/>
              <a:t> December)</a:t>
            </a:r>
          </a:p>
        </p:txBody>
      </p:sp>
    </p:spTree>
    <p:extLst>
      <p:ext uri="{BB962C8B-B14F-4D97-AF65-F5344CB8AC3E}">
        <p14:creationId xmlns:p14="http://schemas.microsoft.com/office/powerpoint/2010/main" val="3185247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AD84D2-AFBF-4989-B2A3-33EC41D4F481}"/>
              </a:ext>
            </a:extLst>
          </p:cNvPr>
          <p:cNvPicPr>
            <a:picLocks noChangeAspect="1"/>
          </p:cNvPicPr>
          <p:nvPr/>
        </p:nvPicPr>
        <p:blipFill rotWithShape="1">
          <a:blip r:embed="rId3"/>
          <a:srcRect t="10074" b="8149"/>
          <a:stretch/>
        </p:blipFill>
        <p:spPr>
          <a:xfrm>
            <a:off x="244929" y="1413675"/>
            <a:ext cx="6571712" cy="4030650"/>
          </a:xfrm>
          <a:prstGeom prst="rect">
            <a:avLst/>
          </a:prstGeom>
        </p:spPr>
      </p:pic>
      <p:sp>
        <p:nvSpPr>
          <p:cNvPr id="3" name="TextBox 2">
            <a:extLst>
              <a:ext uri="{FF2B5EF4-FFF2-40B4-BE49-F238E27FC236}">
                <a16:creationId xmlns:a16="http://schemas.microsoft.com/office/drawing/2014/main" id="{EB507AAA-A8E2-4E6E-9780-B5C821BCD5DD}"/>
              </a:ext>
            </a:extLst>
          </p:cNvPr>
          <p:cNvSpPr txBox="1"/>
          <p:nvPr/>
        </p:nvSpPr>
        <p:spPr>
          <a:xfrm>
            <a:off x="322728" y="247425"/>
            <a:ext cx="12382053" cy="523220"/>
          </a:xfrm>
          <a:prstGeom prst="rect">
            <a:avLst/>
          </a:prstGeom>
          <a:noFill/>
        </p:spPr>
        <p:txBody>
          <a:bodyPr wrap="square" rtlCol="0">
            <a:spAutoFit/>
          </a:bodyPr>
          <a:lstStyle/>
          <a:p>
            <a:r>
              <a:rPr lang="en-GB" sz="2800" dirty="0"/>
              <a:t>An ecological perspective to better understand a whole school approach</a:t>
            </a:r>
          </a:p>
        </p:txBody>
      </p:sp>
      <p:pic>
        <p:nvPicPr>
          <p:cNvPr id="4" name="Picture 3">
            <a:extLst>
              <a:ext uri="{FF2B5EF4-FFF2-40B4-BE49-F238E27FC236}">
                <a16:creationId xmlns:a16="http://schemas.microsoft.com/office/drawing/2014/main" id="{54BB4EA5-04AC-403B-B6DB-C3A161D3E13E}"/>
              </a:ext>
            </a:extLst>
          </p:cNvPr>
          <p:cNvPicPr>
            <a:picLocks noChangeAspect="1"/>
          </p:cNvPicPr>
          <p:nvPr/>
        </p:nvPicPr>
        <p:blipFill>
          <a:blip r:embed="rId4"/>
          <a:stretch>
            <a:fillRect/>
          </a:stretch>
        </p:blipFill>
        <p:spPr>
          <a:xfrm>
            <a:off x="7307968" y="1042858"/>
            <a:ext cx="4639103" cy="4772283"/>
          </a:xfrm>
          <a:prstGeom prst="rect">
            <a:avLst/>
          </a:prstGeom>
        </p:spPr>
      </p:pic>
      <p:sp>
        <p:nvSpPr>
          <p:cNvPr id="5" name="TextBox 4">
            <a:extLst>
              <a:ext uri="{FF2B5EF4-FFF2-40B4-BE49-F238E27FC236}">
                <a16:creationId xmlns:a16="http://schemas.microsoft.com/office/drawing/2014/main" id="{60977E6B-65C0-4CE4-A9BE-E24A1267A376}"/>
              </a:ext>
            </a:extLst>
          </p:cNvPr>
          <p:cNvSpPr txBox="1"/>
          <p:nvPr/>
        </p:nvSpPr>
        <p:spPr>
          <a:xfrm>
            <a:off x="9735838" y="5546142"/>
            <a:ext cx="2702560" cy="369332"/>
          </a:xfrm>
          <a:prstGeom prst="rect">
            <a:avLst/>
          </a:prstGeom>
          <a:noFill/>
        </p:spPr>
        <p:txBody>
          <a:bodyPr wrap="square" rtlCol="0">
            <a:spAutoFit/>
          </a:bodyPr>
          <a:lstStyle/>
          <a:p>
            <a:r>
              <a:rPr lang="en-US" err="1"/>
              <a:t>Bronfrenbrenner</a:t>
            </a:r>
            <a:r>
              <a:rPr lang="en-US"/>
              <a:t>, 1979</a:t>
            </a:r>
          </a:p>
        </p:txBody>
      </p:sp>
    </p:spTree>
    <p:extLst>
      <p:ext uri="{BB962C8B-B14F-4D97-AF65-F5344CB8AC3E}">
        <p14:creationId xmlns:p14="http://schemas.microsoft.com/office/powerpoint/2010/main" val="79709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59C8DF2-2E69-49F7-81C5-0BDCED51160A}"/>
              </a:ext>
            </a:extLst>
          </p:cNvPr>
          <p:cNvPicPr>
            <a:picLocks noChangeAspect="1"/>
          </p:cNvPicPr>
          <p:nvPr/>
        </p:nvPicPr>
        <p:blipFill>
          <a:blip r:embed="rId3"/>
          <a:stretch>
            <a:fillRect/>
          </a:stretch>
        </p:blipFill>
        <p:spPr>
          <a:xfrm>
            <a:off x="496156" y="951071"/>
            <a:ext cx="4829175" cy="4591050"/>
          </a:xfrm>
          <a:prstGeom prst="rect">
            <a:avLst/>
          </a:prstGeom>
        </p:spPr>
      </p:pic>
      <p:pic>
        <p:nvPicPr>
          <p:cNvPr id="3" name="Picture 2">
            <a:extLst>
              <a:ext uri="{FF2B5EF4-FFF2-40B4-BE49-F238E27FC236}">
                <a16:creationId xmlns:a16="http://schemas.microsoft.com/office/drawing/2014/main" id="{CA9FA45D-FFAB-4662-9F0D-AA980E850376}"/>
              </a:ext>
            </a:extLst>
          </p:cNvPr>
          <p:cNvPicPr>
            <a:picLocks noChangeAspect="1"/>
          </p:cNvPicPr>
          <p:nvPr/>
        </p:nvPicPr>
        <p:blipFill>
          <a:blip r:embed="rId4"/>
          <a:stretch>
            <a:fillRect/>
          </a:stretch>
        </p:blipFill>
        <p:spPr>
          <a:xfrm>
            <a:off x="6392704" y="658653"/>
            <a:ext cx="5209032" cy="4883468"/>
          </a:xfrm>
          <a:prstGeom prst="rect">
            <a:avLst/>
          </a:prstGeom>
        </p:spPr>
      </p:pic>
    </p:spTree>
    <p:extLst>
      <p:ext uri="{BB962C8B-B14F-4D97-AF65-F5344CB8AC3E}">
        <p14:creationId xmlns:p14="http://schemas.microsoft.com/office/powerpoint/2010/main" val="2337077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D9304A-500E-4DB0-BE1D-94598119E372}"/>
              </a:ext>
            </a:extLst>
          </p:cNvPr>
          <p:cNvSpPr txBox="1"/>
          <p:nvPr/>
        </p:nvSpPr>
        <p:spPr>
          <a:xfrm>
            <a:off x="322728" y="247425"/>
            <a:ext cx="12382053" cy="523220"/>
          </a:xfrm>
          <a:prstGeom prst="rect">
            <a:avLst/>
          </a:prstGeom>
          <a:noFill/>
        </p:spPr>
        <p:txBody>
          <a:bodyPr wrap="square" rtlCol="0">
            <a:spAutoFit/>
          </a:bodyPr>
          <a:lstStyle/>
          <a:p>
            <a:r>
              <a:rPr lang="en-GB" sz="2800">
                <a:solidFill>
                  <a:schemeClr val="bg1"/>
                </a:solidFill>
              </a:rPr>
              <a:t>An example in research (e.g. Pocock et al., 2009)</a:t>
            </a:r>
          </a:p>
        </p:txBody>
      </p:sp>
      <p:sp>
        <p:nvSpPr>
          <p:cNvPr id="3" name="TextBox 2">
            <a:extLst>
              <a:ext uri="{FF2B5EF4-FFF2-40B4-BE49-F238E27FC236}">
                <a16:creationId xmlns:a16="http://schemas.microsoft.com/office/drawing/2014/main" id="{AC062954-21CD-4D6D-A71D-7E9A26AE7A5D}"/>
              </a:ext>
            </a:extLst>
          </p:cNvPr>
          <p:cNvSpPr txBox="1"/>
          <p:nvPr/>
        </p:nvSpPr>
        <p:spPr>
          <a:xfrm>
            <a:off x="139849" y="1039588"/>
            <a:ext cx="5561704" cy="656216"/>
          </a:xfrm>
          <a:prstGeom prst="rect">
            <a:avLst/>
          </a:prstGeom>
          <a:noFill/>
        </p:spPr>
        <p:txBody>
          <a:bodyPr wrap="square" rtlCol="0">
            <a:spAutoFit/>
          </a:bodyPr>
          <a:lstStyle/>
          <a:p>
            <a:r>
              <a:rPr lang="en-GB"/>
              <a:t>Parental perceptions regarding healthy behaviours for preventing overweight and obesity in young children</a:t>
            </a:r>
          </a:p>
        </p:txBody>
      </p:sp>
      <p:sp>
        <p:nvSpPr>
          <p:cNvPr id="4" name="TextBox 3">
            <a:extLst>
              <a:ext uri="{FF2B5EF4-FFF2-40B4-BE49-F238E27FC236}">
                <a16:creationId xmlns:a16="http://schemas.microsoft.com/office/drawing/2014/main" id="{BDABC891-54B4-4D1F-9642-A4E486F7A986}"/>
              </a:ext>
            </a:extLst>
          </p:cNvPr>
          <p:cNvSpPr txBox="1"/>
          <p:nvPr/>
        </p:nvSpPr>
        <p:spPr>
          <a:xfrm>
            <a:off x="5572462" y="1183030"/>
            <a:ext cx="5486400" cy="369332"/>
          </a:xfrm>
          <a:prstGeom prst="rect">
            <a:avLst/>
          </a:prstGeom>
          <a:noFill/>
        </p:spPr>
        <p:txBody>
          <a:bodyPr wrap="square" rtlCol="0">
            <a:spAutoFit/>
          </a:bodyPr>
          <a:lstStyle/>
          <a:p>
            <a:r>
              <a:rPr lang="en-GB"/>
              <a:t>:A systematic review of qualitative studies </a:t>
            </a:r>
          </a:p>
        </p:txBody>
      </p:sp>
      <p:pic>
        <p:nvPicPr>
          <p:cNvPr id="6" name="Picture 5">
            <a:extLst>
              <a:ext uri="{FF2B5EF4-FFF2-40B4-BE49-F238E27FC236}">
                <a16:creationId xmlns:a16="http://schemas.microsoft.com/office/drawing/2014/main" id="{382A1950-A648-4274-90C5-E24CD99D5E75}"/>
              </a:ext>
            </a:extLst>
          </p:cNvPr>
          <p:cNvPicPr>
            <a:picLocks noChangeAspect="1"/>
          </p:cNvPicPr>
          <p:nvPr/>
        </p:nvPicPr>
        <p:blipFill rotWithShape="1">
          <a:blip r:embed="rId3"/>
          <a:srcRect l="14029" t="20588" r="53235" b="12588"/>
          <a:stretch/>
        </p:blipFill>
        <p:spPr>
          <a:xfrm>
            <a:off x="1701500" y="1695804"/>
            <a:ext cx="8788999" cy="5045976"/>
          </a:xfrm>
          <a:prstGeom prst="rect">
            <a:avLst/>
          </a:prstGeom>
        </p:spPr>
      </p:pic>
      <p:pic>
        <p:nvPicPr>
          <p:cNvPr id="1026" name="Picture 2" descr="Sport, Health and Management 3-year bachelor program of the Institute of  Sportstudies. - ppt download">
            <a:extLst>
              <a:ext uri="{FF2B5EF4-FFF2-40B4-BE49-F238E27FC236}">
                <a16:creationId xmlns:a16="http://schemas.microsoft.com/office/drawing/2014/main" id="{5C3A45ED-11BB-48F3-8423-85858548F2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9103" y="-324660"/>
            <a:ext cx="10261900" cy="769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8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3150255" y="494062"/>
            <a:ext cx="5899355" cy="4866967"/>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3412038" y="958637"/>
            <a:ext cx="5375787" cy="4402392"/>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4049905" y="1464543"/>
            <a:ext cx="4296943" cy="3896486"/>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4232050" y="2136344"/>
            <a:ext cx="3652438" cy="3224684"/>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4426423" y="2883330"/>
            <a:ext cx="3263692" cy="2488759"/>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5136493" y="494062"/>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5136493" y="999618"/>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Community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5136493" y="1569611"/>
            <a:ext cx="1896277"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5137598" y="2388483"/>
            <a:ext cx="1895173"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4875816" y="3675351"/>
            <a:ext cx="2551471" cy="1685677"/>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5136493" y="3013153"/>
            <a:ext cx="1997301" cy="46166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5791285" y="3927530"/>
            <a:ext cx="720523" cy="1296160"/>
          </a:xfrm>
          <a:prstGeom prst="rect">
            <a:avLst/>
          </a:prstGeom>
        </p:spPr>
        <p:style>
          <a:lnRef idx="2">
            <a:schemeClr val="accent3"/>
          </a:lnRef>
          <a:fillRef idx="1">
            <a:schemeClr val="lt1"/>
          </a:fillRef>
          <a:effectRef idx="0">
            <a:schemeClr val="accent3"/>
          </a:effectRef>
          <a:fontRef idx="minor">
            <a:schemeClr val="dk1"/>
          </a:fontRef>
        </p:style>
      </p:pic>
    </p:spTree>
    <p:extLst>
      <p:ext uri="{BB962C8B-B14F-4D97-AF65-F5344CB8AC3E}">
        <p14:creationId xmlns:p14="http://schemas.microsoft.com/office/powerpoint/2010/main" val="334595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EB7CF4A-798A-4B44-853F-5DA0A6EA3614}"/>
              </a:ext>
            </a:extLst>
          </p:cNvPr>
          <p:cNvSpPr/>
          <p:nvPr/>
        </p:nvSpPr>
        <p:spPr>
          <a:xfrm>
            <a:off x="1409946" y="462116"/>
            <a:ext cx="5899355" cy="486696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F24C9C3-181F-49D6-8846-5D6AF240B85E}"/>
              </a:ext>
            </a:extLst>
          </p:cNvPr>
          <p:cNvSpPr/>
          <p:nvPr/>
        </p:nvSpPr>
        <p:spPr>
          <a:xfrm>
            <a:off x="1671729" y="926691"/>
            <a:ext cx="5375787" cy="4402392"/>
          </a:xfrm>
          <a:prstGeom prst="ellipse">
            <a:avLst/>
          </a:prstGeom>
          <a:solidFill>
            <a:srgbClr val="63C5DE"/>
          </a:solidFill>
          <a:ln>
            <a:solidFill>
              <a:srgbClr val="60C4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820EF47-D609-41BA-A330-6B79A6A5BA38}"/>
              </a:ext>
            </a:extLst>
          </p:cNvPr>
          <p:cNvSpPr/>
          <p:nvPr/>
        </p:nvSpPr>
        <p:spPr>
          <a:xfrm>
            <a:off x="2309596" y="1644219"/>
            <a:ext cx="4251223" cy="3684864"/>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3426F6-A08F-4ED8-8527-C322F64635FE}"/>
              </a:ext>
            </a:extLst>
          </p:cNvPr>
          <p:cNvSpPr/>
          <p:nvPr/>
        </p:nvSpPr>
        <p:spPr>
          <a:xfrm>
            <a:off x="2678307" y="2376598"/>
            <a:ext cx="3417693" cy="2952484"/>
          </a:xfrm>
          <a:prstGeom prst="ellipse">
            <a:avLst/>
          </a:prstGeom>
          <a:solidFill>
            <a:srgbClr val="63C5DE"/>
          </a:solidFill>
          <a:ln>
            <a:solidFill>
              <a:srgbClr val="63C5D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37B1A760-98BE-4A5D-9781-FB79D7A94182}"/>
              </a:ext>
            </a:extLst>
          </p:cNvPr>
          <p:cNvSpPr/>
          <p:nvPr/>
        </p:nvSpPr>
        <p:spPr>
          <a:xfrm>
            <a:off x="2884165" y="3046778"/>
            <a:ext cx="3036575" cy="2282304"/>
          </a:xfrm>
          <a:prstGeom prst="ellipse">
            <a:avLst/>
          </a:prstGeom>
          <a:solidFill>
            <a:srgbClr val="C2E8F1"/>
          </a:solidFill>
          <a:ln>
            <a:solidFill>
              <a:srgbClr val="C1E7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086766-BE74-450A-98D0-B43D200F6F20}"/>
              </a:ext>
            </a:extLst>
          </p:cNvPr>
          <p:cNvSpPr txBox="1"/>
          <p:nvPr/>
        </p:nvSpPr>
        <p:spPr>
          <a:xfrm>
            <a:off x="3710696" y="462116"/>
            <a:ext cx="1268361" cy="461665"/>
          </a:xfrm>
          <a:prstGeom prst="rect">
            <a:avLst/>
          </a:prstGeom>
          <a:noFill/>
        </p:spPr>
        <p:txBody>
          <a:bodyPr wrap="square" rtlCol="0">
            <a:spAutoFit/>
          </a:bodyPr>
          <a:lstStyle/>
          <a:p>
            <a:r>
              <a:rPr lang="en-GB" sz="2400">
                <a:solidFill>
                  <a:schemeClr val="bg1"/>
                </a:solidFill>
              </a:rPr>
              <a:t>Society</a:t>
            </a:r>
          </a:p>
        </p:txBody>
      </p:sp>
      <p:sp>
        <p:nvSpPr>
          <p:cNvPr id="9" name="TextBox 8">
            <a:extLst>
              <a:ext uri="{FF2B5EF4-FFF2-40B4-BE49-F238E27FC236}">
                <a16:creationId xmlns:a16="http://schemas.microsoft.com/office/drawing/2014/main" id="{5D666CC7-473C-490B-9541-D94B12A61501}"/>
              </a:ext>
            </a:extLst>
          </p:cNvPr>
          <p:cNvSpPr txBox="1"/>
          <p:nvPr/>
        </p:nvSpPr>
        <p:spPr>
          <a:xfrm>
            <a:off x="3843427" y="948811"/>
            <a:ext cx="1135625" cy="461665"/>
          </a:xfrm>
          <a:prstGeom prst="rect">
            <a:avLst/>
          </a:prstGeom>
          <a:noFill/>
        </p:spPr>
        <p:txBody>
          <a:bodyPr wrap="square" rtlCol="0">
            <a:spAutoFit/>
          </a:bodyPr>
          <a:lstStyle/>
          <a:p>
            <a:r>
              <a:rPr lang="en-GB" sz="2400">
                <a:solidFill>
                  <a:schemeClr val="bg1"/>
                </a:solidFill>
              </a:rPr>
              <a:t>Policy</a:t>
            </a:r>
          </a:p>
        </p:txBody>
      </p:sp>
      <p:sp>
        <p:nvSpPr>
          <p:cNvPr id="11" name="TextBox 10">
            <a:extLst>
              <a:ext uri="{FF2B5EF4-FFF2-40B4-BE49-F238E27FC236}">
                <a16:creationId xmlns:a16="http://schemas.microsoft.com/office/drawing/2014/main" id="{C8E5B4C9-5E6C-4E9E-BF0C-D302FE5BDCCA}"/>
              </a:ext>
            </a:extLst>
          </p:cNvPr>
          <p:cNvSpPr txBox="1"/>
          <p:nvPr/>
        </p:nvSpPr>
        <p:spPr>
          <a:xfrm>
            <a:off x="3828679" y="1812324"/>
            <a:ext cx="1268361" cy="461665"/>
          </a:xfrm>
          <a:prstGeom prst="rect">
            <a:avLst/>
          </a:prstGeom>
          <a:noFill/>
        </p:spPr>
        <p:txBody>
          <a:bodyPr wrap="square" rtlCol="0">
            <a:spAutoFit/>
          </a:bodyPr>
          <a:lstStyle/>
          <a:p>
            <a:r>
              <a:rPr lang="en-GB" sz="2400">
                <a:solidFill>
                  <a:schemeClr val="bg1"/>
                </a:solidFill>
              </a:rPr>
              <a:t>School</a:t>
            </a:r>
          </a:p>
        </p:txBody>
      </p:sp>
      <p:sp>
        <p:nvSpPr>
          <p:cNvPr id="12" name="TextBox 11">
            <a:extLst>
              <a:ext uri="{FF2B5EF4-FFF2-40B4-BE49-F238E27FC236}">
                <a16:creationId xmlns:a16="http://schemas.microsoft.com/office/drawing/2014/main" id="{CDFC1F88-125B-41D2-9E32-68413E7676ED}"/>
              </a:ext>
            </a:extLst>
          </p:cNvPr>
          <p:cNvSpPr txBox="1"/>
          <p:nvPr/>
        </p:nvSpPr>
        <p:spPr>
          <a:xfrm>
            <a:off x="3621952" y="2603203"/>
            <a:ext cx="1895173" cy="461665"/>
          </a:xfrm>
          <a:prstGeom prst="rect">
            <a:avLst/>
          </a:prstGeom>
          <a:noFill/>
        </p:spPr>
        <p:txBody>
          <a:bodyPr wrap="square" rtlCol="0">
            <a:spAutoFit/>
          </a:bodyPr>
          <a:lstStyle/>
          <a:p>
            <a:r>
              <a:rPr lang="en-GB" sz="2400">
                <a:solidFill>
                  <a:schemeClr val="bg1"/>
                </a:solidFill>
              </a:rPr>
              <a:t>Mesosystem</a:t>
            </a:r>
          </a:p>
        </p:txBody>
      </p:sp>
      <p:sp>
        <p:nvSpPr>
          <p:cNvPr id="13" name="Oval 12">
            <a:extLst>
              <a:ext uri="{FF2B5EF4-FFF2-40B4-BE49-F238E27FC236}">
                <a16:creationId xmlns:a16="http://schemas.microsoft.com/office/drawing/2014/main" id="{8DE235CD-703F-4B9F-8E32-00B5C7E79E2C}"/>
              </a:ext>
            </a:extLst>
          </p:cNvPr>
          <p:cNvSpPr/>
          <p:nvPr/>
        </p:nvSpPr>
        <p:spPr>
          <a:xfrm>
            <a:off x="3135507" y="3643405"/>
            <a:ext cx="2551471" cy="1685677"/>
          </a:xfrm>
          <a:prstGeom prst="ellipse">
            <a:avLst/>
          </a:prstGeom>
          <a:solidFill>
            <a:srgbClr val="10B1CD"/>
          </a:solidFill>
          <a:ln>
            <a:solidFill>
              <a:srgbClr val="10B1C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12725C6-A470-4315-BE11-C5811CCBB6CB}"/>
              </a:ext>
            </a:extLst>
          </p:cNvPr>
          <p:cNvSpPr txBox="1"/>
          <p:nvPr/>
        </p:nvSpPr>
        <p:spPr>
          <a:xfrm>
            <a:off x="3593932" y="3229672"/>
            <a:ext cx="1895173" cy="461665"/>
          </a:xfrm>
          <a:prstGeom prst="rect">
            <a:avLst/>
          </a:prstGeom>
          <a:noFill/>
        </p:spPr>
        <p:txBody>
          <a:bodyPr wrap="square" rtlCol="0">
            <a:spAutoFit/>
          </a:bodyPr>
          <a:lstStyle/>
          <a:p>
            <a:r>
              <a:rPr lang="en-GB" sz="2400">
                <a:solidFill>
                  <a:schemeClr val="bg1"/>
                </a:solidFill>
              </a:rPr>
              <a:t>Microsystem</a:t>
            </a:r>
          </a:p>
        </p:txBody>
      </p:sp>
      <p:pic>
        <p:nvPicPr>
          <p:cNvPr id="15" name="Picture 14">
            <a:extLst>
              <a:ext uri="{FF2B5EF4-FFF2-40B4-BE49-F238E27FC236}">
                <a16:creationId xmlns:a16="http://schemas.microsoft.com/office/drawing/2014/main" id="{B16F3ED5-9905-4D86-8BD5-42EF113F0319}"/>
              </a:ext>
            </a:extLst>
          </p:cNvPr>
          <p:cNvPicPr>
            <a:picLocks noChangeAspect="1"/>
          </p:cNvPicPr>
          <p:nvPr/>
        </p:nvPicPr>
        <p:blipFill rotWithShape="1">
          <a:blip r:embed="rId2"/>
          <a:srcRect l="50670" t="-1753" r="2784" b="4215"/>
          <a:stretch/>
        </p:blipFill>
        <p:spPr>
          <a:xfrm>
            <a:off x="4050976" y="3895584"/>
            <a:ext cx="720523" cy="1296160"/>
          </a:xfrm>
          <a:prstGeom prst="rect">
            <a:avLst/>
          </a:prstGeom>
        </p:spPr>
      </p:pic>
      <p:sp>
        <p:nvSpPr>
          <p:cNvPr id="16" name="TextBox 15">
            <a:extLst>
              <a:ext uri="{FF2B5EF4-FFF2-40B4-BE49-F238E27FC236}">
                <a16:creationId xmlns:a16="http://schemas.microsoft.com/office/drawing/2014/main" id="{963B74B5-379F-4215-B172-81C449436F51}"/>
              </a:ext>
            </a:extLst>
          </p:cNvPr>
          <p:cNvSpPr txBox="1"/>
          <p:nvPr/>
        </p:nvSpPr>
        <p:spPr>
          <a:xfrm>
            <a:off x="7530526" y="692948"/>
            <a:ext cx="2831691" cy="923330"/>
          </a:xfrm>
          <a:prstGeom prst="rect">
            <a:avLst/>
          </a:prstGeom>
          <a:noFill/>
        </p:spPr>
        <p:txBody>
          <a:bodyPr wrap="square" rtlCol="0">
            <a:spAutoFit/>
          </a:bodyPr>
          <a:lstStyle/>
          <a:p>
            <a:r>
              <a:rPr lang="en-GB"/>
              <a:t>Pandemic</a:t>
            </a:r>
          </a:p>
          <a:p>
            <a:r>
              <a:rPr lang="en-GB"/>
              <a:t>Obesity</a:t>
            </a:r>
          </a:p>
          <a:p>
            <a:r>
              <a:rPr lang="en-GB"/>
              <a:t>Mental health</a:t>
            </a:r>
          </a:p>
        </p:txBody>
      </p:sp>
      <p:cxnSp>
        <p:nvCxnSpPr>
          <p:cNvPr id="17" name="Straight Arrow Connector 16">
            <a:extLst>
              <a:ext uri="{FF2B5EF4-FFF2-40B4-BE49-F238E27FC236}">
                <a16:creationId xmlns:a16="http://schemas.microsoft.com/office/drawing/2014/main" id="{24176F3F-4665-4EC5-A0E4-11EACB022D20}"/>
              </a:ext>
            </a:extLst>
          </p:cNvPr>
          <p:cNvCxnSpPr>
            <a:stCxn id="16" idx="1"/>
            <a:endCxn id="8" idx="3"/>
          </p:cNvCxnSpPr>
          <p:nvPr/>
        </p:nvCxnSpPr>
        <p:spPr>
          <a:xfrm flipH="1" flipV="1">
            <a:off x="4979057" y="692949"/>
            <a:ext cx="2551469" cy="4616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6A6538E4-4FC8-4A12-811B-686F0824FC4A}"/>
              </a:ext>
            </a:extLst>
          </p:cNvPr>
          <p:cNvSpPr txBox="1"/>
          <p:nvPr/>
        </p:nvSpPr>
        <p:spPr>
          <a:xfrm>
            <a:off x="8329391" y="1817414"/>
            <a:ext cx="2831691" cy="923330"/>
          </a:xfrm>
          <a:prstGeom prst="rect">
            <a:avLst/>
          </a:prstGeom>
          <a:noFill/>
        </p:spPr>
        <p:txBody>
          <a:bodyPr wrap="square" rtlCol="0">
            <a:spAutoFit/>
          </a:bodyPr>
          <a:lstStyle/>
          <a:p>
            <a:r>
              <a:rPr lang="en-GB"/>
              <a:t>Government</a:t>
            </a:r>
          </a:p>
          <a:p>
            <a:r>
              <a:rPr lang="en-GB"/>
              <a:t>Local Authorities</a:t>
            </a:r>
          </a:p>
          <a:p>
            <a:r>
              <a:rPr lang="en-GB"/>
              <a:t>County councils</a:t>
            </a:r>
          </a:p>
        </p:txBody>
      </p:sp>
      <p:cxnSp>
        <p:nvCxnSpPr>
          <p:cNvPr id="19" name="Straight Arrow Connector 18">
            <a:extLst>
              <a:ext uri="{FF2B5EF4-FFF2-40B4-BE49-F238E27FC236}">
                <a16:creationId xmlns:a16="http://schemas.microsoft.com/office/drawing/2014/main" id="{C3E29D8A-829A-4917-91CE-7E5B051C4450}"/>
              </a:ext>
            </a:extLst>
          </p:cNvPr>
          <p:cNvCxnSpPr>
            <a:cxnSpLocks/>
          </p:cNvCxnSpPr>
          <p:nvPr/>
        </p:nvCxnSpPr>
        <p:spPr>
          <a:xfrm flipH="1" flipV="1">
            <a:off x="4979052" y="1270368"/>
            <a:ext cx="3259396" cy="99047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3" name="TextBox 22">
            <a:extLst>
              <a:ext uri="{FF2B5EF4-FFF2-40B4-BE49-F238E27FC236}">
                <a16:creationId xmlns:a16="http://schemas.microsoft.com/office/drawing/2014/main" id="{4AEC1F0D-0F6E-4BF9-A5A3-017D33C09929}"/>
              </a:ext>
            </a:extLst>
          </p:cNvPr>
          <p:cNvSpPr txBox="1"/>
          <p:nvPr/>
        </p:nvSpPr>
        <p:spPr>
          <a:xfrm>
            <a:off x="8019068" y="3153749"/>
            <a:ext cx="2831691" cy="1200329"/>
          </a:xfrm>
          <a:prstGeom prst="rect">
            <a:avLst/>
          </a:prstGeom>
          <a:noFill/>
        </p:spPr>
        <p:txBody>
          <a:bodyPr wrap="square" rtlCol="0">
            <a:spAutoFit/>
          </a:bodyPr>
          <a:lstStyle/>
          <a:p>
            <a:r>
              <a:rPr lang="en-GB"/>
              <a:t>School policy</a:t>
            </a:r>
          </a:p>
          <a:p>
            <a:r>
              <a:rPr lang="en-GB"/>
              <a:t>School culture</a:t>
            </a:r>
          </a:p>
          <a:p>
            <a:r>
              <a:rPr lang="en-GB"/>
              <a:t>Community engagement</a:t>
            </a:r>
          </a:p>
          <a:p>
            <a:r>
              <a:rPr lang="en-GB"/>
              <a:t>Head’s philosophy </a:t>
            </a:r>
          </a:p>
        </p:txBody>
      </p:sp>
      <p:cxnSp>
        <p:nvCxnSpPr>
          <p:cNvPr id="24" name="Straight Arrow Connector 23">
            <a:extLst>
              <a:ext uri="{FF2B5EF4-FFF2-40B4-BE49-F238E27FC236}">
                <a16:creationId xmlns:a16="http://schemas.microsoft.com/office/drawing/2014/main" id="{0C2450E7-83CA-430B-8253-3F0CAB31A0F8}"/>
              </a:ext>
            </a:extLst>
          </p:cNvPr>
          <p:cNvCxnSpPr>
            <a:cxnSpLocks/>
            <a:endCxn id="11" idx="3"/>
          </p:cNvCxnSpPr>
          <p:nvPr/>
        </p:nvCxnSpPr>
        <p:spPr>
          <a:xfrm flipH="1" flipV="1">
            <a:off x="5097040" y="2043157"/>
            <a:ext cx="2949684" cy="14323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311C7A3D-A553-49A2-BEDC-36F2C6E84832}"/>
              </a:ext>
            </a:extLst>
          </p:cNvPr>
          <p:cNvCxnSpPr>
            <a:cxnSpLocks/>
            <a:stCxn id="26" idx="1"/>
          </p:cNvCxnSpPr>
          <p:nvPr/>
        </p:nvCxnSpPr>
        <p:spPr>
          <a:xfrm flipH="1" flipV="1">
            <a:off x="5362512" y="3540795"/>
            <a:ext cx="2310582" cy="140124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6" name="TextBox 25">
            <a:extLst>
              <a:ext uri="{FF2B5EF4-FFF2-40B4-BE49-F238E27FC236}">
                <a16:creationId xmlns:a16="http://schemas.microsoft.com/office/drawing/2014/main" id="{F1F0F729-AA71-45C8-B1DA-0459D9201DE7}"/>
              </a:ext>
            </a:extLst>
          </p:cNvPr>
          <p:cNvSpPr txBox="1"/>
          <p:nvPr/>
        </p:nvSpPr>
        <p:spPr>
          <a:xfrm>
            <a:off x="7673094" y="4480378"/>
            <a:ext cx="2831691" cy="923330"/>
          </a:xfrm>
          <a:prstGeom prst="rect">
            <a:avLst/>
          </a:prstGeom>
          <a:noFill/>
        </p:spPr>
        <p:txBody>
          <a:bodyPr wrap="square" rtlCol="0">
            <a:spAutoFit/>
          </a:bodyPr>
          <a:lstStyle/>
          <a:p>
            <a:r>
              <a:rPr lang="en-GB"/>
              <a:t>Parents</a:t>
            </a:r>
          </a:p>
          <a:p>
            <a:r>
              <a:rPr lang="en-GB"/>
              <a:t>Teachers</a:t>
            </a:r>
          </a:p>
          <a:p>
            <a:r>
              <a:rPr lang="en-GB"/>
              <a:t>Wider family/ close friends</a:t>
            </a:r>
          </a:p>
        </p:txBody>
      </p:sp>
    </p:spTree>
    <p:extLst>
      <p:ext uri="{BB962C8B-B14F-4D97-AF65-F5344CB8AC3E}">
        <p14:creationId xmlns:p14="http://schemas.microsoft.com/office/powerpoint/2010/main" val="419194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8" grpId="0"/>
      <p:bldP spid="23" grpId="0"/>
      <p:bldP spid="2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45B620-A253-4580-A815-77FEDB9DE8C5}"/>
              </a:ext>
            </a:extLst>
          </p:cNvPr>
          <p:cNvPicPr>
            <a:picLocks noChangeAspect="1"/>
          </p:cNvPicPr>
          <p:nvPr/>
        </p:nvPicPr>
        <p:blipFill>
          <a:blip r:embed="rId2"/>
          <a:stretch>
            <a:fillRect/>
          </a:stretch>
        </p:blipFill>
        <p:spPr>
          <a:xfrm>
            <a:off x="2028880" y="1087670"/>
            <a:ext cx="7727033" cy="4682659"/>
          </a:xfrm>
          <a:prstGeom prst="rect">
            <a:avLst/>
          </a:prstGeom>
        </p:spPr>
      </p:pic>
    </p:spTree>
    <p:extLst>
      <p:ext uri="{BB962C8B-B14F-4D97-AF65-F5344CB8AC3E}">
        <p14:creationId xmlns:p14="http://schemas.microsoft.com/office/powerpoint/2010/main" val="14676379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F56DE-7B0E-412A-8F41-F134674D68BC}"/>
              </a:ext>
            </a:extLst>
          </p:cNvPr>
          <p:cNvSpPr txBox="1">
            <a:spLocks/>
          </p:cNvSpPr>
          <p:nvPr/>
        </p:nvSpPr>
        <p:spPr>
          <a:xfrm>
            <a:off x="2591955" y="622971"/>
            <a:ext cx="6546570" cy="99417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t>European Network of Health Promoting Schools (ENHPS) (1992)</a:t>
            </a:r>
          </a:p>
        </p:txBody>
      </p:sp>
      <p:pic>
        <p:nvPicPr>
          <p:cNvPr id="3" name="Content Placeholder 3">
            <a:extLst>
              <a:ext uri="{FF2B5EF4-FFF2-40B4-BE49-F238E27FC236}">
                <a16:creationId xmlns:a16="http://schemas.microsoft.com/office/drawing/2014/main" id="{31F94D2F-8CBA-4826-BEDF-44E129401024}"/>
              </a:ext>
            </a:extLst>
          </p:cNvPr>
          <p:cNvPicPr>
            <a:picLocks noChangeAspect="1"/>
          </p:cNvPicPr>
          <p:nvPr/>
        </p:nvPicPr>
        <p:blipFill rotWithShape="1">
          <a:blip r:embed="rId3">
            <a:extLst>
              <a:ext uri="{28A0092B-C50C-407E-A947-70E740481C1C}">
                <a14:useLocalDpi xmlns:a14="http://schemas.microsoft.com/office/drawing/2010/main" val="0"/>
              </a:ext>
            </a:extLst>
          </a:blip>
          <a:srcRect t="6484" r="42067" b="54337"/>
          <a:stretch/>
        </p:blipFill>
        <p:spPr>
          <a:xfrm>
            <a:off x="9309111" y="4246405"/>
            <a:ext cx="2518235" cy="1278611"/>
          </a:xfrm>
          <a:prstGeom prst="rect">
            <a:avLst/>
          </a:prstGeom>
        </p:spPr>
      </p:pic>
      <p:sp>
        <p:nvSpPr>
          <p:cNvPr id="4" name="TextBox 3">
            <a:extLst>
              <a:ext uri="{FF2B5EF4-FFF2-40B4-BE49-F238E27FC236}">
                <a16:creationId xmlns:a16="http://schemas.microsoft.com/office/drawing/2014/main" id="{B53E2683-5603-4E73-BB18-90404383827B}"/>
              </a:ext>
            </a:extLst>
          </p:cNvPr>
          <p:cNvSpPr txBox="1"/>
          <p:nvPr/>
        </p:nvSpPr>
        <p:spPr>
          <a:xfrm>
            <a:off x="1523777" y="3689037"/>
            <a:ext cx="8682926" cy="2308324"/>
          </a:xfrm>
          <a:prstGeom prst="rect">
            <a:avLst/>
          </a:prstGeom>
          <a:noFill/>
        </p:spPr>
        <p:txBody>
          <a:bodyPr wrap="square" rtlCol="0">
            <a:spAutoFit/>
          </a:bodyPr>
          <a:lstStyle/>
          <a:p>
            <a:r>
              <a:rPr lang="en-GB"/>
              <a:t>Combining education and health intended </a:t>
            </a:r>
            <a:r>
              <a:rPr lang="en-GB" b="1"/>
              <a:t>to help children acquire the knowledge and develop the skills they need to participate fully in adult life.</a:t>
            </a:r>
          </a:p>
          <a:p>
            <a:endParaRPr lang="en-GB"/>
          </a:p>
          <a:p>
            <a:r>
              <a:rPr lang="en-GB"/>
              <a:t>1980s 	- Education for Health (Council for Europe, pilot): Four countries (Czech 	Republic, Hungary, Poland, Slovakia)</a:t>
            </a:r>
          </a:p>
          <a:p>
            <a:pPr marL="257175" indent="-257175">
              <a:buAutoNum type="arabicPlain" startAt="1999"/>
            </a:pPr>
            <a:r>
              <a:rPr lang="en-GB"/>
              <a:t> 	- 38 countries</a:t>
            </a:r>
          </a:p>
          <a:p>
            <a:r>
              <a:rPr lang="en-GB"/>
              <a:t>2018	- 45/50 countries (WG/SHE)</a:t>
            </a:r>
          </a:p>
          <a:p>
            <a:endParaRPr lang="en-GB"/>
          </a:p>
        </p:txBody>
      </p:sp>
      <p:sp>
        <p:nvSpPr>
          <p:cNvPr id="5" name="TextBox 4">
            <a:extLst>
              <a:ext uri="{FF2B5EF4-FFF2-40B4-BE49-F238E27FC236}">
                <a16:creationId xmlns:a16="http://schemas.microsoft.com/office/drawing/2014/main" id="{EB260EA9-89FD-40B4-9ACB-691B8DB32E87}"/>
              </a:ext>
            </a:extLst>
          </p:cNvPr>
          <p:cNvSpPr txBox="1"/>
          <p:nvPr/>
        </p:nvSpPr>
        <p:spPr>
          <a:xfrm>
            <a:off x="1395311" y="1556792"/>
            <a:ext cx="3376729" cy="415498"/>
          </a:xfrm>
          <a:prstGeom prst="rect">
            <a:avLst/>
          </a:prstGeom>
          <a:noFill/>
        </p:spPr>
        <p:txBody>
          <a:bodyPr wrap="square" rtlCol="0">
            <a:spAutoFit/>
          </a:bodyPr>
          <a:lstStyle/>
          <a:p>
            <a:r>
              <a:rPr lang="en-GB" sz="2100"/>
              <a:t>European Commission</a:t>
            </a:r>
          </a:p>
        </p:txBody>
      </p:sp>
      <p:sp>
        <p:nvSpPr>
          <p:cNvPr id="6" name="TextBox 5">
            <a:extLst>
              <a:ext uri="{FF2B5EF4-FFF2-40B4-BE49-F238E27FC236}">
                <a16:creationId xmlns:a16="http://schemas.microsoft.com/office/drawing/2014/main" id="{872DEDBE-B677-4EFB-83FC-352061838DB3}"/>
              </a:ext>
            </a:extLst>
          </p:cNvPr>
          <p:cNvSpPr txBox="1"/>
          <p:nvPr/>
        </p:nvSpPr>
        <p:spPr>
          <a:xfrm>
            <a:off x="5344471" y="1556792"/>
            <a:ext cx="1041539" cy="415498"/>
          </a:xfrm>
          <a:prstGeom prst="rect">
            <a:avLst/>
          </a:prstGeom>
          <a:noFill/>
        </p:spPr>
        <p:txBody>
          <a:bodyPr wrap="square" rtlCol="0">
            <a:spAutoFit/>
          </a:bodyPr>
          <a:lstStyle/>
          <a:p>
            <a:r>
              <a:rPr lang="en-GB" sz="2100"/>
              <a:t>WHO</a:t>
            </a:r>
          </a:p>
        </p:txBody>
      </p:sp>
      <p:sp>
        <p:nvSpPr>
          <p:cNvPr id="7" name="TextBox 6">
            <a:extLst>
              <a:ext uri="{FF2B5EF4-FFF2-40B4-BE49-F238E27FC236}">
                <a16:creationId xmlns:a16="http://schemas.microsoft.com/office/drawing/2014/main" id="{3E5CF1F6-0488-4E35-9805-16A17CE46732}"/>
              </a:ext>
            </a:extLst>
          </p:cNvPr>
          <p:cNvSpPr txBox="1"/>
          <p:nvPr/>
        </p:nvSpPr>
        <p:spPr>
          <a:xfrm>
            <a:off x="7941527" y="1556792"/>
            <a:ext cx="2735169" cy="415498"/>
          </a:xfrm>
          <a:prstGeom prst="rect">
            <a:avLst/>
          </a:prstGeom>
          <a:noFill/>
        </p:spPr>
        <p:txBody>
          <a:bodyPr wrap="square" rtlCol="0">
            <a:spAutoFit/>
          </a:bodyPr>
          <a:lstStyle/>
          <a:p>
            <a:r>
              <a:rPr lang="en-GB" sz="2100"/>
              <a:t>Council for Europe</a:t>
            </a:r>
          </a:p>
        </p:txBody>
      </p:sp>
      <p:sp>
        <p:nvSpPr>
          <p:cNvPr id="8" name="TextBox 7">
            <a:extLst>
              <a:ext uri="{FF2B5EF4-FFF2-40B4-BE49-F238E27FC236}">
                <a16:creationId xmlns:a16="http://schemas.microsoft.com/office/drawing/2014/main" id="{5D289A8D-DFDB-4DFC-A4B9-013D6343571B}"/>
              </a:ext>
            </a:extLst>
          </p:cNvPr>
          <p:cNvSpPr txBox="1"/>
          <p:nvPr/>
        </p:nvSpPr>
        <p:spPr>
          <a:xfrm>
            <a:off x="1674019" y="1916832"/>
            <a:ext cx="8282597" cy="1754326"/>
          </a:xfrm>
          <a:prstGeom prst="rect">
            <a:avLst/>
          </a:prstGeom>
          <a:noFill/>
          <a:ln>
            <a:solidFill>
              <a:schemeClr val="accent6">
                <a:lumMod val="75000"/>
              </a:schemeClr>
            </a:solidFill>
          </a:ln>
        </p:spPr>
        <p:txBody>
          <a:bodyPr wrap="square" numCol="2" rtlCol="0">
            <a:spAutoFit/>
          </a:bodyPr>
          <a:lstStyle/>
          <a:p>
            <a:r>
              <a:rPr lang="en-GB"/>
              <a:t>Aims:</a:t>
            </a:r>
          </a:p>
          <a:p>
            <a:pPr marL="214313" indent="-214313">
              <a:buFont typeface="Arial" panose="020B0604020202020204" pitchFamily="34" charset="0"/>
              <a:buChar char="•"/>
            </a:pPr>
            <a:r>
              <a:rPr lang="en-GB"/>
              <a:t>Integrate Health promotion into every aspect of curriculum</a:t>
            </a:r>
          </a:p>
          <a:p>
            <a:pPr marL="214313" indent="-214313">
              <a:buFont typeface="Arial" panose="020B0604020202020204" pitchFamily="34" charset="0"/>
              <a:buChar char="•"/>
            </a:pPr>
            <a:r>
              <a:rPr lang="en-GB"/>
              <a:t>Introduce healthy programmes and practices into schools daily routine</a:t>
            </a:r>
          </a:p>
          <a:p>
            <a:pPr marL="214313" indent="-214313">
              <a:buFont typeface="Arial" panose="020B0604020202020204" pitchFamily="34" charset="0"/>
              <a:buChar char="•"/>
            </a:pPr>
            <a:endParaRPr lang="en-GB"/>
          </a:p>
          <a:p>
            <a:pPr marL="214313" indent="-214313">
              <a:buFont typeface="Arial" panose="020B0604020202020204" pitchFamily="34" charset="0"/>
              <a:buChar char="•"/>
            </a:pPr>
            <a:r>
              <a:rPr lang="en-GB"/>
              <a:t>Improve working conditions</a:t>
            </a:r>
          </a:p>
          <a:p>
            <a:pPr marL="214313" indent="-214313">
              <a:buFont typeface="Arial" panose="020B0604020202020204" pitchFamily="34" charset="0"/>
              <a:buChar char="•"/>
            </a:pPr>
            <a:endParaRPr lang="en-GB"/>
          </a:p>
          <a:p>
            <a:pPr marL="214313" indent="-214313">
              <a:buFont typeface="Arial" panose="020B0604020202020204" pitchFamily="34" charset="0"/>
              <a:buChar char="•"/>
            </a:pPr>
            <a:r>
              <a:rPr lang="en-GB"/>
              <a:t>Foster better relations both within schools and between them and their local communities</a:t>
            </a:r>
          </a:p>
        </p:txBody>
      </p:sp>
      <p:sp>
        <p:nvSpPr>
          <p:cNvPr id="9" name="Title 1">
            <a:extLst>
              <a:ext uri="{FF2B5EF4-FFF2-40B4-BE49-F238E27FC236}">
                <a16:creationId xmlns:a16="http://schemas.microsoft.com/office/drawing/2014/main" id="{786DCA27-3CA3-1BDF-79B9-7004E28F05B0}"/>
              </a:ext>
            </a:extLst>
          </p:cNvPr>
          <p:cNvSpPr txBox="1">
            <a:spLocks/>
          </p:cNvSpPr>
          <p:nvPr/>
        </p:nvSpPr>
        <p:spPr>
          <a:xfrm>
            <a:off x="457200" y="174454"/>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Policy</a:t>
            </a:r>
          </a:p>
        </p:txBody>
      </p:sp>
      <p:pic>
        <p:nvPicPr>
          <p:cNvPr id="10" name="Picture 9">
            <a:extLst>
              <a:ext uri="{FF2B5EF4-FFF2-40B4-BE49-F238E27FC236}">
                <a16:creationId xmlns:a16="http://schemas.microsoft.com/office/drawing/2014/main" id="{4C68A6BC-C23A-60C7-3D1E-02CAAC7E438E}"/>
              </a:ext>
            </a:extLst>
          </p:cNvPr>
          <p:cNvPicPr>
            <a:picLocks noChangeAspect="1"/>
          </p:cNvPicPr>
          <p:nvPr/>
        </p:nvPicPr>
        <p:blipFill rotWithShape="1">
          <a:blip r:embed="rId4"/>
          <a:srcRect l="36161" r="35215" b="83605"/>
          <a:stretch/>
        </p:blipFill>
        <p:spPr>
          <a:xfrm rot="964846">
            <a:off x="9562253" y="281366"/>
            <a:ext cx="2373086" cy="823724"/>
          </a:xfrm>
          <a:prstGeom prst="rect">
            <a:avLst/>
          </a:prstGeom>
        </p:spPr>
      </p:pic>
    </p:spTree>
    <p:extLst>
      <p:ext uri="{BB962C8B-B14F-4D97-AF65-F5344CB8AC3E}">
        <p14:creationId xmlns:p14="http://schemas.microsoft.com/office/powerpoint/2010/main" val="3291648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96B42-F487-17E5-AB8C-A3370B3BA298}"/>
              </a:ext>
            </a:extLst>
          </p:cNvPr>
          <p:cNvSpPr>
            <a:spLocks noGrp="1"/>
          </p:cNvSpPr>
          <p:nvPr>
            <p:ph type="title"/>
          </p:nvPr>
        </p:nvSpPr>
        <p:spPr/>
        <p:txBody>
          <a:bodyPr/>
          <a:lstStyle/>
          <a:p>
            <a:r>
              <a:rPr lang="en-GB" dirty="0"/>
              <a:t>WHO leads this work across the globe </a:t>
            </a:r>
          </a:p>
        </p:txBody>
      </p:sp>
      <p:sp>
        <p:nvSpPr>
          <p:cNvPr id="3" name="Content Placeholder 2">
            <a:extLst>
              <a:ext uri="{FF2B5EF4-FFF2-40B4-BE49-F238E27FC236}">
                <a16:creationId xmlns:a16="http://schemas.microsoft.com/office/drawing/2014/main" id="{EBE8AE5A-8A0D-4DA8-A721-D95480D58504}"/>
              </a:ext>
            </a:extLst>
          </p:cNvPr>
          <p:cNvSpPr>
            <a:spLocks noGrp="1"/>
          </p:cNvSpPr>
          <p:nvPr>
            <p:ph idx="1"/>
          </p:nvPr>
        </p:nvSpPr>
        <p:spPr>
          <a:xfrm>
            <a:off x="9451181" y="1456441"/>
            <a:ext cx="2388885" cy="3945118"/>
          </a:xfrm>
        </p:spPr>
        <p:txBody>
          <a:bodyPr/>
          <a:lstStyle/>
          <a:p>
            <a:pPr marL="0" indent="0">
              <a:buNone/>
            </a:pPr>
            <a:r>
              <a:rPr lang="en-GB" dirty="0"/>
              <a:t>Choose a level:</a:t>
            </a:r>
          </a:p>
          <a:p>
            <a:pPr marL="0" indent="0">
              <a:buNone/>
            </a:pPr>
            <a:endParaRPr lang="en-GB" dirty="0"/>
          </a:p>
          <a:p>
            <a:pPr marL="0" indent="0">
              <a:buNone/>
            </a:pPr>
            <a:r>
              <a:rPr lang="en-GB" dirty="0"/>
              <a:t>Identify/List three key aspects that contribute to a health-promoting schools system</a:t>
            </a:r>
          </a:p>
        </p:txBody>
      </p:sp>
      <p:pic>
        <p:nvPicPr>
          <p:cNvPr id="7" name="Picture 6">
            <a:hlinkClick r:id="rId2"/>
            <a:extLst>
              <a:ext uri="{FF2B5EF4-FFF2-40B4-BE49-F238E27FC236}">
                <a16:creationId xmlns:a16="http://schemas.microsoft.com/office/drawing/2014/main" id="{6AD66A07-1F1B-68F7-7439-286DFFF38A04}"/>
              </a:ext>
            </a:extLst>
          </p:cNvPr>
          <p:cNvPicPr>
            <a:picLocks noChangeAspect="1"/>
          </p:cNvPicPr>
          <p:nvPr/>
        </p:nvPicPr>
        <p:blipFill rotWithShape="1">
          <a:blip r:embed="rId3"/>
          <a:srcRect l="6713" t="26621" r="12315" b="11459"/>
          <a:stretch/>
        </p:blipFill>
        <p:spPr>
          <a:xfrm>
            <a:off x="0" y="1456441"/>
            <a:ext cx="9451181" cy="4818357"/>
          </a:xfrm>
          <a:prstGeom prst="rect">
            <a:avLst/>
          </a:prstGeom>
        </p:spPr>
      </p:pic>
    </p:spTree>
    <p:extLst>
      <p:ext uri="{BB962C8B-B14F-4D97-AF65-F5344CB8AC3E}">
        <p14:creationId xmlns:p14="http://schemas.microsoft.com/office/powerpoint/2010/main" val="191052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931E775A-BF1C-4AD4-8448-963817AB6199}"/>
              </a:ext>
            </a:extLst>
          </p:cNvPr>
          <p:cNvPicPr>
            <a:picLocks noChangeAspect="1"/>
          </p:cNvPicPr>
          <p:nvPr/>
        </p:nvPicPr>
        <p:blipFill rotWithShape="1">
          <a:blip r:embed="rId3">
            <a:extLst>
              <a:ext uri="{28A0092B-C50C-407E-A947-70E740481C1C}">
                <a14:useLocalDpi xmlns:a14="http://schemas.microsoft.com/office/drawing/2010/main" val="0"/>
              </a:ext>
            </a:extLst>
          </a:blip>
          <a:srcRect t="6484" r="42067" b="54337"/>
          <a:stretch/>
        </p:blipFill>
        <p:spPr>
          <a:xfrm>
            <a:off x="9413643" y="191847"/>
            <a:ext cx="2518235" cy="1278611"/>
          </a:xfrm>
          <a:prstGeom prst="rect">
            <a:avLst/>
          </a:prstGeom>
        </p:spPr>
      </p:pic>
      <p:pic>
        <p:nvPicPr>
          <p:cNvPr id="3" name="Picture 2">
            <a:extLst>
              <a:ext uri="{FF2B5EF4-FFF2-40B4-BE49-F238E27FC236}">
                <a16:creationId xmlns:a16="http://schemas.microsoft.com/office/drawing/2014/main" id="{465C272C-E7B1-4AC0-BC3D-A89F28317E1E}"/>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617219" y="2758510"/>
            <a:ext cx="1635736" cy="906515"/>
          </a:xfrm>
          <a:prstGeom prst="rect">
            <a:avLst/>
          </a:prstGeom>
        </p:spPr>
      </p:pic>
      <p:pic>
        <p:nvPicPr>
          <p:cNvPr id="4" name="Picture 3">
            <a:extLst>
              <a:ext uri="{FF2B5EF4-FFF2-40B4-BE49-F238E27FC236}">
                <a16:creationId xmlns:a16="http://schemas.microsoft.com/office/drawing/2014/main" id="{B75CE9EC-5DBE-4EC1-882F-31D4607222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63429" y="2354217"/>
            <a:ext cx="1821911" cy="1114580"/>
          </a:xfrm>
          <a:prstGeom prst="rect">
            <a:avLst/>
          </a:prstGeom>
        </p:spPr>
      </p:pic>
      <p:pic>
        <p:nvPicPr>
          <p:cNvPr id="5" name="Picture 4">
            <a:extLst>
              <a:ext uri="{FF2B5EF4-FFF2-40B4-BE49-F238E27FC236}">
                <a16:creationId xmlns:a16="http://schemas.microsoft.com/office/drawing/2014/main" id="{E0541ADB-86CD-4E70-A1BF-3DCDC80249B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6362" y="2544626"/>
            <a:ext cx="1850231" cy="542925"/>
          </a:xfrm>
          <a:prstGeom prst="rect">
            <a:avLst/>
          </a:prstGeom>
        </p:spPr>
      </p:pic>
      <p:pic>
        <p:nvPicPr>
          <p:cNvPr id="6" name="Picture 5">
            <a:extLst>
              <a:ext uri="{FF2B5EF4-FFF2-40B4-BE49-F238E27FC236}">
                <a16:creationId xmlns:a16="http://schemas.microsoft.com/office/drawing/2014/main" id="{7D00FC01-968D-4C91-B2F2-199F2466678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12175" y="2593117"/>
            <a:ext cx="1259118" cy="988868"/>
          </a:xfrm>
          <a:prstGeom prst="rect">
            <a:avLst/>
          </a:prstGeom>
        </p:spPr>
      </p:pic>
      <p:sp>
        <p:nvSpPr>
          <p:cNvPr id="7" name="TextBox 6">
            <a:extLst>
              <a:ext uri="{FF2B5EF4-FFF2-40B4-BE49-F238E27FC236}">
                <a16:creationId xmlns:a16="http://schemas.microsoft.com/office/drawing/2014/main" id="{31547138-FD9E-42B8-B323-7E7C07A65F9C}"/>
              </a:ext>
            </a:extLst>
          </p:cNvPr>
          <p:cNvSpPr txBox="1"/>
          <p:nvPr/>
        </p:nvSpPr>
        <p:spPr>
          <a:xfrm>
            <a:off x="1939050" y="1820198"/>
            <a:ext cx="8496037" cy="707886"/>
          </a:xfrm>
          <a:prstGeom prst="rect">
            <a:avLst/>
          </a:prstGeom>
          <a:noFill/>
        </p:spPr>
        <p:txBody>
          <a:bodyPr wrap="square" rtlCol="0">
            <a:spAutoFit/>
          </a:bodyPr>
          <a:lstStyle/>
          <a:p>
            <a:pPr algn="ctr"/>
            <a:r>
              <a:rPr lang="en-GB" sz="2000"/>
              <a:t>Focused on developing activities suited to the needs and circumstances of each participating school</a:t>
            </a:r>
          </a:p>
        </p:txBody>
      </p:sp>
      <p:sp>
        <p:nvSpPr>
          <p:cNvPr id="8" name="TextBox 7">
            <a:extLst>
              <a:ext uri="{FF2B5EF4-FFF2-40B4-BE49-F238E27FC236}">
                <a16:creationId xmlns:a16="http://schemas.microsoft.com/office/drawing/2014/main" id="{FE240018-2F73-4A86-9B3F-F7BC8FF6A1D9}"/>
              </a:ext>
            </a:extLst>
          </p:cNvPr>
          <p:cNvSpPr txBox="1"/>
          <p:nvPr/>
        </p:nvSpPr>
        <p:spPr>
          <a:xfrm>
            <a:off x="1028752" y="3501008"/>
            <a:ext cx="1907842" cy="1200329"/>
          </a:xfrm>
          <a:prstGeom prst="rect">
            <a:avLst/>
          </a:prstGeom>
          <a:noFill/>
        </p:spPr>
        <p:txBody>
          <a:bodyPr wrap="square" rtlCol="0">
            <a:spAutoFit/>
          </a:bodyPr>
          <a:lstStyle/>
          <a:p>
            <a:r>
              <a:rPr lang="en-GB" dirty="0"/>
              <a:t>National healthy schools programme (England) </a:t>
            </a:r>
          </a:p>
        </p:txBody>
      </p:sp>
      <p:sp>
        <p:nvSpPr>
          <p:cNvPr id="9" name="TextBox 8">
            <a:extLst>
              <a:ext uri="{FF2B5EF4-FFF2-40B4-BE49-F238E27FC236}">
                <a16:creationId xmlns:a16="http://schemas.microsoft.com/office/drawing/2014/main" id="{6169FE3B-0F03-4B34-8021-3AD4F84B4A1B}"/>
              </a:ext>
            </a:extLst>
          </p:cNvPr>
          <p:cNvSpPr txBox="1"/>
          <p:nvPr/>
        </p:nvSpPr>
        <p:spPr>
          <a:xfrm>
            <a:off x="3977498" y="3578353"/>
            <a:ext cx="1907842" cy="1200329"/>
          </a:xfrm>
          <a:prstGeom prst="rect">
            <a:avLst/>
          </a:prstGeom>
          <a:noFill/>
        </p:spPr>
        <p:txBody>
          <a:bodyPr wrap="square" rtlCol="0">
            <a:spAutoFit/>
          </a:bodyPr>
          <a:lstStyle/>
          <a:p>
            <a:r>
              <a:rPr lang="en-GB"/>
              <a:t>Health improvement programme (Scotland)</a:t>
            </a:r>
          </a:p>
        </p:txBody>
      </p:sp>
      <p:sp>
        <p:nvSpPr>
          <p:cNvPr id="10" name="TextBox 9">
            <a:extLst>
              <a:ext uri="{FF2B5EF4-FFF2-40B4-BE49-F238E27FC236}">
                <a16:creationId xmlns:a16="http://schemas.microsoft.com/office/drawing/2014/main" id="{DD186AA6-85D4-46A0-8E79-B83C0335F63E}"/>
              </a:ext>
            </a:extLst>
          </p:cNvPr>
          <p:cNvSpPr txBox="1"/>
          <p:nvPr/>
        </p:nvSpPr>
        <p:spPr>
          <a:xfrm>
            <a:off x="6650818" y="3691541"/>
            <a:ext cx="2073773" cy="923330"/>
          </a:xfrm>
          <a:prstGeom prst="rect">
            <a:avLst/>
          </a:prstGeom>
          <a:noFill/>
        </p:spPr>
        <p:txBody>
          <a:bodyPr wrap="square" rtlCol="0">
            <a:spAutoFit/>
          </a:bodyPr>
          <a:lstStyle/>
          <a:p>
            <a:r>
              <a:rPr lang="en-GB"/>
              <a:t>Health promoting schools initiative (</a:t>
            </a:r>
            <a:r>
              <a:rPr lang="en-GB" err="1"/>
              <a:t>N.Ireland</a:t>
            </a:r>
            <a:r>
              <a:rPr lang="en-GB"/>
              <a:t>)</a:t>
            </a:r>
          </a:p>
        </p:txBody>
      </p:sp>
      <p:sp>
        <p:nvSpPr>
          <p:cNvPr id="11" name="TextBox 10">
            <a:extLst>
              <a:ext uri="{FF2B5EF4-FFF2-40B4-BE49-F238E27FC236}">
                <a16:creationId xmlns:a16="http://schemas.microsoft.com/office/drawing/2014/main" id="{3729AA44-0AB4-46DE-8DA2-EB0B4A695846}"/>
              </a:ext>
            </a:extLst>
          </p:cNvPr>
          <p:cNvSpPr txBox="1"/>
          <p:nvPr/>
        </p:nvSpPr>
        <p:spPr>
          <a:xfrm>
            <a:off x="9497746" y="3848288"/>
            <a:ext cx="2073773" cy="923330"/>
          </a:xfrm>
          <a:prstGeom prst="rect">
            <a:avLst/>
          </a:prstGeom>
          <a:noFill/>
        </p:spPr>
        <p:txBody>
          <a:bodyPr wrap="square" rtlCol="0">
            <a:spAutoFit/>
          </a:bodyPr>
          <a:lstStyle/>
          <a:p>
            <a:r>
              <a:rPr lang="en-GB"/>
              <a:t>Welsh Network of Healthy School Schemes (WNHSS)</a:t>
            </a:r>
          </a:p>
        </p:txBody>
      </p:sp>
      <p:sp>
        <p:nvSpPr>
          <p:cNvPr id="12" name="TextBox 11">
            <a:extLst>
              <a:ext uri="{FF2B5EF4-FFF2-40B4-BE49-F238E27FC236}">
                <a16:creationId xmlns:a16="http://schemas.microsoft.com/office/drawing/2014/main" id="{FA9B1122-E32F-415A-86D6-E1B9F17DEA6B}"/>
              </a:ext>
            </a:extLst>
          </p:cNvPr>
          <p:cNvSpPr txBox="1"/>
          <p:nvPr/>
        </p:nvSpPr>
        <p:spPr>
          <a:xfrm>
            <a:off x="872706" y="5311198"/>
            <a:ext cx="10698813" cy="415498"/>
          </a:xfrm>
          <a:prstGeom prst="rect">
            <a:avLst/>
          </a:prstGeom>
          <a:noFill/>
        </p:spPr>
        <p:txBody>
          <a:bodyPr wrap="square" rtlCol="0">
            <a:spAutoFit/>
          </a:bodyPr>
          <a:lstStyle/>
          <a:p>
            <a:r>
              <a:rPr lang="en-US" sz="2100">
                <a:solidFill>
                  <a:schemeClr val="accent6">
                    <a:lumMod val="75000"/>
                  </a:schemeClr>
                </a:solidFill>
              </a:rPr>
              <a:t>In our experience how has health and wellbeing been covered and facilitated in schools?</a:t>
            </a:r>
          </a:p>
        </p:txBody>
      </p:sp>
      <p:sp>
        <p:nvSpPr>
          <p:cNvPr id="13" name="Rectangle 12">
            <a:extLst>
              <a:ext uri="{FF2B5EF4-FFF2-40B4-BE49-F238E27FC236}">
                <a16:creationId xmlns:a16="http://schemas.microsoft.com/office/drawing/2014/main" id="{A10E65D7-82D1-4F4E-805B-463CA1B96372}"/>
              </a:ext>
            </a:extLst>
          </p:cNvPr>
          <p:cNvSpPr/>
          <p:nvPr/>
        </p:nvSpPr>
        <p:spPr>
          <a:xfrm>
            <a:off x="102284" y="193730"/>
            <a:ext cx="9156016" cy="1477328"/>
          </a:xfrm>
          <a:prstGeom prst="rect">
            <a:avLst/>
          </a:prstGeom>
        </p:spPr>
        <p:txBody>
          <a:bodyPr wrap="square">
            <a:spAutoFit/>
          </a:bodyPr>
          <a:lstStyle/>
          <a:p>
            <a:r>
              <a:rPr lang="en-GB" dirty="0"/>
              <a:t>Three organisations developed idea of integrating health promotion into every aspect of the school setting:</a:t>
            </a:r>
          </a:p>
          <a:p>
            <a:endParaRPr lang="en-GB" dirty="0"/>
          </a:p>
          <a:p>
            <a:r>
              <a:rPr lang="en-GB" dirty="0"/>
              <a:t>	Pupils		Teachers		Other school staff		Parents 		                                               Wider community</a:t>
            </a:r>
          </a:p>
        </p:txBody>
      </p:sp>
    </p:spTree>
    <p:extLst>
      <p:ext uri="{BB962C8B-B14F-4D97-AF65-F5344CB8AC3E}">
        <p14:creationId xmlns:p14="http://schemas.microsoft.com/office/powerpoint/2010/main" val="10551478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AC3C354-3C26-4642-BD21-0DCA69E450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448" y="334624"/>
            <a:ext cx="1850231" cy="542925"/>
          </a:xfrm>
          <a:prstGeom prst="rect">
            <a:avLst/>
          </a:prstGeom>
        </p:spPr>
      </p:pic>
      <p:sp>
        <p:nvSpPr>
          <p:cNvPr id="3" name="TextBox 2">
            <a:extLst>
              <a:ext uri="{FF2B5EF4-FFF2-40B4-BE49-F238E27FC236}">
                <a16:creationId xmlns:a16="http://schemas.microsoft.com/office/drawing/2014/main" id="{386A6EC7-2F61-46D8-B372-22F61859D20B}"/>
              </a:ext>
            </a:extLst>
          </p:cNvPr>
          <p:cNvSpPr txBox="1"/>
          <p:nvPr/>
        </p:nvSpPr>
        <p:spPr>
          <a:xfrm>
            <a:off x="6886611" y="334624"/>
            <a:ext cx="5446359" cy="461665"/>
          </a:xfrm>
          <a:prstGeom prst="rect">
            <a:avLst/>
          </a:prstGeom>
          <a:noFill/>
        </p:spPr>
        <p:txBody>
          <a:bodyPr wrap="square" rtlCol="0">
            <a:spAutoFit/>
          </a:bodyPr>
          <a:lstStyle/>
          <a:p>
            <a:r>
              <a:rPr lang="en-GB" sz="2400" dirty="0"/>
              <a:t>National Healthy Schools Programme</a:t>
            </a:r>
          </a:p>
        </p:txBody>
      </p:sp>
      <p:sp>
        <p:nvSpPr>
          <p:cNvPr id="4" name="TextBox 3">
            <a:extLst>
              <a:ext uri="{FF2B5EF4-FFF2-40B4-BE49-F238E27FC236}">
                <a16:creationId xmlns:a16="http://schemas.microsoft.com/office/drawing/2014/main" id="{90A4E13F-D616-4956-8813-CF831B057AF0}"/>
              </a:ext>
            </a:extLst>
          </p:cNvPr>
          <p:cNvSpPr txBox="1"/>
          <p:nvPr/>
        </p:nvSpPr>
        <p:spPr>
          <a:xfrm>
            <a:off x="318578" y="1340768"/>
            <a:ext cx="11580052" cy="4093428"/>
          </a:xfrm>
          <a:prstGeom prst="rect">
            <a:avLst/>
          </a:prstGeom>
          <a:noFill/>
        </p:spPr>
        <p:txBody>
          <a:bodyPr wrap="square" rtlCol="0">
            <a:spAutoFit/>
          </a:bodyPr>
          <a:lstStyle/>
          <a:p>
            <a:r>
              <a:rPr lang="en-GB" sz="2000" dirty="0"/>
              <a:t>The programme “supports the link between health, behaviour and achievement; it is about creating healthy and happy children and young people, who do better in learning and in life” (SHE, 2008).</a:t>
            </a:r>
          </a:p>
          <a:p>
            <a:endParaRPr lang="en-GB" sz="2000" dirty="0"/>
          </a:p>
          <a:p>
            <a:r>
              <a:rPr lang="en-GB" sz="2000" dirty="0"/>
              <a:t>Based on a whole-school/whole-child approach to physical and emotional wellbeing.</a:t>
            </a:r>
          </a:p>
          <a:p>
            <a:endParaRPr lang="en-GB" sz="2000" dirty="0"/>
          </a:p>
          <a:p>
            <a:r>
              <a:rPr lang="en-GB" sz="2000" b="1" dirty="0"/>
              <a:t>4 core themes:</a:t>
            </a:r>
          </a:p>
          <a:p>
            <a:pPr marL="214313" indent="-214313">
              <a:buFontTx/>
              <a:buChar char="-"/>
            </a:pPr>
            <a:r>
              <a:rPr lang="en-GB" sz="2000" dirty="0"/>
              <a:t>Personal, social, health and economic education</a:t>
            </a:r>
          </a:p>
          <a:p>
            <a:pPr marL="214313" indent="-214313">
              <a:buFontTx/>
              <a:buChar char="-"/>
            </a:pPr>
            <a:r>
              <a:rPr lang="en-GB" sz="2000" dirty="0"/>
              <a:t>Healthy eating</a:t>
            </a:r>
          </a:p>
          <a:p>
            <a:pPr marL="214313" indent="-214313">
              <a:buFontTx/>
              <a:buChar char="-"/>
            </a:pPr>
            <a:r>
              <a:rPr lang="en-GB" sz="2000" dirty="0"/>
              <a:t>Physical activity</a:t>
            </a:r>
          </a:p>
          <a:p>
            <a:pPr marL="214313" indent="-214313">
              <a:buFontTx/>
              <a:buChar char="-"/>
            </a:pPr>
            <a:r>
              <a:rPr lang="en-GB" sz="2000" dirty="0"/>
              <a:t>Emotional health and wellbeing</a:t>
            </a:r>
          </a:p>
          <a:p>
            <a:r>
              <a:rPr lang="en-GB" sz="2000" dirty="0"/>
              <a:t>(across “every aspect of the school”)</a:t>
            </a:r>
          </a:p>
          <a:p>
            <a:endParaRPr lang="en-GB" sz="2000" dirty="0"/>
          </a:p>
          <a:p>
            <a:r>
              <a:rPr lang="en-GB" sz="2000" dirty="0"/>
              <a:t>2008 figures: 	-95% of schools participating</a:t>
            </a:r>
          </a:p>
        </p:txBody>
      </p:sp>
    </p:spTree>
    <p:extLst>
      <p:ext uri="{BB962C8B-B14F-4D97-AF65-F5344CB8AC3E}">
        <p14:creationId xmlns:p14="http://schemas.microsoft.com/office/powerpoint/2010/main" val="564496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3E93-4C9F-461A-B9D5-D8F53F967260}"/>
              </a:ext>
            </a:extLst>
          </p:cNvPr>
          <p:cNvSpPr txBox="1">
            <a:spLocks/>
          </p:cNvSpPr>
          <p:nvPr/>
        </p:nvSpPr>
        <p:spPr>
          <a:xfrm>
            <a:off x="457200" y="174454"/>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Policy</a:t>
            </a:r>
          </a:p>
        </p:txBody>
      </p:sp>
      <p:pic>
        <p:nvPicPr>
          <p:cNvPr id="3" name="Picture 2">
            <a:extLst>
              <a:ext uri="{FF2B5EF4-FFF2-40B4-BE49-F238E27FC236}">
                <a16:creationId xmlns:a16="http://schemas.microsoft.com/office/drawing/2014/main" id="{E26E8DAC-FF8D-481C-833A-937014104F40}"/>
              </a:ext>
            </a:extLst>
          </p:cNvPr>
          <p:cNvPicPr>
            <a:picLocks noChangeAspect="1"/>
          </p:cNvPicPr>
          <p:nvPr/>
        </p:nvPicPr>
        <p:blipFill rotWithShape="1">
          <a:blip r:embed="rId3"/>
          <a:srcRect l="21519" t="12919" r="23432" b="17015"/>
          <a:stretch/>
        </p:blipFill>
        <p:spPr>
          <a:xfrm>
            <a:off x="7464080" y="2379696"/>
            <a:ext cx="4194319" cy="3002878"/>
          </a:xfrm>
          <a:prstGeom prst="rect">
            <a:avLst/>
          </a:prstGeom>
        </p:spPr>
      </p:pic>
      <p:sp>
        <p:nvSpPr>
          <p:cNvPr id="4" name="Content Placeholder 2">
            <a:extLst>
              <a:ext uri="{FF2B5EF4-FFF2-40B4-BE49-F238E27FC236}">
                <a16:creationId xmlns:a16="http://schemas.microsoft.com/office/drawing/2014/main" id="{AA386874-2F68-4E7D-BB4C-1AD5EA033C3A}"/>
              </a:ext>
            </a:extLst>
          </p:cNvPr>
          <p:cNvSpPr txBox="1">
            <a:spLocks/>
          </p:cNvSpPr>
          <p:nvPr/>
        </p:nvSpPr>
        <p:spPr>
          <a:xfrm>
            <a:off x="457200" y="1196752"/>
            <a:ext cx="8229600" cy="432048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Wellbeing of future generation act (2015)</a:t>
            </a:r>
          </a:p>
          <a:p>
            <a:r>
              <a:rPr lang="en-US"/>
              <a:t>WNHSS</a:t>
            </a:r>
          </a:p>
        </p:txBody>
      </p:sp>
      <p:pic>
        <p:nvPicPr>
          <p:cNvPr id="5" name="Picture 4">
            <a:extLst>
              <a:ext uri="{FF2B5EF4-FFF2-40B4-BE49-F238E27FC236}">
                <a16:creationId xmlns:a16="http://schemas.microsoft.com/office/drawing/2014/main" id="{A4E071E5-30BD-4412-9E35-E4B4488F1D3D}"/>
              </a:ext>
            </a:extLst>
          </p:cNvPr>
          <p:cNvPicPr>
            <a:picLocks noChangeAspect="1"/>
          </p:cNvPicPr>
          <p:nvPr/>
        </p:nvPicPr>
        <p:blipFill rotWithShape="1">
          <a:blip r:embed="rId4"/>
          <a:srcRect l="36161" r="35215" b="83605"/>
          <a:stretch/>
        </p:blipFill>
        <p:spPr>
          <a:xfrm rot="964846">
            <a:off x="9562253" y="281366"/>
            <a:ext cx="2373086" cy="823724"/>
          </a:xfrm>
          <a:prstGeom prst="rect">
            <a:avLst/>
          </a:prstGeom>
        </p:spPr>
      </p:pic>
      <p:sp>
        <p:nvSpPr>
          <p:cNvPr id="6" name="TextBox 5">
            <a:extLst>
              <a:ext uri="{FF2B5EF4-FFF2-40B4-BE49-F238E27FC236}">
                <a16:creationId xmlns:a16="http://schemas.microsoft.com/office/drawing/2014/main" id="{2F8EA0F1-E08C-4FF7-AB0B-5B4A9FCF5FF7}"/>
              </a:ext>
            </a:extLst>
          </p:cNvPr>
          <p:cNvSpPr txBox="1"/>
          <p:nvPr/>
        </p:nvSpPr>
        <p:spPr>
          <a:xfrm>
            <a:off x="9776417" y="5332567"/>
            <a:ext cx="1553705" cy="369332"/>
          </a:xfrm>
          <a:prstGeom prst="rect">
            <a:avLst/>
          </a:prstGeom>
          <a:noFill/>
        </p:spPr>
        <p:txBody>
          <a:bodyPr wrap="square" rtlCol="0">
            <a:spAutoFit/>
          </a:bodyPr>
          <a:lstStyle/>
          <a:p>
            <a:r>
              <a:rPr lang="en-GB"/>
              <a:t>(WAG, 2014)</a:t>
            </a:r>
          </a:p>
        </p:txBody>
      </p:sp>
      <p:pic>
        <p:nvPicPr>
          <p:cNvPr id="7" name="Picture 6">
            <a:hlinkClick r:id="rId5"/>
            <a:extLst>
              <a:ext uri="{FF2B5EF4-FFF2-40B4-BE49-F238E27FC236}">
                <a16:creationId xmlns:a16="http://schemas.microsoft.com/office/drawing/2014/main" id="{A03CB1CA-99BF-4933-A751-FAD2ECB5614E}"/>
              </a:ext>
            </a:extLst>
          </p:cNvPr>
          <p:cNvPicPr>
            <a:picLocks noChangeAspect="1"/>
          </p:cNvPicPr>
          <p:nvPr/>
        </p:nvPicPr>
        <p:blipFill rotWithShape="1">
          <a:blip r:embed="rId6"/>
          <a:srcRect l="33480" t="13268" r="34559" b="5337"/>
          <a:stretch/>
        </p:blipFill>
        <p:spPr>
          <a:xfrm>
            <a:off x="2143170" y="1872685"/>
            <a:ext cx="2931750" cy="4199779"/>
          </a:xfrm>
          <a:prstGeom prst="rect">
            <a:avLst/>
          </a:prstGeom>
        </p:spPr>
      </p:pic>
    </p:spTree>
    <p:extLst>
      <p:ext uri="{BB962C8B-B14F-4D97-AF65-F5344CB8AC3E}">
        <p14:creationId xmlns:p14="http://schemas.microsoft.com/office/powerpoint/2010/main" val="48475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1CC662-8481-65CC-CCCB-57E4390A8873}"/>
              </a:ext>
            </a:extLst>
          </p:cNvPr>
          <p:cNvPicPr>
            <a:picLocks noChangeAspect="1"/>
          </p:cNvPicPr>
          <p:nvPr/>
        </p:nvPicPr>
        <p:blipFill rotWithShape="1">
          <a:blip r:embed="rId3"/>
          <a:srcRect l="36161" r="35215" b="83605"/>
          <a:stretch/>
        </p:blipFill>
        <p:spPr>
          <a:xfrm rot="964846">
            <a:off x="9562253" y="281366"/>
            <a:ext cx="2373086" cy="823724"/>
          </a:xfrm>
          <a:prstGeom prst="rect">
            <a:avLst/>
          </a:prstGeom>
        </p:spPr>
      </p:pic>
      <p:sp>
        <p:nvSpPr>
          <p:cNvPr id="2" name="Title 1">
            <a:extLst>
              <a:ext uri="{FF2B5EF4-FFF2-40B4-BE49-F238E27FC236}">
                <a16:creationId xmlns:a16="http://schemas.microsoft.com/office/drawing/2014/main" id="{B9228942-3497-0F39-D797-0A86901ACFCE}"/>
              </a:ext>
            </a:extLst>
          </p:cNvPr>
          <p:cNvSpPr>
            <a:spLocks noGrp="1"/>
          </p:cNvSpPr>
          <p:nvPr>
            <p:ph type="title"/>
          </p:nvPr>
        </p:nvSpPr>
        <p:spPr>
          <a:xfrm>
            <a:off x="355076" y="288813"/>
            <a:ext cx="11481847" cy="707887"/>
          </a:xfrm>
        </p:spPr>
        <p:txBody>
          <a:bodyPr/>
          <a:lstStyle/>
          <a:p>
            <a:r>
              <a:rPr lang="en-GB"/>
              <a:t>Wellbeing of future generation act (2015)</a:t>
            </a:r>
          </a:p>
        </p:txBody>
      </p:sp>
      <p:pic>
        <p:nvPicPr>
          <p:cNvPr id="4" name="Picture 3">
            <a:extLst>
              <a:ext uri="{FF2B5EF4-FFF2-40B4-BE49-F238E27FC236}">
                <a16:creationId xmlns:a16="http://schemas.microsoft.com/office/drawing/2014/main" id="{4C356E38-7A8B-245C-48ED-9FE555ABBDD5}"/>
              </a:ext>
            </a:extLst>
          </p:cNvPr>
          <p:cNvPicPr>
            <a:picLocks noChangeAspect="1"/>
          </p:cNvPicPr>
          <p:nvPr/>
        </p:nvPicPr>
        <p:blipFill rotWithShape="1">
          <a:blip r:embed="rId4"/>
          <a:srcRect l="2314" t="6845" r="31424"/>
          <a:stretch/>
        </p:blipFill>
        <p:spPr>
          <a:xfrm>
            <a:off x="6910634" y="1268321"/>
            <a:ext cx="4569851" cy="4321358"/>
          </a:xfrm>
          <a:prstGeom prst="rect">
            <a:avLst/>
          </a:prstGeom>
        </p:spPr>
      </p:pic>
      <p:pic>
        <p:nvPicPr>
          <p:cNvPr id="5" name="Picture 4">
            <a:extLst>
              <a:ext uri="{FF2B5EF4-FFF2-40B4-BE49-F238E27FC236}">
                <a16:creationId xmlns:a16="http://schemas.microsoft.com/office/drawing/2014/main" id="{6150BBCF-7D3A-FDFD-367B-DB2194997A6A}"/>
              </a:ext>
            </a:extLst>
          </p:cNvPr>
          <p:cNvPicPr>
            <a:picLocks noChangeAspect="1"/>
          </p:cNvPicPr>
          <p:nvPr/>
        </p:nvPicPr>
        <p:blipFill rotWithShape="1">
          <a:blip r:embed="rId5"/>
          <a:srcRect l="60978" t="18019" r="32826" b="20741"/>
          <a:stretch/>
        </p:blipFill>
        <p:spPr>
          <a:xfrm>
            <a:off x="119270" y="967409"/>
            <a:ext cx="1662714" cy="4622270"/>
          </a:xfrm>
          <a:prstGeom prst="rect">
            <a:avLst/>
          </a:prstGeom>
        </p:spPr>
      </p:pic>
      <p:sp>
        <p:nvSpPr>
          <p:cNvPr id="6" name="TextBox 5">
            <a:extLst>
              <a:ext uri="{FF2B5EF4-FFF2-40B4-BE49-F238E27FC236}">
                <a16:creationId xmlns:a16="http://schemas.microsoft.com/office/drawing/2014/main" id="{E3693B04-2053-015F-4CB6-777E72DE6E2A}"/>
              </a:ext>
            </a:extLst>
          </p:cNvPr>
          <p:cNvSpPr txBox="1"/>
          <p:nvPr/>
        </p:nvSpPr>
        <p:spPr>
          <a:xfrm>
            <a:off x="1974574" y="1842052"/>
            <a:ext cx="4412974" cy="707886"/>
          </a:xfrm>
          <a:prstGeom prst="rect">
            <a:avLst/>
          </a:prstGeom>
          <a:noFill/>
        </p:spPr>
        <p:txBody>
          <a:bodyPr wrap="square" rtlCol="0">
            <a:spAutoFit/>
          </a:bodyPr>
          <a:lstStyle/>
          <a:p>
            <a:r>
              <a:rPr lang="en-GB" sz="4000"/>
              <a:t>A Healthier Wales</a:t>
            </a:r>
          </a:p>
        </p:txBody>
      </p:sp>
      <p:sp>
        <p:nvSpPr>
          <p:cNvPr id="7" name="TextBox 6">
            <a:extLst>
              <a:ext uri="{FF2B5EF4-FFF2-40B4-BE49-F238E27FC236}">
                <a16:creationId xmlns:a16="http://schemas.microsoft.com/office/drawing/2014/main" id="{FFBF94CC-6896-515C-5A7B-4CF21023F7FC}"/>
              </a:ext>
            </a:extLst>
          </p:cNvPr>
          <p:cNvSpPr txBox="1"/>
          <p:nvPr/>
        </p:nvSpPr>
        <p:spPr>
          <a:xfrm>
            <a:off x="1457742" y="3093180"/>
            <a:ext cx="3858139" cy="400110"/>
          </a:xfrm>
          <a:prstGeom prst="rect">
            <a:avLst/>
          </a:prstGeom>
          <a:noFill/>
        </p:spPr>
        <p:txBody>
          <a:bodyPr wrap="square" rtlCol="0">
            <a:spAutoFit/>
          </a:bodyPr>
          <a:lstStyle/>
          <a:p>
            <a:r>
              <a:rPr lang="en-GB" sz="2000"/>
              <a:t>A compassionate nation</a:t>
            </a:r>
          </a:p>
        </p:txBody>
      </p:sp>
      <p:sp>
        <p:nvSpPr>
          <p:cNvPr id="8" name="TextBox 7">
            <a:extLst>
              <a:ext uri="{FF2B5EF4-FFF2-40B4-BE49-F238E27FC236}">
                <a16:creationId xmlns:a16="http://schemas.microsoft.com/office/drawing/2014/main" id="{0C23EDDD-B27C-54F6-59D6-27493C0B4E7A}"/>
              </a:ext>
            </a:extLst>
          </p:cNvPr>
          <p:cNvSpPr txBox="1"/>
          <p:nvPr/>
        </p:nvSpPr>
        <p:spPr>
          <a:xfrm>
            <a:off x="1451491" y="3659496"/>
            <a:ext cx="3858139" cy="400110"/>
          </a:xfrm>
          <a:prstGeom prst="rect">
            <a:avLst/>
          </a:prstGeom>
          <a:noFill/>
        </p:spPr>
        <p:txBody>
          <a:bodyPr wrap="square" rtlCol="0">
            <a:spAutoFit/>
          </a:bodyPr>
          <a:lstStyle/>
          <a:p>
            <a:r>
              <a:rPr lang="en-GB" sz="2000"/>
              <a:t>An active nation</a:t>
            </a:r>
          </a:p>
        </p:txBody>
      </p:sp>
      <p:sp>
        <p:nvSpPr>
          <p:cNvPr id="9" name="TextBox 8">
            <a:extLst>
              <a:ext uri="{FF2B5EF4-FFF2-40B4-BE49-F238E27FC236}">
                <a16:creationId xmlns:a16="http://schemas.microsoft.com/office/drawing/2014/main" id="{4A9B143C-5343-B1F4-E2E0-4490451D6E43}"/>
              </a:ext>
            </a:extLst>
          </p:cNvPr>
          <p:cNvSpPr txBox="1"/>
          <p:nvPr/>
        </p:nvSpPr>
        <p:spPr>
          <a:xfrm>
            <a:off x="1414457" y="4164255"/>
            <a:ext cx="5317647" cy="707886"/>
          </a:xfrm>
          <a:prstGeom prst="rect">
            <a:avLst/>
          </a:prstGeom>
          <a:noFill/>
        </p:spPr>
        <p:txBody>
          <a:bodyPr wrap="square" rtlCol="0">
            <a:spAutoFit/>
          </a:bodyPr>
          <a:lstStyle/>
          <a:p>
            <a:r>
              <a:rPr lang="en-GB" sz="2000"/>
              <a:t>Place-making and designing-in community health and wellbeing</a:t>
            </a:r>
          </a:p>
        </p:txBody>
      </p:sp>
      <p:sp>
        <p:nvSpPr>
          <p:cNvPr id="10" name="TextBox 9">
            <a:extLst>
              <a:ext uri="{FF2B5EF4-FFF2-40B4-BE49-F238E27FC236}">
                <a16:creationId xmlns:a16="http://schemas.microsoft.com/office/drawing/2014/main" id="{3BF73495-E674-42D4-1FB1-0EACF9447E7A}"/>
              </a:ext>
            </a:extLst>
          </p:cNvPr>
          <p:cNvSpPr txBox="1"/>
          <p:nvPr/>
        </p:nvSpPr>
        <p:spPr>
          <a:xfrm>
            <a:off x="1438239" y="4852049"/>
            <a:ext cx="5651674" cy="400110"/>
          </a:xfrm>
          <a:prstGeom prst="rect">
            <a:avLst/>
          </a:prstGeom>
          <a:noFill/>
        </p:spPr>
        <p:txBody>
          <a:bodyPr wrap="square" rtlCol="0">
            <a:spAutoFit/>
          </a:bodyPr>
          <a:lstStyle/>
          <a:p>
            <a:r>
              <a:rPr lang="en-GB" sz="2000"/>
              <a:t>Seamless, preventative organisations and services</a:t>
            </a:r>
          </a:p>
        </p:txBody>
      </p:sp>
    </p:spTree>
    <p:extLst>
      <p:ext uri="{BB962C8B-B14F-4D97-AF65-F5344CB8AC3E}">
        <p14:creationId xmlns:p14="http://schemas.microsoft.com/office/powerpoint/2010/main" val="436256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F5DCD-4489-8EE7-3DCD-40AD5F99447B}"/>
              </a:ext>
            </a:extLst>
          </p:cNvPr>
          <p:cNvSpPr>
            <a:spLocks noGrp="1"/>
          </p:cNvSpPr>
          <p:nvPr>
            <p:ph type="title"/>
          </p:nvPr>
        </p:nvSpPr>
        <p:spPr/>
        <p:txBody>
          <a:bodyPr/>
          <a:lstStyle/>
          <a:p>
            <a:r>
              <a:rPr lang="en-GB" dirty="0"/>
              <a:t>Wellbeing of future generations act</a:t>
            </a:r>
          </a:p>
        </p:txBody>
      </p:sp>
      <p:sp>
        <p:nvSpPr>
          <p:cNvPr id="3" name="Content Placeholder 2">
            <a:extLst>
              <a:ext uri="{FF2B5EF4-FFF2-40B4-BE49-F238E27FC236}">
                <a16:creationId xmlns:a16="http://schemas.microsoft.com/office/drawing/2014/main" id="{EDFCA67C-1EA8-8096-5AB2-68F07EB9982D}"/>
              </a:ext>
            </a:extLst>
          </p:cNvPr>
          <p:cNvSpPr>
            <a:spLocks noGrp="1"/>
          </p:cNvSpPr>
          <p:nvPr>
            <p:ph idx="1"/>
          </p:nvPr>
        </p:nvSpPr>
        <p:spPr/>
        <p:txBody>
          <a:bodyPr/>
          <a:lstStyle/>
          <a:p>
            <a:endParaRPr lang="en-GB" dirty="0"/>
          </a:p>
        </p:txBody>
      </p:sp>
      <p:pic>
        <p:nvPicPr>
          <p:cNvPr id="7" name="Picture 6">
            <a:extLst>
              <a:ext uri="{FF2B5EF4-FFF2-40B4-BE49-F238E27FC236}">
                <a16:creationId xmlns:a16="http://schemas.microsoft.com/office/drawing/2014/main" id="{A99B83D4-22E7-2B15-D7ED-5398B8AF4A60}"/>
              </a:ext>
            </a:extLst>
          </p:cNvPr>
          <p:cNvPicPr>
            <a:picLocks noChangeAspect="1"/>
          </p:cNvPicPr>
          <p:nvPr/>
        </p:nvPicPr>
        <p:blipFill rotWithShape="1">
          <a:blip r:embed="rId2"/>
          <a:srcRect l="2923" t="29606" r="8117" b="8519"/>
          <a:stretch/>
        </p:blipFill>
        <p:spPr>
          <a:xfrm>
            <a:off x="1257301" y="1538332"/>
            <a:ext cx="8951118" cy="4150519"/>
          </a:xfrm>
          <a:prstGeom prst="rect">
            <a:avLst/>
          </a:prstGeom>
        </p:spPr>
      </p:pic>
    </p:spTree>
    <p:extLst>
      <p:ext uri="{BB962C8B-B14F-4D97-AF65-F5344CB8AC3E}">
        <p14:creationId xmlns:p14="http://schemas.microsoft.com/office/powerpoint/2010/main" val="1982311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7F2-C833-0600-D154-B8BFB3FE4ABB}"/>
              </a:ext>
            </a:extLst>
          </p:cNvPr>
          <p:cNvSpPr>
            <a:spLocks noGrp="1"/>
          </p:cNvSpPr>
          <p:nvPr>
            <p:ph type="title"/>
          </p:nvPr>
        </p:nvSpPr>
        <p:spPr/>
        <p:txBody>
          <a:bodyPr/>
          <a:lstStyle/>
          <a:p>
            <a:r>
              <a:rPr lang="en-GB" dirty="0"/>
              <a:t>Welsh network of healthy schools scheme</a:t>
            </a:r>
          </a:p>
        </p:txBody>
      </p:sp>
      <p:sp>
        <p:nvSpPr>
          <p:cNvPr id="3" name="Content Placeholder 2">
            <a:extLst>
              <a:ext uri="{FF2B5EF4-FFF2-40B4-BE49-F238E27FC236}">
                <a16:creationId xmlns:a16="http://schemas.microsoft.com/office/drawing/2014/main" id="{D378858A-8C54-A66A-1E94-CDFDE3142D1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BCA3DB2-7391-77EB-C1C8-9F3353FC4B42}"/>
              </a:ext>
            </a:extLst>
          </p:cNvPr>
          <p:cNvPicPr>
            <a:picLocks noChangeAspect="1"/>
          </p:cNvPicPr>
          <p:nvPr/>
        </p:nvPicPr>
        <p:blipFill rotWithShape="1">
          <a:blip r:embed="rId2"/>
          <a:srcRect l="8555" t="17993" r="75215" b="53440"/>
          <a:stretch/>
        </p:blipFill>
        <p:spPr>
          <a:xfrm>
            <a:off x="123334" y="1329704"/>
            <a:ext cx="6272212" cy="4324887"/>
          </a:xfrm>
          <a:prstGeom prst="rect">
            <a:avLst/>
          </a:prstGeom>
        </p:spPr>
      </p:pic>
      <p:pic>
        <p:nvPicPr>
          <p:cNvPr id="6" name="Picture 5">
            <a:extLst>
              <a:ext uri="{FF2B5EF4-FFF2-40B4-BE49-F238E27FC236}">
                <a16:creationId xmlns:a16="http://schemas.microsoft.com/office/drawing/2014/main" id="{163ED7E1-797C-E09C-C159-7C2C26F15B04}"/>
              </a:ext>
            </a:extLst>
          </p:cNvPr>
          <p:cNvPicPr>
            <a:picLocks noChangeAspect="1"/>
          </p:cNvPicPr>
          <p:nvPr/>
        </p:nvPicPr>
        <p:blipFill rotWithShape="1">
          <a:blip r:embed="rId2"/>
          <a:srcRect l="24718" t="18842" r="68228" b="52591"/>
          <a:stretch/>
        </p:blipFill>
        <p:spPr>
          <a:xfrm>
            <a:off x="7336632" y="1329704"/>
            <a:ext cx="4068778" cy="5413996"/>
          </a:xfrm>
          <a:prstGeom prst="rect">
            <a:avLst/>
          </a:prstGeom>
        </p:spPr>
      </p:pic>
      <p:pic>
        <p:nvPicPr>
          <p:cNvPr id="4" name="Picture 3">
            <a:extLst>
              <a:ext uri="{FF2B5EF4-FFF2-40B4-BE49-F238E27FC236}">
                <a16:creationId xmlns:a16="http://schemas.microsoft.com/office/drawing/2014/main" id="{F251744B-99C4-22EB-11CB-58FF452148FA}"/>
              </a:ext>
            </a:extLst>
          </p:cNvPr>
          <p:cNvPicPr>
            <a:picLocks noChangeAspect="1"/>
          </p:cNvPicPr>
          <p:nvPr/>
        </p:nvPicPr>
        <p:blipFill rotWithShape="1">
          <a:blip r:embed="rId3"/>
          <a:srcRect l="36161" r="35215" b="83605"/>
          <a:stretch/>
        </p:blipFill>
        <p:spPr>
          <a:xfrm rot="964846">
            <a:off x="9562253" y="281366"/>
            <a:ext cx="2373086" cy="823724"/>
          </a:xfrm>
          <a:prstGeom prst="rect">
            <a:avLst/>
          </a:prstGeom>
        </p:spPr>
      </p:pic>
    </p:spTree>
    <p:extLst>
      <p:ext uri="{BB962C8B-B14F-4D97-AF65-F5344CB8AC3E}">
        <p14:creationId xmlns:p14="http://schemas.microsoft.com/office/powerpoint/2010/main" val="2287109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E7D501-99CA-4909-A757-7C9770E71247}"/>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328159" y="122987"/>
            <a:ext cx="1684770" cy="933691"/>
          </a:xfrm>
          <a:prstGeom prst="rect">
            <a:avLst/>
          </a:prstGeom>
        </p:spPr>
      </p:pic>
      <p:sp>
        <p:nvSpPr>
          <p:cNvPr id="3" name="TextBox 2">
            <a:extLst>
              <a:ext uri="{FF2B5EF4-FFF2-40B4-BE49-F238E27FC236}">
                <a16:creationId xmlns:a16="http://schemas.microsoft.com/office/drawing/2014/main" id="{33E1311B-92DA-4AEB-99B7-45F22D86BD5F}"/>
              </a:ext>
            </a:extLst>
          </p:cNvPr>
          <p:cNvSpPr txBox="1"/>
          <p:nvPr/>
        </p:nvSpPr>
        <p:spPr>
          <a:xfrm>
            <a:off x="274321" y="350231"/>
            <a:ext cx="6575321" cy="461665"/>
          </a:xfrm>
          <a:prstGeom prst="rect">
            <a:avLst/>
          </a:prstGeom>
          <a:noFill/>
        </p:spPr>
        <p:txBody>
          <a:bodyPr wrap="square" rtlCol="0">
            <a:spAutoFit/>
          </a:bodyPr>
          <a:lstStyle/>
          <a:p>
            <a:r>
              <a:rPr lang="en-GB" sz="2400" dirty="0"/>
              <a:t>Welsh Network of Healthy Schools Schemes (1999)</a:t>
            </a:r>
          </a:p>
        </p:txBody>
      </p:sp>
      <p:sp>
        <p:nvSpPr>
          <p:cNvPr id="4" name="TextBox 3">
            <a:extLst>
              <a:ext uri="{FF2B5EF4-FFF2-40B4-BE49-F238E27FC236}">
                <a16:creationId xmlns:a16="http://schemas.microsoft.com/office/drawing/2014/main" id="{7A5C99A4-9DA5-4F2C-B139-51B198F36117}"/>
              </a:ext>
            </a:extLst>
          </p:cNvPr>
          <p:cNvSpPr txBox="1"/>
          <p:nvPr/>
        </p:nvSpPr>
        <p:spPr>
          <a:xfrm>
            <a:off x="325707" y="1051590"/>
            <a:ext cx="10289905" cy="4524315"/>
          </a:xfrm>
          <a:prstGeom prst="rect">
            <a:avLst/>
          </a:prstGeom>
          <a:noFill/>
        </p:spPr>
        <p:txBody>
          <a:bodyPr wrap="square" rtlCol="0">
            <a:spAutoFit/>
          </a:bodyPr>
          <a:lstStyle/>
          <a:p>
            <a:r>
              <a:rPr lang="en-GB" dirty="0"/>
              <a:t>A health promoting school is one which “actively promotes, protects and embeds the physical, mental and social health and wellbeing of its community through positive action” (Public Health Wales, 2018).</a:t>
            </a:r>
          </a:p>
          <a:p>
            <a:r>
              <a:rPr lang="en-GB" dirty="0"/>
              <a:t>	</a:t>
            </a:r>
          </a:p>
          <a:p>
            <a:r>
              <a:rPr lang="en-GB" dirty="0"/>
              <a:t>-Policy		                  -Strategic planning		-Staff development                          -Ethos and Environment           -Curriculum              -Family and community involvement</a:t>
            </a:r>
          </a:p>
          <a:p>
            <a:endParaRPr lang="en-GB" dirty="0"/>
          </a:p>
          <a:p>
            <a:r>
              <a:rPr lang="en-GB" dirty="0"/>
              <a:t>WNHSS National Quality Award (NQA) (2010)</a:t>
            </a:r>
          </a:p>
          <a:p>
            <a:r>
              <a:rPr lang="en-GB" dirty="0"/>
              <a:t>Indicators look for a WSA to each of the </a:t>
            </a:r>
            <a:r>
              <a:rPr lang="en-GB" b="1" dirty="0"/>
              <a:t>health topics</a:t>
            </a:r>
            <a:r>
              <a:rPr lang="en-GB" dirty="0"/>
              <a:t>:</a:t>
            </a:r>
          </a:p>
          <a:p>
            <a:endParaRPr lang="en-GB" dirty="0"/>
          </a:p>
          <a:p>
            <a:pPr marL="214313" indent="-214313">
              <a:buFontTx/>
              <a:buChar char="-"/>
            </a:pPr>
            <a:r>
              <a:rPr lang="en-GB" dirty="0"/>
              <a:t>Mental and emotional H&amp;WB</a:t>
            </a:r>
          </a:p>
          <a:p>
            <a:pPr marL="214313" indent="-214313">
              <a:buFontTx/>
              <a:buChar char="-"/>
            </a:pPr>
            <a:r>
              <a:rPr lang="en-GB" dirty="0"/>
              <a:t>Food and fitness</a:t>
            </a:r>
          </a:p>
          <a:p>
            <a:pPr marL="214313" indent="-214313">
              <a:buFontTx/>
              <a:buChar char="-"/>
            </a:pPr>
            <a:r>
              <a:rPr lang="en-GB" dirty="0"/>
              <a:t>Personal development and relationships</a:t>
            </a:r>
          </a:p>
          <a:p>
            <a:pPr marL="214313" indent="-214313">
              <a:buFontTx/>
              <a:buChar char="-"/>
            </a:pPr>
            <a:r>
              <a:rPr lang="en-GB" dirty="0"/>
              <a:t>Substance use and misuse</a:t>
            </a:r>
          </a:p>
          <a:p>
            <a:pPr marL="214313" indent="-214313">
              <a:buFontTx/>
              <a:buChar char="-"/>
            </a:pPr>
            <a:r>
              <a:rPr lang="en-GB" dirty="0"/>
              <a:t>Environment</a:t>
            </a:r>
          </a:p>
          <a:p>
            <a:pPr marL="214313" indent="-214313">
              <a:buFontTx/>
              <a:buChar char="-"/>
            </a:pPr>
            <a:r>
              <a:rPr lang="en-GB" dirty="0"/>
              <a:t>Safety</a:t>
            </a:r>
          </a:p>
          <a:p>
            <a:pPr marL="214313" indent="-214313">
              <a:buFontTx/>
              <a:buChar char="-"/>
            </a:pPr>
            <a:r>
              <a:rPr lang="en-GB" dirty="0"/>
              <a:t>Hygiene</a:t>
            </a:r>
          </a:p>
        </p:txBody>
      </p:sp>
      <p:sp>
        <p:nvSpPr>
          <p:cNvPr id="5" name="TextBox 4">
            <a:extLst>
              <a:ext uri="{FF2B5EF4-FFF2-40B4-BE49-F238E27FC236}">
                <a16:creationId xmlns:a16="http://schemas.microsoft.com/office/drawing/2014/main" id="{DBE1E62F-3264-4C44-87FE-6DFAEABCDD2E}"/>
              </a:ext>
            </a:extLst>
          </p:cNvPr>
          <p:cNvSpPr txBox="1"/>
          <p:nvPr/>
        </p:nvSpPr>
        <p:spPr>
          <a:xfrm>
            <a:off x="6297366" y="3425037"/>
            <a:ext cx="2698634" cy="2031325"/>
          </a:xfrm>
          <a:prstGeom prst="rect">
            <a:avLst/>
          </a:prstGeom>
          <a:noFill/>
          <a:ln>
            <a:solidFill>
              <a:schemeClr val="accent6">
                <a:lumMod val="75000"/>
              </a:schemeClr>
            </a:solidFill>
          </a:ln>
        </p:spPr>
        <p:txBody>
          <a:bodyPr wrap="square" rtlCol="0">
            <a:spAutoFit/>
          </a:bodyPr>
          <a:lstStyle/>
          <a:p>
            <a:r>
              <a:rPr lang="en-GB" b="1" u="sng" dirty="0"/>
              <a:t>Indicators:</a:t>
            </a:r>
          </a:p>
          <a:p>
            <a:r>
              <a:rPr lang="en-GB" dirty="0"/>
              <a:t>Leadership and Communication</a:t>
            </a:r>
          </a:p>
          <a:p>
            <a:r>
              <a:rPr lang="en-GB" dirty="0"/>
              <a:t>Curriculum</a:t>
            </a:r>
          </a:p>
          <a:p>
            <a:r>
              <a:rPr lang="en-GB" dirty="0"/>
              <a:t>Ethos and Environment</a:t>
            </a:r>
          </a:p>
          <a:p>
            <a:r>
              <a:rPr lang="en-GB" dirty="0"/>
              <a:t>Family and Community Involvement</a:t>
            </a:r>
          </a:p>
        </p:txBody>
      </p:sp>
      <p:sp>
        <p:nvSpPr>
          <p:cNvPr id="6" name="Right Brace 5">
            <a:extLst>
              <a:ext uri="{FF2B5EF4-FFF2-40B4-BE49-F238E27FC236}">
                <a16:creationId xmlns:a16="http://schemas.microsoft.com/office/drawing/2014/main" id="{88EB17F5-C99A-45E2-9FCC-0BB5CA6D7762}"/>
              </a:ext>
            </a:extLst>
          </p:cNvPr>
          <p:cNvSpPr/>
          <p:nvPr/>
        </p:nvSpPr>
        <p:spPr>
          <a:xfrm>
            <a:off x="5071214" y="3672531"/>
            <a:ext cx="648072" cy="1740464"/>
          </a:xfrm>
          <a:prstGeom prst="rightBrace">
            <a:avLst>
              <a:gd name="adj1" fmla="val 8333"/>
              <a:gd name="adj2" fmla="val 51478"/>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7" name="Picture 6">
            <a:extLst>
              <a:ext uri="{FF2B5EF4-FFF2-40B4-BE49-F238E27FC236}">
                <a16:creationId xmlns:a16="http://schemas.microsoft.com/office/drawing/2014/main" id="{22A3F378-E8AF-4B81-BA23-E851673F3E79}"/>
              </a:ext>
            </a:extLst>
          </p:cNvPr>
          <p:cNvPicPr>
            <a:picLocks noChangeAspect="1"/>
          </p:cNvPicPr>
          <p:nvPr/>
        </p:nvPicPr>
        <p:blipFill rotWithShape="1">
          <a:blip r:embed="rId4">
            <a:extLst>
              <a:ext uri="{28A0092B-C50C-407E-A947-70E740481C1C}">
                <a14:useLocalDpi xmlns:a14="http://schemas.microsoft.com/office/drawing/2010/main" val="0"/>
              </a:ext>
            </a:extLst>
          </a:blip>
          <a:srcRect l="3240" t="10129" r="3240" b="14440"/>
          <a:stretch/>
        </p:blipFill>
        <p:spPr>
          <a:xfrm>
            <a:off x="9033670" y="3672531"/>
            <a:ext cx="1684771" cy="719110"/>
          </a:xfrm>
          <a:prstGeom prst="rect">
            <a:avLst/>
          </a:prstGeom>
        </p:spPr>
      </p:pic>
      <p:sp>
        <p:nvSpPr>
          <p:cNvPr id="8" name="TextBox 7">
            <a:extLst>
              <a:ext uri="{FF2B5EF4-FFF2-40B4-BE49-F238E27FC236}">
                <a16:creationId xmlns:a16="http://schemas.microsoft.com/office/drawing/2014/main" id="{9313F372-3312-49EC-81B2-87388E46E2FB}"/>
              </a:ext>
            </a:extLst>
          </p:cNvPr>
          <p:cNvSpPr txBox="1"/>
          <p:nvPr/>
        </p:nvSpPr>
        <p:spPr>
          <a:xfrm>
            <a:off x="9130275" y="4418973"/>
            <a:ext cx="1739103" cy="900246"/>
          </a:xfrm>
          <a:prstGeom prst="rect">
            <a:avLst/>
          </a:prstGeom>
          <a:noFill/>
        </p:spPr>
        <p:txBody>
          <a:bodyPr wrap="square" rtlCol="0">
            <a:spAutoFit/>
          </a:bodyPr>
          <a:lstStyle/>
          <a:p>
            <a:r>
              <a:rPr lang="en-GB" sz="1050"/>
              <a:t>Healthy and Sustainable Pre-school scheme (2011)</a:t>
            </a:r>
          </a:p>
          <a:p>
            <a:r>
              <a:rPr lang="en-GB" sz="1050"/>
              <a:t>Healthy and Sustainable Higher/ Further education framework (2015)</a:t>
            </a:r>
          </a:p>
        </p:txBody>
      </p:sp>
      <p:sp>
        <p:nvSpPr>
          <p:cNvPr id="9" name="Rectangle 8">
            <a:extLst>
              <a:ext uri="{FF2B5EF4-FFF2-40B4-BE49-F238E27FC236}">
                <a16:creationId xmlns:a16="http://schemas.microsoft.com/office/drawing/2014/main" id="{1BDD4318-9306-42ED-9D68-26BB2E9C0E2C}"/>
              </a:ext>
            </a:extLst>
          </p:cNvPr>
          <p:cNvSpPr/>
          <p:nvPr/>
        </p:nvSpPr>
        <p:spPr>
          <a:xfrm>
            <a:off x="9033670" y="3632207"/>
            <a:ext cx="1835708" cy="1816724"/>
          </a:xfrm>
          <a:prstGeom prst="rect">
            <a:avLst/>
          </a:prstGeom>
          <a:noFill/>
          <a:ln>
            <a:solidFill>
              <a:schemeClr val="accent5">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uble Bracket 9">
            <a:extLst>
              <a:ext uri="{FF2B5EF4-FFF2-40B4-BE49-F238E27FC236}">
                <a16:creationId xmlns:a16="http://schemas.microsoft.com/office/drawing/2014/main" id="{CF7AC6A7-0BBF-4EBE-95E4-9ACE2E5C46C2}"/>
              </a:ext>
            </a:extLst>
          </p:cNvPr>
          <p:cNvSpPr/>
          <p:nvPr/>
        </p:nvSpPr>
        <p:spPr>
          <a:xfrm>
            <a:off x="209068" y="1833389"/>
            <a:ext cx="10406544" cy="781852"/>
          </a:xfrm>
          <a:prstGeom prst="bracketPair">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398504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4000DF-9F76-41CC-9451-A014C81010D0}"/>
              </a:ext>
            </a:extLst>
          </p:cNvPr>
          <p:cNvPicPr>
            <a:picLocks noChangeAspect="1"/>
          </p:cNvPicPr>
          <p:nvPr/>
        </p:nvPicPr>
        <p:blipFill rotWithShape="1">
          <a:blip r:embed="rId3"/>
          <a:srcRect l="14693" t="7310" r="16097" b="5205"/>
          <a:stretch/>
        </p:blipFill>
        <p:spPr>
          <a:xfrm>
            <a:off x="1715704" y="1236243"/>
            <a:ext cx="4670312" cy="3320716"/>
          </a:xfrm>
          <a:prstGeom prst="rect">
            <a:avLst/>
          </a:prstGeom>
        </p:spPr>
      </p:pic>
      <p:sp>
        <p:nvSpPr>
          <p:cNvPr id="3" name="TextBox 2">
            <a:extLst>
              <a:ext uri="{FF2B5EF4-FFF2-40B4-BE49-F238E27FC236}">
                <a16:creationId xmlns:a16="http://schemas.microsoft.com/office/drawing/2014/main" id="{AE9D0DF5-896A-4C6C-8EAA-6BEB13EC4F8E}"/>
              </a:ext>
            </a:extLst>
          </p:cNvPr>
          <p:cNvSpPr txBox="1"/>
          <p:nvPr/>
        </p:nvSpPr>
        <p:spPr>
          <a:xfrm>
            <a:off x="6565430" y="1569315"/>
            <a:ext cx="3776915" cy="2677656"/>
          </a:xfrm>
          <a:prstGeom prst="rect">
            <a:avLst/>
          </a:prstGeom>
          <a:noFill/>
          <a:ln>
            <a:solidFill>
              <a:schemeClr val="accent6">
                <a:lumMod val="75000"/>
              </a:schemeClr>
            </a:solidFill>
          </a:ln>
        </p:spPr>
        <p:txBody>
          <a:bodyPr wrap="square" rtlCol="0">
            <a:spAutoFit/>
          </a:bodyPr>
          <a:lstStyle/>
          <a:p>
            <a:r>
              <a:rPr lang="en-GB" sz="2400" b="1" u="sng"/>
              <a:t>Indicators:</a:t>
            </a:r>
          </a:p>
          <a:p>
            <a:pPr marL="342900" indent="-342900">
              <a:buFont typeface="Arial" panose="020B0604020202020204" pitchFamily="34" charset="0"/>
              <a:buChar char="•"/>
            </a:pPr>
            <a:r>
              <a:rPr lang="en-GB" sz="2400"/>
              <a:t>Leadership and Communication</a:t>
            </a:r>
          </a:p>
          <a:p>
            <a:pPr marL="342900" indent="-342900">
              <a:buFont typeface="Arial" panose="020B0604020202020204" pitchFamily="34" charset="0"/>
              <a:buChar char="•"/>
            </a:pPr>
            <a:r>
              <a:rPr lang="en-GB" sz="2400"/>
              <a:t>Curriculum</a:t>
            </a:r>
          </a:p>
          <a:p>
            <a:pPr marL="342900" indent="-342900">
              <a:buFont typeface="Arial" panose="020B0604020202020204" pitchFamily="34" charset="0"/>
              <a:buChar char="•"/>
            </a:pPr>
            <a:r>
              <a:rPr lang="en-GB" sz="2400"/>
              <a:t>Ethos and Environment</a:t>
            </a:r>
          </a:p>
          <a:p>
            <a:pPr marL="342900" indent="-342900">
              <a:buFont typeface="Arial" panose="020B0604020202020204" pitchFamily="34" charset="0"/>
              <a:buChar char="•"/>
            </a:pPr>
            <a:r>
              <a:rPr lang="en-GB" sz="2400"/>
              <a:t>Family and Community Involvement</a:t>
            </a:r>
          </a:p>
        </p:txBody>
      </p:sp>
      <p:sp>
        <p:nvSpPr>
          <p:cNvPr id="4" name="TextBox 3">
            <a:extLst>
              <a:ext uri="{FF2B5EF4-FFF2-40B4-BE49-F238E27FC236}">
                <a16:creationId xmlns:a16="http://schemas.microsoft.com/office/drawing/2014/main" id="{CB2AC297-C265-4BE9-B4FE-3883533F4D94}"/>
              </a:ext>
            </a:extLst>
          </p:cNvPr>
          <p:cNvSpPr txBox="1"/>
          <p:nvPr/>
        </p:nvSpPr>
        <p:spPr>
          <a:xfrm>
            <a:off x="2218616" y="4725144"/>
            <a:ext cx="8013032" cy="830997"/>
          </a:xfrm>
          <a:prstGeom prst="rect">
            <a:avLst/>
          </a:prstGeom>
          <a:noFill/>
        </p:spPr>
        <p:txBody>
          <a:bodyPr wrap="square" rtlCol="0">
            <a:spAutoFit/>
          </a:bodyPr>
          <a:lstStyle/>
          <a:p>
            <a:r>
              <a:rPr lang="en-GB" sz="2400">
                <a:solidFill>
                  <a:schemeClr val="accent6">
                    <a:lumMod val="75000"/>
                  </a:schemeClr>
                </a:solidFill>
              </a:rPr>
              <a:t>What evidence could a school provide for health topics (specification/ activities/ relevant evidence)?</a:t>
            </a:r>
          </a:p>
        </p:txBody>
      </p:sp>
    </p:spTree>
    <p:extLst>
      <p:ext uri="{BB962C8B-B14F-4D97-AF65-F5344CB8AC3E}">
        <p14:creationId xmlns:p14="http://schemas.microsoft.com/office/powerpoint/2010/main" val="1028952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46E8-27D5-4F38-81BA-5A3E4AEF9990}"/>
              </a:ext>
            </a:extLst>
          </p:cNvPr>
          <p:cNvSpPr txBox="1">
            <a:spLocks/>
          </p:cNvSpPr>
          <p:nvPr/>
        </p:nvSpPr>
        <p:spPr>
          <a:xfrm>
            <a:off x="445770" y="205908"/>
            <a:ext cx="339472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Community</a:t>
            </a:r>
          </a:p>
        </p:txBody>
      </p:sp>
      <p:sp>
        <p:nvSpPr>
          <p:cNvPr id="3" name="Content Placeholder 2">
            <a:extLst>
              <a:ext uri="{FF2B5EF4-FFF2-40B4-BE49-F238E27FC236}">
                <a16:creationId xmlns:a16="http://schemas.microsoft.com/office/drawing/2014/main" id="{C062290A-BB88-4ED4-A34E-DE64518243D6}"/>
              </a:ext>
            </a:extLst>
          </p:cNvPr>
          <p:cNvSpPr txBox="1">
            <a:spLocks/>
          </p:cNvSpPr>
          <p:nvPr/>
        </p:nvSpPr>
        <p:spPr>
          <a:xfrm>
            <a:off x="643568" y="1818546"/>
            <a:ext cx="822960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Physical environment</a:t>
            </a:r>
          </a:p>
          <a:p>
            <a:r>
              <a:rPr lang="en-US" dirty="0"/>
              <a:t>“Walkable Neighborhoods” (</a:t>
            </a:r>
            <a:r>
              <a:rPr lang="en-US" dirty="0" err="1"/>
              <a:t>Saelens</a:t>
            </a:r>
            <a:r>
              <a:rPr lang="en-US" dirty="0"/>
              <a:t>, Sallis and Frank, 2003)</a:t>
            </a:r>
          </a:p>
          <a:p>
            <a:r>
              <a:rPr lang="en-US" dirty="0"/>
              <a:t>“in walkable neighborhoods, land use is mixed, with homes near commercial and institutional destinations, and </a:t>
            </a:r>
            <a:r>
              <a:rPr lang="en-US" b="1" dirty="0"/>
              <a:t>streets are highly connected, providing direct routes from place to place</a:t>
            </a:r>
            <a:r>
              <a:rPr lang="en-US" dirty="0"/>
              <a:t>” (Sallis et al., 2014: 471)</a:t>
            </a:r>
          </a:p>
        </p:txBody>
      </p:sp>
      <p:pic>
        <p:nvPicPr>
          <p:cNvPr id="4" name="Picture 3">
            <a:extLst>
              <a:ext uri="{FF2B5EF4-FFF2-40B4-BE49-F238E27FC236}">
                <a16:creationId xmlns:a16="http://schemas.microsoft.com/office/drawing/2014/main" id="{31B844C8-112E-446F-AB3E-B8329EC9805D}"/>
              </a:ext>
            </a:extLst>
          </p:cNvPr>
          <p:cNvPicPr>
            <a:picLocks noChangeAspect="1"/>
          </p:cNvPicPr>
          <p:nvPr/>
        </p:nvPicPr>
        <p:blipFill rotWithShape="1">
          <a:blip r:embed="rId3"/>
          <a:srcRect l="35242" t="14228" r="34821" b="68655"/>
          <a:stretch/>
        </p:blipFill>
        <p:spPr>
          <a:xfrm rot="1030984">
            <a:off x="9514886" y="347423"/>
            <a:ext cx="2481943" cy="859971"/>
          </a:xfrm>
          <a:prstGeom prst="rect">
            <a:avLst/>
          </a:prstGeom>
        </p:spPr>
      </p:pic>
    </p:spTree>
    <p:extLst>
      <p:ext uri="{BB962C8B-B14F-4D97-AF65-F5344CB8AC3E}">
        <p14:creationId xmlns:p14="http://schemas.microsoft.com/office/powerpoint/2010/main" val="395794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FE9F205-0C2C-4491-B89F-C6544BF64BDC}"/>
              </a:ext>
            </a:extLst>
          </p:cNvPr>
          <p:cNvPicPr>
            <a:picLocks noChangeAspect="1"/>
          </p:cNvPicPr>
          <p:nvPr/>
        </p:nvPicPr>
        <p:blipFill>
          <a:blip r:embed="rId2"/>
          <a:stretch>
            <a:fillRect/>
          </a:stretch>
        </p:blipFill>
        <p:spPr>
          <a:xfrm>
            <a:off x="827215" y="1123527"/>
            <a:ext cx="2831952" cy="4604800"/>
          </a:xfrm>
          <a:prstGeom prst="rect">
            <a:avLst/>
          </a:prstGeom>
        </p:spPr>
      </p:pic>
      <p:pic>
        <p:nvPicPr>
          <p:cNvPr id="6" name="Picture 5">
            <a:hlinkClick r:id="rId3"/>
            <a:extLst>
              <a:ext uri="{FF2B5EF4-FFF2-40B4-BE49-F238E27FC236}">
                <a16:creationId xmlns:a16="http://schemas.microsoft.com/office/drawing/2014/main" id="{695A99BB-92BF-4150-8CB2-6E03324DBBD8}"/>
              </a:ext>
            </a:extLst>
          </p:cNvPr>
          <p:cNvPicPr>
            <a:picLocks noChangeAspect="1"/>
          </p:cNvPicPr>
          <p:nvPr/>
        </p:nvPicPr>
        <p:blipFill rotWithShape="1">
          <a:blip r:embed="rId4"/>
          <a:srcRect l="26912" t="38453" r="45441" b="25643"/>
          <a:stretch/>
        </p:blipFill>
        <p:spPr>
          <a:xfrm>
            <a:off x="4310676" y="2133921"/>
            <a:ext cx="3537345" cy="2584012"/>
          </a:xfrm>
          <a:prstGeom prst="rect">
            <a:avLst/>
          </a:prstGeom>
        </p:spPr>
      </p:pic>
      <p:pic>
        <p:nvPicPr>
          <p:cNvPr id="7" name="Picture 6">
            <a:extLst>
              <a:ext uri="{FF2B5EF4-FFF2-40B4-BE49-F238E27FC236}">
                <a16:creationId xmlns:a16="http://schemas.microsoft.com/office/drawing/2014/main" id="{17B16D15-8853-40FB-AA70-D64A2543521F}"/>
              </a:ext>
            </a:extLst>
          </p:cNvPr>
          <p:cNvPicPr>
            <a:picLocks noChangeAspect="1"/>
          </p:cNvPicPr>
          <p:nvPr/>
        </p:nvPicPr>
        <p:blipFill>
          <a:blip r:embed="rId5"/>
          <a:stretch>
            <a:fillRect/>
          </a:stretch>
        </p:blipFill>
        <p:spPr>
          <a:xfrm>
            <a:off x="8162336" y="2107008"/>
            <a:ext cx="3517120" cy="2637840"/>
          </a:xfrm>
          <a:prstGeom prst="rect">
            <a:avLst/>
          </a:prstGeom>
        </p:spPr>
      </p:pic>
    </p:spTree>
    <p:extLst>
      <p:ext uri="{BB962C8B-B14F-4D97-AF65-F5344CB8AC3E}">
        <p14:creationId xmlns:p14="http://schemas.microsoft.com/office/powerpoint/2010/main" val="32859085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46E8-27D5-4F38-81BA-5A3E4AEF9990}"/>
              </a:ext>
            </a:extLst>
          </p:cNvPr>
          <p:cNvSpPr txBox="1">
            <a:spLocks/>
          </p:cNvSpPr>
          <p:nvPr/>
        </p:nvSpPr>
        <p:spPr>
          <a:xfrm>
            <a:off x="445770" y="205908"/>
            <a:ext cx="339472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Community</a:t>
            </a:r>
          </a:p>
        </p:txBody>
      </p:sp>
      <p:sp>
        <p:nvSpPr>
          <p:cNvPr id="3" name="Content Placeholder 2">
            <a:extLst>
              <a:ext uri="{FF2B5EF4-FFF2-40B4-BE49-F238E27FC236}">
                <a16:creationId xmlns:a16="http://schemas.microsoft.com/office/drawing/2014/main" id="{C062290A-BB88-4ED4-A34E-DE64518243D6}"/>
              </a:ext>
            </a:extLst>
          </p:cNvPr>
          <p:cNvSpPr txBox="1">
            <a:spLocks/>
          </p:cNvSpPr>
          <p:nvPr/>
        </p:nvSpPr>
        <p:spPr>
          <a:xfrm>
            <a:off x="643568" y="1818546"/>
            <a:ext cx="822960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Physical environment</a:t>
            </a:r>
          </a:p>
          <a:p>
            <a:r>
              <a:rPr lang="en-US" dirty="0"/>
              <a:t>“Walkable Neighborhoods” (</a:t>
            </a:r>
            <a:r>
              <a:rPr lang="en-US" dirty="0" err="1"/>
              <a:t>Saelens</a:t>
            </a:r>
            <a:r>
              <a:rPr lang="en-US" dirty="0"/>
              <a:t>, Sallis and Frank, 2003)</a:t>
            </a:r>
          </a:p>
          <a:p>
            <a:r>
              <a:rPr lang="en-US" dirty="0"/>
              <a:t>“in walkable neighborhoods, land use is mixed, with homes near commercial and institutional destinations, and </a:t>
            </a:r>
            <a:r>
              <a:rPr lang="en-US" b="1" dirty="0"/>
              <a:t>streets are highly connected, providing direct routes from place to place</a:t>
            </a:r>
            <a:r>
              <a:rPr lang="en-US" dirty="0"/>
              <a:t>” (Sallis et al., 2014: 471)</a:t>
            </a:r>
          </a:p>
        </p:txBody>
      </p:sp>
      <p:pic>
        <p:nvPicPr>
          <p:cNvPr id="4" name="Picture 3">
            <a:extLst>
              <a:ext uri="{FF2B5EF4-FFF2-40B4-BE49-F238E27FC236}">
                <a16:creationId xmlns:a16="http://schemas.microsoft.com/office/drawing/2014/main" id="{31B844C8-112E-446F-AB3E-B8329EC9805D}"/>
              </a:ext>
            </a:extLst>
          </p:cNvPr>
          <p:cNvPicPr>
            <a:picLocks noChangeAspect="1"/>
          </p:cNvPicPr>
          <p:nvPr/>
        </p:nvPicPr>
        <p:blipFill rotWithShape="1">
          <a:blip r:embed="rId3"/>
          <a:srcRect l="35242" t="14228" r="34821" b="68655"/>
          <a:stretch/>
        </p:blipFill>
        <p:spPr>
          <a:xfrm rot="1030984">
            <a:off x="9514886" y="347423"/>
            <a:ext cx="2481943" cy="859971"/>
          </a:xfrm>
          <a:prstGeom prst="rect">
            <a:avLst/>
          </a:prstGeom>
        </p:spPr>
      </p:pic>
    </p:spTree>
    <p:extLst>
      <p:ext uri="{BB962C8B-B14F-4D97-AF65-F5344CB8AC3E}">
        <p14:creationId xmlns:p14="http://schemas.microsoft.com/office/powerpoint/2010/main" val="12595982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46E8-27D5-4F38-81BA-5A3E4AEF9990}"/>
              </a:ext>
            </a:extLst>
          </p:cNvPr>
          <p:cNvSpPr txBox="1">
            <a:spLocks/>
          </p:cNvSpPr>
          <p:nvPr/>
        </p:nvSpPr>
        <p:spPr>
          <a:xfrm>
            <a:off x="445770" y="205908"/>
            <a:ext cx="339472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Community</a:t>
            </a:r>
          </a:p>
        </p:txBody>
      </p:sp>
      <p:pic>
        <p:nvPicPr>
          <p:cNvPr id="4" name="Picture 3">
            <a:extLst>
              <a:ext uri="{FF2B5EF4-FFF2-40B4-BE49-F238E27FC236}">
                <a16:creationId xmlns:a16="http://schemas.microsoft.com/office/drawing/2014/main" id="{31B844C8-112E-446F-AB3E-B8329EC9805D}"/>
              </a:ext>
            </a:extLst>
          </p:cNvPr>
          <p:cNvPicPr>
            <a:picLocks noChangeAspect="1"/>
          </p:cNvPicPr>
          <p:nvPr/>
        </p:nvPicPr>
        <p:blipFill rotWithShape="1">
          <a:blip r:embed="rId3"/>
          <a:srcRect l="35242" t="14228" r="34821" b="68655"/>
          <a:stretch/>
        </p:blipFill>
        <p:spPr>
          <a:xfrm rot="1030984">
            <a:off x="9514886" y="347423"/>
            <a:ext cx="2481943" cy="859971"/>
          </a:xfrm>
          <a:prstGeom prst="rect">
            <a:avLst/>
          </a:prstGeom>
        </p:spPr>
      </p:pic>
      <p:pic>
        <p:nvPicPr>
          <p:cNvPr id="1026" name="Picture 2" descr="Infographic - what are community health assets?">
            <a:extLst>
              <a:ext uri="{FF2B5EF4-FFF2-40B4-BE49-F238E27FC236}">
                <a16:creationId xmlns:a16="http://schemas.microsoft.com/office/drawing/2014/main" id="{B071366F-2051-45EC-B848-16539B804E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723"/>
          <a:stretch/>
        </p:blipFill>
        <p:spPr bwMode="auto">
          <a:xfrm>
            <a:off x="445769" y="906549"/>
            <a:ext cx="10132175" cy="582784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A41AF29-D4AA-E6F1-D2A9-CCE705D3612E}"/>
              </a:ext>
            </a:extLst>
          </p:cNvPr>
          <p:cNvSpPr/>
          <p:nvPr/>
        </p:nvSpPr>
        <p:spPr>
          <a:xfrm>
            <a:off x="123532" y="1787236"/>
            <a:ext cx="10953177" cy="46655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0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42384-B6A7-450C-B09B-2B41C6EA1C59}"/>
              </a:ext>
            </a:extLst>
          </p:cNvPr>
          <p:cNvSpPr txBox="1">
            <a:spLocks/>
          </p:cNvSpPr>
          <p:nvPr/>
        </p:nvSpPr>
        <p:spPr>
          <a:xfrm>
            <a:off x="250040" y="89935"/>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err="1"/>
              <a:t>Organisational</a:t>
            </a:r>
            <a:r>
              <a:rPr lang="en-US" dirty="0"/>
              <a:t>: schools</a:t>
            </a:r>
          </a:p>
        </p:txBody>
      </p:sp>
      <p:sp>
        <p:nvSpPr>
          <p:cNvPr id="3" name="Content Placeholder 2">
            <a:extLst>
              <a:ext uri="{FF2B5EF4-FFF2-40B4-BE49-F238E27FC236}">
                <a16:creationId xmlns:a16="http://schemas.microsoft.com/office/drawing/2014/main" id="{BB844AAB-0570-4B46-ABD3-78850A57C190}"/>
              </a:ext>
            </a:extLst>
          </p:cNvPr>
          <p:cNvSpPr txBox="1">
            <a:spLocks/>
          </p:cNvSpPr>
          <p:nvPr/>
        </p:nvSpPr>
        <p:spPr>
          <a:xfrm>
            <a:off x="250040" y="1825458"/>
            <a:ext cx="652795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Schools need to support pupils to gain “knowledge of how to keep themselves healthy” and “make informed choices about healthy eating [and] fitness” (</a:t>
            </a:r>
            <a:r>
              <a:rPr lang="en-US" err="1"/>
              <a:t>Ofsted</a:t>
            </a:r>
            <a:r>
              <a:rPr lang="en-US"/>
              <a:t>, 2015)</a:t>
            </a:r>
          </a:p>
          <a:p>
            <a:endParaRPr lang="en-US"/>
          </a:p>
          <a:p>
            <a:r>
              <a:rPr lang="en-US"/>
              <a:t>(Curriculum): importance of schools taking a lead role</a:t>
            </a:r>
          </a:p>
        </p:txBody>
      </p:sp>
      <p:pic>
        <p:nvPicPr>
          <p:cNvPr id="4" name="Picture 3">
            <a:extLst>
              <a:ext uri="{FF2B5EF4-FFF2-40B4-BE49-F238E27FC236}">
                <a16:creationId xmlns:a16="http://schemas.microsoft.com/office/drawing/2014/main" id="{9C852011-3706-4217-95EB-61922A6CA42C}"/>
              </a:ext>
            </a:extLst>
          </p:cNvPr>
          <p:cNvPicPr>
            <a:picLocks noChangeAspect="1"/>
          </p:cNvPicPr>
          <p:nvPr/>
        </p:nvPicPr>
        <p:blipFill rotWithShape="1">
          <a:blip r:embed="rId3"/>
          <a:srcRect l="32484" t="28962" r="34427" b="53705"/>
          <a:stretch/>
        </p:blipFill>
        <p:spPr>
          <a:xfrm rot="1167482">
            <a:off x="9132049" y="432033"/>
            <a:ext cx="2743200" cy="870858"/>
          </a:xfrm>
          <a:prstGeom prst="rect">
            <a:avLst/>
          </a:prstGeom>
        </p:spPr>
      </p:pic>
      <p:pic>
        <p:nvPicPr>
          <p:cNvPr id="5" name="Picture 4">
            <a:hlinkClick r:id="rId4"/>
            <a:extLst>
              <a:ext uri="{FF2B5EF4-FFF2-40B4-BE49-F238E27FC236}">
                <a16:creationId xmlns:a16="http://schemas.microsoft.com/office/drawing/2014/main" id="{850AC81E-8E89-4E13-9F3A-A46588125481}"/>
              </a:ext>
            </a:extLst>
          </p:cNvPr>
          <p:cNvPicPr>
            <a:picLocks noChangeAspect="1"/>
          </p:cNvPicPr>
          <p:nvPr/>
        </p:nvPicPr>
        <p:blipFill rotWithShape="1">
          <a:blip r:embed="rId5"/>
          <a:srcRect l="19025" t="6644" r="19951" b="5162"/>
          <a:stretch/>
        </p:blipFill>
        <p:spPr>
          <a:xfrm>
            <a:off x="7265987" y="1825458"/>
            <a:ext cx="4675973" cy="3801228"/>
          </a:xfrm>
          <a:prstGeom prst="rect">
            <a:avLst/>
          </a:prstGeom>
        </p:spPr>
      </p:pic>
      <p:sp>
        <p:nvSpPr>
          <p:cNvPr id="6" name="TextBox 5">
            <a:extLst>
              <a:ext uri="{FF2B5EF4-FFF2-40B4-BE49-F238E27FC236}">
                <a16:creationId xmlns:a16="http://schemas.microsoft.com/office/drawing/2014/main" id="{660D7411-F50A-4546-9694-1EDB7A89475A}"/>
              </a:ext>
            </a:extLst>
          </p:cNvPr>
          <p:cNvSpPr txBox="1"/>
          <p:nvPr/>
        </p:nvSpPr>
        <p:spPr>
          <a:xfrm>
            <a:off x="0" y="5301720"/>
            <a:ext cx="8013032" cy="461665"/>
          </a:xfrm>
          <a:prstGeom prst="rect">
            <a:avLst/>
          </a:prstGeom>
          <a:noFill/>
        </p:spPr>
        <p:txBody>
          <a:bodyPr wrap="square" rtlCol="0">
            <a:spAutoFit/>
          </a:bodyPr>
          <a:lstStyle/>
          <a:p>
            <a:r>
              <a:rPr lang="en-GB" sz="2400">
                <a:solidFill>
                  <a:schemeClr val="accent6">
                    <a:lumMod val="75000"/>
                  </a:schemeClr>
                </a:solidFill>
              </a:rPr>
              <a:t>Design an ecological perspective of nutrition in schools</a:t>
            </a:r>
          </a:p>
        </p:txBody>
      </p:sp>
      <p:pic>
        <p:nvPicPr>
          <p:cNvPr id="7" name="Picture 6">
            <a:extLst>
              <a:ext uri="{FF2B5EF4-FFF2-40B4-BE49-F238E27FC236}">
                <a16:creationId xmlns:a16="http://schemas.microsoft.com/office/drawing/2014/main" id="{8D2313EC-143C-21AF-DB20-C637B22DF8A9}"/>
              </a:ext>
            </a:extLst>
          </p:cNvPr>
          <p:cNvPicPr>
            <a:picLocks noChangeAspect="1"/>
          </p:cNvPicPr>
          <p:nvPr/>
        </p:nvPicPr>
        <p:blipFill>
          <a:blip r:embed="rId3"/>
          <a:stretch>
            <a:fillRect/>
          </a:stretch>
        </p:blipFill>
        <p:spPr>
          <a:xfrm>
            <a:off x="2392563" y="1323468"/>
            <a:ext cx="6272550" cy="3801228"/>
          </a:xfrm>
          <a:prstGeom prst="rect">
            <a:avLst/>
          </a:prstGeom>
        </p:spPr>
      </p:pic>
    </p:spTree>
    <p:extLst>
      <p:ext uri="{BB962C8B-B14F-4D97-AF65-F5344CB8AC3E}">
        <p14:creationId xmlns:p14="http://schemas.microsoft.com/office/powerpoint/2010/main" val="30420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64EF-1C37-451C-A780-F8B89BD7B13B}"/>
              </a:ext>
            </a:extLst>
          </p:cNvPr>
          <p:cNvSpPr txBox="1">
            <a:spLocks/>
          </p:cNvSpPr>
          <p:nvPr/>
        </p:nvSpPr>
        <p:spPr>
          <a:xfrm>
            <a:off x="1572363" y="66231"/>
            <a:ext cx="6367544"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a:t>Social environment (interpersonal)</a:t>
            </a:r>
          </a:p>
        </p:txBody>
      </p:sp>
      <p:sp>
        <p:nvSpPr>
          <p:cNvPr id="3" name="Content Placeholder 2">
            <a:extLst>
              <a:ext uri="{FF2B5EF4-FFF2-40B4-BE49-F238E27FC236}">
                <a16:creationId xmlns:a16="http://schemas.microsoft.com/office/drawing/2014/main" id="{B2597655-337C-457E-B465-DACA43E974BD}"/>
              </a:ext>
            </a:extLst>
          </p:cNvPr>
          <p:cNvSpPr txBox="1">
            <a:spLocks/>
          </p:cNvSpPr>
          <p:nvPr/>
        </p:nvSpPr>
        <p:spPr>
          <a:xfrm>
            <a:off x="922787" y="1142654"/>
            <a:ext cx="7843453" cy="36728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a:t>Parents and healthy eating</a:t>
            </a:r>
          </a:p>
          <a:p>
            <a:pPr lvl="1"/>
            <a:r>
              <a:rPr lang="en-US" sz="2000"/>
              <a:t>2005: £220 million over three years and School Food Trust </a:t>
            </a:r>
          </a:p>
          <a:p>
            <a:pPr lvl="1"/>
            <a:r>
              <a:rPr lang="en-US" sz="2000"/>
              <a:t>2006: parents “defy” after not being involved in these changes enough</a:t>
            </a:r>
          </a:p>
          <a:p>
            <a:pPr lvl="1"/>
            <a:r>
              <a:rPr lang="en-US" sz="2000"/>
              <a:t>2007: </a:t>
            </a:r>
            <a:r>
              <a:rPr lang="en-US" sz="2000" err="1"/>
              <a:t>Ofsted</a:t>
            </a:r>
            <a:r>
              <a:rPr lang="en-US" sz="2000"/>
              <a:t> report – take up of school meals had fallen by between 9 and 25% since new standards (Sept, 06)</a:t>
            </a:r>
          </a:p>
          <a:p>
            <a:pPr lvl="1"/>
            <a:r>
              <a:rPr lang="en-US" sz="2000"/>
              <a:t>Nicholas </a:t>
            </a:r>
            <a:r>
              <a:rPr lang="en-US" sz="2000" i="1"/>
              <a:t>et al. </a:t>
            </a:r>
            <a:r>
              <a:rPr lang="en-US" sz="2000"/>
              <a:t>(2008): clear variations across and within local authorities</a:t>
            </a:r>
          </a:p>
          <a:p>
            <a:pPr lvl="2"/>
            <a:r>
              <a:rPr lang="en-US" sz="1800"/>
              <a:t>Falls seen: New healthy menus – more packed lunches</a:t>
            </a:r>
          </a:p>
          <a:p>
            <a:pPr lvl="2"/>
            <a:r>
              <a:rPr lang="en-US" sz="1800"/>
              <a:t>Rises seen: Whole school food policy, marketing to pupils and parents</a:t>
            </a:r>
          </a:p>
          <a:p>
            <a:pPr lvl="1"/>
            <a:r>
              <a:rPr lang="en-US" sz="2000"/>
              <a:t>School Food Trust case studies:</a:t>
            </a:r>
          </a:p>
          <a:p>
            <a:pPr lvl="1"/>
            <a:endParaRPr lang="en-US" sz="2000"/>
          </a:p>
        </p:txBody>
      </p:sp>
      <p:pic>
        <p:nvPicPr>
          <p:cNvPr id="4" name="Picture 3">
            <a:extLst>
              <a:ext uri="{FF2B5EF4-FFF2-40B4-BE49-F238E27FC236}">
                <a16:creationId xmlns:a16="http://schemas.microsoft.com/office/drawing/2014/main" id="{79BFD76E-ADC2-4177-AAF3-90801BF01067}"/>
              </a:ext>
            </a:extLst>
          </p:cNvPr>
          <p:cNvPicPr>
            <a:picLocks noChangeAspect="1"/>
          </p:cNvPicPr>
          <p:nvPr/>
        </p:nvPicPr>
        <p:blipFill>
          <a:blip r:embed="rId2"/>
          <a:stretch>
            <a:fillRect/>
          </a:stretch>
        </p:blipFill>
        <p:spPr>
          <a:xfrm>
            <a:off x="9753600" y="724704"/>
            <a:ext cx="2053590" cy="2053590"/>
          </a:xfrm>
          <a:prstGeom prst="rect">
            <a:avLst/>
          </a:prstGeom>
        </p:spPr>
      </p:pic>
      <p:pic>
        <p:nvPicPr>
          <p:cNvPr id="5" name="Picture 4">
            <a:extLst>
              <a:ext uri="{FF2B5EF4-FFF2-40B4-BE49-F238E27FC236}">
                <a16:creationId xmlns:a16="http://schemas.microsoft.com/office/drawing/2014/main" id="{78FC9BC2-EA98-421E-9127-5F7C7ACD0E40}"/>
              </a:ext>
            </a:extLst>
          </p:cNvPr>
          <p:cNvPicPr>
            <a:picLocks noChangeAspect="1"/>
          </p:cNvPicPr>
          <p:nvPr/>
        </p:nvPicPr>
        <p:blipFill>
          <a:blip r:embed="rId3"/>
          <a:stretch>
            <a:fillRect/>
          </a:stretch>
        </p:blipFill>
        <p:spPr>
          <a:xfrm rot="902863">
            <a:off x="9750160" y="2053317"/>
            <a:ext cx="2042139" cy="1529090"/>
          </a:xfrm>
          <a:prstGeom prst="rect">
            <a:avLst/>
          </a:prstGeom>
        </p:spPr>
      </p:pic>
      <p:pic>
        <p:nvPicPr>
          <p:cNvPr id="6" name="Picture 5">
            <a:extLst>
              <a:ext uri="{FF2B5EF4-FFF2-40B4-BE49-F238E27FC236}">
                <a16:creationId xmlns:a16="http://schemas.microsoft.com/office/drawing/2014/main" id="{B7629EF4-5B33-4462-B6B0-119D546845BF}"/>
              </a:ext>
            </a:extLst>
          </p:cNvPr>
          <p:cNvPicPr>
            <a:picLocks noChangeAspect="1"/>
          </p:cNvPicPr>
          <p:nvPr/>
        </p:nvPicPr>
        <p:blipFill>
          <a:blip r:embed="rId4"/>
          <a:stretch>
            <a:fillRect/>
          </a:stretch>
        </p:blipFill>
        <p:spPr>
          <a:xfrm>
            <a:off x="9753600" y="4326076"/>
            <a:ext cx="2020019" cy="732087"/>
          </a:xfrm>
          <a:prstGeom prst="rect">
            <a:avLst/>
          </a:prstGeom>
        </p:spPr>
      </p:pic>
      <p:pic>
        <p:nvPicPr>
          <p:cNvPr id="7" name="Picture 6">
            <a:extLst>
              <a:ext uri="{FF2B5EF4-FFF2-40B4-BE49-F238E27FC236}">
                <a16:creationId xmlns:a16="http://schemas.microsoft.com/office/drawing/2014/main" id="{A9D0E7C0-556D-490E-925A-9A4443C2A9DD}"/>
              </a:ext>
            </a:extLst>
          </p:cNvPr>
          <p:cNvPicPr>
            <a:picLocks noChangeAspect="1"/>
          </p:cNvPicPr>
          <p:nvPr/>
        </p:nvPicPr>
        <p:blipFill>
          <a:blip r:embed="rId5"/>
          <a:stretch>
            <a:fillRect/>
          </a:stretch>
        </p:blipFill>
        <p:spPr>
          <a:xfrm>
            <a:off x="9962971" y="3542224"/>
            <a:ext cx="1779629" cy="711852"/>
          </a:xfrm>
          <a:prstGeom prst="rect">
            <a:avLst/>
          </a:prstGeom>
        </p:spPr>
      </p:pic>
      <p:sp>
        <p:nvSpPr>
          <p:cNvPr id="8" name="TextBox 7">
            <a:extLst>
              <a:ext uri="{FF2B5EF4-FFF2-40B4-BE49-F238E27FC236}">
                <a16:creationId xmlns:a16="http://schemas.microsoft.com/office/drawing/2014/main" id="{32EAE986-84D3-4A27-9E14-BB6AF811E685}"/>
              </a:ext>
            </a:extLst>
          </p:cNvPr>
          <p:cNvSpPr txBox="1"/>
          <p:nvPr/>
        </p:nvSpPr>
        <p:spPr>
          <a:xfrm rot="19926984">
            <a:off x="6039876" y="4787453"/>
            <a:ext cx="2055422" cy="584775"/>
          </a:xfrm>
          <a:prstGeom prst="rect">
            <a:avLst/>
          </a:prstGeom>
          <a:noFill/>
        </p:spPr>
        <p:txBody>
          <a:bodyPr wrap="square" rtlCol="0">
            <a:spAutoFit/>
          </a:bodyPr>
          <a:lstStyle/>
          <a:p>
            <a:r>
              <a:rPr lang="en-US" sz="1600">
                <a:solidFill>
                  <a:schemeClr val="accent5">
                    <a:lumMod val="50000"/>
                  </a:schemeClr>
                </a:solidFill>
              </a:rPr>
              <a:t>Steering groups for school food policies</a:t>
            </a:r>
          </a:p>
        </p:txBody>
      </p:sp>
      <p:sp>
        <p:nvSpPr>
          <p:cNvPr id="9" name="TextBox 8">
            <a:extLst>
              <a:ext uri="{FF2B5EF4-FFF2-40B4-BE49-F238E27FC236}">
                <a16:creationId xmlns:a16="http://schemas.microsoft.com/office/drawing/2014/main" id="{CE6B0DD5-3E3E-4D11-94F6-F2D6F908C8EB}"/>
              </a:ext>
            </a:extLst>
          </p:cNvPr>
          <p:cNvSpPr txBox="1"/>
          <p:nvPr/>
        </p:nvSpPr>
        <p:spPr>
          <a:xfrm rot="19819476">
            <a:off x="4485115" y="4745818"/>
            <a:ext cx="1918575" cy="584775"/>
          </a:xfrm>
          <a:prstGeom prst="rect">
            <a:avLst/>
          </a:prstGeom>
          <a:noFill/>
        </p:spPr>
        <p:txBody>
          <a:bodyPr wrap="square" rtlCol="0">
            <a:spAutoFit/>
          </a:bodyPr>
          <a:lstStyle/>
          <a:p>
            <a:r>
              <a:rPr lang="en-US" sz="1600">
                <a:solidFill>
                  <a:schemeClr val="accent5">
                    <a:lumMod val="50000"/>
                  </a:schemeClr>
                </a:solidFill>
              </a:rPr>
              <a:t>Involvement of pupil council</a:t>
            </a:r>
          </a:p>
        </p:txBody>
      </p:sp>
      <p:sp>
        <p:nvSpPr>
          <p:cNvPr id="10" name="TextBox 9">
            <a:extLst>
              <a:ext uri="{FF2B5EF4-FFF2-40B4-BE49-F238E27FC236}">
                <a16:creationId xmlns:a16="http://schemas.microsoft.com/office/drawing/2014/main" id="{DC0AB9A2-27B0-4768-8608-F4611201E952}"/>
              </a:ext>
            </a:extLst>
          </p:cNvPr>
          <p:cNvSpPr txBox="1"/>
          <p:nvPr/>
        </p:nvSpPr>
        <p:spPr>
          <a:xfrm rot="19937309">
            <a:off x="3091038" y="5104982"/>
            <a:ext cx="1601185" cy="338554"/>
          </a:xfrm>
          <a:prstGeom prst="rect">
            <a:avLst/>
          </a:prstGeom>
          <a:noFill/>
        </p:spPr>
        <p:txBody>
          <a:bodyPr wrap="square" rtlCol="0">
            <a:spAutoFit/>
          </a:bodyPr>
          <a:lstStyle/>
          <a:p>
            <a:r>
              <a:rPr lang="en-US" sz="1600" dirty="0">
                <a:solidFill>
                  <a:schemeClr val="accent5">
                    <a:lumMod val="50000"/>
                  </a:schemeClr>
                </a:solidFill>
              </a:rPr>
              <a:t>Tasting sessions</a:t>
            </a:r>
          </a:p>
        </p:txBody>
      </p:sp>
      <p:sp>
        <p:nvSpPr>
          <p:cNvPr id="11" name="TextBox 10">
            <a:extLst>
              <a:ext uri="{FF2B5EF4-FFF2-40B4-BE49-F238E27FC236}">
                <a16:creationId xmlns:a16="http://schemas.microsoft.com/office/drawing/2014/main" id="{DA153056-2E78-4D50-8442-CA1ADB57B1B0}"/>
              </a:ext>
            </a:extLst>
          </p:cNvPr>
          <p:cNvSpPr txBox="1"/>
          <p:nvPr/>
        </p:nvSpPr>
        <p:spPr>
          <a:xfrm rot="19861781">
            <a:off x="2105397" y="5167522"/>
            <a:ext cx="1074031" cy="338554"/>
          </a:xfrm>
          <a:prstGeom prst="rect">
            <a:avLst/>
          </a:prstGeom>
          <a:noFill/>
        </p:spPr>
        <p:txBody>
          <a:bodyPr wrap="square" rtlCol="0">
            <a:spAutoFit/>
          </a:bodyPr>
          <a:lstStyle/>
          <a:p>
            <a:r>
              <a:rPr lang="en-US" sz="1600">
                <a:solidFill>
                  <a:schemeClr val="accent5">
                    <a:lumMod val="50000"/>
                  </a:schemeClr>
                </a:solidFill>
              </a:rPr>
              <a:t>Courses</a:t>
            </a:r>
          </a:p>
        </p:txBody>
      </p:sp>
    </p:spTree>
    <p:extLst>
      <p:ext uri="{BB962C8B-B14F-4D97-AF65-F5344CB8AC3E}">
        <p14:creationId xmlns:p14="http://schemas.microsoft.com/office/powerpoint/2010/main" val="274145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D19B543-36AB-40D0-B8AB-6CB9FA85DC78}"/>
              </a:ext>
            </a:extLst>
          </p:cNvPr>
          <p:cNvSpPr txBox="1">
            <a:spLocks/>
          </p:cNvSpPr>
          <p:nvPr/>
        </p:nvSpPr>
        <p:spPr>
          <a:xfrm>
            <a:off x="1468593" y="949682"/>
            <a:ext cx="8473440" cy="15544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Parental engagement in schools</a:t>
            </a:r>
          </a:p>
          <a:p>
            <a:pPr lvl="1"/>
            <a:r>
              <a:rPr lang="en-US"/>
              <a:t>Three different view of parents:</a:t>
            </a:r>
          </a:p>
          <a:p>
            <a:pPr lvl="2"/>
            <a:r>
              <a:rPr lang="en-US"/>
              <a:t>Consumers</a:t>
            </a:r>
          </a:p>
          <a:p>
            <a:pPr lvl="2"/>
            <a:r>
              <a:rPr lang="en-US"/>
              <a:t>Problems</a:t>
            </a:r>
          </a:p>
          <a:p>
            <a:pPr lvl="2"/>
            <a:r>
              <a:rPr lang="en-US"/>
              <a:t>Partners (Reynolds, 2006)</a:t>
            </a:r>
          </a:p>
          <a:p>
            <a:pPr lvl="1"/>
            <a:endParaRPr lang="en-US"/>
          </a:p>
        </p:txBody>
      </p:sp>
      <p:sp>
        <p:nvSpPr>
          <p:cNvPr id="5" name="TextBox 4">
            <a:extLst>
              <a:ext uri="{FF2B5EF4-FFF2-40B4-BE49-F238E27FC236}">
                <a16:creationId xmlns:a16="http://schemas.microsoft.com/office/drawing/2014/main" id="{315F44B4-5F78-4EB7-BCD3-19D1F9440803}"/>
              </a:ext>
            </a:extLst>
          </p:cNvPr>
          <p:cNvSpPr txBox="1"/>
          <p:nvPr/>
        </p:nvSpPr>
        <p:spPr>
          <a:xfrm>
            <a:off x="2717648" y="3377014"/>
            <a:ext cx="7604760" cy="2677656"/>
          </a:xfrm>
          <a:prstGeom prst="rect">
            <a:avLst/>
          </a:prstGeom>
          <a:noFill/>
        </p:spPr>
        <p:txBody>
          <a:bodyPr wrap="square" rtlCol="0">
            <a:spAutoFit/>
          </a:bodyPr>
          <a:lstStyle/>
          <a:p>
            <a:pPr marL="214313" indent="-214313">
              <a:buFont typeface="Arial" panose="020B0604020202020204" pitchFamily="34" charset="0"/>
              <a:buChar char="•"/>
            </a:pPr>
            <a:r>
              <a:rPr lang="en-US" sz="2100"/>
              <a:t>Children from different socio-economic groups</a:t>
            </a:r>
          </a:p>
          <a:p>
            <a:pPr marL="214313" indent="-214313">
              <a:buFont typeface="Arial" panose="020B0604020202020204" pitchFamily="34" charset="0"/>
              <a:buChar char="•"/>
            </a:pPr>
            <a:r>
              <a:rPr lang="en-US" sz="2100"/>
              <a:t>Goldman (2005): father’s interest and involvement in their children’s learning is associated with better educational outcomes</a:t>
            </a:r>
          </a:p>
          <a:p>
            <a:pPr marL="214313" indent="-214313">
              <a:buFont typeface="Arial" panose="020B0604020202020204" pitchFamily="34" charset="0"/>
              <a:buChar char="•"/>
            </a:pPr>
            <a:r>
              <a:rPr lang="en-US" sz="2100"/>
              <a:t>“parental voice” ladder of participation and engagement</a:t>
            </a:r>
          </a:p>
          <a:p>
            <a:pPr marL="214313" indent="-214313">
              <a:buFont typeface="Arial" panose="020B0604020202020204" pitchFamily="34" charset="0"/>
              <a:buChar char="•"/>
            </a:pPr>
            <a:r>
              <a:rPr lang="en-US" sz="2100"/>
              <a:t>Parent school-days experience</a:t>
            </a:r>
          </a:p>
          <a:p>
            <a:pPr marL="214313" indent="-214313">
              <a:buFont typeface="Arial" panose="020B0604020202020204" pitchFamily="34" charset="0"/>
              <a:buChar char="•"/>
            </a:pPr>
            <a:r>
              <a:rPr lang="en-US" sz="2100"/>
              <a:t>Life demands</a:t>
            </a:r>
          </a:p>
          <a:p>
            <a:pPr marL="214313" indent="-214313">
              <a:buFont typeface="Arial" panose="020B0604020202020204" pitchFamily="34" charset="0"/>
              <a:buChar char="•"/>
            </a:pPr>
            <a:r>
              <a:rPr lang="en-US" sz="2100"/>
              <a:t>Teacher opinion of parents</a:t>
            </a:r>
          </a:p>
        </p:txBody>
      </p:sp>
      <p:sp>
        <p:nvSpPr>
          <p:cNvPr id="6" name="TextBox 5">
            <a:extLst>
              <a:ext uri="{FF2B5EF4-FFF2-40B4-BE49-F238E27FC236}">
                <a16:creationId xmlns:a16="http://schemas.microsoft.com/office/drawing/2014/main" id="{C13AC206-802C-4E3C-AB62-97032FA327D6}"/>
              </a:ext>
            </a:extLst>
          </p:cNvPr>
          <p:cNvSpPr txBox="1"/>
          <p:nvPr/>
        </p:nvSpPr>
        <p:spPr>
          <a:xfrm rot="3718143">
            <a:off x="848857" y="4280336"/>
            <a:ext cx="2383089" cy="738664"/>
          </a:xfrm>
          <a:prstGeom prst="rect">
            <a:avLst/>
          </a:prstGeom>
          <a:noFill/>
        </p:spPr>
        <p:txBody>
          <a:bodyPr wrap="square" rtlCol="0">
            <a:spAutoFit/>
          </a:bodyPr>
          <a:lstStyle/>
          <a:p>
            <a:r>
              <a:rPr lang="en-US" sz="2100">
                <a:solidFill>
                  <a:schemeClr val="accent5">
                    <a:lumMod val="75000"/>
                  </a:schemeClr>
                </a:solidFill>
              </a:rPr>
              <a:t>Areas to think about</a:t>
            </a:r>
          </a:p>
        </p:txBody>
      </p:sp>
      <p:sp>
        <p:nvSpPr>
          <p:cNvPr id="7" name="TextBox 6">
            <a:extLst>
              <a:ext uri="{FF2B5EF4-FFF2-40B4-BE49-F238E27FC236}">
                <a16:creationId xmlns:a16="http://schemas.microsoft.com/office/drawing/2014/main" id="{3EADA471-76CF-4E8F-8C10-742466EE216B}"/>
              </a:ext>
            </a:extLst>
          </p:cNvPr>
          <p:cNvSpPr txBox="1"/>
          <p:nvPr/>
        </p:nvSpPr>
        <p:spPr>
          <a:xfrm>
            <a:off x="7416682" y="5385792"/>
            <a:ext cx="2881748" cy="369332"/>
          </a:xfrm>
          <a:prstGeom prst="rect">
            <a:avLst/>
          </a:prstGeom>
          <a:noFill/>
        </p:spPr>
        <p:txBody>
          <a:bodyPr wrap="square" rtlCol="0">
            <a:spAutoFit/>
          </a:bodyPr>
          <a:lstStyle/>
          <a:p>
            <a:r>
              <a:rPr lang="en-US">
                <a:solidFill>
                  <a:schemeClr val="accent6">
                    <a:lumMod val="75000"/>
                  </a:schemeClr>
                </a:solidFill>
              </a:rPr>
              <a:t>Is it the job of the school?</a:t>
            </a:r>
          </a:p>
        </p:txBody>
      </p:sp>
      <p:pic>
        <p:nvPicPr>
          <p:cNvPr id="8" name="Picture 7">
            <a:extLst>
              <a:ext uri="{FF2B5EF4-FFF2-40B4-BE49-F238E27FC236}">
                <a16:creationId xmlns:a16="http://schemas.microsoft.com/office/drawing/2014/main" id="{08463034-6A6B-44C9-A324-EDF8E08AEB61}"/>
              </a:ext>
            </a:extLst>
          </p:cNvPr>
          <p:cNvPicPr>
            <a:picLocks noChangeAspect="1"/>
          </p:cNvPicPr>
          <p:nvPr/>
        </p:nvPicPr>
        <p:blipFill rotWithShape="1">
          <a:blip r:embed="rId2"/>
          <a:srcRect l="33482" t="44011" r="31592" b="36764"/>
          <a:stretch/>
        </p:blipFill>
        <p:spPr>
          <a:xfrm rot="1683594">
            <a:off x="9131906" y="466747"/>
            <a:ext cx="2895600" cy="965870"/>
          </a:xfrm>
          <a:prstGeom prst="rect">
            <a:avLst/>
          </a:prstGeom>
        </p:spPr>
      </p:pic>
      <p:sp>
        <p:nvSpPr>
          <p:cNvPr id="9" name="Title 1">
            <a:extLst>
              <a:ext uri="{FF2B5EF4-FFF2-40B4-BE49-F238E27FC236}">
                <a16:creationId xmlns:a16="http://schemas.microsoft.com/office/drawing/2014/main" id="{FB79A590-4F16-4428-ABAC-10974EEC5D85}"/>
              </a:ext>
            </a:extLst>
          </p:cNvPr>
          <p:cNvSpPr txBox="1">
            <a:spLocks/>
          </p:cNvSpPr>
          <p:nvPr/>
        </p:nvSpPr>
        <p:spPr>
          <a:xfrm>
            <a:off x="427544" y="153050"/>
            <a:ext cx="7465328"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t>Social environment (interpersonal)</a:t>
            </a:r>
          </a:p>
        </p:txBody>
      </p:sp>
    </p:spTree>
    <p:extLst>
      <p:ext uri="{BB962C8B-B14F-4D97-AF65-F5344CB8AC3E}">
        <p14:creationId xmlns:p14="http://schemas.microsoft.com/office/powerpoint/2010/main" val="37954158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4B0EA-324D-4352-9BC9-16EC516BE114}"/>
              </a:ext>
            </a:extLst>
          </p:cNvPr>
          <p:cNvSpPr txBox="1">
            <a:spLocks/>
          </p:cNvSpPr>
          <p:nvPr/>
        </p:nvSpPr>
        <p:spPr>
          <a:xfrm>
            <a:off x="631065" y="167971"/>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Individual level</a:t>
            </a:r>
          </a:p>
        </p:txBody>
      </p:sp>
      <p:sp>
        <p:nvSpPr>
          <p:cNvPr id="3" name="Content Placeholder 2">
            <a:extLst>
              <a:ext uri="{FF2B5EF4-FFF2-40B4-BE49-F238E27FC236}">
                <a16:creationId xmlns:a16="http://schemas.microsoft.com/office/drawing/2014/main" id="{FDA53969-A1B9-4210-94BD-94F84C56F80D}"/>
              </a:ext>
            </a:extLst>
          </p:cNvPr>
          <p:cNvSpPr txBox="1">
            <a:spLocks/>
          </p:cNvSpPr>
          <p:nvPr/>
        </p:nvSpPr>
        <p:spPr>
          <a:xfrm>
            <a:off x="631065" y="1310971"/>
            <a:ext cx="9194867"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Motivation of students towards [</a:t>
            </a:r>
            <a:r>
              <a:rPr lang="en-US" err="1"/>
              <a:t>H&amp;Wb</a:t>
            </a:r>
            <a:r>
              <a:rPr lang="en-US"/>
              <a:t>/ PA/ Nutrition/ MH]</a:t>
            </a:r>
          </a:p>
          <a:p>
            <a:r>
              <a:rPr lang="en-US"/>
              <a:t>Pupil voice</a:t>
            </a:r>
          </a:p>
          <a:p>
            <a:r>
              <a:rPr lang="en-US"/>
              <a:t>Teaching and learning</a:t>
            </a:r>
          </a:p>
          <a:p>
            <a:r>
              <a:rPr lang="en-US"/>
              <a:t>Curriculum</a:t>
            </a:r>
          </a:p>
          <a:p>
            <a:r>
              <a:rPr lang="en-US"/>
              <a:t>Educating them to lead healthy lifestyles</a:t>
            </a:r>
          </a:p>
        </p:txBody>
      </p:sp>
      <p:pic>
        <p:nvPicPr>
          <p:cNvPr id="4" name="Picture 3">
            <a:extLst>
              <a:ext uri="{FF2B5EF4-FFF2-40B4-BE49-F238E27FC236}">
                <a16:creationId xmlns:a16="http://schemas.microsoft.com/office/drawing/2014/main" id="{7F877DEF-69A8-416F-B947-56876BD4E94B}"/>
              </a:ext>
            </a:extLst>
          </p:cNvPr>
          <p:cNvPicPr>
            <a:picLocks noChangeAspect="1"/>
          </p:cNvPicPr>
          <p:nvPr/>
        </p:nvPicPr>
        <p:blipFill rotWithShape="1">
          <a:blip r:embed="rId2"/>
          <a:srcRect l="29727" t="57346" r="30751" b="-1003"/>
          <a:stretch/>
        </p:blipFill>
        <p:spPr>
          <a:xfrm rot="1012349">
            <a:off x="9989758" y="293493"/>
            <a:ext cx="2166257" cy="1450169"/>
          </a:xfrm>
          <a:prstGeom prst="rect">
            <a:avLst/>
          </a:prstGeom>
        </p:spPr>
      </p:pic>
      <p:pic>
        <p:nvPicPr>
          <p:cNvPr id="5" name="Picture 4">
            <a:extLst>
              <a:ext uri="{FF2B5EF4-FFF2-40B4-BE49-F238E27FC236}">
                <a16:creationId xmlns:a16="http://schemas.microsoft.com/office/drawing/2014/main" id="{39BABD18-6E1B-46EC-AA85-72C31831B4E6}"/>
              </a:ext>
            </a:extLst>
          </p:cNvPr>
          <p:cNvPicPr>
            <a:picLocks noChangeAspect="1"/>
          </p:cNvPicPr>
          <p:nvPr/>
        </p:nvPicPr>
        <p:blipFill rotWithShape="1">
          <a:blip r:embed="rId3"/>
          <a:srcRect l="33627" t="32091" r="34657" b="42811"/>
          <a:stretch/>
        </p:blipFill>
        <p:spPr>
          <a:xfrm>
            <a:off x="7620940" y="4512154"/>
            <a:ext cx="2665490" cy="1186493"/>
          </a:xfrm>
          <a:prstGeom prst="rect">
            <a:avLst/>
          </a:prstGeom>
        </p:spPr>
      </p:pic>
      <p:pic>
        <p:nvPicPr>
          <p:cNvPr id="6" name="Picture 5">
            <a:extLst>
              <a:ext uri="{FF2B5EF4-FFF2-40B4-BE49-F238E27FC236}">
                <a16:creationId xmlns:a16="http://schemas.microsoft.com/office/drawing/2014/main" id="{0FC26E29-576F-40AE-BAFD-E9E0B224A2E5}"/>
              </a:ext>
            </a:extLst>
          </p:cNvPr>
          <p:cNvPicPr>
            <a:picLocks noChangeAspect="1"/>
          </p:cNvPicPr>
          <p:nvPr/>
        </p:nvPicPr>
        <p:blipFill rotWithShape="1">
          <a:blip r:embed="rId4"/>
          <a:srcRect l="38235" t="12397" r="39363" b="29739"/>
          <a:stretch/>
        </p:blipFill>
        <p:spPr>
          <a:xfrm>
            <a:off x="2539933" y="4137686"/>
            <a:ext cx="1225661" cy="1780830"/>
          </a:xfrm>
          <a:prstGeom prst="rect">
            <a:avLst/>
          </a:prstGeom>
        </p:spPr>
      </p:pic>
      <p:pic>
        <p:nvPicPr>
          <p:cNvPr id="7" name="Picture 6">
            <a:extLst>
              <a:ext uri="{FF2B5EF4-FFF2-40B4-BE49-F238E27FC236}">
                <a16:creationId xmlns:a16="http://schemas.microsoft.com/office/drawing/2014/main" id="{DC5B2973-68C6-4D95-9876-D8E85D1A5D3D}"/>
              </a:ext>
            </a:extLst>
          </p:cNvPr>
          <p:cNvPicPr>
            <a:picLocks noChangeAspect="1"/>
          </p:cNvPicPr>
          <p:nvPr/>
        </p:nvPicPr>
        <p:blipFill rotWithShape="1">
          <a:blip r:embed="rId5"/>
          <a:srcRect l="22303" t="14575" r="24657" b="23813"/>
          <a:stretch/>
        </p:blipFill>
        <p:spPr>
          <a:xfrm>
            <a:off x="4767705" y="4373939"/>
            <a:ext cx="2027346" cy="1324708"/>
          </a:xfrm>
          <a:prstGeom prst="rect">
            <a:avLst/>
          </a:prstGeom>
        </p:spPr>
      </p:pic>
    </p:spTree>
    <p:extLst>
      <p:ext uri="{BB962C8B-B14F-4D97-AF65-F5344CB8AC3E}">
        <p14:creationId xmlns:p14="http://schemas.microsoft.com/office/powerpoint/2010/main" val="344151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1D10-300E-4AAF-868E-3E69521D3B9C}"/>
              </a:ext>
            </a:extLst>
          </p:cNvPr>
          <p:cNvSpPr>
            <a:spLocks noGrp="1"/>
          </p:cNvSpPr>
          <p:nvPr>
            <p:ph type="ctrTitle"/>
          </p:nvPr>
        </p:nvSpPr>
        <p:spPr/>
        <p:txBody>
          <a:bodyPr/>
          <a:lstStyle/>
          <a:p>
            <a:r>
              <a:rPr lang="en-GB"/>
              <a:t>Pupil Voice</a:t>
            </a:r>
          </a:p>
        </p:txBody>
      </p:sp>
      <p:sp>
        <p:nvSpPr>
          <p:cNvPr id="3" name="Subtitle 2">
            <a:extLst>
              <a:ext uri="{FF2B5EF4-FFF2-40B4-BE49-F238E27FC236}">
                <a16:creationId xmlns:a16="http://schemas.microsoft.com/office/drawing/2014/main" id="{9BFE9E05-D31E-464A-A4DD-7F22F3050DE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4375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801F9-56B9-416C-8E3C-73061C59F1EC}"/>
              </a:ext>
            </a:extLst>
          </p:cNvPr>
          <p:cNvSpPr txBox="1">
            <a:spLocks/>
          </p:cNvSpPr>
          <p:nvPr/>
        </p:nvSpPr>
        <p:spPr>
          <a:xfrm>
            <a:off x="442451" y="363128"/>
            <a:ext cx="10956376" cy="1060671"/>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dirty="0"/>
              <a:t>Imagining an ideal school for wellbeing: Locating student voice</a:t>
            </a:r>
            <a:endParaRPr lang="en-US" dirty="0"/>
          </a:p>
        </p:txBody>
      </p:sp>
      <p:sp>
        <p:nvSpPr>
          <p:cNvPr id="3" name="Content Placeholder 2">
            <a:extLst>
              <a:ext uri="{FF2B5EF4-FFF2-40B4-BE49-F238E27FC236}">
                <a16:creationId xmlns:a16="http://schemas.microsoft.com/office/drawing/2014/main" id="{4770E04A-6023-4A32-BCD2-2C1AB41E515B}"/>
              </a:ext>
            </a:extLst>
          </p:cNvPr>
          <p:cNvSpPr txBox="1">
            <a:spLocks/>
          </p:cNvSpPr>
          <p:nvPr/>
        </p:nvSpPr>
        <p:spPr>
          <a:xfrm>
            <a:off x="628650" y="1897381"/>
            <a:ext cx="8477616" cy="354330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How ‘wellbeing’ is understood and facilitated</a:t>
            </a:r>
          </a:p>
          <a:p>
            <a:r>
              <a:rPr lang="en-US" dirty="0"/>
              <a:t>Qualitative – focus groups</a:t>
            </a:r>
          </a:p>
          <a:p>
            <a:r>
              <a:rPr lang="en-US" dirty="0"/>
              <a:t>606 students: approx. 150 per year-banding (Y1&amp;2, Y5&amp;6, Y8, Y11)</a:t>
            </a:r>
          </a:p>
          <a:p>
            <a:r>
              <a:rPr lang="en-US"/>
              <a:t>Thematic analysis:</a:t>
            </a:r>
          </a:p>
          <a:p>
            <a:pPr lvl="1"/>
            <a:r>
              <a:rPr lang="en-US" sz="2000" dirty="0"/>
              <a:t>Pedagogy</a:t>
            </a:r>
          </a:p>
          <a:p>
            <a:pPr lvl="1"/>
            <a:r>
              <a:rPr lang="en-US" sz="2000" dirty="0"/>
              <a:t>School environment</a:t>
            </a:r>
          </a:p>
          <a:p>
            <a:pPr lvl="1"/>
            <a:r>
              <a:rPr lang="en-US" sz="2000" dirty="0"/>
              <a:t>Relationships</a:t>
            </a:r>
          </a:p>
          <a:p>
            <a:pPr lvl="1"/>
            <a:r>
              <a:rPr lang="en-US" sz="2000" dirty="0"/>
              <a:t>Opportunities to ‘have a say’</a:t>
            </a:r>
          </a:p>
          <a:p>
            <a:endParaRPr lang="en-US" dirty="0"/>
          </a:p>
        </p:txBody>
      </p:sp>
      <p:pic>
        <p:nvPicPr>
          <p:cNvPr id="4" name="Picture 3">
            <a:extLst>
              <a:ext uri="{FF2B5EF4-FFF2-40B4-BE49-F238E27FC236}">
                <a16:creationId xmlns:a16="http://schemas.microsoft.com/office/drawing/2014/main" id="{091C16AF-C1C4-4661-8F83-39FB15E9012C}"/>
              </a:ext>
            </a:extLst>
          </p:cNvPr>
          <p:cNvPicPr>
            <a:picLocks noChangeAspect="1"/>
          </p:cNvPicPr>
          <p:nvPr/>
        </p:nvPicPr>
        <p:blipFill rotWithShape="1">
          <a:blip r:embed="rId3"/>
          <a:srcRect r="50000"/>
          <a:stretch/>
        </p:blipFill>
        <p:spPr>
          <a:xfrm>
            <a:off x="9106266" y="3150919"/>
            <a:ext cx="3085734" cy="2763344"/>
          </a:xfrm>
          <a:prstGeom prst="rect">
            <a:avLst/>
          </a:prstGeom>
        </p:spPr>
      </p:pic>
    </p:spTree>
    <p:extLst>
      <p:ext uri="{BB962C8B-B14F-4D97-AF65-F5344CB8AC3E}">
        <p14:creationId xmlns:p14="http://schemas.microsoft.com/office/powerpoint/2010/main" val="6975961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648C-BFBE-4B47-A289-961AB68FE4C0}"/>
              </a:ext>
            </a:extLst>
          </p:cNvPr>
          <p:cNvSpPr txBox="1">
            <a:spLocks/>
          </p:cNvSpPr>
          <p:nvPr/>
        </p:nvSpPr>
        <p:spPr>
          <a:xfrm>
            <a:off x="396240" y="49180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Focus groups: verbal, written and drawing activities</a:t>
            </a:r>
          </a:p>
        </p:txBody>
      </p:sp>
      <p:sp>
        <p:nvSpPr>
          <p:cNvPr id="3" name="Content Placeholder 2">
            <a:extLst>
              <a:ext uri="{FF2B5EF4-FFF2-40B4-BE49-F238E27FC236}">
                <a16:creationId xmlns:a16="http://schemas.microsoft.com/office/drawing/2014/main" id="{2543D8B7-BE66-45CB-9586-623FFD2F216C}"/>
              </a:ext>
            </a:extLst>
          </p:cNvPr>
          <p:cNvSpPr txBox="1">
            <a:spLocks/>
          </p:cNvSpPr>
          <p:nvPr/>
        </p:nvSpPr>
        <p:spPr>
          <a:xfrm>
            <a:off x="396240" y="1817371"/>
            <a:ext cx="8229600" cy="391703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Four “brainstorming” categories on wellbeing</a:t>
            </a:r>
          </a:p>
          <a:p>
            <a:pPr lvl="1"/>
            <a:r>
              <a:rPr lang="en-US" dirty="0"/>
              <a:t>Students individual definitions of wellbeing</a:t>
            </a:r>
          </a:p>
          <a:p>
            <a:pPr lvl="1"/>
            <a:r>
              <a:rPr lang="en-US" dirty="0"/>
              <a:t>Who the students regarded as sources of support for their wellbeing</a:t>
            </a:r>
          </a:p>
          <a:p>
            <a:pPr lvl="1"/>
            <a:r>
              <a:rPr lang="en-US" dirty="0"/>
              <a:t>The relevance of concepts of recognition (in the sense of being ‘cared for’, ’respected’ and ‘valued’) to wellbeing</a:t>
            </a:r>
          </a:p>
          <a:p>
            <a:pPr lvl="1"/>
            <a:r>
              <a:rPr lang="en-US" dirty="0"/>
              <a:t>And the final activity, ‘imagining great schools’</a:t>
            </a:r>
          </a:p>
          <a:p>
            <a:r>
              <a:rPr lang="en-US" dirty="0"/>
              <a:t>“What would an ideal wellbeing school look like”</a:t>
            </a:r>
          </a:p>
          <a:p>
            <a:r>
              <a:rPr lang="en-US" dirty="0"/>
              <a:t>“If schools were to take notice of what you had to say, how would they be different to now?”</a:t>
            </a:r>
          </a:p>
          <a:p>
            <a:r>
              <a:rPr lang="en-US" dirty="0"/>
              <a:t>“What would you like in school that makes you happy, safe and cared for?”</a:t>
            </a:r>
          </a:p>
        </p:txBody>
      </p:sp>
      <p:sp>
        <p:nvSpPr>
          <p:cNvPr id="4" name="TextBox 3">
            <a:extLst>
              <a:ext uri="{FF2B5EF4-FFF2-40B4-BE49-F238E27FC236}">
                <a16:creationId xmlns:a16="http://schemas.microsoft.com/office/drawing/2014/main" id="{E6BFE260-7FC1-9485-F3FD-F41A5F995721}"/>
              </a:ext>
            </a:extLst>
          </p:cNvPr>
          <p:cNvSpPr txBox="1"/>
          <p:nvPr/>
        </p:nvSpPr>
        <p:spPr>
          <a:xfrm>
            <a:off x="8772525" y="868657"/>
            <a:ext cx="2724150" cy="646331"/>
          </a:xfrm>
          <a:prstGeom prst="rect">
            <a:avLst/>
          </a:prstGeom>
          <a:noFill/>
        </p:spPr>
        <p:txBody>
          <a:bodyPr wrap="square" rtlCol="0">
            <a:spAutoFit/>
          </a:bodyPr>
          <a:lstStyle/>
          <a:p>
            <a:r>
              <a:rPr lang="en-GB" sz="3600" dirty="0">
                <a:solidFill>
                  <a:schemeClr val="accent1">
                    <a:lumMod val="50000"/>
                  </a:schemeClr>
                </a:solidFill>
              </a:rPr>
              <a:t>Pedagogy</a:t>
            </a:r>
          </a:p>
        </p:txBody>
      </p:sp>
      <p:sp>
        <p:nvSpPr>
          <p:cNvPr id="5" name="TextBox 4">
            <a:extLst>
              <a:ext uri="{FF2B5EF4-FFF2-40B4-BE49-F238E27FC236}">
                <a16:creationId xmlns:a16="http://schemas.microsoft.com/office/drawing/2014/main" id="{0AFF1B97-1826-9DF6-97BA-0B254F60C14A}"/>
              </a:ext>
            </a:extLst>
          </p:cNvPr>
          <p:cNvSpPr txBox="1"/>
          <p:nvPr/>
        </p:nvSpPr>
        <p:spPr>
          <a:xfrm>
            <a:off x="8172450" y="2155344"/>
            <a:ext cx="3924300" cy="646331"/>
          </a:xfrm>
          <a:prstGeom prst="rect">
            <a:avLst/>
          </a:prstGeom>
          <a:noFill/>
        </p:spPr>
        <p:txBody>
          <a:bodyPr wrap="square" rtlCol="0">
            <a:spAutoFit/>
          </a:bodyPr>
          <a:lstStyle/>
          <a:p>
            <a:r>
              <a:rPr lang="en-GB" sz="3600" dirty="0">
                <a:solidFill>
                  <a:schemeClr val="accent1">
                    <a:lumMod val="50000"/>
                  </a:schemeClr>
                </a:solidFill>
              </a:rPr>
              <a:t>school environment</a:t>
            </a:r>
          </a:p>
        </p:txBody>
      </p:sp>
      <p:sp>
        <p:nvSpPr>
          <p:cNvPr id="6" name="TextBox 5">
            <a:extLst>
              <a:ext uri="{FF2B5EF4-FFF2-40B4-BE49-F238E27FC236}">
                <a16:creationId xmlns:a16="http://schemas.microsoft.com/office/drawing/2014/main" id="{8C7A2308-23C3-A75C-5000-F049A069B78A}"/>
              </a:ext>
            </a:extLst>
          </p:cNvPr>
          <p:cNvSpPr txBox="1"/>
          <p:nvPr/>
        </p:nvSpPr>
        <p:spPr>
          <a:xfrm>
            <a:off x="8772525" y="3310596"/>
            <a:ext cx="2724150" cy="646331"/>
          </a:xfrm>
          <a:prstGeom prst="rect">
            <a:avLst/>
          </a:prstGeom>
          <a:noFill/>
        </p:spPr>
        <p:txBody>
          <a:bodyPr wrap="square" rtlCol="0">
            <a:spAutoFit/>
          </a:bodyPr>
          <a:lstStyle/>
          <a:p>
            <a:r>
              <a:rPr lang="en-GB" sz="3600" dirty="0">
                <a:solidFill>
                  <a:schemeClr val="accent1">
                    <a:lumMod val="50000"/>
                  </a:schemeClr>
                </a:solidFill>
              </a:rPr>
              <a:t>Relationships</a:t>
            </a:r>
          </a:p>
        </p:txBody>
      </p:sp>
      <p:sp>
        <p:nvSpPr>
          <p:cNvPr id="7" name="TextBox 6">
            <a:extLst>
              <a:ext uri="{FF2B5EF4-FFF2-40B4-BE49-F238E27FC236}">
                <a16:creationId xmlns:a16="http://schemas.microsoft.com/office/drawing/2014/main" id="{A1F4EA27-BB1B-E2A1-D130-BB2D87C17506}"/>
              </a:ext>
            </a:extLst>
          </p:cNvPr>
          <p:cNvSpPr txBox="1"/>
          <p:nvPr/>
        </p:nvSpPr>
        <p:spPr>
          <a:xfrm>
            <a:off x="8172450" y="4444347"/>
            <a:ext cx="3924300" cy="1200329"/>
          </a:xfrm>
          <a:prstGeom prst="rect">
            <a:avLst/>
          </a:prstGeom>
          <a:noFill/>
        </p:spPr>
        <p:txBody>
          <a:bodyPr wrap="square" rtlCol="0">
            <a:spAutoFit/>
          </a:bodyPr>
          <a:lstStyle/>
          <a:p>
            <a:pPr algn="ctr"/>
            <a:r>
              <a:rPr lang="en-GB" sz="3600" dirty="0">
                <a:solidFill>
                  <a:schemeClr val="accent1">
                    <a:lumMod val="50000"/>
                  </a:schemeClr>
                </a:solidFill>
              </a:rPr>
              <a:t>Opportunity to have a say</a:t>
            </a:r>
          </a:p>
        </p:txBody>
      </p:sp>
    </p:spTree>
    <p:extLst>
      <p:ext uri="{BB962C8B-B14F-4D97-AF65-F5344CB8AC3E}">
        <p14:creationId xmlns:p14="http://schemas.microsoft.com/office/powerpoint/2010/main" val="2795582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6A22-0C17-43ED-8B60-9FB353975D31}"/>
              </a:ext>
            </a:extLst>
          </p:cNvPr>
          <p:cNvSpPr txBox="1">
            <a:spLocks/>
          </p:cNvSpPr>
          <p:nvPr/>
        </p:nvSpPr>
        <p:spPr>
          <a:xfrm>
            <a:off x="434340" y="171768"/>
            <a:ext cx="996696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Other Policies that link and support:</a:t>
            </a:r>
          </a:p>
        </p:txBody>
      </p:sp>
      <p:sp>
        <p:nvSpPr>
          <p:cNvPr id="3" name="Content Placeholder 2">
            <a:extLst>
              <a:ext uri="{FF2B5EF4-FFF2-40B4-BE49-F238E27FC236}">
                <a16:creationId xmlns:a16="http://schemas.microsoft.com/office/drawing/2014/main" id="{B07A86AB-D4D8-4EC7-B77C-A3739762A3E4}"/>
              </a:ext>
            </a:extLst>
          </p:cNvPr>
          <p:cNvSpPr txBox="1">
            <a:spLocks/>
          </p:cNvSpPr>
          <p:nvPr/>
        </p:nvSpPr>
        <p:spPr>
          <a:xfrm>
            <a:off x="323528" y="2115716"/>
            <a:ext cx="4388519" cy="3334063"/>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t>Healthy eating in schools regulations</a:t>
            </a:r>
          </a:p>
          <a:p>
            <a:r>
              <a:rPr lang="en-GB" i="1"/>
              <a:t>Infection prevention and control for childcare settings</a:t>
            </a:r>
          </a:p>
          <a:p>
            <a:r>
              <a:rPr lang="en-GB" i="1"/>
              <a:t>Infection prevention and control for educational settings</a:t>
            </a:r>
          </a:p>
          <a:p>
            <a:r>
              <a:rPr lang="en-GB" i="1"/>
              <a:t>Mental and Emotional Health and Wellbeing </a:t>
            </a:r>
            <a:r>
              <a:rPr lang="en-GB"/>
              <a:t>and </a:t>
            </a:r>
            <a:r>
              <a:rPr lang="en-GB" i="1"/>
              <a:t>Corporate Health Standards</a:t>
            </a:r>
          </a:p>
          <a:p>
            <a:r>
              <a:rPr lang="en-GB" i="1"/>
              <a:t>WG 7 core aims </a:t>
            </a:r>
            <a:r>
              <a:rPr lang="en-GB"/>
              <a:t>and </a:t>
            </a:r>
            <a:r>
              <a:rPr lang="en-GB" i="1"/>
              <a:t>UNC Rights of the Child (UNCRC)</a:t>
            </a:r>
          </a:p>
        </p:txBody>
      </p:sp>
      <p:sp>
        <p:nvSpPr>
          <p:cNvPr id="4" name="TextBox 3">
            <a:extLst>
              <a:ext uri="{FF2B5EF4-FFF2-40B4-BE49-F238E27FC236}">
                <a16:creationId xmlns:a16="http://schemas.microsoft.com/office/drawing/2014/main" id="{23F6080A-264D-487F-AE5F-2373A06F557F}"/>
              </a:ext>
            </a:extLst>
          </p:cNvPr>
          <p:cNvSpPr txBox="1"/>
          <p:nvPr/>
        </p:nvSpPr>
        <p:spPr>
          <a:xfrm>
            <a:off x="5076056" y="2033937"/>
            <a:ext cx="3750844" cy="3785652"/>
          </a:xfrm>
          <a:prstGeom prst="rect">
            <a:avLst/>
          </a:prstGeom>
          <a:noFill/>
        </p:spPr>
        <p:txBody>
          <a:bodyPr wrap="square" rtlCol="0">
            <a:spAutoFit/>
          </a:bodyPr>
          <a:lstStyle/>
          <a:p>
            <a:r>
              <a:rPr lang="en-GB" sz="1500">
                <a:solidFill>
                  <a:schemeClr val="accent5">
                    <a:lumMod val="50000"/>
                  </a:schemeClr>
                </a:solidFill>
              </a:rPr>
              <a:t>All children and young people:</a:t>
            </a:r>
          </a:p>
          <a:p>
            <a:pPr marL="257175" indent="-257175">
              <a:buAutoNum type="arabicPeriod"/>
            </a:pPr>
            <a:r>
              <a:rPr lang="en-GB" sz="1500">
                <a:solidFill>
                  <a:schemeClr val="accent5">
                    <a:lumMod val="50000"/>
                  </a:schemeClr>
                </a:solidFill>
              </a:rPr>
              <a:t>Have a flying start in life</a:t>
            </a:r>
          </a:p>
          <a:p>
            <a:pPr marL="257175" indent="-257175">
              <a:buAutoNum type="arabicPeriod"/>
            </a:pPr>
            <a:r>
              <a:rPr lang="en-GB" sz="1500">
                <a:solidFill>
                  <a:schemeClr val="accent5">
                    <a:lumMod val="50000"/>
                  </a:schemeClr>
                </a:solidFill>
              </a:rPr>
              <a:t>Have a comprehensive range of education and learning opportunities</a:t>
            </a:r>
          </a:p>
          <a:p>
            <a:pPr marL="257175" indent="-257175">
              <a:buAutoNum type="arabicPeriod"/>
            </a:pPr>
            <a:r>
              <a:rPr lang="en-GB" sz="1500">
                <a:solidFill>
                  <a:schemeClr val="accent5">
                    <a:lumMod val="50000"/>
                  </a:schemeClr>
                </a:solidFill>
              </a:rPr>
              <a:t>Enjoy the best possible health and are free from abuse, victimisation and exploitation</a:t>
            </a:r>
          </a:p>
          <a:p>
            <a:pPr marL="257175" indent="-257175">
              <a:buAutoNum type="arabicPeriod"/>
            </a:pPr>
            <a:r>
              <a:rPr lang="en-GB" sz="1500">
                <a:solidFill>
                  <a:schemeClr val="accent5">
                    <a:lumMod val="50000"/>
                  </a:schemeClr>
                </a:solidFill>
              </a:rPr>
              <a:t>Have access to play, leisure, sporting and cultural activities</a:t>
            </a:r>
          </a:p>
          <a:p>
            <a:pPr marL="257175" indent="-257175">
              <a:buAutoNum type="arabicPeriod"/>
            </a:pPr>
            <a:r>
              <a:rPr lang="en-GB" sz="1500">
                <a:solidFill>
                  <a:schemeClr val="accent5">
                    <a:lumMod val="50000"/>
                  </a:schemeClr>
                </a:solidFill>
              </a:rPr>
              <a:t>Are listened to, treated with respect, and have their race and cultural identity recognised</a:t>
            </a:r>
          </a:p>
          <a:p>
            <a:pPr marL="257175" indent="-257175">
              <a:buAutoNum type="arabicPeriod"/>
            </a:pPr>
            <a:r>
              <a:rPr lang="en-GB" sz="1500">
                <a:solidFill>
                  <a:schemeClr val="accent5">
                    <a:lumMod val="50000"/>
                  </a:schemeClr>
                </a:solidFill>
              </a:rPr>
              <a:t>Have a safe home and a community which supports physical and emotional wellbeing</a:t>
            </a:r>
          </a:p>
          <a:p>
            <a:pPr marL="257175" indent="-257175">
              <a:buAutoNum type="arabicPeriod"/>
            </a:pPr>
            <a:r>
              <a:rPr lang="en-GB" sz="1500">
                <a:solidFill>
                  <a:schemeClr val="accent5">
                    <a:lumMod val="50000"/>
                  </a:schemeClr>
                </a:solidFill>
              </a:rPr>
              <a:t>Are not disadvantaged by poverty</a:t>
            </a:r>
          </a:p>
        </p:txBody>
      </p:sp>
      <p:pic>
        <p:nvPicPr>
          <p:cNvPr id="5" name="Picture 4">
            <a:extLst>
              <a:ext uri="{FF2B5EF4-FFF2-40B4-BE49-F238E27FC236}">
                <a16:creationId xmlns:a16="http://schemas.microsoft.com/office/drawing/2014/main" id="{E6DBEF65-D222-4635-9E5D-854D0AF2CD33}"/>
              </a:ext>
            </a:extLst>
          </p:cNvPr>
          <p:cNvPicPr>
            <a:picLocks noChangeAspect="1"/>
          </p:cNvPicPr>
          <p:nvPr/>
        </p:nvPicPr>
        <p:blipFill rotWithShape="1">
          <a:blip r:embed="rId2"/>
          <a:srcRect l="34035" t="6608" r="35175" b="7544"/>
          <a:stretch/>
        </p:blipFill>
        <p:spPr>
          <a:xfrm rot="1454749">
            <a:off x="9423418" y="1609743"/>
            <a:ext cx="2166468" cy="3397837"/>
          </a:xfrm>
          <a:prstGeom prst="rect">
            <a:avLst/>
          </a:prstGeom>
        </p:spPr>
      </p:pic>
    </p:spTree>
    <p:extLst>
      <p:ext uri="{BB962C8B-B14F-4D97-AF65-F5344CB8AC3E}">
        <p14:creationId xmlns:p14="http://schemas.microsoft.com/office/powerpoint/2010/main" val="15617862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1C5672-2566-4642-9688-DC5FE6B8CED0}"/>
              </a:ext>
            </a:extLst>
          </p:cNvPr>
          <p:cNvPicPr>
            <a:picLocks noChangeAspect="1"/>
          </p:cNvPicPr>
          <p:nvPr/>
        </p:nvPicPr>
        <p:blipFill>
          <a:blip r:embed="rId2"/>
          <a:stretch>
            <a:fillRect/>
          </a:stretch>
        </p:blipFill>
        <p:spPr>
          <a:xfrm>
            <a:off x="3143250" y="1503213"/>
            <a:ext cx="5905500" cy="3571875"/>
          </a:xfrm>
          <a:prstGeom prst="rect">
            <a:avLst/>
          </a:prstGeom>
        </p:spPr>
      </p:pic>
    </p:spTree>
    <p:extLst>
      <p:ext uri="{BB962C8B-B14F-4D97-AF65-F5344CB8AC3E}">
        <p14:creationId xmlns:p14="http://schemas.microsoft.com/office/powerpoint/2010/main" val="94304076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2658</Words>
  <Application>Microsoft Office PowerPoint</Application>
  <PresentationFormat>Widescreen</PresentationFormat>
  <Paragraphs>314</Paragraphs>
  <Slides>35</Slides>
  <Notes>18</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35</vt:i4>
      </vt:variant>
    </vt:vector>
  </HeadingPairs>
  <TitlesOfParts>
    <vt:vector size="59" baseType="lpstr">
      <vt:lpstr>Arial</vt:lpstr>
      <vt:lpstr>Calibri</vt:lpstr>
      <vt:lpstr>Calibri Light</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Lecture outline</vt:lpstr>
      <vt:lpstr>Phenomenon-based learning</vt:lpstr>
      <vt:lpstr>Assignment 2</vt:lpstr>
      <vt:lpstr>PowerPoint Presentation</vt:lpstr>
      <vt:lpstr>The next four weeks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leads this work across the globe </vt:lpstr>
      <vt:lpstr>PowerPoint Presentation</vt:lpstr>
      <vt:lpstr>PowerPoint Presentation</vt:lpstr>
      <vt:lpstr>PowerPoint Presentation</vt:lpstr>
      <vt:lpstr>Wellbeing of future generation act (2015)</vt:lpstr>
      <vt:lpstr>Wellbeing of future generations act</vt:lpstr>
      <vt:lpstr>Welsh network of healthy schools scheme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Pupil Voice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211</cp:revision>
  <dcterms:created xsi:type="dcterms:W3CDTF">2021-03-09T15:35:42Z</dcterms:created>
  <dcterms:modified xsi:type="dcterms:W3CDTF">2024-11-22T08:33:42Z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