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7"/>
  </p:notesMasterIdLst>
  <p:sldIdLst>
    <p:sldId id="281" r:id="rId3"/>
    <p:sldId id="282" r:id="rId4"/>
    <p:sldId id="283" r:id="rId5"/>
    <p:sldId id="268" r:id="rId6"/>
    <p:sldId id="284" r:id="rId7"/>
    <p:sldId id="260" r:id="rId8"/>
    <p:sldId id="261" r:id="rId9"/>
    <p:sldId id="263" r:id="rId10"/>
    <p:sldId id="264" r:id="rId11"/>
    <p:sldId id="265" r:id="rId12"/>
    <p:sldId id="266" r:id="rId13"/>
    <p:sldId id="267" r:id="rId14"/>
    <p:sldId id="285" r:id="rId15"/>
    <p:sldId id="286" r:id="rId16"/>
    <p:sldId id="287" r:id="rId17"/>
    <p:sldId id="280" r:id="rId18"/>
    <p:sldId id="288" r:id="rId19"/>
    <p:sldId id="289" r:id="rId20"/>
    <p:sldId id="290" r:id="rId21"/>
    <p:sldId id="270" r:id="rId22"/>
    <p:sldId id="291" r:id="rId23"/>
    <p:sldId id="292" r:id="rId24"/>
    <p:sldId id="294" r:id="rId25"/>
    <p:sldId id="295"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3020" autoAdjust="0"/>
  </p:normalViewPr>
  <p:slideViewPr>
    <p:cSldViewPr snapToGrid="0">
      <p:cViewPr varScale="1">
        <p:scale>
          <a:sx n="83" d="100"/>
          <a:sy n="83" d="100"/>
        </p:scale>
        <p:origin x="45"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79B6718-E1E7-4168-B415-DBF68F26ACC1}" type="datetimeFigureOut">
              <a:rPr lang="en-GB" smtClean="0"/>
              <a:t>13/02/2020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40F6D39-EB46-4DB1-8510-5FFDD1FD98A8}" type="slidenum">
              <a:rPr lang="en-GB" smtClean="0"/>
              <a:t>‹#›</a:t>
            </a:fld>
            <a:endParaRPr lang="en-GB"/>
          </a:p>
        </p:txBody>
      </p:sp>
    </p:spTree>
    <p:extLst>
      <p:ext uri="{BB962C8B-B14F-4D97-AF65-F5344CB8AC3E}">
        <p14:creationId xmlns:p14="http://schemas.microsoft.com/office/powerpoint/2010/main" val="3298905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estyn.gov.wales/thematic-reports/healthy-and-happy?_ga=2.197395558.832181305.1581538727-1600358062.1577998312"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estyn.llyw.cymru/adroddiadau-thematig/iach-a-hapus?_ga=2.91965523.832181305.1581538727-1600358062.1577998312"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164425" y="9753600"/>
            <a:ext cx="46813788" cy="26333450"/>
          </a:xfrm>
        </p:spPr>
      </p:sp>
      <p:sp>
        <p:nvSpPr>
          <p:cNvPr id="3" name="Notes Placeholder 2"/>
          <p:cNvSpPr>
            <a:spLocks noGrp="1"/>
          </p:cNvSpPr>
          <p:nvPr>
            <p:ph type="body" idx="1"/>
          </p:nvPr>
        </p:nvSpPr>
        <p:spPr/>
        <p:txBody>
          <a:bodyPr/>
          <a:lstStyle/>
          <a:p>
            <a:r>
              <a:rPr lang="en-US" b="1" dirty="0" smtClean="0"/>
              <a:t>Please note: </a:t>
            </a:r>
            <a:r>
              <a:rPr lang="en-US" b="0" dirty="0" smtClean="0"/>
              <a:t>Aim</a:t>
            </a:r>
            <a:r>
              <a:rPr lang="en-US" b="0" baseline="0" dirty="0" smtClean="0"/>
              <a:t> to finish this session by 3.30pm</a:t>
            </a:r>
            <a:r>
              <a:rPr lang="en-US" baseline="0" dirty="0" smtClean="0"/>
              <a:t>.</a:t>
            </a:r>
          </a:p>
          <a:p>
            <a:r>
              <a:rPr lang="en-US" b="1" baseline="0" dirty="0" err="1" smtClean="0"/>
              <a:t>Sylwer</a:t>
            </a:r>
            <a:r>
              <a:rPr lang="en-US" b="1" baseline="0" dirty="0" smtClean="0"/>
              <a:t> </a:t>
            </a:r>
            <a:r>
              <a:rPr lang="en-US" b="1" baseline="0" dirty="0" err="1" smtClean="0"/>
              <a:t>os</a:t>
            </a:r>
            <a:r>
              <a:rPr lang="en-US" b="1" baseline="0" dirty="0" smtClean="0"/>
              <a:t> </a:t>
            </a:r>
            <a:r>
              <a:rPr lang="en-US" b="1" baseline="0" dirty="0" err="1" smtClean="0"/>
              <a:t>gwelwch</a:t>
            </a:r>
            <a:r>
              <a:rPr lang="en-US" b="1" baseline="0" dirty="0" smtClean="0"/>
              <a:t> </a:t>
            </a:r>
            <a:r>
              <a:rPr lang="en-US" b="1" baseline="0" dirty="0" err="1" smtClean="0"/>
              <a:t>yn</a:t>
            </a:r>
            <a:r>
              <a:rPr lang="en-US" b="1" baseline="0" dirty="0" smtClean="0"/>
              <a:t> </a:t>
            </a:r>
            <a:r>
              <a:rPr lang="en-US" b="1" baseline="0" dirty="0" err="1" smtClean="0"/>
              <a:t>dda</a:t>
            </a:r>
            <a:r>
              <a:rPr lang="en-US" b="1" baseline="0" dirty="0" smtClean="0"/>
              <a:t>: </a:t>
            </a:r>
            <a:r>
              <a:rPr lang="en-US" baseline="0" dirty="0" err="1" smtClean="0"/>
              <a:t>Anelu</a:t>
            </a:r>
            <a:r>
              <a:rPr lang="en-US" baseline="0" dirty="0" smtClean="0"/>
              <a:t> at </a:t>
            </a:r>
            <a:r>
              <a:rPr lang="en-US" baseline="0" dirty="0" err="1" smtClean="0"/>
              <a:t>orffen</a:t>
            </a:r>
            <a:r>
              <a:rPr lang="en-US" baseline="0" dirty="0" smtClean="0"/>
              <a:t> y </a:t>
            </a:r>
            <a:r>
              <a:rPr lang="en-US" baseline="0" dirty="0" err="1" smtClean="0"/>
              <a:t>sesiwn</a:t>
            </a:r>
            <a:r>
              <a:rPr lang="en-US" baseline="0" dirty="0" smtClean="0"/>
              <a:t> </a:t>
            </a:r>
            <a:r>
              <a:rPr lang="en-US" baseline="0" dirty="0" err="1" smtClean="0"/>
              <a:t>erbyn</a:t>
            </a:r>
            <a:r>
              <a:rPr lang="en-US" baseline="0" dirty="0" smtClean="0"/>
              <a:t> 3.30pm.</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6478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2 minutes.</a:t>
            </a:r>
          </a:p>
          <a:p>
            <a:r>
              <a:rPr lang="en-GB" b="1" dirty="0" smtClean="0"/>
              <a:t>2 </a:t>
            </a:r>
            <a:r>
              <a:rPr lang="en-GB" b="1" dirty="0" err="1" smtClean="0"/>
              <a:t>funud</a:t>
            </a:r>
            <a:r>
              <a:rPr lang="en-GB" b="1" dirty="0" smtClean="0"/>
              <a:t>.</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207168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Make</a:t>
            </a:r>
            <a:r>
              <a:rPr lang="en-GB" baseline="0" dirty="0" smtClean="0"/>
              <a:t> link to QTS standards. </a:t>
            </a:r>
            <a:r>
              <a:rPr lang="en-GB" b="1" baseline="0" dirty="0" smtClean="0"/>
              <a:t>2 minutes</a:t>
            </a:r>
          </a:p>
          <a:p>
            <a:r>
              <a:rPr lang="en-GB" baseline="0" dirty="0" err="1" smtClean="0"/>
              <a:t>Cysylltu</a:t>
            </a:r>
            <a:r>
              <a:rPr lang="en-GB" baseline="0" dirty="0" smtClean="0"/>
              <a:t> </a:t>
            </a:r>
            <a:r>
              <a:rPr lang="en-GB" baseline="0" dirty="0" err="1" smtClean="0"/>
              <a:t>gyda</a:t>
            </a:r>
            <a:r>
              <a:rPr lang="en-GB" baseline="0" dirty="0" smtClean="0"/>
              <a:t> </a:t>
            </a:r>
            <a:r>
              <a:rPr lang="en-GB" baseline="0" dirty="0" err="1" smtClean="0"/>
              <a:t>safonau</a:t>
            </a:r>
            <a:r>
              <a:rPr lang="en-GB" baseline="0" dirty="0" smtClean="0"/>
              <a:t> SAC. </a:t>
            </a:r>
            <a:r>
              <a:rPr lang="en-GB" b="1" baseline="0" dirty="0" smtClean="0"/>
              <a:t>2 </a:t>
            </a:r>
            <a:r>
              <a:rPr lang="en-GB" b="1" baseline="0" dirty="0" err="1" smtClean="0"/>
              <a:t>funud</a:t>
            </a:r>
            <a:r>
              <a:rPr lang="en-GB" b="1" baseline="0" dirty="0" smtClean="0"/>
              <a:t>.</a:t>
            </a:r>
            <a:endParaRPr lang="en-GB" dirty="0"/>
          </a:p>
        </p:txBody>
      </p:sp>
      <p:sp>
        <p:nvSpPr>
          <p:cNvPr id="4" name="Slide Number Placeholder 3"/>
          <p:cNvSpPr>
            <a:spLocks noGrp="1"/>
          </p:cNvSpPr>
          <p:nvPr>
            <p:ph type="sldNum" sz="quarter" idx="10"/>
          </p:nvPr>
        </p:nvSpPr>
        <p:spPr/>
        <p:txBody>
          <a:bodyPr/>
          <a:lstStyle/>
          <a:p>
            <a:fld id="{D40F6D39-EB46-4DB1-8510-5FFDD1FD98A8}" type="slidenum">
              <a:rPr lang="en-GB" smtClean="0"/>
              <a:t>3</a:t>
            </a:fld>
            <a:endParaRPr lang="en-GB"/>
          </a:p>
        </p:txBody>
      </p:sp>
    </p:spTree>
    <p:extLst>
      <p:ext uri="{BB962C8B-B14F-4D97-AF65-F5344CB8AC3E}">
        <p14:creationId xmlns:p14="http://schemas.microsoft.com/office/powerpoint/2010/main" val="356194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ea typeface="ＭＳ Ｐゴシック" panose="020B0600070205080204" pitchFamily="34" charset="-128"/>
              </a:rPr>
              <a:t>Where</a:t>
            </a:r>
            <a:r>
              <a:rPr lang="en-US" altLang="en-US" baseline="0" dirty="0" smtClean="0">
                <a:ea typeface="ＭＳ Ｐゴシック" panose="020B0600070205080204" pitchFamily="34" charset="-128"/>
              </a:rPr>
              <a:t> there are opportunities to explore, play, collaborate and construct knowledge. </a:t>
            </a:r>
            <a:r>
              <a:rPr lang="en-US" altLang="en-US" b="1" baseline="0" dirty="0" smtClean="0">
                <a:ea typeface="ＭＳ Ｐゴシック" panose="020B0600070205080204" pitchFamily="34" charset="-128"/>
              </a:rPr>
              <a:t>5 minutes </a:t>
            </a:r>
            <a:r>
              <a:rPr lang="en-US" altLang="en-US" baseline="0" dirty="0" smtClean="0">
                <a:ea typeface="ＭＳ Ｐゴシック" panose="020B0600070205080204" pitchFamily="34" charset="-128"/>
              </a:rPr>
              <a:t>to discuss.</a:t>
            </a:r>
          </a:p>
          <a:p>
            <a:pPr eaLnBrk="1" hangingPunct="1">
              <a:spcBef>
                <a:spcPct val="0"/>
              </a:spcBef>
            </a:pPr>
            <a:endParaRPr lang="en-US" altLang="en-US" baseline="0" dirty="0" smtClean="0">
              <a:ea typeface="ＭＳ Ｐゴシック" panose="020B0600070205080204" pitchFamily="34" charset="-128"/>
            </a:endParaRPr>
          </a:p>
          <a:p>
            <a:pPr eaLnBrk="1" hangingPunct="1">
              <a:spcBef>
                <a:spcPct val="0"/>
              </a:spcBef>
            </a:pPr>
            <a:r>
              <a:rPr lang="en-US" altLang="en-US" baseline="0" dirty="0" err="1" smtClean="0">
                <a:ea typeface="ＭＳ Ｐゴシック" panose="020B0600070205080204" pitchFamily="34" charset="-128"/>
              </a:rPr>
              <a:t>Lle</a:t>
            </a:r>
            <a:r>
              <a:rPr lang="en-US" altLang="en-US"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mae</a:t>
            </a:r>
            <a:r>
              <a:rPr lang="en-US" altLang="en-US"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yna</a:t>
            </a:r>
            <a:r>
              <a:rPr lang="en-US" altLang="en-US"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gyfleoedd</a:t>
            </a:r>
            <a:r>
              <a:rPr lang="en-US" altLang="en-US"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i</a:t>
            </a:r>
            <a:r>
              <a:rPr lang="en-US" altLang="en-US"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archwilio</a:t>
            </a:r>
            <a:r>
              <a:rPr lang="en-US" altLang="en-US"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chwarae</a:t>
            </a:r>
            <a:r>
              <a:rPr lang="en-US" altLang="en-US"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cydweithio</a:t>
            </a:r>
            <a:r>
              <a:rPr lang="en-US" altLang="en-US" baseline="0" dirty="0" smtClean="0">
                <a:ea typeface="ＭＳ Ｐゴシック" panose="020B0600070205080204" pitchFamily="34" charset="-128"/>
              </a:rPr>
              <a:t> ac </a:t>
            </a:r>
            <a:r>
              <a:rPr lang="en-US" altLang="en-US" baseline="0" dirty="0" err="1" smtClean="0">
                <a:ea typeface="ＭＳ Ｐゴシック" panose="020B0600070205080204" pitchFamily="34" charset="-128"/>
              </a:rPr>
              <a:t>adeiladu</a:t>
            </a:r>
            <a:r>
              <a:rPr lang="en-US" altLang="en-US"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gwybodaeth</a:t>
            </a:r>
            <a:r>
              <a:rPr lang="en-US" altLang="en-US" baseline="0" dirty="0" smtClean="0">
                <a:ea typeface="ＭＳ Ｐゴシック" panose="020B0600070205080204" pitchFamily="34" charset="-128"/>
              </a:rPr>
              <a:t>. </a:t>
            </a:r>
            <a:r>
              <a:rPr lang="en-US" altLang="en-US" b="1" baseline="0" dirty="0" smtClean="0">
                <a:ea typeface="ＭＳ Ｐゴシック" panose="020B0600070205080204" pitchFamily="34" charset="-128"/>
              </a:rPr>
              <a:t>5 </a:t>
            </a:r>
            <a:r>
              <a:rPr lang="en-US" altLang="en-US" b="1" baseline="0" dirty="0" err="1" smtClean="0">
                <a:ea typeface="ＭＳ Ｐゴシック" panose="020B0600070205080204" pitchFamily="34" charset="-128"/>
              </a:rPr>
              <a:t>munud</a:t>
            </a:r>
            <a:r>
              <a:rPr lang="en-US" altLang="en-US" b="1"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i</a:t>
            </a:r>
            <a:r>
              <a:rPr lang="en-US" altLang="en-US" baseline="0" dirty="0" smtClean="0">
                <a:ea typeface="ＭＳ Ｐゴシック" panose="020B0600070205080204" pitchFamily="34" charset="-128"/>
              </a:rPr>
              <a:t> </a:t>
            </a:r>
            <a:r>
              <a:rPr lang="en-US" altLang="en-US" baseline="0" dirty="0" err="1" smtClean="0">
                <a:ea typeface="ＭＳ Ｐゴシック" panose="020B0600070205080204" pitchFamily="34" charset="-128"/>
              </a:rPr>
              <a:t>drafod</a:t>
            </a:r>
            <a:r>
              <a:rPr lang="en-US" altLang="en-US" baseline="0" dirty="0" smtClean="0">
                <a:ea typeface="ＭＳ Ｐゴシック" panose="020B0600070205080204" pitchFamily="34" charset="-128"/>
              </a:rPr>
              <a:t>.</a:t>
            </a:r>
            <a:endParaRPr lang="en-US" altLang="en-US" dirty="0" smtClean="0">
              <a:ea typeface="ＭＳ Ｐゴシック" panose="020B0600070205080204" pitchFamily="34" charset="-128"/>
            </a:endParaRP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D20C1D8-9C80-454F-A1EC-49D3D47DFAE1}"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101626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ideas should link to topics explored</a:t>
            </a:r>
            <a:r>
              <a:rPr lang="en-GB" baseline="0" dirty="0" smtClean="0"/>
              <a:t> so far in this module (and other modules, potentially). You could use post-its if you wish (available in the staff room), but you don’t have to. </a:t>
            </a:r>
            <a:r>
              <a:rPr lang="en-GB" b="1" baseline="0" dirty="0" smtClean="0"/>
              <a:t>5 minutes.</a:t>
            </a:r>
          </a:p>
          <a:p>
            <a:endParaRPr lang="en-GB" baseline="0" dirty="0" smtClean="0"/>
          </a:p>
          <a:p>
            <a:r>
              <a:rPr lang="en-GB" baseline="0" dirty="0" err="1" smtClean="0"/>
              <a:t>Myfyrwyr</a:t>
            </a:r>
            <a:r>
              <a:rPr lang="en-GB" baseline="0" dirty="0" smtClean="0"/>
              <a:t> </a:t>
            </a:r>
            <a:r>
              <a:rPr lang="en-GB" baseline="0" dirty="0" err="1" smtClean="0"/>
              <a:t>i</a:t>
            </a:r>
            <a:r>
              <a:rPr lang="en-GB" baseline="0" dirty="0" smtClean="0"/>
              <a:t> </a:t>
            </a:r>
            <a:r>
              <a:rPr lang="en-GB" baseline="0" dirty="0" err="1" smtClean="0"/>
              <a:t>gysylltu’u</a:t>
            </a:r>
            <a:r>
              <a:rPr lang="en-GB" baseline="0" dirty="0" smtClean="0"/>
              <a:t> </a:t>
            </a:r>
            <a:r>
              <a:rPr lang="en-GB" baseline="0" dirty="0" err="1" smtClean="0"/>
              <a:t>syniadau</a:t>
            </a:r>
            <a:r>
              <a:rPr lang="en-GB" baseline="0" dirty="0" smtClean="0"/>
              <a:t> </a:t>
            </a:r>
            <a:r>
              <a:rPr lang="en-GB" baseline="0" dirty="0" err="1" smtClean="0"/>
              <a:t>gyda</a:t>
            </a:r>
            <a:r>
              <a:rPr lang="en-GB" baseline="0" dirty="0" smtClean="0"/>
              <a:t> </a:t>
            </a:r>
            <a:r>
              <a:rPr lang="en-GB" baseline="0" dirty="0" err="1" smtClean="0"/>
              <a:t>thestunau</a:t>
            </a:r>
            <a:r>
              <a:rPr lang="en-GB" baseline="0" dirty="0" smtClean="0"/>
              <a:t> </a:t>
            </a:r>
            <a:r>
              <a:rPr lang="en-GB" baseline="0" dirty="0" err="1" smtClean="0"/>
              <a:t>sydd</a:t>
            </a:r>
            <a:r>
              <a:rPr lang="en-GB" baseline="0" dirty="0" smtClean="0"/>
              <a:t> </a:t>
            </a:r>
            <a:r>
              <a:rPr lang="en-GB" baseline="0" dirty="0" err="1" smtClean="0"/>
              <a:t>wedi’u</a:t>
            </a:r>
            <a:r>
              <a:rPr lang="en-GB" baseline="0" dirty="0" smtClean="0"/>
              <a:t> </a:t>
            </a:r>
            <a:r>
              <a:rPr lang="en-GB" baseline="0" dirty="0" err="1" smtClean="0"/>
              <a:t>harchwilio</a:t>
            </a:r>
            <a:r>
              <a:rPr lang="en-GB" baseline="0" dirty="0" smtClean="0"/>
              <a:t> </a:t>
            </a:r>
            <a:r>
              <a:rPr lang="en-GB" baseline="0" dirty="0" err="1" smtClean="0"/>
              <a:t>yn</a:t>
            </a:r>
            <a:r>
              <a:rPr lang="en-GB" baseline="0" dirty="0" smtClean="0"/>
              <a:t> y </a:t>
            </a:r>
            <a:r>
              <a:rPr lang="en-GB" baseline="0" dirty="0" err="1" smtClean="0"/>
              <a:t>modiwl</a:t>
            </a:r>
            <a:r>
              <a:rPr lang="en-GB" baseline="0" dirty="0" smtClean="0"/>
              <a:t> </a:t>
            </a:r>
            <a:r>
              <a:rPr lang="en-GB" baseline="0" dirty="0" err="1" smtClean="0"/>
              <a:t>hwn</a:t>
            </a:r>
            <a:r>
              <a:rPr lang="en-GB" baseline="0" dirty="0" smtClean="0"/>
              <a:t> (ac </a:t>
            </a:r>
            <a:r>
              <a:rPr lang="en-GB" baseline="0" dirty="0" err="1" smtClean="0"/>
              <a:t>efallai</a:t>
            </a:r>
            <a:r>
              <a:rPr lang="en-GB" baseline="0" dirty="0" smtClean="0"/>
              <a:t> </a:t>
            </a:r>
            <a:r>
              <a:rPr lang="en-GB" baseline="0" dirty="0" err="1" smtClean="0"/>
              <a:t>modylau</a:t>
            </a:r>
            <a:r>
              <a:rPr lang="en-GB" baseline="0" dirty="0" smtClean="0"/>
              <a:t> </a:t>
            </a:r>
            <a:r>
              <a:rPr lang="en-GB" baseline="0" dirty="0" err="1" smtClean="0"/>
              <a:t>eraill</a:t>
            </a:r>
            <a:r>
              <a:rPr lang="en-GB" baseline="0" dirty="0" smtClean="0"/>
              <a:t>). </a:t>
            </a:r>
            <a:r>
              <a:rPr lang="en-GB" baseline="0" dirty="0" err="1" smtClean="0"/>
              <a:t>Croeso</a:t>
            </a:r>
            <a:r>
              <a:rPr lang="en-GB" baseline="0" dirty="0" smtClean="0"/>
              <a:t> </a:t>
            </a:r>
            <a:r>
              <a:rPr lang="en-GB" baseline="0" dirty="0" err="1" smtClean="0"/>
              <a:t>i</a:t>
            </a:r>
            <a:r>
              <a:rPr lang="en-GB" baseline="0" dirty="0" smtClean="0"/>
              <a:t> chi </a:t>
            </a:r>
            <a:r>
              <a:rPr lang="en-GB" baseline="0" dirty="0" err="1" smtClean="0"/>
              <a:t>ddefnyddio</a:t>
            </a:r>
            <a:r>
              <a:rPr lang="en-GB" baseline="0" dirty="0" smtClean="0"/>
              <a:t> post-its (</a:t>
            </a:r>
            <a:r>
              <a:rPr lang="en-GB" baseline="0" dirty="0" err="1" smtClean="0"/>
              <a:t>ar</a:t>
            </a:r>
            <a:r>
              <a:rPr lang="en-GB" baseline="0" dirty="0" smtClean="0"/>
              <a:t> </a:t>
            </a:r>
            <a:r>
              <a:rPr lang="en-GB" baseline="0" dirty="0" err="1" smtClean="0"/>
              <a:t>gael</a:t>
            </a:r>
            <a:r>
              <a:rPr lang="en-GB" baseline="0" dirty="0" smtClean="0"/>
              <a:t> </a:t>
            </a:r>
            <a:r>
              <a:rPr lang="en-GB" baseline="0" dirty="0" err="1" smtClean="0"/>
              <a:t>yn</a:t>
            </a:r>
            <a:r>
              <a:rPr lang="en-GB" baseline="0" dirty="0" smtClean="0"/>
              <a:t> </a:t>
            </a:r>
            <a:r>
              <a:rPr lang="en-GB" baseline="0" dirty="0" err="1" smtClean="0"/>
              <a:t>yr</a:t>
            </a:r>
            <a:r>
              <a:rPr lang="en-GB" baseline="0" dirty="0" smtClean="0"/>
              <a:t> </a:t>
            </a:r>
            <a:r>
              <a:rPr lang="en-GB" baseline="0" dirty="0" err="1" smtClean="0"/>
              <a:t>ystafell</a:t>
            </a:r>
            <a:r>
              <a:rPr lang="en-GB" baseline="0" dirty="0" smtClean="0"/>
              <a:t> staff). </a:t>
            </a:r>
            <a:r>
              <a:rPr lang="en-GB" b="1" baseline="0" dirty="0" smtClean="0"/>
              <a:t>5 </a:t>
            </a:r>
            <a:r>
              <a:rPr lang="en-GB" b="1" baseline="0" dirty="0" err="1" smtClean="0"/>
              <a:t>munud</a:t>
            </a:r>
            <a:r>
              <a:rPr lang="en-GB" b="1" baseline="0" dirty="0" smtClean="0"/>
              <a:t>.</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dirty="0"/>
          </a:p>
        </p:txBody>
      </p:sp>
    </p:spTree>
    <p:extLst>
      <p:ext uri="{BB962C8B-B14F-4D97-AF65-F5344CB8AC3E}">
        <p14:creationId xmlns:p14="http://schemas.microsoft.com/office/powerpoint/2010/main" val="1336033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Considerations when creating an enabling</a:t>
            </a:r>
            <a:r>
              <a:rPr lang="en-GB" baseline="0" dirty="0" smtClean="0"/>
              <a:t> learning environment. What is meant by the 3</a:t>
            </a:r>
            <a:r>
              <a:rPr lang="en-GB" baseline="30000" dirty="0" smtClean="0"/>
              <a:t>rd</a:t>
            </a:r>
            <a:r>
              <a:rPr lang="en-GB" baseline="0" dirty="0" smtClean="0"/>
              <a:t> teacher? </a:t>
            </a:r>
            <a:r>
              <a:rPr lang="en-GB" b="1" baseline="0" dirty="0" smtClean="0"/>
              <a:t>3 minutes.</a:t>
            </a:r>
          </a:p>
          <a:p>
            <a:r>
              <a:rPr lang="en-GB" baseline="0" dirty="0" err="1" smtClean="0"/>
              <a:t>Ystyriaethau</a:t>
            </a:r>
            <a:r>
              <a:rPr lang="en-GB" baseline="0" dirty="0" smtClean="0"/>
              <a:t> </a:t>
            </a:r>
            <a:r>
              <a:rPr lang="en-GB" baseline="0" dirty="0" err="1" smtClean="0"/>
              <a:t>wrth</a:t>
            </a:r>
            <a:r>
              <a:rPr lang="en-GB" baseline="0" dirty="0" smtClean="0"/>
              <a:t> </a:t>
            </a:r>
            <a:r>
              <a:rPr lang="en-GB" baseline="0" dirty="0" err="1" smtClean="0"/>
              <a:t>greu</a:t>
            </a:r>
            <a:r>
              <a:rPr lang="en-GB" baseline="0" dirty="0" smtClean="0"/>
              <a:t> </a:t>
            </a:r>
            <a:r>
              <a:rPr lang="en-GB" baseline="0" dirty="0" err="1" smtClean="0"/>
              <a:t>amgylchedd</a:t>
            </a:r>
            <a:r>
              <a:rPr lang="en-GB" baseline="0" dirty="0" smtClean="0"/>
              <a:t> </a:t>
            </a:r>
            <a:r>
              <a:rPr lang="en-GB" baseline="0" dirty="0" err="1" smtClean="0"/>
              <a:t>dysgu</a:t>
            </a:r>
            <a:r>
              <a:rPr lang="en-GB" baseline="0" dirty="0" smtClean="0"/>
              <a:t> </a:t>
            </a:r>
            <a:r>
              <a:rPr lang="en-GB" baseline="0" dirty="0" err="1" smtClean="0"/>
              <a:t>sy’n</a:t>
            </a:r>
            <a:r>
              <a:rPr lang="en-GB" baseline="0" dirty="0" smtClean="0"/>
              <a:t> </a:t>
            </a:r>
            <a:r>
              <a:rPr lang="en-GB" baseline="0" dirty="0" err="1" smtClean="0"/>
              <a:t>galluogi</a:t>
            </a:r>
            <a:r>
              <a:rPr lang="en-GB" baseline="0" dirty="0" smtClean="0"/>
              <a:t>. Beth a </a:t>
            </a:r>
            <a:r>
              <a:rPr lang="en-GB" baseline="0" dirty="0" err="1" smtClean="0"/>
              <a:t>olygir</a:t>
            </a:r>
            <a:r>
              <a:rPr lang="en-GB" baseline="0" dirty="0" smtClean="0"/>
              <a:t> </a:t>
            </a:r>
            <a:r>
              <a:rPr lang="en-GB" baseline="0" dirty="0" err="1" smtClean="0"/>
              <a:t>gan</a:t>
            </a:r>
            <a:r>
              <a:rPr lang="en-GB" baseline="0" dirty="0" smtClean="0"/>
              <a:t> y 3ydd </a:t>
            </a:r>
            <a:r>
              <a:rPr lang="en-GB" baseline="0" dirty="0" err="1" smtClean="0"/>
              <a:t>athro</a:t>
            </a:r>
            <a:r>
              <a:rPr lang="en-GB" baseline="0" dirty="0" smtClean="0"/>
              <a:t>? </a:t>
            </a:r>
            <a:r>
              <a:rPr lang="en-GB" b="1" baseline="0" dirty="0" smtClean="0"/>
              <a:t>3 </a:t>
            </a:r>
            <a:r>
              <a:rPr lang="en-GB" b="1" baseline="0" dirty="0" err="1" smtClean="0"/>
              <a:t>munud</a:t>
            </a:r>
            <a:r>
              <a:rPr lang="en-GB" b="1" baseline="0" dirty="0" smtClean="0"/>
              <a:t>.</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706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Links to session</a:t>
            </a:r>
            <a:r>
              <a:rPr lang="en-GB" baseline="0" dirty="0" smtClean="0"/>
              <a:t> 8 &amp; 9 – what do they remember from earlier? </a:t>
            </a:r>
            <a:r>
              <a:rPr lang="en-GB" b="1" baseline="0" dirty="0" smtClean="0"/>
              <a:t>5 minutes.</a:t>
            </a:r>
          </a:p>
          <a:p>
            <a:r>
              <a:rPr lang="en-GB" baseline="0" dirty="0" err="1" smtClean="0"/>
              <a:t>Cysylltiadau</a:t>
            </a:r>
            <a:r>
              <a:rPr lang="en-GB" baseline="0" dirty="0" smtClean="0"/>
              <a:t> </a:t>
            </a:r>
            <a:r>
              <a:rPr lang="en-GB" baseline="0" dirty="0" err="1" smtClean="0"/>
              <a:t>gyda</a:t>
            </a:r>
            <a:r>
              <a:rPr lang="en-GB" baseline="0" dirty="0" smtClean="0"/>
              <a:t> </a:t>
            </a:r>
            <a:r>
              <a:rPr lang="en-GB" baseline="0" dirty="0" err="1" smtClean="0"/>
              <a:t>sesiwn</a:t>
            </a:r>
            <a:r>
              <a:rPr lang="en-GB" baseline="0" dirty="0" smtClean="0"/>
              <a:t> 8 &amp; 9 – </a:t>
            </a:r>
            <a:r>
              <a:rPr lang="en-GB" baseline="0" dirty="0" err="1" smtClean="0"/>
              <a:t>beth</a:t>
            </a:r>
            <a:r>
              <a:rPr lang="en-GB" baseline="0" dirty="0" smtClean="0"/>
              <a:t> </a:t>
            </a:r>
            <a:r>
              <a:rPr lang="en-GB" baseline="0" dirty="0" err="1" smtClean="0"/>
              <a:t>maen</a:t>
            </a:r>
            <a:r>
              <a:rPr lang="en-GB" baseline="0" dirty="0" smtClean="0"/>
              <a:t> </a:t>
            </a:r>
            <a:r>
              <a:rPr lang="en-GB" baseline="0" dirty="0" err="1" smtClean="0"/>
              <a:t>nhw’n</a:t>
            </a:r>
            <a:r>
              <a:rPr lang="en-GB" baseline="0" dirty="0" smtClean="0"/>
              <a:t> </a:t>
            </a:r>
            <a:r>
              <a:rPr lang="en-GB" baseline="0" dirty="0" err="1" smtClean="0"/>
              <a:t>ei</a:t>
            </a:r>
            <a:r>
              <a:rPr lang="en-GB" baseline="0" dirty="0" smtClean="0"/>
              <a:t> gofio o </a:t>
            </a:r>
            <a:r>
              <a:rPr lang="en-GB" baseline="0" dirty="0" err="1" smtClean="0"/>
              <a:t>gynharach</a:t>
            </a:r>
            <a:r>
              <a:rPr lang="en-GB" baseline="0" dirty="0" smtClean="0"/>
              <a:t>? </a:t>
            </a:r>
            <a:r>
              <a:rPr lang="en-GB" b="1" baseline="0" dirty="0" smtClean="0"/>
              <a:t>5 </a:t>
            </a:r>
            <a:r>
              <a:rPr lang="en-GB" b="1" baseline="0" dirty="0" err="1" smtClean="0"/>
              <a:t>munud</a:t>
            </a:r>
            <a:r>
              <a:rPr lang="en-GB" b="1" baseline="0" dirty="0" smtClean="0"/>
              <a:t>.</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6322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Activity:</a:t>
            </a:r>
            <a:r>
              <a:rPr lang="en-GB" dirty="0" smtClean="0"/>
              <a:t> What do these</a:t>
            </a:r>
            <a:r>
              <a:rPr lang="en-GB" baseline="0" dirty="0" smtClean="0"/>
              <a:t> theorists tell us about the learning environment? Use the websites on this slide as a starting point. </a:t>
            </a:r>
            <a:r>
              <a:rPr lang="en-GB" b="1" baseline="0" dirty="0" smtClean="0"/>
              <a:t>15 minutes.</a:t>
            </a:r>
          </a:p>
          <a:p>
            <a:endParaRPr lang="en-GB" baseline="0" dirty="0" smtClean="0"/>
          </a:p>
          <a:p>
            <a:r>
              <a:rPr lang="en-GB" b="1" baseline="0" dirty="0" err="1" smtClean="0"/>
              <a:t>Gweithgaredd</a:t>
            </a:r>
            <a:r>
              <a:rPr lang="en-GB" b="1" baseline="0" dirty="0" smtClean="0"/>
              <a:t>: </a:t>
            </a:r>
            <a:r>
              <a:rPr lang="en-GB" baseline="0" dirty="0" smtClean="0"/>
              <a:t>Beth </a:t>
            </a:r>
            <a:r>
              <a:rPr lang="en-GB" baseline="0" dirty="0" err="1" smtClean="0"/>
              <a:t>mae’r</a:t>
            </a:r>
            <a:r>
              <a:rPr lang="en-GB" baseline="0" dirty="0" smtClean="0"/>
              <a:t> </a:t>
            </a:r>
            <a:r>
              <a:rPr lang="en-GB" baseline="0" dirty="0" err="1" smtClean="0"/>
              <a:t>damcaniaethwyr</a:t>
            </a:r>
            <a:r>
              <a:rPr lang="en-GB" baseline="0" dirty="0" smtClean="0"/>
              <a:t> </a:t>
            </a:r>
            <a:r>
              <a:rPr lang="en-GB" baseline="0" dirty="0" err="1" smtClean="0"/>
              <a:t>hyn</a:t>
            </a:r>
            <a:r>
              <a:rPr lang="en-GB" baseline="0" dirty="0" smtClean="0"/>
              <a:t> </a:t>
            </a:r>
            <a:r>
              <a:rPr lang="en-GB" baseline="0" dirty="0" err="1" smtClean="0"/>
              <a:t>yn</a:t>
            </a:r>
            <a:r>
              <a:rPr lang="en-GB" baseline="0" dirty="0" smtClean="0"/>
              <a:t> </a:t>
            </a:r>
            <a:r>
              <a:rPr lang="en-GB" baseline="0" dirty="0" err="1" smtClean="0"/>
              <a:t>dweud</a:t>
            </a:r>
            <a:r>
              <a:rPr lang="en-GB" baseline="0" dirty="0" smtClean="0"/>
              <a:t> </a:t>
            </a:r>
            <a:r>
              <a:rPr lang="en-GB" baseline="0" dirty="0" err="1" smtClean="0"/>
              <a:t>wrthym</a:t>
            </a:r>
            <a:r>
              <a:rPr lang="en-GB" baseline="0" dirty="0" smtClean="0"/>
              <a:t> am </a:t>
            </a:r>
            <a:r>
              <a:rPr lang="en-GB" baseline="0" dirty="0" err="1" smtClean="0"/>
              <a:t>yr</a:t>
            </a:r>
            <a:r>
              <a:rPr lang="en-GB" baseline="0" dirty="0" smtClean="0"/>
              <a:t> </a:t>
            </a:r>
            <a:r>
              <a:rPr lang="en-GB" baseline="0" dirty="0" err="1" smtClean="0"/>
              <a:t>amgylchedd</a:t>
            </a:r>
            <a:r>
              <a:rPr lang="en-GB" baseline="0" dirty="0" smtClean="0"/>
              <a:t> </a:t>
            </a:r>
            <a:r>
              <a:rPr lang="en-GB" baseline="0" dirty="0" err="1" smtClean="0"/>
              <a:t>dysgu</a:t>
            </a:r>
            <a:r>
              <a:rPr lang="en-GB" baseline="0" dirty="0" smtClean="0"/>
              <a:t>? </a:t>
            </a:r>
            <a:r>
              <a:rPr lang="en-GB" baseline="0" dirty="0" err="1" smtClean="0"/>
              <a:t>Defnyddio’r</a:t>
            </a:r>
            <a:r>
              <a:rPr lang="en-GB" baseline="0" dirty="0" smtClean="0"/>
              <a:t> </a:t>
            </a:r>
            <a:r>
              <a:rPr lang="en-GB" baseline="0" dirty="0" err="1" smtClean="0"/>
              <a:t>gwefannau</a:t>
            </a:r>
            <a:r>
              <a:rPr lang="en-GB" baseline="0" dirty="0" smtClean="0"/>
              <a:t> </a:t>
            </a:r>
            <a:r>
              <a:rPr lang="en-GB" baseline="0" dirty="0" err="1" smtClean="0"/>
              <a:t>ar</a:t>
            </a:r>
            <a:r>
              <a:rPr lang="en-GB" baseline="0" dirty="0" smtClean="0"/>
              <a:t> y </a:t>
            </a:r>
            <a:r>
              <a:rPr lang="en-GB" baseline="0" dirty="0" err="1" smtClean="0"/>
              <a:t>sleid</a:t>
            </a:r>
            <a:r>
              <a:rPr lang="en-GB" baseline="0" dirty="0" smtClean="0"/>
              <a:t> </a:t>
            </a:r>
            <a:r>
              <a:rPr lang="en-GB" baseline="0" dirty="0" err="1" smtClean="0"/>
              <a:t>fel</a:t>
            </a:r>
            <a:r>
              <a:rPr lang="en-GB" baseline="0" dirty="0" smtClean="0"/>
              <a:t> man </a:t>
            </a:r>
            <a:r>
              <a:rPr lang="en-GB" baseline="0" dirty="0" err="1" smtClean="0"/>
              <a:t>cychwyn</a:t>
            </a:r>
            <a:r>
              <a:rPr lang="en-GB" baseline="0" dirty="0" smtClean="0"/>
              <a:t>. </a:t>
            </a:r>
            <a:r>
              <a:rPr lang="en-GB" b="1" baseline="0" dirty="0" smtClean="0"/>
              <a:t>15 </a:t>
            </a:r>
            <a:r>
              <a:rPr lang="en-GB" b="1" baseline="0" dirty="0" err="1" smtClean="0"/>
              <a:t>munud</a:t>
            </a:r>
            <a:r>
              <a:rPr lang="en-GB" b="1" baseline="0" dirty="0" smtClean="0"/>
              <a:t>.</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9568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Quotes</a:t>
            </a:r>
            <a:r>
              <a:rPr lang="en-GB" baseline="0" dirty="0" smtClean="0"/>
              <a:t> on the next slides. Students to keep track of the key principles of  effective learning environments. </a:t>
            </a:r>
            <a:r>
              <a:rPr lang="en-GB" b="1" baseline="0" dirty="0" smtClean="0"/>
              <a:t>5 minutes</a:t>
            </a:r>
          </a:p>
          <a:p>
            <a:endParaRPr lang="en-GB" baseline="0" dirty="0" smtClean="0"/>
          </a:p>
          <a:p>
            <a:r>
              <a:rPr lang="en-GB" baseline="0" dirty="0" err="1" smtClean="0"/>
              <a:t>Dyfyniadau</a:t>
            </a:r>
            <a:r>
              <a:rPr lang="en-GB" baseline="0" dirty="0" smtClean="0"/>
              <a:t> </a:t>
            </a:r>
            <a:r>
              <a:rPr lang="en-GB" baseline="0" dirty="0" err="1" smtClean="0"/>
              <a:t>ar</a:t>
            </a:r>
            <a:r>
              <a:rPr lang="en-GB" baseline="0" dirty="0" smtClean="0"/>
              <a:t> y </a:t>
            </a:r>
            <a:r>
              <a:rPr lang="en-GB" baseline="0" dirty="0" err="1" smtClean="0"/>
              <a:t>sleidiau</a:t>
            </a:r>
            <a:r>
              <a:rPr lang="en-GB" baseline="0" dirty="0" smtClean="0"/>
              <a:t> </a:t>
            </a:r>
            <a:r>
              <a:rPr lang="en-GB" baseline="0" dirty="0" err="1" smtClean="0"/>
              <a:t>nesaf</a:t>
            </a:r>
            <a:r>
              <a:rPr lang="en-GB" baseline="0" dirty="0" smtClean="0"/>
              <a:t>. </a:t>
            </a:r>
            <a:r>
              <a:rPr lang="en-GB" baseline="0" dirty="0" err="1" smtClean="0"/>
              <a:t>Myfyrwyr</a:t>
            </a:r>
            <a:r>
              <a:rPr lang="en-GB" baseline="0" dirty="0" smtClean="0"/>
              <a:t> </a:t>
            </a:r>
            <a:r>
              <a:rPr lang="en-GB" baseline="0" dirty="0" err="1" smtClean="0"/>
              <a:t>i</a:t>
            </a:r>
            <a:r>
              <a:rPr lang="en-GB" baseline="0" dirty="0" smtClean="0"/>
              <a:t> </a:t>
            </a:r>
            <a:r>
              <a:rPr lang="en-GB" baseline="0" dirty="0" err="1" smtClean="0"/>
              <a:t>gadw</a:t>
            </a:r>
            <a:r>
              <a:rPr lang="en-GB" baseline="0" dirty="0" smtClean="0"/>
              <a:t> </a:t>
            </a:r>
            <a:r>
              <a:rPr lang="en-GB" baseline="0" dirty="0" err="1" smtClean="0"/>
              <a:t>cofnod</a:t>
            </a:r>
            <a:r>
              <a:rPr lang="en-GB" baseline="0" dirty="0" smtClean="0"/>
              <a:t> o </a:t>
            </a:r>
            <a:r>
              <a:rPr lang="en-GB" baseline="0" dirty="0" err="1" smtClean="0"/>
              <a:t>brif</a:t>
            </a:r>
            <a:r>
              <a:rPr lang="en-GB" baseline="0" dirty="0" smtClean="0"/>
              <a:t> </a:t>
            </a:r>
            <a:r>
              <a:rPr lang="en-GB" baseline="0" dirty="0" err="1" smtClean="0"/>
              <a:t>egwyddorion</a:t>
            </a:r>
            <a:r>
              <a:rPr lang="en-GB" baseline="0" dirty="0" smtClean="0"/>
              <a:t> </a:t>
            </a:r>
            <a:r>
              <a:rPr lang="en-GB" baseline="0" dirty="0" err="1" smtClean="0"/>
              <a:t>amgylcheddau</a:t>
            </a:r>
            <a:r>
              <a:rPr lang="en-GB" baseline="0" dirty="0" smtClean="0"/>
              <a:t> </a:t>
            </a:r>
            <a:r>
              <a:rPr lang="en-GB" baseline="0" dirty="0" err="1" smtClean="0"/>
              <a:t>dysgu</a:t>
            </a:r>
            <a:r>
              <a:rPr lang="en-GB" baseline="0" dirty="0" smtClean="0"/>
              <a:t> </a:t>
            </a:r>
            <a:r>
              <a:rPr lang="en-GB" baseline="0" dirty="0" err="1" smtClean="0"/>
              <a:t>effeithiol</a:t>
            </a:r>
            <a:r>
              <a:rPr lang="en-GB" baseline="0" dirty="0" smtClean="0"/>
              <a:t>. </a:t>
            </a:r>
            <a:r>
              <a:rPr lang="en-GB" b="1" baseline="0" dirty="0" smtClean="0"/>
              <a:t>5 </a:t>
            </a:r>
            <a:r>
              <a:rPr lang="en-GB" b="1" baseline="0" dirty="0" err="1" smtClean="0"/>
              <a:t>munud</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5050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0F6D39-EB46-4DB1-8510-5FFDD1FD98A8}" type="slidenum">
              <a:rPr lang="en-GB" smtClean="0"/>
              <a:t>10</a:t>
            </a:fld>
            <a:endParaRPr lang="en-GB"/>
          </a:p>
        </p:txBody>
      </p:sp>
    </p:spTree>
    <p:extLst>
      <p:ext uri="{BB962C8B-B14F-4D97-AF65-F5344CB8AC3E}">
        <p14:creationId xmlns:p14="http://schemas.microsoft.com/office/powerpoint/2010/main" val="2582065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0F6D39-EB46-4DB1-8510-5FFDD1FD98A8}" type="slidenum">
              <a:rPr lang="en-GB" smtClean="0"/>
              <a:t>11</a:t>
            </a:fld>
            <a:endParaRPr lang="en-GB"/>
          </a:p>
        </p:txBody>
      </p:sp>
    </p:spTree>
    <p:extLst>
      <p:ext uri="{BB962C8B-B14F-4D97-AF65-F5344CB8AC3E}">
        <p14:creationId xmlns:p14="http://schemas.microsoft.com/office/powerpoint/2010/main" val="2164348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0F6D39-EB46-4DB1-8510-5FFDD1FD98A8}" type="slidenum">
              <a:rPr lang="en-GB" smtClean="0"/>
              <a:t>12</a:t>
            </a:fld>
            <a:endParaRPr lang="en-GB"/>
          </a:p>
        </p:txBody>
      </p:sp>
    </p:spTree>
    <p:extLst>
      <p:ext uri="{BB962C8B-B14F-4D97-AF65-F5344CB8AC3E}">
        <p14:creationId xmlns:p14="http://schemas.microsoft.com/office/powerpoint/2010/main" val="9715501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the beginning</a:t>
            </a:r>
            <a:r>
              <a:rPr lang="en-GB" baseline="0" dirty="0" smtClean="0"/>
              <a:t> of this session’s main task.</a:t>
            </a:r>
          </a:p>
          <a:p>
            <a:r>
              <a:rPr lang="en-GB" baseline="0" dirty="0" err="1" smtClean="0"/>
              <a:t>Dyma</a:t>
            </a:r>
            <a:r>
              <a:rPr lang="en-GB" baseline="0" dirty="0" smtClean="0"/>
              <a:t> </a:t>
            </a:r>
            <a:r>
              <a:rPr lang="en-GB" baseline="0" dirty="0" err="1" smtClean="0"/>
              <a:t>ddechrau</a:t>
            </a:r>
            <a:r>
              <a:rPr lang="en-GB" baseline="0" dirty="0" smtClean="0"/>
              <a:t> </a:t>
            </a:r>
            <a:r>
              <a:rPr lang="en-GB" baseline="0" dirty="0" err="1" smtClean="0"/>
              <a:t>ar</a:t>
            </a:r>
            <a:r>
              <a:rPr lang="en-GB" baseline="0" dirty="0" smtClean="0"/>
              <a:t> </a:t>
            </a:r>
            <a:r>
              <a:rPr lang="en-GB" baseline="0" dirty="0" err="1" smtClean="0"/>
              <a:t>brif</a:t>
            </a:r>
            <a:r>
              <a:rPr lang="en-GB" baseline="0" dirty="0" smtClean="0"/>
              <a:t> </a:t>
            </a:r>
            <a:r>
              <a:rPr lang="en-GB" baseline="0" dirty="0" err="1" smtClean="0"/>
              <a:t>dasg</a:t>
            </a:r>
            <a:r>
              <a:rPr lang="en-GB" baseline="0" dirty="0" smtClean="0"/>
              <a:t> y </a:t>
            </a:r>
            <a:r>
              <a:rPr lang="en-GB" baseline="0" dirty="0" err="1" smtClean="0"/>
              <a:t>sesiwn</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40F6D39-EB46-4DB1-8510-5FFDD1FD98A8}" type="slidenum">
              <a:rPr lang="en-GB" smtClean="0"/>
              <a:t>13</a:t>
            </a:fld>
            <a:endParaRPr lang="en-GB"/>
          </a:p>
        </p:txBody>
      </p:sp>
    </p:spTree>
    <p:extLst>
      <p:ext uri="{BB962C8B-B14F-4D97-AF65-F5344CB8AC3E}">
        <p14:creationId xmlns:p14="http://schemas.microsoft.com/office/powerpoint/2010/main" val="14957793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Tongue-in-cheek!</a:t>
            </a:r>
            <a:endParaRPr lang="en-GB" dirty="0"/>
          </a:p>
        </p:txBody>
      </p:sp>
      <p:sp>
        <p:nvSpPr>
          <p:cNvPr id="4" name="Slide Number Placeholder 3"/>
          <p:cNvSpPr>
            <a:spLocks noGrp="1"/>
          </p:cNvSpPr>
          <p:nvPr>
            <p:ph type="sldNum" sz="quarter" idx="10"/>
          </p:nvPr>
        </p:nvSpPr>
        <p:spPr/>
        <p:txBody>
          <a:bodyPr/>
          <a:lstStyle/>
          <a:p>
            <a:fld id="{D40F6D39-EB46-4DB1-8510-5FFDD1FD98A8}" type="slidenum">
              <a:rPr lang="en-GB" smtClean="0"/>
              <a:t>14</a:t>
            </a:fld>
            <a:endParaRPr lang="en-GB"/>
          </a:p>
        </p:txBody>
      </p:sp>
    </p:spTree>
    <p:extLst>
      <p:ext uri="{BB962C8B-B14F-4D97-AF65-F5344CB8AC3E}">
        <p14:creationId xmlns:p14="http://schemas.microsoft.com/office/powerpoint/2010/main" val="31438303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0F6D39-EB46-4DB1-8510-5FFDD1FD98A8}" type="slidenum">
              <a:rPr lang="en-GB" smtClean="0"/>
              <a:t>15</a:t>
            </a:fld>
            <a:endParaRPr lang="en-GB"/>
          </a:p>
        </p:txBody>
      </p:sp>
    </p:spTree>
    <p:extLst>
      <p:ext uri="{BB962C8B-B14F-4D97-AF65-F5344CB8AC3E}">
        <p14:creationId xmlns:p14="http://schemas.microsoft.com/office/powerpoint/2010/main" val="118212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Click play to show an imaginary</a:t>
            </a:r>
            <a:r>
              <a:rPr lang="en-GB" baseline="0" dirty="0" smtClean="0"/>
              <a:t> text conversation between the Head and a Deputy.</a:t>
            </a:r>
            <a:endParaRPr lang="en-GB" dirty="0"/>
          </a:p>
        </p:txBody>
      </p:sp>
      <p:sp>
        <p:nvSpPr>
          <p:cNvPr id="4" name="Slide Number Placeholder 3"/>
          <p:cNvSpPr>
            <a:spLocks noGrp="1"/>
          </p:cNvSpPr>
          <p:nvPr>
            <p:ph type="sldNum" sz="quarter" idx="10"/>
          </p:nvPr>
        </p:nvSpPr>
        <p:spPr/>
        <p:txBody>
          <a:bodyPr/>
          <a:lstStyle/>
          <a:p>
            <a:fld id="{D40F6D39-EB46-4DB1-8510-5FFDD1FD98A8}" type="slidenum">
              <a:rPr lang="en-GB" smtClean="0"/>
              <a:t>16</a:t>
            </a:fld>
            <a:endParaRPr lang="en-GB"/>
          </a:p>
        </p:txBody>
      </p:sp>
    </p:spTree>
    <p:extLst>
      <p:ext uri="{BB962C8B-B14F-4D97-AF65-F5344CB8AC3E}">
        <p14:creationId xmlns:p14="http://schemas.microsoft.com/office/powerpoint/2010/main" val="11034214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Gwasgwch</a:t>
            </a:r>
            <a:r>
              <a:rPr lang="en-GB" dirty="0" smtClean="0"/>
              <a:t> ‘play’ </a:t>
            </a:r>
            <a:r>
              <a:rPr lang="en-GB" dirty="0" err="1" smtClean="0"/>
              <a:t>i</a:t>
            </a:r>
            <a:r>
              <a:rPr lang="en-GB" dirty="0" smtClean="0"/>
              <a:t> weld </a:t>
            </a:r>
            <a:r>
              <a:rPr lang="en-GB" dirty="0" err="1" smtClean="0"/>
              <a:t>sgwrs</a:t>
            </a:r>
            <a:r>
              <a:rPr lang="en-GB" dirty="0" smtClean="0"/>
              <a:t> text </a:t>
            </a:r>
            <a:r>
              <a:rPr lang="en-GB" dirty="0" err="1" smtClean="0"/>
              <a:t>dychmygol</a:t>
            </a:r>
            <a:r>
              <a:rPr lang="en-GB" dirty="0" smtClean="0"/>
              <a:t> </a:t>
            </a:r>
            <a:r>
              <a:rPr lang="en-GB" dirty="0" err="1" smtClean="0"/>
              <a:t>rhwng</a:t>
            </a:r>
            <a:r>
              <a:rPr lang="en-GB" dirty="0" smtClean="0"/>
              <a:t> y </a:t>
            </a:r>
            <a:r>
              <a:rPr lang="en-GB" dirty="0" err="1" smtClean="0"/>
              <a:t>Pennaeth</a:t>
            </a:r>
            <a:r>
              <a:rPr lang="en-GB" dirty="0" smtClean="0"/>
              <a:t> a </a:t>
            </a:r>
            <a:r>
              <a:rPr lang="en-GB" dirty="0" err="1" smtClean="0"/>
              <a:t>Dirprwy</a:t>
            </a:r>
            <a:r>
              <a:rPr lang="en-GB" dirty="0" smtClean="0"/>
              <a:t>.</a:t>
            </a:r>
            <a:endParaRPr lang="en-GB" dirty="0"/>
          </a:p>
        </p:txBody>
      </p:sp>
      <p:sp>
        <p:nvSpPr>
          <p:cNvPr id="4" name="Slide Number Placeholder 3"/>
          <p:cNvSpPr>
            <a:spLocks noGrp="1"/>
          </p:cNvSpPr>
          <p:nvPr>
            <p:ph type="sldNum" sz="quarter" idx="10"/>
          </p:nvPr>
        </p:nvSpPr>
        <p:spPr/>
        <p:txBody>
          <a:bodyPr/>
          <a:lstStyle/>
          <a:p>
            <a:fld id="{D40F6D39-EB46-4DB1-8510-5FFDD1FD98A8}" type="slidenum">
              <a:rPr lang="en-GB" smtClean="0"/>
              <a:t>17</a:t>
            </a:fld>
            <a:endParaRPr lang="en-GB"/>
          </a:p>
        </p:txBody>
      </p:sp>
    </p:spTree>
    <p:extLst>
      <p:ext uri="{BB962C8B-B14F-4D97-AF65-F5344CB8AC3E}">
        <p14:creationId xmlns:p14="http://schemas.microsoft.com/office/powerpoint/2010/main" val="3615805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Estyn</a:t>
            </a:r>
            <a:r>
              <a:rPr lang="en-GB" dirty="0" smtClean="0"/>
              <a:t> identifying a direct link between the learning environment and pupils’ health and well-being</a:t>
            </a:r>
            <a:r>
              <a:rPr lang="en-GB" baseline="0" dirty="0" smtClean="0"/>
              <a:t> – June 2019 </a:t>
            </a:r>
            <a:r>
              <a:rPr lang="en-GB" dirty="0" smtClean="0">
                <a:hlinkClick r:id="rId3"/>
              </a:rPr>
              <a:t>https://www.estyn.gov.wales/thematic-reports/healthy-and-happy?_ga=2.197395558.832181305.1581538727-1600358062.1577998312</a:t>
            </a:r>
            <a:endParaRPr lang="en-GB" dirty="0" smtClean="0"/>
          </a:p>
          <a:p>
            <a:endParaRPr lang="en-GB" dirty="0" smtClean="0"/>
          </a:p>
          <a:p>
            <a:r>
              <a:rPr lang="en-GB" dirty="0" err="1" smtClean="0"/>
              <a:t>Estyn</a:t>
            </a:r>
            <a:r>
              <a:rPr lang="en-GB" dirty="0" smtClean="0"/>
              <a:t> </a:t>
            </a:r>
            <a:r>
              <a:rPr lang="en-GB" dirty="0" err="1" smtClean="0"/>
              <a:t>yn</a:t>
            </a:r>
            <a:r>
              <a:rPr lang="en-GB" dirty="0" smtClean="0"/>
              <a:t> </a:t>
            </a:r>
            <a:r>
              <a:rPr lang="en-GB" dirty="0" err="1" smtClean="0"/>
              <a:t>cydnabod</a:t>
            </a:r>
            <a:r>
              <a:rPr lang="en-GB" dirty="0" smtClean="0"/>
              <a:t> </a:t>
            </a:r>
            <a:r>
              <a:rPr lang="en-GB" dirty="0" err="1" smtClean="0"/>
              <a:t>cyswllt</a:t>
            </a:r>
            <a:r>
              <a:rPr lang="en-GB" dirty="0" smtClean="0"/>
              <a:t> </a:t>
            </a:r>
            <a:r>
              <a:rPr lang="en-GB" dirty="0" err="1" smtClean="0"/>
              <a:t>uniongyrchol</a:t>
            </a:r>
            <a:r>
              <a:rPr lang="en-GB" dirty="0" smtClean="0"/>
              <a:t> </a:t>
            </a:r>
            <a:r>
              <a:rPr lang="en-GB" dirty="0" err="1" smtClean="0"/>
              <a:t>rhwng</a:t>
            </a:r>
            <a:r>
              <a:rPr lang="en-GB" dirty="0" smtClean="0"/>
              <a:t> </a:t>
            </a:r>
            <a:r>
              <a:rPr lang="en-GB" dirty="0" err="1" smtClean="0"/>
              <a:t>yr</a:t>
            </a:r>
            <a:r>
              <a:rPr lang="en-GB" dirty="0" smtClean="0"/>
              <a:t> </a:t>
            </a:r>
            <a:r>
              <a:rPr lang="en-GB" dirty="0" err="1" smtClean="0"/>
              <a:t>amgylchedd</a:t>
            </a:r>
            <a:r>
              <a:rPr lang="en-GB" dirty="0" smtClean="0"/>
              <a:t> </a:t>
            </a:r>
            <a:r>
              <a:rPr lang="en-GB" dirty="0" err="1" smtClean="0"/>
              <a:t>dysgu</a:t>
            </a:r>
            <a:r>
              <a:rPr lang="en-GB" dirty="0" smtClean="0"/>
              <a:t> a </a:t>
            </a:r>
            <a:r>
              <a:rPr lang="en-GB" dirty="0" err="1" smtClean="0"/>
              <a:t>iechyd</a:t>
            </a:r>
            <a:r>
              <a:rPr lang="en-GB" dirty="0" smtClean="0"/>
              <a:t> a </a:t>
            </a:r>
            <a:r>
              <a:rPr lang="en-GB" dirty="0" err="1" smtClean="0"/>
              <a:t>lles</a:t>
            </a:r>
            <a:r>
              <a:rPr lang="en-GB" dirty="0" smtClean="0"/>
              <a:t> </a:t>
            </a:r>
            <a:r>
              <a:rPr lang="en-GB" dirty="0" err="1" smtClean="0"/>
              <a:t>dysgwyr</a:t>
            </a:r>
            <a:r>
              <a:rPr lang="en-GB" baseline="0" dirty="0" smtClean="0"/>
              <a:t> – </a:t>
            </a:r>
            <a:r>
              <a:rPr lang="en-GB" baseline="0" dirty="0" err="1" smtClean="0"/>
              <a:t>Mehefin</a:t>
            </a:r>
            <a:r>
              <a:rPr lang="en-GB" baseline="0" dirty="0" smtClean="0"/>
              <a:t> 2019 </a:t>
            </a:r>
            <a:r>
              <a:rPr lang="en-GB" dirty="0" smtClean="0">
                <a:hlinkClick r:id="rId4"/>
              </a:rPr>
              <a:t>https://www.estyn.llyw.cymru/adroddiadau-thematig/iach-a-hapus?_ga=2.91965523.832181305.1581538727-1600358062.1577998312</a:t>
            </a:r>
            <a:endParaRPr lang="en-GB" dirty="0"/>
          </a:p>
        </p:txBody>
      </p:sp>
      <p:sp>
        <p:nvSpPr>
          <p:cNvPr id="4" name="Slide Number Placeholder 3"/>
          <p:cNvSpPr>
            <a:spLocks noGrp="1"/>
          </p:cNvSpPr>
          <p:nvPr>
            <p:ph type="sldNum" sz="quarter" idx="10"/>
          </p:nvPr>
        </p:nvSpPr>
        <p:spPr/>
        <p:txBody>
          <a:bodyPr/>
          <a:lstStyle/>
          <a:p>
            <a:fld id="{D40F6D39-EB46-4DB1-8510-5FFDD1FD98A8}" type="slidenum">
              <a:rPr lang="en-GB" smtClean="0"/>
              <a:t>18</a:t>
            </a:fld>
            <a:endParaRPr lang="en-GB"/>
          </a:p>
        </p:txBody>
      </p:sp>
    </p:spTree>
    <p:extLst>
      <p:ext uri="{BB962C8B-B14F-4D97-AF65-F5344CB8AC3E}">
        <p14:creationId xmlns:p14="http://schemas.microsoft.com/office/powerpoint/2010/main" val="7903787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students to look back at the materials they collected in Bridging</a:t>
            </a:r>
            <a:r>
              <a:rPr lang="en-GB" baseline="0" dirty="0" smtClean="0"/>
              <a:t> 3 – SIP/SDP, PIAP, strategic planning. What do they think would be the way forward with the recommendation </a:t>
            </a:r>
            <a:r>
              <a:rPr lang="en-GB" baseline="0" dirty="0" err="1" smtClean="0"/>
              <a:t>Estyn</a:t>
            </a:r>
            <a:r>
              <a:rPr lang="en-GB" baseline="0" dirty="0" smtClean="0"/>
              <a:t> has given the school? </a:t>
            </a:r>
            <a:r>
              <a:rPr lang="en-GB" b="1" baseline="0" dirty="0" smtClean="0"/>
              <a:t>10 minutes.</a:t>
            </a:r>
          </a:p>
          <a:p>
            <a:endParaRPr lang="en-GB" baseline="0" dirty="0" smtClean="0"/>
          </a:p>
          <a:p>
            <a:r>
              <a:rPr lang="en-GB" baseline="0" dirty="0" err="1" smtClean="0"/>
              <a:t>Gofyn</a:t>
            </a:r>
            <a:r>
              <a:rPr lang="en-GB" baseline="0" dirty="0" smtClean="0"/>
              <a:t> I </a:t>
            </a:r>
            <a:r>
              <a:rPr lang="en-GB" baseline="0" dirty="0" err="1" smtClean="0"/>
              <a:t>fyfyrwyr</a:t>
            </a:r>
            <a:r>
              <a:rPr lang="en-GB" baseline="0" dirty="0" smtClean="0"/>
              <a:t> ail-</a:t>
            </a:r>
            <a:r>
              <a:rPr lang="en-GB" baseline="0" dirty="0" err="1" smtClean="0"/>
              <a:t>ymweld</a:t>
            </a:r>
            <a:r>
              <a:rPr lang="en-GB" baseline="0" dirty="0" smtClean="0"/>
              <a:t> </a:t>
            </a:r>
            <a:r>
              <a:rPr lang="en-GB" baseline="0" dirty="0" err="1" smtClean="0"/>
              <a:t>gyda’r</a:t>
            </a:r>
            <a:r>
              <a:rPr lang="en-GB" baseline="0" dirty="0" smtClean="0"/>
              <a:t> </a:t>
            </a:r>
            <a:r>
              <a:rPr lang="en-GB" baseline="0" dirty="0" err="1" smtClean="0"/>
              <a:t>deunyddiau</a:t>
            </a:r>
            <a:r>
              <a:rPr lang="en-GB" baseline="0" dirty="0" smtClean="0"/>
              <a:t> </a:t>
            </a:r>
            <a:r>
              <a:rPr lang="en-GB" baseline="0" dirty="0" err="1" smtClean="0"/>
              <a:t>gasglon</a:t>
            </a:r>
            <a:r>
              <a:rPr lang="en-GB" baseline="0" dirty="0" smtClean="0"/>
              <a:t> </a:t>
            </a:r>
            <a:r>
              <a:rPr lang="en-GB" baseline="0" dirty="0" err="1" smtClean="0"/>
              <a:t>nhw</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Pontio</a:t>
            </a:r>
            <a:r>
              <a:rPr lang="en-GB" baseline="0" dirty="0" smtClean="0"/>
              <a:t> 3 – CDY/CGY, CGO-A, </a:t>
            </a:r>
            <a:r>
              <a:rPr lang="en-GB" baseline="0" dirty="0" err="1" smtClean="0"/>
              <a:t>cynllunio</a:t>
            </a:r>
            <a:r>
              <a:rPr lang="en-GB" baseline="0" dirty="0" smtClean="0"/>
              <a:t> </a:t>
            </a:r>
            <a:r>
              <a:rPr lang="en-GB" baseline="0" dirty="0" err="1" smtClean="0"/>
              <a:t>strategol</a:t>
            </a:r>
            <a:r>
              <a:rPr lang="en-GB" baseline="0" dirty="0" smtClean="0"/>
              <a:t>. Beth </a:t>
            </a:r>
            <a:r>
              <a:rPr lang="en-GB" baseline="0" dirty="0" err="1" smtClean="0"/>
              <a:t>ydyn</a:t>
            </a:r>
            <a:r>
              <a:rPr lang="en-GB" baseline="0" dirty="0" smtClean="0"/>
              <a:t> </a:t>
            </a:r>
            <a:r>
              <a:rPr lang="en-GB" baseline="0" dirty="0" err="1" smtClean="0"/>
              <a:t>nhw’n</a:t>
            </a:r>
            <a:r>
              <a:rPr lang="en-GB" baseline="0" dirty="0" smtClean="0"/>
              <a:t> </a:t>
            </a:r>
            <a:r>
              <a:rPr lang="en-GB" baseline="0" dirty="0" err="1" smtClean="0"/>
              <a:t>meddwl</a:t>
            </a:r>
            <a:r>
              <a:rPr lang="en-GB" baseline="0" dirty="0" smtClean="0"/>
              <a:t> </a:t>
            </a:r>
            <a:r>
              <a:rPr lang="en-GB" baseline="0" dirty="0" err="1" smtClean="0"/>
              <a:t>byddai’r</a:t>
            </a:r>
            <a:r>
              <a:rPr lang="en-GB" baseline="0" dirty="0" smtClean="0"/>
              <a:t> </a:t>
            </a:r>
            <a:r>
              <a:rPr lang="en-GB" baseline="0" dirty="0" err="1" smtClean="0"/>
              <a:t>camau</a:t>
            </a:r>
            <a:r>
              <a:rPr lang="en-GB" baseline="0" dirty="0" smtClean="0"/>
              <a:t> </a:t>
            </a:r>
            <a:r>
              <a:rPr lang="en-GB" baseline="0" dirty="0" err="1" smtClean="0"/>
              <a:t>nesaf</a:t>
            </a:r>
            <a:r>
              <a:rPr lang="en-GB" baseline="0" dirty="0" smtClean="0"/>
              <a:t> o ran </a:t>
            </a:r>
            <a:r>
              <a:rPr lang="en-GB" baseline="0" dirty="0" err="1" smtClean="0"/>
              <a:t>yr</a:t>
            </a:r>
            <a:r>
              <a:rPr lang="en-GB" baseline="0" dirty="0" smtClean="0"/>
              <a:t> </a:t>
            </a:r>
            <a:r>
              <a:rPr lang="en-GB" baseline="0" dirty="0" err="1" smtClean="0"/>
              <a:t>argymhelliad</a:t>
            </a:r>
            <a:r>
              <a:rPr lang="en-GB" baseline="0" dirty="0" smtClean="0"/>
              <a:t> </a:t>
            </a:r>
            <a:r>
              <a:rPr lang="en-GB" baseline="0" dirty="0" err="1" smtClean="0"/>
              <a:t>mae</a:t>
            </a:r>
            <a:r>
              <a:rPr lang="en-GB" baseline="0" dirty="0" smtClean="0"/>
              <a:t> </a:t>
            </a:r>
            <a:r>
              <a:rPr lang="en-GB" baseline="0" dirty="0" err="1" smtClean="0"/>
              <a:t>Estyn</a:t>
            </a:r>
            <a:r>
              <a:rPr lang="en-GB" baseline="0" dirty="0" smtClean="0"/>
              <a:t> </a:t>
            </a:r>
            <a:r>
              <a:rPr lang="en-GB" baseline="0" dirty="0" err="1" smtClean="0"/>
              <a:t>wedi’i</a:t>
            </a:r>
            <a:r>
              <a:rPr lang="en-GB" baseline="0" dirty="0" smtClean="0"/>
              <a:t> </a:t>
            </a:r>
            <a:r>
              <a:rPr lang="en-GB" baseline="0" dirty="0" err="1" smtClean="0"/>
              <a:t>roi</a:t>
            </a:r>
            <a:r>
              <a:rPr lang="en-GB" baseline="0" dirty="0" smtClean="0"/>
              <a:t> </a:t>
            </a:r>
            <a:r>
              <a:rPr lang="en-GB" baseline="0" dirty="0" err="1" smtClean="0"/>
              <a:t>i’r</a:t>
            </a:r>
            <a:r>
              <a:rPr lang="en-GB" baseline="0" dirty="0" smtClean="0"/>
              <a:t> </a:t>
            </a:r>
            <a:r>
              <a:rPr lang="en-GB" baseline="0" dirty="0" err="1" smtClean="0"/>
              <a:t>ysgol</a:t>
            </a:r>
            <a:r>
              <a:rPr lang="en-GB" baseline="0" dirty="0" smtClean="0"/>
              <a:t>? </a:t>
            </a:r>
            <a:r>
              <a:rPr lang="en-GB" b="1" baseline="0" dirty="0" smtClean="0"/>
              <a:t>10 </a:t>
            </a:r>
            <a:r>
              <a:rPr lang="en-GB" b="1" baseline="0" dirty="0" err="1" smtClean="0"/>
              <a:t>munud</a:t>
            </a:r>
            <a:r>
              <a:rPr lang="en-GB" b="1" baseline="0" dirty="0" smtClean="0"/>
              <a:t>.</a:t>
            </a:r>
            <a:endParaRPr lang="en-GB" b="1" dirty="0"/>
          </a:p>
        </p:txBody>
      </p:sp>
      <p:sp>
        <p:nvSpPr>
          <p:cNvPr id="4" name="Slide Number Placeholder 3"/>
          <p:cNvSpPr>
            <a:spLocks noGrp="1"/>
          </p:cNvSpPr>
          <p:nvPr>
            <p:ph type="sldNum" sz="quarter" idx="10"/>
          </p:nvPr>
        </p:nvSpPr>
        <p:spPr/>
        <p:txBody>
          <a:bodyPr/>
          <a:lstStyle/>
          <a:p>
            <a:fld id="{D40F6D39-EB46-4DB1-8510-5FFDD1FD98A8}" type="slidenum">
              <a:rPr lang="en-GB" smtClean="0"/>
              <a:t>19</a:t>
            </a:fld>
            <a:endParaRPr lang="en-GB"/>
          </a:p>
        </p:txBody>
      </p:sp>
    </p:spTree>
    <p:extLst>
      <p:ext uri="{BB962C8B-B14F-4D97-AF65-F5344CB8AC3E}">
        <p14:creationId xmlns:p14="http://schemas.microsoft.com/office/powerpoint/2010/main" val="68431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Brief</a:t>
            </a:r>
            <a:r>
              <a:rPr lang="en-GB" baseline="0" dirty="0" smtClean="0"/>
              <a:t> / Success criteria</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4874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most</a:t>
            </a:r>
            <a:r>
              <a:rPr lang="en-GB" baseline="0" dirty="0" smtClean="0"/>
              <a:t> popular design from every teaching/learning group needs to be shared with Rachel Bendall on Pinterest by the end of the day (3.30pm at the latest). An overall best design will be announced on the first Monday back after half term.</a:t>
            </a:r>
          </a:p>
          <a:p>
            <a:endParaRPr lang="en-GB" baseline="0" dirty="0" smtClean="0"/>
          </a:p>
          <a:p>
            <a:r>
              <a:rPr lang="en-GB" b="1" baseline="0" dirty="0" smtClean="0"/>
              <a:t>PLEASE LABEL THE WORK WITH THE TEACHING/LEARNING GROUP’S NUMBER (i.e. 1-10).</a:t>
            </a:r>
            <a:endParaRPr lang="en-GB" b="1" dirty="0"/>
          </a:p>
        </p:txBody>
      </p:sp>
      <p:sp>
        <p:nvSpPr>
          <p:cNvPr id="4" name="Slide Number Placeholder 3"/>
          <p:cNvSpPr>
            <a:spLocks noGrp="1"/>
          </p:cNvSpPr>
          <p:nvPr>
            <p:ph type="sldNum" sz="quarter" idx="10"/>
          </p:nvPr>
        </p:nvSpPr>
        <p:spPr/>
        <p:txBody>
          <a:bodyPr/>
          <a:lstStyle/>
          <a:p>
            <a:fld id="{D40F6D39-EB46-4DB1-8510-5FFDD1FD98A8}" type="slidenum">
              <a:rPr lang="en-GB" smtClean="0"/>
              <a:t>21</a:t>
            </a:fld>
            <a:endParaRPr lang="en-GB"/>
          </a:p>
        </p:txBody>
      </p:sp>
    </p:spTree>
    <p:extLst>
      <p:ext uri="{BB962C8B-B14F-4D97-AF65-F5344CB8AC3E}">
        <p14:creationId xmlns:p14="http://schemas.microsoft.com/office/powerpoint/2010/main" val="33255949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most</a:t>
            </a:r>
            <a:r>
              <a:rPr lang="en-GB" baseline="0" dirty="0" smtClean="0"/>
              <a:t> popular design from every teaching/learning group needs to be shared with Rachel Bendall on Pinterest by the end of the day (3.30pm at the latest). An overall best design will be announced on the first Monday back after half term.</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smtClean="0"/>
              <a:t>PLEASE LABEL THE WORK WITH THE TEACHING/LEARNING GROUP’S NUMBER (i.e. 1-10).</a:t>
            </a:r>
            <a:endParaRPr lang="en-GB" b="1" dirty="0" smtClean="0"/>
          </a:p>
          <a:p>
            <a:endParaRPr lang="en-GB" dirty="0"/>
          </a:p>
        </p:txBody>
      </p:sp>
      <p:sp>
        <p:nvSpPr>
          <p:cNvPr id="4" name="Slide Number Placeholder 3"/>
          <p:cNvSpPr>
            <a:spLocks noGrp="1"/>
          </p:cNvSpPr>
          <p:nvPr>
            <p:ph type="sldNum" sz="quarter" idx="10"/>
          </p:nvPr>
        </p:nvSpPr>
        <p:spPr/>
        <p:txBody>
          <a:bodyPr/>
          <a:lstStyle/>
          <a:p>
            <a:fld id="{D40F6D39-EB46-4DB1-8510-5FFDD1FD98A8}" type="slidenum">
              <a:rPr lang="en-GB" smtClean="0"/>
              <a:t>22</a:t>
            </a:fld>
            <a:endParaRPr lang="en-GB"/>
          </a:p>
        </p:txBody>
      </p:sp>
    </p:spTree>
    <p:extLst>
      <p:ext uri="{BB962C8B-B14F-4D97-AF65-F5344CB8AC3E}">
        <p14:creationId xmlns:p14="http://schemas.microsoft.com/office/powerpoint/2010/main" val="5347330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Plenary – </a:t>
            </a:r>
            <a:r>
              <a:rPr lang="en-GB" b="1" dirty="0" smtClean="0"/>
              <a:t>10 minutes</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22104282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Diweddglo</a:t>
            </a:r>
            <a:r>
              <a:rPr lang="en-GB" dirty="0" smtClean="0"/>
              <a:t> – </a:t>
            </a:r>
            <a:r>
              <a:rPr lang="en-GB" b="1" dirty="0" smtClean="0"/>
              <a:t>10 </a:t>
            </a:r>
            <a:r>
              <a:rPr lang="en-GB" b="1" dirty="0" err="1" smtClean="0"/>
              <a:t>munud</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3863830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563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2/13/2020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95432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03630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10333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94895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7502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3081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30181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88026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45653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24630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4638"/>
            <a:ext cx="109728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609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09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8F0C5799-C209-45F6-8755-8F3703251AD1}" type="slidenum">
              <a:rPr lang="en-GB" altLang="en-US"/>
              <a:pPr>
                <a:defRPr/>
              </a:pPr>
              <a:t>‹#›</a:t>
            </a:fld>
            <a:endParaRPr lang="en-GB" altLang="en-US"/>
          </a:p>
        </p:txBody>
      </p:sp>
    </p:spTree>
    <p:extLst>
      <p:ext uri="{BB962C8B-B14F-4D97-AF65-F5344CB8AC3E}">
        <p14:creationId xmlns:p14="http://schemas.microsoft.com/office/powerpoint/2010/main" val="29685374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78405D-6EF7-4769-8795-5A0D9817303F}"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E620-B4D7-47EF-9654-E2CBA3E02987}" type="slidenum">
              <a:rPr lang="en-GB" smtClean="0"/>
              <a:t>‹#›</a:t>
            </a:fld>
            <a:endParaRPr lang="en-GB"/>
          </a:p>
        </p:txBody>
      </p:sp>
    </p:spTree>
    <p:extLst>
      <p:ext uri="{BB962C8B-B14F-4D97-AF65-F5344CB8AC3E}">
        <p14:creationId xmlns:p14="http://schemas.microsoft.com/office/powerpoint/2010/main" val="3929955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F141EC6-41DC-4692-95AD-C13DD5FA1AFB}"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2903500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141EC6-41DC-4692-95AD-C13DD5FA1AFB}"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3246739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F141EC6-41DC-4692-95AD-C13DD5FA1AFB}"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4250624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F141EC6-41DC-4692-95AD-C13DD5FA1AFB}"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37693730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F141EC6-41DC-4692-95AD-C13DD5FA1AFB}"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41310194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F141EC6-41DC-4692-95AD-C13DD5FA1AFB}" type="datetimeFigureOut">
              <a:rPr lang="en-GB" smtClean="0"/>
              <a:t>13/02/2020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41300445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141EC6-41DC-4692-95AD-C13DD5FA1AFB}" type="datetimeFigureOut">
              <a:rPr lang="en-GB" smtClean="0"/>
              <a:t>13/02/2020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25588518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F141EC6-41DC-4692-95AD-C13DD5FA1AFB}"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40816781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F141EC6-41DC-4692-95AD-C13DD5FA1AFB}"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5871217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141EC6-41DC-4692-95AD-C13DD5FA1AFB}"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10010935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141EC6-41DC-4692-95AD-C13DD5FA1AFB}"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FF400-356E-4153-B900-A603CE88E712}" type="slidenum">
              <a:rPr lang="en-GB" smtClean="0"/>
              <a:t>‹#›</a:t>
            </a:fld>
            <a:endParaRPr lang="en-GB"/>
          </a:p>
        </p:txBody>
      </p:sp>
    </p:spTree>
    <p:extLst>
      <p:ext uri="{BB962C8B-B14F-4D97-AF65-F5344CB8AC3E}">
        <p14:creationId xmlns:p14="http://schemas.microsoft.com/office/powerpoint/2010/main" val="2424819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2/13/2020</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35778943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141EC6-41DC-4692-95AD-C13DD5FA1AFB}" type="datetimeFigureOut">
              <a:rPr lang="en-GB" smtClean="0"/>
              <a:t>13/02/2020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9FF400-356E-4153-B900-A603CE88E712}" type="slidenum">
              <a:rPr lang="en-GB" smtClean="0"/>
              <a:t>‹#›</a:t>
            </a:fld>
            <a:endParaRPr lang="en-GB"/>
          </a:p>
        </p:txBody>
      </p:sp>
    </p:spTree>
    <p:extLst>
      <p:ext uri="{BB962C8B-B14F-4D97-AF65-F5344CB8AC3E}">
        <p14:creationId xmlns:p14="http://schemas.microsoft.com/office/powerpoint/2010/main" val="541436837"/>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pinterest.co.uk/login/"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pinterest.co.uk/login/"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47545" y="309467"/>
            <a:ext cx="3749939" cy="461665"/>
          </a:xfrm>
          <a:prstGeom prst="rect">
            <a:avLst/>
          </a:prstGeom>
          <a:noFill/>
        </p:spPr>
        <p:txBody>
          <a:bodyPr wrap="square" rtlCol="0">
            <a:spAutoFit/>
          </a:bodyPr>
          <a:lstStyle/>
          <a:p>
            <a:r>
              <a:rPr lang="en-GB" sz="2400" dirty="0">
                <a:solidFill>
                  <a:prstClr val="white"/>
                </a:solidFill>
                <a:latin typeface="Calibri" panose="020F0502020204030204"/>
              </a:rPr>
              <a:t>ECAD6009-C / ECAD7003-C</a:t>
            </a:r>
          </a:p>
        </p:txBody>
      </p:sp>
      <p:sp>
        <p:nvSpPr>
          <p:cNvPr id="3" name="TextBox 2"/>
          <p:cNvSpPr txBox="1"/>
          <p:nvPr/>
        </p:nvSpPr>
        <p:spPr>
          <a:xfrm>
            <a:off x="7693227" y="309467"/>
            <a:ext cx="2480166" cy="830997"/>
          </a:xfrm>
          <a:prstGeom prst="rect">
            <a:avLst/>
          </a:prstGeom>
          <a:noFill/>
        </p:spPr>
        <p:txBody>
          <a:bodyPr wrap="none" rtlCol="0" anchor="t">
            <a:spAutoFit/>
          </a:bodyPr>
          <a:lstStyle/>
          <a:p>
            <a:r>
              <a:rPr lang="en-GB" sz="2400" dirty="0" err="1">
                <a:solidFill>
                  <a:prstClr val="white"/>
                </a:solidFill>
                <a:latin typeface="Calibri" panose="020F0502020204030204"/>
              </a:rPr>
              <a:t>Diwrnod</a:t>
            </a:r>
            <a:r>
              <a:rPr lang="en-GB" sz="2400" dirty="0">
                <a:solidFill>
                  <a:prstClr val="white"/>
                </a:solidFill>
                <a:latin typeface="Calibri" panose="020F0502020204030204"/>
              </a:rPr>
              <a:t> / Day 4</a:t>
            </a:r>
          </a:p>
          <a:p>
            <a:r>
              <a:rPr lang="en-GB" sz="2400" dirty="0" err="1">
                <a:solidFill>
                  <a:prstClr val="white"/>
                </a:solidFill>
                <a:latin typeface="Calibri" panose="020F0502020204030204"/>
              </a:rPr>
              <a:t>Sesiwn</a:t>
            </a:r>
            <a:r>
              <a:rPr lang="en-GB" sz="2400" dirty="0">
                <a:solidFill>
                  <a:prstClr val="white"/>
                </a:solidFill>
                <a:latin typeface="Calibri" panose="020F0502020204030204"/>
              </a:rPr>
              <a:t>/Session </a:t>
            </a:r>
            <a:r>
              <a:rPr lang="en-GB" sz="2400" dirty="0" smtClean="0">
                <a:solidFill>
                  <a:prstClr val="white"/>
                </a:solidFill>
                <a:latin typeface="Calibri" panose="020F0502020204030204"/>
              </a:rPr>
              <a:t>10</a:t>
            </a:r>
            <a:endParaRPr lang="en-GB" sz="2400" dirty="0">
              <a:solidFill>
                <a:prstClr val="white"/>
              </a:solidFill>
              <a:latin typeface="Calibri" panose="020F0502020204030204"/>
            </a:endParaRPr>
          </a:p>
        </p:txBody>
      </p:sp>
      <p:sp>
        <p:nvSpPr>
          <p:cNvPr id="4" name="TextBox 3"/>
          <p:cNvSpPr txBox="1"/>
          <p:nvPr/>
        </p:nvSpPr>
        <p:spPr>
          <a:xfrm>
            <a:off x="3835546" y="1266239"/>
            <a:ext cx="4280146" cy="461665"/>
          </a:xfrm>
          <a:prstGeom prst="rect">
            <a:avLst/>
          </a:prstGeom>
          <a:noFill/>
        </p:spPr>
        <p:txBody>
          <a:bodyPr wrap="none" rtlCol="0" anchor="t">
            <a:spAutoFit/>
          </a:bodyPr>
          <a:lstStyle/>
          <a:p>
            <a:pPr algn="ctr"/>
            <a:r>
              <a:rPr lang="en-GB" sz="2400" b="1" dirty="0" err="1" smtClean="0">
                <a:solidFill>
                  <a:srgbClr val="FFFF99"/>
                </a:solidFill>
                <a:latin typeface="Calibri" panose="020F0502020204030204"/>
              </a:rPr>
              <a:t>Amgylcheddau</a:t>
            </a:r>
            <a:r>
              <a:rPr lang="en-GB" sz="2400" b="1" dirty="0" smtClean="0">
                <a:solidFill>
                  <a:srgbClr val="FFFF99"/>
                </a:solidFill>
                <a:latin typeface="Calibri" panose="020F0502020204030204"/>
              </a:rPr>
              <a:t> </a:t>
            </a:r>
            <a:r>
              <a:rPr lang="en-GB" sz="2400" b="1" dirty="0" err="1" smtClean="0">
                <a:solidFill>
                  <a:srgbClr val="FFFF99"/>
                </a:solidFill>
                <a:latin typeface="Calibri" panose="020F0502020204030204"/>
              </a:rPr>
              <a:t>Dysgu</a:t>
            </a:r>
            <a:r>
              <a:rPr lang="en-GB" sz="2400" b="1" dirty="0" smtClean="0">
                <a:solidFill>
                  <a:srgbClr val="FFFF99"/>
                </a:solidFill>
                <a:latin typeface="Calibri" panose="020F0502020204030204"/>
              </a:rPr>
              <a:t> </a:t>
            </a:r>
            <a:r>
              <a:rPr lang="en-GB" sz="2400" b="1" dirty="0" err="1" smtClean="0">
                <a:solidFill>
                  <a:srgbClr val="FFFF99"/>
                </a:solidFill>
                <a:latin typeface="Calibri" panose="020F0502020204030204"/>
              </a:rPr>
              <a:t>Effeithiol</a:t>
            </a:r>
            <a:endParaRPr lang="en-GB" sz="2400" b="1" dirty="0">
              <a:solidFill>
                <a:srgbClr val="FFFF99"/>
              </a:solidFill>
              <a:latin typeface="Calibri" panose="020F0502020204030204"/>
            </a:endParaRPr>
          </a:p>
        </p:txBody>
      </p:sp>
      <p:sp>
        <p:nvSpPr>
          <p:cNvPr id="5" name="TextBox 4"/>
          <p:cNvSpPr txBox="1"/>
          <p:nvPr/>
        </p:nvSpPr>
        <p:spPr>
          <a:xfrm>
            <a:off x="3924142" y="4551634"/>
            <a:ext cx="4353757" cy="461665"/>
          </a:xfrm>
          <a:prstGeom prst="rect">
            <a:avLst/>
          </a:prstGeom>
          <a:noFill/>
        </p:spPr>
        <p:txBody>
          <a:bodyPr wrap="none" rtlCol="0" anchor="t">
            <a:spAutoFit/>
          </a:bodyPr>
          <a:lstStyle/>
          <a:p>
            <a:pPr algn="ctr"/>
            <a:r>
              <a:rPr lang="en-GB" sz="2400" b="1" dirty="0" smtClean="0">
                <a:solidFill>
                  <a:srgbClr val="FFFF99"/>
                </a:solidFill>
                <a:latin typeface="Calibri" panose="020F0502020204030204"/>
                <a:cs typeface="Calibri"/>
              </a:rPr>
              <a:t> Effective Learning Environments</a:t>
            </a:r>
            <a:endParaRPr lang="en-GB" sz="2400" b="1" dirty="0">
              <a:solidFill>
                <a:srgbClr val="FFFF99"/>
              </a:solidFill>
              <a:latin typeface="Calibri" panose="020F0502020204030204"/>
            </a:endParaRPr>
          </a:p>
        </p:txBody>
      </p:sp>
    </p:spTree>
    <p:extLst>
      <p:ext uri="{BB962C8B-B14F-4D97-AF65-F5344CB8AC3E}">
        <p14:creationId xmlns:p14="http://schemas.microsoft.com/office/powerpoint/2010/main" val="11404710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09633"/>
            <a:ext cx="7886700" cy="1325563"/>
          </a:xfrm>
        </p:spPr>
        <p:txBody>
          <a:bodyPr>
            <a:noAutofit/>
          </a:bodyPr>
          <a:lstStyle/>
          <a:p>
            <a:r>
              <a:rPr lang="en-GB" dirty="0" smtClean="0"/>
              <a:t/>
            </a:r>
            <a:br>
              <a:rPr lang="en-GB" dirty="0" smtClean="0"/>
            </a:br>
            <a:r>
              <a:rPr lang="en-GB" sz="4000" b="1" dirty="0" err="1"/>
              <a:t>Amcanion</a:t>
            </a:r>
            <a:r>
              <a:rPr lang="en-GB" sz="4000" b="1" dirty="0"/>
              <a:t> y </a:t>
            </a:r>
            <a:r>
              <a:rPr lang="en-GB" sz="4000" b="1" dirty="0" err="1"/>
              <a:t>sesiwn</a:t>
            </a:r>
            <a:r>
              <a:rPr lang="en-GB" sz="4000" b="1" dirty="0"/>
              <a:t/>
            </a:r>
            <a:br>
              <a:rPr lang="en-GB" sz="4000" b="1" dirty="0"/>
            </a:br>
            <a:r>
              <a:rPr lang="en-GB" sz="4000" b="1" dirty="0"/>
              <a:t>Session aims</a:t>
            </a:r>
            <a:br>
              <a:rPr lang="en-GB" sz="4000" b="1" dirty="0"/>
            </a:br>
            <a:endParaRPr lang="en-GB" sz="4000" b="1" dirty="0"/>
          </a:p>
        </p:txBody>
      </p:sp>
      <p:sp>
        <p:nvSpPr>
          <p:cNvPr id="3" name="Content Placeholder 2"/>
          <p:cNvSpPr>
            <a:spLocks noGrp="1"/>
          </p:cNvSpPr>
          <p:nvPr>
            <p:ph sz="half" idx="1"/>
          </p:nvPr>
        </p:nvSpPr>
        <p:spPr>
          <a:xfrm>
            <a:off x="2152650" y="1365017"/>
            <a:ext cx="3886200" cy="4351338"/>
          </a:xfrm>
        </p:spPr>
        <p:txBody>
          <a:bodyPr>
            <a:normAutofit/>
          </a:bodyPr>
          <a:lstStyle/>
          <a:p>
            <a:r>
              <a:rPr lang="en-GB" dirty="0" err="1"/>
              <a:t>Ymgysylltu</a:t>
            </a:r>
            <a:r>
              <a:rPr lang="en-GB" dirty="0"/>
              <a:t> â dull </a:t>
            </a:r>
            <a:r>
              <a:rPr lang="en-GB" dirty="0" err="1"/>
              <a:t>sy'n</a:t>
            </a:r>
            <a:r>
              <a:rPr lang="en-GB" dirty="0"/>
              <a:t> </a:t>
            </a:r>
            <a:r>
              <a:rPr lang="en-GB" dirty="0" err="1"/>
              <a:t>seiliedig</a:t>
            </a:r>
            <a:r>
              <a:rPr lang="en-GB" dirty="0"/>
              <a:t> </a:t>
            </a:r>
            <a:r>
              <a:rPr lang="en-GB" dirty="0" err="1"/>
              <a:t>ar</a:t>
            </a:r>
            <a:r>
              <a:rPr lang="en-GB" dirty="0"/>
              <a:t> </a:t>
            </a:r>
            <a:r>
              <a:rPr lang="en-GB" dirty="0" err="1"/>
              <a:t>dystiolaeth</a:t>
            </a:r>
            <a:r>
              <a:rPr lang="en-GB" dirty="0"/>
              <a:t> </a:t>
            </a:r>
            <a:r>
              <a:rPr lang="en-GB" dirty="0" err="1"/>
              <a:t>sy'n</a:t>
            </a:r>
            <a:r>
              <a:rPr lang="en-GB" dirty="0"/>
              <a:t> </a:t>
            </a:r>
            <a:r>
              <a:rPr lang="en-GB" dirty="0" err="1"/>
              <a:t>cysylltu'r</a:t>
            </a:r>
            <a:r>
              <a:rPr lang="en-GB" dirty="0"/>
              <a:t> </a:t>
            </a:r>
            <a:r>
              <a:rPr lang="en-GB" dirty="0" err="1"/>
              <a:t>gymuned</a:t>
            </a:r>
            <a:r>
              <a:rPr lang="en-GB" dirty="0"/>
              <a:t> y </a:t>
            </a:r>
            <a:r>
              <a:rPr lang="en-GB" dirty="0" err="1"/>
              <a:t>mae'r</a:t>
            </a:r>
            <a:r>
              <a:rPr lang="en-GB" dirty="0"/>
              <a:t> </a:t>
            </a:r>
            <a:r>
              <a:rPr lang="en-GB" dirty="0" err="1"/>
              <a:t>dysgwr</a:t>
            </a:r>
            <a:r>
              <a:rPr lang="en-GB" dirty="0"/>
              <a:t> </a:t>
            </a:r>
            <a:r>
              <a:rPr lang="en-GB" dirty="0" err="1"/>
              <a:t>yn</a:t>
            </a:r>
            <a:r>
              <a:rPr lang="en-GB" dirty="0"/>
              <a:t> </a:t>
            </a:r>
            <a:r>
              <a:rPr lang="en-GB" dirty="0" err="1"/>
              <a:t>byw</a:t>
            </a:r>
            <a:r>
              <a:rPr lang="en-GB" dirty="0"/>
              <a:t> </a:t>
            </a:r>
            <a:r>
              <a:rPr lang="en-GB" dirty="0" err="1"/>
              <a:t>ynddi</a:t>
            </a:r>
            <a:r>
              <a:rPr lang="en-GB" dirty="0"/>
              <a:t>, </a:t>
            </a:r>
            <a:r>
              <a:rPr lang="en-GB" dirty="0" err="1"/>
              <a:t>â'r</a:t>
            </a:r>
            <a:r>
              <a:rPr lang="en-GB" dirty="0"/>
              <a:t> </a:t>
            </a:r>
            <a:r>
              <a:rPr lang="en-GB" dirty="0" err="1"/>
              <a:t>dewisiadau</a:t>
            </a:r>
            <a:r>
              <a:rPr lang="en-GB" dirty="0"/>
              <a:t> </a:t>
            </a:r>
            <a:r>
              <a:rPr lang="en-GB" dirty="0" err="1"/>
              <a:t>addysgeg</a:t>
            </a:r>
            <a:r>
              <a:rPr lang="en-GB" dirty="0"/>
              <a:t> a </a:t>
            </a:r>
            <a:r>
              <a:rPr lang="en-GB" dirty="0" err="1"/>
              <a:t>wneir</a:t>
            </a:r>
            <a:r>
              <a:rPr lang="en-GB" dirty="0"/>
              <a:t> </a:t>
            </a:r>
            <a:r>
              <a:rPr lang="en-GB" dirty="0" err="1"/>
              <a:t>yn</a:t>
            </a:r>
            <a:r>
              <a:rPr lang="en-GB" dirty="0"/>
              <a:t> </a:t>
            </a:r>
            <a:r>
              <a:rPr lang="en-GB" dirty="0" err="1"/>
              <a:t>yr</a:t>
            </a:r>
            <a:r>
              <a:rPr lang="en-GB" dirty="0"/>
              <a:t> </a:t>
            </a:r>
            <a:r>
              <a:rPr lang="en-GB" dirty="0" err="1"/>
              <a:t>ystafell</a:t>
            </a:r>
            <a:r>
              <a:rPr lang="en-GB" dirty="0"/>
              <a:t> </a:t>
            </a:r>
            <a:r>
              <a:rPr lang="en-GB" dirty="0" err="1"/>
              <a:t>ddosbarth</a:t>
            </a:r>
            <a:r>
              <a:rPr lang="en-GB" dirty="0"/>
              <a:t> </a:t>
            </a:r>
            <a:r>
              <a:rPr lang="en-GB" dirty="0" err="1"/>
              <a:t>er</a:t>
            </a:r>
            <a:r>
              <a:rPr lang="en-GB" dirty="0"/>
              <a:t> </a:t>
            </a:r>
            <a:r>
              <a:rPr lang="en-GB" dirty="0" err="1"/>
              <a:t>mwyn</a:t>
            </a:r>
            <a:r>
              <a:rPr lang="en-GB" dirty="0"/>
              <a:t> </a:t>
            </a:r>
            <a:r>
              <a:rPr lang="en-GB" dirty="0" err="1"/>
              <a:t>ysbrydoli</a:t>
            </a:r>
            <a:r>
              <a:rPr lang="en-GB" dirty="0"/>
              <a:t> </a:t>
            </a:r>
            <a:r>
              <a:rPr lang="en-GB" dirty="0" err="1"/>
              <a:t>dysgwyr</a:t>
            </a:r>
            <a:r>
              <a:rPr lang="en-GB" dirty="0"/>
              <a:t> </a:t>
            </a:r>
            <a:r>
              <a:rPr lang="en-GB" dirty="0" err="1"/>
              <a:t>a'u</a:t>
            </a:r>
            <a:r>
              <a:rPr lang="en-GB" dirty="0"/>
              <a:t> </a:t>
            </a:r>
            <a:r>
              <a:rPr lang="en-GB" dirty="0" err="1"/>
              <a:t>teuluoedd</a:t>
            </a:r>
            <a:r>
              <a:rPr lang="en-GB" dirty="0"/>
              <a:t>.</a:t>
            </a:r>
          </a:p>
        </p:txBody>
      </p:sp>
      <p:sp>
        <p:nvSpPr>
          <p:cNvPr id="4" name="Content Placeholder 3"/>
          <p:cNvSpPr>
            <a:spLocks noGrp="1"/>
          </p:cNvSpPr>
          <p:nvPr>
            <p:ph sz="half" idx="2"/>
          </p:nvPr>
        </p:nvSpPr>
        <p:spPr>
          <a:xfrm>
            <a:off x="6164651" y="1365017"/>
            <a:ext cx="4106533" cy="4351338"/>
          </a:xfrm>
        </p:spPr>
        <p:txBody>
          <a:bodyPr>
            <a:normAutofit/>
          </a:bodyPr>
          <a:lstStyle/>
          <a:p>
            <a:r>
              <a:rPr lang="en-GB" dirty="0"/>
              <a:t>To engage with an evidence-based approach which connects the community in which the learner lives, to the pedagogical choices made in the classroom in order to inspire learners and their families.</a:t>
            </a:r>
          </a:p>
          <a:p>
            <a:endParaRPr lang="en-GB" dirty="0" smtClean="0"/>
          </a:p>
          <a:p>
            <a:endParaRPr lang="en-GB" dirty="0"/>
          </a:p>
        </p:txBody>
      </p:sp>
    </p:spTree>
    <p:extLst>
      <p:ext uri="{BB962C8B-B14F-4D97-AF65-F5344CB8AC3E}">
        <p14:creationId xmlns:p14="http://schemas.microsoft.com/office/powerpoint/2010/main" val="3507286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8093"/>
            <a:ext cx="10515600" cy="1325563"/>
          </a:xfrm>
        </p:spPr>
        <p:txBody>
          <a:bodyPr/>
          <a:lstStyle/>
          <a:p>
            <a:r>
              <a:rPr lang="en-GB" b="1" dirty="0" smtClean="0"/>
              <a:t>SAC</a:t>
            </a:r>
            <a:br>
              <a:rPr lang="en-GB" b="1" dirty="0" smtClean="0"/>
            </a:br>
            <a:r>
              <a:rPr lang="en-GB" b="1" dirty="0" smtClean="0"/>
              <a:t>QTS</a:t>
            </a:r>
            <a:endParaRPr lang="en-GB" b="1" dirty="0"/>
          </a:p>
        </p:txBody>
      </p:sp>
      <p:sp>
        <p:nvSpPr>
          <p:cNvPr id="3" name="Content Placeholder 2"/>
          <p:cNvSpPr>
            <a:spLocks noGrp="1"/>
          </p:cNvSpPr>
          <p:nvPr>
            <p:ph sz="half" idx="1"/>
          </p:nvPr>
        </p:nvSpPr>
        <p:spPr>
          <a:xfrm>
            <a:off x="838200" y="1483656"/>
            <a:ext cx="5181600" cy="4351338"/>
          </a:xfrm>
        </p:spPr>
        <p:txBody>
          <a:bodyPr>
            <a:normAutofit fontScale="62500" lnSpcReduction="20000"/>
          </a:bodyPr>
          <a:lstStyle/>
          <a:p>
            <a:r>
              <a:rPr lang="en-GB" b="1" dirty="0" err="1" smtClean="0"/>
              <a:t>Cysylltiadau</a:t>
            </a:r>
            <a:r>
              <a:rPr lang="en-GB" b="1" dirty="0" smtClean="0"/>
              <a:t> </a:t>
            </a:r>
            <a:r>
              <a:rPr lang="en-GB" b="1" dirty="0" err="1" smtClean="0"/>
              <a:t>gyda</a:t>
            </a:r>
            <a:r>
              <a:rPr lang="en-GB" b="1" dirty="0" smtClean="0"/>
              <a:t> </a:t>
            </a:r>
            <a:r>
              <a:rPr lang="en-GB" b="1" dirty="0" err="1" smtClean="0"/>
              <a:t>Safonau</a:t>
            </a:r>
            <a:r>
              <a:rPr lang="en-GB" b="1" dirty="0" smtClean="0"/>
              <a:t> SAC:</a:t>
            </a:r>
          </a:p>
          <a:p>
            <a:r>
              <a:rPr lang="en-GB" b="1" dirty="0" smtClean="0"/>
              <a:t>Addysgeg</a:t>
            </a:r>
            <a:r>
              <a:rPr lang="en-GB" b="1" dirty="0"/>
              <a:t>:</a:t>
            </a:r>
            <a:r>
              <a:rPr lang="en-GB" dirty="0"/>
              <a:t> </a:t>
            </a:r>
            <a:r>
              <a:rPr lang="en-GB" dirty="0" err="1" smtClean="0"/>
              <a:t>Mae’r</a:t>
            </a:r>
            <a:r>
              <a:rPr lang="en-GB" dirty="0" smtClean="0"/>
              <a:t> </a:t>
            </a:r>
            <a:r>
              <a:rPr lang="en-GB" dirty="0" err="1"/>
              <a:t>darpar</a:t>
            </a:r>
            <a:r>
              <a:rPr lang="en-GB" dirty="0"/>
              <a:t> </a:t>
            </a:r>
            <a:r>
              <a:rPr lang="en-GB" dirty="0" err="1"/>
              <a:t>athro’n</a:t>
            </a:r>
            <a:r>
              <a:rPr lang="en-GB" dirty="0"/>
              <a:t> </a:t>
            </a:r>
            <a:r>
              <a:rPr lang="en-GB" dirty="0" err="1"/>
              <a:t>deall</a:t>
            </a:r>
            <a:r>
              <a:rPr lang="en-GB" dirty="0"/>
              <a:t> </a:t>
            </a:r>
            <a:r>
              <a:rPr lang="en-GB" dirty="0" err="1"/>
              <a:t>pwysigrwydd</a:t>
            </a:r>
            <a:r>
              <a:rPr lang="en-GB" dirty="0"/>
              <a:t> </a:t>
            </a:r>
            <a:r>
              <a:rPr lang="en-GB" dirty="0" err="1"/>
              <a:t>yr</a:t>
            </a:r>
            <a:r>
              <a:rPr lang="en-GB" dirty="0"/>
              <a:t> </a:t>
            </a:r>
            <a:r>
              <a:rPr lang="en-GB" dirty="0" err="1"/>
              <a:t>amgylchedd</a:t>
            </a:r>
            <a:r>
              <a:rPr lang="en-GB" dirty="0"/>
              <a:t> </a:t>
            </a:r>
            <a:r>
              <a:rPr lang="en-GB" dirty="0" err="1"/>
              <a:t>dysgu</a:t>
            </a:r>
            <a:r>
              <a:rPr lang="en-GB" dirty="0"/>
              <a:t> </a:t>
            </a:r>
            <a:r>
              <a:rPr lang="en-GB" dirty="0" err="1"/>
              <a:t>yn</a:t>
            </a:r>
            <a:r>
              <a:rPr lang="en-GB" dirty="0"/>
              <a:t> y </a:t>
            </a:r>
            <a:r>
              <a:rPr lang="en-GB" dirty="0" err="1"/>
              <a:t>gwaith</a:t>
            </a:r>
            <a:r>
              <a:rPr lang="en-GB" dirty="0"/>
              <a:t> o </a:t>
            </a:r>
            <a:r>
              <a:rPr lang="en-GB" dirty="0" err="1"/>
              <a:t>hyrwyddo</a:t>
            </a:r>
            <a:r>
              <a:rPr lang="en-GB" dirty="0"/>
              <a:t> </a:t>
            </a:r>
            <a:r>
              <a:rPr lang="en-GB" dirty="0" err="1"/>
              <a:t>arferion</a:t>
            </a:r>
            <a:r>
              <a:rPr lang="en-GB" dirty="0"/>
              <a:t> ac </a:t>
            </a:r>
            <a:r>
              <a:rPr lang="en-GB" dirty="0" err="1"/>
              <a:t>ymddygiadau</a:t>
            </a:r>
            <a:r>
              <a:rPr lang="en-GB" dirty="0"/>
              <a:t> </a:t>
            </a:r>
            <a:r>
              <a:rPr lang="en-GB" dirty="0" err="1"/>
              <a:t>dysgu</a:t>
            </a:r>
            <a:r>
              <a:rPr lang="en-GB" dirty="0"/>
              <a:t> </a:t>
            </a:r>
            <a:r>
              <a:rPr lang="en-GB" dirty="0" err="1"/>
              <a:t>cadarnhaol</a:t>
            </a:r>
            <a:r>
              <a:rPr lang="en-GB" dirty="0"/>
              <a:t> </a:t>
            </a:r>
            <a:r>
              <a:rPr lang="en-GB" dirty="0" err="1"/>
              <a:t>sy’n</a:t>
            </a:r>
            <a:r>
              <a:rPr lang="en-GB" dirty="0"/>
              <a:t> </a:t>
            </a:r>
            <a:r>
              <a:rPr lang="en-GB" dirty="0" err="1"/>
              <a:t>cyd-fynd</a:t>
            </a:r>
            <a:r>
              <a:rPr lang="en-GB" dirty="0"/>
              <a:t> </a:t>
            </a:r>
            <a:r>
              <a:rPr lang="en-GB" dirty="0" err="1"/>
              <a:t>â’r</a:t>
            </a:r>
            <a:r>
              <a:rPr lang="en-GB" dirty="0"/>
              <a:t> </a:t>
            </a:r>
            <a:r>
              <a:rPr lang="en-GB" dirty="0" err="1"/>
              <a:t>pedwar</a:t>
            </a:r>
            <a:r>
              <a:rPr lang="en-GB" dirty="0"/>
              <a:t> </a:t>
            </a:r>
            <a:r>
              <a:rPr lang="en-GB" dirty="0" err="1"/>
              <a:t>diben</a:t>
            </a:r>
            <a:r>
              <a:rPr lang="en-GB" dirty="0"/>
              <a:t> ac y </a:t>
            </a:r>
            <a:r>
              <a:rPr lang="en-GB" dirty="0" err="1"/>
              <a:t>mae</a:t>
            </a:r>
            <a:r>
              <a:rPr lang="en-GB" dirty="0"/>
              <a:t> </a:t>
            </a:r>
            <a:r>
              <a:rPr lang="en-GB" dirty="0" err="1"/>
              <a:t>dysgwyr</a:t>
            </a:r>
            <a:r>
              <a:rPr lang="en-GB" dirty="0"/>
              <a:t> </a:t>
            </a:r>
            <a:r>
              <a:rPr lang="en-GB" dirty="0" err="1"/>
              <a:t>yn</a:t>
            </a:r>
            <a:r>
              <a:rPr lang="en-GB" dirty="0"/>
              <a:t> </a:t>
            </a:r>
            <a:r>
              <a:rPr lang="en-GB" dirty="0" err="1"/>
              <a:t>eu</a:t>
            </a:r>
            <a:r>
              <a:rPr lang="en-GB" dirty="0"/>
              <a:t> </a:t>
            </a:r>
            <a:r>
              <a:rPr lang="en-GB" dirty="0" err="1"/>
              <a:t>deall</a:t>
            </a:r>
            <a:r>
              <a:rPr lang="en-GB" dirty="0"/>
              <a:t> </a:t>
            </a:r>
            <a:r>
              <a:rPr lang="en-GB" dirty="0" err="1"/>
              <a:t>yn</a:t>
            </a:r>
            <a:r>
              <a:rPr lang="en-GB" dirty="0"/>
              <a:t> y </a:t>
            </a:r>
            <a:r>
              <a:rPr lang="en-GB" dirty="0" err="1"/>
              <a:t>cyd-destun</a:t>
            </a:r>
            <a:r>
              <a:rPr lang="en-GB" dirty="0"/>
              <a:t> </a:t>
            </a:r>
            <a:r>
              <a:rPr lang="en-GB" dirty="0" err="1"/>
              <a:t>hwnnw</a:t>
            </a:r>
            <a:r>
              <a:rPr lang="en-GB" dirty="0"/>
              <a:t>. Mae </a:t>
            </a:r>
            <a:r>
              <a:rPr lang="en-GB" dirty="0" err="1"/>
              <a:t>felly’n</a:t>
            </a:r>
            <a:r>
              <a:rPr lang="en-GB" dirty="0"/>
              <a:t> </a:t>
            </a:r>
            <a:r>
              <a:rPr lang="en-GB" dirty="0" err="1"/>
              <a:t>mynd</a:t>
            </a:r>
            <a:r>
              <a:rPr lang="en-GB" dirty="0"/>
              <a:t> </a:t>
            </a:r>
            <a:r>
              <a:rPr lang="en-GB" dirty="0" err="1"/>
              <a:t>ati</a:t>
            </a:r>
            <a:r>
              <a:rPr lang="en-GB" dirty="0"/>
              <a:t> </a:t>
            </a:r>
            <a:r>
              <a:rPr lang="en-GB" dirty="0" err="1"/>
              <a:t>i’w</a:t>
            </a:r>
            <a:r>
              <a:rPr lang="en-GB" dirty="0"/>
              <a:t> </a:t>
            </a:r>
            <a:r>
              <a:rPr lang="en-GB" dirty="0" err="1"/>
              <a:t>sefydlu</a:t>
            </a:r>
            <a:r>
              <a:rPr lang="en-GB" dirty="0"/>
              <a:t> </a:t>
            </a:r>
            <a:r>
              <a:rPr lang="en-GB" dirty="0" err="1"/>
              <a:t>a’i</a:t>
            </a:r>
            <a:r>
              <a:rPr lang="en-GB" dirty="0"/>
              <a:t> </a:t>
            </a:r>
            <a:r>
              <a:rPr lang="en-GB" dirty="0" err="1"/>
              <a:t>reoli’n</a:t>
            </a:r>
            <a:r>
              <a:rPr lang="en-GB" dirty="0"/>
              <a:t> </a:t>
            </a:r>
            <a:r>
              <a:rPr lang="en-GB" dirty="0" err="1"/>
              <a:t>effeithiol</a:t>
            </a:r>
            <a:r>
              <a:rPr lang="en-GB" dirty="0"/>
              <a:t> ac </a:t>
            </a:r>
            <a:r>
              <a:rPr lang="en-GB" dirty="0" err="1"/>
              <a:t>yn</a:t>
            </a:r>
            <a:r>
              <a:rPr lang="en-GB" dirty="0"/>
              <a:t> </a:t>
            </a:r>
            <a:r>
              <a:rPr lang="en-GB" dirty="0" err="1"/>
              <a:t>barhaus</a:t>
            </a:r>
            <a:r>
              <a:rPr lang="en-GB" dirty="0"/>
              <a:t>. </a:t>
            </a:r>
            <a:endParaRPr lang="en-GB" dirty="0" smtClean="0"/>
          </a:p>
          <a:p>
            <a:r>
              <a:rPr lang="en-GB" b="1" dirty="0"/>
              <a:t>Addysgeg</a:t>
            </a:r>
            <a:r>
              <a:rPr lang="en-GB" b="1" dirty="0" smtClean="0"/>
              <a:t>:</a:t>
            </a:r>
            <a:r>
              <a:rPr lang="en-GB" i="1" dirty="0"/>
              <a:t> </a:t>
            </a:r>
            <a:r>
              <a:rPr lang="en-GB" dirty="0" err="1"/>
              <a:t>Mae’r</a:t>
            </a:r>
            <a:r>
              <a:rPr lang="en-GB" dirty="0"/>
              <a:t> </a:t>
            </a:r>
            <a:r>
              <a:rPr lang="en-GB" dirty="0" err="1"/>
              <a:t>darapr-athro’n</a:t>
            </a:r>
            <a:r>
              <a:rPr lang="en-GB" dirty="0"/>
              <a:t> </a:t>
            </a:r>
            <a:r>
              <a:rPr lang="en-GB" dirty="0" err="1"/>
              <a:t>arddangos</a:t>
            </a:r>
            <a:r>
              <a:rPr lang="en-GB" dirty="0"/>
              <a:t> </a:t>
            </a:r>
            <a:r>
              <a:rPr lang="en-GB" dirty="0" err="1"/>
              <a:t>gwybodaeth</a:t>
            </a:r>
            <a:r>
              <a:rPr lang="en-GB" dirty="0"/>
              <a:t> am </a:t>
            </a:r>
            <a:r>
              <a:rPr lang="en-GB" dirty="0" err="1"/>
              <a:t>ddefnyddio</a:t>
            </a:r>
            <a:r>
              <a:rPr lang="en-GB" dirty="0"/>
              <a:t> </a:t>
            </a:r>
            <a:r>
              <a:rPr lang="en-GB" dirty="0" err="1"/>
              <a:t>cyd-destunau</a:t>
            </a:r>
            <a:r>
              <a:rPr lang="en-GB" dirty="0"/>
              <a:t> go </a:t>
            </a:r>
            <a:r>
              <a:rPr lang="en-GB" dirty="0" err="1"/>
              <a:t>iawn</a:t>
            </a:r>
            <a:r>
              <a:rPr lang="en-GB" dirty="0"/>
              <a:t>, a </a:t>
            </a:r>
            <a:r>
              <a:rPr lang="en-GB" dirty="0" err="1"/>
              <a:t>hynny</a:t>
            </a:r>
            <a:r>
              <a:rPr lang="en-GB" dirty="0"/>
              <a:t> </a:t>
            </a:r>
            <a:r>
              <a:rPr lang="en-GB" dirty="0" err="1"/>
              <a:t>fel</a:t>
            </a:r>
            <a:r>
              <a:rPr lang="en-GB" dirty="0"/>
              <a:t> </a:t>
            </a:r>
            <a:r>
              <a:rPr lang="en-GB" dirty="0" err="1"/>
              <a:t>rhan</a:t>
            </a:r>
            <a:r>
              <a:rPr lang="en-GB" dirty="0"/>
              <a:t> </a:t>
            </a:r>
            <a:r>
              <a:rPr lang="en-GB" dirty="0" err="1"/>
              <a:t>naturiol</a:t>
            </a:r>
            <a:r>
              <a:rPr lang="en-GB" dirty="0"/>
              <a:t> </a:t>
            </a:r>
            <a:r>
              <a:rPr lang="en-GB" dirty="0" err="1"/>
              <a:t>o’r</a:t>
            </a:r>
            <a:r>
              <a:rPr lang="en-GB" dirty="0"/>
              <a:t> </a:t>
            </a:r>
            <a:r>
              <a:rPr lang="en-GB" dirty="0" err="1"/>
              <a:t>profiad</a:t>
            </a:r>
            <a:r>
              <a:rPr lang="en-GB" dirty="0"/>
              <a:t> </a:t>
            </a:r>
            <a:r>
              <a:rPr lang="en-GB" dirty="0" err="1"/>
              <a:t>dysgu</a:t>
            </a:r>
            <a:r>
              <a:rPr lang="en-GB" dirty="0"/>
              <a:t>. Mae </a:t>
            </a:r>
            <a:r>
              <a:rPr lang="en-GB" dirty="0" err="1"/>
              <a:t>hyn</a:t>
            </a:r>
            <a:r>
              <a:rPr lang="en-GB" dirty="0"/>
              <a:t> </a:t>
            </a:r>
            <a:r>
              <a:rPr lang="en-GB" dirty="0" err="1"/>
              <a:t>yn</a:t>
            </a:r>
            <a:r>
              <a:rPr lang="en-GB" dirty="0"/>
              <a:t> </a:t>
            </a:r>
            <a:r>
              <a:rPr lang="en-GB" dirty="0" err="1"/>
              <a:t>ehangu</a:t>
            </a:r>
            <a:r>
              <a:rPr lang="en-GB" dirty="0"/>
              <a:t> </a:t>
            </a:r>
            <a:r>
              <a:rPr lang="en-GB" dirty="0" err="1"/>
              <a:t>profiad</a:t>
            </a:r>
            <a:r>
              <a:rPr lang="en-GB" dirty="0"/>
              <a:t> </a:t>
            </a:r>
            <a:r>
              <a:rPr lang="en-GB" dirty="0" err="1"/>
              <a:t>diwylliannol</a:t>
            </a:r>
            <a:r>
              <a:rPr lang="en-GB" dirty="0"/>
              <a:t>, </a:t>
            </a:r>
            <a:r>
              <a:rPr lang="en-GB" dirty="0" err="1"/>
              <a:t>ieithyddol</a:t>
            </a:r>
            <a:r>
              <a:rPr lang="en-GB" dirty="0"/>
              <a:t>, </a:t>
            </a:r>
            <a:r>
              <a:rPr lang="en-GB" dirty="0" err="1"/>
              <a:t>crefyddol</a:t>
            </a:r>
            <a:r>
              <a:rPr lang="en-GB" dirty="0"/>
              <a:t> ac </a:t>
            </a:r>
            <a:r>
              <a:rPr lang="en-GB" dirty="0" err="1"/>
              <a:t>economaidd-gymdeithasol</a:t>
            </a:r>
            <a:r>
              <a:rPr lang="en-GB" dirty="0"/>
              <a:t> y </a:t>
            </a:r>
            <a:r>
              <a:rPr lang="en-GB" dirty="0" err="1"/>
              <a:t>dysgwr</a:t>
            </a:r>
            <a:r>
              <a:rPr lang="en-GB" dirty="0"/>
              <a:t>, ac </a:t>
            </a:r>
            <a:r>
              <a:rPr lang="en-GB" dirty="0" err="1"/>
              <a:t>yn</a:t>
            </a:r>
            <a:r>
              <a:rPr lang="en-GB" dirty="0"/>
              <a:t> </a:t>
            </a:r>
            <a:r>
              <a:rPr lang="en-GB" dirty="0" err="1"/>
              <a:t>rhoi</a:t>
            </a:r>
            <a:r>
              <a:rPr lang="en-GB" dirty="0"/>
              <a:t> </a:t>
            </a:r>
            <a:r>
              <a:rPr lang="en-GB" dirty="0" err="1"/>
              <a:t>enghreifftiau</a:t>
            </a:r>
            <a:r>
              <a:rPr lang="en-GB" dirty="0"/>
              <a:t> </a:t>
            </a:r>
            <a:r>
              <a:rPr lang="en-GB" dirty="0" err="1"/>
              <a:t>ymarferol</a:t>
            </a:r>
            <a:r>
              <a:rPr lang="en-GB" dirty="0"/>
              <a:t> o </a:t>
            </a:r>
            <a:r>
              <a:rPr lang="en-GB" dirty="0" err="1"/>
              <a:t>gysyniadau</a:t>
            </a:r>
            <a:r>
              <a:rPr lang="en-GB" dirty="0"/>
              <a:t> a </a:t>
            </a:r>
            <a:r>
              <a:rPr lang="en-GB" dirty="0" err="1"/>
              <a:t>haniaethau</a:t>
            </a:r>
            <a:r>
              <a:rPr lang="en-GB" dirty="0"/>
              <a:t>.</a:t>
            </a:r>
            <a:endParaRPr lang="en-GB" b="1" dirty="0" smtClean="0"/>
          </a:p>
          <a:p>
            <a:r>
              <a:rPr lang="en-GB" b="1" dirty="0" smtClean="0"/>
              <a:t>Addysgeg</a:t>
            </a:r>
            <a:r>
              <a:rPr lang="en-GB" b="1" dirty="0"/>
              <a:t>:</a:t>
            </a:r>
            <a:r>
              <a:rPr lang="en-GB" dirty="0"/>
              <a:t> Mae’r </a:t>
            </a:r>
            <a:r>
              <a:rPr lang="en-GB" dirty="0" err="1"/>
              <a:t>darpar</a:t>
            </a:r>
            <a:r>
              <a:rPr lang="en-GB" dirty="0"/>
              <a:t> </a:t>
            </a:r>
            <a:r>
              <a:rPr lang="en-GB" dirty="0" err="1"/>
              <a:t>athro’n</a:t>
            </a:r>
            <a:r>
              <a:rPr lang="en-GB" dirty="0"/>
              <a:t> </a:t>
            </a:r>
            <a:r>
              <a:rPr lang="en-GB" dirty="0" err="1"/>
              <a:t>codi</a:t>
            </a:r>
            <a:r>
              <a:rPr lang="en-GB" dirty="0"/>
              <a:t> </a:t>
            </a:r>
            <a:r>
              <a:rPr lang="en-GB" dirty="0" err="1"/>
              <a:t>ymwybyddiaeth</a:t>
            </a:r>
            <a:r>
              <a:rPr lang="en-GB" dirty="0"/>
              <a:t> o </a:t>
            </a:r>
            <a:r>
              <a:rPr lang="en-GB" dirty="0" err="1"/>
              <a:t>sut</a:t>
            </a:r>
            <a:r>
              <a:rPr lang="en-GB" dirty="0"/>
              <a:t> </a:t>
            </a:r>
            <a:r>
              <a:rPr lang="en-GB" dirty="0" err="1"/>
              <a:t>mae</a:t>
            </a:r>
            <a:r>
              <a:rPr lang="en-GB" dirty="0"/>
              <a:t> </a:t>
            </a:r>
            <a:r>
              <a:rPr lang="en-GB" dirty="0" err="1"/>
              <a:t>profiadau</a:t>
            </a:r>
            <a:r>
              <a:rPr lang="en-GB" dirty="0"/>
              <a:t> </a:t>
            </a:r>
            <a:r>
              <a:rPr lang="en-GB" dirty="0" err="1"/>
              <a:t>dysgu</a:t>
            </a:r>
            <a:r>
              <a:rPr lang="en-GB" dirty="0"/>
              <a:t> a </a:t>
            </a:r>
            <a:r>
              <a:rPr lang="en-GB" dirty="0" err="1"/>
              <a:t>deilliannau</a:t>
            </a:r>
            <a:r>
              <a:rPr lang="en-GB" dirty="0"/>
              <a:t> </a:t>
            </a:r>
            <a:r>
              <a:rPr lang="en-GB" dirty="0" err="1"/>
              <a:t>perfformiad</a:t>
            </a:r>
            <a:r>
              <a:rPr lang="en-GB" dirty="0"/>
              <a:t> o </a:t>
            </a:r>
            <a:r>
              <a:rPr lang="en-GB" dirty="0" err="1"/>
              <a:t>safon</a:t>
            </a:r>
            <a:r>
              <a:rPr lang="en-GB" dirty="0"/>
              <a:t> </a:t>
            </a:r>
            <a:r>
              <a:rPr lang="en-GB" dirty="0" err="1"/>
              <a:t>uchel</a:t>
            </a:r>
            <a:r>
              <a:rPr lang="en-GB" dirty="0"/>
              <a:t> </a:t>
            </a:r>
            <a:r>
              <a:rPr lang="en-GB" dirty="0" err="1"/>
              <a:t>yn</a:t>
            </a:r>
            <a:r>
              <a:rPr lang="en-GB" dirty="0"/>
              <a:t> </a:t>
            </a:r>
            <a:r>
              <a:rPr lang="en-GB" dirty="0" err="1"/>
              <a:t>arwain</a:t>
            </a:r>
            <a:r>
              <a:rPr lang="en-GB" dirty="0"/>
              <a:t> at well </a:t>
            </a:r>
            <a:r>
              <a:rPr lang="en-GB" dirty="0" err="1"/>
              <a:t>dysgu</a:t>
            </a:r>
            <a:r>
              <a:rPr lang="en-GB" dirty="0"/>
              <a:t> a </a:t>
            </a:r>
            <a:r>
              <a:rPr lang="en-GB" dirty="0" err="1"/>
              <a:t>gwell</a:t>
            </a:r>
            <a:r>
              <a:rPr lang="en-GB" dirty="0"/>
              <a:t> </a:t>
            </a:r>
            <a:r>
              <a:rPr lang="en-GB" dirty="0" err="1"/>
              <a:t>synnwyr</a:t>
            </a:r>
            <a:r>
              <a:rPr lang="en-GB" dirty="0"/>
              <a:t> o les.</a:t>
            </a:r>
          </a:p>
          <a:p>
            <a:endParaRPr lang="en-GB" dirty="0" smtClean="0"/>
          </a:p>
          <a:p>
            <a:endParaRPr lang="en-GB" dirty="0"/>
          </a:p>
        </p:txBody>
      </p:sp>
      <p:sp>
        <p:nvSpPr>
          <p:cNvPr id="4" name="Content Placeholder 3"/>
          <p:cNvSpPr>
            <a:spLocks noGrp="1"/>
          </p:cNvSpPr>
          <p:nvPr>
            <p:ph sz="half" idx="2"/>
          </p:nvPr>
        </p:nvSpPr>
        <p:spPr>
          <a:xfrm>
            <a:off x="6172200" y="1483656"/>
            <a:ext cx="5181600" cy="4621545"/>
          </a:xfrm>
        </p:spPr>
        <p:txBody>
          <a:bodyPr>
            <a:normAutofit fontScale="62500" lnSpcReduction="20000"/>
          </a:bodyPr>
          <a:lstStyle/>
          <a:p>
            <a:r>
              <a:rPr lang="en-IE" b="1" dirty="0" smtClean="0"/>
              <a:t>Links to QTS Standards:</a:t>
            </a:r>
          </a:p>
          <a:p>
            <a:r>
              <a:rPr lang="en-IE" b="1" dirty="0" smtClean="0"/>
              <a:t>Pedagogy:</a:t>
            </a:r>
            <a:r>
              <a:rPr lang="en-IE" dirty="0" smtClean="0"/>
              <a:t> The </a:t>
            </a:r>
            <a:r>
              <a:rPr lang="en-IE" dirty="0"/>
              <a:t>student-teacher understands the importance and demonstrates the effective establishment and on-going management of the learning environment, in promoting positive learning habits and behaviours that meet the four purposes and are understood by learners in that context</a:t>
            </a:r>
            <a:r>
              <a:rPr lang="en-IE" dirty="0" smtClean="0"/>
              <a:t>.</a:t>
            </a:r>
          </a:p>
          <a:p>
            <a:r>
              <a:rPr lang="en-GB" b="1" dirty="0" smtClean="0"/>
              <a:t>Pedagogy: </a:t>
            </a:r>
            <a:r>
              <a:rPr lang="en-GB" dirty="0" smtClean="0"/>
              <a:t>The student-teacher </a:t>
            </a:r>
            <a:r>
              <a:rPr lang="en-GB" dirty="0"/>
              <a:t>demonstrates an understanding of the use of real life, authentic contexts for learning being provided as a natural part of the learning experience. This extends the learners’ cultural, linguistic, religious and socio-economic experience and illustrates applications of concepts and abstracts in practice.</a:t>
            </a:r>
          </a:p>
          <a:p>
            <a:r>
              <a:rPr lang="en-GB" b="1" dirty="0"/>
              <a:t>Pedagogy: </a:t>
            </a:r>
            <a:r>
              <a:rPr lang="en-GB" dirty="0" smtClean="0"/>
              <a:t>The student-teacher </a:t>
            </a:r>
            <a:r>
              <a:rPr lang="en-GB" dirty="0"/>
              <a:t>raises awareness of how high-quality learning experiences and performances outcomes lead to improved learning and a heightened sense of well-being.</a:t>
            </a:r>
          </a:p>
        </p:txBody>
      </p:sp>
    </p:spTree>
    <p:extLst>
      <p:ext uri="{BB962C8B-B14F-4D97-AF65-F5344CB8AC3E}">
        <p14:creationId xmlns:p14="http://schemas.microsoft.com/office/powerpoint/2010/main" val="26668459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sz="quarter"/>
          </p:nvPr>
        </p:nvSpPr>
        <p:spPr/>
        <p:txBody>
          <a:bodyPr>
            <a:normAutofit fontScale="90000"/>
          </a:bodyPr>
          <a:lstStyle/>
          <a:p>
            <a:pPr>
              <a:defRPr/>
            </a:pPr>
            <a:r>
              <a:rPr lang="en-GB" altLang="en-US" b="1" dirty="0" err="1" smtClean="0">
                <a:ea typeface="+mj-ea"/>
              </a:rPr>
              <a:t>Ble</a:t>
            </a:r>
            <a:r>
              <a:rPr lang="en-GB" altLang="en-US" b="1" dirty="0" smtClean="0">
                <a:ea typeface="+mj-ea"/>
              </a:rPr>
              <a:t> </a:t>
            </a:r>
            <a:r>
              <a:rPr lang="en-GB" altLang="en-US" b="1" dirty="0" err="1" smtClean="0">
                <a:ea typeface="+mj-ea"/>
              </a:rPr>
              <a:t>mae</a:t>
            </a:r>
            <a:r>
              <a:rPr lang="en-GB" altLang="en-US" b="1" dirty="0" smtClean="0">
                <a:ea typeface="+mj-ea"/>
              </a:rPr>
              <a:t> </a:t>
            </a:r>
            <a:r>
              <a:rPr lang="en-GB" altLang="en-US" b="1" dirty="0" err="1" smtClean="0"/>
              <a:t>dysgwyr</a:t>
            </a:r>
            <a:r>
              <a:rPr lang="en-GB" altLang="en-US" b="1" dirty="0" smtClean="0">
                <a:ea typeface="+mj-ea"/>
              </a:rPr>
              <a:t> </a:t>
            </a:r>
            <a:r>
              <a:rPr lang="en-GB" altLang="en-US" b="1" dirty="0" err="1" smtClean="0">
                <a:ea typeface="+mj-ea"/>
              </a:rPr>
              <a:t>yn</a:t>
            </a:r>
            <a:r>
              <a:rPr lang="en-GB" altLang="en-US" b="1" dirty="0" smtClean="0">
                <a:ea typeface="+mj-ea"/>
              </a:rPr>
              <a:t> </a:t>
            </a:r>
            <a:r>
              <a:rPr lang="en-GB" altLang="en-US" b="1" dirty="0" err="1" smtClean="0">
                <a:ea typeface="+mj-ea"/>
              </a:rPr>
              <a:t>dysgu</a:t>
            </a:r>
            <a:r>
              <a:rPr lang="en-GB" altLang="en-US" b="1" dirty="0" smtClean="0">
                <a:ea typeface="+mj-ea"/>
              </a:rPr>
              <a:t>?</a:t>
            </a:r>
            <a:br>
              <a:rPr lang="en-GB" altLang="en-US" b="1" dirty="0" smtClean="0">
                <a:ea typeface="+mj-ea"/>
              </a:rPr>
            </a:br>
            <a:r>
              <a:rPr lang="en-GB" altLang="en-US" b="1" dirty="0" smtClean="0">
                <a:ea typeface="+mj-ea"/>
              </a:rPr>
              <a:t>Where do </a:t>
            </a:r>
            <a:r>
              <a:rPr lang="en-GB" altLang="en-US" b="1" dirty="0" smtClean="0"/>
              <a:t>learners</a:t>
            </a:r>
            <a:r>
              <a:rPr lang="en-GB" altLang="en-US" b="1" dirty="0" smtClean="0">
                <a:ea typeface="+mj-ea"/>
              </a:rPr>
              <a:t> learn?</a:t>
            </a:r>
          </a:p>
        </p:txBody>
      </p:sp>
      <p:pic>
        <p:nvPicPr>
          <p:cNvPr id="19460" name="Picture 10" descr="ANd9GcTfkv_UfEu5XY5BktCEmlKgC67zdbe0TvkImfI6e5i-DRhGVShz"/>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931636" y="1598698"/>
            <a:ext cx="3288455" cy="2306826"/>
          </a:xfrm>
          <a:noFill/>
        </p:spPr>
      </p:pic>
      <p:pic>
        <p:nvPicPr>
          <p:cNvPr id="19461" name="Picture 13" descr="ANd9GcTHuAM_6mmzWZfj0FhyYA3ViAImK-tfvFLQdnxMxsVYGCzc1Kkq-w"/>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218535" y="4097338"/>
            <a:ext cx="3088257" cy="2492686"/>
          </a:xfrm>
          <a:noFill/>
        </p:spPr>
      </p:pic>
      <p:pic>
        <p:nvPicPr>
          <p:cNvPr id="19462" name="Picture 20" descr="petting_zoo"/>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3950375" y="4162624"/>
            <a:ext cx="3083358" cy="2312938"/>
          </a:xfrm>
          <a:noFill/>
        </p:spPr>
      </p:pic>
      <p:pic>
        <p:nvPicPr>
          <p:cNvPr id="19463" name="Picture 5" descr="ANd9GcTIRVuUyIH8RYgkVrQ1vjVw37qvILycz1oywjpD6h_HgwBehZrbkQ"/>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5607" y="1598698"/>
            <a:ext cx="2143125"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4" name="AutoShape 16" descr="9k="/>
          <p:cNvSpPr>
            <a:spLocks noChangeAspect="1" noChangeArrowheads="1"/>
          </p:cNvSpPr>
          <p:nvPr/>
        </p:nvSpPr>
        <p:spPr bwMode="auto">
          <a:xfrm>
            <a:off x="5943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endParaRPr lang="en-US" altLang="en-US">
              <a:solidFill>
                <a:prstClr val="black"/>
              </a:solidFill>
            </a:endParaRPr>
          </a:p>
        </p:txBody>
      </p:sp>
      <p:sp>
        <p:nvSpPr>
          <p:cNvPr id="19465" name="AutoShape 18" descr="9k="/>
          <p:cNvSpPr>
            <a:spLocks noChangeAspect="1" noChangeArrowheads="1"/>
          </p:cNvSpPr>
          <p:nvPr/>
        </p:nvSpPr>
        <p:spPr bwMode="auto">
          <a:xfrm>
            <a:off x="5943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endParaRPr lang="en-US" altLang="en-US">
              <a:solidFill>
                <a:prstClr val="black"/>
              </a:solidFill>
            </a:endParaRPr>
          </a:p>
        </p:txBody>
      </p:sp>
      <p:pic>
        <p:nvPicPr>
          <p:cNvPr id="3" name="Content Placeholder 2"/>
          <p:cNvPicPr>
            <a:picLocks noGrp="1" noChangeAspect="1"/>
          </p:cNvPicPr>
          <p:nvPr>
            <p:ph sz="quarter" idx="1"/>
          </p:nvPr>
        </p:nvPicPr>
        <p:blipFill>
          <a:blip r:embed="rId7"/>
          <a:stretch>
            <a:fillRect/>
          </a:stretch>
        </p:blipFill>
        <p:spPr>
          <a:xfrm>
            <a:off x="3307128" y="1633763"/>
            <a:ext cx="3885049" cy="2185988"/>
          </a:xfrm>
          <a:prstGeom prst="rect">
            <a:avLst/>
          </a:prstGeom>
        </p:spPr>
      </p:pic>
      <p:pic>
        <p:nvPicPr>
          <p:cNvPr id="4" name="Picture 3"/>
          <p:cNvPicPr>
            <a:picLocks noChangeAspect="1"/>
          </p:cNvPicPr>
          <p:nvPr/>
        </p:nvPicPr>
        <p:blipFill>
          <a:blip r:embed="rId8"/>
          <a:stretch>
            <a:fillRect/>
          </a:stretch>
        </p:blipFill>
        <p:spPr>
          <a:xfrm>
            <a:off x="7417710" y="4035877"/>
            <a:ext cx="4337218" cy="2439685"/>
          </a:xfrm>
          <a:prstGeom prst="rect">
            <a:avLst/>
          </a:prstGeom>
        </p:spPr>
      </p:pic>
    </p:spTree>
    <p:extLst>
      <p:ext uri="{BB962C8B-B14F-4D97-AF65-F5344CB8AC3E}">
        <p14:creationId xmlns:p14="http://schemas.microsoft.com/office/powerpoint/2010/main" val="40335569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smtClean="0"/>
              <a:t>Ffactorau</a:t>
            </a:r>
            <a:r>
              <a:rPr lang="en-GB" b="1" dirty="0" smtClean="0"/>
              <a:t> </a:t>
            </a:r>
            <a:r>
              <a:rPr lang="en-GB" b="1" dirty="0" err="1" smtClean="0"/>
              <a:t>sydd</a:t>
            </a:r>
            <a:r>
              <a:rPr lang="en-GB" b="1" dirty="0" smtClean="0"/>
              <a:t> </a:t>
            </a:r>
            <a:r>
              <a:rPr lang="en-GB" b="1" dirty="0" err="1" smtClean="0"/>
              <a:t>angen</a:t>
            </a:r>
            <a:r>
              <a:rPr lang="en-GB" b="1" dirty="0" smtClean="0"/>
              <a:t> </a:t>
            </a:r>
            <a:r>
              <a:rPr lang="en-GB" b="1" dirty="0" err="1" smtClean="0"/>
              <a:t>eu</a:t>
            </a:r>
            <a:r>
              <a:rPr lang="en-GB" b="1" dirty="0" smtClean="0"/>
              <a:t> </a:t>
            </a:r>
            <a:r>
              <a:rPr lang="en-GB" b="1" dirty="0" err="1" smtClean="0"/>
              <a:t>hystyried</a:t>
            </a:r>
            <a:r>
              <a:rPr lang="en-GB" b="1" dirty="0" smtClean="0"/>
              <a:t/>
            </a:r>
            <a:br>
              <a:rPr lang="en-GB" b="1" dirty="0" smtClean="0"/>
            </a:br>
            <a:r>
              <a:rPr lang="en-GB" b="1" dirty="0" smtClean="0"/>
              <a:t>Factors that need to be considered</a:t>
            </a:r>
            <a:endParaRPr lang="en-GB" b="1" dirty="0"/>
          </a:p>
        </p:txBody>
      </p:sp>
      <p:pic>
        <p:nvPicPr>
          <p:cNvPr id="6" name="Picture 5" descr="Post It Memos Notes · Free image on Pixa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43263" y="1543051"/>
            <a:ext cx="5705475" cy="4360873"/>
          </a:xfrm>
          <a:prstGeom prst="rect">
            <a:avLst/>
          </a:prstGeom>
        </p:spPr>
      </p:pic>
    </p:spTree>
    <p:extLst>
      <p:ext uri="{BB962C8B-B14F-4D97-AF65-F5344CB8AC3E}">
        <p14:creationId xmlns:p14="http://schemas.microsoft.com/office/powerpoint/2010/main" val="2588892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6233" y="154538"/>
            <a:ext cx="9638581" cy="1325563"/>
          </a:xfrm>
        </p:spPr>
        <p:txBody>
          <a:bodyPr>
            <a:normAutofit fontScale="90000"/>
          </a:bodyPr>
          <a:lstStyle/>
          <a:p>
            <a:r>
              <a:rPr lang="en-GB" b="1" dirty="0" smtClean="0"/>
              <a:t>Beth </a:t>
            </a:r>
            <a:r>
              <a:rPr lang="en-GB" b="1" dirty="0" err="1" smtClean="0"/>
              <a:t>yw</a:t>
            </a:r>
            <a:r>
              <a:rPr lang="en-GB" b="1" dirty="0" smtClean="0"/>
              <a:t> </a:t>
            </a:r>
            <a:r>
              <a:rPr lang="en-GB" b="1" dirty="0" err="1" smtClean="0"/>
              <a:t>nodweddion</a:t>
            </a:r>
            <a:r>
              <a:rPr lang="en-GB" b="1" dirty="0" smtClean="0"/>
              <a:t> </a:t>
            </a:r>
            <a:r>
              <a:rPr lang="en-GB" b="1" dirty="0" err="1" smtClean="0"/>
              <a:t>amgylchedd</a:t>
            </a:r>
            <a:r>
              <a:rPr lang="en-GB" b="1" dirty="0" smtClean="0"/>
              <a:t> </a:t>
            </a:r>
            <a:r>
              <a:rPr lang="en-GB" b="1" dirty="0" err="1" smtClean="0"/>
              <a:t>sy’n</a:t>
            </a:r>
            <a:r>
              <a:rPr lang="en-GB" b="1" dirty="0" smtClean="0"/>
              <a:t> </a:t>
            </a:r>
            <a:r>
              <a:rPr lang="en-GB" b="1" dirty="0" err="1" smtClean="0"/>
              <a:t>galluogi</a:t>
            </a:r>
            <a:r>
              <a:rPr lang="en-GB" b="1" dirty="0" smtClean="0"/>
              <a:t/>
            </a:r>
            <a:br>
              <a:rPr lang="en-GB" b="1" dirty="0" smtClean="0"/>
            </a:br>
            <a:r>
              <a:rPr lang="en-GB" b="1" dirty="0" smtClean="0"/>
              <a:t>What characterises an enabling environment?</a:t>
            </a:r>
            <a:endParaRPr lang="en-GB" b="1" dirty="0"/>
          </a:p>
        </p:txBody>
      </p:sp>
      <p:sp>
        <p:nvSpPr>
          <p:cNvPr id="3" name="Content Placeholder 2"/>
          <p:cNvSpPr>
            <a:spLocks noGrp="1"/>
          </p:cNvSpPr>
          <p:nvPr>
            <p:ph sz="half" idx="1"/>
          </p:nvPr>
        </p:nvSpPr>
        <p:spPr>
          <a:xfrm>
            <a:off x="2152650" y="1690689"/>
            <a:ext cx="3886200" cy="4351338"/>
          </a:xfrm>
        </p:spPr>
        <p:txBody>
          <a:bodyPr/>
          <a:lstStyle/>
          <a:p>
            <a:r>
              <a:rPr lang="en-GB" altLang="en-US" dirty="0"/>
              <a:t>amrywiaeth </a:t>
            </a:r>
            <a:r>
              <a:rPr lang="en-GB" altLang="en-US" dirty="0" err="1"/>
              <a:t>yr</a:t>
            </a:r>
            <a:r>
              <a:rPr lang="en-GB" altLang="en-US" dirty="0"/>
              <a:t> </a:t>
            </a:r>
            <a:r>
              <a:rPr lang="en-GB" altLang="en-US" dirty="0" err="1"/>
              <a:t>ardaloedd</a:t>
            </a:r>
            <a:endParaRPr lang="en-GB" altLang="en-US" dirty="0"/>
          </a:p>
          <a:p>
            <a:r>
              <a:rPr lang="en-GB" altLang="en-US" dirty="0" err="1"/>
              <a:t>eu</a:t>
            </a:r>
            <a:r>
              <a:rPr lang="en-GB" altLang="en-US" dirty="0"/>
              <a:t> </a:t>
            </a:r>
            <a:r>
              <a:rPr lang="en-GB" altLang="en-US" dirty="0" err="1"/>
              <a:t>maint</a:t>
            </a:r>
            <a:r>
              <a:rPr lang="en-GB" altLang="en-US" dirty="0"/>
              <a:t> </a:t>
            </a:r>
            <a:r>
              <a:rPr lang="en-GB" altLang="en-US" dirty="0" err="1" smtClean="0"/>
              <a:t>a’u</a:t>
            </a:r>
            <a:r>
              <a:rPr lang="en-GB" altLang="en-US" dirty="0" smtClean="0"/>
              <a:t> </a:t>
            </a:r>
            <a:r>
              <a:rPr lang="en-GB" altLang="en-US" dirty="0" err="1"/>
              <a:t>lleoliad</a:t>
            </a:r>
            <a:endParaRPr lang="en-GB" altLang="en-US" dirty="0"/>
          </a:p>
          <a:p>
            <a:r>
              <a:rPr lang="en-GB" altLang="en-US" dirty="0" err="1"/>
              <a:t>yr</a:t>
            </a:r>
            <a:r>
              <a:rPr lang="en-GB" altLang="en-US" dirty="0"/>
              <a:t> </a:t>
            </a:r>
            <a:r>
              <a:rPr lang="en-GB" altLang="en-US" dirty="0" err="1"/>
              <a:t>adnoddau</a:t>
            </a:r>
            <a:endParaRPr lang="en-GB" altLang="en-US" dirty="0"/>
          </a:p>
          <a:p>
            <a:r>
              <a:rPr lang="en-GB" altLang="en-US" dirty="0" err="1"/>
              <a:t>defnydd</a:t>
            </a:r>
            <a:r>
              <a:rPr lang="en-GB" altLang="en-US" dirty="0"/>
              <a:t> o </a:t>
            </a:r>
            <a:r>
              <a:rPr lang="en-GB" altLang="en-US" dirty="0" err="1"/>
              <a:t>wagle</a:t>
            </a:r>
            <a:r>
              <a:rPr lang="en-GB" altLang="en-US" dirty="0"/>
              <a:t>   </a:t>
            </a:r>
          </a:p>
          <a:p>
            <a:r>
              <a:rPr lang="en-GB" altLang="en-US" dirty="0" smtClean="0"/>
              <a:t>r</a:t>
            </a:r>
            <a:r>
              <a:rPr lang="en-US" altLang="en-US" dirty="0" err="1" smtClean="0">
                <a:cs typeface="Times New Roman" panose="02020603050405020304" pitchFamily="18" charset="0"/>
              </a:rPr>
              <a:t>olau’r</a:t>
            </a:r>
            <a:r>
              <a:rPr lang="en-US" altLang="en-US" dirty="0" smtClean="0">
                <a:cs typeface="Times New Roman" panose="02020603050405020304" pitchFamily="18" charset="0"/>
              </a:rPr>
              <a:t> </a:t>
            </a:r>
            <a:r>
              <a:rPr lang="en-US" altLang="en-US" dirty="0" err="1">
                <a:cs typeface="Times New Roman" panose="02020603050405020304" pitchFamily="18" charset="0"/>
              </a:rPr>
              <a:t>oedolion</a:t>
            </a:r>
            <a:endParaRPr lang="en-US" altLang="en-US" dirty="0">
              <a:cs typeface="Times New Roman" panose="02020603050405020304" pitchFamily="18" charset="0"/>
            </a:endParaRPr>
          </a:p>
          <a:p>
            <a:endParaRPr lang="en-GB" dirty="0"/>
          </a:p>
        </p:txBody>
      </p:sp>
      <p:sp>
        <p:nvSpPr>
          <p:cNvPr id="4" name="Content Placeholder 3"/>
          <p:cNvSpPr>
            <a:spLocks noGrp="1"/>
          </p:cNvSpPr>
          <p:nvPr>
            <p:ph sz="half" idx="2"/>
          </p:nvPr>
        </p:nvSpPr>
        <p:spPr>
          <a:xfrm>
            <a:off x="6781800" y="1707749"/>
            <a:ext cx="3886200" cy="4351338"/>
          </a:xfrm>
        </p:spPr>
        <p:txBody>
          <a:bodyPr/>
          <a:lstStyle/>
          <a:p>
            <a:r>
              <a:rPr lang="en-US" altLang="en-US" dirty="0">
                <a:cs typeface="Times New Roman" panose="02020603050405020304" pitchFamily="18" charset="0"/>
              </a:rPr>
              <a:t>variety of areas</a:t>
            </a:r>
          </a:p>
          <a:p>
            <a:r>
              <a:rPr lang="en-US" altLang="en-US" dirty="0">
                <a:cs typeface="Times New Roman" panose="02020603050405020304" pitchFamily="18" charset="0"/>
              </a:rPr>
              <a:t>s</a:t>
            </a:r>
            <a:r>
              <a:rPr lang="en-US" altLang="en-US" dirty="0" smtClean="0">
                <a:cs typeface="Times New Roman" panose="02020603050405020304" pitchFamily="18" charset="0"/>
              </a:rPr>
              <a:t>ize and layout </a:t>
            </a:r>
            <a:r>
              <a:rPr lang="en-US" altLang="en-US" dirty="0">
                <a:cs typeface="Times New Roman" panose="02020603050405020304" pitchFamily="18" charset="0"/>
              </a:rPr>
              <a:t>of spaces</a:t>
            </a:r>
          </a:p>
          <a:p>
            <a:r>
              <a:rPr lang="en-US" altLang="en-US" dirty="0">
                <a:cs typeface="Times New Roman" panose="02020603050405020304" pitchFamily="18" charset="0"/>
              </a:rPr>
              <a:t>the resources</a:t>
            </a:r>
          </a:p>
          <a:p>
            <a:r>
              <a:rPr lang="en-US" altLang="en-US" dirty="0">
                <a:cs typeface="Times New Roman" panose="02020603050405020304" pitchFamily="18" charset="0"/>
              </a:rPr>
              <a:t>use of space</a:t>
            </a:r>
          </a:p>
          <a:p>
            <a:r>
              <a:rPr lang="en-US" altLang="en-US" dirty="0">
                <a:cs typeface="Times New Roman" panose="02020603050405020304" pitchFamily="18" charset="0"/>
              </a:rPr>
              <a:t>adult roles</a:t>
            </a:r>
          </a:p>
          <a:p>
            <a:endParaRPr lang="en-GB" dirty="0"/>
          </a:p>
        </p:txBody>
      </p:sp>
      <p:sp>
        <p:nvSpPr>
          <p:cNvPr id="5" name="7-Point Star 4"/>
          <p:cNvSpPr/>
          <p:nvPr/>
        </p:nvSpPr>
        <p:spPr>
          <a:xfrm>
            <a:off x="2108316" y="4290814"/>
            <a:ext cx="7492539" cy="1961802"/>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a:solidFill>
                  <a:prstClr val="white"/>
                </a:solidFill>
                <a:latin typeface="Calibri" panose="020F0502020204030204"/>
              </a:rPr>
              <a:t>Amgylchedd</a:t>
            </a:r>
            <a:r>
              <a:rPr lang="en-GB" sz="2400" dirty="0">
                <a:solidFill>
                  <a:prstClr val="white"/>
                </a:solidFill>
                <a:latin typeface="Calibri" panose="020F0502020204030204"/>
              </a:rPr>
              <a:t> = ‘Y 3ydd </a:t>
            </a:r>
            <a:r>
              <a:rPr lang="en-GB" sz="2400" dirty="0" err="1">
                <a:solidFill>
                  <a:prstClr val="white"/>
                </a:solidFill>
                <a:latin typeface="Calibri" panose="020F0502020204030204"/>
              </a:rPr>
              <a:t>athro</a:t>
            </a:r>
            <a:r>
              <a:rPr lang="en-GB" sz="2400" dirty="0">
                <a:solidFill>
                  <a:prstClr val="white"/>
                </a:solidFill>
                <a:latin typeface="Calibri" panose="020F0502020204030204"/>
              </a:rPr>
              <a:t>’</a:t>
            </a:r>
          </a:p>
          <a:p>
            <a:pPr algn="ctr"/>
            <a:r>
              <a:rPr lang="en-GB" sz="2400" dirty="0">
                <a:solidFill>
                  <a:prstClr val="white"/>
                </a:solidFill>
                <a:latin typeface="Calibri" panose="020F0502020204030204"/>
              </a:rPr>
              <a:t>Environment = ‘The 3</a:t>
            </a:r>
            <a:r>
              <a:rPr lang="en-GB" sz="2400" baseline="30000" dirty="0">
                <a:solidFill>
                  <a:prstClr val="white"/>
                </a:solidFill>
                <a:latin typeface="Calibri" panose="020F0502020204030204"/>
              </a:rPr>
              <a:t>rd</a:t>
            </a:r>
            <a:r>
              <a:rPr lang="en-GB" sz="2400" dirty="0">
                <a:solidFill>
                  <a:prstClr val="white"/>
                </a:solidFill>
                <a:latin typeface="Calibri" panose="020F0502020204030204"/>
              </a:rPr>
              <a:t> teacher’</a:t>
            </a:r>
          </a:p>
        </p:txBody>
      </p:sp>
    </p:spTree>
    <p:extLst>
      <p:ext uri="{BB962C8B-B14F-4D97-AF65-F5344CB8AC3E}">
        <p14:creationId xmlns:p14="http://schemas.microsoft.com/office/powerpoint/2010/main" val="7575257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 le </a:t>
            </a:r>
            <a:r>
              <a:rPr lang="en-GB" b="1" dirty="0" err="1" smtClean="0"/>
              <a:t>daw’r</a:t>
            </a:r>
            <a:r>
              <a:rPr lang="en-GB" b="1" dirty="0" smtClean="0"/>
              <a:t> </a:t>
            </a:r>
            <a:r>
              <a:rPr lang="en-GB" b="1" dirty="0" err="1" smtClean="0"/>
              <a:t>syniad</a:t>
            </a:r>
            <a:r>
              <a:rPr lang="en-GB" b="1" dirty="0" smtClean="0"/>
              <a:t> </a:t>
            </a:r>
            <a:r>
              <a:rPr lang="en-GB" b="1" dirty="0" err="1" smtClean="0"/>
              <a:t>hwn</a:t>
            </a:r>
            <a:r>
              <a:rPr lang="en-GB" b="1" dirty="0" smtClean="0"/>
              <a:t>?</a:t>
            </a:r>
            <a:br>
              <a:rPr lang="en-GB" b="1" dirty="0" smtClean="0"/>
            </a:br>
            <a:r>
              <a:rPr lang="en-GB" b="1" dirty="0" smtClean="0"/>
              <a:t>Where does this idea come from?</a:t>
            </a:r>
            <a:endParaRPr lang="en-GB" b="1" dirty="0"/>
          </a:p>
        </p:txBody>
      </p:sp>
      <p:sp>
        <p:nvSpPr>
          <p:cNvPr id="3" name="Content Placeholder 2"/>
          <p:cNvSpPr>
            <a:spLocks noGrp="1"/>
          </p:cNvSpPr>
          <p:nvPr>
            <p:ph sz="half" idx="1"/>
          </p:nvPr>
        </p:nvSpPr>
        <p:spPr/>
        <p:txBody>
          <a:bodyPr/>
          <a:lstStyle/>
          <a:p>
            <a:r>
              <a:rPr lang="en-GB" dirty="0" smtClean="0"/>
              <a:t>Un </a:t>
            </a:r>
            <a:r>
              <a:rPr lang="en-GB" dirty="0" err="1" smtClean="0"/>
              <a:t>ffynhonnell</a:t>
            </a:r>
            <a:r>
              <a:rPr lang="en-GB" dirty="0" smtClean="0"/>
              <a:t> </a:t>
            </a:r>
            <a:r>
              <a:rPr lang="en-GB" dirty="0" err="1" smtClean="0"/>
              <a:t>ydy</a:t>
            </a:r>
            <a:r>
              <a:rPr lang="en-GB" dirty="0" smtClean="0"/>
              <a:t> </a:t>
            </a:r>
            <a:r>
              <a:rPr lang="en-GB" dirty="0" err="1" smtClean="0"/>
              <a:t>Damcaniaeth</a:t>
            </a:r>
            <a:r>
              <a:rPr lang="en-GB" dirty="0" smtClean="0"/>
              <a:t> </a:t>
            </a:r>
            <a:r>
              <a:rPr lang="en-GB" dirty="0" err="1" smtClean="0"/>
              <a:t>Systemau</a:t>
            </a:r>
            <a:r>
              <a:rPr lang="en-GB" dirty="0" smtClean="0"/>
              <a:t> </a:t>
            </a:r>
            <a:r>
              <a:rPr lang="en-GB" dirty="0" err="1" smtClean="0"/>
              <a:t>Ecolegol</a:t>
            </a:r>
            <a:r>
              <a:rPr lang="en-GB" dirty="0" smtClean="0"/>
              <a:t> am </a:t>
            </a:r>
            <a:r>
              <a:rPr lang="en-GB" dirty="0" err="1" smtClean="0"/>
              <a:t>Ddatblygiad</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One source is the Ecological Systems Theory of Development.</a:t>
            </a:r>
            <a:endParaRPr lang="en-GB" dirty="0"/>
          </a:p>
        </p:txBody>
      </p:sp>
      <p:sp>
        <p:nvSpPr>
          <p:cNvPr id="5" name="7-Point Star 4"/>
          <p:cNvSpPr/>
          <p:nvPr/>
        </p:nvSpPr>
        <p:spPr>
          <a:xfrm>
            <a:off x="2488278" y="3114503"/>
            <a:ext cx="7215447" cy="2227811"/>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prstClr val="white"/>
                </a:solidFill>
                <a:latin typeface="Calibri" panose="020F0502020204030204"/>
              </a:rPr>
              <a:t>Urie Bronfenbrenner</a:t>
            </a:r>
          </a:p>
        </p:txBody>
      </p:sp>
    </p:spTree>
    <p:extLst>
      <p:ext uri="{BB962C8B-B14F-4D97-AF65-F5344CB8AC3E}">
        <p14:creationId xmlns:p14="http://schemas.microsoft.com/office/powerpoint/2010/main" val="23682610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Beth am </a:t>
            </a:r>
            <a:r>
              <a:rPr lang="en-GB" b="1" dirty="0" err="1" smtClean="0"/>
              <a:t>ddamcaniaethau</a:t>
            </a:r>
            <a:r>
              <a:rPr lang="en-GB" b="1" dirty="0" smtClean="0"/>
              <a:t> </a:t>
            </a:r>
            <a:r>
              <a:rPr lang="en-GB" b="1" dirty="0" err="1" smtClean="0"/>
              <a:t>eraill</a:t>
            </a:r>
            <a:r>
              <a:rPr lang="en-GB" b="1" dirty="0" smtClean="0"/>
              <a:t>?</a:t>
            </a:r>
            <a:br>
              <a:rPr lang="en-GB" b="1" dirty="0" smtClean="0"/>
            </a:br>
            <a:r>
              <a:rPr lang="en-GB" b="1" dirty="0" smtClean="0"/>
              <a:t>What about other theories?</a:t>
            </a:r>
            <a:endParaRPr lang="en-GB" b="1" dirty="0"/>
          </a:p>
        </p:txBody>
      </p:sp>
      <p:pic>
        <p:nvPicPr>
          <p:cNvPr id="5" name="Content Placeholder 4" descr="Free vector graphic: Check, Correct, Tick, Mark, Symbol ..."/>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6255725" y="2939439"/>
            <a:ext cx="823998" cy="823998"/>
          </a:xfrm>
        </p:spPr>
      </p:pic>
      <p:sp>
        <p:nvSpPr>
          <p:cNvPr id="4" name="Content Placeholder 3"/>
          <p:cNvSpPr>
            <a:spLocks noGrp="1"/>
          </p:cNvSpPr>
          <p:nvPr>
            <p:ph sz="half" idx="2"/>
          </p:nvPr>
        </p:nvSpPr>
        <p:spPr>
          <a:xfrm>
            <a:off x="2532612" y="1825625"/>
            <a:ext cx="6084915" cy="4351338"/>
          </a:xfrm>
        </p:spPr>
        <p:txBody>
          <a:bodyPr>
            <a:normAutofit/>
          </a:bodyPr>
          <a:lstStyle/>
          <a:p>
            <a:pPr eaLnBrk="0" fontAlgn="base" hangingPunct="0"/>
            <a:r>
              <a:rPr lang="cy-GB" sz="3600" dirty="0"/>
              <a:t>Montessori</a:t>
            </a:r>
          </a:p>
          <a:p>
            <a:pPr eaLnBrk="0" fontAlgn="base" hangingPunct="0"/>
            <a:r>
              <a:rPr lang="cy-GB" sz="3600" dirty="0" err="1" smtClean="0"/>
              <a:t>Rousseau</a:t>
            </a:r>
            <a:endParaRPr lang="cy-GB" sz="3600" dirty="0"/>
          </a:p>
          <a:p>
            <a:pPr eaLnBrk="0" fontAlgn="base" hangingPunct="0"/>
            <a:r>
              <a:rPr lang="cy-GB" sz="3600" dirty="0" err="1" smtClean="0"/>
              <a:t>Bronfenbrenner</a:t>
            </a:r>
            <a:r>
              <a:rPr lang="cy-GB" sz="4000" dirty="0" smtClean="0"/>
              <a:t> </a:t>
            </a:r>
            <a:endParaRPr lang="en-GB" sz="4000" dirty="0"/>
          </a:p>
          <a:p>
            <a:pPr eaLnBrk="0" fontAlgn="base" hangingPunct="0"/>
            <a:r>
              <a:rPr lang="cy-GB" sz="3600" dirty="0" err="1"/>
              <a:t>Jan</a:t>
            </a:r>
            <a:r>
              <a:rPr lang="cy-GB" sz="3600" dirty="0"/>
              <a:t> White</a:t>
            </a:r>
          </a:p>
          <a:p>
            <a:pPr marL="0" indent="0">
              <a:buNone/>
            </a:pPr>
            <a:endParaRPr lang="en-GB" dirty="0"/>
          </a:p>
        </p:txBody>
      </p:sp>
    </p:spTree>
    <p:extLst>
      <p:ext uri="{BB962C8B-B14F-4D97-AF65-F5344CB8AC3E}">
        <p14:creationId xmlns:p14="http://schemas.microsoft.com/office/powerpoint/2010/main" val="13446906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err="1"/>
              <a:t>Cysylltiadau</a:t>
            </a:r>
            <a:r>
              <a:rPr lang="en-GB" sz="3600" b="1" dirty="0"/>
              <a:t> </a:t>
            </a:r>
            <a:r>
              <a:rPr lang="en-GB" sz="3600" b="1" dirty="0" err="1"/>
              <a:t>gyda</a:t>
            </a:r>
            <a:r>
              <a:rPr lang="en-GB" sz="3600" b="1" dirty="0"/>
              <a:t> </a:t>
            </a:r>
            <a:r>
              <a:rPr lang="en-GB" sz="3600" b="1" dirty="0" err="1"/>
              <a:t>diwygio’r</a:t>
            </a:r>
            <a:r>
              <a:rPr lang="en-GB" sz="3600" b="1" dirty="0"/>
              <a:t> </a:t>
            </a:r>
            <a:r>
              <a:rPr lang="en-GB" sz="3600" b="1" dirty="0" err="1"/>
              <a:t>cwricwlwm</a:t>
            </a:r>
            <a:r>
              <a:rPr lang="en-GB" sz="3600" b="1" dirty="0"/>
              <a:t>…</a:t>
            </a:r>
            <a:br>
              <a:rPr lang="en-GB" sz="3600" b="1" dirty="0"/>
            </a:br>
            <a:r>
              <a:rPr lang="en-GB" sz="3600" b="1" dirty="0"/>
              <a:t>Links to curriculum reform…</a:t>
            </a:r>
          </a:p>
        </p:txBody>
      </p:sp>
      <p:pic>
        <p:nvPicPr>
          <p:cNvPr id="6" name="Content Placeholder 5"/>
          <p:cNvPicPr>
            <a:picLocks noGrp="1" noChangeAspect="1"/>
          </p:cNvPicPr>
          <p:nvPr>
            <p:ph sz="half" idx="1"/>
          </p:nvPr>
        </p:nvPicPr>
        <p:blipFill>
          <a:blip r:embed="rId3"/>
          <a:stretch>
            <a:fillRect/>
          </a:stretch>
        </p:blipFill>
        <p:spPr>
          <a:xfrm>
            <a:off x="2635657" y="1825626"/>
            <a:ext cx="2706657" cy="3677523"/>
          </a:xfrm>
          <a:prstGeom prst="rect">
            <a:avLst/>
          </a:prstGeom>
          <a:ln>
            <a:solidFill>
              <a:schemeClr val="tx1"/>
            </a:solidFill>
          </a:ln>
        </p:spPr>
      </p:pic>
      <p:pic>
        <p:nvPicPr>
          <p:cNvPr id="5" name="Content Placeholder 4"/>
          <p:cNvPicPr>
            <a:picLocks noGrp="1" noChangeAspect="1"/>
          </p:cNvPicPr>
          <p:nvPr>
            <p:ph sz="half" idx="2"/>
          </p:nvPr>
        </p:nvPicPr>
        <p:blipFill>
          <a:blip r:embed="rId4"/>
          <a:stretch>
            <a:fillRect/>
          </a:stretch>
        </p:blipFill>
        <p:spPr>
          <a:xfrm>
            <a:off x="7027025" y="1825625"/>
            <a:ext cx="2618088" cy="3677596"/>
          </a:xfrm>
          <a:prstGeom prst="rect">
            <a:avLst/>
          </a:prstGeom>
        </p:spPr>
      </p:pic>
    </p:spTree>
    <p:extLst>
      <p:ext uri="{BB962C8B-B14F-4D97-AF65-F5344CB8AC3E}">
        <p14:creationId xmlns:p14="http://schemas.microsoft.com/office/powerpoint/2010/main" val="12283093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152650" y="744869"/>
            <a:ext cx="3886200" cy="4351338"/>
          </a:xfrm>
        </p:spPr>
        <p:txBody>
          <a:bodyPr>
            <a:normAutofit/>
          </a:bodyPr>
          <a:lstStyle/>
          <a:p>
            <a:r>
              <a:rPr lang="en-GB" sz="3200" dirty="0" err="1"/>
              <a:t>yn</a:t>
            </a:r>
            <a:r>
              <a:rPr lang="en-GB" sz="3200" dirty="0"/>
              <a:t> </a:t>
            </a:r>
            <a:r>
              <a:rPr lang="en-GB" sz="3200" dirty="0" err="1"/>
              <a:t>ymwneud</a:t>
            </a:r>
            <a:r>
              <a:rPr lang="en-GB" sz="3200" dirty="0"/>
              <a:t> </a:t>
            </a:r>
            <a:r>
              <a:rPr lang="en-GB" sz="3200" dirty="0" err="1"/>
              <a:t>â’r</a:t>
            </a:r>
            <a:r>
              <a:rPr lang="en-GB" sz="3200" dirty="0"/>
              <a:t> </a:t>
            </a:r>
            <a:r>
              <a:rPr lang="en-GB" sz="3200" dirty="0" err="1"/>
              <a:t>ffordd</a:t>
            </a:r>
            <a:r>
              <a:rPr lang="en-GB" sz="3200" dirty="0"/>
              <a:t> y </a:t>
            </a:r>
            <a:r>
              <a:rPr lang="en-GB" sz="3200" dirty="0" err="1"/>
              <a:t>mae</a:t>
            </a:r>
            <a:r>
              <a:rPr lang="en-GB" sz="3200" dirty="0"/>
              <a:t> </a:t>
            </a:r>
            <a:r>
              <a:rPr lang="en-GB" sz="3200" b="1" u="sng" dirty="0" err="1"/>
              <a:t>amgylchedd</a:t>
            </a:r>
            <a:r>
              <a:rPr lang="en-GB" sz="3200" b="1" u="sng" dirty="0"/>
              <a:t> </a:t>
            </a:r>
            <a:r>
              <a:rPr lang="en-GB" sz="3200" b="1" u="sng" dirty="0" err="1"/>
              <a:t>yr</a:t>
            </a:r>
            <a:r>
              <a:rPr lang="en-GB" sz="3200" b="1" u="sng" dirty="0"/>
              <a:t> </a:t>
            </a:r>
            <a:r>
              <a:rPr lang="en-GB" sz="3200" b="1" u="sng" dirty="0" err="1"/>
              <a:t>ysgol</a:t>
            </a:r>
            <a:r>
              <a:rPr lang="en-GB" sz="3200" b="1" u="sng" dirty="0"/>
              <a:t> </a:t>
            </a:r>
            <a:r>
              <a:rPr lang="en-GB" sz="3200" dirty="0" err="1"/>
              <a:t>yn</a:t>
            </a:r>
            <a:r>
              <a:rPr lang="en-GB" sz="3200" dirty="0"/>
              <a:t> </a:t>
            </a:r>
            <a:r>
              <a:rPr lang="en-GB" sz="3200" dirty="0" err="1"/>
              <a:t>hybu</a:t>
            </a:r>
            <a:r>
              <a:rPr lang="en-GB" sz="3200" dirty="0"/>
              <a:t> </a:t>
            </a:r>
            <a:r>
              <a:rPr lang="en-GB" sz="3200" dirty="0" err="1"/>
              <a:t>iechyd</a:t>
            </a:r>
            <a:r>
              <a:rPr lang="en-GB" sz="3200" dirty="0"/>
              <a:t> a </a:t>
            </a:r>
            <a:r>
              <a:rPr lang="en-GB" sz="3200" dirty="0" err="1"/>
              <a:t>lles</a:t>
            </a:r>
            <a:r>
              <a:rPr lang="en-GB" sz="3200" dirty="0"/>
              <a:t> plant a </a:t>
            </a:r>
            <a:r>
              <a:rPr lang="en-GB" sz="3200" dirty="0" err="1"/>
              <a:t>phobl</a:t>
            </a:r>
            <a:r>
              <a:rPr lang="en-GB" sz="3200" dirty="0"/>
              <a:t> </a:t>
            </a:r>
            <a:r>
              <a:rPr lang="en-GB" sz="3200" dirty="0" err="1"/>
              <a:t>ifanc</a:t>
            </a:r>
            <a:r>
              <a:rPr lang="en-GB" sz="3200" dirty="0"/>
              <a:t> o </a:t>
            </a:r>
            <a:r>
              <a:rPr lang="en-GB" sz="3200" dirty="0" err="1"/>
              <a:t>safbwynt</a:t>
            </a:r>
            <a:r>
              <a:rPr lang="en-GB" sz="3200" dirty="0"/>
              <a:t> </a:t>
            </a:r>
            <a:r>
              <a:rPr lang="en-GB" sz="3200" dirty="0" err="1"/>
              <a:t>cymdeithasol</a:t>
            </a:r>
            <a:r>
              <a:rPr lang="en-GB" sz="3200" dirty="0"/>
              <a:t>, </a:t>
            </a:r>
            <a:r>
              <a:rPr lang="en-GB" sz="3200" dirty="0" err="1"/>
              <a:t>emosiynol</a:t>
            </a:r>
            <a:r>
              <a:rPr lang="en-GB" sz="3200" dirty="0"/>
              <a:t>, </a:t>
            </a:r>
            <a:r>
              <a:rPr lang="en-GB" sz="3200" dirty="0" err="1"/>
              <a:t>ysbrydol</a:t>
            </a:r>
            <a:r>
              <a:rPr lang="en-GB" sz="3200" dirty="0"/>
              <a:t> a </a:t>
            </a:r>
            <a:r>
              <a:rPr lang="en-GB" sz="3200" dirty="0" err="1"/>
              <a:t>chorfforol</a:t>
            </a:r>
            <a:r>
              <a:rPr lang="en-GB" sz="3200" dirty="0"/>
              <a:t> (t.45)</a:t>
            </a:r>
          </a:p>
        </p:txBody>
      </p:sp>
      <p:sp>
        <p:nvSpPr>
          <p:cNvPr id="4" name="Content Placeholder 3"/>
          <p:cNvSpPr>
            <a:spLocks noGrp="1"/>
          </p:cNvSpPr>
          <p:nvPr>
            <p:ph sz="half" idx="2"/>
          </p:nvPr>
        </p:nvSpPr>
        <p:spPr>
          <a:xfrm>
            <a:off x="6241819" y="744870"/>
            <a:ext cx="3886200" cy="5142807"/>
          </a:xfrm>
        </p:spPr>
        <p:txBody>
          <a:bodyPr>
            <a:normAutofit/>
          </a:bodyPr>
          <a:lstStyle/>
          <a:p>
            <a:r>
              <a:rPr lang="en-GB" sz="3200" dirty="0"/>
              <a:t>…concerned with how the </a:t>
            </a:r>
            <a:r>
              <a:rPr lang="en-GB" sz="3200" b="1" u="sng" dirty="0"/>
              <a:t>school environment </a:t>
            </a:r>
            <a:r>
              <a:rPr lang="en-GB" sz="3200" dirty="0"/>
              <a:t>supports children and young people’s social, emotional, spiritual and physical health and well-being (p.45)</a:t>
            </a:r>
          </a:p>
        </p:txBody>
      </p:sp>
    </p:spTree>
    <p:extLst>
      <p:ext uri="{BB962C8B-B14F-4D97-AF65-F5344CB8AC3E}">
        <p14:creationId xmlns:p14="http://schemas.microsoft.com/office/powerpoint/2010/main" val="29720104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047356" y="456795"/>
            <a:ext cx="3886200" cy="4351338"/>
          </a:xfrm>
        </p:spPr>
        <p:txBody>
          <a:bodyPr>
            <a:normAutofit/>
          </a:bodyPr>
          <a:lstStyle/>
          <a:p>
            <a:pPr marL="0" indent="0">
              <a:buNone/>
            </a:pPr>
            <a:endParaRPr lang="en-GB" dirty="0" smtClean="0"/>
          </a:p>
          <a:p>
            <a:r>
              <a:rPr lang="en-GB" sz="3600" dirty="0" err="1"/>
              <a:t>astudio’r</a:t>
            </a:r>
            <a:r>
              <a:rPr lang="en-GB" sz="3600" dirty="0"/>
              <a:t> </a:t>
            </a:r>
            <a:r>
              <a:rPr lang="en-GB" sz="3600" b="1" u="sng" dirty="0" err="1"/>
              <a:t>amgylchedd</a:t>
            </a:r>
            <a:r>
              <a:rPr lang="en-GB" sz="3600" b="1" u="sng" dirty="0"/>
              <a:t> </a:t>
            </a:r>
            <a:r>
              <a:rPr lang="en-GB" sz="3600" b="1" u="sng" dirty="0" err="1"/>
              <a:t>lleol</a:t>
            </a:r>
            <a:r>
              <a:rPr lang="en-GB" sz="3600" b="1" u="sng" dirty="0"/>
              <a:t> </a:t>
            </a:r>
            <a:r>
              <a:rPr lang="en-GB" sz="3600" dirty="0"/>
              <a:t>a </a:t>
            </a:r>
            <a:r>
              <a:rPr lang="en-GB" sz="3600" dirty="0" err="1"/>
              <a:t>dysgu</a:t>
            </a:r>
            <a:r>
              <a:rPr lang="en-GB" sz="3600" dirty="0"/>
              <a:t> o </a:t>
            </a:r>
            <a:r>
              <a:rPr lang="en-GB" sz="3600" dirty="0" err="1"/>
              <a:t>brofiad</a:t>
            </a:r>
            <a:r>
              <a:rPr lang="en-GB" sz="3600" dirty="0"/>
              <a:t> </a:t>
            </a:r>
            <a:r>
              <a:rPr lang="en-GB" sz="3600" dirty="0" err="1"/>
              <a:t>pobl</a:t>
            </a:r>
            <a:r>
              <a:rPr lang="en-GB" sz="3600" dirty="0"/>
              <a:t>, </a:t>
            </a:r>
            <a:r>
              <a:rPr lang="en-GB" sz="3600" dirty="0" err="1"/>
              <a:t>sefydliadau</a:t>
            </a:r>
            <a:r>
              <a:rPr lang="en-GB" sz="3600" dirty="0"/>
              <a:t> a </a:t>
            </a:r>
            <a:r>
              <a:rPr lang="en-GB" sz="3600" dirty="0" err="1"/>
              <a:t>busnesau</a:t>
            </a:r>
            <a:r>
              <a:rPr lang="en-GB" sz="3600" dirty="0"/>
              <a:t> </a:t>
            </a:r>
            <a:r>
              <a:rPr lang="en-GB" sz="3600" b="1" u="sng" dirty="0" err="1"/>
              <a:t>yn</a:t>
            </a:r>
            <a:r>
              <a:rPr lang="en-GB" sz="3600" b="1" u="sng" dirty="0"/>
              <a:t> y </a:t>
            </a:r>
            <a:r>
              <a:rPr lang="en-GB" sz="3600" b="1" u="sng" dirty="0" err="1"/>
              <a:t>gymuned</a:t>
            </a:r>
            <a:r>
              <a:rPr lang="en-GB" sz="3600" dirty="0"/>
              <a:t> (t.46)</a:t>
            </a:r>
          </a:p>
          <a:p>
            <a:endParaRPr lang="en-GB" dirty="0"/>
          </a:p>
        </p:txBody>
      </p:sp>
      <p:sp>
        <p:nvSpPr>
          <p:cNvPr id="4" name="Content Placeholder 3"/>
          <p:cNvSpPr>
            <a:spLocks noGrp="1"/>
          </p:cNvSpPr>
          <p:nvPr>
            <p:ph sz="half" idx="2"/>
          </p:nvPr>
        </p:nvSpPr>
        <p:spPr>
          <a:xfrm>
            <a:off x="6153150" y="456795"/>
            <a:ext cx="3886200" cy="5001896"/>
          </a:xfrm>
        </p:spPr>
        <p:txBody>
          <a:bodyPr>
            <a:normAutofit/>
          </a:bodyPr>
          <a:lstStyle/>
          <a:p>
            <a:r>
              <a:rPr lang="en-GB" dirty="0"/>
              <a:t> </a:t>
            </a:r>
            <a:r>
              <a:rPr lang="en-GB" sz="3600" dirty="0"/>
              <a:t>exploring the </a:t>
            </a:r>
            <a:r>
              <a:rPr lang="en-GB" sz="3600" b="1" u="sng" dirty="0"/>
              <a:t>local environment </a:t>
            </a:r>
            <a:r>
              <a:rPr lang="en-GB" sz="3600" dirty="0"/>
              <a:t>and learning from the experience of people and organisations and businesses in </a:t>
            </a:r>
            <a:r>
              <a:rPr lang="en-GB" sz="3600" b="1" u="sng" dirty="0"/>
              <a:t>the community </a:t>
            </a:r>
            <a:r>
              <a:rPr lang="en-GB" sz="3600" dirty="0"/>
              <a:t>(p.46)</a:t>
            </a:r>
          </a:p>
        </p:txBody>
      </p:sp>
    </p:spTree>
    <p:extLst>
      <p:ext uri="{BB962C8B-B14F-4D97-AF65-F5344CB8AC3E}">
        <p14:creationId xmlns:p14="http://schemas.microsoft.com/office/powerpoint/2010/main" val="3094650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152650" y="223231"/>
            <a:ext cx="3886200" cy="5301962"/>
          </a:xfrm>
        </p:spPr>
        <p:txBody>
          <a:bodyPr>
            <a:normAutofit/>
          </a:bodyPr>
          <a:lstStyle/>
          <a:p>
            <a:r>
              <a:rPr lang="en-GB" dirty="0" err="1"/>
              <a:t>Er</a:t>
            </a:r>
            <a:r>
              <a:rPr lang="en-GB" dirty="0"/>
              <a:t> </a:t>
            </a:r>
            <a:r>
              <a:rPr lang="en-GB" dirty="0" err="1"/>
              <a:t>mwyn</a:t>
            </a:r>
            <a:r>
              <a:rPr lang="en-GB" dirty="0"/>
              <a:t> </a:t>
            </a:r>
            <a:r>
              <a:rPr lang="en-GB" dirty="0" err="1"/>
              <a:t>iddynt</a:t>
            </a:r>
            <a:r>
              <a:rPr lang="en-GB" dirty="0"/>
              <a:t> </a:t>
            </a:r>
            <a:r>
              <a:rPr lang="en-GB" dirty="0" err="1"/>
              <a:t>ymroddi</a:t>
            </a:r>
            <a:r>
              <a:rPr lang="en-GB" dirty="0"/>
              <a:t> </a:t>
            </a:r>
            <a:r>
              <a:rPr lang="en-GB" dirty="0" err="1"/>
              <a:t>i</a:t>
            </a:r>
            <a:r>
              <a:rPr lang="en-GB" dirty="0"/>
              <a:t> </a:t>
            </a:r>
            <a:r>
              <a:rPr lang="en-GB" dirty="0" err="1"/>
              <a:t>ddysgu</a:t>
            </a:r>
            <a:r>
              <a:rPr lang="en-GB" dirty="0"/>
              <a:t>, </a:t>
            </a:r>
            <a:r>
              <a:rPr lang="en-GB" dirty="0" err="1"/>
              <a:t>mae</a:t>
            </a:r>
            <a:r>
              <a:rPr lang="en-GB" dirty="0"/>
              <a:t> </a:t>
            </a:r>
            <a:r>
              <a:rPr lang="en-GB" dirty="0" err="1"/>
              <a:t>angen</a:t>
            </a:r>
            <a:r>
              <a:rPr lang="en-GB" dirty="0"/>
              <a:t> </a:t>
            </a:r>
            <a:r>
              <a:rPr lang="en-GB" b="1" u="sng" dirty="0" err="1"/>
              <a:t>amgylcheddau</a:t>
            </a:r>
            <a:r>
              <a:rPr lang="en-GB" b="1" u="sng" dirty="0"/>
              <a:t> </a:t>
            </a:r>
            <a:r>
              <a:rPr lang="en-GB" b="1" u="sng" dirty="0" err="1"/>
              <a:t>cyfoethog</a:t>
            </a:r>
            <a:r>
              <a:rPr lang="en-GB" dirty="0"/>
              <a:t>, </a:t>
            </a:r>
            <a:r>
              <a:rPr lang="en-GB" dirty="0" err="1"/>
              <a:t>symbylol</a:t>
            </a:r>
            <a:r>
              <a:rPr lang="en-GB" dirty="0"/>
              <a:t> </a:t>
            </a:r>
            <a:r>
              <a:rPr lang="en-GB" dirty="0" err="1"/>
              <a:t>ar</a:t>
            </a:r>
            <a:r>
              <a:rPr lang="en-GB" dirty="0"/>
              <a:t> </a:t>
            </a:r>
            <a:r>
              <a:rPr lang="en-GB" dirty="0" err="1"/>
              <a:t>blant</a:t>
            </a:r>
            <a:r>
              <a:rPr lang="en-GB" dirty="0"/>
              <a:t> a </a:t>
            </a:r>
            <a:r>
              <a:rPr lang="en-GB" dirty="0" err="1"/>
              <a:t>phobl</a:t>
            </a:r>
            <a:r>
              <a:rPr lang="en-GB" dirty="0"/>
              <a:t> </a:t>
            </a:r>
            <a:r>
              <a:rPr lang="en-GB" dirty="0" err="1"/>
              <a:t>ifanc</a:t>
            </a:r>
            <a:r>
              <a:rPr lang="en-GB" dirty="0"/>
              <a:t> </a:t>
            </a:r>
            <a:r>
              <a:rPr lang="en-GB" dirty="0" err="1"/>
              <a:t>lle</a:t>
            </a:r>
            <a:r>
              <a:rPr lang="en-GB" dirty="0"/>
              <a:t> y gallant </a:t>
            </a:r>
            <a:r>
              <a:rPr lang="en-GB" dirty="0" err="1"/>
              <a:t>ymchwilio</a:t>
            </a:r>
            <a:r>
              <a:rPr lang="en-GB" dirty="0"/>
              <a:t> ac </a:t>
            </a:r>
            <a:r>
              <a:rPr lang="en-GB" dirty="0" err="1"/>
              <a:t>arbrofi</a:t>
            </a:r>
            <a:r>
              <a:rPr lang="en-GB" dirty="0"/>
              <a:t> â </a:t>
            </a:r>
            <a:r>
              <a:rPr lang="en-GB" dirty="0" err="1"/>
              <a:t>syniadau</a:t>
            </a:r>
            <a:r>
              <a:rPr lang="en-GB" dirty="0"/>
              <a:t> ac </a:t>
            </a:r>
            <a:r>
              <a:rPr lang="en-GB" dirty="0" err="1"/>
              <a:t>adnoddau</a:t>
            </a:r>
            <a:r>
              <a:rPr lang="en-GB" dirty="0"/>
              <a:t>, </a:t>
            </a:r>
            <a:r>
              <a:rPr lang="en-GB" dirty="0" err="1"/>
              <a:t>cydweithio</a:t>
            </a:r>
            <a:r>
              <a:rPr lang="en-GB" dirty="0"/>
              <a:t> </a:t>
            </a:r>
            <a:r>
              <a:rPr lang="en-GB" dirty="0" err="1"/>
              <a:t>â’u</a:t>
            </a:r>
            <a:r>
              <a:rPr lang="en-GB" dirty="0"/>
              <a:t> </a:t>
            </a:r>
            <a:r>
              <a:rPr lang="en-GB" dirty="0" err="1"/>
              <a:t>cyfoedion</a:t>
            </a:r>
            <a:r>
              <a:rPr lang="en-GB" dirty="0"/>
              <a:t> a </a:t>
            </a:r>
            <a:r>
              <a:rPr lang="en-GB" dirty="0" err="1"/>
              <a:t>chreu</a:t>
            </a:r>
            <a:r>
              <a:rPr lang="en-GB" dirty="0"/>
              <a:t> </a:t>
            </a:r>
            <a:r>
              <a:rPr lang="en-GB" dirty="0" err="1"/>
              <a:t>cysylltiadau</a:t>
            </a:r>
            <a:r>
              <a:rPr lang="en-GB" dirty="0"/>
              <a:t> </a:t>
            </a:r>
            <a:r>
              <a:rPr lang="en-GB" dirty="0" err="1"/>
              <a:t>dynamig</a:t>
            </a:r>
            <a:r>
              <a:rPr lang="en-GB" dirty="0"/>
              <a:t> gan </a:t>
            </a:r>
            <a:r>
              <a:rPr lang="en-GB" dirty="0" err="1"/>
              <a:t>deimlo</a:t>
            </a:r>
            <a:r>
              <a:rPr lang="en-GB" dirty="0"/>
              <a:t> bod </a:t>
            </a:r>
            <a:r>
              <a:rPr lang="en-GB" dirty="0" err="1"/>
              <a:t>diben</a:t>
            </a:r>
            <a:r>
              <a:rPr lang="en-GB" dirty="0"/>
              <a:t> </a:t>
            </a:r>
            <a:r>
              <a:rPr lang="en-GB" dirty="0" err="1"/>
              <a:t>clir</a:t>
            </a:r>
            <a:r>
              <a:rPr lang="en-GB" dirty="0"/>
              <a:t> </a:t>
            </a:r>
            <a:r>
              <a:rPr lang="en-GB" dirty="0" err="1"/>
              <a:t>i</a:t>
            </a:r>
            <a:r>
              <a:rPr lang="en-GB" dirty="0"/>
              <a:t> </a:t>
            </a:r>
            <a:r>
              <a:rPr lang="en-GB" dirty="0" err="1"/>
              <a:t>hynny</a:t>
            </a:r>
            <a:r>
              <a:rPr lang="en-GB" dirty="0"/>
              <a:t> </a:t>
            </a:r>
            <a:r>
              <a:rPr lang="en-GB" dirty="0" err="1"/>
              <a:t>er</a:t>
            </a:r>
            <a:r>
              <a:rPr lang="en-GB" dirty="0"/>
              <a:t> </a:t>
            </a:r>
            <a:r>
              <a:rPr lang="en-GB" dirty="0" err="1"/>
              <a:t>mwyn</a:t>
            </a:r>
            <a:r>
              <a:rPr lang="en-GB" dirty="0"/>
              <a:t> </a:t>
            </a:r>
            <a:r>
              <a:rPr lang="en-GB" dirty="0" err="1"/>
              <a:t>llunio</a:t>
            </a:r>
            <a:r>
              <a:rPr lang="en-GB" dirty="0"/>
              <a:t> </a:t>
            </a:r>
            <a:r>
              <a:rPr lang="en-GB" dirty="0" err="1" smtClean="0"/>
              <a:t>ystyr</a:t>
            </a:r>
            <a:r>
              <a:rPr lang="en-GB" dirty="0"/>
              <a:t> </a:t>
            </a:r>
            <a:r>
              <a:rPr lang="en-GB" dirty="0" smtClean="0"/>
              <a:t>(t.66)</a:t>
            </a:r>
            <a:endParaRPr lang="en-GB" dirty="0"/>
          </a:p>
        </p:txBody>
      </p:sp>
      <p:sp>
        <p:nvSpPr>
          <p:cNvPr id="4" name="Content Placeholder 3"/>
          <p:cNvSpPr>
            <a:spLocks noGrp="1"/>
          </p:cNvSpPr>
          <p:nvPr>
            <p:ph sz="half" idx="2"/>
          </p:nvPr>
        </p:nvSpPr>
        <p:spPr>
          <a:xfrm>
            <a:off x="6208568" y="218498"/>
            <a:ext cx="4237759" cy="5212484"/>
          </a:xfrm>
        </p:spPr>
        <p:txBody>
          <a:bodyPr>
            <a:normAutofit/>
          </a:bodyPr>
          <a:lstStyle/>
          <a:p>
            <a:r>
              <a:rPr lang="en-GB" dirty="0"/>
              <a:t>In order to fully engage with learning, children and young people require rich, </a:t>
            </a:r>
            <a:r>
              <a:rPr lang="en-GB" b="1" u="sng" dirty="0"/>
              <a:t>stimulating environments </a:t>
            </a:r>
            <a:r>
              <a:rPr lang="en-GB" dirty="0"/>
              <a:t>where they can explore and experiment with ideas and resources, collaborate actively with their peers and make dynamic connections with a clear sense of purpose to construct </a:t>
            </a:r>
            <a:r>
              <a:rPr lang="en-GB" dirty="0" smtClean="0"/>
              <a:t>meaning (p.66)</a:t>
            </a:r>
            <a:endParaRPr lang="en-GB" dirty="0"/>
          </a:p>
        </p:txBody>
      </p:sp>
    </p:spTree>
    <p:extLst>
      <p:ext uri="{BB962C8B-B14F-4D97-AF65-F5344CB8AC3E}">
        <p14:creationId xmlns:p14="http://schemas.microsoft.com/office/powerpoint/2010/main" val="25442442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Beth am…</a:t>
            </a:r>
            <a:br>
              <a:rPr lang="en-GB" b="1" dirty="0" smtClean="0"/>
            </a:br>
            <a:r>
              <a:rPr lang="en-GB" b="1" dirty="0" smtClean="0"/>
              <a:t>What about…</a:t>
            </a:r>
            <a:endParaRPr lang="en-GB" b="1" dirty="0"/>
          </a:p>
        </p:txBody>
      </p:sp>
      <p:pic>
        <p:nvPicPr>
          <p:cNvPr id="6" name="Picture 5"/>
          <p:cNvPicPr>
            <a:picLocks noChangeAspect="1"/>
          </p:cNvPicPr>
          <p:nvPr/>
        </p:nvPicPr>
        <p:blipFill>
          <a:blip r:embed="rId3"/>
          <a:stretch>
            <a:fillRect/>
          </a:stretch>
        </p:blipFill>
        <p:spPr>
          <a:xfrm>
            <a:off x="2702944" y="1897092"/>
            <a:ext cx="6679002" cy="3566457"/>
          </a:xfrm>
          <a:prstGeom prst="rect">
            <a:avLst/>
          </a:prstGeom>
        </p:spPr>
      </p:pic>
      <p:sp>
        <p:nvSpPr>
          <p:cNvPr id="7" name="TextBox 6"/>
          <p:cNvSpPr txBox="1"/>
          <p:nvPr/>
        </p:nvSpPr>
        <p:spPr>
          <a:xfrm>
            <a:off x="9839863" y="2139351"/>
            <a:ext cx="2168106" cy="2400657"/>
          </a:xfrm>
          <a:prstGeom prst="rect">
            <a:avLst/>
          </a:prstGeom>
          <a:noFill/>
        </p:spPr>
        <p:txBody>
          <a:bodyPr wrap="square" rtlCol="0">
            <a:spAutoFit/>
          </a:bodyPr>
          <a:lstStyle/>
          <a:p>
            <a:r>
              <a:rPr lang="en-GB" sz="15000" dirty="0" smtClean="0"/>
              <a:t>?</a:t>
            </a:r>
            <a:endParaRPr lang="en-GB" sz="15000" dirty="0"/>
          </a:p>
        </p:txBody>
      </p:sp>
    </p:spTree>
    <p:extLst>
      <p:ext uri="{BB962C8B-B14F-4D97-AF65-F5344CB8AC3E}">
        <p14:creationId xmlns:p14="http://schemas.microsoft.com/office/powerpoint/2010/main" val="4902591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5977" y="386242"/>
            <a:ext cx="9799608" cy="2387600"/>
          </a:xfrm>
        </p:spPr>
        <p:txBody>
          <a:bodyPr>
            <a:normAutofit/>
          </a:bodyPr>
          <a:lstStyle/>
          <a:p>
            <a:r>
              <a:rPr lang="en-GB" sz="4000" dirty="0" smtClean="0">
                <a:latin typeface="Courier New" panose="02070309020205020404" pitchFamily="49" charset="0"/>
                <a:cs typeface="Courier New" panose="02070309020205020404" pitchFamily="49" charset="0"/>
              </a:rPr>
              <a:t>Mae’r </a:t>
            </a:r>
            <a:r>
              <a:rPr lang="en-GB" sz="4000" dirty="0" err="1" smtClean="0">
                <a:latin typeface="Courier New" panose="02070309020205020404" pitchFamily="49" charset="0"/>
                <a:cs typeface="Courier New" panose="02070309020205020404" pitchFamily="49" charset="0"/>
              </a:rPr>
              <a:t>hyn</a:t>
            </a:r>
            <a:r>
              <a:rPr lang="en-GB" sz="4000" dirty="0" smtClean="0">
                <a:latin typeface="Courier New" panose="02070309020205020404" pitchFamily="49" charset="0"/>
                <a:cs typeface="Courier New" panose="02070309020205020404" pitchFamily="49" charset="0"/>
              </a:rPr>
              <a:t> </a:t>
            </a:r>
            <a:r>
              <a:rPr lang="en-GB" sz="4000" dirty="0" err="1" smtClean="0">
                <a:latin typeface="Courier New" panose="02070309020205020404" pitchFamily="49" charset="0"/>
                <a:cs typeface="Courier New" panose="02070309020205020404" pitchFamily="49" charset="0"/>
              </a:rPr>
              <a:t>rydych</a:t>
            </a:r>
            <a:r>
              <a:rPr lang="en-GB" sz="4000" dirty="0" smtClean="0">
                <a:latin typeface="Courier New" panose="02070309020205020404" pitchFamily="49" charset="0"/>
                <a:cs typeface="Courier New" panose="02070309020205020404" pitchFamily="49" charset="0"/>
              </a:rPr>
              <a:t> </a:t>
            </a:r>
            <a:r>
              <a:rPr lang="en-GB" sz="4000" dirty="0" err="1" smtClean="0">
                <a:latin typeface="Courier New" panose="02070309020205020404" pitchFamily="49" charset="0"/>
                <a:cs typeface="Courier New" panose="02070309020205020404" pitchFamily="49" charset="0"/>
              </a:rPr>
              <a:t>ar</a:t>
            </a:r>
            <a:r>
              <a:rPr lang="en-GB" sz="4000" dirty="0" smtClean="0">
                <a:latin typeface="Courier New" panose="02070309020205020404" pitchFamily="49" charset="0"/>
                <a:cs typeface="Courier New" panose="02070309020205020404" pitchFamily="49" charset="0"/>
              </a:rPr>
              <a:t> fin </a:t>
            </a:r>
            <a:r>
              <a:rPr lang="en-GB" sz="4000" dirty="0" err="1" smtClean="0">
                <a:latin typeface="Courier New" panose="02070309020205020404" pitchFamily="49" charset="0"/>
                <a:cs typeface="Courier New" panose="02070309020205020404" pitchFamily="49" charset="0"/>
              </a:rPr>
              <a:t>darllen</a:t>
            </a:r>
            <a:r>
              <a:rPr lang="en-GB" sz="4000" dirty="0" smtClean="0">
                <a:latin typeface="Courier New" panose="02070309020205020404" pitchFamily="49" charset="0"/>
                <a:cs typeface="Courier New" panose="02070309020205020404" pitchFamily="49" charset="0"/>
              </a:rPr>
              <a:t> </a:t>
            </a:r>
            <a:r>
              <a:rPr lang="en-GB" sz="4000" dirty="0" err="1" smtClean="0">
                <a:latin typeface="Courier New" panose="02070309020205020404" pitchFamily="49" charset="0"/>
                <a:cs typeface="Courier New" panose="02070309020205020404" pitchFamily="49" charset="0"/>
              </a:rPr>
              <a:t>wedi’i</a:t>
            </a:r>
            <a:r>
              <a:rPr lang="en-GB" sz="4000" dirty="0" smtClean="0">
                <a:latin typeface="Courier New" panose="02070309020205020404" pitchFamily="49" charset="0"/>
                <a:cs typeface="Courier New" panose="02070309020205020404" pitchFamily="49" charset="0"/>
              </a:rPr>
              <a:t> </a:t>
            </a:r>
            <a:r>
              <a:rPr lang="en-GB" sz="4000" dirty="0" err="1" smtClean="0">
                <a:latin typeface="Courier New" panose="02070309020205020404" pitchFamily="49" charset="0"/>
                <a:cs typeface="Courier New" panose="02070309020205020404" pitchFamily="49" charset="0"/>
              </a:rPr>
              <a:t>seilio</a:t>
            </a:r>
            <a:r>
              <a:rPr lang="en-GB" sz="4000" dirty="0" smtClean="0">
                <a:latin typeface="Courier New" panose="02070309020205020404" pitchFamily="49" charset="0"/>
                <a:cs typeface="Courier New" panose="02070309020205020404" pitchFamily="49" charset="0"/>
              </a:rPr>
              <a:t> </a:t>
            </a:r>
            <a:r>
              <a:rPr lang="en-GB" sz="4000" dirty="0" err="1" smtClean="0">
                <a:latin typeface="Courier New" panose="02070309020205020404" pitchFamily="49" charset="0"/>
                <a:cs typeface="Courier New" panose="02070309020205020404" pitchFamily="49" charset="0"/>
              </a:rPr>
              <a:t>ar</a:t>
            </a:r>
            <a:r>
              <a:rPr lang="en-GB" sz="4000" dirty="0" smtClean="0">
                <a:latin typeface="Courier New" panose="02070309020205020404" pitchFamily="49" charset="0"/>
                <a:cs typeface="Courier New" panose="02070309020205020404" pitchFamily="49" charset="0"/>
              </a:rPr>
              <a:t> </a:t>
            </a:r>
            <a:r>
              <a:rPr lang="en-GB" sz="4000" dirty="0" err="1" smtClean="0">
                <a:latin typeface="Courier New" panose="02070309020205020404" pitchFamily="49" charset="0"/>
                <a:cs typeface="Courier New" panose="02070309020205020404" pitchFamily="49" charset="0"/>
              </a:rPr>
              <a:t>stori</a:t>
            </a:r>
            <a:r>
              <a:rPr lang="en-GB" sz="4000" dirty="0" smtClean="0">
                <a:latin typeface="Courier New" panose="02070309020205020404" pitchFamily="49" charset="0"/>
                <a:cs typeface="Courier New" panose="02070309020205020404" pitchFamily="49" charset="0"/>
              </a:rPr>
              <a:t> </a:t>
            </a:r>
            <a:r>
              <a:rPr lang="en-GB" sz="4000" dirty="0" err="1" smtClean="0">
                <a:latin typeface="Courier New" panose="02070309020205020404" pitchFamily="49" charset="0"/>
                <a:cs typeface="Courier New" panose="02070309020205020404" pitchFamily="49" charset="0"/>
              </a:rPr>
              <a:t>wir</a:t>
            </a:r>
            <a:r>
              <a:rPr lang="en-GB" sz="4000" dirty="0" smtClean="0">
                <a:latin typeface="Courier New" panose="02070309020205020404" pitchFamily="49" charset="0"/>
                <a:cs typeface="Courier New" panose="02070309020205020404" pitchFamily="49" charset="0"/>
              </a:rPr>
              <a:t> (</a:t>
            </a:r>
            <a:r>
              <a:rPr lang="en-GB" sz="4000" dirty="0" err="1" smtClean="0">
                <a:latin typeface="Courier New" panose="02070309020205020404" pitchFamily="49" charset="0"/>
                <a:cs typeface="Courier New" panose="02070309020205020404" pitchFamily="49" charset="0"/>
              </a:rPr>
              <a:t>ish</a:t>
            </a:r>
            <a:r>
              <a:rPr lang="en-GB" sz="4000" dirty="0" smtClean="0">
                <a:latin typeface="Courier New" panose="02070309020205020404" pitchFamily="49" charset="0"/>
                <a:cs typeface="Courier New" panose="02070309020205020404" pitchFamily="49" charset="0"/>
              </a:rPr>
              <a:t>)…</a:t>
            </a:r>
            <a:endParaRPr lang="en-GB" sz="4000" dirty="0">
              <a:latin typeface="Courier New" panose="02070309020205020404" pitchFamily="49" charset="0"/>
              <a:cs typeface="Courier New" panose="02070309020205020404" pitchFamily="49" charset="0"/>
            </a:endParaRPr>
          </a:p>
        </p:txBody>
      </p:sp>
      <p:sp>
        <p:nvSpPr>
          <p:cNvPr id="3" name="Subtitle 2"/>
          <p:cNvSpPr>
            <a:spLocks noGrp="1"/>
          </p:cNvSpPr>
          <p:nvPr>
            <p:ph type="subTitle" idx="1"/>
          </p:nvPr>
        </p:nvSpPr>
        <p:spPr/>
        <p:txBody>
          <a:bodyPr>
            <a:normAutofit/>
          </a:bodyPr>
          <a:lstStyle/>
          <a:p>
            <a:r>
              <a:rPr lang="en-GB" sz="4000" dirty="0" smtClean="0">
                <a:latin typeface="Courier New" panose="02070309020205020404" pitchFamily="49" charset="0"/>
                <a:cs typeface="Courier New" panose="02070309020205020404" pitchFamily="49" charset="0"/>
              </a:rPr>
              <a:t>What you are about to read is based on a true(</a:t>
            </a:r>
            <a:r>
              <a:rPr lang="en-GB" sz="4000" dirty="0" err="1" smtClean="0">
                <a:latin typeface="Courier New" panose="02070309020205020404" pitchFamily="49" charset="0"/>
                <a:cs typeface="Courier New" panose="02070309020205020404" pitchFamily="49" charset="0"/>
              </a:rPr>
              <a:t>ish</a:t>
            </a:r>
            <a:r>
              <a:rPr lang="en-GB" sz="4000" dirty="0" smtClean="0">
                <a:latin typeface="Courier New" panose="02070309020205020404" pitchFamily="49" charset="0"/>
                <a:cs typeface="Courier New" panose="02070309020205020404" pitchFamily="49" charset="0"/>
              </a:rPr>
              <a:t>) story…</a:t>
            </a:r>
            <a:endParaRPr lang="en-GB" sz="4000"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0348435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r>
              <a:rPr lang="en-GB" dirty="0" smtClean="0">
                <a:latin typeface="Courier New" panose="02070309020205020404" pitchFamily="49" charset="0"/>
                <a:cs typeface="Courier New" panose="02070309020205020404" pitchFamily="49" charset="0"/>
              </a:rPr>
              <a:t> Mae’r </a:t>
            </a:r>
            <a:r>
              <a:rPr lang="en-GB" dirty="0" err="1" smtClean="0">
                <a:latin typeface="Courier New" panose="02070309020205020404" pitchFamily="49" charset="0"/>
                <a:cs typeface="Courier New" panose="02070309020205020404" pitchFamily="49" charset="0"/>
              </a:rPr>
              <a:t>prif</a:t>
            </a:r>
            <a:r>
              <a:rPr lang="en-GB" dirty="0" smtClean="0">
                <a:latin typeface="Courier New" panose="02070309020205020404" pitchFamily="49" charset="0"/>
                <a:cs typeface="Courier New" panose="02070309020205020404" pitchFamily="49" charset="0"/>
              </a:rPr>
              <a:t> </a:t>
            </a:r>
            <a:r>
              <a:rPr lang="en-GB" dirty="0" err="1" smtClean="0">
                <a:latin typeface="Courier New" panose="02070309020205020404" pitchFamily="49" charset="0"/>
                <a:cs typeface="Courier New" panose="02070309020205020404" pitchFamily="49" charset="0"/>
              </a:rPr>
              <a:t>gymeriadau</a:t>
            </a:r>
            <a:r>
              <a:rPr lang="en-GB" dirty="0" smtClean="0">
                <a:latin typeface="Courier New" panose="02070309020205020404" pitchFamily="49" charset="0"/>
                <a:cs typeface="Courier New" panose="02070309020205020404" pitchFamily="49" charset="0"/>
              </a:rPr>
              <a:t> </a:t>
            </a:r>
            <a:r>
              <a:rPr lang="en-GB" dirty="0" err="1" smtClean="0">
                <a:latin typeface="Courier New" panose="02070309020205020404" pitchFamily="49" charset="0"/>
                <a:cs typeface="Courier New" panose="02070309020205020404" pitchFamily="49" charset="0"/>
              </a:rPr>
              <a:t>wedi’u</a:t>
            </a:r>
            <a:r>
              <a:rPr lang="en-GB" dirty="0" smtClean="0">
                <a:latin typeface="Courier New" panose="02070309020205020404" pitchFamily="49" charset="0"/>
                <a:cs typeface="Courier New" panose="02070309020205020404" pitchFamily="49" charset="0"/>
              </a:rPr>
              <a:t> </a:t>
            </a:r>
            <a:r>
              <a:rPr lang="en-GB" dirty="0" err="1" smtClean="0">
                <a:latin typeface="Courier New" panose="02070309020205020404" pitchFamily="49" charset="0"/>
                <a:cs typeface="Courier New" panose="02070309020205020404" pitchFamily="49" charset="0"/>
              </a:rPr>
              <a:t>cadw’n</a:t>
            </a:r>
            <a:r>
              <a:rPr lang="en-GB" dirty="0" smtClean="0">
                <a:latin typeface="Courier New" panose="02070309020205020404" pitchFamily="49" charset="0"/>
                <a:cs typeface="Courier New" panose="02070309020205020404" pitchFamily="49" charset="0"/>
              </a:rPr>
              <a:t> </a:t>
            </a:r>
            <a:r>
              <a:rPr lang="en-GB" dirty="0" err="1" smtClean="0">
                <a:latin typeface="Courier New" panose="02070309020205020404" pitchFamily="49" charset="0"/>
                <a:cs typeface="Courier New" panose="02070309020205020404" pitchFamily="49" charset="0"/>
              </a:rPr>
              <a:t>anhysbys</a:t>
            </a:r>
            <a:r>
              <a:rPr lang="en-GB" dirty="0" smtClean="0">
                <a:latin typeface="Courier New" panose="02070309020205020404" pitchFamily="49" charset="0"/>
                <a:cs typeface="Courier New" panose="02070309020205020404" pitchFamily="49" charset="0"/>
              </a:rPr>
              <a:t>, ac </a:t>
            </a:r>
            <a:r>
              <a:rPr lang="en-GB" dirty="0" err="1" smtClean="0">
                <a:latin typeface="Courier New" panose="02070309020205020404" pitchFamily="49" charset="0"/>
                <a:cs typeface="Courier New" panose="02070309020205020404" pitchFamily="49" charset="0"/>
              </a:rPr>
              <a:t>elfennau</a:t>
            </a:r>
            <a:r>
              <a:rPr lang="en-GB" dirty="0" smtClean="0">
                <a:latin typeface="Courier New" panose="02070309020205020404" pitchFamily="49" charset="0"/>
                <a:cs typeface="Courier New" panose="02070309020205020404" pitchFamily="49" charset="0"/>
              </a:rPr>
              <a:t> </a:t>
            </a:r>
            <a:r>
              <a:rPr lang="en-GB" dirty="0" err="1" smtClean="0">
                <a:latin typeface="Courier New" panose="02070309020205020404" pitchFamily="49" charset="0"/>
                <a:cs typeface="Courier New" panose="02070309020205020404" pitchFamily="49" charset="0"/>
              </a:rPr>
              <a:t>o’r</a:t>
            </a:r>
            <a:r>
              <a:rPr lang="en-GB" dirty="0" smtClean="0">
                <a:latin typeface="Courier New" panose="02070309020205020404" pitchFamily="49" charset="0"/>
                <a:cs typeface="Courier New" panose="02070309020205020404" pitchFamily="49" charset="0"/>
              </a:rPr>
              <a:t> </a:t>
            </a:r>
            <a:r>
              <a:rPr lang="en-GB" dirty="0" err="1" smtClean="0">
                <a:latin typeface="Courier New" panose="02070309020205020404" pitchFamily="49" charset="0"/>
                <a:cs typeface="Courier New" panose="02070309020205020404" pitchFamily="49" charset="0"/>
              </a:rPr>
              <a:t>stori</a:t>
            </a:r>
            <a:r>
              <a:rPr lang="en-GB" dirty="0" smtClean="0">
                <a:latin typeface="Courier New" panose="02070309020205020404" pitchFamily="49" charset="0"/>
                <a:cs typeface="Courier New" panose="02070309020205020404" pitchFamily="49" charset="0"/>
              </a:rPr>
              <a:t> </a:t>
            </a:r>
            <a:r>
              <a:rPr lang="en-GB" dirty="0" err="1" smtClean="0">
                <a:latin typeface="Courier New" panose="02070309020205020404" pitchFamily="49" charset="0"/>
                <a:cs typeface="Courier New" panose="02070309020205020404" pitchFamily="49" charset="0"/>
              </a:rPr>
              <a:t>wreiddiol</a:t>
            </a:r>
            <a:r>
              <a:rPr lang="en-GB" dirty="0" smtClean="0">
                <a:latin typeface="Courier New" panose="02070309020205020404" pitchFamily="49" charset="0"/>
                <a:cs typeface="Courier New" panose="02070309020205020404" pitchFamily="49" charset="0"/>
              </a:rPr>
              <a:t> </a:t>
            </a:r>
            <a:r>
              <a:rPr lang="en-GB" dirty="0" err="1" smtClean="0">
                <a:latin typeface="Courier New" panose="02070309020205020404" pitchFamily="49" charset="0"/>
                <a:cs typeface="Courier New" panose="02070309020205020404" pitchFamily="49" charset="0"/>
              </a:rPr>
              <a:t>wedi’u</a:t>
            </a:r>
            <a:r>
              <a:rPr lang="en-GB" dirty="0" smtClean="0">
                <a:latin typeface="Courier New" panose="02070309020205020404" pitchFamily="49" charset="0"/>
                <a:cs typeface="Courier New" panose="02070309020205020404" pitchFamily="49" charset="0"/>
              </a:rPr>
              <a:t> </a:t>
            </a:r>
            <a:r>
              <a:rPr lang="en-GB" dirty="0" err="1" smtClean="0">
                <a:latin typeface="Courier New" panose="02070309020205020404" pitchFamily="49" charset="0"/>
                <a:cs typeface="Courier New" panose="02070309020205020404" pitchFamily="49" charset="0"/>
              </a:rPr>
              <a:t>dramateiddio</a:t>
            </a:r>
            <a:r>
              <a:rPr lang="en-GB" dirty="0" smtClean="0">
                <a:latin typeface="Courier New" panose="02070309020205020404" pitchFamily="49" charset="0"/>
                <a:cs typeface="Courier New" panose="02070309020205020404" pitchFamily="49" charset="0"/>
              </a:rPr>
              <a:t>.</a:t>
            </a:r>
          </a:p>
          <a:p>
            <a:pPr marL="0" indent="0" algn="ctr">
              <a:buNone/>
            </a:pPr>
            <a:endParaRPr lang="en-GB" dirty="0">
              <a:latin typeface="Courier New" panose="02070309020205020404" pitchFamily="49" charset="0"/>
              <a:cs typeface="Courier New" panose="02070309020205020404" pitchFamily="49" charset="0"/>
            </a:endParaRPr>
          </a:p>
          <a:p>
            <a:pPr marL="0" indent="0" algn="ctr">
              <a:buNone/>
            </a:pPr>
            <a:r>
              <a:rPr lang="en-GB" dirty="0" smtClean="0">
                <a:latin typeface="Courier New" panose="02070309020205020404" pitchFamily="49" charset="0"/>
                <a:cs typeface="Courier New" panose="02070309020205020404" pitchFamily="49" charset="0"/>
              </a:rPr>
              <a:t>Main characters have been kept anonymous, and elements of the original story have been </a:t>
            </a:r>
            <a:r>
              <a:rPr lang="en-GB" dirty="0" err="1" smtClean="0">
                <a:latin typeface="Courier New" panose="02070309020205020404" pitchFamily="49" charset="0"/>
                <a:cs typeface="Courier New" panose="02070309020205020404" pitchFamily="49" charset="0"/>
              </a:rPr>
              <a:t>dramatised</a:t>
            </a:r>
            <a:r>
              <a:rPr lang="en-GB" dirty="0" smtClean="0">
                <a:latin typeface="Courier New" panose="02070309020205020404" pitchFamily="49" charset="0"/>
                <a:cs typeface="Courier New" panose="02070309020205020404" pitchFamily="49" charset="0"/>
              </a:rPr>
              <a:t>.</a:t>
            </a:r>
            <a:endParaRPr lang="en-GB"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426970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err="1" smtClean="0"/>
              <a:t>Estyn</a:t>
            </a:r>
            <a:r>
              <a:rPr lang="en-GB" sz="3600" b="1" dirty="0" smtClean="0"/>
              <a:t> have arrived at school!</a:t>
            </a:r>
            <a:endParaRPr lang="en-GB" sz="3600" b="1" dirty="0"/>
          </a:p>
        </p:txBody>
      </p:sp>
      <p:pic>
        <p:nvPicPr>
          <p:cNvPr id="5" name="audio_video_output">
            <a:hlinkClick r:id="" action="ppaction://media"/>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5"/>
          <a:stretch>
            <a:fillRect/>
          </a:stretch>
        </p:blipFill>
        <p:spPr>
          <a:xfrm>
            <a:off x="6391334" y="155275"/>
            <a:ext cx="5299243" cy="5417839"/>
          </a:xfrm>
        </p:spPr>
      </p:pic>
      <p:sp>
        <p:nvSpPr>
          <p:cNvPr id="4" name="Content Placeholder 3"/>
          <p:cNvSpPr>
            <a:spLocks noGrp="1"/>
          </p:cNvSpPr>
          <p:nvPr>
            <p:ph sz="half" idx="2"/>
          </p:nvPr>
        </p:nvSpPr>
        <p:spPr/>
        <p:txBody>
          <a:bodyPr/>
          <a:lstStyle/>
          <a:p>
            <a:endParaRPr lang="en-GB" dirty="0"/>
          </a:p>
        </p:txBody>
      </p:sp>
      <p:pic>
        <p:nvPicPr>
          <p:cNvPr id="6" name="Picture 5"/>
          <p:cNvPicPr>
            <a:picLocks noChangeAspect="1"/>
          </p:cNvPicPr>
          <p:nvPr/>
        </p:nvPicPr>
        <p:blipFill>
          <a:blip r:embed="rId6"/>
          <a:stretch>
            <a:fillRect/>
          </a:stretch>
        </p:blipFill>
        <p:spPr>
          <a:xfrm>
            <a:off x="1201948" y="1618172"/>
            <a:ext cx="3725892" cy="3725892"/>
          </a:xfrm>
          <a:prstGeom prst="rect">
            <a:avLst/>
          </a:prstGeom>
        </p:spPr>
      </p:pic>
    </p:spTree>
    <p:extLst>
      <p:ext uri="{BB962C8B-B14F-4D97-AF65-F5344CB8AC3E}">
        <p14:creationId xmlns:p14="http://schemas.microsoft.com/office/powerpoint/2010/main" val="2032321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Mae </a:t>
            </a:r>
            <a:r>
              <a:rPr lang="en-GB" sz="3200" b="1" dirty="0" err="1" smtClean="0"/>
              <a:t>Estyn</a:t>
            </a:r>
            <a:r>
              <a:rPr lang="en-GB" sz="3200" b="1" dirty="0" smtClean="0"/>
              <a:t> ‘di </a:t>
            </a:r>
            <a:r>
              <a:rPr lang="en-GB" sz="3200" b="1" dirty="0" err="1" smtClean="0"/>
              <a:t>cyrraedd</a:t>
            </a:r>
            <a:r>
              <a:rPr lang="en-GB" sz="3200" b="1" dirty="0" smtClean="0"/>
              <a:t> </a:t>
            </a:r>
            <a:r>
              <a:rPr lang="en-GB" sz="3200" b="1" dirty="0" err="1" smtClean="0"/>
              <a:t>yr</a:t>
            </a:r>
            <a:r>
              <a:rPr lang="en-GB" sz="3200" b="1" dirty="0" smtClean="0"/>
              <a:t> </a:t>
            </a:r>
            <a:r>
              <a:rPr lang="en-GB" sz="3200" b="1" dirty="0" err="1" smtClean="0"/>
              <a:t>ysgol</a:t>
            </a:r>
            <a:r>
              <a:rPr lang="en-GB" sz="3200" b="1" dirty="0" smtClean="0"/>
              <a:t>!</a:t>
            </a:r>
            <a:endParaRPr lang="en-GB" sz="3200" b="1" dirty="0"/>
          </a:p>
        </p:txBody>
      </p:sp>
      <p:pic>
        <p:nvPicPr>
          <p:cNvPr id="6" name="Content Placeholder 5"/>
          <p:cNvPicPr>
            <a:picLocks noGrp="1" noChangeAspect="1"/>
          </p:cNvPicPr>
          <p:nvPr>
            <p:ph sz="half" idx="1"/>
          </p:nvPr>
        </p:nvPicPr>
        <p:blipFill>
          <a:blip r:embed="rId5"/>
          <a:stretch>
            <a:fillRect/>
          </a:stretch>
        </p:blipFill>
        <p:spPr>
          <a:xfrm>
            <a:off x="1209951" y="1750442"/>
            <a:ext cx="3724979" cy="3731075"/>
          </a:xfrm>
          <a:prstGeom prst="rect">
            <a:avLst/>
          </a:prstGeom>
        </p:spPr>
      </p:pic>
      <p:pic>
        <p:nvPicPr>
          <p:cNvPr id="7" name="audio_video_output (1)">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6"/>
          <a:stretch>
            <a:fillRect/>
          </a:stretch>
        </p:blipFill>
        <p:spPr>
          <a:xfrm>
            <a:off x="6593906" y="617927"/>
            <a:ext cx="4757126" cy="4863590"/>
          </a:xfrm>
        </p:spPr>
      </p:pic>
    </p:spTree>
    <p:extLst>
      <p:ext uri="{BB962C8B-B14F-4D97-AF65-F5344CB8AC3E}">
        <p14:creationId xmlns:p14="http://schemas.microsoft.com/office/powerpoint/2010/main" val="42914575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Argymhelliad</a:t>
            </a:r>
            <a:r>
              <a:rPr lang="en-GB" b="1" dirty="0" smtClean="0"/>
              <a:t> </a:t>
            </a:r>
            <a:r>
              <a:rPr lang="en-GB" b="1" dirty="0" err="1" smtClean="0"/>
              <a:t>Estyn</a:t>
            </a:r>
            <a:r>
              <a:rPr lang="en-GB" b="1" dirty="0" smtClean="0"/>
              <a:t/>
            </a:r>
            <a:br>
              <a:rPr lang="en-GB" b="1" dirty="0" smtClean="0"/>
            </a:br>
            <a:r>
              <a:rPr lang="en-GB" b="1" dirty="0" err="1" smtClean="0"/>
              <a:t>Estyn’s</a:t>
            </a:r>
            <a:r>
              <a:rPr lang="en-GB" b="1" dirty="0" smtClean="0"/>
              <a:t> recommendation</a:t>
            </a:r>
            <a:endParaRPr lang="en-GB" b="1" dirty="0"/>
          </a:p>
        </p:txBody>
      </p:sp>
      <p:sp>
        <p:nvSpPr>
          <p:cNvPr id="3" name="Content Placeholder 2"/>
          <p:cNvSpPr>
            <a:spLocks noGrp="1"/>
          </p:cNvSpPr>
          <p:nvPr>
            <p:ph sz="half" idx="1"/>
          </p:nvPr>
        </p:nvSpPr>
        <p:spPr/>
        <p:txBody>
          <a:bodyPr/>
          <a:lstStyle/>
          <a:p>
            <a:r>
              <a:rPr lang="en-GB" dirty="0"/>
              <a:t>A5 </a:t>
            </a:r>
            <a:r>
              <a:rPr lang="en-GB" dirty="0" err="1"/>
              <a:t>Sicrhau</a:t>
            </a:r>
            <a:r>
              <a:rPr lang="en-GB" dirty="0"/>
              <a:t> bod </a:t>
            </a:r>
            <a:r>
              <a:rPr lang="en-GB" dirty="0" err="1"/>
              <a:t>amgylchedd</a:t>
            </a:r>
            <a:r>
              <a:rPr lang="en-GB" dirty="0"/>
              <a:t> </a:t>
            </a:r>
            <a:r>
              <a:rPr lang="en-GB" dirty="0" err="1"/>
              <a:t>yr</a:t>
            </a:r>
            <a:r>
              <a:rPr lang="en-GB" dirty="0"/>
              <a:t> </a:t>
            </a:r>
            <a:r>
              <a:rPr lang="en-GB" dirty="0" err="1"/>
              <a:t>ysgol</a:t>
            </a:r>
            <a:r>
              <a:rPr lang="en-GB" dirty="0"/>
              <a:t> </a:t>
            </a:r>
            <a:r>
              <a:rPr lang="en-GB" dirty="0" err="1"/>
              <a:t>a’i</a:t>
            </a:r>
            <a:r>
              <a:rPr lang="en-GB" dirty="0"/>
              <a:t> </a:t>
            </a:r>
            <a:r>
              <a:rPr lang="en-GB" dirty="0" err="1"/>
              <a:t>gwasanaethau</a:t>
            </a:r>
            <a:r>
              <a:rPr lang="en-GB" dirty="0"/>
              <a:t> </a:t>
            </a:r>
            <a:r>
              <a:rPr lang="en-GB" dirty="0" err="1"/>
              <a:t>yn</a:t>
            </a:r>
            <a:r>
              <a:rPr lang="en-GB" dirty="0"/>
              <a:t> </a:t>
            </a:r>
            <a:r>
              <a:rPr lang="en-GB" dirty="0" err="1"/>
              <a:t>cefnogi</a:t>
            </a:r>
            <a:r>
              <a:rPr lang="en-GB" dirty="0"/>
              <a:t> </a:t>
            </a:r>
            <a:r>
              <a:rPr lang="en-GB" dirty="0" err="1"/>
              <a:t>iechyd</a:t>
            </a:r>
            <a:r>
              <a:rPr lang="en-GB" dirty="0"/>
              <a:t> a </a:t>
            </a:r>
            <a:r>
              <a:rPr lang="en-GB" dirty="0" err="1"/>
              <a:t>llesiant</a:t>
            </a:r>
            <a:r>
              <a:rPr lang="en-GB" dirty="0"/>
              <a:t> </a:t>
            </a:r>
            <a:r>
              <a:rPr lang="en-GB" dirty="0" err="1"/>
              <a:t>disgyblion</a:t>
            </a:r>
            <a:endParaRPr lang="en-GB" dirty="0"/>
          </a:p>
        </p:txBody>
      </p:sp>
      <p:sp>
        <p:nvSpPr>
          <p:cNvPr id="4" name="Content Placeholder 3"/>
          <p:cNvSpPr>
            <a:spLocks noGrp="1"/>
          </p:cNvSpPr>
          <p:nvPr>
            <p:ph sz="half" idx="2"/>
          </p:nvPr>
        </p:nvSpPr>
        <p:spPr/>
        <p:txBody>
          <a:bodyPr/>
          <a:lstStyle/>
          <a:p>
            <a:r>
              <a:rPr lang="en-GB" dirty="0"/>
              <a:t>R5 Ensure that the school’s environment and services support pupils’ health and wellbeing</a:t>
            </a:r>
          </a:p>
        </p:txBody>
      </p:sp>
    </p:spTree>
    <p:extLst>
      <p:ext uri="{BB962C8B-B14F-4D97-AF65-F5344CB8AC3E}">
        <p14:creationId xmlns:p14="http://schemas.microsoft.com/office/powerpoint/2010/main" val="18433009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Beth </a:t>
            </a:r>
            <a:r>
              <a:rPr lang="en-GB" b="1" dirty="0" err="1" smtClean="0"/>
              <a:t>nesaf</a:t>
            </a:r>
            <a:r>
              <a:rPr lang="en-GB" b="1" dirty="0" smtClean="0"/>
              <a:t>?</a:t>
            </a:r>
            <a:br>
              <a:rPr lang="en-GB" b="1" dirty="0" smtClean="0"/>
            </a:br>
            <a:r>
              <a:rPr lang="en-GB" b="1" dirty="0" smtClean="0"/>
              <a:t>What next?</a:t>
            </a:r>
            <a:endParaRPr lang="en-GB" b="1" dirty="0"/>
          </a:p>
        </p:txBody>
      </p:sp>
      <p:sp>
        <p:nvSpPr>
          <p:cNvPr id="3" name="Content Placeholder 2"/>
          <p:cNvSpPr>
            <a:spLocks noGrp="1"/>
          </p:cNvSpPr>
          <p:nvPr>
            <p:ph sz="half" idx="1"/>
          </p:nvPr>
        </p:nvSpPr>
        <p:spPr/>
        <p:txBody>
          <a:bodyPr/>
          <a:lstStyle/>
          <a:p>
            <a:r>
              <a:rPr lang="en-GB" dirty="0" err="1" smtClean="0"/>
              <a:t>Cynllun</a:t>
            </a:r>
            <a:r>
              <a:rPr lang="en-GB" dirty="0" smtClean="0"/>
              <a:t> </a:t>
            </a:r>
            <a:r>
              <a:rPr lang="en-GB" dirty="0" err="1" smtClean="0"/>
              <a:t>gwella</a:t>
            </a:r>
            <a:r>
              <a:rPr lang="en-GB" dirty="0" smtClean="0"/>
              <a:t>/</a:t>
            </a:r>
            <a:r>
              <a:rPr lang="en-GB" dirty="0" err="1" smtClean="0"/>
              <a:t>datblygu’r</a:t>
            </a:r>
            <a:r>
              <a:rPr lang="en-GB" dirty="0" smtClean="0"/>
              <a:t> </a:t>
            </a:r>
            <a:r>
              <a:rPr lang="en-GB" dirty="0" err="1" smtClean="0"/>
              <a:t>ysgol</a:t>
            </a:r>
            <a:endParaRPr lang="en-GB" dirty="0" smtClean="0"/>
          </a:p>
          <a:p>
            <a:r>
              <a:rPr lang="en-GB" dirty="0" smtClean="0"/>
              <a:t>CGO-A (</a:t>
            </a:r>
            <a:r>
              <a:rPr lang="en-GB" dirty="0" err="1" smtClean="0"/>
              <a:t>Cynllun</a:t>
            </a:r>
            <a:r>
              <a:rPr lang="en-GB" dirty="0" smtClean="0"/>
              <a:t> </a:t>
            </a:r>
            <a:r>
              <a:rPr lang="en-GB" dirty="0" err="1" smtClean="0"/>
              <a:t>Gweithredu</a:t>
            </a:r>
            <a:r>
              <a:rPr lang="en-GB" dirty="0" smtClean="0"/>
              <a:t> </a:t>
            </a:r>
            <a:r>
              <a:rPr lang="en-GB" dirty="0" err="1" smtClean="0"/>
              <a:t>Ôl-Arolygiad</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School improvement / development plan.</a:t>
            </a:r>
          </a:p>
          <a:p>
            <a:r>
              <a:rPr lang="en-GB" dirty="0" smtClean="0"/>
              <a:t>PIAP (Post-inspection Action Plan)</a:t>
            </a:r>
          </a:p>
          <a:p>
            <a:endParaRPr lang="en-GB" dirty="0"/>
          </a:p>
        </p:txBody>
      </p:sp>
      <p:sp>
        <p:nvSpPr>
          <p:cNvPr id="5" name="7-Point Star 4"/>
          <p:cNvSpPr/>
          <p:nvPr/>
        </p:nvSpPr>
        <p:spPr>
          <a:xfrm>
            <a:off x="2488276" y="3666594"/>
            <a:ext cx="7215447" cy="2227811"/>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err="1" smtClean="0">
                <a:solidFill>
                  <a:prstClr val="white"/>
                </a:solidFill>
                <a:latin typeface="Calibri" panose="020F0502020204030204"/>
              </a:rPr>
              <a:t>Pontio</a:t>
            </a:r>
            <a:r>
              <a:rPr lang="en-GB" sz="3200" b="1" dirty="0" smtClean="0">
                <a:solidFill>
                  <a:prstClr val="white"/>
                </a:solidFill>
                <a:latin typeface="Calibri" panose="020F0502020204030204"/>
              </a:rPr>
              <a:t> 3!</a:t>
            </a:r>
          </a:p>
          <a:p>
            <a:pPr algn="ctr"/>
            <a:r>
              <a:rPr lang="en-GB" sz="3200" b="1" dirty="0" smtClean="0">
                <a:solidFill>
                  <a:prstClr val="white"/>
                </a:solidFill>
                <a:latin typeface="Calibri" panose="020F0502020204030204"/>
              </a:rPr>
              <a:t>Bridging 3!</a:t>
            </a:r>
            <a:endParaRPr lang="en-GB" sz="3200" b="1" dirty="0">
              <a:solidFill>
                <a:prstClr val="white"/>
              </a:solidFill>
              <a:latin typeface="Calibri" panose="020F0502020204030204"/>
            </a:endParaRPr>
          </a:p>
        </p:txBody>
      </p:sp>
    </p:spTree>
    <p:extLst>
      <p:ext uri="{BB962C8B-B14F-4D97-AF65-F5344CB8AC3E}">
        <p14:creationId xmlns:p14="http://schemas.microsoft.com/office/powerpoint/2010/main" val="13619762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76952"/>
            <a:ext cx="7886700" cy="1325563"/>
          </a:xfrm>
        </p:spPr>
        <p:txBody>
          <a:bodyPr/>
          <a:lstStyle/>
          <a:p>
            <a:r>
              <a:rPr lang="en-GB" b="1" dirty="0" err="1" smtClean="0"/>
              <a:t>Gweithgaredd</a:t>
            </a:r>
            <a:r>
              <a:rPr lang="en-GB" b="1" dirty="0" smtClean="0"/>
              <a:t> </a:t>
            </a:r>
            <a:r>
              <a:rPr lang="en-GB" b="1" dirty="0" err="1" smtClean="0"/>
              <a:t>tîm</a:t>
            </a:r>
            <a:r>
              <a:rPr lang="en-GB" b="1" dirty="0" smtClean="0"/>
              <a:t/>
            </a:r>
            <a:br>
              <a:rPr lang="en-GB" b="1" dirty="0" smtClean="0"/>
            </a:br>
            <a:r>
              <a:rPr lang="en-GB" b="1" dirty="0" smtClean="0"/>
              <a:t>Team activity</a:t>
            </a:r>
            <a:endParaRPr lang="en-GB" b="1" dirty="0"/>
          </a:p>
        </p:txBody>
      </p:sp>
      <p:sp>
        <p:nvSpPr>
          <p:cNvPr id="3" name="Content Placeholder 2"/>
          <p:cNvSpPr>
            <a:spLocks noGrp="1"/>
          </p:cNvSpPr>
          <p:nvPr>
            <p:ph sz="half" idx="1"/>
          </p:nvPr>
        </p:nvSpPr>
        <p:spPr>
          <a:xfrm>
            <a:off x="1850968" y="1402514"/>
            <a:ext cx="4187883" cy="4351338"/>
          </a:xfrm>
        </p:spPr>
        <p:txBody>
          <a:bodyPr>
            <a:normAutofit fontScale="55000" lnSpcReduction="20000"/>
          </a:bodyPr>
          <a:lstStyle/>
          <a:p>
            <a:r>
              <a:rPr lang="en-GB" b="1" dirty="0" err="1" smtClean="0"/>
              <a:t>Timoedd</a:t>
            </a:r>
            <a:r>
              <a:rPr lang="en-GB" b="1" dirty="0" smtClean="0"/>
              <a:t> o 3-5.</a:t>
            </a:r>
          </a:p>
          <a:p>
            <a:pPr marL="514350" indent="-514350">
              <a:buAutoNum type="arabicPeriod"/>
            </a:pPr>
            <a:r>
              <a:rPr lang="en-GB" sz="3300" dirty="0" smtClean="0"/>
              <a:t>Mae’r </a:t>
            </a:r>
            <a:r>
              <a:rPr lang="en-GB" sz="3300" dirty="0" err="1" smtClean="0"/>
              <a:t>ysgol</a:t>
            </a:r>
            <a:r>
              <a:rPr lang="en-GB" sz="3300" dirty="0" smtClean="0"/>
              <a:t> </a:t>
            </a:r>
            <a:r>
              <a:rPr lang="en-GB" sz="3300" dirty="0" err="1" smtClean="0"/>
              <a:t>wedi</a:t>
            </a:r>
            <a:r>
              <a:rPr lang="en-GB" sz="3300" dirty="0" smtClean="0"/>
              <a:t> </a:t>
            </a:r>
            <a:r>
              <a:rPr lang="en-GB" sz="3300" dirty="0" err="1" smtClean="0"/>
              <a:t>clustnodi</a:t>
            </a:r>
            <a:r>
              <a:rPr lang="en-GB" sz="3300" dirty="0" smtClean="0"/>
              <a:t> </a:t>
            </a:r>
            <a:r>
              <a:rPr lang="en-GB" sz="3300" dirty="0" err="1" smtClean="0"/>
              <a:t>swm</a:t>
            </a:r>
            <a:r>
              <a:rPr lang="en-GB" sz="3300" dirty="0" smtClean="0"/>
              <a:t> o £150 </a:t>
            </a:r>
            <a:r>
              <a:rPr lang="en-GB" sz="3300" dirty="0" err="1" smtClean="0"/>
              <a:t>ar</a:t>
            </a:r>
            <a:r>
              <a:rPr lang="en-GB" sz="3300" dirty="0" smtClean="0"/>
              <a:t> </a:t>
            </a:r>
            <a:r>
              <a:rPr lang="en-GB" sz="3300" dirty="0" err="1" smtClean="0"/>
              <a:t>gyfer</a:t>
            </a:r>
            <a:r>
              <a:rPr lang="en-GB" sz="3300" dirty="0" smtClean="0"/>
              <a:t> </a:t>
            </a:r>
            <a:r>
              <a:rPr lang="en-GB" sz="3300" dirty="0" err="1" smtClean="0"/>
              <a:t>gwella</a:t>
            </a:r>
            <a:r>
              <a:rPr lang="en-GB" sz="3300" dirty="0" smtClean="0"/>
              <a:t> </a:t>
            </a:r>
            <a:r>
              <a:rPr lang="en-GB" sz="3300" dirty="0" err="1" smtClean="0"/>
              <a:t>amgylchedd</a:t>
            </a:r>
            <a:r>
              <a:rPr lang="en-GB" sz="3300" dirty="0" smtClean="0"/>
              <a:t> </a:t>
            </a:r>
            <a:r>
              <a:rPr lang="en-GB" sz="3300" dirty="0" err="1" smtClean="0"/>
              <a:t>dysgu’r</a:t>
            </a:r>
            <a:r>
              <a:rPr lang="en-GB" sz="3300" dirty="0" smtClean="0"/>
              <a:t> </a:t>
            </a:r>
            <a:r>
              <a:rPr lang="en-GB" sz="3300" dirty="0" err="1" smtClean="0"/>
              <a:t>ysgol</a:t>
            </a:r>
            <a:r>
              <a:rPr lang="en-GB" sz="3300" dirty="0" smtClean="0"/>
              <a:t>.</a:t>
            </a:r>
          </a:p>
          <a:p>
            <a:pPr marL="514350" indent="-514350">
              <a:buAutoNum type="arabicPeriod"/>
            </a:pPr>
            <a:r>
              <a:rPr lang="en-GB" sz="3300" dirty="0" err="1" smtClean="0"/>
              <a:t>Rydych</a:t>
            </a:r>
            <a:r>
              <a:rPr lang="en-GB" sz="3300" dirty="0" smtClean="0"/>
              <a:t> chi </a:t>
            </a:r>
            <a:r>
              <a:rPr lang="en-GB" sz="3300" dirty="0" err="1" smtClean="0"/>
              <a:t>wedi</a:t>
            </a:r>
            <a:r>
              <a:rPr lang="en-GB" sz="3300" dirty="0" smtClean="0"/>
              <a:t> </a:t>
            </a:r>
            <a:r>
              <a:rPr lang="en-GB" sz="3300" dirty="0" err="1" smtClean="0"/>
              <a:t>derbyn</a:t>
            </a:r>
            <a:r>
              <a:rPr lang="en-GB" sz="3300" dirty="0" smtClean="0"/>
              <a:t> y </a:t>
            </a:r>
            <a:r>
              <a:rPr lang="en-GB" sz="3300" dirty="0" err="1" smtClean="0"/>
              <a:t>cyfrifoldeb</a:t>
            </a:r>
            <a:r>
              <a:rPr lang="en-GB" sz="3300" dirty="0" smtClean="0"/>
              <a:t> o </a:t>
            </a:r>
            <a:r>
              <a:rPr lang="en-GB" sz="3300" dirty="0" err="1" smtClean="0"/>
              <a:t>ddylunio</a:t>
            </a:r>
            <a:r>
              <a:rPr lang="en-GB" sz="3300" dirty="0" smtClean="0"/>
              <a:t> </a:t>
            </a:r>
            <a:r>
              <a:rPr lang="en-GB" sz="3300" dirty="0" err="1" smtClean="0"/>
              <a:t>amgylchedd</a:t>
            </a:r>
            <a:r>
              <a:rPr lang="en-GB" sz="3300" dirty="0" smtClean="0"/>
              <a:t> </a:t>
            </a:r>
            <a:r>
              <a:rPr lang="en-GB" sz="3300" dirty="0" err="1" smtClean="0"/>
              <a:t>dysgu</a:t>
            </a:r>
            <a:r>
              <a:rPr lang="en-GB" sz="3300" dirty="0" smtClean="0"/>
              <a:t> </a:t>
            </a:r>
            <a:r>
              <a:rPr lang="en-GB" sz="3300" dirty="0" err="1" smtClean="0"/>
              <a:t>effeithiol</a:t>
            </a:r>
            <a:r>
              <a:rPr lang="en-GB" sz="3300" dirty="0" smtClean="0"/>
              <a:t>. </a:t>
            </a:r>
          </a:p>
          <a:p>
            <a:pPr marL="514350" indent="-514350">
              <a:buAutoNum type="arabicPeriod"/>
            </a:pPr>
            <a:r>
              <a:rPr lang="en-GB" sz="3300" dirty="0" err="1" smtClean="0"/>
              <a:t>Rhaid</a:t>
            </a:r>
            <a:r>
              <a:rPr lang="en-GB" sz="3300" dirty="0" smtClean="0"/>
              <a:t> </a:t>
            </a:r>
            <a:r>
              <a:rPr lang="en-GB" sz="3300" dirty="0" err="1"/>
              <a:t>i</a:t>
            </a:r>
            <a:r>
              <a:rPr lang="en-GB" sz="3300" dirty="0" err="1" smtClean="0"/>
              <a:t>’r</a:t>
            </a:r>
            <a:r>
              <a:rPr lang="en-GB" sz="3300" dirty="0" smtClean="0"/>
              <a:t> </a:t>
            </a:r>
            <a:r>
              <a:rPr lang="en-GB" sz="3300" dirty="0" err="1" smtClean="0"/>
              <a:t>hyn</a:t>
            </a:r>
            <a:r>
              <a:rPr lang="en-GB" sz="3300" dirty="0" smtClean="0"/>
              <a:t> </a:t>
            </a:r>
            <a:r>
              <a:rPr lang="en-GB" sz="3300" dirty="0" err="1" smtClean="0"/>
              <a:t>caiff</a:t>
            </a:r>
            <a:r>
              <a:rPr lang="en-GB" sz="3300" dirty="0" smtClean="0"/>
              <a:t> </a:t>
            </a:r>
            <a:r>
              <a:rPr lang="en-GB" sz="3300" dirty="0" err="1" smtClean="0"/>
              <a:t>ei</a:t>
            </a:r>
            <a:r>
              <a:rPr lang="en-GB" sz="3300" dirty="0" smtClean="0"/>
              <a:t> </a:t>
            </a:r>
            <a:r>
              <a:rPr lang="en-GB" sz="3300" dirty="0" err="1" smtClean="0"/>
              <a:t>ystyried</a:t>
            </a:r>
            <a:r>
              <a:rPr lang="en-GB" sz="3300" dirty="0" smtClean="0"/>
              <a:t> </a:t>
            </a:r>
            <a:r>
              <a:rPr lang="en-GB" sz="3300" dirty="0" err="1" smtClean="0"/>
              <a:t>yn</a:t>
            </a:r>
            <a:r>
              <a:rPr lang="en-GB" sz="3300" dirty="0" smtClean="0"/>
              <a:t> ‘</a:t>
            </a:r>
            <a:r>
              <a:rPr lang="en-GB" sz="3300" dirty="0" err="1" smtClean="0"/>
              <a:t>amgylchedd</a:t>
            </a:r>
            <a:r>
              <a:rPr lang="en-GB" sz="3300" dirty="0" smtClean="0"/>
              <a:t> </a:t>
            </a:r>
            <a:r>
              <a:rPr lang="en-GB" sz="3300" dirty="0" err="1" smtClean="0"/>
              <a:t>dysgu</a:t>
            </a:r>
            <a:r>
              <a:rPr lang="en-GB" sz="3300" dirty="0" smtClean="0"/>
              <a:t> </a:t>
            </a:r>
            <a:r>
              <a:rPr lang="en-GB" sz="3300" dirty="0" err="1" smtClean="0"/>
              <a:t>effeithiol</a:t>
            </a:r>
            <a:r>
              <a:rPr lang="en-GB" sz="3300" dirty="0" smtClean="0"/>
              <a:t>’ </a:t>
            </a:r>
            <a:r>
              <a:rPr lang="en-GB" sz="3300" dirty="0" err="1" smtClean="0"/>
              <a:t>ddeillio</a:t>
            </a:r>
            <a:r>
              <a:rPr lang="en-GB" sz="3300" dirty="0" smtClean="0"/>
              <a:t> o </a:t>
            </a:r>
            <a:r>
              <a:rPr lang="en-GB" sz="3300" dirty="0" err="1" smtClean="0"/>
              <a:t>egwyddorion</a:t>
            </a:r>
            <a:r>
              <a:rPr lang="en-GB" sz="3300" dirty="0" smtClean="0"/>
              <a:t> a </a:t>
            </a:r>
            <a:r>
              <a:rPr lang="en-GB" sz="3300" dirty="0" err="1" smtClean="0"/>
              <a:t>ddaw</a:t>
            </a:r>
            <a:r>
              <a:rPr lang="en-GB" sz="3300" dirty="0" smtClean="0"/>
              <a:t> o </a:t>
            </a:r>
            <a:r>
              <a:rPr lang="en-GB" sz="3300" dirty="0" err="1" smtClean="0"/>
              <a:t>lenyddiaeth</a:t>
            </a:r>
            <a:r>
              <a:rPr lang="en-GB" sz="3300" dirty="0" smtClean="0"/>
              <a:t>.</a:t>
            </a:r>
          </a:p>
          <a:p>
            <a:pPr marL="514350" indent="-514350">
              <a:buAutoNum type="arabicPeriod"/>
            </a:pPr>
            <a:r>
              <a:rPr lang="en-GB" sz="3300" dirty="0" err="1" smtClean="0"/>
              <a:t>Defnyddiwch</a:t>
            </a:r>
            <a:r>
              <a:rPr lang="en-GB" sz="3300" dirty="0" smtClean="0"/>
              <a:t> Pinterest </a:t>
            </a:r>
            <a:r>
              <a:rPr lang="en-GB" sz="3300" dirty="0" err="1" smtClean="0"/>
              <a:t>er</a:t>
            </a:r>
            <a:r>
              <a:rPr lang="en-GB" sz="3300" dirty="0" smtClean="0"/>
              <a:t> </a:t>
            </a:r>
            <a:r>
              <a:rPr lang="en-GB" sz="3300" dirty="0" err="1" smtClean="0"/>
              <a:t>mwyn</a:t>
            </a:r>
            <a:r>
              <a:rPr lang="en-GB" sz="3300" dirty="0" smtClean="0"/>
              <a:t> </a:t>
            </a:r>
            <a:r>
              <a:rPr lang="en-GB" sz="3300" dirty="0" err="1" smtClean="0"/>
              <a:t>casglu</a:t>
            </a:r>
            <a:r>
              <a:rPr lang="en-GB" sz="3300" dirty="0" smtClean="0"/>
              <a:t> </a:t>
            </a:r>
            <a:r>
              <a:rPr lang="en-GB" sz="3300" dirty="0" err="1" smtClean="0"/>
              <a:t>ynghyd</a:t>
            </a:r>
            <a:r>
              <a:rPr lang="en-GB" sz="3300" dirty="0" smtClean="0"/>
              <a:t> </a:t>
            </a:r>
            <a:r>
              <a:rPr lang="en-GB" sz="3300" dirty="0" err="1" smtClean="0"/>
              <a:t>yr</a:t>
            </a:r>
            <a:r>
              <a:rPr lang="en-GB" sz="3300" dirty="0" smtClean="0"/>
              <a:t> offer/</a:t>
            </a:r>
            <a:r>
              <a:rPr lang="en-GB" sz="3300" dirty="0" err="1" smtClean="0"/>
              <a:t>deunyddiau</a:t>
            </a:r>
            <a:r>
              <a:rPr lang="en-GB" sz="3300" dirty="0" smtClean="0"/>
              <a:t> </a:t>
            </a:r>
            <a:r>
              <a:rPr lang="en-GB" sz="3300" dirty="0" err="1" smtClean="0"/>
              <a:t>sydd</a:t>
            </a:r>
            <a:r>
              <a:rPr lang="en-GB" sz="3300" dirty="0" smtClean="0"/>
              <a:t> </a:t>
            </a:r>
            <a:r>
              <a:rPr lang="en-GB" sz="3300" dirty="0" err="1" smtClean="0"/>
              <a:t>eu</a:t>
            </a:r>
            <a:r>
              <a:rPr lang="en-GB" sz="3300" dirty="0" smtClean="0"/>
              <a:t> </a:t>
            </a:r>
            <a:r>
              <a:rPr lang="en-GB" sz="3300" dirty="0" err="1" smtClean="0"/>
              <a:t>hangen</a:t>
            </a:r>
            <a:r>
              <a:rPr lang="en-GB" sz="3300" dirty="0" smtClean="0"/>
              <a:t> </a:t>
            </a:r>
            <a:r>
              <a:rPr lang="en-GB" sz="3300" dirty="0" err="1" smtClean="0"/>
              <a:t>arnoch</a:t>
            </a:r>
            <a:r>
              <a:rPr lang="en-GB" sz="3300" dirty="0" smtClean="0"/>
              <a:t> </a:t>
            </a:r>
            <a:r>
              <a:rPr lang="en-GB" sz="3300" dirty="0" err="1" smtClean="0"/>
              <a:t>er</a:t>
            </a:r>
            <a:r>
              <a:rPr lang="en-GB" sz="3300" dirty="0" smtClean="0"/>
              <a:t> </a:t>
            </a:r>
            <a:r>
              <a:rPr lang="en-GB" sz="3300" dirty="0" err="1" smtClean="0"/>
              <a:t>mwyn</a:t>
            </a:r>
            <a:r>
              <a:rPr lang="en-GB" sz="3300" dirty="0" smtClean="0"/>
              <a:t> </a:t>
            </a:r>
            <a:r>
              <a:rPr lang="en-GB" sz="3300" dirty="0" err="1" smtClean="0"/>
              <a:t>creu’ch</a:t>
            </a:r>
            <a:r>
              <a:rPr lang="en-GB" sz="3300" dirty="0" smtClean="0"/>
              <a:t> </a:t>
            </a:r>
            <a:r>
              <a:rPr lang="en-GB" sz="3300" dirty="0" err="1" smtClean="0"/>
              <a:t>amgylchedd</a:t>
            </a:r>
            <a:r>
              <a:rPr lang="en-GB" sz="3300" dirty="0" smtClean="0"/>
              <a:t> </a:t>
            </a:r>
            <a:r>
              <a:rPr lang="en-GB" sz="3300" dirty="0" err="1" smtClean="0"/>
              <a:t>dysgu</a:t>
            </a:r>
            <a:r>
              <a:rPr lang="en-GB" sz="3300" dirty="0" smtClean="0"/>
              <a:t> </a:t>
            </a:r>
            <a:r>
              <a:rPr lang="en-GB" sz="3300" dirty="0" err="1" smtClean="0"/>
              <a:t>effeithiol</a:t>
            </a:r>
            <a:r>
              <a:rPr lang="en-GB" sz="3300" dirty="0" smtClean="0"/>
              <a:t>.</a:t>
            </a:r>
          </a:p>
          <a:p>
            <a:pPr marL="514350" indent="-514350">
              <a:buAutoNum type="arabicPeriod"/>
            </a:pPr>
            <a:r>
              <a:rPr lang="en-GB" sz="3300" dirty="0" err="1" smtClean="0"/>
              <a:t>Rhaid</a:t>
            </a:r>
            <a:r>
              <a:rPr lang="en-GB" sz="3300" dirty="0" smtClean="0"/>
              <a:t> </a:t>
            </a:r>
            <a:r>
              <a:rPr lang="en-GB" sz="3300" dirty="0" err="1" smtClean="0"/>
              <a:t>i</a:t>
            </a:r>
            <a:r>
              <a:rPr lang="en-GB" sz="3300" dirty="0" smtClean="0"/>
              <a:t> chi </a:t>
            </a:r>
            <a:r>
              <a:rPr lang="en-GB" sz="3300" dirty="0" err="1" smtClean="0"/>
              <a:t>gynnwys</a:t>
            </a:r>
            <a:r>
              <a:rPr lang="en-GB" sz="3300" dirty="0" smtClean="0"/>
              <a:t> </a:t>
            </a:r>
            <a:r>
              <a:rPr lang="en-GB" sz="3300" dirty="0" err="1" smtClean="0"/>
              <a:t>pris</a:t>
            </a:r>
            <a:r>
              <a:rPr lang="en-GB" sz="3300" dirty="0" smtClean="0"/>
              <a:t> </a:t>
            </a:r>
            <a:r>
              <a:rPr lang="en-GB" sz="3300" dirty="0" err="1" smtClean="0"/>
              <a:t>pob</a:t>
            </a:r>
            <a:r>
              <a:rPr lang="en-GB" sz="3300" dirty="0" smtClean="0"/>
              <a:t> </a:t>
            </a:r>
            <a:r>
              <a:rPr lang="en-GB" sz="3300" dirty="0" err="1" smtClean="0"/>
              <a:t>eitem</a:t>
            </a:r>
            <a:r>
              <a:rPr lang="en-GB" sz="3300" dirty="0" smtClean="0"/>
              <a:t> ac </a:t>
            </a:r>
            <a:r>
              <a:rPr lang="en-GB" sz="3300" dirty="0" err="1" smtClean="0"/>
              <a:t>esboniad</a:t>
            </a:r>
            <a:r>
              <a:rPr lang="en-GB" sz="3300" dirty="0" smtClean="0"/>
              <a:t> </a:t>
            </a:r>
            <a:r>
              <a:rPr lang="en-GB" sz="3300" dirty="0" err="1" smtClean="0"/>
              <a:t>o’r</a:t>
            </a:r>
            <a:r>
              <a:rPr lang="en-GB" sz="3300" dirty="0" smtClean="0"/>
              <a:t> </a:t>
            </a:r>
            <a:r>
              <a:rPr lang="en-GB" sz="3300" dirty="0" err="1" smtClean="0"/>
              <a:t>llenyddiaeth</a:t>
            </a:r>
            <a:r>
              <a:rPr lang="en-GB" sz="3300" dirty="0" smtClean="0"/>
              <a:t> </a:t>
            </a:r>
            <a:r>
              <a:rPr lang="en-GB" sz="3300" dirty="0" err="1" smtClean="0"/>
              <a:t>sydd</a:t>
            </a:r>
            <a:r>
              <a:rPr lang="en-GB" sz="3300" dirty="0" smtClean="0"/>
              <a:t> </a:t>
            </a:r>
            <a:r>
              <a:rPr lang="en-GB" sz="3300" dirty="0" err="1" smtClean="0"/>
              <a:t>wedi</a:t>
            </a:r>
            <a:r>
              <a:rPr lang="en-GB" sz="3300" dirty="0" smtClean="0"/>
              <a:t> </a:t>
            </a:r>
            <a:r>
              <a:rPr lang="en-GB" sz="3300" dirty="0" err="1" smtClean="0"/>
              <a:t>dylanwadu</a:t>
            </a:r>
            <a:r>
              <a:rPr lang="en-GB" sz="3300" dirty="0" smtClean="0"/>
              <a:t> </a:t>
            </a:r>
            <a:r>
              <a:rPr lang="en-GB" sz="3300" dirty="0" err="1" smtClean="0"/>
              <a:t>ar</a:t>
            </a:r>
            <a:r>
              <a:rPr lang="en-GB" sz="3300" dirty="0" smtClean="0"/>
              <a:t> </a:t>
            </a:r>
            <a:r>
              <a:rPr lang="en-GB" sz="3300" dirty="0" err="1" smtClean="0"/>
              <a:t>eich</a:t>
            </a:r>
            <a:r>
              <a:rPr lang="en-GB" sz="3300" dirty="0" smtClean="0"/>
              <a:t> </a:t>
            </a:r>
            <a:r>
              <a:rPr lang="en-GB" sz="3300" dirty="0" err="1" smtClean="0"/>
              <a:t>dewisiadau</a:t>
            </a:r>
            <a:r>
              <a:rPr lang="en-GB" sz="3300" dirty="0" smtClean="0"/>
              <a:t>.</a:t>
            </a:r>
            <a:endParaRPr lang="en-GB" sz="3300" dirty="0"/>
          </a:p>
        </p:txBody>
      </p:sp>
      <p:sp>
        <p:nvSpPr>
          <p:cNvPr id="4" name="Content Placeholder 3"/>
          <p:cNvSpPr>
            <a:spLocks noGrp="1"/>
          </p:cNvSpPr>
          <p:nvPr>
            <p:ph sz="half" idx="2"/>
          </p:nvPr>
        </p:nvSpPr>
        <p:spPr>
          <a:xfrm>
            <a:off x="6340533" y="1402514"/>
            <a:ext cx="3955126" cy="4351338"/>
          </a:xfrm>
        </p:spPr>
        <p:txBody>
          <a:bodyPr>
            <a:normAutofit fontScale="55000" lnSpcReduction="20000"/>
          </a:bodyPr>
          <a:lstStyle/>
          <a:p>
            <a:r>
              <a:rPr lang="en-GB" b="1" dirty="0" smtClean="0"/>
              <a:t>Teams of 3-5.</a:t>
            </a:r>
          </a:p>
          <a:p>
            <a:pPr marL="514350" indent="-514350">
              <a:buFont typeface="+mj-lt"/>
              <a:buAutoNum type="arabicPeriod"/>
            </a:pPr>
            <a:r>
              <a:rPr lang="en-GB" sz="3300" dirty="0"/>
              <a:t>The school has earmarked a sum of </a:t>
            </a:r>
            <a:r>
              <a:rPr lang="en-GB" sz="3300" dirty="0" smtClean="0"/>
              <a:t>£150 </a:t>
            </a:r>
            <a:r>
              <a:rPr lang="en-GB" sz="3300" dirty="0"/>
              <a:t>for improving the school learning environment.</a:t>
            </a:r>
          </a:p>
          <a:p>
            <a:pPr marL="514350" indent="-514350">
              <a:buFont typeface="+mj-lt"/>
              <a:buAutoNum type="arabicPeriod"/>
            </a:pPr>
            <a:r>
              <a:rPr lang="en-GB" sz="3300" dirty="0"/>
              <a:t>You have been given the responsibility of designing an effective learning environment.</a:t>
            </a:r>
          </a:p>
          <a:p>
            <a:pPr marL="514350" indent="-514350">
              <a:buFont typeface="+mj-lt"/>
              <a:buAutoNum type="arabicPeriod"/>
            </a:pPr>
            <a:r>
              <a:rPr lang="en-GB" sz="3300" dirty="0"/>
              <a:t>What constitutes an 'effective learning environment' must derive from principles drawn from literature.</a:t>
            </a:r>
          </a:p>
          <a:p>
            <a:pPr marL="514350" indent="-514350">
              <a:buFont typeface="+mj-lt"/>
              <a:buAutoNum type="arabicPeriod"/>
            </a:pPr>
            <a:r>
              <a:rPr lang="en-GB" sz="3300" dirty="0"/>
              <a:t>Use Pinterest to gather together the tools / materials you need to create your effective learning environment.</a:t>
            </a:r>
          </a:p>
          <a:p>
            <a:pPr marL="514350" indent="-514350">
              <a:buFont typeface="+mj-lt"/>
              <a:buAutoNum type="arabicPeriod"/>
            </a:pPr>
            <a:r>
              <a:rPr lang="en-GB" sz="3300" dirty="0"/>
              <a:t>You must include the price of each item and an explanation of the literature that has influenced your choices.</a:t>
            </a:r>
            <a:endParaRPr lang="en-GB" sz="3300" dirty="0" smtClean="0"/>
          </a:p>
          <a:p>
            <a:endParaRPr lang="en-GB" dirty="0"/>
          </a:p>
        </p:txBody>
      </p:sp>
    </p:spTree>
    <p:extLst>
      <p:ext uri="{BB962C8B-B14F-4D97-AF65-F5344CB8AC3E}">
        <p14:creationId xmlns:p14="http://schemas.microsoft.com/office/powerpoint/2010/main" val="22990708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231257" y="1948852"/>
            <a:ext cx="3697854" cy="2080042"/>
          </a:xfrm>
          <a:prstGeom prst="rect">
            <a:avLst/>
          </a:prstGeom>
        </p:spPr>
      </p:pic>
      <p:sp>
        <p:nvSpPr>
          <p:cNvPr id="6" name="TextBox 5"/>
          <p:cNvSpPr txBox="1"/>
          <p:nvPr/>
        </p:nvSpPr>
        <p:spPr>
          <a:xfrm>
            <a:off x="166777" y="235789"/>
            <a:ext cx="4175185" cy="1200329"/>
          </a:xfrm>
          <a:prstGeom prst="rect">
            <a:avLst/>
          </a:prstGeom>
          <a:noFill/>
          <a:ln w="28575">
            <a:solidFill>
              <a:srgbClr val="FF0000"/>
            </a:solidFill>
          </a:ln>
        </p:spPr>
        <p:txBody>
          <a:bodyPr wrap="square" rtlCol="0">
            <a:spAutoFit/>
          </a:bodyPr>
          <a:lstStyle/>
          <a:p>
            <a:r>
              <a:rPr lang="en-GB" dirty="0" smtClean="0"/>
              <a:t>1. Ensure you have a device and access to Pinterest. You can register with Pinterest by following this link: </a:t>
            </a:r>
            <a:r>
              <a:rPr lang="en-GB" dirty="0" smtClean="0">
                <a:hlinkClick r:id="rId4"/>
              </a:rPr>
              <a:t>https://www.pinterest.co.uk/login/</a:t>
            </a:r>
            <a:endParaRPr lang="en-GB" dirty="0"/>
          </a:p>
        </p:txBody>
      </p:sp>
      <p:sp>
        <p:nvSpPr>
          <p:cNvPr id="7" name="TextBox 6"/>
          <p:cNvSpPr txBox="1"/>
          <p:nvPr/>
        </p:nvSpPr>
        <p:spPr>
          <a:xfrm>
            <a:off x="4816416" y="235789"/>
            <a:ext cx="2527539" cy="923330"/>
          </a:xfrm>
          <a:prstGeom prst="rect">
            <a:avLst/>
          </a:prstGeom>
          <a:noFill/>
          <a:ln w="28575">
            <a:solidFill>
              <a:srgbClr val="FF0000"/>
            </a:solidFill>
          </a:ln>
        </p:spPr>
        <p:txBody>
          <a:bodyPr wrap="square" rtlCol="0">
            <a:spAutoFit/>
          </a:bodyPr>
          <a:lstStyle/>
          <a:p>
            <a:r>
              <a:rPr lang="en-GB" dirty="0"/>
              <a:t>2</a:t>
            </a:r>
            <a:r>
              <a:rPr lang="en-GB" dirty="0" smtClean="0"/>
              <a:t>. Select someone in your team needs to be ‘strategic lead’.</a:t>
            </a:r>
            <a:endParaRPr lang="en-GB" dirty="0"/>
          </a:p>
        </p:txBody>
      </p:sp>
      <p:sp>
        <p:nvSpPr>
          <p:cNvPr id="8" name="TextBox 7"/>
          <p:cNvSpPr txBox="1"/>
          <p:nvPr/>
        </p:nvSpPr>
        <p:spPr>
          <a:xfrm>
            <a:off x="7824158" y="235789"/>
            <a:ext cx="4175185" cy="1200329"/>
          </a:xfrm>
          <a:prstGeom prst="rect">
            <a:avLst/>
          </a:prstGeom>
          <a:noFill/>
          <a:ln w="28575">
            <a:solidFill>
              <a:srgbClr val="FF0000"/>
            </a:solidFill>
          </a:ln>
        </p:spPr>
        <p:txBody>
          <a:bodyPr wrap="square" rtlCol="0">
            <a:spAutoFit/>
          </a:bodyPr>
          <a:lstStyle/>
          <a:p>
            <a:r>
              <a:rPr lang="en-GB" dirty="0" smtClean="0"/>
              <a:t>3. Using their Pinterest account, the ‘strategic lead’ will need to invite other members of the team to collaborate on one Pinterest board.</a:t>
            </a:r>
            <a:endParaRPr lang="en-GB" dirty="0"/>
          </a:p>
        </p:txBody>
      </p:sp>
      <p:sp>
        <p:nvSpPr>
          <p:cNvPr id="9" name="TextBox 8"/>
          <p:cNvSpPr txBox="1"/>
          <p:nvPr/>
        </p:nvSpPr>
        <p:spPr>
          <a:xfrm>
            <a:off x="166776" y="4252823"/>
            <a:ext cx="4175185" cy="1200329"/>
          </a:xfrm>
          <a:prstGeom prst="rect">
            <a:avLst/>
          </a:prstGeom>
          <a:noFill/>
          <a:ln w="28575">
            <a:solidFill>
              <a:srgbClr val="FF0000"/>
            </a:solidFill>
          </a:ln>
        </p:spPr>
        <p:txBody>
          <a:bodyPr wrap="square" rtlCol="0">
            <a:spAutoFit/>
          </a:bodyPr>
          <a:lstStyle/>
          <a:p>
            <a:r>
              <a:rPr lang="en-GB" dirty="0" smtClean="0"/>
              <a:t>4. Invite the members of your team to collaborate on your Pinterest board by entering the email addresses they’ve used to create their own Pinterest accounts.</a:t>
            </a:r>
            <a:endParaRPr lang="en-GB" dirty="0"/>
          </a:p>
        </p:txBody>
      </p:sp>
      <p:sp>
        <p:nvSpPr>
          <p:cNvPr id="10" name="TextBox 9"/>
          <p:cNvSpPr txBox="1"/>
          <p:nvPr/>
        </p:nvSpPr>
        <p:spPr>
          <a:xfrm>
            <a:off x="4816415" y="4495620"/>
            <a:ext cx="2527539" cy="923330"/>
          </a:xfrm>
          <a:prstGeom prst="rect">
            <a:avLst/>
          </a:prstGeom>
          <a:noFill/>
          <a:ln w="28575">
            <a:solidFill>
              <a:srgbClr val="FF0000"/>
            </a:solidFill>
          </a:ln>
        </p:spPr>
        <p:txBody>
          <a:bodyPr wrap="square" rtlCol="0">
            <a:spAutoFit/>
          </a:bodyPr>
          <a:lstStyle/>
          <a:p>
            <a:r>
              <a:rPr lang="en-GB" dirty="0" smtClean="0"/>
              <a:t>5. Be prepared to ‘show off’ your design to the other teams later on!</a:t>
            </a:r>
            <a:endParaRPr lang="en-GB" dirty="0"/>
          </a:p>
        </p:txBody>
      </p:sp>
      <p:sp>
        <p:nvSpPr>
          <p:cNvPr id="11" name="TextBox 10"/>
          <p:cNvSpPr txBox="1"/>
          <p:nvPr/>
        </p:nvSpPr>
        <p:spPr>
          <a:xfrm>
            <a:off x="7778151" y="4218621"/>
            <a:ext cx="4175185" cy="1200329"/>
          </a:xfrm>
          <a:prstGeom prst="rect">
            <a:avLst/>
          </a:prstGeom>
          <a:noFill/>
          <a:ln w="28575">
            <a:solidFill>
              <a:srgbClr val="FF0000"/>
            </a:solidFill>
          </a:ln>
        </p:spPr>
        <p:txBody>
          <a:bodyPr wrap="square" rtlCol="0">
            <a:spAutoFit/>
          </a:bodyPr>
          <a:lstStyle/>
          <a:p>
            <a:r>
              <a:rPr lang="en-GB" dirty="0" smtClean="0"/>
              <a:t>6. During a ‘market place’ activity, you need to decide on the best design from your teaching/learning group. The most popular design will go onto a final!</a:t>
            </a:r>
            <a:endParaRPr lang="en-GB" dirty="0"/>
          </a:p>
        </p:txBody>
      </p:sp>
    </p:spTree>
    <p:extLst>
      <p:ext uri="{BB962C8B-B14F-4D97-AF65-F5344CB8AC3E}">
        <p14:creationId xmlns:p14="http://schemas.microsoft.com/office/powerpoint/2010/main" val="3500977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231257" y="1895782"/>
            <a:ext cx="3697854" cy="2080042"/>
          </a:xfrm>
          <a:prstGeom prst="rect">
            <a:avLst/>
          </a:prstGeom>
        </p:spPr>
      </p:pic>
      <p:sp>
        <p:nvSpPr>
          <p:cNvPr id="6" name="TextBox 5"/>
          <p:cNvSpPr txBox="1"/>
          <p:nvPr/>
        </p:nvSpPr>
        <p:spPr>
          <a:xfrm>
            <a:off x="166777" y="235789"/>
            <a:ext cx="4175185" cy="1200329"/>
          </a:xfrm>
          <a:prstGeom prst="rect">
            <a:avLst/>
          </a:prstGeom>
          <a:noFill/>
          <a:ln w="28575">
            <a:solidFill>
              <a:srgbClr val="FF0000"/>
            </a:solidFill>
          </a:ln>
        </p:spPr>
        <p:txBody>
          <a:bodyPr wrap="square" rtlCol="0">
            <a:spAutoFit/>
          </a:bodyPr>
          <a:lstStyle/>
          <a:p>
            <a:pPr marL="342900" indent="-342900">
              <a:buAutoNum type="arabicPeriod"/>
            </a:pPr>
            <a:r>
              <a:rPr lang="en-GB" dirty="0" err="1" smtClean="0"/>
              <a:t>Gofalwch</a:t>
            </a:r>
            <a:r>
              <a:rPr lang="en-GB" dirty="0" smtClean="0"/>
              <a:t> </a:t>
            </a:r>
            <a:r>
              <a:rPr lang="en-GB" dirty="0" err="1" smtClean="0"/>
              <a:t>fod</a:t>
            </a:r>
            <a:r>
              <a:rPr lang="en-GB" dirty="0" smtClean="0"/>
              <a:t> </a:t>
            </a:r>
            <a:r>
              <a:rPr lang="en-GB" dirty="0" err="1" smtClean="0"/>
              <a:t>gennych</a:t>
            </a:r>
            <a:r>
              <a:rPr lang="en-GB" dirty="0" smtClean="0"/>
              <a:t> </a:t>
            </a:r>
            <a:r>
              <a:rPr lang="en-GB" dirty="0" err="1" smtClean="0"/>
              <a:t>ddyfais</a:t>
            </a:r>
            <a:r>
              <a:rPr lang="en-GB" dirty="0" smtClean="0"/>
              <a:t> </a:t>
            </a:r>
            <a:r>
              <a:rPr lang="en-GB" dirty="0" err="1" smtClean="0"/>
              <a:t>a’ch</a:t>
            </a:r>
            <a:r>
              <a:rPr lang="en-GB" dirty="0" smtClean="0"/>
              <a:t> bod </a:t>
            </a:r>
            <a:r>
              <a:rPr lang="en-GB" dirty="0" err="1" smtClean="0"/>
              <a:t>wedi</a:t>
            </a:r>
            <a:r>
              <a:rPr lang="en-GB" dirty="0" smtClean="0"/>
              <a:t> </a:t>
            </a:r>
            <a:r>
              <a:rPr lang="en-GB" dirty="0" err="1" smtClean="0"/>
              <a:t>cofrestru</a:t>
            </a:r>
            <a:r>
              <a:rPr lang="en-GB" dirty="0" smtClean="0"/>
              <a:t> </a:t>
            </a:r>
            <a:r>
              <a:rPr lang="en-GB" dirty="0" err="1" smtClean="0"/>
              <a:t>gyda</a:t>
            </a:r>
            <a:r>
              <a:rPr lang="en-GB" dirty="0" smtClean="0"/>
              <a:t> Pinterest. </a:t>
            </a:r>
            <a:r>
              <a:rPr lang="en-GB" dirty="0" err="1" smtClean="0"/>
              <a:t>Cofrestrwch</a:t>
            </a:r>
            <a:r>
              <a:rPr lang="en-GB" dirty="0" smtClean="0"/>
              <a:t> </a:t>
            </a:r>
            <a:r>
              <a:rPr lang="en-GB" dirty="0" err="1" smtClean="0"/>
              <a:t>gan</a:t>
            </a:r>
            <a:r>
              <a:rPr lang="en-GB" dirty="0" smtClean="0"/>
              <a:t> </a:t>
            </a:r>
            <a:r>
              <a:rPr lang="en-GB" dirty="0" err="1" smtClean="0"/>
              <a:t>ddilyn</a:t>
            </a:r>
            <a:r>
              <a:rPr lang="en-GB" dirty="0" smtClean="0"/>
              <a:t> y </a:t>
            </a:r>
            <a:r>
              <a:rPr lang="en-GB" dirty="0" err="1" smtClean="0"/>
              <a:t>ddolen</a:t>
            </a:r>
            <a:r>
              <a:rPr lang="en-GB" dirty="0" smtClean="0"/>
              <a:t> hon: </a:t>
            </a:r>
            <a:r>
              <a:rPr lang="en-GB" dirty="0" smtClean="0">
                <a:hlinkClick r:id="rId4"/>
              </a:rPr>
              <a:t>https://www.pinterest.co.uk/login/</a:t>
            </a:r>
            <a:endParaRPr lang="en-GB" dirty="0"/>
          </a:p>
        </p:txBody>
      </p:sp>
      <p:sp>
        <p:nvSpPr>
          <p:cNvPr id="7" name="TextBox 6"/>
          <p:cNvSpPr txBox="1"/>
          <p:nvPr/>
        </p:nvSpPr>
        <p:spPr>
          <a:xfrm>
            <a:off x="4816416" y="235789"/>
            <a:ext cx="2527539" cy="923330"/>
          </a:xfrm>
          <a:prstGeom prst="rect">
            <a:avLst/>
          </a:prstGeom>
          <a:noFill/>
          <a:ln w="28575">
            <a:solidFill>
              <a:srgbClr val="FF0000"/>
            </a:solidFill>
          </a:ln>
        </p:spPr>
        <p:txBody>
          <a:bodyPr wrap="square" rtlCol="0">
            <a:spAutoFit/>
          </a:bodyPr>
          <a:lstStyle/>
          <a:p>
            <a:r>
              <a:rPr lang="en-GB" dirty="0"/>
              <a:t>2</a:t>
            </a:r>
            <a:r>
              <a:rPr lang="en-GB" dirty="0" smtClean="0"/>
              <a:t>. </a:t>
            </a:r>
            <a:r>
              <a:rPr lang="en-GB" dirty="0" err="1" smtClean="0"/>
              <a:t>Dewiswch</a:t>
            </a:r>
            <a:r>
              <a:rPr lang="en-GB" dirty="0" smtClean="0"/>
              <a:t> </a:t>
            </a:r>
            <a:r>
              <a:rPr lang="en-GB" dirty="0" err="1" smtClean="0"/>
              <a:t>rhywun</a:t>
            </a:r>
            <a:r>
              <a:rPr lang="en-GB" dirty="0" smtClean="0"/>
              <a:t> </a:t>
            </a:r>
            <a:r>
              <a:rPr lang="en-GB" dirty="0" err="1" smtClean="0"/>
              <a:t>yn</a:t>
            </a:r>
            <a:r>
              <a:rPr lang="en-GB" dirty="0" smtClean="0"/>
              <a:t> </a:t>
            </a:r>
            <a:r>
              <a:rPr lang="en-GB" dirty="0" err="1" smtClean="0"/>
              <a:t>eich</a:t>
            </a:r>
            <a:r>
              <a:rPr lang="en-GB" dirty="0" smtClean="0"/>
              <a:t> </a:t>
            </a:r>
            <a:r>
              <a:rPr lang="en-GB" dirty="0" err="1" smtClean="0"/>
              <a:t>tîm</a:t>
            </a:r>
            <a:r>
              <a:rPr lang="en-GB" dirty="0" smtClean="0"/>
              <a:t> </a:t>
            </a:r>
            <a:r>
              <a:rPr lang="en-GB" dirty="0" err="1" smtClean="0"/>
              <a:t>i</a:t>
            </a:r>
            <a:r>
              <a:rPr lang="en-GB" dirty="0" smtClean="0"/>
              <a:t> </a:t>
            </a:r>
            <a:r>
              <a:rPr lang="en-GB" dirty="0" err="1" smtClean="0"/>
              <a:t>fod</a:t>
            </a:r>
            <a:r>
              <a:rPr lang="en-GB" dirty="0" smtClean="0"/>
              <a:t> </a:t>
            </a:r>
            <a:r>
              <a:rPr lang="en-GB" dirty="0" err="1" smtClean="0"/>
              <a:t>yn</a:t>
            </a:r>
            <a:r>
              <a:rPr lang="en-GB" dirty="0" smtClean="0"/>
              <a:t> ‘</a:t>
            </a:r>
            <a:r>
              <a:rPr lang="en-GB" dirty="0" err="1" smtClean="0"/>
              <a:t>arweinydd</a:t>
            </a:r>
            <a:r>
              <a:rPr lang="en-GB" dirty="0" smtClean="0"/>
              <a:t> </a:t>
            </a:r>
            <a:r>
              <a:rPr lang="en-GB" dirty="0" err="1" smtClean="0"/>
              <a:t>strategol</a:t>
            </a:r>
            <a:r>
              <a:rPr lang="en-GB" dirty="0" smtClean="0"/>
              <a:t>’. </a:t>
            </a:r>
            <a:endParaRPr lang="en-GB" dirty="0"/>
          </a:p>
        </p:txBody>
      </p:sp>
      <p:sp>
        <p:nvSpPr>
          <p:cNvPr id="8" name="TextBox 7"/>
          <p:cNvSpPr txBox="1"/>
          <p:nvPr/>
        </p:nvSpPr>
        <p:spPr>
          <a:xfrm>
            <a:off x="7824158" y="235789"/>
            <a:ext cx="4175185" cy="1200329"/>
          </a:xfrm>
          <a:prstGeom prst="rect">
            <a:avLst/>
          </a:prstGeom>
          <a:noFill/>
          <a:ln w="28575">
            <a:solidFill>
              <a:srgbClr val="FF0000"/>
            </a:solidFill>
          </a:ln>
        </p:spPr>
        <p:txBody>
          <a:bodyPr wrap="square" rtlCol="0">
            <a:spAutoFit/>
          </a:bodyPr>
          <a:lstStyle/>
          <a:p>
            <a:r>
              <a:rPr lang="en-GB" dirty="0" smtClean="0"/>
              <a:t>3. </a:t>
            </a:r>
            <a:r>
              <a:rPr lang="en-GB" dirty="0" err="1" smtClean="0"/>
              <a:t>Gan</a:t>
            </a:r>
            <a:r>
              <a:rPr lang="en-GB" dirty="0" smtClean="0"/>
              <a:t> </a:t>
            </a:r>
            <a:r>
              <a:rPr lang="en-GB" dirty="0" err="1" smtClean="0"/>
              <a:t>ddefnyddio’i</a:t>
            </a:r>
            <a:r>
              <a:rPr lang="en-GB" dirty="0" smtClean="0"/>
              <a:t> g/</a:t>
            </a:r>
            <a:r>
              <a:rPr lang="en-GB" dirty="0" err="1" smtClean="0"/>
              <a:t>chyfrif</a:t>
            </a:r>
            <a:r>
              <a:rPr lang="en-GB" dirty="0" smtClean="0"/>
              <a:t> Pinterest, </a:t>
            </a:r>
            <a:r>
              <a:rPr lang="en-GB" dirty="0" err="1" smtClean="0"/>
              <a:t>mae</a:t>
            </a:r>
            <a:r>
              <a:rPr lang="en-GB" dirty="0" smtClean="0"/>
              <a:t> </a:t>
            </a:r>
            <a:r>
              <a:rPr lang="en-GB" dirty="0" err="1" smtClean="0"/>
              <a:t>angen</a:t>
            </a:r>
            <a:r>
              <a:rPr lang="en-GB" dirty="0" smtClean="0"/>
              <a:t> </a:t>
            </a:r>
            <a:r>
              <a:rPr lang="en-GB" dirty="0" err="1"/>
              <a:t>i</a:t>
            </a:r>
            <a:r>
              <a:rPr lang="en-GB" dirty="0" err="1" smtClean="0"/>
              <a:t>’r</a:t>
            </a:r>
            <a:r>
              <a:rPr lang="en-GB" dirty="0" smtClean="0"/>
              <a:t> ‘</a:t>
            </a:r>
            <a:r>
              <a:rPr lang="en-GB" dirty="0" err="1" smtClean="0"/>
              <a:t>arweinydd</a:t>
            </a:r>
            <a:r>
              <a:rPr lang="en-GB" dirty="0" smtClean="0"/>
              <a:t> </a:t>
            </a:r>
            <a:r>
              <a:rPr lang="en-GB" dirty="0" err="1" smtClean="0"/>
              <a:t>strategol</a:t>
            </a:r>
            <a:r>
              <a:rPr lang="en-GB" dirty="0" smtClean="0"/>
              <a:t>’ </a:t>
            </a:r>
            <a:r>
              <a:rPr lang="en-GB" dirty="0" err="1" smtClean="0"/>
              <a:t>wahodd</a:t>
            </a:r>
            <a:r>
              <a:rPr lang="en-GB" dirty="0" smtClean="0"/>
              <a:t> </a:t>
            </a:r>
            <a:r>
              <a:rPr lang="en-GB" dirty="0" err="1" smtClean="0"/>
              <a:t>aelodau</a:t>
            </a:r>
            <a:r>
              <a:rPr lang="en-GB" dirty="0" smtClean="0"/>
              <a:t> </a:t>
            </a:r>
            <a:r>
              <a:rPr lang="en-GB" dirty="0" err="1" smtClean="0"/>
              <a:t>eraill</a:t>
            </a:r>
            <a:r>
              <a:rPr lang="en-GB" dirty="0" smtClean="0"/>
              <a:t> y </a:t>
            </a:r>
            <a:r>
              <a:rPr lang="en-GB" dirty="0" err="1" smtClean="0"/>
              <a:t>tîm</a:t>
            </a:r>
            <a:r>
              <a:rPr lang="en-GB" dirty="0" smtClean="0"/>
              <a:t> </a:t>
            </a:r>
            <a:r>
              <a:rPr lang="en-GB" dirty="0" err="1" smtClean="0"/>
              <a:t>i</a:t>
            </a:r>
            <a:r>
              <a:rPr lang="en-GB" dirty="0" smtClean="0"/>
              <a:t> </a:t>
            </a:r>
            <a:r>
              <a:rPr lang="en-GB" dirty="0" err="1" smtClean="0"/>
              <a:t>gydweithio</a:t>
            </a:r>
            <a:r>
              <a:rPr lang="en-GB" dirty="0" smtClean="0"/>
              <a:t> </a:t>
            </a:r>
            <a:r>
              <a:rPr lang="en-GB" dirty="0" err="1" smtClean="0"/>
              <a:t>ar</a:t>
            </a:r>
            <a:r>
              <a:rPr lang="en-GB" dirty="0" smtClean="0"/>
              <a:t> un </a:t>
            </a:r>
            <a:r>
              <a:rPr lang="en-GB" dirty="0" err="1" smtClean="0"/>
              <a:t>templed</a:t>
            </a:r>
            <a:r>
              <a:rPr lang="en-GB" dirty="0" smtClean="0"/>
              <a:t> Pinterest. </a:t>
            </a:r>
            <a:endParaRPr lang="en-GB" dirty="0"/>
          </a:p>
        </p:txBody>
      </p:sp>
      <p:sp>
        <p:nvSpPr>
          <p:cNvPr id="9" name="TextBox 8"/>
          <p:cNvSpPr txBox="1"/>
          <p:nvPr/>
        </p:nvSpPr>
        <p:spPr>
          <a:xfrm>
            <a:off x="166776" y="4252823"/>
            <a:ext cx="4175185" cy="1200329"/>
          </a:xfrm>
          <a:prstGeom prst="rect">
            <a:avLst/>
          </a:prstGeom>
          <a:noFill/>
          <a:ln w="28575">
            <a:solidFill>
              <a:srgbClr val="FF0000"/>
            </a:solidFill>
          </a:ln>
        </p:spPr>
        <p:txBody>
          <a:bodyPr wrap="square" rtlCol="0">
            <a:spAutoFit/>
          </a:bodyPr>
          <a:lstStyle/>
          <a:p>
            <a:r>
              <a:rPr lang="en-GB" dirty="0" smtClean="0"/>
              <a:t>4. </a:t>
            </a:r>
            <a:r>
              <a:rPr lang="en-GB" dirty="0" err="1" smtClean="0"/>
              <a:t>Gwahoddwch</a:t>
            </a:r>
            <a:r>
              <a:rPr lang="en-GB" dirty="0" smtClean="0"/>
              <a:t> </a:t>
            </a:r>
            <a:r>
              <a:rPr lang="en-GB" dirty="0" err="1" smtClean="0"/>
              <a:t>aelodau’ch</a:t>
            </a:r>
            <a:r>
              <a:rPr lang="en-GB" dirty="0" smtClean="0"/>
              <a:t> </a:t>
            </a:r>
            <a:r>
              <a:rPr lang="en-GB" dirty="0" err="1" smtClean="0"/>
              <a:t>tîm</a:t>
            </a:r>
            <a:r>
              <a:rPr lang="en-GB" dirty="0" smtClean="0"/>
              <a:t> I </a:t>
            </a:r>
            <a:r>
              <a:rPr lang="en-GB" dirty="0" err="1" smtClean="0"/>
              <a:t>gydweithio</a:t>
            </a:r>
            <a:r>
              <a:rPr lang="en-GB" dirty="0" smtClean="0"/>
              <a:t> </a:t>
            </a:r>
            <a:r>
              <a:rPr lang="en-GB" dirty="0" err="1" smtClean="0"/>
              <a:t>ar</a:t>
            </a:r>
            <a:r>
              <a:rPr lang="en-GB" dirty="0" smtClean="0"/>
              <a:t> </a:t>
            </a:r>
            <a:r>
              <a:rPr lang="en-GB" dirty="0" err="1" smtClean="0"/>
              <a:t>eich</a:t>
            </a:r>
            <a:r>
              <a:rPr lang="en-GB" dirty="0" smtClean="0"/>
              <a:t> </a:t>
            </a:r>
            <a:r>
              <a:rPr lang="en-GB" dirty="0" err="1" smtClean="0"/>
              <a:t>templed</a:t>
            </a:r>
            <a:r>
              <a:rPr lang="en-GB" dirty="0" smtClean="0"/>
              <a:t> Pinterest </a:t>
            </a:r>
            <a:r>
              <a:rPr lang="en-GB" dirty="0" err="1" smtClean="0"/>
              <a:t>drwy</a:t>
            </a:r>
            <a:r>
              <a:rPr lang="en-GB" dirty="0" smtClean="0"/>
              <a:t> </a:t>
            </a:r>
            <a:r>
              <a:rPr lang="en-GB" dirty="0" err="1" smtClean="0"/>
              <a:t>nodi’r</a:t>
            </a:r>
            <a:r>
              <a:rPr lang="en-GB" dirty="0" smtClean="0"/>
              <a:t> </a:t>
            </a:r>
            <a:r>
              <a:rPr lang="en-GB" dirty="0" err="1" smtClean="0"/>
              <a:t>cyfeiriadau</a:t>
            </a:r>
            <a:r>
              <a:rPr lang="en-GB" dirty="0" smtClean="0"/>
              <a:t> </a:t>
            </a:r>
            <a:r>
              <a:rPr lang="en-GB" dirty="0" err="1" smtClean="0"/>
              <a:t>ebost</a:t>
            </a:r>
            <a:r>
              <a:rPr lang="en-GB" dirty="0" smtClean="0"/>
              <a:t> </a:t>
            </a:r>
            <a:r>
              <a:rPr lang="en-GB" dirty="0" err="1" smtClean="0"/>
              <a:t>ddefnyddion</a:t>
            </a:r>
            <a:r>
              <a:rPr lang="en-GB" dirty="0" smtClean="0"/>
              <a:t> </a:t>
            </a:r>
            <a:r>
              <a:rPr lang="en-GB" dirty="0" err="1" smtClean="0"/>
              <a:t>nhw</a:t>
            </a:r>
            <a:r>
              <a:rPr lang="en-GB" dirty="0" smtClean="0"/>
              <a:t> I </a:t>
            </a:r>
            <a:r>
              <a:rPr lang="en-GB" dirty="0" err="1" smtClean="0"/>
              <a:t>greu</a:t>
            </a:r>
            <a:r>
              <a:rPr lang="en-GB" dirty="0" smtClean="0"/>
              <a:t> </a:t>
            </a:r>
            <a:r>
              <a:rPr lang="en-GB" dirty="0" err="1" smtClean="0"/>
              <a:t>eu</a:t>
            </a:r>
            <a:r>
              <a:rPr lang="en-GB" dirty="0" smtClean="0"/>
              <a:t> </a:t>
            </a:r>
            <a:r>
              <a:rPr lang="en-GB" dirty="0" err="1" smtClean="0"/>
              <a:t>cyfrif</a:t>
            </a:r>
            <a:r>
              <a:rPr lang="en-GB" dirty="0" smtClean="0"/>
              <a:t>. </a:t>
            </a:r>
            <a:endParaRPr lang="en-GB" dirty="0"/>
          </a:p>
        </p:txBody>
      </p:sp>
      <p:sp>
        <p:nvSpPr>
          <p:cNvPr id="10" name="TextBox 9"/>
          <p:cNvSpPr txBox="1"/>
          <p:nvPr/>
        </p:nvSpPr>
        <p:spPr>
          <a:xfrm>
            <a:off x="4816415" y="4495620"/>
            <a:ext cx="2527539" cy="923330"/>
          </a:xfrm>
          <a:prstGeom prst="rect">
            <a:avLst/>
          </a:prstGeom>
          <a:noFill/>
          <a:ln w="28575">
            <a:solidFill>
              <a:srgbClr val="FF0000"/>
            </a:solidFill>
          </a:ln>
        </p:spPr>
        <p:txBody>
          <a:bodyPr wrap="square" rtlCol="0">
            <a:spAutoFit/>
          </a:bodyPr>
          <a:lstStyle/>
          <a:p>
            <a:r>
              <a:rPr lang="en-GB" dirty="0" smtClean="0"/>
              <a:t>5. </a:t>
            </a:r>
            <a:r>
              <a:rPr lang="en-GB" dirty="0" err="1" smtClean="0"/>
              <a:t>Byddwch</a:t>
            </a:r>
            <a:r>
              <a:rPr lang="en-GB" dirty="0" smtClean="0"/>
              <a:t> </a:t>
            </a:r>
            <a:r>
              <a:rPr lang="en-GB" dirty="0" err="1" smtClean="0"/>
              <a:t>yn</a:t>
            </a:r>
            <a:r>
              <a:rPr lang="en-GB" dirty="0" smtClean="0"/>
              <a:t> </a:t>
            </a:r>
            <a:r>
              <a:rPr lang="en-GB" dirty="0" err="1" smtClean="0"/>
              <a:t>barod</a:t>
            </a:r>
            <a:r>
              <a:rPr lang="en-GB" dirty="0" smtClean="0"/>
              <a:t> </a:t>
            </a:r>
            <a:r>
              <a:rPr lang="en-GB" dirty="0" err="1" smtClean="0"/>
              <a:t>i</a:t>
            </a:r>
            <a:r>
              <a:rPr lang="en-GB" dirty="0" smtClean="0"/>
              <a:t> </a:t>
            </a:r>
            <a:r>
              <a:rPr lang="en-GB" dirty="0" err="1" smtClean="0"/>
              <a:t>ddangos</a:t>
            </a:r>
            <a:r>
              <a:rPr lang="en-GB" dirty="0" smtClean="0"/>
              <a:t> </a:t>
            </a:r>
            <a:r>
              <a:rPr lang="en-GB" dirty="0" err="1" smtClean="0"/>
              <a:t>eich</a:t>
            </a:r>
            <a:r>
              <a:rPr lang="en-GB" dirty="0" smtClean="0"/>
              <a:t> </a:t>
            </a:r>
            <a:r>
              <a:rPr lang="en-GB" dirty="0" err="1" smtClean="0"/>
              <a:t>gwaith</a:t>
            </a:r>
            <a:r>
              <a:rPr lang="en-GB" dirty="0" smtClean="0"/>
              <a:t> </a:t>
            </a:r>
            <a:r>
              <a:rPr lang="en-GB" dirty="0" err="1"/>
              <a:t>i</a:t>
            </a:r>
            <a:r>
              <a:rPr lang="en-GB" dirty="0" err="1" smtClean="0"/>
              <a:t>’r</a:t>
            </a:r>
            <a:r>
              <a:rPr lang="en-GB" dirty="0" smtClean="0"/>
              <a:t> </a:t>
            </a:r>
            <a:r>
              <a:rPr lang="en-GB" dirty="0" err="1" smtClean="0"/>
              <a:t>timoedd</a:t>
            </a:r>
            <a:r>
              <a:rPr lang="en-GB" dirty="0" smtClean="0"/>
              <a:t> </a:t>
            </a:r>
            <a:r>
              <a:rPr lang="en-GB" dirty="0" err="1" smtClean="0"/>
              <a:t>eraill</a:t>
            </a:r>
            <a:r>
              <a:rPr lang="en-GB" dirty="0" smtClean="0"/>
              <a:t>!</a:t>
            </a:r>
            <a:endParaRPr lang="en-GB" dirty="0"/>
          </a:p>
        </p:txBody>
      </p:sp>
      <p:sp>
        <p:nvSpPr>
          <p:cNvPr id="11" name="TextBox 10"/>
          <p:cNvSpPr txBox="1"/>
          <p:nvPr/>
        </p:nvSpPr>
        <p:spPr>
          <a:xfrm>
            <a:off x="7778151" y="4218621"/>
            <a:ext cx="4175185" cy="1200329"/>
          </a:xfrm>
          <a:prstGeom prst="rect">
            <a:avLst/>
          </a:prstGeom>
          <a:noFill/>
          <a:ln w="28575">
            <a:solidFill>
              <a:srgbClr val="FF0000"/>
            </a:solidFill>
          </a:ln>
        </p:spPr>
        <p:txBody>
          <a:bodyPr wrap="square" rtlCol="0">
            <a:spAutoFit/>
          </a:bodyPr>
          <a:lstStyle/>
          <a:p>
            <a:r>
              <a:rPr lang="en-GB" dirty="0" smtClean="0"/>
              <a:t>6. </a:t>
            </a:r>
            <a:r>
              <a:rPr lang="en-GB" dirty="0" err="1" smtClean="0"/>
              <a:t>Yn</a:t>
            </a:r>
            <a:r>
              <a:rPr lang="en-GB" dirty="0" smtClean="0"/>
              <a:t> </a:t>
            </a:r>
            <a:r>
              <a:rPr lang="en-GB" dirty="0" err="1" smtClean="0"/>
              <a:t>ystod</a:t>
            </a:r>
            <a:r>
              <a:rPr lang="en-GB" dirty="0" smtClean="0"/>
              <a:t> </a:t>
            </a:r>
            <a:r>
              <a:rPr lang="en-GB" dirty="0" err="1" smtClean="0"/>
              <a:t>gweithgaredd</a:t>
            </a:r>
            <a:r>
              <a:rPr lang="en-GB" dirty="0" smtClean="0"/>
              <a:t> ‘</a:t>
            </a:r>
            <a:r>
              <a:rPr lang="en-GB" dirty="0" err="1" smtClean="0"/>
              <a:t>marchnad</a:t>
            </a:r>
            <a:r>
              <a:rPr lang="en-GB" dirty="0" smtClean="0"/>
              <a:t>-le’, </a:t>
            </a:r>
            <a:r>
              <a:rPr lang="en-GB" dirty="0" err="1" smtClean="0"/>
              <a:t>mae</a:t>
            </a:r>
            <a:r>
              <a:rPr lang="en-GB" dirty="0" smtClean="0"/>
              <a:t> </a:t>
            </a:r>
            <a:r>
              <a:rPr lang="en-GB" dirty="0" err="1" smtClean="0"/>
              <a:t>angen</a:t>
            </a:r>
            <a:r>
              <a:rPr lang="en-GB" dirty="0" smtClean="0"/>
              <a:t> </a:t>
            </a:r>
            <a:r>
              <a:rPr lang="en-GB" dirty="0" err="1" smtClean="0"/>
              <a:t>i</a:t>
            </a:r>
            <a:r>
              <a:rPr lang="en-GB" dirty="0" smtClean="0"/>
              <a:t> chi </a:t>
            </a:r>
            <a:r>
              <a:rPr lang="en-GB" dirty="0" err="1" smtClean="0"/>
              <a:t>benderfynu</a:t>
            </a:r>
            <a:r>
              <a:rPr lang="en-GB" dirty="0" smtClean="0"/>
              <a:t> </a:t>
            </a:r>
            <a:r>
              <a:rPr lang="en-GB" dirty="0" err="1" smtClean="0"/>
              <a:t>ar</a:t>
            </a:r>
            <a:r>
              <a:rPr lang="en-GB" dirty="0" smtClean="0"/>
              <a:t> y </a:t>
            </a:r>
            <a:r>
              <a:rPr lang="en-GB" dirty="0" err="1" smtClean="0"/>
              <a:t>gwaith</a:t>
            </a:r>
            <a:r>
              <a:rPr lang="en-GB" dirty="0" smtClean="0"/>
              <a:t> </a:t>
            </a:r>
            <a:r>
              <a:rPr lang="en-GB" dirty="0" err="1" smtClean="0"/>
              <a:t>gorau</a:t>
            </a:r>
            <a:r>
              <a:rPr lang="en-GB" dirty="0" smtClean="0"/>
              <a:t> </a:t>
            </a:r>
            <a:r>
              <a:rPr lang="en-GB" dirty="0" err="1" smtClean="0"/>
              <a:t>o’ch</a:t>
            </a:r>
            <a:r>
              <a:rPr lang="en-GB" dirty="0" smtClean="0"/>
              <a:t> </a:t>
            </a:r>
            <a:r>
              <a:rPr lang="en-GB" dirty="0" err="1" smtClean="0"/>
              <a:t>grŵp</a:t>
            </a:r>
            <a:r>
              <a:rPr lang="en-GB" dirty="0" smtClean="0"/>
              <a:t> </a:t>
            </a:r>
            <a:r>
              <a:rPr lang="en-GB" dirty="0" err="1" smtClean="0"/>
              <a:t>dysgu</a:t>
            </a:r>
            <a:r>
              <a:rPr lang="en-GB" dirty="0" smtClean="0"/>
              <a:t>. </a:t>
            </a:r>
            <a:r>
              <a:rPr lang="en-GB" dirty="0" err="1" smtClean="0"/>
              <a:t>Bydd</a:t>
            </a:r>
            <a:r>
              <a:rPr lang="en-GB" dirty="0" smtClean="0"/>
              <a:t> y </a:t>
            </a:r>
            <a:r>
              <a:rPr lang="en-GB" dirty="0" err="1" smtClean="0"/>
              <a:t>gwaith</a:t>
            </a:r>
            <a:r>
              <a:rPr lang="en-GB" dirty="0" smtClean="0"/>
              <a:t> </a:t>
            </a:r>
            <a:r>
              <a:rPr lang="en-GB" dirty="0" err="1" smtClean="0"/>
              <a:t>gorau</a:t>
            </a:r>
            <a:r>
              <a:rPr lang="en-GB" dirty="0" smtClean="0"/>
              <a:t> </a:t>
            </a:r>
            <a:r>
              <a:rPr lang="en-GB" dirty="0" err="1" smtClean="0"/>
              <a:t>o’r</a:t>
            </a:r>
            <a:r>
              <a:rPr lang="en-GB" dirty="0" smtClean="0"/>
              <a:t> </a:t>
            </a:r>
            <a:r>
              <a:rPr lang="en-GB" dirty="0" err="1" smtClean="0"/>
              <a:t>grŵp</a:t>
            </a:r>
            <a:r>
              <a:rPr lang="en-GB" dirty="0" smtClean="0"/>
              <a:t> </a:t>
            </a:r>
            <a:r>
              <a:rPr lang="en-GB" dirty="0" err="1" smtClean="0"/>
              <a:t>yn</a:t>
            </a:r>
            <a:r>
              <a:rPr lang="en-GB" dirty="0" smtClean="0"/>
              <a:t> </a:t>
            </a:r>
            <a:r>
              <a:rPr lang="en-GB" dirty="0" err="1" smtClean="0"/>
              <a:t>mynd</a:t>
            </a:r>
            <a:r>
              <a:rPr lang="en-GB" dirty="0" smtClean="0"/>
              <a:t> </a:t>
            </a:r>
            <a:r>
              <a:rPr lang="en-GB" dirty="0" err="1" smtClean="0"/>
              <a:t>i</a:t>
            </a:r>
            <a:r>
              <a:rPr lang="en-GB" dirty="0" smtClean="0"/>
              <a:t> </a:t>
            </a:r>
            <a:r>
              <a:rPr lang="en-GB" dirty="0" err="1" smtClean="0"/>
              <a:t>rownd</a:t>
            </a:r>
            <a:r>
              <a:rPr lang="en-GB" dirty="0" smtClean="0"/>
              <a:t> </a:t>
            </a:r>
            <a:r>
              <a:rPr lang="en-GB" dirty="0" err="1" smtClean="0"/>
              <a:t>derfynol</a:t>
            </a:r>
            <a:r>
              <a:rPr lang="en-GB" dirty="0" smtClean="0"/>
              <a:t>!</a:t>
            </a:r>
            <a:endParaRPr lang="en-GB" dirty="0"/>
          </a:p>
        </p:txBody>
      </p:sp>
    </p:spTree>
    <p:extLst>
      <p:ext uri="{BB962C8B-B14F-4D97-AF65-F5344CB8AC3E}">
        <p14:creationId xmlns:p14="http://schemas.microsoft.com/office/powerpoint/2010/main" val="13368782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a:xfrm>
            <a:off x="2024063" y="357189"/>
            <a:ext cx="8229600" cy="866775"/>
          </a:xfrm>
        </p:spPr>
        <p:txBody>
          <a:bodyPr/>
          <a:lstStyle/>
          <a:p>
            <a:pPr eaLnBrk="1" hangingPunct="1"/>
            <a:r>
              <a:rPr lang="en-GB" smtClean="0">
                <a:latin typeface="Comic Sans MS" pitchFamily="66" charset="0"/>
              </a:rPr>
              <a:t> </a:t>
            </a:r>
          </a:p>
        </p:txBody>
      </p:sp>
      <p:sp>
        <p:nvSpPr>
          <p:cNvPr id="11" name="Rectangle 10"/>
          <p:cNvSpPr/>
          <p:nvPr/>
        </p:nvSpPr>
        <p:spPr>
          <a:xfrm>
            <a:off x="2266951" y="1643064"/>
            <a:ext cx="3571875" cy="1571625"/>
          </a:xfrm>
          <a:prstGeom prst="rect">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GB" sz="2400" b="1" dirty="0">
                <a:solidFill>
                  <a:schemeClr val="tx1"/>
                </a:solidFill>
                <a:latin typeface="Comic Sans MS" pitchFamily="66" charset="0"/>
              </a:rPr>
              <a:t>HEAD</a:t>
            </a:r>
            <a:r>
              <a:rPr lang="en-GB" sz="2400" dirty="0">
                <a:solidFill>
                  <a:schemeClr val="tx1"/>
                </a:solidFill>
                <a:latin typeface="Comic Sans MS" pitchFamily="66" charset="0"/>
              </a:rPr>
              <a:t>-something from the session that has made you think </a:t>
            </a:r>
          </a:p>
        </p:txBody>
      </p:sp>
      <p:sp>
        <p:nvSpPr>
          <p:cNvPr id="13" name="Rectangle 12"/>
          <p:cNvSpPr/>
          <p:nvPr/>
        </p:nvSpPr>
        <p:spPr>
          <a:xfrm>
            <a:off x="4140200" y="3501009"/>
            <a:ext cx="3714750" cy="1571625"/>
          </a:xfrm>
          <a:prstGeom prst="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n-GB" sz="2400" b="1" dirty="0">
                <a:solidFill>
                  <a:schemeClr val="tx1"/>
                </a:solidFill>
                <a:latin typeface="Comic Sans MS" pitchFamily="66" charset="0"/>
              </a:rPr>
              <a:t>BAG</a:t>
            </a:r>
            <a:r>
              <a:rPr lang="en-GB" sz="2400" dirty="0">
                <a:solidFill>
                  <a:schemeClr val="tx1"/>
                </a:solidFill>
                <a:latin typeface="Comic Sans MS" pitchFamily="66" charset="0"/>
              </a:rPr>
              <a:t>- something you will remember from the lesson and take away</a:t>
            </a:r>
          </a:p>
        </p:txBody>
      </p:sp>
      <p:sp>
        <p:nvSpPr>
          <p:cNvPr id="14" name="Rectangle 13"/>
          <p:cNvSpPr/>
          <p:nvPr/>
        </p:nvSpPr>
        <p:spPr>
          <a:xfrm>
            <a:off x="6238875" y="1643064"/>
            <a:ext cx="3714750" cy="1571625"/>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2400" b="1" dirty="0">
                <a:solidFill>
                  <a:schemeClr val="tx1"/>
                </a:solidFill>
                <a:latin typeface="Comic Sans MS" pitchFamily="66" charset="0"/>
              </a:rPr>
              <a:t>HEART</a:t>
            </a:r>
            <a:r>
              <a:rPr lang="en-GB" sz="2400" dirty="0">
                <a:solidFill>
                  <a:schemeClr val="tx1"/>
                </a:solidFill>
                <a:latin typeface="Comic Sans MS" pitchFamily="66" charset="0"/>
              </a:rPr>
              <a:t>- something from the lesson that you have felt strongly about</a:t>
            </a:r>
          </a:p>
        </p:txBody>
      </p:sp>
      <p:sp>
        <p:nvSpPr>
          <p:cNvPr id="15" name="Cloud Callout 14"/>
          <p:cNvSpPr/>
          <p:nvPr/>
        </p:nvSpPr>
        <p:spPr>
          <a:xfrm>
            <a:off x="3381376" y="214313"/>
            <a:ext cx="1643063" cy="857250"/>
          </a:xfrm>
          <a:prstGeom prst="cloudCallout">
            <a:avLst>
              <a:gd name="adj1" fmla="val -69528"/>
              <a:gd name="adj2" fmla="val 4116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 name="Heart 18"/>
          <p:cNvSpPr/>
          <p:nvPr/>
        </p:nvSpPr>
        <p:spPr>
          <a:xfrm>
            <a:off x="7381876" y="285750"/>
            <a:ext cx="1357313" cy="1214438"/>
          </a:xfrm>
          <a:prstGeom prst="heart">
            <a:avLst/>
          </a:prstGeom>
          <a:solidFill>
            <a:srgbClr val="F01C6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Smiley Face 30"/>
          <p:cNvSpPr/>
          <p:nvPr/>
        </p:nvSpPr>
        <p:spPr>
          <a:xfrm>
            <a:off x="2452689" y="857250"/>
            <a:ext cx="642937" cy="642938"/>
          </a:xfrm>
          <a:prstGeom prst="smileyFace">
            <a:avLst/>
          </a:prstGeom>
          <a:solidFill>
            <a:srgbClr val="F6BCA8"/>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22537" name="Picture 2" descr="C:\Users\Glynnis\AppData\Local\Microsoft\Windows\Temporary Internet Files\Content.IE5\YQHQ2AM6\MC900433835[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3175" y="5085184"/>
            <a:ext cx="1828800"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31197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a:xfrm>
            <a:off x="2024063" y="357189"/>
            <a:ext cx="8229600" cy="866775"/>
          </a:xfrm>
        </p:spPr>
        <p:txBody>
          <a:bodyPr/>
          <a:lstStyle/>
          <a:p>
            <a:pPr eaLnBrk="1" hangingPunct="1"/>
            <a:r>
              <a:rPr lang="en-GB" smtClean="0">
                <a:latin typeface="Comic Sans MS" pitchFamily="66" charset="0"/>
              </a:rPr>
              <a:t> </a:t>
            </a:r>
          </a:p>
        </p:txBody>
      </p:sp>
      <p:sp>
        <p:nvSpPr>
          <p:cNvPr id="11" name="Rectangle 10"/>
          <p:cNvSpPr/>
          <p:nvPr/>
        </p:nvSpPr>
        <p:spPr>
          <a:xfrm>
            <a:off x="2266951" y="1643064"/>
            <a:ext cx="3571875" cy="1571625"/>
          </a:xfrm>
          <a:prstGeom prst="rect">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GB" sz="2400" b="1" dirty="0">
                <a:solidFill>
                  <a:schemeClr val="tx1"/>
                </a:solidFill>
                <a:latin typeface="Comic Sans MS" pitchFamily="66" charset="0"/>
              </a:rPr>
              <a:t>PEN </a:t>
            </a:r>
            <a:r>
              <a:rPr lang="en-GB" sz="2400" dirty="0">
                <a:solidFill>
                  <a:schemeClr val="tx1"/>
                </a:solidFill>
                <a:latin typeface="Comic Sans MS" pitchFamily="66" charset="0"/>
              </a:rPr>
              <a:t>- </a:t>
            </a:r>
            <a:r>
              <a:rPr lang="en-GB" sz="2400" dirty="0" err="1">
                <a:solidFill>
                  <a:schemeClr val="tx1"/>
                </a:solidFill>
                <a:latin typeface="Comic Sans MS" pitchFamily="66" charset="0"/>
              </a:rPr>
              <a:t>rhywbeth</a:t>
            </a:r>
            <a:r>
              <a:rPr lang="en-GB" sz="2400" dirty="0">
                <a:solidFill>
                  <a:schemeClr val="tx1"/>
                </a:solidFill>
                <a:latin typeface="Comic Sans MS" pitchFamily="66" charset="0"/>
              </a:rPr>
              <a:t> </a:t>
            </a:r>
            <a:r>
              <a:rPr lang="en-GB" sz="2400" dirty="0" err="1">
                <a:solidFill>
                  <a:schemeClr val="tx1"/>
                </a:solidFill>
                <a:latin typeface="Comic Sans MS" pitchFamily="66" charset="0"/>
              </a:rPr>
              <a:t>o’r</a:t>
            </a:r>
            <a:r>
              <a:rPr lang="en-GB" sz="2400" dirty="0">
                <a:solidFill>
                  <a:schemeClr val="tx1"/>
                </a:solidFill>
                <a:latin typeface="Comic Sans MS" pitchFamily="66" charset="0"/>
              </a:rPr>
              <a:t> </a:t>
            </a:r>
            <a:r>
              <a:rPr lang="en-GB" sz="2400" dirty="0" err="1">
                <a:solidFill>
                  <a:schemeClr val="tx1"/>
                </a:solidFill>
                <a:latin typeface="Comic Sans MS" pitchFamily="66" charset="0"/>
              </a:rPr>
              <a:t>sesiwn</a:t>
            </a:r>
            <a:r>
              <a:rPr lang="en-GB" sz="2400" dirty="0">
                <a:solidFill>
                  <a:schemeClr val="tx1"/>
                </a:solidFill>
                <a:latin typeface="Comic Sans MS" pitchFamily="66" charset="0"/>
              </a:rPr>
              <a:t> </a:t>
            </a:r>
            <a:r>
              <a:rPr lang="en-GB" sz="2400" dirty="0" err="1">
                <a:solidFill>
                  <a:schemeClr val="tx1"/>
                </a:solidFill>
                <a:latin typeface="Comic Sans MS" pitchFamily="66" charset="0"/>
              </a:rPr>
              <a:t>sydd</a:t>
            </a:r>
            <a:r>
              <a:rPr lang="en-GB" sz="2400" dirty="0">
                <a:solidFill>
                  <a:schemeClr val="tx1"/>
                </a:solidFill>
                <a:latin typeface="Comic Sans MS" pitchFamily="66" charset="0"/>
              </a:rPr>
              <a:t> </a:t>
            </a:r>
            <a:r>
              <a:rPr lang="en-GB" sz="2400" dirty="0" err="1">
                <a:solidFill>
                  <a:schemeClr val="tx1"/>
                </a:solidFill>
                <a:latin typeface="Comic Sans MS" pitchFamily="66" charset="0"/>
              </a:rPr>
              <a:t>wedi</a:t>
            </a:r>
            <a:r>
              <a:rPr lang="en-GB" sz="2400" dirty="0">
                <a:solidFill>
                  <a:schemeClr val="tx1"/>
                </a:solidFill>
                <a:latin typeface="Comic Sans MS" pitchFamily="66" charset="0"/>
              </a:rPr>
              <a:t> </a:t>
            </a:r>
            <a:r>
              <a:rPr lang="en-GB" sz="2400" dirty="0" err="1">
                <a:solidFill>
                  <a:schemeClr val="tx1"/>
                </a:solidFill>
                <a:latin typeface="Comic Sans MS" pitchFamily="66" charset="0"/>
              </a:rPr>
              <a:t>gwneud</a:t>
            </a:r>
            <a:r>
              <a:rPr lang="en-GB" sz="2400" dirty="0">
                <a:solidFill>
                  <a:schemeClr val="tx1"/>
                </a:solidFill>
                <a:latin typeface="Comic Sans MS" pitchFamily="66" charset="0"/>
              </a:rPr>
              <a:t> </a:t>
            </a:r>
            <a:r>
              <a:rPr lang="en-GB" sz="2400" dirty="0" err="1">
                <a:solidFill>
                  <a:schemeClr val="tx1"/>
                </a:solidFill>
                <a:latin typeface="Comic Sans MS" pitchFamily="66" charset="0"/>
              </a:rPr>
              <a:t>i</a:t>
            </a:r>
            <a:r>
              <a:rPr lang="en-GB" sz="2400" dirty="0">
                <a:solidFill>
                  <a:schemeClr val="tx1"/>
                </a:solidFill>
                <a:latin typeface="Comic Sans MS" pitchFamily="66" charset="0"/>
              </a:rPr>
              <a:t> chi </a:t>
            </a:r>
            <a:r>
              <a:rPr lang="en-GB" sz="2400" dirty="0" err="1">
                <a:solidFill>
                  <a:schemeClr val="tx1"/>
                </a:solidFill>
                <a:latin typeface="Comic Sans MS" pitchFamily="66" charset="0"/>
              </a:rPr>
              <a:t>feddwl</a:t>
            </a:r>
            <a:r>
              <a:rPr lang="en-GB" sz="2400" dirty="0">
                <a:solidFill>
                  <a:schemeClr val="tx1"/>
                </a:solidFill>
                <a:latin typeface="Comic Sans MS" pitchFamily="66" charset="0"/>
              </a:rPr>
              <a:t> </a:t>
            </a:r>
          </a:p>
        </p:txBody>
      </p:sp>
      <p:sp>
        <p:nvSpPr>
          <p:cNvPr id="13" name="Rectangle 12"/>
          <p:cNvSpPr/>
          <p:nvPr/>
        </p:nvSpPr>
        <p:spPr>
          <a:xfrm>
            <a:off x="4140200" y="3501009"/>
            <a:ext cx="3714750" cy="1571625"/>
          </a:xfrm>
          <a:prstGeom prst="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n-GB" sz="2400" b="1" dirty="0">
                <a:solidFill>
                  <a:schemeClr val="tx1"/>
                </a:solidFill>
                <a:latin typeface="Comic Sans MS" pitchFamily="66" charset="0"/>
              </a:rPr>
              <a:t>BAG </a:t>
            </a:r>
            <a:r>
              <a:rPr lang="en-GB" sz="2400" dirty="0">
                <a:solidFill>
                  <a:schemeClr val="tx1"/>
                </a:solidFill>
                <a:latin typeface="Comic Sans MS" pitchFamily="66" charset="0"/>
              </a:rPr>
              <a:t>– </a:t>
            </a:r>
            <a:r>
              <a:rPr lang="en-GB" sz="2400" dirty="0" err="1">
                <a:solidFill>
                  <a:schemeClr val="tx1"/>
                </a:solidFill>
                <a:latin typeface="Comic Sans MS" pitchFamily="66" charset="0"/>
              </a:rPr>
              <a:t>rhywbeth</a:t>
            </a:r>
            <a:r>
              <a:rPr lang="en-GB" sz="2400" dirty="0">
                <a:solidFill>
                  <a:schemeClr val="tx1"/>
                </a:solidFill>
                <a:latin typeface="Comic Sans MS" pitchFamily="66" charset="0"/>
              </a:rPr>
              <a:t> </a:t>
            </a:r>
            <a:r>
              <a:rPr lang="en-GB" sz="2400" dirty="0" err="1">
                <a:solidFill>
                  <a:schemeClr val="tx1"/>
                </a:solidFill>
                <a:latin typeface="Comic Sans MS" pitchFamily="66" charset="0"/>
              </a:rPr>
              <a:t>o’r</a:t>
            </a:r>
            <a:r>
              <a:rPr lang="en-GB" sz="2400" dirty="0">
                <a:solidFill>
                  <a:schemeClr val="tx1"/>
                </a:solidFill>
                <a:latin typeface="Comic Sans MS" pitchFamily="66" charset="0"/>
              </a:rPr>
              <a:t> </a:t>
            </a:r>
            <a:r>
              <a:rPr lang="en-GB" sz="2400" dirty="0" err="1">
                <a:solidFill>
                  <a:schemeClr val="tx1"/>
                </a:solidFill>
                <a:latin typeface="Comic Sans MS" pitchFamily="66" charset="0"/>
              </a:rPr>
              <a:t>sesiwn</a:t>
            </a:r>
            <a:r>
              <a:rPr lang="en-GB" sz="2400" dirty="0">
                <a:solidFill>
                  <a:schemeClr val="tx1"/>
                </a:solidFill>
                <a:latin typeface="Comic Sans MS" pitchFamily="66" charset="0"/>
              </a:rPr>
              <a:t> </a:t>
            </a:r>
            <a:r>
              <a:rPr lang="en-GB" sz="2400" dirty="0" err="1">
                <a:solidFill>
                  <a:schemeClr val="tx1"/>
                </a:solidFill>
                <a:latin typeface="Comic Sans MS" pitchFamily="66" charset="0"/>
              </a:rPr>
              <a:t>byddwch</a:t>
            </a:r>
            <a:r>
              <a:rPr lang="en-GB" sz="2400" dirty="0">
                <a:solidFill>
                  <a:schemeClr val="tx1"/>
                </a:solidFill>
                <a:latin typeface="Comic Sans MS" pitchFamily="66" charset="0"/>
              </a:rPr>
              <a:t> </a:t>
            </a:r>
            <a:r>
              <a:rPr lang="en-GB" sz="2400" dirty="0" err="1">
                <a:solidFill>
                  <a:schemeClr val="tx1"/>
                </a:solidFill>
                <a:latin typeface="Comic Sans MS" pitchFamily="66" charset="0"/>
              </a:rPr>
              <a:t>yn</a:t>
            </a:r>
            <a:r>
              <a:rPr lang="en-GB" sz="2400" dirty="0">
                <a:solidFill>
                  <a:schemeClr val="tx1"/>
                </a:solidFill>
                <a:latin typeface="Comic Sans MS" pitchFamily="66" charset="0"/>
              </a:rPr>
              <a:t> </a:t>
            </a:r>
            <a:r>
              <a:rPr lang="en-GB" sz="2400" dirty="0" err="1">
                <a:solidFill>
                  <a:schemeClr val="tx1"/>
                </a:solidFill>
                <a:latin typeface="Comic Sans MS" pitchFamily="66" charset="0"/>
              </a:rPr>
              <a:t>ei</a:t>
            </a:r>
            <a:r>
              <a:rPr lang="en-GB" sz="2400" dirty="0">
                <a:solidFill>
                  <a:schemeClr val="tx1"/>
                </a:solidFill>
                <a:latin typeface="Comic Sans MS" pitchFamily="66" charset="0"/>
              </a:rPr>
              <a:t> gofio </a:t>
            </a:r>
            <a:r>
              <a:rPr lang="en-GB" sz="2400" dirty="0" err="1">
                <a:solidFill>
                  <a:schemeClr val="tx1"/>
                </a:solidFill>
                <a:latin typeface="Comic Sans MS" pitchFamily="66" charset="0"/>
              </a:rPr>
              <a:t>a’i</a:t>
            </a:r>
            <a:r>
              <a:rPr lang="en-GB" sz="2400" dirty="0">
                <a:solidFill>
                  <a:schemeClr val="tx1"/>
                </a:solidFill>
                <a:latin typeface="Comic Sans MS" pitchFamily="66" charset="0"/>
              </a:rPr>
              <a:t> </a:t>
            </a:r>
            <a:r>
              <a:rPr lang="en-GB" sz="2400" dirty="0" err="1">
                <a:solidFill>
                  <a:schemeClr val="tx1"/>
                </a:solidFill>
                <a:latin typeface="Comic Sans MS" pitchFamily="66" charset="0"/>
              </a:rPr>
              <a:t>ddefnyddio</a:t>
            </a:r>
            <a:r>
              <a:rPr lang="en-GB" sz="2400" dirty="0">
                <a:solidFill>
                  <a:schemeClr val="tx1"/>
                </a:solidFill>
                <a:latin typeface="Comic Sans MS" pitchFamily="66" charset="0"/>
              </a:rPr>
              <a:t> </a:t>
            </a:r>
            <a:r>
              <a:rPr lang="en-GB" sz="2400" dirty="0" err="1">
                <a:solidFill>
                  <a:schemeClr val="tx1"/>
                </a:solidFill>
                <a:latin typeface="Comic Sans MS" pitchFamily="66" charset="0"/>
              </a:rPr>
              <a:t>yn</a:t>
            </a:r>
            <a:r>
              <a:rPr lang="en-GB" sz="2400" dirty="0">
                <a:solidFill>
                  <a:schemeClr val="tx1"/>
                </a:solidFill>
                <a:latin typeface="Comic Sans MS" pitchFamily="66" charset="0"/>
              </a:rPr>
              <a:t> </a:t>
            </a:r>
            <a:r>
              <a:rPr lang="en-GB" sz="2400" dirty="0" err="1">
                <a:solidFill>
                  <a:schemeClr val="tx1"/>
                </a:solidFill>
                <a:latin typeface="Comic Sans MS" pitchFamily="66" charset="0"/>
              </a:rPr>
              <a:t>eich</a:t>
            </a:r>
            <a:r>
              <a:rPr lang="en-GB" sz="2400" dirty="0">
                <a:solidFill>
                  <a:schemeClr val="tx1"/>
                </a:solidFill>
                <a:latin typeface="Comic Sans MS" pitchFamily="66" charset="0"/>
              </a:rPr>
              <a:t> </a:t>
            </a:r>
            <a:r>
              <a:rPr lang="en-GB" sz="2400" dirty="0" err="1">
                <a:solidFill>
                  <a:schemeClr val="tx1"/>
                </a:solidFill>
                <a:latin typeface="Comic Sans MS" pitchFamily="66" charset="0"/>
              </a:rPr>
              <a:t>ymarfer</a:t>
            </a:r>
            <a:r>
              <a:rPr lang="en-GB" sz="2400" dirty="0">
                <a:solidFill>
                  <a:schemeClr val="tx1"/>
                </a:solidFill>
                <a:latin typeface="Comic Sans MS" pitchFamily="66" charset="0"/>
              </a:rPr>
              <a:t> chi</a:t>
            </a:r>
          </a:p>
        </p:txBody>
      </p:sp>
      <p:sp>
        <p:nvSpPr>
          <p:cNvPr id="14" name="Rectangle 13"/>
          <p:cNvSpPr/>
          <p:nvPr/>
        </p:nvSpPr>
        <p:spPr>
          <a:xfrm>
            <a:off x="6238875" y="1643064"/>
            <a:ext cx="3714750" cy="1571625"/>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2400" b="1" dirty="0">
                <a:solidFill>
                  <a:schemeClr val="tx1"/>
                </a:solidFill>
                <a:latin typeface="Comic Sans MS" pitchFamily="66" charset="0"/>
              </a:rPr>
              <a:t>CALON </a:t>
            </a:r>
            <a:r>
              <a:rPr lang="en-GB" sz="2400" dirty="0">
                <a:solidFill>
                  <a:schemeClr val="tx1"/>
                </a:solidFill>
                <a:latin typeface="Comic Sans MS" pitchFamily="66" charset="0"/>
              </a:rPr>
              <a:t>– </a:t>
            </a:r>
            <a:r>
              <a:rPr lang="en-GB" sz="2400" dirty="0" err="1">
                <a:solidFill>
                  <a:schemeClr val="tx1"/>
                </a:solidFill>
                <a:latin typeface="Comic Sans MS" pitchFamily="66" charset="0"/>
              </a:rPr>
              <a:t>rhywbeth</a:t>
            </a:r>
            <a:r>
              <a:rPr lang="en-GB" sz="2400" dirty="0">
                <a:solidFill>
                  <a:schemeClr val="tx1"/>
                </a:solidFill>
                <a:latin typeface="Comic Sans MS" pitchFamily="66" charset="0"/>
              </a:rPr>
              <a:t> </a:t>
            </a:r>
            <a:r>
              <a:rPr lang="en-GB" sz="2400" dirty="0" err="1">
                <a:solidFill>
                  <a:schemeClr val="tx1"/>
                </a:solidFill>
                <a:latin typeface="Comic Sans MS" pitchFamily="66" charset="0"/>
              </a:rPr>
              <a:t>o’r</a:t>
            </a:r>
            <a:r>
              <a:rPr lang="en-GB" sz="2400" dirty="0">
                <a:solidFill>
                  <a:schemeClr val="tx1"/>
                </a:solidFill>
                <a:latin typeface="Comic Sans MS" pitchFamily="66" charset="0"/>
              </a:rPr>
              <a:t> </a:t>
            </a:r>
            <a:r>
              <a:rPr lang="en-GB" sz="2400" dirty="0" err="1">
                <a:solidFill>
                  <a:schemeClr val="tx1"/>
                </a:solidFill>
                <a:latin typeface="Comic Sans MS" pitchFamily="66" charset="0"/>
              </a:rPr>
              <a:t>sesiwn</a:t>
            </a:r>
            <a:r>
              <a:rPr lang="en-GB" sz="2400" dirty="0">
                <a:solidFill>
                  <a:schemeClr val="tx1"/>
                </a:solidFill>
                <a:latin typeface="Comic Sans MS" pitchFamily="66" charset="0"/>
              </a:rPr>
              <a:t> </a:t>
            </a:r>
            <a:r>
              <a:rPr lang="en-GB" sz="2400" dirty="0" err="1">
                <a:solidFill>
                  <a:schemeClr val="tx1"/>
                </a:solidFill>
                <a:latin typeface="Comic Sans MS" pitchFamily="66" charset="0"/>
              </a:rPr>
              <a:t>rydych</a:t>
            </a:r>
            <a:r>
              <a:rPr lang="en-GB" sz="2400" dirty="0">
                <a:solidFill>
                  <a:schemeClr val="tx1"/>
                </a:solidFill>
                <a:latin typeface="Comic Sans MS" pitchFamily="66" charset="0"/>
              </a:rPr>
              <a:t> </a:t>
            </a:r>
            <a:r>
              <a:rPr lang="en-GB" sz="2400" dirty="0" err="1">
                <a:solidFill>
                  <a:schemeClr val="tx1"/>
                </a:solidFill>
                <a:latin typeface="Comic Sans MS" pitchFamily="66" charset="0"/>
              </a:rPr>
              <a:t>yn</a:t>
            </a:r>
            <a:r>
              <a:rPr lang="en-GB" sz="2400" dirty="0">
                <a:solidFill>
                  <a:schemeClr val="tx1"/>
                </a:solidFill>
                <a:latin typeface="Comic Sans MS" pitchFamily="66" charset="0"/>
              </a:rPr>
              <a:t> </a:t>
            </a:r>
            <a:r>
              <a:rPr lang="en-GB" sz="2400" dirty="0" err="1">
                <a:solidFill>
                  <a:schemeClr val="tx1"/>
                </a:solidFill>
                <a:latin typeface="Comic Sans MS" pitchFamily="66" charset="0"/>
              </a:rPr>
              <a:t>teimlo’n</a:t>
            </a:r>
            <a:r>
              <a:rPr lang="en-GB" sz="2400" dirty="0">
                <a:solidFill>
                  <a:schemeClr val="tx1"/>
                </a:solidFill>
                <a:latin typeface="Comic Sans MS" pitchFamily="66" charset="0"/>
              </a:rPr>
              <a:t> </a:t>
            </a:r>
            <a:r>
              <a:rPr lang="en-GB" sz="2400" dirty="0" err="1">
                <a:solidFill>
                  <a:schemeClr val="tx1"/>
                </a:solidFill>
                <a:latin typeface="Comic Sans MS" pitchFamily="66" charset="0"/>
              </a:rPr>
              <a:t>gryf</a:t>
            </a:r>
            <a:r>
              <a:rPr lang="en-GB" sz="2400" dirty="0">
                <a:solidFill>
                  <a:schemeClr val="tx1"/>
                </a:solidFill>
                <a:latin typeface="Comic Sans MS" pitchFamily="66" charset="0"/>
              </a:rPr>
              <a:t> </a:t>
            </a:r>
            <a:r>
              <a:rPr lang="en-GB" sz="2400" dirty="0" err="1">
                <a:solidFill>
                  <a:schemeClr val="tx1"/>
                </a:solidFill>
                <a:latin typeface="Comic Sans MS" pitchFamily="66" charset="0"/>
              </a:rPr>
              <a:t>amdani</a:t>
            </a:r>
            <a:endParaRPr lang="en-GB" sz="2400" dirty="0">
              <a:solidFill>
                <a:schemeClr val="tx1"/>
              </a:solidFill>
              <a:latin typeface="Comic Sans MS" pitchFamily="66" charset="0"/>
            </a:endParaRPr>
          </a:p>
        </p:txBody>
      </p:sp>
      <p:sp>
        <p:nvSpPr>
          <p:cNvPr id="15" name="Cloud Callout 14"/>
          <p:cNvSpPr/>
          <p:nvPr/>
        </p:nvSpPr>
        <p:spPr>
          <a:xfrm>
            <a:off x="3381376" y="214313"/>
            <a:ext cx="1643063" cy="857250"/>
          </a:xfrm>
          <a:prstGeom prst="cloudCallout">
            <a:avLst>
              <a:gd name="adj1" fmla="val -69528"/>
              <a:gd name="adj2" fmla="val 4116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 name="Heart 18"/>
          <p:cNvSpPr/>
          <p:nvPr/>
        </p:nvSpPr>
        <p:spPr>
          <a:xfrm>
            <a:off x="7381876" y="285750"/>
            <a:ext cx="1357313" cy="1214438"/>
          </a:xfrm>
          <a:prstGeom prst="heart">
            <a:avLst/>
          </a:prstGeom>
          <a:solidFill>
            <a:srgbClr val="F01C6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Smiley Face 30"/>
          <p:cNvSpPr/>
          <p:nvPr/>
        </p:nvSpPr>
        <p:spPr>
          <a:xfrm>
            <a:off x="2452689" y="857250"/>
            <a:ext cx="642937" cy="642938"/>
          </a:xfrm>
          <a:prstGeom prst="smileyFace">
            <a:avLst/>
          </a:prstGeom>
          <a:solidFill>
            <a:srgbClr val="F6BCA8"/>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22537" name="Picture 2" descr="C:\Users\Glynnis\AppData\Local\Microsoft\Windows\Temporary Internet Files\Content.IE5\YQHQ2AM6\MC900433835[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3175" y="5085184"/>
            <a:ext cx="1828800"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0553219"/>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1241</TotalTime>
  <Words>2019</Words>
  <Application>Microsoft Office PowerPoint</Application>
  <PresentationFormat>Widescreen</PresentationFormat>
  <Paragraphs>167</Paragraphs>
  <Slides>24</Slides>
  <Notes>24</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24</vt:i4>
      </vt:variant>
    </vt:vector>
  </HeadingPairs>
  <TitlesOfParts>
    <vt:vector size="33" baseType="lpstr">
      <vt:lpstr>ＭＳ Ｐゴシック</vt:lpstr>
      <vt:lpstr>Arial</vt:lpstr>
      <vt:lpstr>Calibri</vt:lpstr>
      <vt:lpstr>Calibri Light</vt:lpstr>
      <vt:lpstr>Comic Sans MS</vt:lpstr>
      <vt:lpstr>Courier New</vt:lpstr>
      <vt:lpstr>Times New Roman</vt:lpstr>
      <vt:lpstr>1_Office Theme</vt:lpstr>
      <vt:lpstr>Office Theme</vt:lpstr>
      <vt:lpstr>PowerPoint Presentation</vt:lpstr>
      <vt:lpstr> Amcanion y sesiwn Session aims </vt:lpstr>
      <vt:lpstr>SAC QTS</vt:lpstr>
      <vt:lpstr>Ble mae dysgwyr yn dysgu? Where do learners learn?</vt:lpstr>
      <vt:lpstr>Ffactorau sydd angen eu hystyried Factors that need to be considered</vt:lpstr>
      <vt:lpstr>Beth yw nodweddion amgylchedd sy’n galluogi What characterises an enabling environment?</vt:lpstr>
      <vt:lpstr>O le daw’r syniad hwn? Where does this idea come from?</vt:lpstr>
      <vt:lpstr>Beth am ddamcaniaethau eraill? What about other theories?</vt:lpstr>
      <vt:lpstr>Cysylltiadau gyda diwygio’r cwricwlwm… Links to curriculum reform…</vt:lpstr>
      <vt:lpstr>PowerPoint Presentation</vt:lpstr>
      <vt:lpstr>PowerPoint Presentation</vt:lpstr>
      <vt:lpstr>PowerPoint Presentation</vt:lpstr>
      <vt:lpstr>Beth am… What about…</vt:lpstr>
      <vt:lpstr>Mae’r hyn rydych ar fin darllen wedi’i seilio ar stori wir (ish)…</vt:lpstr>
      <vt:lpstr>PowerPoint Presentation</vt:lpstr>
      <vt:lpstr>Estyn have arrived at school!</vt:lpstr>
      <vt:lpstr>Mae Estyn ‘di cyrraedd yr ysgol!</vt:lpstr>
      <vt:lpstr>Argymhelliad Estyn Estyn’s recommendation</vt:lpstr>
      <vt:lpstr>Beth nesaf? What next?</vt:lpstr>
      <vt:lpstr>Gweithgaredd tîm Team activity</vt:lpstr>
      <vt:lpstr>PowerPoint Presentation</vt:lpstr>
      <vt:lpstr>PowerPoint Presentation</vt:lpstr>
      <vt:lpstr> </vt:lpstr>
      <vt:lpstr>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Bendall</dc:creator>
  <cp:lastModifiedBy>Rachel Bendall</cp:lastModifiedBy>
  <cp:revision>28</cp:revision>
  <cp:lastPrinted>2020-02-13T13:07:56Z</cp:lastPrinted>
  <dcterms:created xsi:type="dcterms:W3CDTF">2020-02-12T21:24:08Z</dcterms:created>
  <dcterms:modified xsi:type="dcterms:W3CDTF">2020-02-13T18:13:07Z</dcterms:modified>
</cp:coreProperties>
</file>