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FE7BF"/>
    <a:srgbClr val="7EE8E5"/>
    <a:srgbClr val="FF5050"/>
    <a:srgbClr val="FF99CC"/>
    <a:srgbClr val="BADE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8" autoAdjust="0"/>
    <p:restoredTop sz="94660"/>
  </p:normalViewPr>
  <p:slideViewPr>
    <p:cSldViewPr snapToGrid="0">
      <p:cViewPr>
        <p:scale>
          <a:sx n="88" d="100"/>
          <a:sy n="8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41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296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911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24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408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476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511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392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993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526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500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8B8A5-AD78-4888-893D-8FD787B8851A}" type="datetimeFigureOut">
              <a:rPr lang="en-GB" smtClean="0"/>
              <a:t>13/01/2022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F7D70-E6C6-4DF7-9479-DBF47FFC8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speedtraining.co.uk/safeguarding-people/adhd-training.aspx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sh.nhs.uk/conditions-and-treatments/general-medical-conditions/attention-deficit-hyperactivity-disorder-adhd/" TargetMode="External"/><Relationship Id="rId13" Type="http://schemas.openxmlformats.org/officeDocument/2006/relationships/hyperlink" Target="https://www.highspeedtraining.co.uk/safeguarding-people/adhd-training.aspx" TargetMode="External"/><Relationship Id="rId3" Type="http://schemas.openxmlformats.org/officeDocument/2006/relationships/hyperlink" Target="https://adhdonline.com/why-an-adhd-diagnosis-is-so-important/" TargetMode="External"/><Relationship Id="rId7" Type="http://schemas.openxmlformats.org/officeDocument/2006/relationships/hyperlink" Target="https://www.england.nhs.uk/north-west/wp-content/uploads/sites/48/2019/03/GM-wide-ADHD-guidance.pdf" TargetMode="External"/><Relationship Id="rId12" Type="http://schemas.openxmlformats.org/officeDocument/2006/relationships/hyperlink" Target="https://www.helpguide.org/articles/add-adhd/teaching-students-with-adhd-attention-deficit-disorder.htm" TargetMode="External"/><Relationship Id="rId2" Type="http://schemas.openxmlformats.org/officeDocument/2006/relationships/hyperlink" Target="https://www.adhdfoundation.org.uk/wp-content/uploads/2019/01/Teaching-and-Managing-Students_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ebmd.com/add-adhd/childhood-adhd/news/20190723/just-how-effective-are-adhd-meds" TargetMode="External"/><Relationship Id="rId11" Type="http://schemas.openxmlformats.org/officeDocument/2006/relationships/hyperlink" Target="https://www.helpguide.org/articles/add-adhd/medication-for-attention-deficit-disorder-adhd.htm" TargetMode="External"/><Relationship Id="rId5" Type="http://schemas.openxmlformats.org/officeDocument/2006/relationships/hyperlink" Target="https://thrivingwithadhd.com.au/blog/why-the-stigma-and-misinformation-around-adhd-stimulant-medication-needs-to-stop/" TargetMode="External"/><Relationship Id="rId10" Type="http://schemas.openxmlformats.org/officeDocument/2006/relationships/hyperlink" Target="https://www.healthline.com/health/adhd" TargetMode="External"/><Relationship Id="rId4" Type="http://schemas.openxmlformats.org/officeDocument/2006/relationships/hyperlink" Target="https://ct.counseling.org/2011/08/the-challenge-of-diagnosing-adhd/" TargetMode="External"/><Relationship Id="rId9" Type="http://schemas.openxmlformats.org/officeDocument/2006/relationships/hyperlink" Target="https://www.ncbi.nlm.nih.gov/pmc/articles/PMC4659921/#B68" TargetMode="External"/><Relationship Id="rId14" Type="http://schemas.openxmlformats.org/officeDocument/2006/relationships/hyperlink" Target="https://www.highspeedtraining.co.uk/hub/managing-adhd-in-the-classroom/?gclid=Cj0KCQiA8vSOBhCkARIsAGdp6RSW_0eBXynNEHRRn1nBvPmCYuoTrbLjfzX3mDvwgfd61DYgt4J7BkwaAufFEALw_wcB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111.wales.nhs.uk/encyclopaedia/a/article/adhd#Symptoms" TargetMode="External"/><Relationship Id="rId2" Type="http://schemas.openxmlformats.org/officeDocument/2006/relationships/hyperlink" Target="https://newbrainnutrition.com/adhd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knowablemagazine.org/article/mind/2020/adhd-in-girls-and-women" TargetMode="External"/><Relationship Id="rId4" Type="http://schemas.openxmlformats.org/officeDocument/2006/relationships/hyperlink" Target="https://www.nhsinform.scot/illnesses-and-conditions/mental-health/attention-deficit-hyperactivity-disorder-adhd#living-with-adh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79731" y="-38100"/>
            <a:ext cx="863019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			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ADCG</a:t>
            </a: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 ADHD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		     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Anghwylder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Canobwyntio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Gorfywiogrwydd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26" name="Picture 2" descr="ADHD - Eat2BeNice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" t="13687" r="965" b="13487"/>
          <a:stretch/>
        </p:blipFill>
        <p:spPr bwMode="auto">
          <a:xfrm>
            <a:off x="6796153" y="83741"/>
            <a:ext cx="812011" cy="60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949626" y="1083074"/>
            <a:ext cx="4633466" cy="121571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Beth </a:t>
            </a:r>
            <a:r>
              <a:rPr lang="en-GB" sz="1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1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ADHD?</a:t>
            </a:r>
          </a:p>
          <a:p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Dywed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healthline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(2022) bod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anhwylder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canolbwyntio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gorfywiogrwydd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(ADHD)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gyflwr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iechyd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meddwl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all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achosi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lefelau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anarferol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orfywiogrwydd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ymddygiadau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byrbwyll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Efallai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pobl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ag ADHD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hefyd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trafferth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canolbwyntio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sylw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un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dasg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eistedd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llonydd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gyfnodau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amser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Mae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llawer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bobl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profi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sylw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newidiadau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lefelau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egni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I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berson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ag ADHD,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digwydd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amlach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o’i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gymharu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phobl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heb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cyflwr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Gall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gael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effaith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sylweddol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hastudiaethau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bywyd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cartref</a:t>
            </a:r>
            <a:endParaRPr lang="en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8645" y="2620469"/>
            <a:ext cx="1830743" cy="398570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Cyflwyniad</a:t>
            </a:r>
            <a:endParaRPr lang="en-GB" sz="1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Dangosair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poster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gwybodaeth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ADCG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sef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Anhwylder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Canolbwyntio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Gorfywiogrwydd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Trwy’r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poster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byddaf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cyfeirio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at ADCG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ADHD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dyna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beth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gyd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fwy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cyfarwydd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gyda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Penderfynais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dewis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ADHD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fy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mod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bod o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gwmpas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plant ag ADHD ac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cymryd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diddordeb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sut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helpu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nhw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gyda’i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profiadau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ysgol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wneud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ymchwil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ADHD,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rwyf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llawer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sut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gallai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ddeall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anhwylder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obeithio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fy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mod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dangos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sgiliau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cywir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ymddiried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ynof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wrth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fi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cynnig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help.</a:t>
            </a:r>
          </a:p>
          <a:p>
            <a:endParaRPr lang="en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Cwestiynau</a:t>
            </a:r>
            <a:endParaRPr lang="en-GB" sz="9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Beth yw buddion o gael diagnosis o ADHD?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fath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effaith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diagnosis o ADHD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blentyn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endParaRPr lang="en-GB" sz="9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54899" y="2364998"/>
            <a:ext cx="4628193" cy="8002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Ystadegau</a:t>
            </a:r>
            <a:endParaRPr lang="en-GB" sz="1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Mae Greater Manchester Combined Authority (2018)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cynnig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canranau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ddargnafyddion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NHS. Felly,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Deyrnas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Unedig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weithiau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ADHD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gyfeirio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Anhwylder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Gorcinetig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Mae ADHD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effeithio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tua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3-5% o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blant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2% o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oedolion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mae'n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fwy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cyffredin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ymhlith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bechgyn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marched.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Mae’r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ration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gweithio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allan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(4:1).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949626" y="3231423"/>
            <a:ext cx="4633466" cy="2031325"/>
          </a:xfrm>
          <a:prstGeom prst="rect">
            <a:avLst/>
          </a:prstGeom>
          <a:solidFill>
            <a:srgbClr val="7FE7BF"/>
          </a:solidFill>
        </p:spPr>
        <p:txBody>
          <a:bodyPr wrap="square" rtlCol="0">
            <a:spAutoFit/>
          </a:bodyPr>
          <a:lstStyle/>
          <a:p>
            <a:r>
              <a:rPr lang="en-GB" sz="900" dirty="0"/>
              <a:t> </a:t>
            </a:r>
            <a:r>
              <a:rPr lang="en-GB" sz="1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Symptomau</a:t>
            </a:r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Dywed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NHS Wales (2022)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gellir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dosbarthu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symptomau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anhwylder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canolbwyntio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gorfywiogrwydd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(ADHD)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fath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broblemau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ymddygiadol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ydy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sylw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gorfywiogrwydd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byrbwylltra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fwyaf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bobl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ADHD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broblemau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perthyn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i'r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gategori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ond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bob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amser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nhw’n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mynd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enghreifftio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ddweud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efallai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pobl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â'r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cyflwr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problemau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sylw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ond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ddim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dangos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symptomau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gorfywiogrwydd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fyrbwylltra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Gelwir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math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hwn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ADHD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hefyd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anhwylder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canolbwyntio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(ADD). Gall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anhwylder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canolbwyntio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fynd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heb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neb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sylwi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weithiau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oherwydd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gall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symptomau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amlwg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symptomau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ADHD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plant 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phobl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ifanc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harddegau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arfer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amlwg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chwech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oed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Maent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digwydd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nag un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sefyllfa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megis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gartref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ysgol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Diffyg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sylw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949626" y="5328954"/>
            <a:ext cx="4633466" cy="1384995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en-GB" sz="1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Diagnosis</a:t>
            </a:r>
          </a:p>
          <a:p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Nad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pob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rhiant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gwerthfawrogi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diagnosis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Ac </a:t>
            </a:r>
            <a:r>
              <a:rPr lang="en-GB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aml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mae’n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gallu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achosi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panig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 </a:t>
            </a:r>
            <a:r>
              <a:rPr lang="en-GB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fewn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deuluoedd</a:t>
            </a:r>
            <a:r>
              <a:rPr lang="en-GB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defnyddio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gwybodaeth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o’r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adhdfoundation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(2018)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gellir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cadarnhau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diagnosis ADHD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ôl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bodloni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meini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prawf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penodol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hefyd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rhaid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symptomau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ADHD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bresennol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12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oed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rhaid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symptomau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arddangos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gyfnod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6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leiaf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ddigwydd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nag un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lle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enghraifft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cartref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ysgol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Rhaid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darfu'n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ddifrifol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berfformiad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doctor,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athro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rhiant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cymryd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pethau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ymhellach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614218" y="819976"/>
            <a:ext cx="2511652" cy="5924699"/>
          </a:xfrm>
          <a:prstGeom prst="rect">
            <a:avLst/>
          </a:prstGeom>
          <a:solidFill>
            <a:srgbClr val="FF5050"/>
          </a:solidFill>
        </p:spPr>
        <p:txBody>
          <a:bodyPr wrap="square" rtlCol="0">
            <a:spAutoFit/>
          </a:bodyPr>
          <a:lstStyle/>
          <a:p>
            <a:r>
              <a:rPr lang="en-GB" sz="1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Rhwystrau</a:t>
            </a:r>
            <a:endParaRPr lang="en-GB" sz="1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pobl ag ADHD yn gallu cymryd meddygyniaeth er mwy helpu rheoli ei ADHD. Gall hyn i weld fel rhwystr gan fod stigma o gwmpas cymryd meddygyniaeth tuag at unrhyw fath o feddygyniaeth iechyd meddwl. Mae hefyd llawer o broblemau gall y plentyn wynebu yn bersonol wrth gymryd y meddygyniaeth.  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Dywed helpguide (2022) mai’r peth mwyaf bwysig yw i wybod yn union beth y gall ac na all meddyginiaethau ar gyfer ADHD ei wneud. Gall meddyginiaeth ADHD helpu i wella'r gallu i ganolbwyntio, rheoli ysgogiadau, cynllunio ymlaen llaw, a dilyn tasgau. Fodd bynnag, nid yw'n cael gwared o ADHD a na fydd yn gallu trwsio’r hyn mae’r plentyn yn mynd trwy. Hyd yn oed pan fydd y feddyginiaeth yn gweithio, efallai y bydd plentyn ag ADHD yn dal i gael trafferth ag anghofrwydd, problemau emosiynol, a lletchwithdod cymdeithasol. Dyna pam ei bod mor bwysig hefyd gwneud newidiadau ffordd o fyw sy'n cynnwys ymarfer corff rheolaidd, diet iach, a digon o gwsg</a:t>
            </a: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sefydliad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Thriving with ADHD (2017)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rhedeg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Awstralia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pwysleisio bod yna lawer iawn o farn, beirniadaeth a chamwybodaeth ddi-sail yn y gymuned ynghylch ADHD a meddyginiaeth adfywiol, sy'n ychwanegu at y stigma y mae plant ag ADHD a'u rhieni yn ei brofi</a:t>
            </a: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cy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Dylanwadu a yw rhiant yn penderfynu i’w plentyn gael ei asesu ar gyfer ADHD neu </a:t>
            </a: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peidio.</a:t>
            </a:r>
            <a:endParaRPr lang="en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Arwain </a:t>
            </a:r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rieni yn tanamcangyfrif y risgiau sy'n gysylltiedig ag beidio trun </a:t>
            </a: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ADHD</a:t>
            </a:r>
            <a:endParaRPr lang="en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Ymyrryd </a:t>
            </a:r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â rhieni i allu gwneud penderfyniadau gwybodus ac addysgedig ynghylch y ffordd orau o gefnogi eu plentyn ag ADHD </a:t>
            </a:r>
            <a:endParaRPr lang="en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Effeithio </a:t>
            </a:r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 ymlyniad triniaeth ac effeithlonrwydd </a:t>
            </a: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triniaeth.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50628" y="1235474"/>
            <a:ext cx="2896054" cy="537070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Strategaeth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Mae'n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bwysig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pobl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gweithio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ystafell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ddosbarth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ADHD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gwybod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sut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addasu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tasgau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trefn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ystafell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ddosbarth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plant ag ADHD.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Dylai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athrawon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chynorthwywyr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adnabod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arwyddion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anhwylder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deall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ymddygiadau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ADHD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cyffredin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gwneud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addasiadau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rhesymol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ddarparu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ffordd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high speed training (2017)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cynnig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strategaethau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nhw’n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gweld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Meithrin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Perthynas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Gadarn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â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Rhieni’r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disgyblion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eraill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Sefydlu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Trefniadau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Eistedd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Effeithiol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Sefydlu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Rheolau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Threfniadau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syml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glir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uniongyrchol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Torri’r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dydd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fyny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Caniatáu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Estyniadau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Gwobrwyo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ymddygiad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da</a:t>
            </a: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Gwneud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Tasgau'n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Rhyngweithiol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Courier New" panose="02070309020205020404" pitchFamily="49" charset="0"/>
              <a:buChar char="o"/>
            </a:pP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Creu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Ardal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Dawel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annog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pobl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enwedig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myfyrwyr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neu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athrawon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gymryd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cwrs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nhw’n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cynnig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sef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ADHD awareness training. </a:t>
            </a:r>
            <a:endParaRPr lang="en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ADHD Training Course | Online Course &amp; CPD Certification (highspeedtraining.co.uk)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ADHD yn integreiddio'r tair cydran ganlynol: 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Llety: beth allwch chi ei wneud i wneud dysgu'n haws i fyfyrwyr ag ADHD. 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Cyfarwyddyd</a:t>
            </a:r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y dulliau a ddefnyddiwch wrth addysgu. </a:t>
            </a:r>
            <a:endParaRPr lang="en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Ymyrraeth</a:t>
            </a:r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Sut rydych chi'n rhoi'r gorau i ymddygiadau sy'n tarfu ar ganolbwyntio neu'n tynnu sylw plant </a:t>
            </a:r>
            <a:r>
              <a:rPr lang="cy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eraill.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9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helpguide</a:t>
            </a:r>
            <a:r>
              <a:rPr lang="en-GB" sz="9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</a:p>
          <a:p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Foddbynnag, wrth helpu plentyn ag ADHD, yr offeryn mwyaf  effeithiol ydy i gael agwedd gadarnhaol. </a:t>
            </a:r>
            <a:endParaRPr lang="cy-GB" sz="9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" descr="ADHD - Eat2BeNice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" t="13687" r="965" b="13487"/>
          <a:stretch/>
        </p:blipFill>
        <p:spPr bwMode="auto">
          <a:xfrm>
            <a:off x="4350484" y="83741"/>
            <a:ext cx="812011" cy="60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/>
          <p:cNvSpPr txBox="1"/>
          <p:nvPr/>
        </p:nvSpPr>
        <p:spPr>
          <a:xfrm>
            <a:off x="68644" y="817523"/>
            <a:ext cx="1830743" cy="1675305"/>
          </a:xfrm>
          <a:prstGeom prst="rect">
            <a:avLst/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4"/>
          <a:srcRect l="24772" t="22731" r="26833" b="31805"/>
          <a:stretch/>
        </p:blipFill>
        <p:spPr>
          <a:xfrm>
            <a:off x="133681" y="925286"/>
            <a:ext cx="1715767" cy="143971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6073" y="26462"/>
            <a:ext cx="13335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Sara Mason </a:t>
            </a:r>
            <a:r>
              <a:rPr lang="en-GB" sz="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1505017</a:t>
            </a:r>
          </a:p>
          <a:p>
            <a:r>
              <a:rPr lang="en-GB" sz="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ECEY6006C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46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423" y="191588"/>
            <a:ext cx="1142564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Rhestr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Cyfeirnodi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adhdfoundation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(2018)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ADHD diagnosis requires.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Teaching-and-Managing-Students_FINAL.pdf (adhdfoundation.org.uk)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5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 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adhdfoundation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(2018)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and managing students with ADHD.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Teaching-and-Managing-Students_FINAL.pdf (adhdfoundation.org.uk)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5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 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ADHD Online (2020)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an ADHD diagnosis is so important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Why An ADHD Diagnosis Is So Important - ADHD Online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6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Counselling today (2011)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 of diagnosing ADHD.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https://ct.counseling.org/2011/08/the-challenge-of-diagnosing-adhd/#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5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Brown, L (2017)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Thriving with ADHD.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https://thrivingwithadhd.com.au/blog/why-the-stigma-and-misinformation-around-adhd-stimulant-medication-needs-to-stop/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5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 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Gordon, S (2019)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ADHD meds help keep kids out of trouble.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https://www.webmd.com/add-adhd/childhood-adhd/news/20190723/just-how-effective-are-adhd-meds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Greater Manchester Combined Authority (2018)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Delivering Effective Services for Children and Young People with ADHD.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https://www.england.nhs.uk/north-west/wp-content/uploads/sites/48/2019/03/GM-wide-ADHD-guidance.pdf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2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 Ormond Street Hospital for Children (2020)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Attention deficit hyperactivity disorder (ADHD)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https://www.gosh.nhs.uk/conditions-and-treatments/general-medical-conditions/attention-deficit-hyperactivity-disorder-adhd/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5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  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Hamed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et al (2015)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the Diagnosis of Attention Deficit Hyperactivity Disorder Matters.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Why the Diagnosis of Attention Deficit Hyperactivity Disorder Matters (nih.gov)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6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Healthline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Everything you need to know about ADHD.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https://www.healthline.com/health/adhd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December 20th 2022)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Helpguide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ADHD Medication.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https://www.helpguide.org/articles/add-adhd/medication-for-attention-deficit-disorder-adhd.htm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5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Helpguide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Students with ADHD.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Teaching Students with ADHD - HelpGuide.org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5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Speed Training (2017)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ADHD Training Course.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ADHD Training Course | Online Course &amp; CPD Certification (highspeedtraining.co.uk)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2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Speed Training (2017)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ADHD in the Classroom: Teaching Strategies and Tips.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Managing ADHD in the Classroom: Effective Teaching Strategies (highspeedtraining.co.uk)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2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</a:t>
            </a:r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82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6720" y="209005"/>
            <a:ext cx="113385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New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 Nutrition (2020)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ADHD.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https://newbrainnutrition.com/adhd/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2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Wales (2022)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ADHD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https://111.wales.nhs.uk/encyclopaedia/a/article/adhd#Symptoms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2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NHSinform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Attention Deficit Hyperactivity Disorder (ADHD)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https://www.nhsinform.scot/illnesses-and-conditions/mental-health/attention-deficit-hyperactivity-disorder-adhd#living-with-adhd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January 10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Knowable Magazine (2022)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 diagnosed and under-treated, girls with ADHD face distinct risks.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https://knowablemagazine.org/article/mind/2020/adhd-in-girls-and-women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December 20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7067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1883</TotalTime>
  <Words>1638</Words>
  <Application>Microsoft Office PowerPoint</Application>
  <PresentationFormat>Widescreen</PresentationFormat>
  <Paragraphs>79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Courier New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</dc:creator>
  <cp:lastModifiedBy>Sara</cp:lastModifiedBy>
  <cp:revision>39</cp:revision>
  <dcterms:created xsi:type="dcterms:W3CDTF">2022-01-11T20:25:31Z</dcterms:created>
  <dcterms:modified xsi:type="dcterms:W3CDTF">2022-01-13T10:13:38Z</dcterms:modified>
</cp:coreProperties>
</file>