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3" d="100"/>
          <a:sy n="93" d="100"/>
        </p:scale>
        <p:origin x="9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869A6-FE94-C621-374C-70DA58175C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445668-6EA1-B6A7-0F92-5221C899FA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B5670E-D72A-D233-8946-90905A8E1631}"/>
              </a:ext>
            </a:extLst>
          </p:cNvPr>
          <p:cNvSpPr>
            <a:spLocks noGrp="1"/>
          </p:cNvSpPr>
          <p:nvPr>
            <p:ph type="dt" sz="half" idx="10"/>
          </p:nvPr>
        </p:nvSpPr>
        <p:spPr/>
        <p:txBody>
          <a:bodyPr/>
          <a:lstStyle/>
          <a:p>
            <a:fld id="{285640D5-537B-4C35-97D0-C855CF2DCC2B}" type="datetimeFigureOut">
              <a:rPr lang="en-GB" smtClean="0"/>
              <a:t>12/12/2022</a:t>
            </a:fld>
            <a:endParaRPr lang="en-GB"/>
          </a:p>
        </p:txBody>
      </p:sp>
      <p:sp>
        <p:nvSpPr>
          <p:cNvPr id="5" name="Footer Placeholder 4">
            <a:extLst>
              <a:ext uri="{FF2B5EF4-FFF2-40B4-BE49-F238E27FC236}">
                <a16:creationId xmlns:a16="http://schemas.microsoft.com/office/drawing/2014/main" id="{01E0F8E6-3926-EFA0-466E-4FFD2AA384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AB8827-C2CA-3B9F-C2B4-8993980D4AF7}"/>
              </a:ext>
            </a:extLst>
          </p:cNvPr>
          <p:cNvSpPr>
            <a:spLocks noGrp="1"/>
          </p:cNvSpPr>
          <p:nvPr>
            <p:ph type="sldNum" sz="quarter" idx="12"/>
          </p:nvPr>
        </p:nvSpPr>
        <p:spPr/>
        <p:txBody>
          <a:bodyPr/>
          <a:lstStyle/>
          <a:p>
            <a:fld id="{4C7020D0-D63E-49B6-85B9-881CE79255A8}" type="slidenum">
              <a:rPr lang="en-GB" smtClean="0"/>
              <a:t>‹#›</a:t>
            </a:fld>
            <a:endParaRPr lang="en-GB"/>
          </a:p>
        </p:txBody>
      </p:sp>
    </p:spTree>
    <p:extLst>
      <p:ext uri="{BB962C8B-B14F-4D97-AF65-F5344CB8AC3E}">
        <p14:creationId xmlns:p14="http://schemas.microsoft.com/office/powerpoint/2010/main" val="161370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CF796-EE89-561D-C0C4-C017EB22D5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5DFBDC-D6FE-71C6-3CAE-2CA9D8A87C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289D71-5C48-481A-6CE6-D552C4FE7BBD}"/>
              </a:ext>
            </a:extLst>
          </p:cNvPr>
          <p:cNvSpPr>
            <a:spLocks noGrp="1"/>
          </p:cNvSpPr>
          <p:nvPr>
            <p:ph type="dt" sz="half" idx="10"/>
          </p:nvPr>
        </p:nvSpPr>
        <p:spPr/>
        <p:txBody>
          <a:bodyPr/>
          <a:lstStyle/>
          <a:p>
            <a:fld id="{285640D5-537B-4C35-97D0-C855CF2DCC2B}" type="datetimeFigureOut">
              <a:rPr lang="en-GB" smtClean="0"/>
              <a:t>12/12/2022</a:t>
            </a:fld>
            <a:endParaRPr lang="en-GB"/>
          </a:p>
        </p:txBody>
      </p:sp>
      <p:sp>
        <p:nvSpPr>
          <p:cNvPr id="5" name="Footer Placeholder 4">
            <a:extLst>
              <a:ext uri="{FF2B5EF4-FFF2-40B4-BE49-F238E27FC236}">
                <a16:creationId xmlns:a16="http://schemas.microsoft.com/office/drawing/2014/main" id="{94DF89D8-DD2D-840E-2FF7-6368DE7875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5FC542-6B08-471D-974A-940AF2EBCD4C}"/>
              </a:ext>
            </a:extLst>
          </p:cNvPr>
          <p:cNvSpPr>
            <a:spLocks noGrp="1"/>
          </p:cNvSpPr>
          <p:nvPr>
            <p:ph type="sldNum" sz="quarter" idx="12"/>
          </p:nvPr>
        </p:nvSpPr>
        <p:spPr/>
        <p:txBody>
          <a:bodyPr/>
          <a:lstStyle/>
          <a:p>
            <a:fld id="{4C7020D0-D63E-49B6-85B9-881CE79255A8}" type="slidenum">
              <a:rPr lang="en-GB" smtClean="0"/>
              <a:t>‹#›</a:t>
            </a:fld>
            <a:endParaRPr lang="en-GB"/>
          </a:p>
        </p:txBody>
      </p:sp>
    </p:spTree>
    <p:extLst>
      <p:ext uri="{BB962C8B-B14F-4D97-AF65-F5344CB8AC3E}">
        <p14:creationId xmlns:p14="http://schemas.microsoft.com/office/powerpoint/2010/main" val="1244721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87D4B-9206-6568-3EE9-4056B11600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CC502E-8113-B69A-EA0F-DE87AAE672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70AF7D-8F0D-CC0C-DECB-09EF85E8B7D4}"/>
              </a:ext>
            </a:extLst>
          </p:cNvPr>
          <p:cNvSpPr>
            <a:spLocks noGrp="1"/>
          </p:cNvSpPr>
          <p:nvPr>
            <p:ph type="dt" sz="half" idx="10"/>
          </p:nvPr>
        </p:nvSpPr>
        <p:spPr/>
        <p:txBody>
          <a:bodyPr/>
          <a:lstStyle/>
          <a:p>
            <a:fld id="{285640D5-537B-4C35-97D0-C855CF2DCC2B}" type="datetimeFigureOut">
              <a:rPr lang="en-GB" smtClean="0"/>
              <a:t>12/12/2022</a:t>
            </a:fld>
            <a:endParaRPr lang="en-GB"/>
          </a:p>
        </p:txBody>
      </p:sp>
      <p:sp>
        <p:nvSpPr>
          <p:cNvPr id="5" name="Footer Placeholder 4">
            <a:extLst>
              <a:ext uri="{FF2B5EF4-FFF2-40B4-BE49-F238E27FC236}">
                <a16:creationId xmlns:a16="http://schemas.microsoft.com/office/drawing/2014/main" id="{1B2404EC-A0D1-31F6-90B7-3EEB0AD280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099274-1EB2-0941-98B7-0D8335D4D5CB}"/>
              </a:ext>
            </a:extLst>
          </p:cNvPr>
          <p:cNvSpPr>
            <a:spLocks noGrp="1"/>
          </p:cNvSpPr>
          <p:nvPr>
            <p:ph type="sldNum" sz="quarter" idx="12"/>
          </p:nvPr>
        </p:nvSpPr>
        <p:spPr/>
        <p:txBody>
          <a:bodyPr/>
          <a:lstStyle/>
          <a:p>
            <a:fld id="{4C7020D0-D63E-49B6-85B9-881CE79255A8}" type="slidenum">
              <a:rPr lang="en-GB" smtClean="0"/>
              <a:t>‹#›</a:t>
            </a:fld>
            <a:endParaRPr lang="en-GB"/>
          </a:p>
        </p:txBody>
      </p:sp>
    </p:spTree>
    <p:extLst>
      <p:ext uri="{BB962C8B-B14F-4D97-AF65-F5344CB8AC3E}">
        <p14:creationId xmlns:p14="http://schemas.microsoft.com/office/powerpoint/2010/main" val="263082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19FF3-BD92-1FB8-A6AD-CB218AAC51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B999B1-4D9F-9489-3DCF-F2B4EC86C4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86F1D6-3088-9DD6-D045-72FC05262D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F20797-F6BB-BD77-6465-4814B77AFA12}"/>
              </a:ext>
            </a:extLst>
          </p:cNvPr>
          <p:cNvSpPr>
            <a:spLocks noGrp="1"/>
          </p:cNvSpPr>
          <p:nvPr>
            <p:ph type="dt" sz="half" idx="10"/>
          </p:nvPr>
        </p:nvSpPr>
        <p:spPr/>
        <p:txBody>
          <a:bodyPr/>
          <a:lstStyle/>
          <a:p>
            <a:fld id="{285640D5-537B-4C35-97D0-C855CF2DCC2B}" type="datetimeFigureOut">
              <a:rPr lang="en-GB" smtClean="0"/>
              <a:t>12/12/2022</a:t>
            </a:fld>
            <a:endParaRPr lang="en-GB"/>
          </a:p>
        </p:txBody>
      </p:sp>
      <p:sp>
        <p:nvSpPr>
          <p:cNvPr id="6" name="Footer Placeholder 5">
            <a:extLst>
              <a:ext uri="{FF2B5EF4-FFF2-40B4-BE49-F238E27FC236}">
                <a16:creationId xmlns:a16="http://schemas.microsoft.com/office/drawing/2014/main" id="{9663A0B2-E600-5EA9-CAF0-96ECECBD6A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A111F5-4A62-F79A-8D13-43CE1C359137}"/>
              </a:ext>
            </a:extLst>
          </p:cNvPr>
          <p:cNvSpPr>
            <a:spLocks noGrp="1"/>
          </p:cNvSpPr>
          <p:nvPr>
            <p:ph type="sldNum" sz="quarter" idx="12"/>
          </p:nvPr>
        </p:nvSpPr>
        <p:spPr/>
        <p:txBody>
          <a:bodyPr/>
          <a:lstStyle/>
          <a:p>
            <a:fld id="{4C7020D0-D63E-49B6-85B9-881CE79255A8}" type="slidenum">
              <a:rPr lang="en-GB" smtClean="0"/>
              <a:t>‹#›</a:t>
            </a:fld>
            <a:endParaRPr lang="en-GB"/>
          </a:p>
        </p:txBody>
      </p:sp>
    </p:spTree>
    <p:extLst>
      <p:ext uri="{BB962C8B-B14F-4D97-AF65-F5344CB8AC3E}">
        <p14:creationId xmlns:p14="http://schemas.microsoft.com/office/powerpoint/2010/main" val="3767624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4AED0-C7D0-FDA9-E683-0F09E420A02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CBEB38-C79F-6328-20E9-5EBD0A1DCF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451498-7716-3783-5D15-BA601203B4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D383B32-30BE-47F8-1D90-99F7F78380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1AED96-37B1-A09D-5A41-E518CA5117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B45593-A515-80FA-10AD-EF2AB8A18F66}"/>
              </a:ext>
            </a:extLst>
          </p:cNvPr>
          <p:cNvSpPr>
            <a:spLocks noGrp="1"/>
          </p:cNvSpPr>
          <p:nvPr>
            <p:ph type="dt" sz="half" idx="10"/>
          </p:nvPr>
        </p:nvSpPr>
        <p:spPr/>
        <p:txBody>
          <a:bodyPr/>
          <a:lstStyle/>
          <a:p>
            <a:fld id="{285640D5-537B-4C35-97D0-C855CF2DCC2B}" type="datetimeFigureOut">
              <a:rPr lang="en-GB" smtClean="0"/>
              <a:t>12/12/2022</a:t>
            </a:fld>
            <a:endParaRPr lang="en-GB"/>
          </a:p>
        </p:txBody>
      </p:sp>
      <p:sp>
        <p:nvSpPr>
          <p:cNvPr id="8" name="Footer Placeholder 7">
            <a:extLst>
              <a:ext uri="{FF2B5EF4-FFF2-40B4-BE49-F238E27FC236}">
                <a16:creationId xmlns:a16="http://schemas.microsoft.com/office/drawing/2014/main" id="{49E6BD6D-013F-D600-56BD-CD30C921AE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65555F-EAE6-5BB5-0C33-DF7A6E10C7C4}"/>
              </a:ext>
            </a:extLst>
          </p:cNvPr>
          <p:cNvSpPr>
            <a:spLocks noGrp="1"/>
          </p:cNvSpPr>
          <p:nvPr>
            <p:ph type="sldNum" sz="quarter" idx="12"/>
          </p:nvPr>
        </p:nvSpPr>
        <p:spPr/>
        <p:txBody>
          <a:bodyPr/>
          <a:lstStyle/>
          <a:p>
            <a:fld id="{4C7020D0-D63E-49B6-85B9-881CE79255A8}" type="slidenum">
              <a:rPr lang="en-GB" smtClean="0"/>
              <a:t>‹#›</a:t>
            </a:fld>
            <a:endParaRPr lang="en-GB"/>
          </a:p>
        </p:txBody>
      </p:sp>
    </p:spTree>
    <p:extLst>
      <p:ext uri="{BB962C8B-B14F-4D97-AF65-F5344CB8AC3E}">
        <p14:creationId xmlns:p14="http://schemas.microsoft.com/office/powerpoint/2010/main" val="1470943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1437C-5281-9ABB-C281-2AFACE5A1C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2E1E6C3-23C3-CC4C-8D2B-69FB264465F7}"/>
              </a:ext>
            </a:extLst>
          </p:cNvPr>
          <p:cNvSpPr>
            <a:spLocks noGrp="1"/>
          </p:cNvSpPr>
          <p:nvPr>
            <p:ph type="dt" sz="half" idx="10"/>
          </p:nvPr>
        </p:nvSpPr>
        <p:spPr/>
        <p:txBody>
          <a:bodyPr/>
          <a:lstStyle/>
          <a:p>
            <a:fld id="{285640D5-537B-4C35-97D0-C855CF2DCC2B}" type="datetimeFigureOut">
              <a:rPr lang="en-GB" smtClean="0"/>
              <a:t>12/12/2022</a:t>
            </a:fld>
            <a:endParaRPr lang="en-GB"/>
          </a:p>
        </p:txBody>
      </p:sp>
      <p:sp>
        <p:nvSpPr>
          <p:cNvPr id="4" name="Footer Placeholder 3">
            <a:extLst>
              <a:ext uri="{FF2B5EF4-FFF2-40B4-BE49-F238E27FC236}">
                <a16:creationId xmlns:a16="http://schemas.microsoft.com/office/drawing/2014/main" id="{F684FAF9-E314-C940-33B1-E2CA0D725C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ADDB30-3508-93AE-08CF-DACE76A86211}"/>
              </a:ext>
            </a:extLst>
          </p:cNvPr>
          <p:cNvSpPr>
            <a:spLocks noGrp="1"/>
          </p:cNvSpPr>
          <p:nvPr>
            <p:ph type="sldNum" sz="quarter" idx="12"/>
          </p:nvPr>
        </p:nvSpPr>
        <p:spPr/>
        <p:txBody>
          <a:bodyPr/>
          <a:lstStyle/>
          <a:p>
            <a:fld id="{4C7020D0-D63E-49B6-85B9-881CE79255A8}" type="slidenum">
              <a:rPr lang="en-GB" smtClean="0"/>
              <a:t>‹#›</a:t>
            </a:fld>
            <a:endParaRPr lang="en-GB"/>
          </a:p>
        </p:txBody>
      </p:sp>
    </p:spTree>
    <p:extLst>
      <p:ext uri="{BB962C8B-B14F-4D97-AF65-F5344CB8AC3E}">
        <p14:creationId xmlns:p14="http://schemas.microsoft.com/office/powerpoint/2010/main" val="2775956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1E13FF-BB5D-D8D8-237C-70447F31F322}"/>
              </a:ext>
            </a:extLst>
          </p:cNvPr>
          <p:cNvSpPr>
            <a:spLocks noGrp="1"/>
          </p:cNvSpPr>
          <p:nvPr>
            <p:ph type="dt" sz="half" idx="10"/>
          </p:nvPr>
        </p:nvSpPr>
        <p:spPr/>
        <p:txBody>
          <a:bodyPr/>
          <a:lstStyle/>
          <a:p>
            <a:fld id="{285640D5-537B-4C35-97D0-C855CF2DCC2B}" type="datetimeFigureOut">
              <a:rPr lang="en-GB" smtClean="0"/>
              <a:t>12/12/2022</a:t>
            </a:fld>
            <a:endParaRPr lang="en-GB"/>
          </a:p>
        </p:txBody>
      </p:sp>
      <p:sp>
        <p:nvSpPr>
          <p:cNvPr id="3" name="Footer Placeholder 2">
            <a:extLst>
              <a:ext uri="{FF2B5EF4-FFF2-40B4-BE49-F238E27FC236}">
                <a16:creationId xmlns:a16="http://schemas.microsoft.com/office/drawing/2014/main" id="{38931473-3C4A-DC52-38B0-CA0BB78942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68AB7D-F830-4A83-FBA2-DC541B7C00A2}"/>
              </a:ext>
            </a:extLst>
          </p:cNvPr>
          <p:cNvSpPr>
            <a:spLocks noGrp="1"/>
          </p:cNvSpPr>
          <p:nvPr>
            <p:ph type="sldNum" sz="quarter" idx="12"/>
          </p:nvPr>
        </p:nvSpPr>
        <p:spPr/>
        <p:txBody>
          <a:bodyPr/>
          <a:lstStyle/>
          <a:p>
            <a:fld id="{4C7020D0-D63E-49B6-85B9-881CE79255A8}" type="slidenum">
              <a:rPr lang="en-GB" smtClean="0"/>
              <a:t>‹#›</a:t>
            </a:fld>
            <a:endParaRPr lang="en-GB"/>
          </a:p>
        </p:txBody>
      </p:sp>
    </p:spTree>
    <p:extLst>
      <p:ext uri="{BB962C8B-B14F-4D97-AF65-F5344CB8AC3E}">
        <p14:creationId xmlns:p14="http://schemas.microsoft.com/office/powerpoint/2010/main" val="2569433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B0715-FE0E-C831-5CF9-FBAA869305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3575FA-42FF-7D67-DDC9-90E8D8A5DF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905DFF-19C4-1521-5845-AEAED3310C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C89365-B1FF-455C-BA0B-B7CC5C1DBEA2}"/>
              </a:ext>
            </a:extLst>
          </p:cNvPr>
          <p:cNvSpPr>
            <a:spLocks noGrp="1"/>
          </p:cNvSpPr>
          <p:nvPr>
            <p:ph type="dt" sz="half" idx="10"/>
          </p:nvPr>
        </p:nvSpPr>
        <p:spPr/>
        <p:txBody>
          <a:bodyPr/>
          <a:lstStyle/>
          <a:p>
            <a:fld id="{285640D5-537B-4C35-97D0-C855CF2DCC2B}" type="datetimeFigureOut">
              <a:rPr lang="en-GB" smtClean="0"/>
              <a:t>12/12/2022</a:t>
            </a:fld>
            <a:endParaRPr lang="en-GB"/>
          </a:p>
        </p:txBody>
      </p:sp>
      <p:sp>
        <p:nvSpPr>
          <p:cNvPr id="6" name="Footer Placeholder 5">
            <a:extLst>
              <a:ext uri="{FF2B5EF4-FFF2-40B4-BE49-F238E27FC236}">
                <a16:creationId xmlns:a16="http://schemas.microsoft.com/office/drawing/2014/main" id="{45C13EB6-810E-ABBA-417C-6E433EDBE1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A62994-F7DC-CE83-4B64-E5976A558439}"/>
              </a:ext>
            </a:extLst>
          </p:cNvPr>
          <p:cNvSpPr>
            <a:spLocks noGrp="1"/>
          </p:cNvSpPr>
          <p:nvPr>
            <p:ph type="sldNum" sz="quarter" idx="12"/>
          </p:nvPr>
        </p:nvSpPr>
        <p:spPr/>
        <p:txBody>
          <a:bodyPr/>
          <a:lstStyle/>
          <a:p>
            <a:fld id="{4C7020D0-D63E-49B6-85B9-881CE79255A8}" type="slidenum">
              <a:rPr lang="en-GB" smtClean="0"/>
              <a:t>‹#›</a:t>
            </a:fld>
            <a:endParaRPr lang="en-GB"/>
          </a:p>
        </p:txBody>
      </p:sp>
    </p:spTree>
    <p:extLst>
      <p:ext uri="{BB962C8B-B14F-4D97-AF65-F5344CB8AC3E}">
        <p14:creationId xmlns:p14="http://schemas.microsoft.com/office/powerpoint/2010/main" val="3465718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8E79D-9D1F-4279-8DCD-90C0461EBE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C616254-D71A-3AD4-E92C-DD1C5ABC57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8F4B93-702A-3A40-B16E-73B1C186B7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708F0C-0E49-F390-AB37-789F01FC16F4}"/>
              </a:ext>
            </a:extLst>
          </p:cNvPr>
          <p:cNvSpPr>
            <a:spLocks noGrp="1"/>
          </p:cNvSpPr>
          <p:nvPr>
            <p:ph type="dt" sz="half" idx="10"/>
          </p:nvPr>
        </p:nvSpPr>
        <p:spPr/>
        <p:txBody>
          <a:bodyPr/>
          <a:lstStyle/>
          <a:p>
            <a:fld id="{285640D5-537B-4C35-97D0-C855CF2DCC2B}" type="datetimeFigureOut">
              <a:rPr lang="en-GB" smtClean="0"/>
              <a:t>12/12/2022</a:t>
            </a:fld>
            <a:endParaRPr lang="en-GB"/>
          </a:p>
        </p:txBody>
      </p:sp>
      <p:sp>
        <p:nvSpPr>
          <p:cNvPr id="6" name="Footer Placeholder 5">
            <a:extLst>
              <a:ext uri="{FF2B5EF4-FFF2-40B4-BE49-F238E27FC236}">
                <a16:creationId xmlns:a16="http://schemas.microsoft.com/office/drawing/2014/main" id="{A6BD6A8A-0478-6021-E15C-39372C1DC2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8A636D-D7DB-3E94-C81E-ED82572BFCF3}"/>
              </a:ext>
            </a:extLst>
          </p:cNvPr>
          <p:cNvSpPr>
            <a:spLocks noGrp="1"/>
          </p:cNvSpPr>
          <p:nvPr>
            <p:ph type="sldNum" sz="quarter" idx="12"/>
          </p:nvPr>
        </p:nvSpPr>
        <p:spPr/>
        <p:txBody>
          <a:bodyPr/>
          <a:lstStyle/>
          <a:p>
            <a:fld id="{4C7020D0-D63E-49B6-85B9-881CE79255A8}" type="slidenum">
              <a:rPr lang="en-GB" smtClean="0"/>
              <a:t>‹#›</a:t>
            </a:fld>
            <a:endParaRPr lang="en-GB"/>
          </a:p>
        </p:txBody>
      </p:sp>
    </p:spTree>
    <p:extLst>
      <p:ext uri="{BB962C8B-B14F-4D97-AF65-F5344CB8AC3E}">
        <p14:creationId xmlns:p14="http://schemas.microsoft.com/office/powerpoint/2010/main" val="2803262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E8CED-9C5F-8980-EA98-B619A4E77A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D6BE1D-CB5E-FCDA-F7F6-D4757A789F9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55A7CA-110E-6F61-BDC9-3D6BDDE2E754}"/>
              </a:ext>
            </a:extLst>
          </p:cNvPr>
          <p:cNvSpPr>
            <a:spLocks noGrp="1"/>
          </p:cNvSpPr>
          <p:nvPr>
            <p:ph type="dt" sz="half" idx="10"/>
          </p:nvPr>
        </p:nvSpPr>
        <p:spPr/>
        <p:txBody>
          <a:bodyPr/>
          <a:lstStyle/>
          <a:p>
            <a:fld id="{285640D5-537B-4C35-97D0-C855CF2DCC2B}" type="datetimeFigureOut">
              <a:rPr lang="en-GB" smtClean="0"/>
              <a:t>12/12/2022</a:t>
            </a:fld>
            <a:endParaRPr lang="en-GB"/>
          </a:p>
        </p:txBody>
      </p:sp>
      <p:sp>
        <p:nvSpPr>
          <p:cNvPr id="5" name="Footer Placeholder 4">
            <a:extLst>
              <a:ext uri="{FF2B5EF4-FFF2-40B4-BE49-F238E27FC236}">
                <a16:creationId xmlns:a16="http://schemas.microsoft.com/office/drawing/2014/main" id="{A2BEDE06-AE17-B29C-99E5-13E0FF04CE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764BA2-3A53-860F-0279-1315CEB105E8}"/>
              </a:ext>
            </a:extLst>
          </p:cNvPr>
          <p:cNvSpPr>
            <a:spLocks noGrp="1"/>
          </p:cNvSpPr>
          <p:nvPr>
            <p:ph type="sldNum" sz="quarter" idx="12"/>
          </p:nvPr>
        </p:nvSpPr>
        <p:spPr/>
        <p:txBody>
          <a:bodyPr/>
          <a:lstStyle/>
          <a:p>
            <a:fld id="{4C7020D0-D63E-49B6-85B9-881CE79255A8}" type="slidenum">
              <a:rPr lang="en-GB" smtClean="0"/>
              <a:t>‹#›</a:t>
            </a:fld>
            <a:endParaRPr lang="en-GB"/>
          </a:p>
        </p:txBody>
      </p:sp>
    </p:spTree>
    <p:extLst>
      <p:ext uri="{BB962C8B-B14F-4D97-AF65-F5344CB8AC3E}">
        <p14:creationId xmlns:p14="http://schemas.microsoft.com/office/powerpoint/2010/main" val="4146186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714D3C-1A93-15EB-AAB9-B51B78A354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F27F75-8C58-911A-DCFE-416FCEE963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60CE9F-8A5F-277E-DE08-1FB6E14169BD}"/>
              </a:ext>
            </a:extLst>
          </p:cNvPr>
          <p:cNvSpPr>
            <a:spLocks noGrp="1"/>
          </p:cNvSpPr>
          <p:nvPr>
            <p:ph type="dt" sz="half" idx="10"/>
          </p:nvPr>
        </p:nvSpPr>
        <p:spPr/>
        <p:txBody>
          <a:bodyPr/>
          <a:lstStyle/>
          <a:p>
            <a:fld id="{285640D5-537B-4C35-97D0-C855CF2DCC2B}" type="datetimeFigureOut">
              <a:rPr lang="en-GB" smtClean="0"/>
              <a:t>12/12/2022</a:t>
            </a:fld>
            <a:endParaRPr lang="en-GB"/>
          </a:p>
        </p:txBody>
      </p:sp>
      <p:sp>
        <p:nvSpPr>
          <p:cNvPr id="5" name="Footer Placeholder 4">
            <a:extLst>
              <a:ext uri="{FF2B5EF4-FFF2-40B4-BE49-F238E27FC236}">
                <a16:creationId xmlns:a16="http://schemas.microsoft.com/office/drawing/2014/main" id="{7B22D44D-8CAA-B6D4-A1B0-092628290C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A4C5FA-928B-1889-B509-78F4431CE285}"/>
              </a:ext>
            </a:extLst>
          </p:cNvPr>
          <p:cNvSpPr>
            <a:spLocks noGrp="1"/>
          </p:cNvSpPr>
          <p:nvPr>
            <p:ph type="sldNum" sz="quarter" idx="12"/>
          </p:nvPr>
        </p:nvSpPr>
        <p:spPr/>
        <p:txBody>
          <a:bodyPr/>
          <a:lstStyle/>
          <a:p>
            <a:fld id="{4C7020D0-D63E-49B6-85B9-881CE79255A8}" type="slidenum">
              <a:rPr lang="en-GB" smtClean="0"/>
              <a:t>‹#›</a:t>
            </a:fld>
            <a:endParaRPr lang="en-GB"/>
          </a:p>
        </p:txBody>
      </p:sp>
    </p:spTree>
    <p:extLst>
      <p:ext uri="{BB962C8B-B14F-4D97-AF65-F5344CB8AC3E}">
        <p14:creationId xmlns:p14="http://schemas.microsoft.com/office/powerpoint/2010/main" val="946012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26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AF8827-80EB-897E-6864-D82CA47D0F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2E80CB-EDCC-11AE-B73F-AB2CE0415A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1CB5FB-EA93-9CC0-4445-7F2D694F17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5640D5-537B-4C35-97D0-C855CF2DCC2B}" type="datetimeFigureOut">
              <a:rPr lang="en-GB" smtClean="0"/>
              <a:t>12/12/2022</a:t>
            </a:fld>
            <a:endParaRPr lang="en-GB"/>
          </a:p>
        </p:txBody>
      </p:sp>
      <p:sp>
        <p:nvSpPr>
          <p:cNvPr id="5" name="Footer Placeholder 4">
            <a:extLst>
              <a:ext uri="{FF2B5EF4-FFF2-40B4-BE49-F238E27FC236}">
                <a16:creationId xmlns:a16="http://schemas.microsoft.com/office/drawing/2014/main" id="{77A4AF10-0825-31BF-054D-2B3CC5C6C3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D38665-4C7F-996F-6F4B-2C7EF6A46C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7020D0-D63E-49B6-85B9-881CE79255A8}" type="slidenum">
              <a:rPr lang="en-GB" smtClean="0"/>
              <a:t>‹#›</a:t>
            </a:fld>
            <a:endParaRPr lang="en-GB"/>
          </a:p>
        </p:txBody>
      </p:sp>
    </p:spTree>
    <p:extLst>
      <p:ext uri="{BB962C8B-B14F-4D97-AF65-F5344CB8AC3E}">
        <p14:creationId xmlns:p14="http://schemas.microsoft.com/office/powerpoint/2010/main" val="24184731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FDFAD-47E3-A61F-8911-A4E519D29079}"/>
              </a:ext>
            </a:extLst>
          </p:cNvPr>
          <p:cNvSpPr>
            <a:spLocks noGrp="1"/>
          </p:cNvSpPr>
          <p:nvPr>
            <p:ph type="ctrTitle"/>
          </p:nvPr>
        </p:nvSpPr>
        <p:spPr/>
        <p:txBody>
          <a:bodyPr>
            <a:normAutofit/>
          </a:bodyPr>
          <a:lstStyle/>
          <a:p>
            <a:r>
              <a:rPr lang="en-GB" sz="4400" dirty="0">
                <a:latin typeface="Arial" panose="020B0604020202020204" pitchFamily="34" charset="0"/>
                <a:cs typeface="Arial" panose="020B0604020202020204" pitchFamily="34" charset="0"/>
              </a:rPr>
              <a:t>Quality in Project Management</a:t>
            </a:r>
          </a:p>
        </p:txBody>
      </p:sp>
      <p:sp>
        <p:nvSpPr>
          <p:cNvPr id="3" name="Subtitle 2">
            <a:extLst>
              <a:ext uri="{FF2B5EF4-FFF2-40B4-BE49-F238E27FC236}">
                <a16:creationId xmlns:a16="http://schemas.microsoft.com/office/drawing/2014/main" id="{4E3E101C-8EE5-FD0E-8244-27329CDB4D1E}"/>
              </a:ext>
            </a:extLst>
          </p:cNvPr>
          <p:cNvSpPr>
            <a:spLocks noGrp="1"/>
          </p:cNvSpPr>
          <p:nvPr>
            <p:ph type="subTitle" idx="1"/>
          </p:nvPr>
        </p:nvSpPr>
        <p:spPr/>
        <p:txBody>
          <a:bodyPr>
            <a:normAutofit/>
          </a:bodyPr>
          <a:lstStyle/>
          <a:p>
            <a:r>
              <a:rPr lang="en-GB" sz="3200" dirty="0"/>
              <a:t>By</a:t>
            </a:r>
          </a:p>
          <a:p>
            <a:r>
              <a:rPr lang="en-GB" sz="3200" dirty="0"/>
              <a:t>Andrew Thorn</a:t>
            </a:r>
          </a:p>
        </p:txBody>
      </p:sp>
    </p:spTree>
    <p:extLst>
      <p:ext uri="{BB962C8B-B14F-4D97-AF65-F5344CB8AC3E}">
        <p14:creationId xmlns:p14="http://schemas.microsoft.com/office/powerpoint/2010/main" val="360758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FFC77-13DC-236F-58B0-069C29AA134D}"/>
              </a:ext>
            </a:extLst>
          </p:cNvPr>
          <p:cNvSpPr>
            <a:spLocks noGrp="1"/>
          </p:cNvSpPr>
          <p:nvPr>
            <p:ph type="title"/>
          </p:nvPr>
        </p:nvSpPr>
        <p:spPr/>
        <p:txBody>
          <a:bodyPr/>
          <a:lstStyle/>
          <a:p>
            <a:pPr algn="ctr"/>
            <a:r>
              <a:rPr lang="en-GB" b="1" dirty="0"/>
              <a:t>Introduction</a:t>
            </a:r>
          </a:p>
        </p:txBody>
      </p:sp>
      <p:sp>
        <p:nvSpPr>
          <p:cNvPr id="3" name="Content Placeholder 2">
            <a:extLst>
              <a:ext uri="{FF2B5EF4-FFF2-40B4-BE49-F238E27FC236}">
                <a16:creationId xmlns:a16="http://schemas.microsoft.com/office/drawing/2014/main" id="{B2F353EB-9417-8B4C-F66E-BEE0C8BADC5E}"/>
              </a:ext>
            </a:extLst>
          </p:cNvPr>
          <p:cNvSpPr>
            <a:spLocks noGrp="1"/>
          </p:cNvSpPr>
          <p:nvPr>
            <p:ph idx="1"/>
          </p:nvPr>
        </p:nvSpPr>
        <p:spPr/>
        <p:txBody>
          <a:bodyPr>
            <a:normAutofit/>
          </a:bodyPr>
          <a:lstStyle/>
          <a:p>
            <a:r>
              <a:rPr lang="en-GB" sz="3200" dirty="0"/>
              <a:t>In the rush to meet deadlines, quality is some how side lined!</a:t>
            </a:r>
          </a:p>
          <a:p>
            <a:r>
              <a:rPr lang="en-GB" sz="3200" dirty="0"/>
              <a:t>It is the last thing on a team’s mind when deadlines are near and tasks are pending</a:t>
            </a:r>
          </a:p>
          <a:p>
            <a:r>
              <a:rPr lang="en-GB" sz="3200" dirty="0"/>
              <a:t>Its ironic- The most important thing is sometimes the most ignored in project management</a:t>
            </a:r>
          </a:p>
          <a:p>
            <a:r>
              <a:rPr lang="en-GB" sz="3200" dirty="0"/>
              <a:t>It’s a mindset, a driver that decides the fate of projects</a:t>
            </a:r>
          </a:p>
          <a:p>
            <a:endParaRPr lang="en-GB" sz="3200" dirty="0"/>
          </a:p>
        </p:txBody>
      </p:sp>
    </p:spTree>
    <p:extLst>
      <p:ext uri="{BB962C8B-B14F-4D97-AF65-F5344CB8AC3E}">
        <p14:creationId xmlns:p14="http://schemas.microsoft.com/office/powerpoint/2010/main" val="280089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652CF-B348-CD4E-BFCC-8182DEA63604}"/>
              </a:ext>
            </a:extLst>
          </p:cNvPr>
          <p:cNvSpPr>
            <a:spLocks noGrp="1"/>
          </p:cNvSpPr>
          <p:nvPr>
            <p:ph type="title"/>
          </p:nvPr>
        </p:nvSpPr>
        <p:spPr/>
        <p:txBody>
          <a:bodyPr/>
          <a:lstStyle/>
          <a:p>
            <a:pPr algn="ctr"/>
            <a:r>
              <a:rPr lang="en-GB" b="1" dirty="0"/>
              <a:t>What is Project Quality Management</a:t>
            </a:r>
          </a:p>
        </p:txBody>
      </p:sp>
      <p:sp>
        <p:nvSpPr>
          <p:cNvPr id="3" name="Content Placeholder 2">
            <a:extLst>
              <a:ext uri="{FF2B5EF4-FFF2-40B4-BE49-F238E27FC236}">
                <a16:creationId xmlns:a16="http://schemas.microsoft.com/office/drawing/2014/main" id="{7A8B999B-5854-336A-419E-509781275E29}"/>
              </a:ext>
            </a:extLst>
          </p:cNvPr>
          <p:cNvSpPr>
            <a:spLocks noGrp="1"/>
          </p:cNvSpPr>
          <p:nvPr>
            <p:ph idx="1"/>
          </p:nvPr>
        </p:nvSpPr>
        <p:spPr>
          <a:xfrm>
            <a:off x="1752600" y="1825625"/>
            <a:ext cx="8593667" cy="4351338"/>
          </a:xfrm>
        </p:spPr>
        <p:txBody>
          <a:bodyPr>
            <a:normAutofit/>
          </a:bodyPr>
          <a:lstStyle/>
          <a:p>
            <a:r>
              <a:rPr lang="en-GB" sz="3200" dirty="0"/>
              <a:t>The process of managing and maintaining quality throughout a project</a:t>
            </a:r>
          </a:p>
          <a:p>
            <a:r>
              <a:rPr lang="en-GB" sz="3200" dirty="0"/>
              <a:t>Quality management in project management aims to meet the quality standards set by management and external customers</a:t>
            </a:r>
          </a:p>
        </p:txBody>
      </p:sp>
    </p:spTree>
    <p:extLst>
      <p:ext uri="{BB962C8B-B14F-4D97-AF65-F5344CB8AC3E}">
        <p14:creationId xmlns:p14="http://schemas.microsoft.com/office/powerpoint/2010/main" val="175865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9073D-C640-3864-6BE0-F7DB11C11920}"/>
              </a:ext>
            </a:extLst>
          </p:cNvPr>
          <p:cNvSpPr>
            <a:spLocks noGrp="1"/>
          </p:cNvSpPr>
          <p:nvPr>
            <p:ph type="title"/>
          </p:nvPr>
        </p:nvSpPr>
        <p:spPr/>
        <p:txBody>
          <a:bodyPr/>
          <a:lstStyle/>
          <a:p>
            <a:pPr algn="ctr"/>
            <a:r>
              <a:rPr lang="en-GB" b="1" dirty="0"/>
              <a:t>What Does “Quality” in Project Quality Management Mean?</a:t>
            </a:r>
          </a:p>
        </p:txBody>
      </p:sp>
      <p:sp>
        <p:nvSpPr>
          <p:cNvPr id="3" name="Content Placeholder 2">
            <a:extLst>
              <a:ext uri="{FF2B5EF4-FFF2-40B4-BE49-F238E27FC236}">
                <a16:creationId xmlns:a16="http://schemas.microsoft.com/office/drawing/2014/main" id="{E1CECA50-F389-68C2-03E0-336F9873609B}"/>
              </a:ext>
            </a:extLst>
          </p:cNvPr>
          <p:cNvSpPr>
            <a:spLocks noGrp="1"/>
          </p:cNvSpPr>
          <p:nvPr>
            <p:ph idx="1"/>
          </p:nvPr>
        </p:nvSpPr>
        <p:spPr>
          <a:xfrm>
            <a:off x="1811867" y="1825625"/>
            <a:ext cx="8432800" cy="4351338"/>
          </a:xfrm>
        </p:spPr>
        <p:txBody>
          <a:bodyPr>
            <a:normAutofit/>
          </a:bodyPr>
          <a:lstStyle/>
          <a:p>
            <a:r>
              <a:rPr lang="en-GB" sz="3200" dirty="0" err="1"/>
              <a:t>Juran</a:t>
            </a:r>
            <a:r>
              <a:rPr lang="en-GB" sz="3200" dirty="0"/>
              <a:t> defines quality as “fitness for intended use” or “meeting or exceeding customer expectations</a:t>
            </a:r>
          </a:p>
          <a:p>
            <a:r>
              <a:rPr lang="en-GB" sz="3200" dirty="0"/>
              <a:t>In project quality management, the definition of quality is kept to what the stakeholder or customer expects from the project deliverables</a:t>
            </a:r>
          </a:p>
        </p:txBody>
      </p:sp>
    </p:spTree>
    <p:extLst>
      <p:ext uri="{BB962C8B-B14F-4D97-AF65-F5344CB8AC3E}">
        <p14:creationId xmlns:p14="http://schemas.microsoft.com/office/powerpoint/2010/main" val="480924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65885-81CA-8D31-8A9C-014253339AD1}"/>
              </a:ext>
            </a:extLst>
          </p:cNvPr>
          <p:cNvSpPr>
            <a:spLocks noGrp="1"/>
          </p:cNvSpPr>
          <p:nvPr>
            <p:ph type="title"/>
          </p:nvPr>
        </p:nvSpPr>
        <p:spPr/>
        <p:txBody>
          <a:bodyPr/>
          <a:lstStyle/>
          <a:p>
            <a:pPr algn="ctr"/>
            <a:r>
              <a:rPr lang="en-GB" b="1" dirty="0"/>
              <a:t>Why is Project Quality Management Important</a:t>
            </a:r>
          </a:p>
        </p:txBody>
      </p:sp>
      <p:sp>
        <p:nvSpPr>
          <p:cNvPr id="3" name="Content Placeholder 2">
            <a:extLst>
              <a:ext uri="{FF2B5EF4-FFF2-40B4-BE49-F238E27FC236}">
                <a16:creationId xmlns:a16="http://schemas.microsoft.com/office/drawing/2014/main" id="{7BD5B7AA-BC62-9750-2E05-DE661C992672}"/>
              </a:ext>
            </a:extLst>
          </p:cNvPr>
          <p:cNvSpPr>
            <a:spLocks noGrp="1"/>
          </p:cNvSpPr>
          <p:nvPr>
            <p:ph idx="1"/>
          </p:nvPr>
        </p:nvSpPr>
        <p:spPr/>
        <p:txBody>
          <a:bodyPr>
            <a:normAutofit/>
          </a:bodyPr>
          <a:lstStyle/>
          <a:p>
            <a:pPr marL="514350" indent="-514350">
              <a:buAutoNum type="arabicPeriod"/>
            </a:pPr>
            <a:r>
              <a:rPr lang="en-GB" sz="3200" b="1" dirty="0"/>
              <a:t>Earn and maintain customer confidence</a:t>
            </a:r>
            <a:r>
              <a:rPr lang="en-GB" sz="3200" dirty="0"/>
              <a:t>: - incorporating quality and maintaining it throughout the project management process is paramount to gaining customers’ trust and confidence</a:t>
            </a:r>
          </a:p>
          <a:p>
            <a:pPr marL="457200" lvl="1" indent="0">
              <a:buNone/>
            </a:pPr>
            <a:r>
              <a:rPr lang="en-GB" sz="3200" dirty="0"/>
              <a:t>It shows that your team members are working to achieve    the quality standards that are in place</a:t>
            </a:r>
          </a:p>
        </p:txBody>
      </p:sp>
    </p:spTree>
    <p:extLst>
      <p:ext uri="{BB962C8B-B14F-4D97-AF65-F5344CB8AC3E}">
        <p14:creationId xmlns:p14="http://schemas.microsoft.com/office/powerpoint/2010/main" val="1919862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05406-899B-403F-05F8-FEA04C5D0417}"/>
              </a:ext>
            </a:extLst>
          </p:cNvPr>
          <p:cNvSpPr>
            <a:spLocks noGrp="1"/>
          </p:cNvSpPr>
          <p:nvPr>
            <p:ph type="title"/>
          </p:nvPr>
        </p:nvSpPr>
        <p:spPr/>
        <p:txBody>
          <a:bodyPr/>
          <a:lstStyle/>
          <a:p>
            <a:pPr algn="ctr"/>
            <a:r>
              <a:rPr lang="en-GB" b="1" dirty="0"/>
              <a:t>Why is Project Quality Management Important</a:t>
            </a:r>
          </a:p>
        </p:txBody>
      </p:sp>
      <p:sp>
        <p:nvSpPr>
          <p:cNvPr id="3" name="Content Placeholder 2">
            <a:extLst>
              <a:ext uri="{FF2B5EF4-FFF2-40B4-BE49-F238E27FC236}">
                <a16:creationId xmlns:a16="http://schemas.microsoft.com/office/drawing/2014/main" id="{F2DA760D-3F3E-DB91-5FE3-805C67073630}"/>
              </a:ext>
            </a:extLst>
          </p:cNvPr>
          <p:cNvSpPr>
            <a:spLocks noGrp="1"/>
          </p:cNvSpPr>
          <p:nvPr>
            <p:ph idx="1"/>
          </p:nvPr>
        </p:nvSpPr>
        <p:spPr/>
        <p:txBody>
          <a:bodyPr>
            <a:normAutofit/>
          </a:bodyPr>
          <a:lstStyle/>
          <a:p>
            <a:pPr marL="0" indent="0">
              <a:buNone/>
            </a:pPr>
            <a:r>
              <a:rPr lang="en-GB" sz="3200" b="1" dirty="0"/>
              <a:t>2. Reduce the chances of project failure and rework</a:t>
            </a:r>
          </a:p>
          <a:p>
            <a:r>
              <a:rPr lang="en-GB" sz="3200" dirty="0"/>
              <a:t>Is that it minimises the chances of project failure and rework since you follow the set procedures and guidelines from the very beginning</a:t>
            </a:r>
          </a:p>
          <a:p>
            <a:r>
              <a:rPr lang="en-GB" sz="3200" dirty="0"/>
              <a:t>Identify common problems repeatedly occurring along with their root cause.  You can then take corrective actions to ensure project deliverables are free of errors and meet the standards set by customers</a:t>
            </a:r>
          </a:p>
        </p:txBody>
      </p:sp>
    </p:spTree>
    <p:extLst>
      <p:ext uri="{BB962C8B-B14F-4D97-AF65-F5344CB8AC3E}">
        <p14:creationId xmlns:p14="http://schemas.microsoft.com/office/powerpoint/2010/main" val="10848583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D4D44-5BFB-AB45-640A-72283FC646B1}"/>
              </a:ext>
            </a:extLst>
          </p:cNvPr>
          <p:cNvSpPr>
            <a:spLocks noGrp="1"/>
          </p:cNvSpPr>
          <p:nvPr>
            <p:ph type="title"/>
          </p:nvPr>
        </p:nvSpPr>
        <p:spPr/>
        <p:txBody>
          <a:bodyPr/>
          <a:lstStyle/>
          <a:p>
            <a:pPr algn="ctr"/>
            <a:r>
              <a:rPr lang="en-GB" b="1" dirty="0"/>
              <a:t>Why is Project Quality Management Important</a:t>
            </a:r>
          </a:p>
        </p:txBody>
      </p:sp>
      <p:sp>
        <p:nvSpPr>
          <p:cNvPr id="3" name="Content Placeholder 2">
            <a:extLst>
              <a:ext uri="{FF2B5EF4-FFF2-40B4-BE49-F238E27FC236}">
                <a16:creationId xmlns:a16="http://schemas.microsoft.com/office/drawing/2014/main" id="{A9CE525C-9D8A-0AF2-3976-164936B8B383}"/>
              </a:ext>
            </a:extLst>
          </p:cNvPr>
          <p:cNvSpPr>
            <a:spLocks noGrp="1"/>
          </p:cNvSpPr>
          <p:nvPr>
            <p:ph idx="1"/>
          </p:nvPr>
        </p:nvSpPr>
        <p:spPr/>
        <p:txBody>
          <a:bodyPr>
            <a:normAutofit/>
          </a:bodyPr>
          <a:lstStyle/>
          <a:p>
            <a:pPr marL="0" indent="0">
              <a:buNone/>
            </a:pPr>
            <a:r>
              <a:rPr lang="en-GB" sz="3200" b="1" dirty="0"/>
              <a:t>3. Brings consistent improvement –</a:t>
            </a:r>
          </a:p>
          <a:p>
            <a:r>
              <a:rPr lang="en-GB" sz="3200" dirty="0"/>
              <a:t>Committing  to project quality and making it a single, non-negotiable goal is vital to get the best out of your employees</a:t>
            </a:r>
          </a:p>
          <a:p>
            <a:r>
              <a:rPr lang="en-GB" sz="3200" dirty="0"/>
              <a:t>It helps you improve in every project phase, evaluates what went right and what went wrong</a:t>
            </a:r>
          </a:p>
          <a:p>
            <a:r>
              <a:rPr lang="en-GB" sz="3200" dirty="0"/>
              <a:t>Keeps a constant check on the project’s quality and brings the entire project, including minor details into focus</a:t>
            </a:r>
          </a:p>
        </p:txBody>
      </p:sp>
    </p:spTree>
    <p:extLst>
      <p:ext uri="{BB962C8B-B14F-4D97-AF65-F5344CB8AC3E}">
        <p14:creationId xmlns:p14="http://schemas.microsoft.com/office/powerpoint/2010/main" val="45790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9F9D3-1A83-AAC9-4FFB-0FF391FC10C2}"/>
              </a:ext>
            </a:extLst>
          </p:cNvPr>
          <p:cNvSpPr>
            <a:spLocks noGrp="1"/>
          </p:cNvSpPr>
          <p:nvPr>
            <p:ph type="title"/>
          </p:nvPr>
        </p:nvSpPr>
        <p:spPr/>
        <p:txBody>
          <a:bodyPr/>
          <a:lstStyle/>
          <a:p>
            <a:pPr algn="ctr"/>
            <a:r>
              <a:rPr lang="en-GB" b="1" dirty="0"/>
              <a:t>Why is Project Quality Management Important</a:t>
            </a:r>
          </a:p>
        </p:txBody>
      </p:sp>
      <p:sp>
        <p:nvSpPr>
          <p:cNvPr id="3" name="Content Placeholder 2">
            <a:extLst>
              <a:ext uri="{FF2B5EF4-FFF2-40B4-BE49-F238E27FC236}">
                <a16:creationId xmlns:a16="http://schemas.microsoft.com/office/drawing/2014/main" id="{B0C23312-D1B2-2DCE-22C3-2AFA48D6EAD7}"/>
              </a:ext>
            </a:extLst>
          </p:cNvPr>
          <p:cNvSpPr>
            <a:spLocks noGrp="1"/>
          </p:cNvSpPr>
          <p:nvPr>
            <p:ph idx="1"/>
          </p:nvPr>
        </p:nvSpPr>
        <p:spPr/>
        <p:txBody>
          <a:bodyPr>
            <a:normAutofit/>
          </a:bodyPr>
          <a:lstStyle/>
          <a:p>
            <a:pPr marL="0" indent="0">
              <a:buNone/>
            </a:pPr>
            <a:r>
              <a:rPr lang="en-GB" sz="3200" dirty="0"/>
              <a:t>4. </a:t>
            </a:r>
            <a:r>
              <a:rPr lang="en-GB" sz="3200" b="1" dirty="0"/>
              <a:t>Reduces time and cost on failure projects</a:t>
            </a:r>
          </a:p>
          <a:p>
            <a:r>
              <a:rPr lang="en-GB" sz="3200" dirty="0"/>
              <a:t>Project quality management compels you to get things done in the best possible way, now and in the future</a:t>
            </a:r>
          </a:p>
          <a:p>
            <a:r>
              <a:rPr lang="en-GB" sz="3200" dirty="0"/>
              <a:t>You utilise the learning from a specific project and implement it in future projects</a:t>
            </a:r>
          </a:p>
          <a:p>
            <a:r>
              <a:rPr lang="en-GB" sz="3200" dirty="0"/>
              <a:t>This allows for continuous improvement</a:t>
            </a:r>
          </a:p>
          <a:p>
            <a:r>
              <a:rPr lang="en-GB" sz="3200" dirty="0"/>
              <a:t>Over time you will see a reduction in the errors and a significant improvement in the way projects are executed</a:t>
            </a:r>
          </a:p>
        </p:txBody>
      </p:sp>
    </p:spTree>
    <p:extLst>
      <p:ext uri="{BB962C8B-B14F-4D97-AF65-F5344CB8AC3E}">
        <p14:creationId xmlns:p14="http://schemas.microsoft.com/office/powerpoint/2010/main" val="2044796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A88FC-F3D4-9713-FBEE-01AC009D1E89}"/>
              </a:ext>
            </a:extLst>
          </p:cNvPr>
          <p:cNvSpPr>
            <a:spLocks noGrp="1"/>
          </p:cNvSpPr>
          <p:nvPr>
            <p:ph type="title"/>
          </p:nvPr>
        </p:nvSpPr>
        <p:spPr/>
        <p:txBody>
          <a:bodyPr/>
          <a:lstStyle/>
          <a:p>
            <a:pPr algn="ctr"/>
            <a:r>
              <a:rPr lang="en-GB" b="1" dirty="0"/>
              <a:t>Four Different Phases in Project Quality Management</a:t>
            </a:r>
          </a:p>
        </p:txBody>
      </p:sp>
      <p:sp>
        <p:nvSpPr>
          <p:cNvPr id="3" name="Content Placeholder 2">
            <a:extLst>
              <a:ext uri="{FF2B5EF4-FFF2-40B4-BE49-F238E27FC236}">
                <a16:creationId xmlns:a16="http://schemas.microsoft.com/office/drawing/2014/main" id="{7431C4A6-08B1-7E9D-A61C-603C45ADF8C2}"/>
              </a:ext>
            </a:extLst>
          </p:cNvPr>
          <p:cNvSpPr>
            <a:spLocks noGrp="1"/>
          </p:cNvSpPr>
          <p:nvPr>
            <p:ph idx="1"/>
          </p:nvPr>
        </p:nvSpPr>
        <p:spPr/>
        <p:txBody>
          <a:bodyPr>
            <a:normAutofit/>
          </a:bodyPr>
          <a:lstStyle/>
          <a:p>
            <a:pPr marL="514350" indent="-514350">
              <a:buAutoNum type="arabicPeriod"/>
            </a:pPr>
            <a:r>
              <a:rPr lang="en-GB" sz="3200" dirty="0"/>
              <a:t>Quality Planning</a:t>
            </a:r>
          </a:p>
          <a:p>
            <a:pPr marL="514350" indent="-514350">
              <a:buAutoNum type="arabicPeriod"/>
            </a:pPr>
            <a:r>
              <a:rPr lang="en-GB" sz="3200" dirty="0"/>
              <a:t>Quality Assurance</a:t>
            </a:r>
          </a:p>
          <a:p>
            <a:pPr marL="514350" indent="-514350">
              <a:buAutoNum type="arabicPeriod"/>
            </a:pPr>
            <a:r>
              <a:rPr lang="en-GB" sz="3200" dirty="0"/>
              <a:t>Quality Control</a:t>
            </a:r>
          </a:p>
          <a:p>
            <a:pPr marL="514350" indent="-514350">
              <a:buAutoNum type="arabicPeriod"/>
            </a:pPr>
            <a:r>
              <a:rPr lang="en-GB" sz="3200" dirty="0"/>
              <a:t>Continuous Improvement</a:t>
            </a:r>
          </a:p>
        </p:txBody>
      </p:sp>
    </p:spTree>
    <p:extLst>
      <p:ext uri="{BB962C8B-B14F-4D97-AF65-F5344CB8AC3E}">
        <p14:creationId xmlns:p14="http://schemas.microsoft.com/office/powerpoint/2010/main" val="1563364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75776-9202-D88C-32B9-95AC822C5982}"/>
              </a:ext>
            </a:extLst>
          </p:cNvPr>
          <p:cNvSpPr>
            <a:spLocks noGrp="1"/>
          </p:cNvSpPr>
          <p:nvPr>
            <p:ph type="title"/>
          </p:nvPr>
        </p:nvSpPr>
        <p:spPr/>
        <p:txBody>
          <a:bodyPr/>
          <a:lstStyle/>
          <a:p>
            <a:pPr algn="ctr"/>
            <a:r>
              <a:rPr lang="en-GB" b="1" dirty="0"/>
              <a:t>Quality Planning</a:t>
            </a:r>
          </a:p>
        </p:txBody>
      </p:sp>
      <p:sp>
        <p:nvSpPr>
          <p:cNvPr id="3" name="Content Placeholder 2">
            <a:extLst>
              <a:ext uri="{FF2B5EF4-FFF2-40B4-BE49-F238E27FC236}">
                <a16:creationId xmlns:a16="http://schemas.microsoft.com/office/drawing/2014/main" id="{D8526A80-B60E-5DA8-1D21-B71FDF668F98}"/>
              </a:ext>
            </a:extLst>
          </p:cNvPr>
          <p:cNvSpPr>
            <a:spLocks noGrp="1"/>
          </p:cNvSpPr>
          <p:nvPr>
            <p:ph idx="1"/>
          </p:nvPr>
        </p:nvSpPr>
        <p:spPr>
          <a:xfrm>
            <a:off x="2463800" y="1825625"/>
            <a:ext cx="7052733" cy="4351338"/>
          </a:xfrm>
        </p:spPr>
        <p:txBody>
          <a:bodyPr>
            <a:normAutofit/>
          </a:bodyPr>
          <a:lstStyle/>
          <a:p>
            <a:pPr marL="0" indent="0">
              <a:buNone/>
            </a:pPr>
            <a:r>
              <a:rPr lang="en-GB" sz="3200" dirty="0"/>
              <a:t>Determines which quality standards are necessary and provides guidance to stakeholders on how quality management will be performed on the project</a:t>
            </a:r>
          </a:p>
        </p:txBody>
      </p:sp>
    </p:spTree>
    <p:extLst>
      <p:ext uri="{BB962C8B-B14F-4D97-AF65-F5344CB8AC3E}">
        <p14:creationId xmlns:p14="http://schemas.microsoft.com/office/powerpoint/2010/main" val="3870216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A8A6F-3EF1-6E08-F95F-7BDFC0AA2A86}"/>
              </a:ext>
            </a:extLst>
          </p:cNvPr>
          <p:cNvSpPr>
            <a:spLocks noGrp="1"/>
          </p:cNvSpPr>
          <p:nvPr>
            <p:ph type="title"/>
          </p:nvPr>
        </p:nvSpPr>
        <p:spPr/>
        <p:txBody>
          <a:bodyPr/>
          <a:lstStyle/>
          <a:p>
            <a:pPr algn="ctr"/>
            <a:r>
              <a:rPr lang="en-GB" b="1" dirty="0"/>
              <a:t>Quality Planning</a:t>
            </a:r>
          </a:p>
        </p:txBody>
      </p:sp>
      <p:sp>
        <p:nvSpPr>
          <p:cNvPr id="3" name="Content Placeholder 2">
            <a:extLst>
              <a:ext uri="{FF2B5EF4-FFF2-40B4-BE49-F238E27FC236}">
                <a16:creationId xmlns:a16="http://schemas.microsoft.com/office/drawing/2014/main" id="{96918420-9870-1DEF-A458-D9780E2A2987}"/>
              </a:ext>
            </a:extLst>
          </p:cNvPr>
          <p:cNvSpPr>
            <a:spLocks noGrp="1"/>
          </p:cNvSpPr>
          <p:nvPr>
            <p:ph idx="1"/>
          </p:nvPr>
        </p:nvSpPr>
        <p:spPr/>
        <p:txBody>
          <a:bodyPr>
            <a:normAutofit/>
          </a:bodyPr>
          <a:lstStyle/>
          <a:p>
            <a:pPr marL="0" indent="0">
              <a:buNone/>
            </a:pPr>
            <a:r>
              <a:rPr lang="en-GB" sz="3200" b="1" u="sng" dirty="0"/>
              <a:t>Includes</a:t>
            </a:r>
            <a:r>
              <a:rPr lang="en-GB" sz="3200" b="1" dirty="0"/>
              <a:t> –</a:t>
            </a:r>
          </a:p>
          <a:p>
            <a:r>
              <a:rPr lang="en-GB" sz="3200" b="1" u="sng" dirty="0"/>
              <a:t>Stakeholder expectations</a:t>
            </a:r>
            <a:r>
              <a:rPr lang="en-GB" sz="3200" dirty="0"/>
              <a:t>: - should document specifically what the customer expects in terms of project quality.  Including whether they have specified any external quality standards and what their priorities are</a:t>
            </a:r>
            <a:endParaRPr lang="en-GB" sz="3200" b="1" u="sng" dirty="0"/>
          </a:p>
          <a:p>
            <a:r>
              <a:rPr lang="en-GB" sz="3200" b="1" u="sng" dirty="0"/>
              <a:t>Success criteria</a:t>
            </a:r>
            <a:r>
              <a:rPr lang="en-GB" sz="3200" dirty="0"/>
              <a:t>: - should define acceptable tolerances for achievement of those objectives</a:t>
            </a:r>
            <a:endParaRPr lang="en-GB" sz="3200" b="1" u="sng" dirty="0"/>
          </a:p>
        </p:txBody>
      </p:sp>
    </p:spTree>
    <p:extLst>
      <p:ext uri="{BB962C8B-B14F-4D97-AF65-F5344CB8AC3E}">
        <p14:creationId xmlns:p14="http://schemas.microsoft.com/office/powerpoint/2010/main" val="2817761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8874C-2185-33E3-A4B7-E3B726C83596}"/>
              </a:ext>
            </a:extLst>
          </p:cNvPr>
          <p:cNvSpPr>
            <a:spLocks noGrp="1"/>
          </p:cNvSpPr>
          <p:nvPr>
            <p:ph type="title"/>
          </p:nvPr>
        </p:nvSpPr>
        <p:spPr/>
        <p:txBody>
          <a:bodyPr/>
          <a:lstStyle/>
          <a:p>
            <a:pPr algn="ctr"/>
            <a:r>
              <a:rPr lang="en-GB" b="1" dirty="0"/>
              <a:t>Quality Planning</a:t>
            </a:r>
          </a:p>
        </p:txBody>
      </p:sp>
      <p:sp>
        <p:nvSpPr>
          <p:cNvPr id="3" name="Content Placeholder 2">
            <a:extLst>
              <a:ext uri="{FF2B5EF4-FFF2-40B4-BE49-F238E27FC236}">
                <a16:creationId xmlns:a16="http://schemas.microsoft.com/office/drawing/2014/main" id="{684DCD3C-15FD-F947-750E-B6B883BDD914}"/>
              </a:ext>
            </a:extLst>
          </p:cNvPr>
          <p:cNvSpPr>
            <a:spLocks noGrp="1"/>
          </p:cNvSpPr>
          <p:nvPr>
            <p:ph idx="1"/>
          </p:nvPr>
        </p:nvSpPr>
        <p:spPr>
          <a:xfrm>
            <a:off x="397933" y="1557867"/>
            <a:ext cx="11463867" cy="5088466"/>
          </a:xfrm>
        </p:spPr>
        <p:txBody>
          <a:bodyPr>
            <a:normAutofit/>
          </a:bodyPr>
          <a:lstStyle/>
          <a:p>
            <a:pPr marL="0" indent="0">
              <a:buNone/>
            </a:pPr>
            <a:r>
              <a:rPr lang="en-GB" sz="3200" b="1" u="sng" dirty="0"/>
              <a:t>Includes</a:t>
            </a:r>
            <a:r>
              <a:rPr lang="en-GB" sz="3200" b="1" dirty="0"/>
              <a:t> –</a:t>
            </a:r>
          </a:p>
          <a:p>
            <a:r>
              <a:rPr lang="en-GB" sz="3200" b="1" u="sng" dirty="0"/>
              <a:t>Standards applicable (internal and external)</a:t>
            </a:r>
            <a:r>
              <a:rPr lang="en-GB" sz="3200" dirty="0"/>
              <a:t>: - the project environment may require that the quality plan incorporates the requirements of external standards</a:t>
            </a:r>
            <a:endParaRPr lang="en-GB" sz="3200" b="1" u="sng" dirty="0"/>
          </a:p>
          <a:p>
            <a:r>
              <a:rPr lang="en-GB" sz="3200" b="1" u="sng" dirty="0"/>
              <a:t>Roles and responsibilities concerned with quality</a:t>
            </a:r>
            <a:r>
              <a:rPr lang="en-GB" sz="3200" dirty="0"/>
              <a:t>: - these may include quality assurance testing, supervision and management roles</a:t>
            </a:r>
            <a:endParaRPr lang="en-GB" sz="3200" b="1" u="sng" dirty="0"/>
          </a:p>
          <a:p>
            <a:r>
              <a:rPr lang="en-GB" sz="3200" b="1" u="sng" dirty="0"/>
              <a:t>The process that will be followed</a:t>
            </a:r>
            <a:r>
              <a:rPr lang="en-GB" sz="3200" dirty="0"/>
              <a:t>: - documented in a systematic way and will govern the mechanisms for the product specifications and testing procedures</a:t>
            </a:r>
            <a:endParaRPr lang="en-GB" sz="3200" b="1" u="sng" dirty="0"/>
          </a:p>
        </p:txBody>
      </p:sp>
    </p:spTree>
    <p:extLst>
      <p:ext uri="{BB962C8B-B14F-4D97-AF65-F5344CB8AC3E}">
        <p14:creationId xmlns:p14="http://schemas.microsoft.com/office/powerpoint/2010/main" val="1778644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6956D-14A7-B7C6-C008-B50D5B81039A}"/>
              </a:ext>
            </a:extLst>
          </p:cNvPr>
          <p:cNvSpPr>
            <a:spLocks noGrp="1"/>
          </p:cNvSpPr>
          <p:nvPr>
            <p:ph type="title"/>
          </p:nvPr>
        </p:nvSpPr>
        <p:spPr/>
        <p:txBody>
          <a:bodyPr/>
          <a:lstStyle/>
          <a:p>
            <a:pPr algn="ctr"/>
            <a:r>
              <a:rPr lang="en-GB" b="1" dirty="0"/>
              <a:t>Quality Planning</a:t>
            </a:r>
          </a:p>
        </p:txBody>
      </p:sp>
      <p:sp>
        <p:nvSpPr>
          <p:cNvPr id="3" name="Content Placeholder 2">
            <a:extLst>
              <a:ext uri="{FF2B5EF4-FFF2-40B4-BE49-F238E27FC236}">
                <a16:creationId xmlns:a16="http://schemas.microsoft.com/office/drawing/2014/main" id="{A0522D6A-9C4B-5374-62A2-2F6355F01014}"/>
              </a:ext>
            </a:extLst>
          </p:cNvPr>
          <p:cNvSpPr>
            <a:spLocks noGrp="1"/>
          </p:cNvSpPr>
          <p:nvPr>
            <p:ph idx="1"/>
          </p:nvPr>
        </p:nvSpPr>
        <p:spPr/>
        <p:txBody>
          <a:bodyPr>
            <a:normAutofit/>
          </a:bodyPr>
          <a:lstStyle/>
          <a:p>
            <a:pPr marL="0" indent="0">
              <a:buNone/>
            </a:pPr>
            <a:r>
              <a:rPr lang="en-GB" sz="3200" b="1" u="sng" dirty="0"/>
              <a:t>Includes</a:t>
            </a:r>
          </a:p>
          <a:p>
            <a:r>
              <a:rPr lang="en-GB" sz="3200" b="1" u="sng" dirty="0"/>
              <a:t>How continuous improvement will be actioned</a:t>
            </a:r>
            <a:r>
              <a:rPr lang="en-GB" sz="3200" dirty="0"/>
              <a:t>: - this may include making adjustments to processes where they are proven to be unsatisfactory</a:t>
            </a:r>
            <a:endParaRPr lang="en-GB" sz="3200" b="1" u="sng" dirty="0"/>
          </a:p>
          <a:p>
            <a:r>
              <a:rPr lang="en-GB" sz="3200" b="1" u="sng" dirty="0"/>
              <a:t>Project assurance techniques</a:t>
            </a:r>
            <a:r>
              <a:rPr lang="en-GB" sz="3200" dirty="0"/>
              <a:t>: - describes how assurance will be performed and who is responsible.  It will define policies of quality reviews and audits of the management process</a:t>
            </a:r>
            <a:endParaRPr lang="en-GB" sz="3200" b="1" u="sng" dirty="0"/>
          </a:p>
          <a:p>
            <a:endParaRPr lang="en-GB" sz="3200" dirty="0"/>
          </a:p>
        </p:txBody>
      </p:sp>
    </p:spTree>
    <p:extLst>
      <p:ext uri="{BB962C8B-B14F-4D97-AF65-F5344CB8AC3E}">
        <p14:creationId xmlns:p14="http://schemas.microsoft.com/office/powerpoint/2010/main" val="1155907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A206A-A0F3-5872-CB56-DA5C07FF52C0}"/>
              </a:ext>
            </a:extLst>
          </p:cNvPr>
          <p:cNvSpPr>
            <a:spLocks noGrp="1"/>
          </p:cNvSpPr>
          <p:nvPr>
            <p:ph type="title"/>
          </p:nvPr>
        </p:nvSpPr>
        <p:spPr/>
        <p:txBody>
          <a:bodyPr/>
          <a:lstStyle/>
          <a:p>
            <a:pPr algn="ctr"/>
            <a:r>
              <a:rPr lang="en-GB" b="1" dirty="0"/>
              <a:t>Quality Planning</a:t>
            </a:r>
          </a:p>
        </p:txBody>
      </p:sp>
      <p:sp>
        <p:nvSpPr>
          <p:cNvPr id="3" name="Content Placeholder 2">
            <a:extLst>
              <a:ext uri="{FF2B5EF4-FFF2-40B4-BE49-F238E27FC236}">
                <a16:creationId xmlns:a16="http://schemas.microsoft.com/office/drawing/2014/main" id="{8B17CD50-0981-4379-D4DE-771E49FA9FA7}"/>
              </a:ext>
            </a:extLst>
          </p:cNvPr>
          <p:cNvSpPr>
            <a:spLocks noGrp="1"/>
          </p:cNvSpPr>
          <p:nvPr>
            <p:ph idx="1"/>
          </p:nvPr>
        </p:nvSpPr>
        <p:spPr/>
        <p:txBody>
          <a:bodyPr>
            <a:normAutofit/>
          </a:bodyPr>
          <a:lstStyle/>
          <a:p>
            <a:pPr marL="0" indent="0">
              <a:buNone/>
            </a:pPr>
            <a:r>
              <a:rPr lang="en-GB" sz="3200" b="1" u="sng" dirty="0"/>
              <a:t>Includes</a:t>
            </a:r>
            <a:r>
              <a:rPr lang="en-GB" sz="3200" dirty="0"/>
              <a:t>: -</a:t>
            </a:r>
          </a:p>
          <a:p>
            <a:r>
              <a:rPr lang="en-GB" sz="3200" b="1" u="sng" dirty="0"/>
              <a:t>Quality control measures</a:t>
            </a:r>
            <a:r>
              <a:rPr lang="en-GB" sz="3200" dirty="0"/>
              <a:t>: - will define control measures that will be used</a:t>
            </a:r>
            <a:endParaRPr lang="en-GB" sz="3200" b="1" u="sng" dirty="0"/>
          </a:p>
          <a:p>
            <a:r>
              <a:rPr lang="en-GB" sz="3200" b="1" u="sng" dirty="0"/>
              <a:t>Interactions with other processes</a:t>
            </a:r>
            <a:r>
              <a:rPr lang="en-GB" sz="3200" dirty="0"/>
              <a:t>: - such as configuration management, change control and how these links will be established</a:t>
            </a:r>
            <a:endParaRPr lang="en-GB" sz="3200" b="1" u="sng" dirty="0"/>
          </a:p>
        </p:txBody>
      </p:sp>
    </p:spTree>
    <p:extLst>
      <p:ext uri="{BB962C8B-B14F-4D97-AF65-F5344CB8AC3E}">
        <p14:creationId xmlns:p14="http://schemas.microsoft.com/office/powerpoint/2010/main" val="1947836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C0D6E-0F88-6FEF-614E-104E15286A31}"/>
              </a:ext>
            </a:extLst>
          </p:cNvPr>
          <p:cNvSpPr>
            <a:spLocks noGrp="1"/>
          </p:cNvSpPr>
          <p:nvPr>
            <p:ph type="title"/>
          </p:nvPr>
        </p:nvSpPr>
        <p:spPr/>
        <p:txBody>
          <a:bodyPr/>
          <a:lstStyle/>
          <a:p>
            <a:pPr algn="ctr"/>
            <a:r>
              <a:rPr lang="en-GB" b="1" dirty="0"/>
              <a:t>Quality Assurance</a:t>
            </a:r>
          </a:p>
        </p:txBody>
      </p:sp>
      <p:sp>
        <p:nvSpPr>
          <p:cNvPr id="3" name="Content Placeholder 2">
            <a:extLst>
              <a:ext uri="{FF2B5EF4-FFF2-40B4-BE49-F238E27FC236}">
                <a16:creationId xmlns:a16="http://schemas.microsoft.com/office/drawing/2014/main" id="{6D8B837E-383F-196A-7F7A-1F7700FF03F5}"/>
              </a:ext>
            </a:extLst>
          </p:cNvPr>
          <p:cNvSpPr>
            <a:spLocks noGrp="1"/>
          </p:cNvSpPr>
          <p:nvPr>
            <p:ph idx="1"/>
          </p:nvPr>
        </p:nvSpPr>
        <p:spPr/>
        <p:txBody>
          <a:bodyPr>
            <a:normAutofit/>
          </a:bodyPr>
          <a:lstStyle/>
          <a:p>
            <a:r>
              <a:rPr lang="en-GB" sz="3200" dirty="0"/>
              <a:t>Covers the whole project lifecycle and is not concentrated on any particular phase</a:t>
            </a:r>
          </a:p>
          <a:p>
            <a:r>
              <a:rPr lang="en-GB" sz="3200" dirty="0"/>
              <a:t>It ensures that the other processes (planning and control) are being performed correctly and that the project is adhering to any corporate standards that are relevant to the project</a:t>
            </a:r>
          </a:p>
        </p:txBody>
      </p:sp>
    </p:spTree>
    <p:extLst>
      <p:ext uri="{BB962C8B-B14F-4D97-AF65-F5344CB8AC3E}">
        <p14:creationId xmlns:p14="http://schemas.microsoft.com/office/powerpoint/2010/main" val="8779085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3C113-6569-2DBE-4639-84EACFEFCC99}"/>
              </a:ext>
            </a:extLst>
          </p:cNvPr>
          <p:cNvSpPr>
            <a:spLocks noGrp="1"/>
          </p:cNvSpPr>
          <p:nvPr>
            <p:ph type="title"/>
          </p:nvPr>
        </p:nvSpPr>
        <p:spPr/>
        <p:txBody>
          <a:bodyPr/>
          <a:lstStyle/>
          <a:p>
            <a:pPr algn="ctr"/>
            <a:r>
              <a:rPr lang="en-GB" b="1" dirty="0"/>
              <a:t>Quality Assurance</a:t>
            </a:r>
          </a:p>
        </p:txBody>
      </p:sp>
      <p:sp>
        <p:nvSpPr>
          <p:cNvPr id="3" name="Content Placeholder 2">
            <a:extLst>
              <a:ext uri="{FF2B5EF4-FFF2-40B4-BE49-F238E27FC236}">
                <a16:creationId xmlns:a16="http://schemas.microsoft.com/office/drawing/2014/main" id="{A1E3BE8A-AB7F-2ECE-8B33-D5091136D640}"/>
              </a:ext>
            </a:extLst>
          </p:cNvPr>
          <p:cNvSpPr>
            <a:spLocks noGrp="1"/>
          </p:cNvSpPr>
          <p:nvPr>
            <p:ph idx="1"/>
          </p:nvPr>
        </p:nvSpPr>
        <p:spPr/>
        <p:txBody>
          <a:bodyPr>
            <a:normAutofit/>
          </a:bodyPr>
          <a:lstStyle/>
          <a:p>
            <a:r>
              <a:rPr lang="en-GB" sz="3200" dirty="0"/>
              <a:t>Involves pre-planned regular reviews and independent audits to verify that work is being carried out consistently in accordance with defined procedures and to provide confidence to stakeholders the project will satisfy relevant quality requirements and standards</a:t>
            </a:r>
          </a:p>
          <a:p>
            <a:r>
              <a:rPr lang="en-GB" sz="3200" dirty="0"/>
              <a:t>Quality reviews are a key tool for quality assurance but could also be used for quality control</a:t>
            </a:r>
          </a:p>
        </p:txBody>
      </p:sp>
    </p:spTree>
    <p:extLst>
      <p:ext uri="{BB962C8B-B14F-4D97-AF65-F5344CB8AC3E}">
        <p14:creationId xmlns:p14="http://schemas.microsoft.com/office/powerpoint/2010/main" val="82930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FCFFC-E4E9-A6D8-F3FC-266B6EFB63EB}"/>
              </a:ext>
            </a:extLst>
          </p:cNvPr>
          <p:cNvSpPr>
            <a:spLocks noGrp="1"/>
          </p:cNvSpPr>
          <p:nvPr>
            <p:ph type="title"/>
          </p:nvPr>
        </p:nvSpPr>
        <p:spPr/>
        <p:txBody>
          <a:bodyPr/>
          <a:lstStyle/>
          <a:p>
            <a:pPr algn="ctr"/>
            <a:r>
              <a:rPr lang="en-GB" b="1" dirty="0"/>
              <a:t>Quality Assurance</a:t>
            </a:r>
          </a:p>
        </p:txBody>
      </p:sp>
      <p:sp>
        <p:nvSpPr>
          <p:cNvPr id="3" name="Content Placeholder 2">
            <a:extLst>
              <a:ext uri="{FF2B5EF4-FFF2-40B4-BE49-F238E27FC236}">
                <a16:creationId xmlns:a16="http://schemas.microsoft.com/office/drawing/2014/main" id="{44E9027F-290B-0185-B7B2-42547B3F2A88}"/>
              </a:ext>
            </a:extLst>
          </p:cNvPr>
          <p:cNvSpPr>
            <a:spLocks noGrp="1"/>
          </p:cNvSpPr>
          <p:nvPr>
            <p:ph idx="1"/>
          </p:nvPr>
        </p:nvSpPr>
        <p:spPr/>
        <p:txBody>
          <a:bodyPr>
            <a:normAutofit/>
          </a:bodyPr>
          <a:lstStyle/>
          <a:p>
            <a:pPr marL="0" indent="0">
              <a:buNone/>
            </a:pPr>
            <a:r>
              <a:rPr lang="en-GB" sz="3200" b="1" u="sng" dirty="0"/>
              <a:t>Objectives of Quality Reviews</a:t>
            </a:r>
          </a:p>
          <a:p>
            <a:pPr marL="514350" indent="-514350">
              <a:buAutoNum type="arabicPeriod"/>
            </a:pPr>
            <a:r>
              <a:rPr lang="en-GB" sz="3200" dirty="0"/>
              <a:t>Provide assurance that the project is proceeding according to agreed plans/processes</a:t>
            </a:r>
          </a:p>
          <a:p>
            <a:pPr marL="514350" indent="-514350">
              <a:buAutoNum type="arabicPeriod"/>
            </a:pPr>
            <a:r>
              <a:rPr lang="en-GB" sz="3200" dirty="0"/>
              <a:t>Measure effectiveness of agreed plans/processes</a:t>
            </a:r>
          </a:p>
          <a:p>
            <a:pPr marL="514350" indent="-514350">
              <a:buAutoNum type="arabicPeriod"/>
            </a:pPr>
            <a:r>
              <a:rPr lang="en-GB" sz="3200" dirty="0"/>
              <a:t>Capture lessons learned</a:t>
            </a:r>
          </a:p>
          <a:p>
            <a:pPr marL="514350" indent="-514350">
              <a:buAutoNum type="arabicPeriod"/>
            </a:pPr>
            <a:r>
              <a:rPr lang="en-GB" sz="3200" dirty="0"/>
              <a:t>Identify areas of non-compliance and opportunities for improvement</a:t>
            </a:r>
          </a:p>
        </p:txBody>
      </p:sp>
    </p:spTree>
    <p:extLst>
      <p:ext uri="{BB962C8B-B14F-4D97-AF65-F5344CB8AC3E}">
        <p14:creationId xmlns:p14="http://schemas.microsoft.com/office/powerpoint/2010/main" val="2092754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9BCE7-3974-EE71-4173-9655BA48378E}"/>
              </a:ext>
            </a:extLst>
          </p:cNvPr>
          <p:cNvSpPr>
            <a:spLocks noGrp="1"/>
          </p:cNvSpPr>
          <p:nvPr>
            <p:ph type="title"/>
          </p:nvPr>
        </p:nvSpPr>
        <p:spPr/>
        <p:txBody>
          <a:bodyPr/>
          <a:lstStyle/>
          <a:p>
            <a:pPr algn="ctr"/>
            <a:r>
              <a:rPr lang="en-GB" b="1" dirty="0"/>
              <a:t>Quality Reviews</a:t>
            </a:r>
          </a:p>
        </p:txBody>
      </p:sp>
      <p:sp>
        <p:nvSpPr>
          <p:cNvPr id="3" name="Content Placeholder 2">
            <a:extLst>
              <a:ext uri="{FF2B5EF4-FFF2-40B4-BE49-F238E27FC236}">
                <a16:creationId xmlns:a16="http://schemas.microsoft.com/office/drawing/2014/main" id="{D0605C96-577A-B4FB-BAF7-3125236416E4}"/>
              </a:ext>
            </a:extLst>
          </p:cNvPr>
          <p:cNvSpPr>
            <a:spLocks noGrp="1"/>
          </p:cNvSpPr>
          <p:nvPr>
            <p:ph idx="1"/>
          </p:nvPr>
        </p:nvSpPr>
        <p:spPr/>
        <p:txBody>
          <a:bodyPr>
            <a:normAutofit/>
          </a:bodyPr>
          <a:lstStyle/>
          <a:p>
            <a:pPr marL="514350" indent="-514350">
              <a:buAutoNum type="arabicPeriod"/>
            </a:pPr>
            <a:r>
              <a:rPr lang="en-GB" sz="3200" b="1" u="sng" dirty="0"/>
              <a:t>Review structure</a:t>
            </a:r>
            <a:r>
              <a:rPr lang="en-GB" sz="3200" b="1" dirty="0"/>
              <a:t> – </a:t>
            </a:r>
            <a:r>
              <a:rPr lang="en-GB" sz="3200" dirty="0"/>
              <a:t>formal or informal</a:t>
            </a:r>
            <a:endParaRPr lang="en-GB" sz="3200" b="1" u="sng" dirty="0"/>
          </a:p>
          <a:p>
            <a:pPr marL="514350" indent="-514350">
              <a:buAutoNum type="arabicPeriod"/>
            </a:pPr>
            <a:r>
              <a:rPr lang="en-GB" sz="3200" b="1" u="sng" dirty="0"/>
              <a:t>Assessment</a:t>
            </a:r>
            <a:r>
              <a:rPr lang="en-GB" sz="3200" dirty="0"/>
              <a:t> </a:t>
            </a:r>
            <a:r>
              <a:rPr lang="en-GB" sz="3200" b="1" dirty="0"/>
              <a:t>– </a:t>
            </a:r>
            <a:r>
              <a:rPr lang="en-GB" sz="3200" dirty="0"/>
              <a:t>that the review performed may be direct or indirect, i.e. a product review directly addresses the quality of the project</a:t>
            </a:r>
          </a:p>
          <a:p>
            <a:pPr marL="457200" lvl="1" indent="0">
              <a:buNone/>
            </a:pPr>
            <a:r>
              <a:rPr lang="en-GB" sz="3200" dirty="0"/>
              <a:t>Any faults identified may actually be caused by the project management processes being inadequate.  The review is therefore indirectly assessing the process</a:t>
            </a:r>
          </a:p>
        </p:txBody>
      </p:sp>
    </p:spTree>
    <p:extLst>
      <p:ext uri="{BB962C8B-B14F-4D97-AF65-F5344CB8AC3E}">
        <p14:creationId xmlns:p14="http://schemas.microsoft.com/office/powerpoint/2010/main" val="2700130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6FDBE-CFA5-73FC-E9A0-8A63ACD52F1A}"/>
              </a:ext>
            </a:extLst>
          </p:cNvPr>
          <p:cNvSpPr>
            <a:spLocks noGrp="1"/>
          </p:cNvSpPr>
          <p:nvPr>
            <p:ph type="title"/>
          </p:nvPr>
        </p:nvSpPr>
        <p:spPr/>
        <p:txBody>
          <a:bodyPr/>
          <a:lstStyle/>
          <a:p>
            <a:pPr algn="ctr"/>
            <a:r>
              <a:rPr lang="en-GB" b="1" dirty="0"/>
              <a:t>Quality Reviews</a:t>
            </a:r>
          </a:p>
        </p:txBody>
      </p:sp>
      <p:sp>
        <p:nvSpPr>
          <p:cNvPr id="3" name="Content Placeholder 2">
            <a:extLst>
              <a:ext uri="{FF2B5EF4-FFF2-40B4-BE49-F238E27FC236}">
                <a16:creationId xmlns:a16="http://schemas.microsoft.com/office/drawing/2014/main" id="{481F4BBC-E55C-9B7A-A1AE-F9A18D8BE64D}"/>
              </a:ext>
            </a:extLst>
          </p:cNvPr>
          <p:cNvSpPr>
            <a:spLocks noGrp="1"/>
          </p:cNvSpPr>
          <p:nvPr>
            <p:ph idx="1"/>
          </p:nvPr>
        </p:nvSpPr>
        <p:spPr/>
        <p:txBody>
          <a:bodyPr>
            <a:normAutofit lnSpcReduction="10000"/>
          </a:bodyPr>
          <a:lstStyle/>
          <a:p>
            <a:pPr marL="514350" indent="-514350">
              <a:buAutoNum type="arabicPeriod" startAt="3"/>
            </a:pPr>
            <a:r>
              <a:rPr lang="en-GB" sz="3200" b="1" u="sng" dirty="0"/>
              <a:t>Type</a:t>
            </a:r>
            <a:r>
              <a:rPr lang="en-GB" sz="3200" b="1" dirty="0"/>
              <a:t> – </a:t>
            </a:r>
            <a:r>
              <a:rPr lang="en-GB" sz="3200" dirty="0"/>
              <a:t>a review may be aimed at project management process or project deliverables</a:t>
            </a:r>
            <a:endParaRPr lang="en-GB" sz="3200" b="1" u="sng" dirty="0"/>
          </a:p>
          <a:p>
            <a:pPr marL="514350" indent="-514350">
              <a:buAutoNum type="arabicPeriod" startAt="3"/>
            </a:pPr>
            <a:r>
              <a:rPr lang="en-GB" sz="3200" b="1" u="sng" dirty="0"/>
              <a:t>Decision</a:t>
            </a:r>
            <a:r>
              <a:rPr lang="en-GB" sz="3200" b="1" dirty="0"/>
              <a:t> – </a:t>
            </a:r>
            <a:r>
              <a:rPr lang="en-GB" sz="3200" dirty="0"/>
              <a:t>a review should identify three possible outcomes</a:t>
            </a:r>
          </a:p>
          <a:p>
            <a:pPr marL="571500" indent="-571500">
              <a:buAutoNum type="romanLcParenBoth"/>
            </a:pPr>
            <a:r>
              <a:rPr lang="en-GB" sz="3200" dirty="0"/>
              <a:t>Subject for review fit for purpose and can be signed off</a:t>
            </a:r>
          </a:p>
          <a:p>
            <a:pPr marL="571500" indent="-571500">
              <a:buAutoNum type="romanLcParenBoth"/>
            </a:pPr>
            <a:r>
              <a:rPr lang="en-GB" sz="3200" dirty="0"/>
              <a:t>Subject for review needs some correction but subject to completion of clearly stated actions it can be signed-off</a:t>
            </a:r>
          </a:p>
          <a:p>
            <a:pPr marL="571500" indent="-571500">
              <a:buAutoNum type="romanLcParenBoth"/>
            </a:pPr>
            <a:r>
              <a:rPr lang="en-GB" sz="3200" dirty="0"/>
              <a:t>Subject for review is sub-standard and requires a repeated review</a:t>
            </a:r>
          </a:p>
        </p:txBody>
      </p:sp>
    </p:spTree>
    <p:extLst>
      <p:ext uri="{BB962C8B-B14F-4D97-AF65-F5344CB8AC3E}">
        <p14:creationId xmlns:p14="http://schemas.microsoft.com/office/powerpoint/2010/main" val="31337633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D5A55-86D0-8527-8D09-70934BC10B95}"/>
              </a:ext>
            </a:extLst>
          </p:cNvPr>
          <p:cNvSpPr>
            <a:spLocks noGrp="1"/>
          </p:cNvSpPr>
          <p:nvPr>
            <p:ph type="title"/>
          </p:nvPr>
        </p:nvSpPr>
        <p:spPr/>
        <p:txBody>
          <a:bodyPr/>
          <a:lstStyle/>
          <a:p>
            <a:pPr algn="ctr"/>
            <a:r>
              <a:rPr lang="en-GB" b="1" dirty="0"/>
              <a:t>Quality Control</a:t>
            </a:r>
          </a:p>
        </p:txBody>
      </p:sp>
      <p:sp>
        <p:nvSpPr>
          <p:cNvPr id="3" name="Content Placeholder 2">
            <a:extLst>
              <a:ext uri="{FF2B5EF4-FFF2-40B4-BE49-F238E27FC236}">
                <a16:creationId xmlns:a16="http://schemas.microsoft.com/office/drawing/2014/main" id="{AB3D9F1A-95D6-B96D-C99C-6EE54BE6A46A}"/>
              </a:ext>
            </a:extLst>
          </p:cNvPr>
          <p:cNvSpPr>
            <a:spLocks noGrp="1"/>
          </p:cNvSpPr>
          <p:nvPr>
            <p:ph idx="1"/>
          </p:nvPr>
        </p:nvSpPr>
        <p:spPr/>
        <p:txBody>
          <a:bodyPr>
            <a:normAutofit/>
          </a:bodyPr>
          <a:lstStyle/>
          <a:p>
            <a:r>
              <a:rPr lang="en-GB" sz="3200" dirty="0"/>
              <a:t>Consists of inspection, testing and quality measurement verifies that the projects deliverables conform to specification, is fit for purpose and meet stakeholder expectations</a:t>
            </a:r>
          </a:p>
          <a:p>
            <a:r>
              <a:rPr lang="en-GB" sz="3200" dirty="0"/>
              <a:t>Inspections and tests are the most obvious examples of quality control</a:t>
            </a:r>
          </a:p>
          <a:p>
            <a:r>
              <a:rPr lang="en-GB" sz="3200" dirty="0"/>
              <a:t>The exact inspection method used depends entirely on the </a:t>
            </a:r>
            <a:r>
              <a:rPr lang="en-GB" sz="3200" dirty="0" err="1"/>
              <a:t>the</a:t>
            </a:r>
            <a:r>
              <a:rPr lang="en-GB" sz="3200" dirty="0"/>
              <a:t> technical nature of the product being developed by the project</a:t>
            </a:r>
          </a:p>
        </p:txBody>
      </p:sp>
    </p:spTree>
    <p:extLst>
      <p:ext uri="{BB962C8B-B14F-4D97-AF65-F5344CB8AC3E}">
        <p14:creationId xmlns:p14="http://schemas.microsoft.com/office/powerpoint/2010/main" val="24841589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8CFED-4987-5CA9-5661-1A9C6D253B4A}"/>
              </a:ext>
            </a:extLst>
          </p:cNvPr>
          <p:cNvSpPr>
            <a:spLocks noGrp="1"/>
          </p:cNvSpPr>
          <p:nvPr>
            <p:ph type="title"/>
          </p:nvPr>
        </p:nvSpPr>
        <p:spPr/>
        <p:txBody>
          <a:bodyPr/>
          <a:lstStyle/>
          <a:p>
            <a:pPr algn="ctr"/>
            <a:r>
              <a:rPr lang="en-GB" b="1" dirty="0"/>
              <a:t>Quality Control</a:t>
            </a:r>
          </a:p>
        </p:txBody>
      </p:sp>
      <p:sp>
        <p:nvSpPr>
          <p:cNvPr id="3" name="Content Placeholder 2">
            <a:extLst>
              <a:ext uri="{FF2B5EF4-FFF2-40B4-BE49-F238E27FC236}">
                <a16:creationId xmlns:a16="http://schemas.microsoft.com/office/drawing/2014/main" id="{F6EE9A34-4BCF-F571-690E-E50F333852A6}"/>
              </a:ext>
            </a:extLst>
          </p:cNvPr>
          <p:cNvSpPr>
            <a:spLocks noGrp="1"/>
          </p:cNvSpPr>
          <p:nvPr>
            <p:ph idx="1"/>
          </p:nvPr>
        </p:nvSpPr>
        <p:spPr/>
        <p:txBody>
          <a:bodyPr>
            <a:normAutofit/>
          </a:bodyPr>
          <a:lstStyle/>
          <a:p>
            <a:pPr marL="0" indent="0">
              <a:buNone/>
            </a:pPr>
            <a:r>
              <a:rPr lang="en-GB" sz="3200" b="1" u="sng" dirty="0"/>
              <a:t>Tools that can be used include</a:t>
            </a:r>
            <a:r>
              <a:rPr lang="en-GB" sz="3200" dirty="0"/>
              <a:t>: - </a:t>
            </a:r>
          </a:p>
          <a:p>
            <a:r>
              <a:rPr lang="en-GB" sz="3200" b="1" u="sng" dirty="0"/>
              <a:t>Histogram</a:t>
            </a:r>
            <a:r>
              <a:rPr lang="en-GB" sz="3200" dirty="0"/>
              <a:t>: - plots frequency of variables.  The height of the bar shows how often a particular result occurs and the number of bars indicates the range of results or variation in the data</a:t>
            </a:r>
            <a:endParaRPr lang="en-GB" sz="3200" b="1" u="sng" dirty="0"/>
          </a:p>
          <a:p>
            <a:r>
              <a:rPr lang="en-GB" sz="3200" b="1" u="sng" dirty="0"/>
              <a:t>Scatter chart</a:t>
            </a:r>
            <a:r>
              <a:rPr lang="en-GB" sz="3200" dirty="0"/>
              <a:t>: - used to see if there is a relationship between two variables</a:t>
            </a:r>
            <a:endParaRPr lang="en-GB" sz="3200" b="1" u="sng" dirty="0"/>
          </a:p>
        </p:txBody>
      </p:sp>
    </p:spTree>
    <p:extLst>
      <p:ext uri="{BB962C8B-B14F-4D97-AF65-F5344CB8AC3E}">
        <p14:creationId xmlns:p14="http://schemas.microsoft.com/office/powerpoint/2010/main" val="19555667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140-BFD2-2FAA-AD38-912A5FA54E24}"/>
              </a:ext>
            </a:extLst>
          </p:cNvPr>
          <p:cNvSpPr>
            <a:spLocks noGrp="1"/>
          </p:cNvSpPr>
          <p:nvPr>
            <p:ph type="title"/>
          </p:nvPr>
        </p:nvSpPr>
        <p:spPr/>
        <p:txBody>
          <a:bodyPr/>
          <a:lstStyle/>
          <a:p>
            <a:pPr algn="ctr"/>
            <a:r>
              <a:rPr lang="en-GB" b="1" dirty="0"/>
              <a:t>Quality Control</a:t>
            </a:r>
          </a:p>
        </p:txBody>
      </p:sp>
      <p:sp>
        <p:nvSpPr>
          <p:cNvPr id="3" name="Content Placeholder 2">
            <a:extLst>
              <a:ext uri="{FF2B5EF4-FFF2-40B4-BE49-F238E27FC236}">
                <a16:creationId xmlns:a16="http://schemas.microsoft.com/office/drawing/2014/main" id="{CF6185EE-2484-241B-1E03-730E1192151B}"/>
              </a:ext>
            </a:extLst>
          </p:cNvPr>
          <p:cNvSpPr>
            <a:spLocks noGrp="1"/>
          </p:cNvSpPr>
          <p:nvPr>
            <p:ph idx="1"/>
          </p:nvPr>
        </p:nvSpPr>
        <p:spPr/>
        <p:txBody>
          <a:bodyPr>
            <a:normAutofit/>
          </a:bodyPr>
          <a:lstStyle/>
          <a:p>
            <a:pPr marL="0" indent="0">
              <a:buNone/>
            </a:pPr>
            <a:r>
              <a:rPr lang="en-GB" sz="3200" b="1" u="sng" dirty="0"/>
              <a:t>Tools that can be used include</a:t>
            </a:r>
            <a:r>
              <a:rPr lang="en-GB" sz="3200" b="1" dirty="0"/>
              <a:t>: -</a:t>
            </a:r>
          </a:p>
          <a:p>
            <a:r>
              <a:rPr lang="en-GB" sz="3200" b="1" u="sng" dirty="0"/>
              <a:t>Control chart</a:t>
            </a:r>
            <a:r>
              <a:rPr lang="en-GB" sz="3200" b="1" dirty="0"/>
              <a:t>: - </a:t>
            </a:r>
            <a:r>
              <a:rPr lang="en-GB" sz="3200" dirty="0"/>
              <a:t>plots value for each of a number of outputs of the same process.  It also sets tolerances for the values measured.  This allows us to identify if the process is in or out of control</a:t>
            </a:r>
            <a:endParaRPr lang="en-GB" sz="3200" b="1" u="sng" dirty="0"/>
          </a:p>
          <a:p>
            <a:r>
              <a:rPr lang="en-GB" sz="3200" b="1" u="sng" dirty="0"/>
              <a:t>Run chart</a:t>
            </a:r>
            <a:r>
              <a:rPr lang="en-GB" sz="3200" b="1" dirty="0"/>
              <a:t>: - </a:t>
            </a:r>
            <a:r>
              <a:rPr lang="en-GB" sz="3200" dirty="0"/>
              <a:t>plots the history of a single variable over time.  For example if a key performance criterion for a project was the variance between actual cost and predicted cost</a:t>
            </a:r>
            <a:endParaRPr lang="en-GB" sz="3200" b="1" u="sng" dirty="0"/>
          </a:p>
          <a:p>
            <a:pPr marL="0" indent="0">
              <a:buNone/>
            </a:pPr>
            <a:endParaRPr lang="en-GB" sz="3200" dirty="0"/>
          </a:p>
        </p:txBody>
      </p:sp>
    </p:spTree>
    <p:extLst>
      <p:ext uri="{BB962C8B-B14F-4D97-AF65-F5344CB8AC3E}">
        <p14:creationId xmlns:p14="http://schemas.microsoft.com/office/powerpoint/2010/main" val="28879876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ECC55-F76C-AB20-034E-6C88677F56AA}"/>
              </a:ext>
            </a:extLst>
          </p:cNvPr>
          <p:cNvSpPr>
            <a:spLocks noGrp="1"/>
          </p:cNvSpPr>
          <p:nvPr>
            <p:ph type="title"/>
          </p:nvPr>
        </p:nvSpPr>
        <p:spPr/>
        <p:txBody>
          <a:bodyPr/>
          <a:lstStyle/>
          <a:p>
            <a:pPr algn="ctr"/>
            <a:r>
              <a:rPr lang="en-GB" b="1" dirty="0"/>
              <a:t>Quality Control</a:t>
            </a:r>
          </a:p>
        </p:txBody>
      </p:sp>
      <p:sp>
        <p:nvSpPr>
          <p:cNvPr id="3" name="Content Placeholder 2">
            <a:extLst>
              <a:ext uri="{FF2B5EF4-FFF2-40B4-BE49-F238E27FC236}">
                <a16:creationId xmlns:a16="http://schemas.microsoft.com/office/drawing/2014/main" id="{0BCA7F43-1E44-03CF-24B4-1B5468190DE9}"/>
              </a:ext>
            </a:extLst>
          </p:cNvPr>
          <p:cNvSpPr>
            <a:spLocks noGrp="1"/>
          </p:cNvSpPr>
          <p:nvPr>
            <p:ph idx="1"/>
          </p:nvPr>
        </p:nvSpPr>
        <p:spPr>
          <a:xfrm>
            <a:off x="838200" y="1825624"/>
            <a:ext cx="10515600" cy="4829557"/>
          </a:xfrm>
        </p:spPr>
        <p:txBody>
          <a:bodyPr>
            <a:normAutofit lnSpcReduction="10000"/>
          </a:bodyPr>
          <a:lstStyle/>
          <a:p>
            <a:pPr marL="0" indent="0">
              <a:buNone/>
            </a:pPr>
            <a:r>
              <a:rPr lang="en-GB" sz="3200" b="1" u="sng" dirty="0"/>
              <a:t>Tools that can be used include</a:t>
            </a:r>
            <a:r>
              <a:rPr lang="en-GB" sz="3200" dirty="0"/>
              <a:t>: -</a:t>
            </a:r>
          </a:p>
          <a:p>
            <a:r>
              <a:rPr lang="en-GB" sz="3200" b="1" u="sng" dirty="0"/>
              <a:t>Pareto chart</a:t>
            </a:r>
            <a:r>
              <a:rPr lang="en-GB" sz="3200" dirty="0"/>
              <a:t>: - a type of histogram that orders the information in a certain way.  Sometimes called the 80: 20 rule, 80% of the observable faults are caused by 20% of the issues.  This enables us to direct problem solving where it will be more effective</a:t>
            </a:r>
            <a:endParaRPr lang="en-GB" sz="3200" b="1" u="sng" dirty="0"/>
          </a:p>
          <a:p>
            <a:r>
              <a:rPr lang="en-GB" sz="3200" b="1" u="sng" dirty="0"/>
              <a:t>Process control chart</a:t>
            </a:r>
            <a:r>
              <a:rPr lang="en-GB" sz="3200" dirty="0"/>
              <a:t>: - a representation of a process showing activities and decision points.  A flow is used to show how different parts of a system interrelate.  It can help the project team identify where quality problems may occur or redesign a process to correct problems</a:t>
            </a:r>
            <a:endParaRPr lang="en-GB" sz="3200" b="1" u="sng" dirty="0"/>
          </a:p>
        </p:txBody>
      </p:sp>
    </p:spTree>
    <p:extLst>
      <p:ext uri="{BB962C8B-B14F-4D97-AF65-F5344CB8AC3E}">
        <p14:creationId xmlns:p14="http://schemas.microsoft.com/office/powerpoint/2010/main" val="13122872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4E8F0-1479-F355-E295-489C75A06124}"/>
              </a:ext>
            </a:extLst>
          </p:cNvPr>
          <p:cNvSpPr>
            <a:spLocks noGrp="1"/>
          </p:cNvSpPr>
          <p:nvPr>
            <p:ph type="title"/>
          </p:nvPr>
        </p:nvSpPr>
        <p:spPr/>
        <p:txBody>
          <a:bodyPr/>
          <a:lstStyle/>
          <a:p>
            <a:pPr algn="ctr"/>
            <a:r>
              <a:rPr lang="en-GB" b="1" dirty="0"/>
              <a:t>Quality Control</a:t>
            </a:r>
          </a:p>
        </p:txBody>
      </p:sp>
      <p:sp>
        <p:nvSpPr>
          <p:cNvPr id="3" name="Content Placeholder 2">
            <a:extLst>
              <a:ext uri="{FF2B5EF4-FFF2-40B4-BE49-F238E27FC236}">
                <a16:creationId xmlns:a16="http://schemas.microsoft.com/office/drawing/2014/main" id="{296CFA32-12E0-16C2-3101-4842505F62CF}"/>
              </a:ext>
            </a:extLst>
          </p:cNvPr>
          <p:cNvSpPr>
            <a:spLocks noGrp="1"/>
          </p:cNvSpPr>
          <p:nvPr>
            <p:ph idx="1"/>
          </p:nvPr>
        </p:nvSpPr>
        <p:spPr/>
        <p:txBody>
          <a:bodyPr>
            <a:normAutofit/>
          </a:bodyPr>
          <a:lstStyle/>
          <a:p>
            <a:pPr marL="0" indent="0">
              <a:buNone/>
            </a:pPr>
            <a:r>
              <a:rPr lang="en-GB" sz="3200" b="1" u="sng" dirty="0"/>
              <a:t>Tools that can be used include: -</a:t>
            </a:r>
          </a:p>
          <a:p>
            <a:r>
              <a:rPr lang="en-GB" sz="3200" dirty="0"/>
              <a:t> </a:t>
            </a:r>
            <a:r>
              <a:rPr lang="en-GB" sz="3200" b="1" u="sng" dirty="0"/>
              <a:t>Cause and effect diagram</a:t>
            </a:r>
            <a:r>
              <a:rPr lang="en-GB" sz="3200" dirty="0"/>
              <a:t>: - is a figure to help develop an understanding of how certain causes may lead to a particular effect</a:t>
            </a:r>
          </a:p>
          <a:p>
            <a:pPr marL="0" indent="0">
              <a:buNone/>
            </a:pPr>
            <a:endParaRPr lang="en-GB" sz="3200" dirty="0"/>
          </a:p>
          <a:p>
            <a:pPr marL="0" indent="0">
              <a:buNone/>
            </a:pPr>
            <a:r>
              <a:rPr lang="en-GB" sz="3200" dirty="0"/>
              <a:t>Quality control may also define how the project should control change and perform configuration management</a:t>
            </a:r>
          </a:p>
        </p:txBody>
      </p:sp>
    </p:spTree>
    <p:extLst>
      <p:ext uri="{BB962C8B-B14F-4D97-AF65-F5344CB8AC3E}">
        <p14:creationId xmlns:p14="http://schemas.microsoft.com/office/powerpoint/2010/main" val="30975012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1DD93-E473-E560-DF81-07DDA41AAE3B}"/>
              </a:ext>
            </a:extLst>
          </p:cNvPr>
          <p:cNvSpPr>
            <a:spLocks noGrp="1"/>
          </p:cNvSpPr>
          <p:nvPr>
            <p:ph type="title"/>
          </p:nvPr>
        </p:nvSpPr>
        <p:spPr/>
        <p:txBody>
          <a:bodyPr/>
          <a:lstStyle/>
          <a:p>
            <a:pPr algn="ctr"/>
            <a:r>
              <a:rPr lang="en-GB" b="1" dirty="0"/>
              <a:t>Continuous Improvement </a:t>
            </a:r>
          </a:p>
        </p:txBody>
      </p:sp>
      <p:sp>
        <p:nvSpPr>
          <p:cNvPr id="3" name="Content Placeholder 2">
            <a:extLst>
              <a:ext uri="{FF2B5EF4-FFF2-40B4-BE49-F238E27FC236}">
                <a16:creationId xmlns:a16="http://schemas.microsoft.com/office/drawing/2014/main" id="{4CF59C1B-5845-E142-A0A2-BD29A597ACF1}"/>
              </a:ext>
            </a:extLst>
          </p:cNvPr>
          <p:cNvSpPr>
            <a:spLocks noGrp="1"/>
          </p:cNvSpPr>
          <p:nvPr>
            <p:ph idx="1"/>
          </p:nvPr>
        </p:nvSpPr>
        <p:spPr/>
        <p:txBody>
          <a:bodyPr>
            <a:normAutofit/>
          </a:bodyPr>
          <a:lstStyle/>
          <a:p>
            <a:pPr marL="0" indent="0">
              <a:buNone/>
            </a:pPr>
            <a:r>
              <a:rPr lang="en-GB" sz="3200" dirty="0"/>
              <a:t>There may be opportunities to improve management processes during the life of the project or information that assists the management of future projects continual systematic approaches to quality improvements such as adherence to TQM, ISO 9000, Six-sigma or any external industry standards can be used</a:t>
            </a:r>
          </a:p>
        </p:txBody>
      </p:sp>
    </p:spTree>
    <p:extLst>
      <p:ext uri="{BB962C8B-B14F-4D97-AF65-F5344CB8AC3E}">
        <p14:creationId xmlns:p14="http://schemas.microsoft.com/office/powerpoint/2010/main" val="32740139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1022</TotalTime>
  <Words>1332</Words>
  <Application>Microsoft Office PowerPoint</Application>
  <PresentationFormat>Widescreen</PresentationFormat>
  <Paragraphs>101</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Quality in Project Management</vt:lpstr>
      <vt:lpstr>Introduction</vt:lpstr>
      <vt:lpstr>What is Project Quality Management</vt:lpstr>
      <vt:lpstr>What Does “Quality” in Project Quality Management Mean?</vt:lpstr>
      <vt:lpstr>Why is Project Quality Management Important</vt:lpstr>
      <vt:lpstr>Why is Project Quality Management Important</vt:lpstr>
      <vt:lpstr>Why is Project Quality Management Important</vt:lpstr>
      <vt:lpstr>Why is Project Quality Management Important</vt:lpstr>
      <vt:lpstr>Four Different Phases in Project Quality Management</vt:lpstr>
      <vt:lpstr>Quality Planning</vt:lpstr>
      <vt:lpstr>Quality Planning</vt:lpstr>
      <vt:lpstr>Quality Planning</vt:lpstr>
      <vt:lpstr>Quality Planning</vt:lpstr>
      <vt:lpstr>Quality Planning</vt:lpstr>
      <vt:lpstr>Quality Assurance</vt:lpstr>
      <vt:lpstr>Quality Assurance</vt:lpstr>
      <vt:lpstr>Quality Assurance</vt:lpstr>
      <vt:lpstr>Quality Reviews</vt:lpstr>
      <vt:lpstr>Quality Reviews</vt:lpstr>
      <vt:lpstr>Quality Control</vt:lpstr>
      <vt:lpstr>Quality Control</vt:lpstr>
      <vt:lpstr>Quality Control</vt:lpstr>
      <vt:lpstr>Quality Control</vt:lpstr>
      <vt:lpstr>Quality Control</vt:lpstr>
      <vt:lpstr>Continuous Improvement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in Project Management</dc:title>
  <dc:creator>Andrew Thorn</dc:creator>
  <cp:lastModifiedBy>Andrew Thorn</cp:lastModifiedBy>
  <cp:revision>1</cp:revision>
  <dcterms:created xsi:type="dcterms:W3CDTF">2022-12-12T23:45:18Z</dcterms:created>
  <dcterms:modified xsi:type="dcterms:W3CDTF">2022-12-13T16:47:19Z</dcterms:modified>
</cp:coreProperties>
</file>