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3AF16AB2-EA43-4C07-BCC7-418CEEFF281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E9B4A46B-302B-42B2-9AC8-C5D5E0D0EE8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77FBC-34C8-4157-947F-41B403549857}" type="datetimeFigureOut">
              <a:rPr lang="en-GB" smtClean="0"/>
              <a:t>24/03/2021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F61A-BB24-4579-9E31-E85DE763162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Uneasy Stalemate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latin typeface="Palatino Linotype" pitchFamily="18" charset="0"/>
              </a:rPr>
              <a:t>Unionist position strengthens, 1914-1918</a:t>
            </a:r>
            <a:r>
              <a:rPr lang="en-GB" sz="4000" dirty="0"/>
              <a:t>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Palatino Linotype" pitchFamily="18" charset="0"/>
              </a:rPr>
              <a:t>36th Ulster Division &amp; Somme ‘Blood Sacrifice’.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Palatino Linotype" pitchFamily="18" charset="0"/>
              </a:rPr>
              <a:t>Comparison to Easter Rising!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Palatino Linotype" pitchFamily="18" charset="0"/>
              </a:rPr>
              <a:t>Lloyd George Coalition Dec 1916-22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Palatino Linotype" pitchFamily="18" charset="0"/>
              </a:rPr>
              <a:t>General Election 1918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Palatino Linotype" pitchFamily="18" charset="0"/>
              </a:rPr>
              <a:t>Win 26 seats (1910 only 15)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Palatino Linotype" pitchFamily="18" charset="0"/>
              </a:rPr>
              <a:t>Decimated old Nationalist party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Palatino Linotype" pitchFamily="18" charset="0"/>
              </a:rPr>
              <a:t>SF abstention = aids</a:t>
            </a:r>
            <a:r>
              <a:rPr lang="en-GB" sz="2000" dirty="0"/>
              <a:t> Unionists at Westminster.</a:t>
            </a:r>
          </a:p>
        </p:txBody>
      </p:sp>
      <p:pic>
        <p:nvPicPr>
          <p:cNvPr id="5127" name="Picture 7" descr="mousemat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24500" y="1600200"/>
            <a:ext cx="2286000" cy="2185988"/>
          </a:xfrm>
          <a:noFill/>
          <a:ln/>
        </p:spPr>
      </p:pic>
      <p:pic>
        <p:nvPicPr>
          <p:cNvPr id="5128" name="Picture 8" descr="somme_mug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478463" y="3944938"/>
            <a:ext cx="2381250" cy="2182812"/>
          </a:xfrm>
          <a:noFill/>
          <a:ln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Palatino Linotype" pitchFamily="18" charset="0"/>
              </a:rPr>
              <a:t>Dealing with Ulster, 1919-20.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546600" cy="48529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Palatino Linotype" pitchFamily="18" charset="0"/>
              </a:rPr>
              <a:t>HR into force once peace treaties signed: suspension of Home Rule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Palatino Linotype" pitchFamily="18" charset="0"/>
              </a:rPr>
              <a:t>Irish Committee under Walter Long.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Palatino Linotype" pitchFamily="18" charset="0"/>
              </a:rPr>
              <a:t>Solutions: - federal Home Rule</a:t>
            </a:r>
          </a:p>
          <a:p>
            <a:pPr lvl="1"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Where to make the cut</a:t>
            </a:r>
          </a:p>
          <a:p>
            <a:pPr lvl="1"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9 or 4 or 6 county solution?</a:t>
            </a:r>
          </a:p>
          <a:p>
            <a:pPr lvl="1"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6 county solution = Craig’s choice wins!!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artificial 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only 4 have Prot majority 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ignore major of Irish at 1918 (unfair by European standards) &amp; still 1/3 Catholic</a:t>
            </a:r>
          </a:p>
        </p:txBody>
      </p:sp>
      <p:pic>
        <p:nvPicPr>
          <p:cNvPr id="6151" name="Picture 7" descr="Ulster_M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3800" y="1628775"/>
            <a:ext cx="4140200" cy="4321175"/>
          </a:xfrm>
          <a:noFill/>
          <a:ln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Palatino Linotype" pitchFamily="18" charset="0"/>
              </a:rPr>
              <a:t>Government of Ireland Act (Partition Act) 1920.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700808"/>
            <a:ext cx="8424862" cy="489684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Pass H of C’s Dec 1920: elections in May 1921, Assemble in June. (</a:t>
            </a:r>
            <a:r>
              <a:rPr lang="en-GB" sz="1800" dirty="0" err="1">
                <a:latin typeface="Palatino Linotype" pitchFamily="18" charset="0"/>
              </a:rPr>
              <a:t>U.U.s</a:t>
            </a:r>
            <a:r>
              <a:rPr lang="en-GB" sz="1800" dirty="0">
                <a:latin typeface="Palatino Linotype" pitchFamily="18" charset="0"/>
              </a:rPr>
              <a:t> win 40 out of 52 seats in new NI Assembly (Stormont) &amp; Sir </a:t>
            </a:r>
            <a:r>
              <a:rPr lang="en-GB" sz="1800" dirty="0" err="1">
                <a:latin typeface="Palatino Linotype" pitchFamily="18" charset="0"/>
              </a:rPr>
              <a:t>J.Craig</a:t>
            </a:r>
            <a:r>
              <a:rPr lang="en-GB" sz="1800" dirty="0">
                <a:latin typeface="Palatino Linotype" pitchFamily="18" charset="0"/>
              </a:rPr>
              <a:t> becomes PM &amp; </a:t>
            </a:r>
            <a:r>
              <a:rPr lang="en-GB" sz="1800" dirty="0" err="1">
                <a:latin typeface="Palatino Linotype" pitchFamily="18" charset="0"/>
              </a:rPr>
              <a:t>R.Dawson</a:t>
            </a:r>
            <a:r>
              <a:rPr lang="en-GB" sz="1800" dirty="0">
                <a:latin typeface="Palatino Linotype" pitchFamily="18" charset="0"/>
              </a:rPr>
              <a:t>-Bates Min of Home Affairs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Not necessarily reassuring for Unionists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6 county unit devolution (wanted to stay at Westminster &amp; approx a 3</a:t>
            </a:r>
            <a:r>
              <a:rPr lang="en-GB" sz="1800" baseline="30000" dirty="0">
                <a:latin typeface="Palatino Linotype" pitchFamily="18" charset="0"/>
              </a:rPr>
              <a:t>rd</a:t>
            </a:r>
            <a:r>
              <a:rPr lang="en-GB" sz="1800" dirty="0">
                <a:latin typeface="Palatino Linotype" pitchFamily="18" charset="0"/>
              </a:rPr>
              <a:t> of pop were Catholic).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Council of Ireland (impression that partition was temporary </a:t>
            </a:r>
            <a:r>
              <a:rPr lang="en-GB" sz="1800" i="1" dirty="0">
                <a:latin typeface="Palatino Linotype" pitchFamily="18" charset="0"/>
              </a:rPr>
              <a:t>pending</a:t>
            </a:r>
            <a:r>
              <a:rPr lang="en-GB" sz="1800" dirty="0">
                <a:latin typeface="Palatino Linotype" pitchFamily="18" charset="0"/>
              </a:rPr>
              <a:t> all-Ireland unity)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PR elections enhance Catholic/ Labour position.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Many powers held back: </a:t>
            </a:r>
          </a:p>
          <a:p>
            <a:pPr lvl="1">
              <a:lnSpc>
                <a:spcPct val="80000"/>
              </a:lnSpc>
            </a:pPr>
            <a:r>
              <a:rPr lang="en-GB" sz="1400" dirty="0">
                <a:latin typeface="Palatino Linotype" pitchFamily="18" charset="0"/>
              </a:rPr>
              <a:t>policing (v. serious given growing social breakdown in north &amp; growing IRA activity.</a:t>
            </a:r>
          </a:p>
          <a:p>
            <a:pPr lvl="1">
              <a:lnSpc>
                <a:spcPct val="80000"/>
              </a:lnSpc>
            </a:pPr>
            <a:r>
              <a:rPr lang="en-GB" sz="1400" dirty="0">
                <a:latin typeface="Palatino Linotype" pitchFamily="18" charset="0"/>
              </a:rPr>
              <a:t>financial controls, customs (yet Act said these powers might be transferred to the Council of Ireland if operational!! 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The Westminster model of Government not fit </a:t>
            </a:r>
            <a:r>
              <a:rPr lang="en-GB" sz="1800" dirty="0" err="1">
                <a:latin typeface="Palatino Linotype" pitchFamily="18" charset="0"/>
              </a:rPr>
              <a:t>c’stances</a:t>
            </a:r>
            <a:r>
              <a:rPr lang="en-GB" sz="1800" dirty="0">
                <a:latin typeface="Palatino Linotype" pitchFamily="18" charset="0"/>
              </a:rPr>
              <a:t> of 6 counties (again prove London saw it as temporary):- deep sectarian differences, rival claims to ownership, ‘zero-sum’ politics, no cross-cutting social/ economic divisions only Constitutional &amp; religious ones!</a:t>
            </a:r>
          </a:p>
          <a:p>
            <a:pPr>
              <a:lnSpc>
                <a:spcPct val="80000"/>
              </a:lnSpc>
            </a:pPr>
            <a:r>
              <a:rPr lang="en-GB" sz="1800" dirty="0">
                <a:latin typeface="Palatino Linotype" pitchFamily="18" charset="0"/>
              </a:rPr>
              <a:t>South not cooperate thus Act almost immediately obsolete! (again new </a:t>
            </a:r>
            <a:r>
              <a:rPr lang="en-GB" sz="1800" i="1" dirty="0" err="1">
                <a:latin typeface="Palatino Linotype" pitchFamily="18" charset="0"/>
              </a:rPr>
              <a:t>statelet</a:t>
            </a:r>
            <a:r>
              <a:rPr lang="en-GB" sz="1800" dirty="0">
                <a:latin typeface="Palatino Linotype" pitchFamily="18" charset="0"/>
              </a:rPr>
              <a:t> not yet fixed &amp; permanent, a sense of insecurity that fuels violence.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Palatino Linotype" pitchFamily="18" charset="0"/>
              </a:rPr>
              <a:t>Situation on the ground, 1919-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Concern that growing conflict in south would spread north = serious given religious/sect mix in L/Derry &amp; Belfast. IRA becoming active from mid ’20.</a:t>
            </a:r>
          </a:p>
          <a:p>
            <a:pPr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Political un-certainty: progress of G of Ireland Bill (unclear what were GB intentions).</a:t>
            </a:r>
          </a:p>
          <a:p>
            <a:pPr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Rise of labour politics (1920 local elections) threat to Unionism.</a:t>
            </a:r>
          </a:p>
          <a:p>
            <a:pPr>
              <a:lnSpc>
                <a:spcPct val="80000"/>
              </a:lnSpc>
            </a:pPr>
            <a:r>
              <a:rPr lang="en-GB" sz="2000" dirty="0">
                <a:latin typeface="Palatino Linotype" pitchFamily="18" charset="0"/>
              </a:rPr>
              <a:t>Growing sectarian tensions: L/Derry: May/ June 1920, rioting after Nationalist Mayor elected: 1500 GB troops sent into City (40 die during 2 months of riots) &amp; 1920 July ‘twelfth’ = violence in shipyards.</a:t>
            </a:r>
          </a:p>
        </p:txBody>
      </p:sp>
      <p:pic>
        <p:nvPicPr>
          <p:cNvPr id="5127" name="Picture 7" descr="troop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86338" y="1844675"/>
            <a:ext cx="3833812" cy="3744913"/>
          </a:xfrm>
          <a:noFill/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Palatino Linotype" pitchFamily="18" charset="0"/>
              </a:rPr>
              <a:t>Threats to Survival (</a:t>
            </a:r>
            <a:r>
              <a:rPr lang="en-GB" dirty="0" err="1">
                <a:latin typeface="Palatino Linotype" pitchFamily="18" charset="0"/>
              </a:rPr>
              <a:t>i</a:t>
            </a:r>
            <a:r>
              <a:rPr lang="en-GB" dirty="0">
                <a:latin typeface="Palatino Linotype" pitchFamily="18" charset="0"/>
              </a:rPr>
              <a:t>)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484313"/>
            <a:ext cx="4716463" cy="53736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Intensifying sectarian conflict (NI becomes part of wider conflict early 21</a:t>
            </a:r>
          </a:p>
          <a:p>
            <a:pPr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Bad summers (June-Aug, 1921); Feb 12-16, 1922 = 31 die in Belfast riots</a:t>
            </a:r>
          </a:p>
          <a:p>
            <a:pPr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Atrocities on both sides (largely innocent unarmed, civilians murdered: reforming UVF &amp; IRA northern campaign to destabilise the state. Feb 1922 border raids: kidnap &amp; battle for Pettigo.</a:t>
            </a:r>
          </a:p>
          <a:p>
            <a:pPr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Alarming for NI Govt is apparent local sympathies for IRA action (provide a sanctuary for resources, aid, shelter. </a:t>
            </a:r>
          </a:p>
          <a:p>
            <a:pPr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After 1922: Ulster Nat’s &amp; Nat controlled local councils not recognise state, pledge loyalty to south; teachers draw salaries from Dail</a:t>
            </a:r>
          </a:p>
        </p:txBody>
      </p:sp>
      <p:pic>
        <p:nvPicPr>
          <p:cNvPr id="9225" name="Picture 9" descr="belfast_relig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628775"/>
            <a:ext cx="4495800" cy="4824413"/>
          </a:xfrm>
          <a:noFill/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Palatino Linotype" pitchFamily="18" charset="0"/>
              </a:rPr>
              <a:t>Threats to survival (ii)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981200"/>
            <a:ext cx="4229100" cy="4114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>
                <a:latin typeface="Palatino Linotype" pitchFamily="18" charset="0"/>
              </a:rPr>
              <a:t>Fear of British sell-out</a:t>
            </a:r>
          </a:p>
          <a:p>
            <a:pPr lvl="1"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G of Ire Act: hardly ringing endorsement.</a:t>
            </a:r>
          </a:p>
          <a:p>
            <a:pPr lvl="1">
              <a:lnSpc>
                <a:spcPct val="80000"/>
              </a:lnSpc>
            </a:pPr>
            <a:r>
              <a:rPr lang="en-GB" sz="2000">
                <a:latin typeface="Palatino Linotype" pitchFamily="18" charset="0"/>
              </a:rPr>
              <a:t>Period of uncertainty, June to Dec, 1921, LG try to get Craig into an all-Irish settlement to ease negotiations with SF</a:t>
            </a:r>
          </a:p>
          <a:p>
            <a:pPr>
              <a:lnSpc>
                <a:spcPct val="80000"/>
              </a:lnSpc>
            </a:pPr>
            <a:r>
              <a:rPr lang="en-GB" sz="2400">
                <a:latin typeface="Palatino Linotype" pitchFamily="18" charset="0"/>
              </a:rPr>
              <a:t>Boundary Commission: believed in by Northern Nats.</a:t>
            </a:r>
          </a:p>
          <a:p>
            <a:pPr>
              <a:lnSpc>
                <a:spcPct val="80000"/>
              </a:lnSpc>
            </a:pPr>
            <a:r>
              <a:rPr lang="en-GB" sz="2400">
                <a:latin typeface="Palatino Linotype" pitchFamily="18" charset="0"/>
              </a:rPr>
              <a:t>Dail: mount an economic boycott of N.I. (atrocities &amp; to collapse new state)</a:t>
            </a:r>
          </a:p>
        </p:txBody>
      </p:sp>
      <p:pic>
        <p:nvPicPr>
          <p:cNvPr id="11273" name="Picture 9" descr="crai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773238"/>
            <a:ext cx="4284662" cy="4103687"/>
          </a:xfrm>
          <a:noFill/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Palatino Linotype" pitchFamily="18" charset="0"/>
              </a:rPr>
              <a:t>Responses: Special Constables and Acts.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772816"/>
            <a:ext cx="4244975" cy="508518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British Army &amp; RIC – but stretched by late 1920 as result of situation in south.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Oct 1920: after months of Unionist pressure Govt agreed &amp; Dublin Castle announced the creation of locally run, Ulster Special Constabulary (USC). UVF recruited in large numbers!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‘A’, ‘B’, ‘C’ specials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Repression and reprisal (McMahon murders): scares </a:t>
            </a:r>
            <a:r>
              <a:rPr lang="en-GB" sz="1600" dirty="0" err="1">
                <a:latin typeface="Palatino Linotype" pitchFamily="18" charset="0"/>
              </a:rPr>
              <a:t>Cath</a:t>
            </a:r>
            <a:r>
              <a:rPr lang="en-GB" sz="1600" dirty="0">
                <a:latin typeface="Palatino Linotype" pitchFamily="18" charset="0"/>
              </a:rPr>
              <a:t>, Nat minority &amp; see B Specials largely to blame for counter-terror!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IRA in north undermined by improved Army tactics late in 1921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Specials Powers Acts 1922: Min of H. Affairs given almost unlimited powers -martial law, detain ‘flogging’, curfew, shut roads.</a:t>
            </a:r>
          </a:p>
          <a:p>
            <a:pPr>
              <a:lnSpc>
                <a:spcPct val="80000"/>
              </a:lnSpc>
            </a:pPr>
            <a:r>
              <a:rPr lang="en-GB" sz="1600" dirty="0">
                <a:latin typeface="Palatino Linotype" pitchFamily="18" charset="0"/>
              </a:rPr>
              <a:t>By summer 1922 methods beginning to work (IRA campaign crumbling – impact of civil war?)</a:t>
            </a:r>
          </a:p>
        </p:txBody>
      </p:sp>
      <p:pic>
        <p:nvPicPr>
          <p:cNvPr id="13319" name="Picture 7" descr="bspec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18088" y="1981200"/>
            <a:ext cx="3484562" cy="4114800"/>
          </a:xfrm>
          <a:noFill/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Palatino Linotype" pitchFamily="18" charset="0"/>
              </a:rPr>
              <a:t>Political Responses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412875"/>
            <a:ext cx="4679950" cy="544512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1600" b="1" i="1">
              <a:latin typeface="Palatino Linotype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1600" b="1" i="1">
                <a:latin typeface="Palatino Linotype" pitchFamily="18" charset="0"/>
              </a:rPr>
              <a:t>Emergency Powers Act 1922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Councillors must take Oat of loyalty or appoint a commissioner to run affairs (counter local councils pledging loyalty to Dail)</a:t>
            </a:r>
          </a:p>
          <a:p>
            <a:pPr>
              <a:lnSpc>
                <a:spcPct val="80000"/>
              </a:lnSpc>
            </a:pPr>
            <a:r>
              <a:rPr lang="en-GB" sz="1600" b="1" i="1">
                <a:latin typeface="Palatino Linotype" pitchFamily="18" charset="0"/>
              </a:rPr>
              <a:t>Methods of Voting and Redistribution of seats Act (1922 &amp; 1928)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Scrap PR for local and Assembly elections (re-introduce 1</a:t>
            </a:r>
            <a:r>
              <a:rPr lang="en-GB" sz="1600" baseline="30000">
                <a:latin typeface="Palatino Linotype" pitchFamily="18" charset="0"/>
              </a:rPr>
              <a:t>st</a:t>
            </a:r>
            <a:r>
              <a:rPr lang="en-GB" sz="1600">
                <a:latin typeface="Palatino Linotype" pitchFamily="18" charset="0"/>
              </a:rPr>
              <a:t>-past-post): business votes &amp; householder vote (‘one man one vote’)</a:t>
            </a:r>
          </a:p>
          <a:p>
            <a:pPr>
              <a:lnSpc>
                <a:spcPct val="80000"/>
              </a:lnSpc>
            </a:pPr>
            <a:r>
              <a:rPr lang="en-GB" sz="1600" b="1" i="1">
                <a:latin typeface="Palatino Linotype" pitchFamily="18" charset="0"/>
              </a:rPr>
              <a:t>Redraw local County Electoral Boundaries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Local redrawing works to Unionist benefit.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In Belfast: average of 18,000 votes per Prot/ Unionist seat but 30,000 per Cath/Nat seat.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Antrim: 56% of pop were Prot, but control 75% council seats.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Fermanagh: 56% of pop Cath but control only 33% of council seats.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sz="1600" b="1" i="1">
                <a:latin typeface="Palatino Linotype" pitchFamily="18" charset="0"/>
              </a:rPr>
              <a:t>Many Nat’s abstain: non-recognition &amp; no point with Unionist majority control</a:t>
            </a:r>
          </a:p>
          <a:p>
            <a:pPr lvl="1">
              <a:lnSpc>
                <a:spcPct val="80000"/>
              </a:lnSpc>
            </a:pPr>
            <a:endParaRPr lang="en-GB" sz="1400">
              <a:latin typeface="Palatino Linotype" pitchFamily="18" charset="0"/>
            </a:endParaRPr>
          </a:p>
        </p:txBody>
      </p:sp>
      <p:pic>
        <p:nvPicPr>
          <p:cNvPr id="15370" name="Picture 10" descr="uscpos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67288" y="1981200"/>
            <a:ext cx="3581400" cy="4114800"/>
          </a:xfrm>
          <a:noFill/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Palatino Linotype" pitchFamily="18" charset="0"/>
              </a:rPr>
              <a:t>Stabilising the Border.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00200"/>
            <a:ext cx="5184775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Irish Civil War, from mid 1922: divert attention of both Free State army &amp; IRA (aided by death of Collins &amp; from 1923 collapse of IRA).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LG Coalition fall: replaced by ‘purely’ Tory Govt’s of Bonar Law (22-3) then Baldwin (23 &amp; 24-29): less likely to change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Boundary Commission: ignored, frustrated, delayed, not till 1924 (McDonald appoint Fisher, Feetham (chair), E.McNeill. 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Chair interprets remit to encourage acceptance rather than radically alter.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Border has the sense of being an ‘accomplished fact’.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Report v. limited changes. McNeill walks out. Commission collapses.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Baldwin &amp; Cosgrave re-negotiate terms: latter let issue of border drop in exchange for relief on Nat Debt repayments.</a:t>
            </a:r>
          </a:p>
        </p:txBody>
      </p:sp>
      <p:pic>
        <p:nvPicPr>
          <p:cNvPr id="17415" name="Picture 7" descr="bounda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95963" y="2133600"/>
            <a:ext cx="3168650" cy="3382963"/>
          </a:xfrm>
          <a:noFill/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Palatino Linotype" pitchFamily="18" charset="0"/>
              </a:rPr>
              <a:t>Consolidation and Discrimination, 1928-1962.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IRA a broken force: tougher line taken in south at certain moments since also saw the southern state as illegitimate.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GB not interfere in NI’s affairs &amp; v. keen to keep at arms length: 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Parl convention of 1923 that West Parl not debate areas proscribed to NI Parliament: 1923 Cahir Healey’s attempt.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Some powers (policing) designated for defunct Council of Ireland, pass to NI Govt. let it ‘feel’ like a proper Govt of discrete region/province whereas actually little more than a glorified county council!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Nationalists continue abstain from cooperating in NI Assembly opr recognising legit/ authority of the state. 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Irish Free State &amp; Eire: own consolidation from the 1920s &amp; widening gulf with north (language &amp; cultural policies, education, ‘state’-religion; decline of Protestants &amp; Unionists in south; economic war with British (not Ulster); ’37 Republic in all but name and moving out of the Empire (marked contrast with north).</a:t>
            </a:r>
          </a:p>
          <a:p>
            <a:pPr>
              <a:lnSpc>
                <a:spcPct val="80000"/>
              </a:lnSpc>
            </a:pPr>
            <a:endParaRPr lang="en-GB" sz="1800">
              <a:latin typeface="Palatino Linotype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Palatino Linotype" pitchFamily="18" charset="0"/>
              </a:rPr>
              <a:t>War, 1939-45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844675"/>
            <a:ext cx="5580062" cy="55165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Gulf seen at widest with Second World War: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South remain neutral.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North play major role: Atlantic convoys, Belfast shipyards, Shorts aircraft, 38,000 volunteer from NI, 1941 10 hours of bombing in Belfast</a:t>
            </a:r>
          </a:p>
          <a:p>
            <a:pPr lvl="1">
              <a:lnSpc>
                <a:spcPct val="80000"/>
              </a:lnSpc>
            </a:pPr>
            <a:r>
              <a:rPr lang="en-GB" sz="1600">
                <a:latin typeface="Palatino Linotype" pitchFamily="18" charset="0"/>
              </a:rPr>
              <a:t>many Northern Nats coop in Anti-Conscription; also was an IRA campaign 1939-40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Appeals &amp; resonates with deeper Unionist views, prejudices and outlook: besiegement, struggle, close to Mother country, fight for British empire against disloyalty. 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Consolidate British-Ulster-USA links over 1940s and 50s! Atlee, Guarantee &amp; </a:t>
            </a:r>
            <a:r>
              <a:rPr lang="en-GB" sz="1800" b="1">
                <a:latin typeface="Palatino Linotype" pitchFamily="18" charset="0"/>
              </a:rPr>
              <a:t>Ireland Act 1949</a:t>
            </a:r>
          </a:p>
          <a:p>
            <a:pPr>
              <a:lnSpc>
                <a:spcPct val="80000"/>
              </a:lnSpc>
            </a:pPr>
            <a:r>
              <a:rPr lang="en-GB" sz="1800" b="1" i="1">
                <a:latin typeface="Palatino Linotype" pitchFamily="18" charset="0"/>
              </a:rPr>
              <a:t>Ironies</a:t>
            </a:r>
            <a:r>
              <a:rPr lang="en-GB" sz="1800">
                <a:latin typeface="Palatino Linotype" pitchFamily="18" charset="0"/>
              </a:rPr>
              <a:t>: summer/autumn 1940 Churchill contacts De Valera (if Ireland enter war he’d end partition!!)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South was never that neutral: clear pro-Allied moves</a:t>
            </a:r>
          </a:p>
          <a:p>
            <a:pPr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De Valera puts down IRA very firmly: Internment </a:t>
            </a:r>
          </a:p>
          <a:p>
            <a:pPr lvl="1">
              <a:lnSpc>
                <a:spcPct val="80000"/>
              </a:lnSpc>
            </a:pPr>
            <a:endParaRPr lang="en-GB" sz="1600">
              <a:latin typeface="Palatino Linotype" pitchFamily="18" charset="0"/>
            </a:endParaRPr>
          </a:p>
          <a:p>
            <a:pPr lvl="1">
              <a:lnSpc>
                <a:spcPct val="80000"/>
              </a:lnSpc>
            </a:pPr>
            <a:endParaRPr lang="en-GB" sz="1600">
              <a:latin typeface="Palatino Linotype" pitchFamily="18" charset="0"/>
            </a:endParaRPr>
          </a:p>
        </p:txBody>
      </p:sp>
      <p:pic>
        <p:nvPicPr>
          <p:cNvPr id="20487" name="Picture 7" descr="belfast w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867400" y="1700213"/>
            <a:ext cx="3097213" cy="4105275"/>
          </a:xfrm>
          <a:noFill/>
          <a:ln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Palatino Linotype" pitchFamily="18" charset="0"/>
              </a:rPr>
              <a:t>But instability..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600200"/>
            <a:ext cx="4752975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200">
                <a:latin typeface="Palatino Linotype" pitchFamily="18" charset="0"/>
              </a:rPr>
              <a:t>Discrimination</a:t>
            </a:r>
          </a:p>
          <a:p>
            <a:pPr lvl="1"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Built into the Stormont system: Partition had embedded sectarian rule.</a:t>
            </a:r>
          </a:p>
          <a:p>
            <a:pPr lvl="1"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1920-22: threat, disloyalty, connivance, danger </a:t>
            </a:r>
          </a:p>
          <a:p>
            <a:pPr lvl="1"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Local council franchise &amp; boundaries</a:t>
            </a:r>
          </a:p>
          <a:p>
            <a:pPr lvl="1"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Weakness of normal cross-cutting class identities.</a:t>
            </a:r>
          </a:p>
          <a:p>
            <a:pPr lvl="1">
              <a:lnSpc>
                <a:spcPct val="80000"/>
              </a:lnSpc>
            </a:pPr>
            <a:r>
              <a:rPr lang="en-GB" sz="1800">
                <a:latin typeface="Palatino Linotype" pitchFamily="18" charset="0"/>
              </a:rPr>
              <a:t>Education: kept communities apart</a:t>
            </a:r>
          </a:p>
          <a:p>
            <a:pPr>
              <a:lnSpc>
                <a:spcPct val="80000"/>
              </a:lnSpc>
            </a:pPr>
            <a:r>
              <a:rPr lang="en-GB" sz="2200">
                <a:latin typeface="Palatino Linotype" pitchFamily="18" charset="0"/>
              </a:rPr>
              <a:t>Employment: local council contract &amp; private sector (majority of business in Prot hands): Depression and decline of staple industries intensify competition for jobs</a:t>
            </a:r>
          </a:p>
          <a:p>
            <a:pPr>
              <a:lnSpc>
                <a:spcPct val="80000"/>
              </a:lnSpc>
            </a:pPr>
            <a:r>
              <a:rPr lang="en-GB" sz="2200">
                <a:latin typeface="Palatino Linotype" pitchFamily="18" charset="0"/>
              </a:rPr>
              <a:t>Housing: v.poor &amp; controlled by local council (link to franchise)</a:t>
            </a:r>
          </a:p>
        </p:txBody>
      </p:sp>
      <p:pic>
        <p:nvPicPr>
          <p:cNvPr id="22535" name="Picture 7" descr="irelan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38750" y="2060575"/>
            <a:ext cx="3581400" cy="3744913"/>
          </a:xfrm>
          <a:noFill/>
          <a:ln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1467</Words>
  <Application>Microsoft Office PowerPoint</Application>
  <PresentationFormat>On-screen Show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Palatino Linotype</vt:lpstr>
      <vt:lpstr>Wingdings</vt:lpstr>
      <vt:lpstr>Office Theme</vt:lpstr>
      <vt:lpstr>Uneasy Stalemate</vt:lpstr>
      <vt:lpstr>Unionist position strengthens, 1914-1918.</vt:lpstr>
      <vt:lpstr>Dealing with Ulster, 1919-20.</vt:lpstr>
      <vt:lpstr>Government of Ireland Act (Partition Act) 1920.</vt:lpstr>
      <vt:lpstr>Situation on the ground, 1919-</vt:lpstr>
      <vt:lpstr>Threats to Survival (i)</vt:lpstr>
      <vt:lpstr>Threats to survival (ii)</vt:lpstr>
      <vt:lpstr>Responses: Special Constables and Acts.</vt:lpstr>
      <vt:lpstr>Political Responses</vt:lpstr>
      <vt:lpstr>Stabilising the Border.</vt:lpstr>
      <vt:lpstr>Consolidation and Discrimination, 1928-1962.</vt:lpstr>
      <vt:lpstr>War, 1939-45</vt:lpstr>
      <vt:lpstr>But instability..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Uneasy Stalemate</dc:title>
  <dc:creator>se044</dc:creator>
  <cp:lastModifiedBy>Lester Mason</cp:lastModifiedBy>
  <cp:revision>2</cp:revision>
  <dcterms:created xsi:type="dcterms:W3CDTF">2010-11-15T08:40:20Z</dcterms:created>
  <dcterms:modified xsi:type="dcterms:W3CDTF">2021-03-24T10:14:45Z</dcterms:modified>
</cp:coreProperties>
</file>