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9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162" autoAdjust="0"/>
  </p:normalViewPr>
  <p:slideViewPr>
    <p:cSldViewPr snapToGrid="0">
      <p:cViewPr varScale="1">
        <p:scale>
          <a:sx n="59" d="100"/>
          <a:sy n="59" d="100"/>
        </p:scale>
        <p:origin x="9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043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662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5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35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216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658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389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871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48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707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4942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pic>
        <p:nvPicPr>
          <p:cNvPr id="7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000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447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%35%34%304%37%38@%73%74%75d%65n%74%2e%75%77tsd.ac%2e%75%6b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>
            <a:spLocks noGrp="1"/>
          </p:cNvSpPr>
          <p:nvPr/>
        </p:nvSpPr>
        <p:spPr>
          <a:xfrm>
            <a:off x="3657600" y="1538514"/>
            <a:ext cx="7825596" cy="26853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22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225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Student Name:  </a:t>
            </a:r>
            <a:r>
              <a:rPr lang="en-GB" sz="225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Jaspreet Kaur</a:t>
            </a:r>
            <a:endParaRPr sz="1600" dirty="0">
              <a:latin typeface="Arial"/>
              <a:ea typeface="Arial"/>
              <a:cs typeface="Arial"/>
            </a:endParaRPr>
          </a:p>
          <a:p>
            <a:pPr>
              <a:defRPr sz="22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225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Student ID:  </a:t>
            </a:r>
            <a:r>
              <a:rPr lang="en-GB" sz="2250" b="1" dirty="0">
                <a:latin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2540478</a:t>
            </a:r>
            <a:endParaRPr sz="1600" b="1" dirty="0">
              <a:latin typeface="Arial"/>
              <a:ea typeface="Arial"/>
              <a:cs typeface="Arial"/>
            </a:endParaRPr>
          </a:p>
          <a:p>
            <a:pPr>
              <a:defRPr sz="22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225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Lecturer’s Name: </a:t>
            </a:r>
            <a:r>
              <a:rPr lang="en-GB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Annamarie Dufficy</a:t>
            </a:r>
            <a:endParaRPr dirty="0">
              <a:latin typeface="Arial"/>
              <a:ea typeface="Arial"/>
              <a:cs typeface="Arial"/>
            </a:endParaRPr>
          </a:p>
          <a:p>
            <a:pPr algn="l">
              <a:defRPr sz="22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225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Module Code:  LCLM 4004</a:t>
            </a:r>
          </a:p>
          <a:p>
            <a:endParaRPr sz="2800" dirty="0">
              <a:latin typeface="Arial"/>
              <a:ea typeface="Arial"/>
              <a:cs typeface="Arial"/>
            </a:endParaRPr>
          </a:p>
          <a:p>
            <a:pPr algn="l">
              <a:defRPr sz="22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225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Module Name:  Problem Solving and Decision-Making</a:t>
            </a:r>
          </a:p>
          <a:p>
            <a:endParaRPr sz="2800" dirty="0">
              <a:latin typeface="Arial"/>
              <a:ea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C8549C-5C92-ACCA-18F0-0A5611FB0694}"/>
              </a:ext>
            </a:extLst>
          </p:cNvPr>
          <p:cNvSpPr txBox="1"/>
          <p:nvPr/>
        </p:nvSpPr>
        <p:spPr>
          <a:xfrm>
            <a:off x="217715" y="2155372"/>
            <a:ext cx="30262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Component 1:  </a:t>
            </a:r>
          </a:p>
          <a:p>
            <a:r>
              <a:rPr lang="en-GB" sz="32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Basil’s Bakery</a:t>
            </a:r>
          </a:p>
          <a:p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B1A4D8-97BD-AC88-7430-BCAAA506DF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6343" y="4148359"/>
            <a:ext cx="8795657" cy="2709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pPr>
              <a:buNone/>
              <a:defRPr sz="25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550" b="1" u="sng" dirty="0">
                <a:latin typeface="Arial"/>
                <a:ea typeface="Arial"/>
                <a:cs typeface="Arial"/>
              </a:rPr>
              <a:t>Presentation overview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>
              <a:buNone/>
              <a:defRPr sz="202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This presentation will cover: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Arial"/>
              <a:ea typeface="Arial"/>
              <a:cs typeface="Arial"/>
            </a:endParaRPr>
          </a:p>
          <a:p>
            <a:pPr>
              <a:buNone/>
              <a:defRPr sz="202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Basil’s Bakery and its sales challenge</a:t>
            </a:r>
          </a:p>
          <a:p>
            <a:pPr lvl="1">
              <a:buNone/>
              <a:defRPr sz="202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• The nature and scope of the problem</a:t>
            </a:r>
          </a:p>
          <a:p>
            <a:pPr lvl="1">
              <a:buNone/>
              <a:defRPr sz="202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• A critique and application of PESTEL</a:t>
            </a:r>
          </a:p>
          <a:p>
            <a:pPr lvl="1">
              <a:buNone/>
              <a:defRPr sz="202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• A critique and application of Cause-and-Effect analysis</a:t>
            </a:r>
          </a:p>
          <a:p>
            <a:pPr lvl="1">
              <a:buNone/>
              <a:defRPr sz="202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• Key findings</a:t>
            </a: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pPr>
              <a:buNone/>
              <a:defRPr sz="25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550" b="1" u="sng" dirty="0">
                <a:latin typeface="Arial"/>
                <a:ea typeface="Arial"/>
                <a:cs typeface="Arial"/>
              </a:rPr>
              <a:t>Basil’s Bakery: case context</a:t>
            </a:r>
            <a:endParaRPr lang="en-GB" sz="255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Independent organic bakery in a Coventry retail park</a:t>
            </a:r>
          </a:p>
          <a:p>
            <a:pPr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Produces bread, cakes and pastries</a:t>
            </a:r>
          </a:p>
          <a:p>
            <a:pPr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Serves shoppers, nearby office workers and warehouse workers</a:t>
            </a:r>
          </a:p>
          <a:p>
            <a:pPr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Sales increased between 2015 and 2019</a:t>
            </a:r>
          </a:p>
          <a:p>
            <a:pPr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b="1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Covid-19 caused a sharp decline in 2020</a:t>
            </a:r>
          </a:p>
          <a:p>
            <a:pPr marL="0" indent="0">
              <a:buNone/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Sales from 2023 to 2025 remain about 25% below the 2019 level</a:t>
            </a:r>
          </a:p>
          <a:p>
            <a:pPr marL="0" indent="0">
              <a:buNone/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Higher overheads and volatile organic ingredient costs increase pressure</a:t>
            </a:r>
          </a:p>
          <a:p>
            <a:pPr marL="0" indent="0">
              <a:buNone/>
            </a:pPr>
            <a:endParaRPr lang="en-GB" sz="1700" dirty="0">
              <a:solidFill>
                <a:schemeClr val="tx1"/>
              </a:solidFill>
              <a:latin typeface="Arial"/>
              <a:ea typeface="Arial"/>
              <a:cs typeface="Arial"/>
            </a:endParaRPr>
          </a:p>
          <a:p>
            <a:pPr marL="0" indent="0">
              <a:buNone/>
              <a:defRPr sz="18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solidFill>
                  <a:schemeClr val="tx1"/>
                </a:solidFill>
                <a:latin typeface="Arial"/>
                <a:ea typeface="Arial"/>
                <a:cs typeface="Arial"/>
              </a:rPr>
              <a:t>Source: Basil’s Bakery Case Study (2026)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>
              <a:buNone/>
              <a:defRPr sz="240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400" b="1" u="sng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Arial"/>
                <a:cs typeface="Arial"/>
              </a:rPr>
              <a:t>Nature and scope of the sales problem</a:t>
            </a:r>
            <a:endParaRPr lang="en-GB" sz="2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74994"/>
            <a:ext cx="5910677" cy="5120640"/>
          </a:xfrm>
        </p:spPr>
        <p:txBody>
          <a:bodyPr>
            <a:normAutofit/>
          </a:bodyPr>
          <a:lstStyle/>
          <a:p>
            <a:pPr>
              <a:buNone/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Root problem: sales have remained around 25% below 2019.</a:t>
            </a:r>
          </a:p>
          <a:p>
            <a:endParaRPr lang="en-GB" sz="1700" dirty="0">
              <a:latin typeface="Arial"/>
              <a:ea typeface="Arial"/>
              <a:cs typeface="Arial"/>
            </a:endParaRPr>
          </a:p>
          <a:p>
            <a:pPr>
              <a:buNone/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External issues Basil cannot control</a:t>
            </a:r>
          </a:p>
          <a:p>
            <a:pPr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Fewer retail-park visitors and empty units</a:t>
            </a:r>
          </a:p>
          <a:p>
            <a:pPr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Job losses among former regular customers</a:t>
            </a:r>
          </a:p>
          <a:p>
            <a:pPr lvl="2">
              <a:buNone/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Hybrid working reduces weekday lunch demand</a:t>
            </a:r>
          </a:p>
          <a:p>
            <a:pPr lvl="2">
              <a:buNone/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Rising rent, utilities, rates and insurance</a:t>
            </a:r>
          </a:p>
          <a:p>
            <a:pPr lvl="2">
              <a:buNone/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Unpredictable organic ingredient costs</a:t>
            </a:r>
          </a:p>
          <a:p>
            <a:pPr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>
                <a:latin typeface="Arial"/>
                <a:ea typeface="Arial"/>
                <a:cs typeface="Arial"/>
              </a:rPr>
              <a:t>No </a:t>
            </a:r>
            <a:r>
              <a:rPr lang="en-GB" sz="1700" dirty="0">
                <a:latin typeface="Arial"/>
                <a:ea typeface="Arial"/>
                <a:cs typeface="Arial"/>
              </a:rPr>
              <a:t>delivery channel</a:t>
            </a:r>
          </a:p>
          <a:p>
            <a:pPr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Pre-orders depend on unanswered phone calls</a:t>
            </a:r>
          </a:p>
          <a:p>
            <a:pPr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One person must bake and manage customer contact</a:t>
            </a:r>
          </a:p>
          <a:p>
            <a:endParaRPr lang="en-GB" sz="1700" dirty="0">
              <a:latin typeface="Arial"/>
              <a:ea typeface="Arial"/>
              <a:cs typeface="Arial"/>
            </a:endParaRPr>
          </a:p>
          <a:p>
            <a:pPr marL="0" indent="0">
              <a:buNone/>
              <a:defRPr sz="15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700" dirty="0">
                <a:latin typeface="Arial"/>
                <a:ea typeface="Arial"/>
                <a:cs typeface="Arial"/>
              </a:rPr>
              <a:t>Source: Basil’s Bakery Case Study (2026)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7"/>
            <a:ext cx="5910677" cy="5710863"/>
          </a:xfrm>
        </p:spPr>
        <p:txBody>
          <a:bodyPr>
            <a:normAutofit/>
          </a:bodyPr>
          <a:lstStyle/>
          <a:p>
            <a:pPr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PESTEL scans the external macro-environment: Political, Economic, Social, Technological, Environmental and Legal factors.</a:t>
            </a:r>
          </a:p>
          <a:p>
            <a:pPr lvl="1">
              <a:buNone/>
            </a:pPr>
            <a:endParaRPr lang="en-GB" sz="1500" dirty="0">
              <a:latin typeface="Arial"/>
              <a:ea typeface="Arial"/>
              <a:cs typeface="Arial"/>
            </a:endParaRP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Use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Helps managers identify external opportunities and threats before making decisions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Useful when reviewing a market, business model or strategic option</a:t>
            </a:r>
          </a:p>
          <a:p>
            <a:pPr lvl="1">
              <a:buNone/>
            </a:pPr>
            <a:endParaRPr lang="en-GB" sz="1500" dirty="0">
              <a:latin typeface="Arial"/>
              <a:ea typeface="Arial"/>
              <a:cs typeface="Arial"/>
            </a:endParaRPr>
          </a:p>
          <a:p>
            <a:pPr marL="457200" lvl="1" indent="0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Benefits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Provides a simple and broad structure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Encourages managers to consider factors beyond the business itself</a:t>
            </a:r>
          </a:p>
          <a:p>
            <a:pPr lvl="1">
              <a:buNone/>
            </a:pPr>
            <a:endParaRPr lang="en-GB" sz="1500" dirty="0">
              <a:latin typeface="Arial"/>
              <a:ea typeface="Arial"/>
              <a:cs typeface="Arial"/>
            </a:endParaRP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Limitations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It does not rank issues or prove cause and effect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Results can become subjective or quickly outdated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It should be combined with internal analysis</a:t>
            </a:r>
          </a:p>
          <a:p>
            <a:pPr lvl="1">
              <a:buNone/>
            </a:pPr>
            <a:endParaRPr lang="en-GB" sz="1500" dirty="0">
              <a:latin typeface="Arial"/>
              <a:ea typeface="Arial"/>
              <a:cs typeface="Arial"/>
            </a:endParaRP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Source: Adair (2022)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8D7843-79E8-0ED8-6ED6-9F4993BF8E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9116" y="2338254"/>
            <a:ext cx="3024837" cy="2434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81577AD-DA5F-48B3-8FB9-5199BA9EE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5350"/>
            <a:ext cx="4642228" cy="5330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123837"/>
            <a:ext cx="4016116" cy="1255469"/>
          </a:xfrm>
        </p:spPr>
        <p:txBody>
          <a:bodyPr>
            <a:normAutofit/>
          </a:bodyPr>
          <a:lstStyle/>
          <a:p>
            <a:pPr>
              <a:buNone/>
              <a:defRPr sz="22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250" b="1" u="sng">
                <a:latin typeface="Arial"/>
                <a:ea typeface="Arial"/>
                <a:cs typeface="Arial"/>
              </a:rPr>
              <a:t>PESTEL analysis of Basil’s Bakery</a:t>
            </a:r>
            <a:endParaRPr lang="en-GB" sz="225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9" y="2510395"/>
            <a:ext cx="4016116" cy="3274586"/>
          </a:xfrm>
        </p:spPr>
        <p:txBody>
          <a:bodyPr anchor="t">
            <a:normAutofit/>
          </a:bodyPr>
          <a:lstStyle/>
          <a:p>
            <a:pPr>
              <a:defRPr sz="120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</a:rPr>
              <a:t>Each factor affects either customer demand, operating costs or the bakery’s ability to trade.</a:t>
            </a:r>
          </a:p>
          <a:p>
            <a:endParaRPr lang="en-GB">
              <a:solidFill>
                <a:srgbClr val="FFFFFF"/>
              </a:solidFill>
              <a:latin typeface="Arial"/>
              <a:ea typeface="Arial"/>
              <a:cs typeface="Arial"/>
            </a:endParaRPr>
          </a:p>
          <a:p>
            <a:pPr>
              <a:defRPr sz="120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</a:rPr>
              <a:t>Sources: Brooks, Weatherston and Wilkinson (2011); Basil’s Bakery Case Study (2026)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9ACA8-6499-8203-DF5B-436209D3C8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229" y="762000"/>
            <a:ext cx="7130737" cy="54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>
              <a:buNone/>
              <a:defRPr sz="25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550" b="1" u="sng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Arial"/>
                <a:cs typeface="Arial"/>
              </a:rPr>
              <a:t>Critique of Cause-and-Effect analysis</a:t>
            </a:r>
          </a:p>
          <a:p>
            <a:pPr algn="r">
              <a:buNone/>
              <a:defRPr sz="25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GB" sz="2550" b="1" u="sng" dirty="0">
              <a:solidFill>
                <a:schemeClr val="tx1">
                  <a:lumMod val="85000"/>
                  <a:lumOff val="15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 lnSpcReduction="10000"/>
          </a:bodyPr>
          <a:lstStyle/>
          <a:p>
            <a:pPr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The Cause-and-Effect, or Fishbone, Diagram groups possible causes of one problem into categories.</a:t>
            </a:r>
          </a:p>
          <a:p>
            <a:pPr lvl="1">
              <a:buNone/>
            </a:pPr>
            <a:endParaRPr lang="en-GB" sz="1500" dirty="0">
              <a:latin typeface="Arial"/>
              <a:ea typeface="Arial"/>
              <a:cs typeface="Arial"/>
            </a:endParaRP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b="1" dirty="0">
                <a:latin typeface="Arial"/>
                <a:ea typeface="Arial"/>
                <a:cs typeface="Arial"/>
              </a:rPr>
              <a:t>Use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Supports root-cause investigation in service, production and quality problems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Encourages a team to look beyond the first obvious explanation</a:t>
            </a:r>
          </a:p>
          <a:p>
            <a:pPr lvl="1">
              <a:buNone/>
            </a:pPr>
            <a:endParaRPr lang="en-GB" sz="1500" b="1" dirty="0">
              <a:latin typeface="Arial"/>
              <a:ea typeface="Arial"/>
              <a:cs typeface="Arial"/>
            </a:endParaRPr>
          </a:p>
          <a:p>
            <a:pPr marL="457200" lvl="1" indent="0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b="1" dirty="0">
                <a:latin typeface="Arial"/>
                <a:ea typeface="Arial"/>
                <a:cs typeface="Arial"/>
              </a:rPr>
              <a:t>Benefits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Shows that several factors can contribute to one outcome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Organises discussion clearly and visually</a:t>
            </a:r>
          </a:p>
          <a:p>
            <a:pPr lvl="1">
              <a:buNone/>
            </a:pPr>
            <a:endParaRPr lang="en-GB" sz="1500" dirty="0">
              <a:latin typeface="Arial"/>
              <a:ea typeface="Arial"/>
              <a:cs typeface="Arial"/>
            </a:endParaRP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b="1" dirty="0">
                <a:latin typeface="Arial"/>
                <a:ea typeface="Arial"/>
                <a:cs typeface="Arial"/>
              </a:rPr>
              <a:t>Limitations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It identifies possible causes but does not verify them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Quality depends on the data and participants’ knowledge</a:t>
            </a: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• Further customer and sales data are needed to prioritise causes</a:t>
            </a:r>
          </a:p>
          <a:p>
            <a:pPr lvl="1">
              <a:buNone/>
            </a:pPr>
            <a:endParaRPr lang="en-GB" sz="1500" dirty="0">
              <a:latin typeface="Arial"/>
              <a:ea typeface="Arial"/>
              <a:cs typeface="Arial"/>
            </a:endParaRPr>
          </a:p>
          <a:p>
            <a:pPr lvl="1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 dirty="0">
                <a:latin typeface="Arial"/>
                <a:ea typeface="Arial"/>
                <a:cs typeface="Arial"/>
              </a:rPr>
              <a:t>Source: Adair (2022)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A6D367-D30B-3505-1237-505E680CD6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490" y="3895553"/>
            <a:ext cx="4711640" cy="222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388466" y="1028763"/>
            <a:ext cx="11585447" cy="449678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" name="Straight Connector 3">
            <a:extLst>
              <a:ext uri="{FF2B5EF4-FFF2-40B4-BE49-F238E27FC236}">
                <a16:creationId xmlns:a16="http://schemas.microsoft.com/office/drawing/2014/main" id="{9AF4968A-B9FE-491B-BA34-F893FD268527}"/>
              </a:ext>
            </a:extLst>
          </p:cNvPr>
          <p:cNvSpPr>
            <a:spLocks noGrp="1"/>
          </p:cNvSpPr>
          <p:nvPr/>
        </p:nvSpPr>
        <p:spPr>
          <a:xfrm>
            <a:off x="614997" y="3403460"/>
            <a:ext cx="8238718" cy="64292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Straight Connector 5">
            <a:extLst>
              <a:ext uri="{FF2B5EF4-FFF2-40B4-BE49-F238E27FC236}">
                <a16:creationId xmlns:a16="http://schemas.microsoft.com/office/drawing/2014/main" id="{21A8E721-B987-4B7C-95D2-DD2F3D37ABB7}"/>
              </a:ext>
            </a:extLst>
          </p:cNvPr>
          <p:cNvSpPr>
            <a:spLocks noGrp="1"/>
          </p:cNvSpPr>
          <p:nvPr/>
        </p:nv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Straight Connector 7">
            <a:extLst>
              <a:ext uri="{FF2B5EF4-FFF2-40B4-BE49-F238E27FC236}">
                <a16:creationId xmlns:a16="http://schemas.microsoft.com/office/drawing/2014/main" id="{097A8462-8C92-48D0-A2E6-C03B67689451}"/>
              </a:ext>
            </a:extLst>
          </p:cNvPr>
          <p:cNvSpPr>
            <a:spLocks noGrp="1"/>
          </p:cNvSpPr>
          <p:nvPr/>
        </p:nv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traight Connector 11">
            <a:extLst>
              <a:ext uri="{FF2B5EF4-FFF2-40B4-BE49-F238E27FC236}">
                <a16:creationId xmlns:a16="http://schemas.microsoft.com/office/drawing/2014/main" id="{9107061B-AD72-4AB0-AE1A-2CF6469BA69F}"/>
              </a:ext>
            </a:extLst>
          </p:cNvPr>
          <p:cNvSpPr>
            <a:spLocks noGrp="1"/>
          </p:cNvSpPr>
          <p:nvPr/>
        </p:nvSpPr>
        <p:spPr>
          <a:xfrm flipH="1" flipV="1">
            <a:off x="5268686" y="2004178"/>
            <a:ext cx="827314" cy="140538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9E5F5C25-CCD4-425D-93B7-E1A1C2BB5D26}"/>
              </a:ext>
            </a:extLst>
          </p:cNvPr>
          <p:cNvSpPr>
            <a:spLocks noGrp="1"/>
          </p:cNvSpPr>
          <p:nvPr/>
        </p:nv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7" name="Straight Connector 14"/>
          <p:cNvCxnSpPr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Straight Connector 15">
            <a:extLst>
              <a:ext uri="{FF2B5EF4-FFF2-40B4-BE49-F238E27FC236}">
                <a16:creationId xmlns:a16="http://schemas.microsoft.com/office/drawing/2014/main" id="{A3FF5203-CE99-4316-A5A4-C795CC6B03CD}"/>
              </a:ext>
            </a:extLst>
          </p:cNvPr>
          <p:cNvSpPr>
            <a:spLocks noGrp="1"/>
          </p:cNvSpPr>
          <p:nvPr/>
        </p:nv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>
            <a:spLocks noGrp="1"/>
          </p:cNvSpPr>
          <p:nvPr/>
        </p:nvSpPr>
        <p:spPr>
          <a:xfrm>
            <a:off x="608512" y="1484101"/>
            <a:ext cx="2129680" cy="457200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sz="2400" b="1">
                <a:solidFill>
                  <a:srgbClr val="FFC000"/>
                </a:solidFill>
                <a:latin typeface="Arial"/>
                <a:ea typeface="Arial"/>
                <a:cs typeface="Arial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>
            <a:spLocks noGrp="1"/>
          </p:cNvSpPr>
          <p:nvPr/>
        </p:nvSpPr>
        <p:spPr>
          <a:xfrm>
            <a:off x="3545260" y="1505437"/>
            <a:ext cx="2129680" cy="4572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sz="2400" b="1">
                <a:solidFill>
                  <a:srgbClr val="FF0000"/>
                </a:solidFill>
                <a:latin typeface="Arial"/>
                <a:ea typeface="Arial"/>
                <a:cs typeface="Arial"/>
              </a:rPr>
              <a:t>Capacity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>
            <a:spLocks noGrp="1"/>
          </p:cNvSpPr>
          <p:nvPr/>
        </p:nvSpPr>
        <p:spPr>
          <a:xfrm>
            <a:off x="6405359" y="1514744"/>
            <a:ext cx="2151782" cy="457200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sz="2400" b="1">
                <a:solidFill>
                  <a:srgbClr val="C00000"/>
                </a:solidFill>
                <a:latin typeface="Arial"/>
                <a:ea typeface="Arial"/>
                <a:cs typeface="Arial"/>
              </a:rPr>
              <a:t>Customers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>
            <a:spLocks noGrp="1"/>
          </p:cNvSpPr>
          <p:nvPr/>
        </p:nvSpPr>
        <p:spPr>
          <a:xfrm>
            <a:off x="587172" y="4912234"/>
            <a:ext cx="2151020" cy="457200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sz="2400" b="1">
                <a:solidFill>
                  <a:srgbClr val="7030A0"/>
                </a:solidFill>
                <a:latin typeface="Arial"/>
                <a:ea typeface="Arial"/>
                <a:cs typeface="Arial"/>
              </a:rPr>
              <a:t>Suppliers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>
            <a:spLocks noGrp="1"/>
          </p:cNvSpPr>
          <p:nvPr/>
        </p:nvSpPr>
        <p:spPr>
          <a:xfrm>
            <a:off x="3503402" y="4921646"/>
            <a:ext cx="2151020" cy="457200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sz="2400" b="1">
                <a:solidFill>
                  <a:srgbClr val="00B0F0"/>
                </a:solidFill>
                <a:latin typeface="Arial"/>
                <a:ea typeface="Arial"/>
                <a:cs typeface="Arial"/>
              </a:rPr>
              <a:t>Technology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>
            <a:spLocks noGrp="1"/>
          </p:cNvSpPr>
          <p:nvPr/>
        </p:nvSpPr>
        <p:spPr>
          <a:xfrm>
            <a:off x="6385494" y="4917074"/>
            <a:ext cx="2191513" cy="45720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sz="2400" b="1">
                <a:solidFill>
                  <a:srgbClr val="00B050"/>
                </a:solidFill>
                <a:latin typeface="Arial"/>
                <a:ea typeface="Arial"/>
                <a:cs typeface="Arial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>
            <a:spLocks noGrp="1"/>
          </p:cNvSpPr>
          <p:nvPr/>
        </p:nvSpPr>
        <p:spPr>
          <a:xfrm>
            <a:off x="9424002" y="3186737"/>
            <a:ext cx="2167128" cy="45720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 b="1">
                <a:latin typeface="Arial"/>
                <a:ea typeface="Arial"/>
                <a:cs typeface="Arial"/>
              </a:rPr>
              <a:t>Sales remain 25% below 2019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>
            <a:spLocks noGrp="1"/>
          </p:cNvSpPr>
          <p:nvPr/>
        </p:nvSpPr>
        <p:spPr>
          <a:xfrm>
            <a:off x="6369413" y="4416742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Empty retail units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>
            <a:spLocks noGrp="1"/>
          </p:cNvSpPr>
          <p:nvPr/>
        </p:nvSpPr>
        <p:spPr>
          <a:xfrm>
            <a:off x="6377453" y="3799203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Lower footfall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>
            <a:spLocks noGrp="1"/>
          </p:cNvSpPr>
          <p:nvPr/>
        </p:nvSpPr>
        <p:spPr>
          <a:xfrm>
            <a:off x="6405359" y="2241614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Hybrid workers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>
            <a:spLocks noGrp="1"/>
          </p:cNvSpPr>
          <p:nvPr/>
        </p:nvSpPr>
        <p:spPr>
          <a:xfrm>
            <a:off x="6405359" y="2814221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Lower weekday demand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>
            <a:spLocks noGrp="1"/>
          </p:cNvSpPr>
          <p:nvPr/>
        </p:nvSpPr>
        <p:spPr>
          <a:xfrm>
            <a:off x="3506303" y="4416742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No customer data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>
            <a:spLocks noGrp="1"/>
          </p:cNvSpPr>
          <p:nvPr/>
        </p:nvSpPr>
        <p:spPr>
          <a:xfrm>
            <a:off x="3545260" y="3791588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No online ordering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>
            <a:spLocks noGrp="1"/>
          </p:cNvSpPr>
          <p:nvPr/>
        </p:nvSpPr>
        <p:spPr>
          <a:xfrm>
            <a:off x="614996" y="4389626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Volatile organic prices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>
            <a:spLocks noGrp="1"/>
          </p:cNvSpPr>
          <p:nvPr/>
        </p:nvSpPr>
        <p:spPr>
          <a:xfrm>
            <a:off x="614996" y="3799203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Crop-failure exposure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>
            <a:spLocks noGrp="1"/>
          </p:cNvSpPr>
          <p:nvPr/>
        </p:nvSpPr>
        <p:spPr>
          <a:xfrm>
            <a:off x="3492003" y="2178258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Basil must remain onsite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>
            <a:spLocks noGrp="1"/>
          </p:cNvSpPr>
          <p:nvPr/>
        </p:nvSpPr>
        <p:spPr>
          <a:xfrm>
            <a:off x="3519909" y="2814220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Missed customer calls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>
            <a:spLocks noGrp="1"/>
          </p:cNvSpPr>
          <p:nvPr/>
        </p:nvSpPr>
        <p:spPr>
          <a:xfrm>
            <a:off x="569555" y="2177470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No delivery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>
            <a:spLocks noGrp="1"/>
          </p:cNvSpPr>
          <p:nvPr/>
        </p:nvSpPr>
        <p:spPr>
          <a:xfrm>
            <a:off x="606084" y="2797352"/>
            <a:ext cx="2207594" cy="274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sz="1200">
                <a:latin typeface="Arial"/>
                <a:ea typeface="Arial"/>
                <a:cs typeface="Arial"/>
              </a:rPr>
              <a:t>Phone-only pre-orders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>
            <a:spLocks noGrp="1"/>
          </p:cNvSpPr>
          <p:nvPr/>
        </p:nvSpPr>
        <p:spPr>
          <a:xfrm>
            <a:off x="388465" y="94505"/>
            <a:ext cx="11585447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22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2250" b="1" u="sng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Cause-and-Effect analysis of stagnant sale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>
            <a:spLocks noGrp="1"/>
          </p:cNvSpPr>
          <p:nvPr/>
        </p:nvSpPr>
        <p:spPr>
          <a:xfrm>
            <a:off x="1932318" y="5874927"/>
            <a:ext cx="10041596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/>
              <a:buChar char="•"/>
              <a:defRPr sz="120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000000"/>
                </a:solidFill>
                <a:latin typeface="Arial"/>
                <a:ea typeface="Arial"/>
                <a:cs typeface="Arial"/>
              </a:rPr>
              <a:t>Sources: Adair (2022); Basil’s Bakery Case Study (2026)</a:t>
            </a:r>
            <a:endParaRPr>
              <a:latin typeface="Arial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pPr algn="ctr">
              <a:buNone/>
              <a:defRPr sz="25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550" b="1" u="sng" dirty="0">
                <a:latin typeface="Arial"/>
                <a:ea typeface="Arial"/>
                <a:cs typeface="Arial"/>
              </a:rPr>
              <a:t>Key findings</a:t>
            </a:r>
          </a:p>
          <a:p>
            <a:pPr>
              <a:buNone/>
              <a:defRPr sz="25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GB" sz="2550" b="1" u="sng" dirty="0">
              <a:latin typeface="Arial"/>
              <a:ea typeface="Arial"/>
              <a:cs typeface="Arial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 lnSpcReduction="10000"/>
          </a:bodyPr>
          <a:lstStyle/>
          <a:p>
            <a:pPr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>
                <a:solidFill>
                  <a:schemeClr val="tx1"/>
                </a:solidFill>
                <a:latin typeface="Arial"/>
                <a:ea typeface="Arial"/>
                <a:cs typeface="Arial"/>
              </a:rPr>
              <a:t>The sales decline reflects a lasting change in local footfall and working patterns, not only the Covid-19 shock</a:t>
            </a:r>
          </a:p>
          <a:p>
            <a:endParaRPr lang="en-GB" sz="1500">
              <a:solidFill>
                <a:schemeClr val="tx1"/>
              </a:solidFill>
              <a:latin typeface="Arial"/>
              <a:ea typeface="Arial"/>
              <a:cs typeface="Arial"/>
            </a:endParaRPr>
          </a:p>
          <a:p>
            <a:pPr lvl="2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>
                <a:solidFill>
                  <a:schemeClr val="tx1"/>
                </a:solidFill>
                <a:latin typeface="Arial"/>
                <a:ea typeface="Arial"/>
                <a:cs typeface="Arial"/>
              </a:rPr>
              <a:t>• Basil has limited control over retail-park closures, hybrid work and input-price volatility</a:t>
            </a:r>
          </a:p>
          <a:p>
            <a:endParaRPr lang="en-GB" sz="1500">
              <a:solidFill>
                <a:schemeClr val="tx1"/>
              </a:solidFill>
              <a:latin typeface="Arial"/>
              <a:ea typeface="Arial"/>
              <a:cs typeface="Arial"/>
            </a:endParaRPr>
          </a:p>
          <a:p>
            <a:pPr lvl="2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>
                <a:solidFill>
                  <a:schemeClr val="tx1"/>
                </a:solidFill>
                <a:latin typeface="Arial"/>
                <a:ea typeface="Arial"/>
                <a:cs typeface="Arial"/>
              </a:rPr>
              <a:t>• The current walk-in and phone-based model creates avoidable barriers for customers who want to order</a:t>
            </a:r>
          </a:p>
          <a:p>
            <a:endParaRPr lang="en-GB" sz="1500">
              <a:solidFill>
                <a:schemeClr val="tx1"/>
              </a:solidFill>
              <a:latin typeface="Arial"/>
              <a:ea typeface="Arial"/>
              <a:cs typeface="Arial"/>
            </a:endParaRPr>
          </a:p>
          <a:p>
            <a:pPr lvl="2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>
                <a:solidFill>
                  <a:schemeClr val="tx1"/>
                </a:solidFill>
                <a:latin typeface="Arial"/>
                <a:ea typeface="Arial"/>
                <a:cs typeface="Arial"/>
              </a:rPr>
              <a:t>• PESTEL identifies external pressures; Cause-and-Effect analysis shows how these combine with internal operational weaknesses</a:t>
            </a:r>
          </a:p>
          <a:p>
            <a:pPr marL="0" indent="0">
              <a:buNone/>
            </a:pPr>
            <a:endParaRPr lang="en-GB" sz="1500">
              <a:solidFill>
                <a:schemeClr val="tx1"/>
              </a:solidFill>
              <a:latin typeface="Arial"/>
              <a:ea typeface="Arial"/>
              <a:cs typeface="Arial"/>
            </a:endParaRPr>
          </a:p>
          <a:p>
            <a:pPr lvl="2">
              <a:buNone/>
              <a:defRPr sz="165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500">
                <a:solidFill>
                  <a:schemeClr val="tx1"/>
                </a:solidFill>
                <a:latin typeface="Arial"/>
                <a:ea typeface="Arial"/>
                <a:cs typeface="Arial"/>
              </a:rPr>
              <a:t>Sources: Basil’s Bakery Case Study (2026); Brooks, Weatherston and Wilkinson (2011); Adair (2022)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>
              <a:defRPr sz="270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700" b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ea typeface="Arial"/>
                <a:cs typeface="Arial"/>
              </a:rPr>
              <a:t>Reference list</a:t>
            </a:r>
            <a:endParaRPr lang="en-GB" sz="27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3124200"/>
            <a:ext cx="5910677" cy="2860548"/>
          </a:xfrm>
        </p:spPr>
        <p:txBody>
          <a:bodyPr>
            <a:normAutofit/>
          </a:bodyPr>
          <a:lstStyle/>
          <a:p>
            <a:pPr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400" dirty="0">
                <a:latin typeface="Arial"/>
                <a:ea typeface="Arial"/>
                <a:cs typeface="Arial"/>
              </a:rPr>
              <a:t>Adair, J.E. (2022) Decision making and problem solving: Break through the barriers and banish uncertainty at work. 5th </a:t>
            </a:r>
            <a:r>
              <a:rPr lang="en-GB" sz="1400" dirty="0" err="1">
                <a:latin typeface="Arial"/>
                <a:ea typeface="Arial"/>
                <a:cs typeface="Arial"/>
              </a:rPr>
              <a:t>edn</a:t>
            </a:r>
            <a:r>
              <a:rPr lang="en-GB" sz="1400" dirty="0">
                <a:latin typeface="Arial"/>
                <a:ea typeface="Arial"/>
                <a:cs typeface="Arial"/>
              </a:rPr>
              <a:t>. London: Kogan Page.</a:t>
            </a:r>
          </a:p>
          <a:p>
            <a:pPr marL="0" indent="0">
              <a:buNone/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400" dirty="0">
                <a:latin typeface="Arial"/>
                <a:ea typeface="Arial"/>
                <a:cs typeface="Arial"/>
              </a:rPr>
              <a:t>Basil’s Bakery Case Study (2026) Assessment case material provided by the module tutor.</a:t>
            </a:r>
          </a:p>
          <a:p>
            <a:pPr>
              <a:buNone/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400" dirty="0">
                <a:latin typeface="Arial"/>
                <a:ea typeface="Arial"/>
                <a:cs typeface="Arial"/>
              </a:rPr>
              <a:t>Brooks, I., Weatherston, J. and Wilkinson, G. (2011) The international business environment: Challenges and changes. 2nd </a:t>
            </a:r>
            <a:r>
              <a:rPr lang="en-GB" sz="1400" dirty="0" err="1">
                <a:latin typeface="Arial"/>
                <a:ea typeface="Arial"/>
                <a:cs typeface="Arial"/>
              </a:rPr>
              <a:t>edn</a:t>
            </a:r>
            <a:r>
              <a:rPr lang="en-GB" sz="1400" dirty="0">
                <a:latin typeface="Arial"/>
                <a:ea typeface="Arial"/>
                <a:cs typeface="Arial"/>
              </a:rPr>
              <a:t>. Harlow: Financial Times/Prentice Hall.</a:t>
            </a:r>
          </a:p>
          <a:p>
            <a:pPr>
              <a:buNone/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</a:pPr>
            <a:endParaRPr lang="en-GB" sz="1400" dirty="0">
              <a:latin typeface="Arial"/>
              <a:ea typeface="Arial"/>
              <a:cs typeface="Arial"/>
            </a:endParaRPr>
          </a:p>
          <a:p>
            <a:pPr marL="0" indent="0">
              <a:buNone/>
              <a:defRPr sz="975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GB" sz="1400" dirty="0">
              <a:latin typeface="Arial"/>
              <a:ea typeface="Arial"/>
              <a:cs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92C80-A871-6FCC-6496-8B6BAE44F4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/>
              <a:t>Thank You!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pPr algn="ctr">
              <a:defRPr sz="3000" b="1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sz="3000" b="1">
                <a:solidFill>
                  <a:srgbClr val="000000"/>
                </a:solidFill>
                <a:latin typeface="Arial"/>
                <a:ea typeface="Arial"/>
                <a:cs typeface="Arial"/>
              </a:rPr>
              <a:t>Questions and answers</a:t>
            </a:r>
            <a:endParaRPr>
              <a:latin typeface="Arial"/>
              <a:ea typeface="Arial"/>
              <a:cs typeface="Arial"/>
            </a:endParaRPr>
          </a:p>
        </p:txBody>
      </p:sp>
      <p:pic>
        <p:nvPicPr>
          <p:cNvPr id="6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885871" y="2087592"/>
            <a:ext cx="6551427" cy="273762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635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67</TotalTime>
  <Words>696</Words>
  <Application>Microsoft Office PowerPoint</Application>
  <DocSecurity>0</DocSecurity>
  <PresentationFormat>Widescreen</PresentationFormat>
  <Paragraphs>124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Corbel</vt:lpstr>
      <vt:lpstr>Wingdings 2</vt:lpstr>
      <vt:lpstr>Frame</vt:lpstr>
      <vt:lpstr>PowerPoint Presentation</vt:lpstr>
      <vt:lpstr>Presentation overview</vt:lpstr>
      <vt:lpstr>Basil’s Bakery: case context</vt:lpstr>
      <vt:lpstr>Nature and scope of the sales problem</vt:lpstr>
      <vt:lpstr>PowerPoint Presentation</vt:lpstr>
      <vt:lpstr>PESTEL analysis of Basil’s Bakery</vt:lpstr>
      <vt:lpstr>Critique of Cause-and-Effect analysis </vt:lpstr>
      <vt:lpstr>PowerPoint Presentation</vt:lpstr>
      <vt:lpstr>Key findings </vt:lpstr>
      <vt:lpstr>Reference list</vt:lpstr>
      <vt:lpstr>Thank You!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Maryam Ashraf</cp:lastModifiedBy>
  <cp:revision>7</cp:revision>
  <dcterms:created xsi:type="dcterms:W3CDTF">2026-10-03T14:45:21Z</dcterms:created>
  <dcterms:modified xsi:type="dcterms:W3CDTF">2026-10-11T22:45:39Z</dcterms:modified>
</cp:coreProperties>
</file>