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1.xml.rels" ContentType="application/vnd.openxmlformats-package.relationships+xml"/>
  <Override PartName="/ppt/notesMasters/notesMaster1.xml" ContentType="application/vnd.openxmlformats-officedocument.presentationml.notesMaster+xml"/>
  <Override PartName="/ppt/notesMasters/_rels/notesMaster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_rels/notesSlide1.xml.rels" ContentType="application/vnd.openxmlformats-package.relationships+xml"/>
  <Override PartName="/ppt/notesSlides/_rels/notesSlide2.xml.rels" ContentType="application/vnd.openxmlformats-package.relationships+xml"/>
  <Override PartName="/ppt/notesSlides/_rels/notesSlide3.xml.rels" ContentType="application/vnd.openxmlformats-package.relationships+xml"/>
  <Override PartName="/ppt/notesSlides/_rels/notesSlide4.xml.rels" ContentType="application/vnd.openxmlformats-package.relationships+xml"/>
  <Override PartName="/ppt/notesSlides/_rels/notesSlide5.xml.rels" ContentType="application/vnd.openxmlformats-package.relationships+xml"/>
  <Override PartName="/ppt/notesSlides/_rels/notesSlide6.xml.rels" ContentType="application/vnd.openxmlformats-package.relationships+xml"/>
  <Override PartName="/ppt/notesSlides/_rels/notesSlide7.xml.rels" ContentType="application/vnd.openxmlformats-package.relationships+xml"/>
  <Override PartName="/ppt/notesSlides/_rels/notesSlide8.xml.rels" ContentType="application/vnd.openxmlformats-package.relationships+xml"/>
  <Override PartName="/ppt/notesSlides/_rels/notesSlide9.xml.rels" ContentType="application/vnd.openxmlformats-package.relationships+xml"/>
  <Override PartName="/ppt/notesSlides/_rels/notesSlide10.xml.rels" ContentType="application/vnd.openxmlformats-package.relationships+xml"/>
  <Override PartName="/ppt/notesSlides/_rels/notesSlide11.xml.rels" ContentType="application/vnd.openxmlformats-package.relationships+xml"/>
  <Override PartName="/ppt/notesSlides/_rels/notesSlide12.xml.rels" ContentType="application/vnd.openxmlformats-package.relationships+xml"/>
  <Override PartName="/ppt/notesSlides/_rels/notesSlide13.xml.rels" ContentType="application/vnd.openxmlformats-package.relationships+xml"/>
  <Override PartName="/ppt/notesSlides/_rels/notesSlide14.xml.rels" ContentType="application/vnd.openxmlformats-package.relationships+xml"/>
  <Override PartName="/ppt/notesSlides/_rels/notesSlide15.xml.rels" ContentType="application/vnd.openxmlformats-package.relationships+xml"/>
  <Override PartName="/ppt/media/image1.png" ContentType="image/png"/>
  <Override PartName="/ppt/media/image2.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notesMasterIdLst>
    <p:notesMasterId r:id="rId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Lst>
  <p:sldSz cx="10080625" cy="567055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
</Relationships>
</file>

<file path=ppt/notesMasters/_rels/notesMaster1.xml.rels><?xml version="1.0" encoding="UTF-8"?>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 name=""/>
          <p:cNvSpPr/>
          <p:nvPr/>
        </p:nvSpPr>
        <p:spPr>
          <a:xfrm>
            <a:off x="0" y="0"/>
            <a:ext cx="7560000" cy="10692000"/>
          </a:xfrm>
          <a:prstGeom prst="rect">
            <a:avLst/>
          </a:prstGeom>
          <a:solidFill>
            <a:srgbClr val="ffffff"/>
          </a:solidFill>
          <a:ln w="9360">
            <a:noFill/>
          </a:ln>
        </p:spPr>
      </p:sp>
      <p:sp>
        <p:nvSpPr>
          <p:cNvPr id="43"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4"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5"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6"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7"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8"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9"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0"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1"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2"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3"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4"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5"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6" name="PlaceHolder 1"/>
          <p:cNvSpPr>
            <a:spLocks noGrp="1"/>
          </p:cNvSpPr>
          <p:nvPr>
            <p:ph type="sldImg"/>
          </p:nvPr>
        </p:nvSpPr>
        <p:spPr>
          <a:xfrm>
            <a:off x="720720" y="899640"/>
            <a:ext cx="6097680" cy="341964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3300" spc="-1" strike="noStrike">
                <a:solidFill>
                  <a:srgbClr val="000000"/>
                </a:solidFill>
                <a:latin typeface="Times New Roman"/>
              </a:rPr>
              <a:t>Click to move the slide</a:t>
            </a:r>
            <a:endParaRPr b="0" lang="en-GB" sz="3300" spc="-1" strike="noStrike">
              <a:solidFill>
                <a:srgbClr val="000000"/>
              </a:solidFill>
              <a:latin typeface="Times New Roman"/>
            </a:endParaRPr>
          </a:p>
        </p:txBody>
      </p:sp>
      <p:sp>
        <p:nvSpPr>
          <p:cNvPr id="57" name="PlaceHolder 2"/>
          <p:cNvSpPr>
            <a:spLocks noGrp="1"/>
          </p:cNvSpPr>
          <p:nvPr>
            <p:ph type="body"/>
          </p:nvPr>
        </p:nvSpPr>
        <p:spPr>
          <a:xfrm>
            <a:off x="720720" y="4679640"/>
            <a:ext cx="6097680" cy="5018040"/>
          </a:xfrm>
          <a:prstGeom prst="rect">
            <a:avLst/>
          </a:prstGeom>
        </p:spPr>
        <p:txBody>
          <a:bodyPr lIns="0" rIns="0" tIns="0" bIns="0">
            <a:noAutofit/>
          </a:bodyPr>
          <a:p>
            <a:r>
              <a:rPr b="0" lang="en-GB" sz="1200" spc="-1" strike="noStrike">
                <a:solidFill>
                  <a:srgbClr val="000000"/>
                </a:solidFill>
                <a:latin typeface="Times New Roman"/>
              </a:rPr>
              <a:t>Click to edit the notes format</a:t>
            </a:r>
            <a:endParaRPr b="0" lang="en-GB" sz="1200" spc="-1" strike="noStrike">
              <a:solidFill>
                <a:srgbClr val="000000"/>
              </a:solidFill>
              <a:latin typeface="Times New Roman"/>
            </a:endParaRPr>
          </a:p>
        </p:txBody>
      </p:sp>
      <p:sp>
        <p:nvSpPr>
          <p:cNvPr id="58" name="PlaceHolder 3"/>
          <p:cNvSpPr>
            <a:spLocks noGrp="1"/>
          </p:cNvSpPr>
          <p:nvPr>
            <p:ph type="hdr"/>
          </p:nvPr>
        </p:nvSpPr>
        <p:spPr>
          <a:xfrm>
            <a:off x="-360" y="0"/>
            <a:ext cx="3259080" cy="512640"/>
          </a:xfrm>
          <a:prstGeom prst="rect">
            <a:avLst/>
          </a:prstGeom>
        </p:spPr>
        <p:txBody>
          <a:bodyPr lIns="0" rIns="0" tIns="0" bIns="0">
            <a:noAutofit/>
          </a:bodyPr>
          <a:p>
            <a:pP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400" spc="-1" strike="noStrike">
                <a:solidFill>
                  <a:srgbClr val="000000"/>
                </a:solidFill>
                <a:latin typeface="Times New Roman"/>
                <a:ea typeface="DejaVu Sans"/>
              </a:rPr>
              <a:t>&lt;header&gt;</a:t>
            </a:r>
            <a:endParaRPr b="0" lang="en-GB" sz="1400" spc="-1" strike="noStrike">
              <a:solidFill>
                <a:srgbClr val="000000"/>
              </a:solidFill>
              <a:latin typeface="Arial"/>
            </a:endParaRPr>
          </a:p>
        </p:txBody>
      </p:sp>
      <p:sp>
        <p:nvSpPr>
          <p:cNvPr id="59" name="PlaceHolder 4"/>
          <p:cNvSpPr>
            <a:spLocks noGrp="1"/>
          </p:cNvSpPr>
          <p:nvPr>
            <p:ph type="dt"/>
          </p:nvPr>
        </p:nvSpPr>
        <p:spPr>
          <a:xfrm>
            <a:off x="4277880" y="0"/>
            <a:ext cx="3259080" cy="512640"/>
          </a:xfrm>
          <a:prstGeom prst="rect">
            <a:avLst/>
          </a:prstGeom>
        </p:spPr>
        <p:txBody>
          <a:bodyPr lIns="0" rIns="0" tIns="0" bIns="0">
            <a:noAutofit/>
          </a:bodyPr>
          <a:p>
            <a:pPr algn="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400" spc="-1" strike="noStrike">
                <a:solidFill>
                  <a:srgbClr val="000000"/>
                </a:solidFill>
                <a:latin typeface="Times New Roman"/>
                <a:ea typeface="DejaVu Sans"/>
              </a:rPr>
              <a:t>&lt;date/time&gt;</a:t>
            </a:r>
            <a:endParaRPr b="0" lang="en-GB" sz="1400" spc="-1" strike="noStrike">
              <a:solidFill>
                <a:srgbClr val="000000"/>
              </a:solidFill>
              <a:latin typeface="Arial"/>
            </a:endParaRPr>
          </a:p>
        </p:txBody>
      </p:sp>
      <p:sp>
        <p:nvSpPr>
          <p:cNvPr id="60" name="PlaceHolder 5"/>
          <p:cNvSpPr>
            <a:spLocks noGrp="1"/>
          </p:cNvSpPr>
          <p:nvPr>
            <p:ph type="ftr"/>
          </p:nvPr>
        </p:nvSpPr>
        <p:spPr>
          <a:xfrm>
            <a:off x="-360" y="10156320"/>
            <a:ext cx="3259080" cy="513000"/>
          </a:xfrm>
          <a:prstGeom prst="rect">
            <a:avLst/>
          </a:prstGeom>
        </p:spPr>
        <p:txBody>
          <a:bodyPr lIns="0" rIns="0" tIns="0" bIns="0" anchor="b">
            <a:noAutofit/>
          </a:bodyPr>
          <a:p>
            <a:pP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400" spc="-1" strike="noStrike">
                <a:solidFill>
                  <a:srgbClr val="000000"/>
                </a:solidFill>
                <a:latin typeface="Times New Roman"/>
                <a:ea typeface="DejaVu Sans"/>
              </a:rPr>
              <a:t>&lt;footer&gt;</a:t>
            </a:r>
            <a:endParaRPr b="0" lang="en-GB" sz="1400" spc="-1" strike="noStrike">
              <a:solidFill>
                <a:srgbClr val="000000"/>
              </a:solidFill>
              <a:latin typeface="Arial"/>
            </a:endParaRPr>
          </a:p>
        </p:txBody>
      </p:sp>
      <p:sp>
        <p:nvSpPr>
          <p:cNvPr id="61" name="PlaceHolder 6"/>
          <p:cNvSpPr>
            <a:spLocks noGrp="1"/>
          </p:cNvSpPr>
          <p:nvPr>
            <p:ph type="sldNum"/>
          </p:nvPr>
        </p:nvSpPr>
        <p:spPr>
          <a:xfrm>
            <a:off x="4277880" y="10156320"/>
            <a:ext cx="3259080" cy="513000"/>
          </a:xfrm>
          <a:prstGeom prst="rect">
            <a:avLst/>
          </a:prstGeom>
        </p:spPr>
        <p:txBody>
          <a:bodyPr lIns="0" rIns="0" tIns="0" bIns="0" anchor="b">
            <a:noAutofit/>
          </a:bodyPr>
          <a:p>
            <a:pPr algn="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fld id="{31AF15FF-2F04-4E28-AC7B-B73F34E4A219}" type="slidenum">
              <a:rPr b="0" lang="de-DE" sz="1400" spc="-1" strike="noStrike">
                <a:solidFill>
                  <a:srgbClr val="000000"/>
                </a:solidFill>
                <a:latin typeface="Times New Roman"/>
                <a:ea typeface="DejaVu Sans"/>
              </a:rPr>
              <a:t>&lt;number&gt;</a:t>
            </a:fld>
            <a:endParaRPr b="0" lang="en-GB" sz="14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_rels/notesSlide1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
</Relationships>
</file>

<file path=ppt/notesSlides/_rels/notesSlide14.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
</Relationships>
</file>

<file path=ppt/notesSlides/_rels/notesSlide15.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PlaceHolder 1"/>
          <p:cNvSpPr>
            <a:spLocks noGrp="1"/>
          </p:cNvSpPr>
          <p:nvPr>
            <p:ph type="sldImg"/>
          </p:nvPr>
        </p:nvSpPr>
        <p:spPr>
          <a:xfrm>
            <a:off x="720720" y="900000"/>
            <a:ext cx="6119640" cy="3441960"/>
          </a:xfrm>
          <a:prstGeom prst="rect">
            <a:avLst/>
          </a:prstGeom>
        </p:spPr>
      </p:sp>
      <p:sp>
        <p:nvSpPr>
          <p:cNvPr id="93"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4" name="PlaceHolder 1"/>
          <p:cNvSpPr>
            <a:spLocks noGrp="1"/>
          </p:cNvSpPr>
          <p:nvPr>
            <p:ph type="sldImg"/>
          </p:nvPr>
        </p:nvSpPr>
        <p:spPr>
          <a:xfrm>
            <a:off x="720720" y="900000"/>
            <a:ext cx="6119640" cy="3441960"/>
          </a:xfrm>
          <a:prstGeom prst="rect">
            <a:avLst/>
          </a:prstGeom>
        </p:spPr>
      </p:sp>
      <p:sp>
        <p:nvSpPr>
          <p:cNvPr id="95"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6" name="PlaceHolder 1"/>
          <p:cNvSpPr>
            <a:spLocks noGrp="1"/>
          </p:cNvSpPr>
          <p:nvPr>
            <p:ph type="sldImg"/>
          </p:nvPr>
        </p:nvSpPr>
        <p:spPr>
          <a:xfrm>
            <a:off x="720720" y="900000"/>
            <a:ext cx="6103800" cy="3425760"/>
          </a:xfrm>
          <a:prstGeom prst="rect">
            <a:avLst/>
          </a:prstGeom>
        </p:spPr>
      </p:sp>
      <p:sp>
        <p:nvSpPr>
          <p:cNvPr id="97"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 name="PlaceHolder 1"/>
          <p:cNvSpPr>
            <a:spLocks noGrp="1"/>
          </p:cNvSpPr>
          <p:nvPr>
            <p:ph type="sldImg"/>
          </p:nvPr>
        </p:nvSpPr>
        <p:spPr>
          <a:xfrm>
            <a:off x="720720" y="900000"/>
            <a:ext cx="6103800" cy="3425760"/>
          </a:xfrm>
          <a:prstGeom prst="rect">
            <a:avLst/>
          </a:prstGeom>
        </p:spPr>
      </p:sp>
      <p:sp>
        <p:nvSpPr>
          <p:cNvPr id="99"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0" name="PlaceHolder 1"/>
          <p:cNvSpPr>
            <a:spLocks noGrp="1"/>
          </p:cNvSpPr>
          <p:nvPr>
            <p:ph type="sldImg"/>
          </p:nvPr>
        </p:nvSpPr>
        <p:spPr>
          <a:xfrm>
            <a:off x="720720" y="900000"/>
            <a:ext cx="6103800" cy="3425760"/>
          </a:xfrm>
          <a:prstGeom prst="rect">
            <a:avLst/>
          </a:prstGeom>
        </p:spPr>
      </p:sp>
      <p:sp>
        <p:nvSpPr>
          <p:cNvPr id="101"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2" name="PlaceHolder 1"/>
          <p:cNvSpPr>
            <a:spLocks noGrp="1"/>
          </p:cNvSpPr>
          <p:nvPr>
            <p:ph type="sldImg"/>
          </p:nvPr>
        </p:nvSpPr>
        <p:spPr>
          <a:xfrm>
            <a:off x="720720" y="900000"/>
            <a:ext cx="6103800" cy="3425760"/>
          </a:xfrm>
          <a:prstGeom prst="rect">
            <a:avLst/>
          </a:prstGeom>
        </p:spPr>
      </p:sp>
      <p:sp>
        <p:nvSpPr>
          <p:cNvPr id="103"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4" name="PlaceHolder 1"/>
          <p:cNvSpPr>
            <a:spLocks noGrp="1"/>
          </p:cNvSpPr>
          <p:nvPr>
            <p:ph type="sldImg"/>
          </p:nvPr>
        </p:nvSpPr>
        <p:spPr>
          <a:xfrm>
            <a:off x="720720" y="900000"/>
            <a:ext cx="6103800" cy="3425760"/>
          </a:xfrm>
          <a:prstGeom prst="rect">
            <a:avLst/>
          </a:prstGeom>
        </p:spPr>
      </p:sp>
      <p:sp>
        <p:nvSpPr>
          <p:cNvPr id="105"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 name="PlaceHolder 1"/>
          <p:cNvSpPr>
            <a:spLocks noGrp="1"/>
          </p:cNvSpPr>
          <p:nvPr>
            <p:ph type="sldImg"/>
          </p:nvPr>
        </p:nvSpPr>
        <p:spPr>
          <a:xfrm>
            <a:off x="720720" y="900000"/>
            <a:ext cx="6103800" cy="3425760"/>
          </a:xfrm>
          <a:prstGeom prst="rect">
            <a:avLst/>
          </a:prstGeom>
        </p:spPr>
      </p:sp>
      <p:sp>
        <p:nvSpPr>
          <p:cNvPr id="107"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 name="PlaceHolder 1"/>
          <p:cNvSpPr>
            <a:spLocks noGrp="1"/>
          </p:cNvSpPr>
          <p:nvPr>
            <p:ph type="sldImg"/>
          </p:nvPr>
        </p:nvSpPr>
        <p:spPr>
          <a:xfrm>
            <a:off x="720720" y="900000"/>
            <a:ext cx="6103800" cy="3425760"/>
          </a:xfrm>
          <a:prstGeom prst="rect">
            <a:avLst/>
          </a:prstGeom>
        </p:spPr>
      </p:sp>
      <p:sp>
        <p:nvSpPr>
          <p:cNvPr id="109"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0" name="PlaceHolder 1"/>
          <p:cNvSpPr>
            <a:spLocks noGrp="1"/>
          </p:cNvSpPr>
          <p:nvPr>
            <p:ph type="sldImg"/>
          </p:nvPr>
        </p:nvSpPr>
        <p:spPr>
          <a:xfrm>
            <a:off x="720720" y="900000"/>
            <a:ext cx="6103800" cy="3425760"/>
          </a:xfrm>
          <a:prstGeom prst="rect">
            <a:avLst/>
          </a:prstGeom>
        </p:spPr>
      </p:sp>
      <p:sp>
        <p:nvSpPr>
          <p:cNvPr id="111"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2" name="PlaceHolder 1"/>
          <p:cNvSpPr>
            <a:spLocks noGrp="1"/>
          </p:cNvSpPr>
          <p:nvPr>
            <p:ph type="sldImg"/>
          </p:nvPr>
        </p:nvSpPr>
        <p:spPr>
          <a:xfrm>
            <a:off x="720720" y="900000"/>
            <a:ext cx="6103800" cy="3425760"/>
          </a:xfrm>
          <a:prstGeom prst="rect">
            <a:avLst/>
          </a:prstGeom>
        </p:spPr>
      </p:sp>
      <p:sp>
        <p:nvSpPr>
          <p:cNvPr id="113"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4" name="PlaceHolder 1"/>
          <p:cNvSpPr>
            <a:spLocks noGrp="1"/>
          </p:cNvSpPr>
          <p:nvPr>
            <p:ph type="sldImg"/>
          </p:nvPr>
        </p:nvSpPr>
        <p:spPr>
          <a:xfrm>
            <a:off x="720720" y="900000"/>
            <a:ext cx="6103800" cy="3425760"/>
          </a:xfrm>
          <a:prstGeom prst="rect">
            <a:avLst/>
          </a:prstGeom>
        </p:spPr>
      </p:sp>
      <p:sp>
        <p:nvSpPr>
          <p:cNvPr id="115"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6" name="PlaceHolder 1"/>
          <p:cNvSpPr>
            <a:spLocks noGrp="1"/>
          </p:cNvSpPr>
          <p:nvPr>
            <p:ph type="sldImg"/>
          </p:nvPr>
        </p:nvSpPr>
        <p:spPr>
          <a:xfrm>
            <a:off x="720720" y="900000"/>
            <a:ext cx="6103800" cy="3425760"/>
          </a:xfrm>
          <a:prstGeom prst="rect">
            <a:avLst/>
          </a:prstGeom>
        </p:spPr>
      </p:sp>
      <p:sp>
        <p:nvSpPr>
          <p:cNvPr id="117"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8" name="PlaceHolder 1"/>
          <p:cNvSpPr>
            <a:spLocks noGrp="1"/>
          </p:cNvSpPr>
          <p:nvPr>
            <p:ph type="sldImg"/>
          </p:nvPr>
        </p:nvSpPr>
        <p:spPr>
          <a:xfrm>
            <a:off x="720720" y="900000"/>
            <a:ext cx="6103800" cy="3425760"/>
          </a:xfrm>
          <a:prstGeom prst="rect">
            <a:avLst/>
          </a:prstGeom>
        </p:spPr>
      </p:sp>
      <p:sp>
        <p:nvSpPr>
          <p:cNvPr id="119"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0" name="PlaceHolder 1"/>
          <p:cNvSpPr>
            <a:spLocks noGrp="1"/>
          </p:cNvSpPr>
          <p:nvPr>
            <p:ph type="sldImg"/>
          </p:nvPr>
        </p:nvSpPr>
        <p:spPr>
          <a:xfrm>
            <a:off x="720720" y="900000"/>
            <a:ext cx="6103800" cy="3425760"/>
          </a:xfrm>
          <a:prstGeom prst="rect">
            <a:avLst/>
          </a:prstGeom>
        </p:spPr>
      </p:sp>
      <p:sp>
        <p:nvSpPr>
          <p:cNvPr id="121" name=""/>
          <p:cNvSpPr/>
          <p:nvPr/>
        </p:nvSpPr>
        <p:spPr>
          <a:xfrm>
            <a:off x="720720" y="4680000"/>
            <a:ext cx="6103800" cy="50245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7" name="PlaceHolder 2"/>
          <p:cNvSpPr>
            <a:spLocks noGrp="1"/>
          </p:cNvSpPr>
          <p:nvPr>
            <p:ph type="subTitle"/>
          </p:nvPr>
        </p:nvSpPr>
        <p:spPr>
          <a:xfrm>
            <a:off x="503280" y="1368000"/>
            <a:ext cx="9050400" cy="3265560"/>
          </a:xfrm>
          <a:prstGeom prst="rect">
            <a:avLst/>
          </a:prstGeom>
        </p:spPr>
        <p:txBody>
          <a:bodyPr lIns="0" rIns="0" tIns="0" bIns="0" anchor="ctr">
            <a:noAutofit/>
          </a:bodyPr>
          <a:p>
            <a:pPr marL="342720" indent="-342720"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200" spc="-1" strike="noStrike">
              <a:solidFill>
                <a:srgbClr val="000000"/>
              </a:solid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9" name="PlaceHolder 2"/>
          <p:cNvSpPr>
            <a:spLocks noGrp="1"/>
          </p:cNvSpPr>
          <p:nvPr>
            <p:ph type="body"/>
          </p:nvPr>
        </p:nvSpPr>
        <p:spPr>
          <a:xfrm>
            <a:off x="503280" y="1368000"/>
            <a:ext cx="9050400" cy="326556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11" name="PlaceHolder 2"/>
          <p:cNvSpPr>
            <a:spLocks noGrp="1"/>
          </p:cNvSpPr>
          <p:nvPr>
            <p:ph type="body"/>
          </p:nvPr>
        </p:nvSpPr>
        <p:spPr>
          <a:xfrm>
            <a:off x="503280" y="1368000"/>
            <a:ext cx="4416480" cy="32655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2" name="PlaceHolder 3"/>
          <p:cNvSpPr>
            <a:spLocks noGrp="1"/>
          </p:cNvSpPr>
          <p:nvPr>
            <p:ph type="body"/>
          </p:nvPr>
        </p:nvSpPr>
        <p:spPr>
          <a:xfrm>
            <a:off x="5140800" y="1368000"/>
            <a:ext cx="4416480" cy="326556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502920" y="216000"/>
            <a:ext cx="8077320" cy="3739320"/>
          </a:xfrm>
          <a:prstGeom prst="rect">
            <a:avLst/>
          </a:prstGeom>
        </p:spPr>
        <p:txBody>
          <a:bodyPr lIns="0" rIns="0" tIns="0" bIns="0" anchor="ctr">
            <a:noAutofit/>
          </a:bodyPr>
          <a:p>
            <a:pPr marL="342720" indent="-342720"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200" spc="-1" strike="noStrike">
              <a:solidFill>
                <a:srgbClr val="000000"/>
              </a:solid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16" name="PlaceHolder 2"/>
          <p:cNvSpPr>
            <a:spLocks noGrp="1"/>
          </p:cNvSpPr>
          <p:nvPr>
            <p:ph type="body"/>
          </p:nvPr>
        </p:nvSpPr>
        <p:spPr>
          <a:xfrm>
            <a:off x="503280" y="136800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7" name="PlaceHolder 3"/>
          <p:cNvSpPr>
            <a:spLocks noGrp="1"/>
          </p:cNvSpPr>
          <p:nvPr>
            <p:ph type="body"/>
          </p:nvPr>
        </p:nvSpPr>
        <p:spPr>
          <a:xfrm>
            <a:off x="5140800" y="1368000"/>
            <a:ext cx="4416480" cy="32655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8" name="PlaceHolder 4"/>
          <p:cNvSpPr>
            <a:spLocks noGrp="1"/>
          </p:cNvSpPr>
          <p:nvPr>
            <p:ph type="body"/>
          </p:nvPr>
        </p:nvSpPr>
        <p:spPr>
          <a:xfrm>
            <a:off x="503280" y="307368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0" name="PlaceHolder 2"/>
          <p:cNvSpPr>
            <a:spLocks noGrp="1"/>
          </p:cNvSpPr>
          <p:nvPr>
            <p:ph type="body"/>
          </p:nvPr>
        </p:nvSpPr>
        <p:spPr>
          <a:xfrm>
            <a:off x="503280" y="1368000"/>
            <a:ext cx="4416480" cy="32655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1" name="PlaceHolder 3"/>
          <p:cNvSpPr>
            <a:spLocks noGrp="1"/>
          </p:cNvSpPr>
          <p:nvPr>
            <p:ph type="body"/>
          </p:nvPr>
        </p:nvSpPr>
        <p:spPr>
          <a:xfrm>
            <a:off x="5140800" y="136800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2" name="PlaceHolder 4"/>
          <p:cNvSpPr>
            <a:spLocks noGrp="1"/>
          </p:cNvSpPr>
          <p:nvPr>
            <p:ph type="body"/>
          </p:nvPr>
        </p:nvSpPr>
        <p:spPr>
          <a:xfrm>
            <a:off x="5140800" y="307368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4" name="PlaceHolder 2"/>
          <p:cNvSpPr>
            <a:spLocks noGrp="1"/>
          </p:cNvSpPr>
          <p:nvPr>
            <p:ph type="body"/>
          </p:nvPr>
        </p:nvSpPr>
        <p:spPr>
          <a:xfrm>
            <a:off x="503280" y="136800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5" name="PlaceHolder 3"/>
          <p:cNvSpPr>
            <a:spLocks noGrp="1"/>
          </p:cNvSpPr>
          <p:nvPr>
            <p:ph type="body"/>
          </p:nvPr>
        </p:nvSpPr>
        <p:spPr>
          <a:xfrm>
            <a:off x="5140800" y="136800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6" name="PlaceHolder 4"/>
          <p:cNvSpPr>
            <a:spLocks noGrp="1"/>
          </p:cNvSpPr>
          <p:nvPr>
            <p:ph type="body"/>
          </p:nvPr>
        </p:nvSpPr>
        <p:spPr>
          <a:xfrm>
            <a:off x="503280" y="3073680"/>
            <a:ext cx="905040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8" name="PlaceHolder 2"/>
          <p:cNvSpPr>
            <a:spLocks noGrp="1"/>
          </p:cNvSpPr>
          <p:nvPr>
            <p:ph type="body"/>
          </p:nvPr>
        </p:nvSpPr>
        <p:spPr>
          <a:xfrm>
            <a:off x="503280" y="1368000"/>
            <a:ext cx="905040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9" name="PlaceHolder 3"/>
          <p:cNvSpPr>
            <a:spLocks noGrp="1"/>
          </p:cNvSpPr>
          <p:nvPr>
            <p:ph type="body"/>
          </p:nvPr>
        </p:nvSpPr>
        <p:spPr>
          <a:xfrm>
            <a:off x="503280" y="3073680"/>
            <a:ext cx="905040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31" name="PlaceHolder 2"/>
          <p:cNvSpPr>
            <a:spLocks noGrp="1"/>
          </p:cNvSpPr>
          <p:nvPr>
            <p:ph type="body"/>
          </p:nvPr>
        </p:nvSpPr>
        <p:spPr>
          <a:xfrm>
            <a:off x="503280" y="136800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2" name="PlaceHolder 3"/>
          <p:cNvSpPr>
            <a:spLocks noGrp="1"/>
          </p:cNvSpPr>
          <p:nvPr>
            <p:ph type="body"/>
          </p:nvPr>
        </p:nvSpPr>
        <p:spPr>
          <a:xfrm>
            <a:off x="5140800" y="136800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3" name="PlaceHolder 4"/>
          <p:cNvSpPr>
            <a:spLocks noGrp="1"/>
          </p:cNvSpPr>
          <p:nvPr>
            <p:ph type="body"/>
          </p:nvPr>
        </p:nvSpPr>
        <p:spPr>
          <a:xfrm>
            <a:off x="503280" y="307368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4" name="PlaceHolder 5"/>
          <p:cNvSpPr>
            <a:spLocks noGrp="1"/>
          </p:cNvSpPr>
          <p:nvPr>
            <p:ph type="body"/>
          </p:nvPr>
        </p:nvSpPr>
        <p:spPr>
          <a:xfrm>
            <a:off x="5140800" y="3073680"/>
            <a:ext cx="441648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36" name="PlaceHolder 2"/>
          <p:cNvSpPr>
            <a:spLocks noGrp="1"/>
          </p:cNvSpPr>
          <p:nvPr>
            <p:ph type="body"/>
          </p:nvPr>
        </p:nvSpPr>
        <p:spPr>
          <a:xfrm>
            <a:off x="503280" y="1368000"/>
            <a:ext cx="291384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7" name="PlaceHolder 3"/>
          <p:cNvSpPr>
            <a:spLocks noGrp="1"/>
          </p:cNvSpPr>
          <p:nvPr>
            <p:ph type="body"/>
          </p:nvPr>
        </p:nvSpPr>
        <p:spPr>
          <a:xfrm>
            <a:off x="3563280" y="1368000"/>
            <a:ext cx="291384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8" name="PlaceHolder 4"/>
          <p:cNvSpPr>
            <a:spLocks noGrp="1"/>
          </p:cNvSpPr>
          <p:nvPr>
            <p:ph type="body"/>
          </p:nvPr>
        </p:nvSpPr>
        <p:spPr>
          <a:xfrm>
            <a:off x="6623280" y="1368000"/>
            <a:ext cx="291384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9" name="PlaceHolder 5"/>
          <p:cNvSpPr>
            <a:spLocks noGrp="1"/>
          </p:cNvSpPr>
          <p:nvPr>
            <p:ph type="body"/>
          </p:nvPr>
        </p:nvSpPr>
        <p:spPr>
          <a:xfrm>
            <a:off x="503280" y="3073680"/>
            <a:ext cx="291384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40" name="PlaceHolder 6"/>
          <p:cNvSpPr>
            <a:spLocks noGrp="1"/>
          </p:cNvSpPr>
          <p:nvPr>
            <p:ph type="body"/>
          </p:nvPr>
        </p:nvSpPr>
        <p:spPr>
          <a:xfrm>
            <a:off x="3563280" y="3073680"/>
            <a:ext cx="291384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41" name="PlaceHolder 7"/>
          <p:cNvSpPr>
            <a:spLocks noGrp="1"/>
          </p:cNvSpPr>
          <p:nvPr>
            <p:ph type="body"/>
          </p:nvPr>
        </p:nvSpPr>
        <p:spPr>
          <a:xfrm>
            <a:off x="6623280" y="3073680"/>
            <a:ext cx="2913840" cy="155736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0" name="" descr=""/>
          <p:cNvPicPr/>
          <p:nvPr/>
        </p:nvPicPr>
        <p:blipFill>
          <a:blip r:embed="rId2"/>
          <a:stretch/>
        </p:blipFill>
        <p:spPr>
          <a:xfrm>
            <a:off x="0" y="0"/>
            <a:ext cx="10078920" cy="5667480"/>
          </a:xfrm>
          <a:prstGeom prst="rect">
            <a:avLst/>
          </a:prstGeom>
          <a:ln w="0">
            <a:noFill/>
          </a:ln>
        </p:spPr>
      </p:pic>
      <p:sp>
        <p:nvSpPr>
          <p:cNvPr id="1" name="PlaceHolder 1"/>
          <p:cNvSpPr>
            <a:spLocks noGrp="1"/>
          </p:cNvSpPr>
          <p:nvPr>
            <p:ph type="title"/>
          </p:nvPr>
        </p:nvSpPr>
        <p:spPr>
          <a:xfrm>
            <a:off x="502920" y="216000"/>
            <a:ext cx="8077320" cy="80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3300" spc="-1" strike="noStrike">
                <a:solidFill>
                  <a:srgbClr val="000000"/>
                </a:solidFill>
                <a:latin typeface="Times New Roman"/>
              </a:rPr>
              <a:t>Click to edit the title text format</a:t>
            </a:r>
            <a:endParaRPr b="0" lang="en-GB" sz="3300" spc="-1" strike="noStrike">
              <a:solidFill>
                <a:srgbClr val="000000"/>
              </a:solidFill>
              <a:latin typeface="Times New Roman"/>
            </a:endParaRPr>
          </a:p>
        </p:txBody>
      </p:sp>
      <p:sp>
        <p:nvSpPr>
          <p:cNvPr id="2" name="PlaceHolder 2"/>
          <p:cNvSpPr>
            <a:spLocks noGrp="1"/>
          </p:cNvSpPr>
          <p:nvPr>
            <p:ph type="body"/>
          </p:nvPr>
        </p:nvSpPr>
        <p:spPr>
          <a:xfrm>
            <a:off x="503280" y="1368000"/>
            <a:ext cx="9050400" cy="3265560"/>
          </a:xfrm>
          <a:prstGeom prst="rect">
            <a:avLst/>
          </a:prstGeom>
        </p:spPr>
        <p:txBody>
          <a:bodyPr lIns="0" rIns="0" tIns="15120" bIns="0">
            <a:normAutofit/>
          </a:bodyPr>
          <a:p>
            <a:pPr marL="342720" indent="-342720">
              <a:spcAft>
                <a:spcPts val="1060"/>
              </a:spcAft>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Click to edit the outline text format</a:t>
            </a:r>
            <a:endParaRPr b="1" lang="en-GB" sz="2400" spc="-1" strike="noStrike">
              <a:solidFill>
                <a:srgbClr val="000000"/>
              </a:solidFill>
              <a:latin typeface="Times New Roman"/>
            </a:endParaRPr>
          </a:p>
          <a:p>
            <a:pPr lvl="1"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Second Outline Level</a:t>
            </a:r>
            <a:endParaRPr b="1" lang="en-GB" sz="2400" spc="-1" strike="noStrike">
              <a:solidFill>
                <a:srgbClr val="000000"/>
              </a:solidFill>
              <a:latin typeface="Times New Roman"/>
            </a:endParaRPr>
          </a:p>
          <a:p>
            <a:pPr lvl="2"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Third Outline Level</a:t>
            </a:r>
            <a:endParaRPr b="1" lang="en-GB" sz="2400" spc="-1" strike="noStrike">
              <a:solidFill>
                <a:srgbClr val="000000"/>
              </a:solidFill>
              <a:latin typeface="Times New Roman"/>
            </a:endParaRPr>
          </a:p>
          <a:p>
            <a:pPr lvl="3"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Fourth Outline Level</a:t>
            </a:r>
            <a:endParaRPr b="1" lang="en-GB" sz="2400" spc="-1" strike="noStrike">
              <a:solidFill>
                <a:srgbClr val="000000"/>
              </a:solidFill>
              <a:latin typeface="Times New Roman"/>
            </a:endParaRPr>
          </a:p>
          <a:p>
            <a:pPr lvl="4"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Fifth Outline Level</a:t>
            </a:r>
            <a:endParaRPr b="1" lang="en-GB" sz="2400" spc="-1" strike="noStrike">
              <a:solidFill>
                <a:srgbClr val="000000"/>
              </a:solidFill>
              <a:latin typeface="Times New Roman"/>
            </a:endParaRPr>
          </a:p>
          <a:p>
            <a:pPr lvl="5"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Sixth Outline Level</a:t>
            </a:r>
            <a:endParaRPr b="1" lang="en-GB" sz="2400" spc="-1" strike="noStrike">
              <a:solidFill>
                <a:srgbClr val="000000"/>
              </a:solidFill>
              <a:latin typeface="Times New Roman"/>
            </a:endParaRPr>
          </a:p>
          <a:p>
            <a:pPr lvl="6"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Seventh Outline Level</a:t>
            </a:r>
            <a:endParaRPr b="1" lang="en-GB" sz="2400" spc="-1" strike="noStrike">
              <a:solidFill>
                <a:srgbClr val="000000"/>
              </a:solidFill>
              <a:latin typeface="Times New Roman"/>
            </a:endParaRPr>
          </a:p>
        </p:txBody>
      </p:sp>
      <p:sp>
        <p:nvSpPr>
          <p:cNvPr id="3" name="PlaceHolder 3"/>
          <p:cNvSpPr>
            <a:spLocks noGrp="1"/>
          </p:cNvSpPr>
          <p:nvPr>
            <p:ph type="dt"/>
          </p:nvPr>
        </p:nvSpPr>
        <p:spPr>
          <a:xfrm>
            <a:off x="503280" y="5165280"/>
            <a:ext cx="2325600" cy="368280"/>
          </a:xfrm>
          <a:prstGeom prst="rect">
            <a:avLst/>
          </a:prstGeom>
        </p:spPr>
        <p:txBody>
          <a:bodyPr lIns="0" rIns="0" tIns="0" bIns="0">
            <a:noAutofit/>
          </a:bodyPr>
          <a:p>
            <a:pP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800" spc="-1" strike="noStrike">
                <a:solidFill>
                  <a:srgbClr val="000000"/>
                </a:solidFill>
                <a:latin typeface="Arial"/>
              </a:rPr>
              <a:t>&lt;date/time&gt;</a:t>
            </a:r>
            <a:endParaRPr b="0" lang="en-GB" sz="1800" spc="-1" strike="noStrike">
              <a:solidFill>
                <a:srgbClr val="000000"/>
              </a:solidFill>
              <a:latin typeface="Arial"/>
            </a:endParaRPr>
          </a:p>
        </p:txBody>
      </p:sp>
      <p:sp>
        <p:nvSpPr>
          <p:cNvPr id="4" name="PlaceHolder 4"/>
          <p:cNvSpPr>
            <a:spLocks noGrp="1"/>
          </p:cNvSpPr>
          <p:nvPr>
            <p:ph type="ftr"/>
          </p:nvPr>
        </p:nvSpPr>
        <p:spPr>
          <a:xfrm>
            <a:off x="3447720" y="5165280"/>
            <a:ext cx="3173400" cy="368280"/>
          </a:xfrm>
          <a:prstGeom prst="rect">
            <a:avLst/>
          </a:prstGeom>
        </p:spPr>
        <p:txBody>
          <a:bodyPr lIns="0" rIns="0" tIns="0" bIns="0">
            <a:noAutofit/>
          </a:bodyPr>
          <a:p>
            <a:pP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1800" spc="-1" strike="noStrike">
                <a:solidFill>
                  <a:srgbClr val="000000"/>
                </a:solidFill>
                <a:latin typeface="Arial"/>
              </a:rPr>
              <a:t>&lt;footer&gt;</a:t>
            </a:r>
            <a:endParaRPr b="0" lang="en-GB" sz="1800" spc="-1" strike="noStrike">
              <a:solidFill>
                <a:srgbClr val="000000"/>
              </a:solidFill>
              <a:latin typeface="Arial"/>
            </a:endParaRPr>
          </a:p>
        </p:txBody>
      </p:sp>
      <p:sp>
        <p:nvSpPr>
          <p:cNvPr id="5" name="PlaceHolder 5"/>
          <p:cNvSpPr>
            <a:spLocks noGrp="1"/>
          </p:cNvSpPr>
          <p:nvPr>
            <p:ph type="sldNum"/>
          </p:nvPr>
        </p:nvSpPr>
        <p:spPr>
          <a:xfrm>
            <a:off x="7227360" y="5165280"/>
            <a:ext cx="2325960" cy="368280"/>
          </a:xfrm>
          <a:prstGeom prst="rect">
            <a:avLst/>
          </a:prstGeom>
        </p:spPr>
        <p:txBody>
          <a:bodyPr lIns="0" rIns="0" tIns="0" bIns="0">
            <a:noAutofit/>
          </a:bodyPr>
          <a:p>
            <a:pP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fld id="{F68A1CBD-4FEF-4680-B477-D33BFDCB0241}" type="slidenum">
              <a:rPr b="0" lang="de-DE" sz="1800" spc="-1" strike="noStrike">
                <a:solidFill>
                  <a:srgbClr val="000000"/>
                </a:solidFill>
                <a:latin typeface="Arial"/>
              </a:rPr>
              <a:t>&lt;number&gt;</a:t>
            </a:fld>
            <a:endParaRPr b="0" lang="en-GB" sz="18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s/_rels/slide1.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2.xml"/><Relationship Id="rId3"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2"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i="1" lang="de-DE" sz="3200" spc="-1" strike="noStrike">
                <a:solidFill>
                  <a:srgbClr val="000000"/>
                </a:solidFill>
                <a:latin typeface="Times New Roman"/>
                <a:ea typeface="Times New Roman"/>
              </a:rPr>
              <a:t>Deidamia Achilli</a:t>
            </a:r>
            <a:endParaRPr b="0" lang="en-GB" sz="3200" spc="-1" strike="noStrike">
              <a:solidFill>
                <a:srgbClr val="000000"/>
              </a:solidFill>
              <a:latin typeface="Times New Roman"/>
            </a:endParaRPr>
          </a:p>
        </p:txBody>
      </p:sp>
      <p:pic>
        <p:nvPicPr>
          <p:cNvPr id="63" name="" descr=""/>
          <p:cNvPicPr/>
          <p:nvPr/>
        </p:nvPicPr>
        <p:blipFill>
          <a:blip r:embed="rId1"/>
          <a:stretch/>
        </p:blipFill>
        <p:spPr>
          <a:xfrm>
            <a:off x="1735200" y="1050840"/>
            <a:ext cx="6400800" cy="4708440"/>
          </a:xfrm>
          <a:prstGeom prst="rect">
            <a:avLst/>
          </a:prstGeom>
          <a:ln w="0">
            <a:noFill/>
          </a:ln>
        </p:spPr>
      </p:pic>
    </p:spTree>
  </p:cSld>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4"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de-DE" sz="3300" spc="-1" strike="noStrike">
                <a:solidFill>
                  <a:srgbClr val="000000"/>
                </a:solidFill>
                <a:latin typeface="Times New Roman"/>
              </a:rPr>
              <a:t>Background</a:t>
            </a:r>
            <a:endParaRPr b="0" lang="en-GB" sz="3300" spc="-1" strike="noStrike">
              <a:solidFill>
                <a:srgbClr val="000000"/>
              </a:solidFill>
              <a:latin typeface="Times New Roman"/>
            </a:endParaRPr>
          </a:p>
        </p:txBody>
      </p:sp>
      <p:sp>
        <p:nvSpPr>
          <p:cNvPr id="65" name=""/>
          <p:cNvSpPr txBox="1"/>
          <p:nvPr/>
        </p:nvSpPr>
        <p:spPr>
          <a:xfrm>
            <a:off x="502920" y="1368000"/>
            <a:ext cx="9072360" cy="328788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1"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the anonymous elegiac epistle of the eleventh century,</a:t>
            </a:r>
            <a:r>
              <a:rPr b="1"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“Deidamia Achilli” (ca.1070), in Leonine elegiac verse</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1"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Deidamia/Achilles myth popular in antiquity e.g. Euripides’ (now lost) play </a:t>
            </a:r>
            <a:r>
              <a:rPr b="0" i="1" lang="de-DE" sz="1800" spc="-1" strike="noStrike">
                <a:solidFill>
                  <a:srgbClr val="010101"/>
                </a:solidFill>
                <a:latin typeface="Times New Roman"/>
                <a:ea typeface="Times New Roman"/>
              </a:rPr>
              <a:t>Skyrians</a:t>
            </a:r>
            <a:r>
              <a:rPr b="0" lang="de-DE" sz="1800" spc="-1" strike="noStrike">
                <a:solidFill>
                  <a:srgbClr val="010101"/>
                </a:solidFill>
                <a:latin typeface="Times New Roman"/>
                <a:ea typeface="Times New Roman"/>
              </a:rPr>
              <a:t>; pseudo-Bion’s </a:t>
            </a:r>
            <a:r>
              <a:rPr b="0" i="1" lang="de-DE" sz="1800" spc="-1" strike="noStrike">
                <a:solidFill>
                  <a:srgbClr val="010101"/>
                </a:solidFill>
                <a:latin typeface="Times New Roman"/>
                <a:ea typeface="Times New Roman"/>
              </a:rPr>
              <a:t>Epithalamium</a:t>
            </a:r>
            <a:r>
              <a:rPr b="0" lang="de-DE" sz="1800" spc="-1" strike="noStrike">
                <a:solidFill>
                  <a:srgbClr val="010101"/>
                </a:solidFill>
                <a:latin typeface="Times New Roman"/>
                <a:ea typeface="Times New Roman"/>
              </a:rPr>
              <a:t> (see Heslin, </a:t>
            </a:r>
            <a:r>
              <a:rPr b="0" i="1" lang="de-DE" sz="1800" spc="-1" strike="noStrike">
                <a:solidFill>
                  <a:srgbClr val="010101"/>
                </a:solidFill>
                <a:latin typeface="Times New Roman"/>
                <a:ea typeface="Times New Roman"/>
              </a:rPr>
              <a:t>The Transvestite Achilles</a:t>
            </a:r>
            <a:r>
              <a:rPr b="0" lang="de-DE" sz="1800" spc="-1" strike="noStrike">
                <a:solidFill>
                  <a:srgbClr val="010101"/>
                </a:solidFill>
                <a:latin typeface="Times New Roman"/>
                <a:ea typeface="Times New Roman"/>
              </a:rPr>
              <a:t> 2005)</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de-DE" sz="1800" spc="-1" strike="noStrike">
                <a:solidFill>
                  <a:srgbClr val="010101"/>
                </a:solidFill>
                <a:latin typeface="Times New Roman"/>
                <a:ea typeface="Times New Roman"/>
              </a:rPr>
              <a:t>“</a:t>
            </a:r>
            <a:r>
              <a:rPr b="0" lang="de-DE" sz="1800" spc="-1" strike="noStrike">
                <a:solidFill>
                  <a:srgbClr val="010101"/>
                </a:solidFill>
                <a:latin typeface="Times New Roman"/>
                <a:ea typeface="Times New Roman"/>
              </a:rPr>
              <a:t>love at Skyros, Achilles’ secret kisses and lovemaking, how the boy put on a dress to change his looks, and how among Lykomedes’ daughters, careless Deidameia came to know Achilles in her bedchamber” (pseudo-Bion 2.5-9)</a:t>
            </a:r>
            <a:endParaRPr b="1" lang="en-GB" sz="1800" spc="-1" strike="noStrike">
              <a:solidFill>
                <a:srgbClr val="000000"/>
              </a:solidFill>
              <a:latin typeface="Times New Roman"/>
            </a:endParaRPr>
          </a:p>
          <a:p>
            <a:pPr marL="342720" indent="-336600">
              <a:lnSpc>
                <a:spcPct val="95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de-DE" sz="1800" spc="-1" strike="noStrike">
                <a:solidFill>
                  <a:srgbClr val="010101"/>
                </a:solidFill>
                <a:latin typeface="Times New Roman"/>
                <a:ea typeface="Times New Roman"/>
              </a:rPr>
              <a:t>“</a:t>
            </a:r>
            <a:r>
              <a:rPr b="0" lang="de-DE" sz="1800" spc="-1" strike="noStrike">
                <a:solidFill>
                  <a:srgbClr val="010101"/>
                </a:solidFill>
                <a:latin typeface="Times New Roman"/>
                <a:ea typeface="Times New Roman"/>
              </a:rPr>
              <a:t>why do you have wool in the hand by which Hector shall fall?” (Ov. </a:t>
            </a:r>
            <a:r>
              <a:rPr b="0" i="1" lang="de-DE" sz="1800" spc="-1" strike="noStrike">
                <a:solidFill>
                  <a:srgbClr val="010101"/>
                </a:solidFill>
                <a:latin typeface="Times New Roman"/>
                <a:ea typeface="Times New Roman"/>
              </a:rPr>
              <a:t>Ars Amatoria</a:t>
            </a:r>
            <a:r>
              <a:rPr b="0" lang="de-DE" sz="1800" spc="-1" strike="noStrike">
                <a:solidFill>
                  <a:srgbClr val="010101"/>
                </a:solidFill>
                <a:latin typeface="Times New Roman"/>
                <a:ea typeface="Times New Roman"/>
              </a:rPr>
              <a:t> 1.694, Ovid to Achilles)</a:t>
            </a:r>
            <a:endParaRPr b="1" lang="en-GB" sz="1800" spc="-1" strike="noStrike">
              <a:solidFill>
                <a:srgbClr val="000000"/>
              </a:solidFill>
              <a:latin typeface="Times New Roman"/>
            </a:endParaRPr>
          </a:p>
        </p:txBody>
      </p:sp>
    </p:spTree>
  </p:cSld>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6"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Ovid in the Middle Ages</a:t>
            </a:r>
            <a:endParaRPr b="0" lang="en-GB" sz="3300" spc="-1" strike="noStrike">
              <a:solidFill>
                <a:srgbClr val="000000"/>
              </a:solidFill>
              <a:latin typeface="Times New Roman"/>
            </a:endParaRPr>
          </a:p>
        </p:txBody>
      </p:sp>
      <p:sp>
        <p:nvSpPr>
          <p:cNvPr id="67"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 </a:t>
            </a:r>
            <a:r>
              <a:rPr b="0" i="1" lang="en-GB" sz="1800" spc="-1" strike="noStrike">
                <a:solidFill>
                  <a:srgbClr val="010101"/>
                </a:solidFill>
                <a:latin typeface="Times New Roman"/>
                <a:ea typeface="Times New Roman"/>
              </a:rPr>
              <a:t>DA</a:t>
            </a:r>
            <a:r>
              <a:rPr b="0" lang="en-GB" sz="1800" spc="-1" strike="noStrike">
                <a:solidFill>
                  <a:srgbClr val="010101"/>
                </a:solidFill>
                <a:latin typeface="Times New Roman"/>
                <a:ea typeface="Times New Roman"/>
              </a:rPr>
              <a:t> looks to Ovid’s </a:t>
            </a:r>
            <a:r>
              <a:rPr b="0" i="1" lang="en-GB" sz="1800" spc="-1" strike="noStrike">
                <a:solidFill>
                  <a:srgbClr val="010101"/>
                </a:solidFill>
                <a:latin typeface="Times New Roman"/>
                <a:ea typeface="Times New Roman"/>
              </a:rPr>
              <a:t>Heroides</a:t>
            </a:r>
            <a:r>
              <a:rPr b="0" lang="en-GB" sz="1800" spc="-1" strike="noStrike">
                <a:solidFill>
                  <a:srgbClr val="010101"/>
                </a:solidFill>
                <a:latin typeface="Times New Roman"/>
                <a:ea typeface="Times New Roman"/>
              </a:rPr>
              <a:t>: Ovid’s works including </a:t>
            </a:r>
            <a:r>
              <a:rPr b="0" i="1" lang="en-GB" sz="1800" spc="-1" strike="noStrike">
                <a:solidFill>
                  <a:srgbClr val="010101"/>
                </a:solidFill>
                <a:latin typeface="Times New Roman"/>
                <a:ea typeface="Times New Roman"/>
              </a:rPr>
              <a:t>Heroides</a:t>
            </a:r>
            <a:r>
              <a:rPr b="0" lang="en-GB" sz="1800" spc="-1" strike="noStrike">
                <a:solidFill>
                  <a:srgbClr val="010101"/>
                </a:solidFill>
                <a:latin typeface="Times New Roman"/>
                <a:ea typeface="Times New Roman"/>
              </a:rPr>
              <a:t> popular in Middle Ages (see </a:t>
            </a:r>
            <a:r>
              <a:rPr b="0" lang="en-GB" sz="1800" spc="-1" strike="noStrike">
                <a:solidFill>
                  <a:srgbClr val="000000"/>
                </a:solidFill>
                <a:latin typeface="Times New Roman"/>
                <a:ea typeface="TimesNRMT"/>
              </a:rPr>
              <a:t>Hagedorn 2004); </a:t>
            </a:r>
            <a:r>
              <a:rPr b="0" lang="en-GB" sz="1800" spc="-1" strike="noStrike">
                <a:solidFill>
                  <a:srgbClr val="010101"/>
                </a:solidFill>
                <a:latin typeface="Times New Roman"/>
                <a:ea typeface="Times New Roman"/>
              </a:rPr>
              <a:t>nb tradition of medieval pseudo-Ovidiana (or, less perjoratively, “para-Ovidiana”, as Hexter 2002 in </a:t>
            </a:r>
            <a:r>
              <a:rPr b="0" i="1" lang="en-GB" sz="1800" spc="-1" strike="noStrike">
                <a:solidFill>
                  <a:srgbClr val="010101"/>
                </a:solidFill>
                <a:latin typeface="Times New Roman"/>
                <a:ea typeface="Times New Roman"/>
              </a:rPr>
              <a:t>Brill’s Companion to Ovid</a:t>
            </a:r>
            <a:r>
              <a:rPr b="0" lang="en-GB" sz="1800" spc="-1" strike="noStrike">
                <a:solidFill>
                  <a:srgbClr val="010101"/>
                </a:solidFill>
                <a:latin typeface="Times New Roman"/>
                <a:ea typeface="Times New Roman"/>
              </a:rPr>
              <a:t>)</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[imitation was] an essential tool in the pedagogical process and a central element in a writer’s self-fashioning”  (Hexter R J. 2011. ‘Shades of Ovid: Pseudo-(and Para-) Ovidiana in the Middle Ages’. In </a:t>
            </a:r>
            <a:r>
              <a:rPr b="0" i="1" lang="en-GB" sz="1800" spc="-1" strike="noStrike">
                <a:solidFill>
                  <a:srgbClr val="010101"/>
                </a:solidFill>
                <a:latin typeface="Times New Roman"/>
                <a:ea typeface="Times New Roman"/>
              </a:rPr>
              <a:t>Ovid in the Middle Ages</a:t>
            </a:r>
            <a:r>
              <a:rPr b="0" lang="en-GB" sz="1800" spc="-1" strike="noStrike">
                <a:solidFill>
                  <a:srgbClr val="010101"/>
                </a:solidFill>
                <a:latin typeface="Times New Roman"/>
                <a:ea typeface="Times New Roman"/>
              </a:rPr>
              <a:t>. eds. James G. Clark, Frank T. Coulson, and Kathyrn L. McKinley, 284-309. Cambridge at 291)</a:t>
            </a:r>
            <a:endParaRPr b="1" lang="en-GB" sz="1800" spc="-1" strike="noStrike">
              <a:solidFill>
                <a:srgbClr val="000000"/>
              </a:solidFill>
              <a:latin typeface="Times New Roman"/>
            </a:endParaRPr>
          </a:p>
        </p:txBody>
      </p:sp>
    </p:spTree>
  </p:cSld>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8"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Ovid in the Middle Ages</a:t>
            </a:r>
            <a:endParaRPr b="0" lang="en-GB" sz="3300" spc="-1" strike="noStrike">
              <a:solidFill>
                <a:srgbClr val="000000"/>
              </a:solidFill>
              <a:latin typeface="Times New Roman"/>
            </a:endParaRPr>
          </a:p>
        </p:txBody>
      </p:sp>
      <p:sp>
        <p:nvSpPr>
          <p:cNvPr id="69"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It seems fairly obvious to me that within a system of literary production, reproduction and transmission that was based at its most fundamental level on imitation, masquerade and ventriloquism, ‘forgery’ is not the best or even most accurate term for what writers were doing when they created new Ovidian texts.” (Hexter 2011: 291)</a:t>
            </a:r>
            <a:endParaRPr b="1" lang="en-GB" sz="1800" spc="-1" strike="noStrike">
              <a:solidFill>
                <a:srgbClr val="000000"/>
              </a:solidFill>
              <a:latin typeface="Times New Roman"/>
            </a:endParaRPr>
          </a:p>
        </p:txBody>
      </p:sp>
    </p:spTree>
  </p:cSld>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0"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Ovid in the Middle Ages</a:t>
            </a:r>
            <a:endParaRPr b="0" lang="en-GB" sz="3300" spc="-1" strike="noStrike">
              <a:solidFill>
                <a:srgbClr val="000000"/>
              </a:solidFill>
              <a:latin typeface="Times New Roman"/>
            </a:endParaRPr>
          </a:p>
        </p:txBody>
      </p:sp>
      <p:sp>
        <p:nvSpPr>
          <p:cNvPr id="71"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Early imitators? “a belief encouraged by Ovid's statement (</a:t>
            </a:r>
            <a:r>
              <a:rPr b="0" i="1" lang="en-GB" sz="1800" spc="-1" strike="noStrike">
                <a:solidFill>
                  <a:srgbClr val="010101"/>
                </a:solidFill>
                <a:latin typeface="Times New Roman"/>
                <a:ea typeface="Times New Roman"/>
              </a:rPr>
              <a:t>Amores</a:t>
            </a:r>
            <a:r>
              <a:rPr b="0" lang="en-GB" sz="1800" spc="-1" strike="noStrike">
                <a:solidFill>
                  <a:srgbClr val="010101"/>
                </a:solidFill>
                <a:latin typeface="Times New Roman"/>
                <a:ea typeface="Times New Roman"/>
              </a:rPr>
              <a:t> 2.18.17-8) that his friend Sabinus penned replies from their menfolk to his own heroines' epistles” (Kennedy, D. 2002. ‘Epistolarity: the </a:t>
            </a:r>
            <a:r>
              <a:rPr b="0" i="1" lang="en-GB" sz="1800" spc="-1" strike="noStrike">
                <a:solidFill>
                  <a:srgbClr val="010101"/>
                </a:solidFill>
                <a:latin typeface="Times New Roman"/>
                <a:ea typeface="Times New Roman"/>
              </a:rPr>
              <a:t>Heroides</a:t>
            </a:r>
            <a:r>
              <a:rPr b="0" lang="en-GB" sz="1800" spc="-1" strike="noStrike">
                <a:solidFill>
                  <a:srgbClr val="010101"/>
                </a:solidFill>
                <a:latin typeface="Times New Roman"/>
                <a:ea typeface="Times New Roman"/>
              </a:rPr>
              <a:t>’ in </a:t>
            </a:r>
            <a:r>
              <a:rPr b="0" i="1" lang="en-GB" sz="1800" spc="-1" strike="noStrike">
                <a:solidFill>
                  <a:srgbClr val="010101"/>
                </a:solidFill>
                <a:latin typeface="Times New Roman"/>
                <a:ea typeface="Times New Roman"/>
              </a:rPr>
              <a:t>The Cambridge Companion to Ovid</a:t>
            </a:r>
            <a:r>
              <a:rPr b="0" lang="en-GB" sz="1800" spc="-1" strike="noStrike">
                <a:solidFill>
                  <a:srgbClr val="010101"/>
                </a:solidFill>
                <a:latin typeface="Times New Roman"/>
                <a:ea typeface="Times New Roman"/>
              </a:rPr>
              <a:t> ed. Hardie, 218)</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"Literary imposture is written into epistolary heroinism from the start" (Kennedy 2002: 218 n. 7)</a:t>
            </a:r>
            <a:endParaRPr b="1" lang="en-GB" sz="1800" spc="-1" strike="noStrike">
              <a:solidFill>
                <a:srgbClr val="000000"/>
              </a:solidFill>
              <a:latin typeface="Times New Roman"/>
            </a:endParaRPr>
          </a:p>
        </p:txBody>
      </p:sp>
    </p:spTree>
  </p:cSld>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2"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Ovidian intertext</a:t>
            </a:r>
            <a:endParaRPr b="0" lang="en-GB" sz="3300" spc="-1" strike="noStrike">
              <a:solidFill>
                <a:srgbClr val="000000"/>
              </a:solidFill>
              <a:latin typeface="Times New Roman"/>
            </a:endParaRPr>
          </a:p>
        </p:txBody>
      </p:sp>
      <p:sp>
        <p:nvSpPr>
          <p:cNvPr id="73"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1" lang="en-GB" sz="1800" spc="-1" strike="noStrike">
                <a:solidFill>
                  <a:srgbClr val="010101"/>
                </a:solidFill>
                <a:latin typeface="Times New Roman"/>
                <a:ea typeface="Times New Roman"/>
              </a:rPr>
              <a:t>● </a:t>
            </a:r>
            <a:r>
              <a:rPr b="0" i="1" lang="en-GB" sz="1800" spc="-1" strike="noStrike">
                <a:solidFill>
                  <a:srgbClr val="010101"/>
                </a:solidFill>
                <a:latin typeface="Times New Roman"/>
                <a:ea typeface="Times New Roman"/>
              </a:rPr>
              <a:t>DA</a:t>
            </a:r>
            <a:r>
              <a:rPr b="0" lang="en-GB" sz="1800" spc="-1" strike="noStrike">
                <a:solidFill>
                  <a:srgbClr val="010101"/>
                </a:solidFill>
                <a:latin typeface="Times New Roman"/>
                <a:ea typeface="Times New Roman"/>
              </a:rPr>
              <a:t>: Ovidian strategy and echoes of </a:t>
            </a:r>
            <a:r>
              <a:rPr b="0" i="1" lang="en-GB" sz="1800" spc="-1" strike="noStrike">
                <a:solidFill>
                  <a:srgbClr val="010101"/>
                </a:solidFill>
                <a:latin typeface="Times New Roman"/>
                <a:ea typeface="Times New Roman"/>
              </a:rPr>
              <a:t>Heroides</a:t>
            </a:r>
            <a:r>
              <a:rPr b="0" lang="en-GB" sz="1800" spc="-1" strike="noStrike">
                <a:solidFill>
                  <a:srgbClr val="010101"/>
                </a:solidFill>
                <a:latin typeface="Times New Roman"/>
                <a:ea typeface="Times New Roman"/>
              </a:rPr>
              <a:t> (esp. 1 (prominent), 3 (Briseis, Deidamia’s replacement), 5 and 6 (both half of “pairs”: </a:t>
            </a:r>
            <a:r>
              <a:rPr b="0" i="1" lang="en-GB" sz="1800" spc="-1" strike="noStrike">
                <a:solidFill>
                  <a:srgbClr val="010101"/>
                </a:solidFill>
                <a:latin typeface="Times New Roman"/>
                <a:ea typeface="Times New Roman"/>
              </a:rPr>
              <a:t>Her</a:t>
            </a:r>
            <a:r>
              <a:rPr b="0" lang="en-GB" sz="1800" spc="-1" strike="noStrike">
                <a:solidFill>
                  <a:srgbClr val="010101"/>
                </a:solidFill>
                <a:latin typeface="Times New Roman"/>
                <a:ea typeface="Times New Roman"/>
              </a:rPr>
              <a:t>. 17/ </a:t>
            </a:r>
            <a:r>
              <a:rPr b="0" i="1" lang="en-GB" sz="1800" spc="-1" strike="noStrike">
                <a:solidFill>
                  <a:srgbClr val="010101"/>
                </a:solidFill>
                <a:latin typeface="Times New Roman"/>
                <a:ea typeface="Times New Roman"/>
              </a:rPr>
              <a:t>Her</a:t>
            </a:r>
            <a:r>
              <a:rPr b="0" lang="en-GB" sz="1800" spc="-1" strike="noStrike">
                <a:solidFill>
                  <a:srgbClr val="010101"/>
                </a:solidFill>
                <a:latin typeface="Times New Roman"/>
                <a:ea typeface="Times New Roman"/>
              </a:rPr>
              <a:t>. 12)</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rPr>
              <a:t>Send words for me to read, / send words for your son to read, with your dear wife!/ </a:t>
            </a:r>
            <a:r>
              <a:rPr b="0" lang="en-GB" sz="1800" spc="-1" strike="noStrike">
                <a:solidFill>
                  <a:srgbClr val="010101"/>
                </a:solidFill>
                <a:latin typeface="Times New Roman"/>
                <a:ea typeface="Times New Roman"/>
              </a:rPr>
              <a:t>Or do not wish to send them but come yourself!” (</a:t>
            </a:r>
            <a:r>
              <a:rPr b="0" i="1" lang="en-GB" sz="1800" spc="-1" strike="noStrike">
                <a:solidFill>
                  <a:srgbClr val="010101"/>
                </a:solidFill>
                <a:latin typeface="Times New Roman"/>
                <a:ea typeface="Times New Roman"/>
              </a:rPr>
              <a:t>Deidamia Achilli</a:t>
            </a:r>
            <a:r>
              <a:rPr b="0" lang="en-GB" sz="1800" spc="-1" strike="noStrike">
                <a:solidFill>
                  <a:srgbClr val="010101"/>
                </a:solidFill>
                <a:latin typeface="Times New Roman"/>
                <a:ea typeface="Times New Roman"/>
              </a:rPr>
              <a:t>, 4-6) (cf. Penelope)</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rPr>
              <a:t>Let the barbarian mistress depart from the bed she has usurped!” </a:t>
            </a:r>
            <a:r>
              <a:rPr b="0" lang="en-GB" sz="1800" spc="-1" strike="noStrike">
                <a:solidFill>
                  <a:srgbClr val="010101"/>
                </a:solidFill>
                <a:latin typeface="Times New Roman"/>
                <a:ea typeface="Times New Roman"/>
              </a:rPr>
              <a:t>(</a:t>
            </a:r>
            <a:r>
              <a:rPr b="0" i="1" lang="en-GB" sz="1800" spc="-1" strike="noStrike">
                <a:solidFill>
                  <a:srgbClr val="010101"/>
                </a:solidFill>
                <a:latin typeface="Times New Roman"/>
                <a:ea typeface="Times New Roman"/>
              </a:rPr>
              <a:t>Deidamia Achilli</a:t>
            </a:r>
            <a:r>
              <a:rPr b="0" lang="en-GB" sz="1800" spc="-1" strike="noStrike">
                <a:solidFill>
                  <a:srgbClr val="010101"/>
                </a:solidFill>
                <a:latin typeface="Times New Roman"/>
                <a:ea typeface="Times New Roman"/>
              </a:rPr>
              <a:t>, 126)</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endParaRPr b="1" lang="en-GB" sz="1800" spc="-1" strike="noStrike">
              <a:solidFill>
                <a:srgbClr val="000000"/>
              </a:solidFill>
              <a:latin typeface="Times New Roman"/>
            </a:endParaRPr>
          </a:p>
        </p:txBody>
      </p:sp>
    </p:spTree>
  </p:cSld>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4"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Ovidian</a:t>
            </a:r>
            <a:endParaRPr b="0" lang="en-GB" sz="3300" spc="-1" strike="noStrike">
              <a:solidFill>
                <a:srgbClr val="000000"/>
              </a:solidFill>
              <a:latin typeface="Times New Roman"/>
            </a:endParaRPr>
          </a:p>
        </p:txBody>
      </p:sp>
      <p:sp>
        <p:nvSpPr>
          <p:cNvPr id="75"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ea typeface="Times New Roman"/>
              </a:rPr>
              <a:t>the “Deidamia Achilli” authors creates a female voice and a perspective that subtly challenges and corrects the conclusion of the </a:t>
            </a:r>
            <a:r>
              <a:rPr b="0" i="1" lang="en-GB" sz="1800" spc="-1" strike="noStrike">
                <a:solidFill>
                  <a:srgbClr val="010101"/>
                </a:solidFill>
                <a:latin typeface="Times New Roman"/>
                <a:ea typeface="Times New Roman"/>
              </a:rPr>
              <a:t>Achilleid</a:t>
            </a:r>
            <a:r>
              <a:rPr b="0" lang="en-GB" sz="1800" spc="-1" strike="noStrike">
                <a:solidFill>
                  <a:srgbClr val="010101"/>
                </a:solidFill>
                <a:latin typeface="Times New Roman"/>
                <a:ea typeface="Times New Roman"/>
              </a:rPr>
              <a:t>, which focuses on Achilles and his quest for martial glory at the expense of the domestic sphere” (Hagedorn, 2004: 38)</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"Your Penelope sends these words to you, tarrying Ulysses; it is no good your writing me a reply: you yourself come!" (Ov. </a:t>
            </a:r>
            <a:r>
              <a:rPr b="0" i="1" lang="en-GB" sz="1800" spc="-1" strike="noStrike">
                <a:solidFill>
                  <a:srgbClr val="010101"/>
                </a:solidFill>
                <a:latin typeface="Times New Roman"/>
                <a:ea typeface="Times New Roman"/>
              </a:rPr>
              <a:t>Her</a:t>
            </a:r>
            <a:r>
              <a:rPr b="0" lang="en-GB" sz="1800" spc="-1" strike="noStrike">
                <a:solidFill>
                  <a:srgbClr val="010101"/>
                </a:solidFill>
                <a:latin typeface="Times New Roman"/>
                <a:ea typeface="Times New Roman"/>
              </a:rPr>
              <a:t>. 1.1-2)</a:t>
            </a:r>
            <a:endParaRPr b="1" lang="en-GB" sz="1800" spc="-1" strike="noStrike">
              <a:solidFill>
                <a:srgbClr val="000000"/>
              </a:solidFill>
              <a:latin typeface="Times New Roman"/>
            </a:endParaRPr>
          </a:p>
        </p:txBody>
      </p:sp>
    </p:spTree>
  </p:cSld>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6"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Ovidian</a:t>
            </a:r>
            <a:endParaRPr b="0" lang="en-GB" sz="3300" spc="-1" strike="noStrike">
              <a:solidFill>
                <a:srgbClr val="000000"/>
              </a:solidFill>
              <a:latin typeface="Times New Roman"/>
            </a:endParaRPr>
          </a:p>
        </p:txBody>
      </p:sp>
      <p:sp>
        <p:nvSpPr>
          <p:cNvPr id="77" name=""/>
          <p:cNvSpPr txBox="1"/>
          <p:nvPr/>
        </p:nvSpPr>
        <p:spPr>
          <a:xfrm>
            <a:off x="502920" y="1368000"/>
            <a:ext cx="9056520" cy="3272040"/>
          </a:xfrm>
          <a:prstGeom prst="rect">
            <a:avLst/>
          </a:prstGeom>
          <a:noFill/>
          <a:ln w="0">
            <a:noFill/>
          </a:ln>
        </p:spPr>
        <p:txBody>
          <a:bodyPr lIns="0" rIns="0" tIns="15120" bIns="0">
            <a:normAutofit/>
          </a:bodyPr>
          <a:p>
            <a:pPr marL="342720" indent="-336600">
              <a:lnSpc>
                <a:spcPct val="95000"/>
              </a:lnSpc>
              <a:spcAft>
                <a:spcPts val="1060"/>
              </a:spcAft>
              <a:tabLst>
                <a:tab algn="l" pos="0"/>
                <a:tab algn="l" pos="339480"/>
                <a:tab algn="l" pos="442800"/>
                <a:tab algn="l" pos="892080"/>
                <a:tab algn="l" pos="1341360"/>
                <a:tab algn="l" pos="1790640"/>
                <a:tab algn="l" pos="2239920"/>
                <a:tab algn="l" pos="2689200"/>
                <a:tab algn="l" pos="3138480"/>
                <a:tab algn="l" pos="3587400"/>
                <a:tab algn="l" pos="4036680"/>
                <a:tab algn="l" pos="4485960"/>
                <a:tab algn="l" pos="4935240"/>
                <a:tab algn="l" pos="5384520"/>
                <a:tab algn="l" pos="5833800"/>
                <a:tab algn="l" pos="6283080"/>
                <a:tab algn="l" pos="6732360"/>
                <a:tab algn="l" pos="7181640"/>
                <a:tab algn="l" pos="7630920"/>
                <a:tab algn="l" pos="8080200"/>
                <a:tab algn="l" pos="8529480"/>
                <a:tab algn="l" pos="8978760"/>
                <a:tab algn="l" pos="8980200"/>
                <a:tab algn="l" pos="9429480"/>
                <a:tab algn="l" pos="9878760"/>
                <a:tab algn="l" pos="10328040"/>
                <a:tab algn="l" pos="1077732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If it is right for a lawful wife to be called a mistress, / a chaste mistress sends these words to you, her husband.” (</a:t>
            </a:r>
            <a:r>
              <a:rPr b="0" i="1" lang="en-GB" sz="1800" spc="-1" strike="noStrike">
                <a:solidFill>
                  <a:srgbClr val="000000"/>
                </a:solidFill>
                <a:latin typeface="Times New Roman"/>
              </a:rPr>
              <a:t>DA</a:t>
            </a:r>
            <a:r>
              <a:rPr b="0" lang="en-GB" sz="1800" spc="-1" strike="noStrike">
                <a:solidFill>
                  <a:srgbClr val="000000"/>
                </a:solidFill>
                <a:latin typeface="Times New Roman"/>
              </a:rPr>
              <a:t> 1-2)</a:t>
            </a:r>
            <a:r>
              <a:rPr b="0" lang="en-GB" sz="1800" spc="-1" strike="noStrike">
                <a:solidFill>
                  <a:srgbClr val="000000"/>
                </a:solidFill>
                <a:latin typeface="Times New Roman"/>
              </a:rPr>
              <a:t>	</a:t>
            </a:r>
            <a:r>
              <a:rPr b="0" lang="en-GB" sz="1800" spc="-1" strike="noStrike">
                <a:solidFill>
                  <a:srgbClr val="000000"/>
                </a:solidFill>
                <a:latin typeface="Times New Roman"/>
              </a:rPr>
              <a:t>	</a:t>
            </a:r>
            <a:endParaRPr b="1" lang="en-GB" sz="1800" spc="-1" strike="noStrike">
              <a:solidFill>
                <a:srgbClr val="000000"/>
              </a:solidFill>
              <a:latin typeface="Times New Roman"/>
            </a:endParaRPr>
          </a:p>
          <a:p>
            <a:pPr algn="just">
              <a:lnSpc>
                <a:spcPct val="100000"/>
              </a:lnSpc>
              <a:spcAft>
                <a:spcPts val="1060"/>
              </a:spcAft>
              <a:tabLst>
                <a:tab algn="l" pos="0"/>
                <a:tab algn="l" pos="339480"/>
                <a:tab algn="l" pos="442800"/>
                <a:tab algn="l" pos="892080"/>
                <a:tab algn="l" pos="1341360"/>
                <a:tab algn="l" pos="1790640"/>
                <a:tab algn="l" pos="2239920"/>
                <a:tab algn="l" pos="2689200"/>
                <a:tab algn="l" pos="3138480"/>
                <a:tab algn="l" pos="3587400"/>
                <a:tab algn="l" pos="4036680"/>
                <a:tab algn="l" pos="4485960"/>
                <a:tab algn="l" pos="4935240"/>
                <a:tab algn="l" pos="5384520"/>
                <a:tab algn="l" pos="5833800"/>
                <a:tab algn="l" pos="6283080"/>
                <a:tab algn="l" pos="6732360"/>
                <a:tab algn="l" pos="7181640"/>
                <a:tab algn="l" pos="7630920"/>
                <a:tab algn="l" pos="8080200"/>
                <a:tab algn="l" pos="8529480"/>
                <a:tab algn="l" pos="8978760"/>
                <a:tab algn="l" pos="8980200"/>
                <a:tab algn="l" pos="9429480"/>
                <a:tab algn="l" pos="9878760"/>
                <a:tab algn="l" pos="10328040"/>
                <a:tab algn="l" pos="10777320"/>
                <a:tab algn="l" pos="10779120"/>
                <a:tab algn="l" pos="10780560"/>
                <a:tab algn="l" pos="10782000"/>
              </a:tabLst>
            </a:pPr>
            <a:r>
              <a:rPr b="0" lang="en-GB" sz="1800" spc="-1" strike="noStrike">
                <a:solidFill>
                  <a:srgbClr val="010101"/>
                </a:solidFill>
                <a:latin typeface="Times New Roman"/>
              </a:rPr>
              <a:t>"If it is right for me to complain briefly about you, my master and lover, I shall complain briefly about my master and lover" (Ov. </a:t>
            </a:r>
            <a:r>
              <a:rPr b="0" i="1" lang="en-GB" sz="1800" spc="-1" strike="noStrike">
                <a:solidFill>
                  <a:srgbClr val="010101"/>
                </a:solidFill>
                <a:latin typeface="Times New Roman"/>
                <a:ea typeface="Times New Roman"/>
              </a:rPr>
              <a:t>Her</a:t>
            </a:r>
            <a:r>
              <a:rPr b="0" lang="en-GB" sz="1800" spc="-1" strike="noStrike">
                <a:solidFill>
                  <a:srgbClr val="010101"/>
                </a:solidFill>
                <a:latin typeface="Times New Roman"/>
              </a:rPr>
              <a:t>. 3.5-6)</a:t>
            </a:r>
            <a:endParaRPr b="1" lang="en-GB" sz="1800" spc="-1" strike="noStrike">
              <a:solidFill>
                <a:srgbClr val="000000"/>
              </a:solidFill>
              <a:latin typeface="Times New Roman"/>
            </a:endParaRPr>
          </a:p>
          <a:p>
            <a:pPr algn="just">
              <a:lnSpc>
                <a:spcPct val="100000"/>
              </a:lnSpc>
              <a:spcAft>
                <a:spcPts val="1060"/>
              </a:spcAft>
              <a:tabLst>
                <a:tab algn="l" pos="0"/>
                <a:tab algn="l" pos="339480"/>
                <a:tab algn="l" pos="442800"/>
                <a:tab algn="l" pos="892080"/>
                <a:tab algn="l" pos="1341360"/>
                <a:tab algn="l" pos="1790640"/>
                <a:tab algn="l" pos="2239920"/>
                <a:tab algn="l" pos="2689200"/>
                <a:tab algn="l" pos="3138480"/>
                <a:tab algn="l" pos="3587400"/>
                <a:tab algn="l" pos="4036680"/>
                <a:tab algn="l" pos="4485960"/>
                <a:tab algn="l" pos="4935240"/>
                <a:tab algn="l" pos="5384520"/>
                <a:tab algn="l" pos="5833800"/>
                <a:tab algn="l" pos="6283080"/>
                <a:tab algn="l" pos="6732360"/>
                <a:tab algn="l" pos="7181640"/>
                <a:tab algn="l" pos="7630920"/>
                <a:tab algn="l" pos="8080200"/>
                <a:tab algn="l" pos="8529480"/>
                <a:tab algn="l" pos="8978760"/>
                <a:tab algn="l" pos="8980200"/>
                <a:tab algn="l" pos="9429480"/>
                <a:tab algn="l" pos="9878760"/>
                <a:tab algn="l" pos="10328040"/>
                <a:tab algn="l" pos="10777320"/>
                <a:tab algn="l" pos="10779120"/>
                <a:tab algn="l" pos="10780560"/>
                <a:tab algn="l" pos="10782000"/>
              </a:tabLst>
            </a:pPr>
            <a:endParaRPr b="1" lang="en-GB" sz="1800" spc="-1" strike="noStrike">
              <a:solidFill>
                <a:srgbClr val="000000"/>
              </a:solidFill>
              <a:latin typeface="Times New Roman"/>
            </a:endParaRPr>
          </a:p>
        </p:txBody>
      </p:sp>
    </p:spTree>
  </p:cSld>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8"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Ovidian</a:t>
            </a:r>
            <a:endParaRPr b="0" lang="en-GB" sz="3300" spc="-1" strike="noStrike">
              <a:solidFill>
                <a:srgbClr val="000000"/>
              </a:solidFill>
              <a:latin typeface="Times New Roman"/>
            </a:endParaRPr>
          </a:p>
        </p:txBody>
      </p:sp>
      <p:sp>
        <p:nvSpPr>
          <p:cNvPr id="79" name=""/>
          <p:cNvSpPr txBox="1"/>
          <p:nvPr/>
        </p:nvSpPr>
        <p:spPr>
          <a:xfrm>
            <a:off x="502920" y="1368000"/>
            <a:ext cx="9056520" cy="3272040"/>
          </a:xfrm>
          <a:prstGeom prst="rect">
            <a:avLst/>
          </a:prstGeom>
          <a:noFill/>
          <a:ln w="0">
            <a:noFill/>
          </a:ln>
        </p:spPr>
        <p:txBody>
          <a:bodyPr lIns="0" rIns="0" tIns="15120" bIns="0">
            <a:normAutofit/>
          </a:bodyPr>
          <a:p>
            <a:pPr marL="342720" indent="-33660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"If you ask whom they resemble, you are recognized in them. They do not know how to deceive; the other traits they have from their father" (</a:t>
            </a:r>
            <a:r>
              <a:rPr b="0" i="1" lang="en-GB" sz="1800" spc="-1" strike="noStrike">
                <a:solidFill>
                  <a:srgbClr val="010101"/>
                </a:solidFill>
                <a:latin typeface="Times New Roman"/>
                <a:ea typeface="Times New Roman"/>
              </a:rPr>
              <a:t>Her</a:t>
            </a:r>
            <a:r>
              <a:rPr b="0" lang="en-GB" sz="1800" spc="-1" strike="noStrike">
                <a:solidFill>
                  <a:srgbClr val="000000"/>
                </a:solidFill>
                <a:latin typeface="Times New Roman"/>
              </a:rPr>
              <a:t>. 6.123-4, Hypsipyle to Jason about twins) </a:t>
            </a:r>
            <a:endParaRPr b="1" lang="en-GB" sz="1800" spc="-1" strike="noStrike">
              <a:solidFill>
                <a:srgbClr val="000000"/>
              </a:solidFill>
              <a:latin typeface="Times New Roman"/>
            </a:endParaRPr>
          </a:p>
          <a:p>
            <a:pPr algn="just">
              <a:lnSpc>
                <a:spcPct val="100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rPr>
              <a:t>Now he is a boy who is not to be disowned even by a father Achilles,/  but he is such that he is worthy to have such a father, /except that noone is able to become equal with you / </a:t>
            </a:r>
            <a:r>
              <a:rPr b="0" lang="en-GB" sz="1800" spc="-1" strike="noStrike">
                <a:solidFill>
                  <a:srgbClr val="010101"/>
                </a:solidFill>
                <a:latin typeface="Times New Roman"/>
                <a:ea typeface="Times New Roman"/>
              </a:rPr>
              <a:t>in savagery, which the burning of the Stygian water bestowed on you.” (</a:t>
            </a:r>
            <a:r>
              <a:rPr b="0" i="1" lang="en-GB" sz="1800" spc="-1" strike="noStrike">
                <a:solidFill>
                  <a:srgbClr val="010101"/>
                </a:solidFill>
                <a:latin typeface="Times New Roman"/>
                <a:ea typeface="Times New Roman"/>
              </a:rPr>
              <a:t>DA</a:t>
            </a:r>
            <a:r>
              <a:rPr b="0" lang="en-GB" sz="1800" spc="-1" strike="noStrike">
                <a:solidFill>
                  <a:srgbClr val="010101"/>
                </a:solidFill>
                <a:latin typeface="Times New Roman"/>
                <a:ea typeface="Times New Roman"/>
              </a:rPr>
              <a:t> 35-8, Deidamia to Achilles about </a:t>
            </a:r>
            <a:r>
              <a:rPr b="0" lang="en-GB" sz="1800" spc="-1" strike="noStrike">
                <a:solidFill>
                  <a:srgbClr val="010101"/>
                </a:solidFill>
                <a:latin typeface="Times New Roman"/>
                <a:ea typeface="Times New Roman"/>
              </a:rPr>
              <a:t>Pyrrhus AKA Neoptolemus)</a:t>
            </a:r>
            <a:endParaRPr b="1" lang="en-GB" sz="1800" spc="-1" strike="noStrike">
              <a:solidFill>
                <a:srgbClr val="000000"/>
              </a:solidFill>
              <a:latin typeface="Times New Roman"/>
            </a:endParaRPr>
          </a:p>
        </p:txBody>
      </p:sp>
    </p:spTree>
  </p:cSld>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0"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Statius</a:t>
            </a:r>
            <a:endParaRPr b="0" lang="en-GB" sz="3300" spc="-1" strike="noStrike">
              <a:solidFill>
                <a:srgbClr val="000000"/>
              </a:solidFill>
              <a:latin typeface="Times New Roman"/>
            </a:endParaRPr>
          </a:p>
        </p:txBody>
      </p:sp>
      <p:sp>
        <p:nvSpPr>
          <p:cNvPr id="81"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 </a:t>
            </a:r>
            <a:r>
              <a:rPr b="0" lang="en-GB" sz="1800" spc="-1" strike="noStrike">
                <a:solidFill>
                  <a:srgbClr val="010101"/>
                </a:solidFill>
                <a:latin typeface="Times New Roman"/>
                <a:ea typeface="Times New Roman"/>
              </a:rPr>
              <a:t>DA looks to Statius’ </a:t>
            </a:r>
            <a:r>
              <a:rPr b="0" i="1" lang="en-GB" sz="1800" spc="-1" strike="noStrike">
                <a:solidFill>
                  <a:srgbClr val="010101"/>
                </a:solidFill>
                <a:latin typeface="Times New Roman"/>
                <a:ea typeface="Times New Roman"/>
              </a:rPr>
              <a:t>Achilleid</a:t>
            </a:r>
            <a:r>
              <a:rPr b="0" lang="en-GB" sz="1800" spc="-1" strike="noStrike">
                <a:solidFill>
                  <a:srgbClr val="010101"/>
                </a:solidFill>
                <a:latin typeface="Times New Roman"/>
                <a:ea typeface="Times New Roman"/>
              </a:rPr>
              <a:t> (which itself drew on the </a:t>
            </a:r>
            <a:r>
              <a:rPr b="0" i="1" lang="en-GB" sz="1800" spc="-1" strike="noStrike">
                <a:solidFill>
                  <a:srgbClr val="010101"/>
                </a:solidFill>
                <a:latin typeface="Times New Roman"/>
                <a:ea typeface="Times New Roman"/>
              </a:rPr>
              <a:t>Heroides</a:t>
            </a:r>
            <a:r>
              <a:rPr b="0" lang="en-GB" sz="1800" spc="-1" strike="noStrike">
                <a:solidFill>
                  <a:srgbClr val="010101"/>
                </a:solidFill>
                <a:latin typeface="Times New Roman"/>
                <a:ea typeface="Times New Roman"/>
              </a:rPr>
              <a:t>)</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ea typeface="Times New Roman"/>
              </a:rPr>
              <a:t>Grant this one thing to me who beg, that a barbarian wife does not bear a child for you and no captive gives Thetis unworthy grandsons” (Deidamia, </a:t>
            </a:r>
            <a:r>
              <a:rPr b="0" i="1" lang="en-GB" sz="1800" spc="-1" strike="noStrike">
                <a:solidFill>
                  <a:srgbClr val="010101"/>
                </a:solidFill>
                <a:latin typeface="Times New Roman"/>
                <a:ea typeface="Times New Roman"/>
              </a:rPr>
              <a:t>Achilleid</a:t>
            </a:r>
            <a:r>
              <a:rPr b="0" lang="en-GB" sz="1800" spc="-1" strike="noStrike">
                <a:solidFill>
                  <a:srgbClr val="010101"/>
                </a:solidFill>
                <a:latin typeface="Times New Roman"/>
                <a:ea typeface="Times New Roman"/>
              </a:rPr>
              <a:t>, 1.933-955)</a:t>
            </a:r>
            <a:endParaRPr b="1" lang="en-GB" sz="1800" spc="-1" strike="noStrike">
              <a:solidFill>
                <a:srgbClr val="000000"/>
              </a:solidFill>
              <a:latin typeface="Times New Roman"/>
            </a:endParaRPr>
          </a:p>
        </p:txBody>
      </p:sp>
    </p:spTree>
  </p:cSld>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2"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Statius</a:t>
            </a:r>
            <a:endParaRPr b="0" lang="en-GB" sz="3300" spc="-1" strike="noStrike">
              <a:solidFill>
                <a:srgbClr val="000000"/>
              </a:solidFill>
              <a:latin typeface="Times New Roman"/>
            </a:endParaRPr>
          </a:p>
        </p:txBody>
      </p:sp>
      <p:sp>
        <p:nvSpPr>
          <p:cNvPr id="83"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ea typeface="Times New Roman"/>
              </a:rPr>
              <a:t>There will be a time when you will joyously see me returning, when Trojan booty will follow snow-white horses and gifts of foreign treasure will come to you, and Phrygian slave girls” (Deidamia quoting Achilles’ speech on departure, </a:t>
            </a:r>
            <a:r>
              <a:rPr b="0" i="1" lang="en-GB" sz="1800" spc="-1" strike="noStrike">
                <a:solidFill>
                  <a:srgbClr val="010101"/>
                </a:solidFill>
                <a:latin typeface="Times New Roman"/>
                <a:ea typeface="Times New Roman"/>
              </a:rPr>
              <a:t>Deidamia Achilli</a:t>
            </a:r>
            <a:r>
              <a:rPr b="0" lang="en-GB" sz="1800" spc="-1" strike="noStrike">
                <a:solidFill>
                  <a:srgbClr val="010101"/>
                </a:solidFill>
                <a:latin typeface="Times New Roman"/>
                <a:ea typeface="Times New Roman"/>
              </a:rPr>
              <a:t>, 19-22)</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ea typeface="Times New Roman"/>
              </a:rPr>
              <a:t>Achilles consoles her, swearing fidelity and  guaranteeing what he swears with tears. He promises strapping handmaids and captured Ilium and gifts of Phrygian treasure when he returns. Windy gales snatch his empty words away.” (</a:t>
            </a:r>
            <a:r>
              <a:rPr b="0" i="1" lang="en-GB" sz="1800" spc="-1" strike="noStrike">
                <a:solidFill>
                  <a:srgbClr val="010101"/>
                </a:solidFill>
                <a:latin typeface="Times New Roman"/>
                <a:ea typeface="Times New Roman"/>
              </a:rPr>
              <a:t>Achillleid</a:t>
            </a:r>
            <a:r>
              <a:rPr b="0" lang="en-GB" sz="1800" spc="-1" strike="noStrike">
                <a:solidFill>
                  <a:srgbClr val="010101"/>
                </a:solidFill>
                <a:latin typeface="Times New Roman"/>
                <a:ea typeface="Times New Roman"/>
              </a:rPr>
              <a:t> 1.956-960)</a:t>
            </a:r>
            <a:endParaRPr b="1" lang="en-GB" sz="1800" spc="-1" strike="noStrike">
              <a:solidFill>
                <a:srgbClr val="000000"/>
              </a:solidFill>
              <a:latin typeface="Times New Roman"/>
            </a:endParaRPr>
          </a:p>
        </p:txBody>
      </p:sp>
    </p:spTree>
  </p:cSld>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4"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Contemporary Reading</a:t>
            </a:r>
            <a:endParaRPr b="0" lang="en-GB" sz="3300" spc="-1" strike="noStrike">
              <a:solidFill>
                <a:srgbClr val="000000"/>
              </a:solidFill>
              <a:latin typeface="Times New Roman"/>
            </a:endParaRPr>
          </a:p>
        </p:txBody>
      </p:sp>
      <p:sp>
        <p:nvSpPr>
          <p:cNvPr id="85"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 </a:t>
            </a:r>
            <a:r>
              <a:rPr b="0" lang="en-GB" sz="1800" spc="-1" strike="noStrike">
                <a:solidFill>
                  <a:srgbClr val="010101"/>
                </a:solidFill>
                <a:latin typeface="Times New Roman"/>
                <a:ea typeface="Times New Roman"/>
              </a:rPr>
              <a:t>NB the medieval format (collected with double Heroides; </a:t>
            </a:r>
            <a:r>
              <a:rPr b="0" i="1" lang="en-GB" sz="1800" spc="-1" strike="noStrike">
                <a:solidFill>
                  <a:srgbClr val="010101"/>
                </a:solidFill>
                <a:latin typeface="Times New Roman"/>
                <a:ea typeface="Times New Roman"/>
              </a:rPr>
              <a:t>accessus; </a:t>
            </a:r>
            <a:r>
              <a:rPr b="0" lang="en-GB" sz="1800" spc="-1" strike="noStrike">
                <a:solidFill>
                  <a:srgbClr val="010101"/>
                </a:solidFill>
                <a:latin typeface="Times New Roman"/>
                <a:ea typeface="Times New Roman"/>
              </a:rPr>
              <a:t>interlinear and marginal glosses etc)</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In many medieval commentaries, the predominating approach to interpretation of classical literature was the theory that underneath the </a:t>
            </a:r>
            <a:r>
              <a:rPr b="0" i="1" lang="en-GB" sz="1800" spc="-1" strike="noStrike">
                <a:solidFill>
                  <a:srgbClr val="010101"/>
                </a:solidFill>
                <a:latin typeface="Times New Roman"/>
                <a:ea typeface="Times New Roman"/>
              </a:rPr>
              <a:t>integumentum</a:t>
            </a:r>
            <a:r>
              <a:rPr b="0" lang="en-GB" sz="1800" spc="-1" strike="noStrike">
                <a:solidFill>
                  <a:srgbClr val="010101"/>
                </a:solidFill>
                <a:latin typeface="Times New Roman"/>
                <a:ea typeface="Times New Roman"/>
              </a:rPr>
              <a:t> of the fable’s story line, or its surface, lay the true significance (or significances) of a moral or spiritual nature” (Kathryn L., </a:t>
            </a:r>
            <a:r>
              <a:rPr b="0" i="1" lang="en-GB" sz="1800" spc="-1" strike="noStrike">
                <a:solidFill>
                  <a:srgbClr val="010101"/>
                </a:solidFill>
                <a:latin typeface="Times New Roman"/>
                <a:ea typeface="Times New Roman"/>
              </a:rPr>
              <a:t>Reading the Ovidian Heroine: "Metamorphoses" Commentaries 1100-1618</a:t>
            </a:r>
            <a:r>
              <a:rPr b="0" lang="en-GB" sz="1800" spc="-1" strike="noStrike">
                <a:solidFill>
                  <a:srgbClr val="010101"/>
                </a:solidFill>
                <a:latin typeface="Times New Roman"/>
                <a:ea typeface="Times New Roman"/>
              </a:rPr>
              <a:t>, 52-3)</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that we may cling to chaste love alone” (commentator drawing moral from illicit love affairs in C12</a:t>
            </a:r>
            <a:r>
              <a:rPr b="0" lang="en-GB" sz="1800" spc="-1" strike="noStrike" baseline="25000">
                <a:solidFill>
                  <a:srgbClr val="010101"/>
                </a:solidFill>
                <a:latin typeface="Times New Roman"/>
                <a:ea typeface="Times New Roman"/>
              </a:rPr>
              <a:t>th</a:t>
            </a:r>
            <a:r>
              <a:rPr b="0" lang="en-GB" sz="1800" spc="-1" strike="noStrike">
                <a:solidFill>
                  <a:srgbClr val="010101"/>
                </a:solidFill>
                <a:latin typeface="Times New Roman"/>
                <a:ea typeface="Times New Roman"/>
              </a:rPr>
              <a:t> </a:t>
            </a:r>
            <a:r>
              <a:rPr b="0" i="1" lang="en-GB" sz="1800" spc="-1" strike="noStrike">
                <a:solidFill>
                  <a:srgbClr val="010101"/>
                </a:solidFill>
                <a:latin typeface="Times New Roman"/>
                <a:ea typeface="Times New Roman"/>
              </a:rPr>
              <a:t>Heroides</a:t>
            </a:r>
            <a:r>
              <a:rPr b="0" lang="en-GB" sz="1800" spc="-1" strike="noStrike">
                <a:solidFill>
                  <a:srgbClr val="010101"/>
                </a:solidFill>
                <a:latin typeface="Times New Roman"/>
                <a:ea typeface="Times New Roman"/>
              </a:rPr>
              <a:t> manuscript: Hexter 2011: 158)</a:t>
            </a:r>
            <a:endParaRPr b="1" lang="en-GB" sz="1800" spc="-1" strike="noStrike">
              <a:solidFill>
                <a:srgbClr val="000000"/>
              </a:solidFill>
              <a:latin typeface="Times New Roman"/>
            </a:endParaRPr>
          </a:p>
        </p:txBody>
      </p:sp>
    </p:spTree>
  </p:cSld>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6"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Message?</a:t>
            </a:r>
            <a:endParaRPr b="0" lang="en-GB" sz="3300" spc="-1" strike="noStrike">
              <a:solidFill>
                <a:srgbClr val="000000"/>
              </a:solidFill>
              <a:latin typeface="Times New Roman"/>
            </a:endParaRPr>
          </a:p>
        </p:txBody>
      </p:sp>
      <p:sp>
        <p:nvSpPr>
          <p:cNvPr id="87"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While the readers of the texts would have been clerics, not all clerics would have been in orders or ordained as priests. Moreover, the question of priestly celibacy, was being hotly debated during this period” (Hexter 2011: 158)</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10101"/>
                </a:solidFill>
                <a:latin typeface="Times New Roman"/>
                <a:ea typeface="Times New Roman"/>
              </a:rPr>
              <a:t>If it is right for a lawful wife to be called a mistress, a chaste mistress sends these words to you, her own husband” (</a:t>
            </a:r>
            <a:r>
              <a:rPr b="0" i="1" lang="en-GB" sz="1800" spc="-1" strike="noStrike">
                <a:solidFill>
                  <a:srgbClr val="010101"/>
                </a:solidFill>
                <a:latin typeface="Times New Roman"/>
                <a:ea typeface="Times New Roman"/>
              </a:rPr>
              <a:t>Deidamia Achilli</a:t>
            </a:r>
            <a:r>
              <a:rPr b="0" lang="en-GB" sz="1800" spc="-1" strike="noStrike">
                <a:solidFill>
                  <a:srgbClr val="010101"/>
                </a:solidFill>
                <a:latin typeface="Times New Roman"/>
                <a:ea typeface="Times New Roman"/>
              </a:rPr>
              <a:t>, 1-2)</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10101"/>
                </a:solidFill>
                <a:latin typeface="Times New Roman"/>
                <a:ea typeface="Times New Roman"/>
              </a:rPr>
              <a:t>serious message about the value of fidelity and marriage” (Hagedorn 2004: 45) </a:t>
            </a:r>
            <a:endParaRPr b="1" lang="en-GB" sz="1800" spc="-1" strike="noStrike">
              <a:solidFill>
                <a:srgbClr val="000000"/>
              </a:solidFill>
              <a:latin typeface="Times New Roman"/>
            </a:endParaRPr>
          </a:p>
        </p:txBody>
      </p:sp>
    </p:spTree>
  </p:cSld>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8"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Message?</a:t>
            </a:r>
            <a:endParaRPr b="0" lang="en-GB" sz="3300" spc="-1" strike="noStrike">
              <a:solidFill>
                <a:srgbClr val="000000"/>
              </a:solidFill>
              <a:latin typeface="Times New Roman"/>
            </a:endParaRPr>
          </a:p>
        </p:txBody>
      </p:sp>
      <p:sp>
        <p:nvSpPr>
          <p:cNvPr id="89" name=""/>
          <p:cNvSpPr txBox="1"/>
          <p:nvPr/>
        </p:nvSpPr>
        <p:spPr>
          <a:xfrm>
            <a:off x="502920" y="1368000"/>
            <a:ext cx="9056520" cy="3272040"/>
          </a:xfrm>
          <a:prstGeom prst="rect">
            <a:avLst/>
          </a:prstGeom>
          <a:noFill/>
          <a:ln w="0">
            <a:noFill/>
          </a:ln>
        </p:spPr>
        <p:txBody>
          <a:bodyPr lIns="0" rIns="0" tIns="15120" bIns="0">
            <a:normAutofit/>
          </a:bodyPr>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rPr>
              <a:t>● </a:t>
            </a:r>
            <a:r>
              <a:rPr b="0" lang="en-GB" sz="1800" spc="-1" strike="noStrike">
                <a:solidFill>
                  <a:srgbClr val="010101"/>
                </a:solidFill>
                <a:latin typeface="Times New Roman"/>
                <a:ea typeface="Times New Roman"/>
              </a:rPr>
              <a:t>Ovidian heroines select /manipulate: also Deidamia here? Legitimate “wife” (</a:t>
            </a:r>
            <a:r>
              <a:rPr b="0" i="1" lang="en-GB" sz="1800" spc="-1" strike="noStrike">
                <a:solidFill>
                  <a:srgbClr val="010101"/>
                </a:solidFill>
                <a:latin typeface="Times New Roman"/>
                <a:ea typeface="Times New Roman"/>
              </a:rPr>
              <a:t>DA</a:t>
            </a:r>
            <a:r>
              <a:rPr b="0" lang="en-GB" sz="1800" spc="-1" strike="noStrike">
                <a:solidFill>
                  <a:srgbClr val="010101"/>
                </a:solidFill>
                <a:latin typeface="Times New Roman"/>
                <a:ea typeface="Times New Roman"/>
              </a:rPr>
              <a:t> 1; 41) v "mistress" Briseis ("slave girl", 66; 112, and a disgrace to Achilles: cf. </a:t>
            </a:r>
            <a:r>
              <a:rPr b="0" i="1" lang="en-GB" sz="1800" spc="-1" strike="noStrike">
                <a:solidFill>
                  <a:srgbClr val="010101"/>
                </a:solidFill>
                <a:latin typeface="Times New Roman"/>
                <a:ea typeface="Times New Roman"/>
              </a:rPr>
              <a:t>DA </a:t>
            </a:r>
            <a:r>
              <a:rPr b="0" lang="en-GB" sz="1800" spc="-1" strike="noStrike">
                <a:solidFill>
                  <a:srgbClr val="010101"/>
                </a:solidFill>
                <a:latin typeface="Times New Roman"/>
                <a:ea typeface="Times New Roman"/>
              </a:rPr>
              <a:t>89; 110; 128)</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Hagedorn perceives authorial privileging of marital over extramarital love which forms a "literary counterpart to the medieval commentaries on the </a:t>
            </a:r>
            <a:r>
              <a:rPr b="0" i="1" lang="en-GB" sz="1800" spc="-1" strike="noStrike">
                <a:solidFill>
                  <a:srgbClr val="010101"/>
                </a:solidFill>
                <a:latin typeface="Times New Roman"/>
                <a:ea typeface="Times New Roman"/>
              </a:rPr>
              <a:t>Heroides</a:t>
            </a:r>
            <a:r>
              <a:rPr b="0" lang="en-GB" sz="1800" spc="-1" strike="noStrike">
                <a:solidFill>
                  <a:srgbClr val="010101"/>
                </a:solidFill>
                <a:latin typeface="Times New Roman"/>
                <a:ea typeface="Times New Roman"/>
              </a:rPr>
              <a:t> that emphasise the importance of "castus amor" − chaste marital love" (Hagedorn 2004: 44).</a:t>
            </a:r>
            <a:endParaRPr b="1" lang="en-GB" sz="1800" spc="-1" strike="noStrike">
              <a:solidFill>
                <a:srgbClr val="000000"/>
              </a:solidFill>
              <a:latin typeface="Times New Roman"/>
            </a:endParaRPr>
          </a:p>
          <a:p>
            <a:pPr algn="just">
              <a:lnSpc>
                <a:spcPct val="100000"/>
              </a:lnSpc>
              <a:spcAft>
                <a:spcPts val="1060"/>
              </a:spcAft>
              <a:tabLst>
                <a:tab algn="l" pos="0"/>
                <a:tab algn="l" pos="101520"/>
                <a:tab algn="l" pos="550800"/>
                <a:tab algn="l" pos="1000080"/>
                <a:tab algn="l" pos="1449360"/>
                <a:tab algn="l" pos="1898640"/>
                <a:tab algn="l" pos="2347560"/>
                <a:tab algn="l" pos="2796840"/>
                <a:tab algn="l" pos="3246120"/>
                <a:tab algn="l" pos="3695400"/>
                <a:tab algn="l" pos="4144680"/>
                <a:tab algn="l" pos="4593960"/>
                <a:tab algn="l" pos="5043240"/>
                <a:tab algn="l" pos="5492520"/>
                <a:tab algn="l" pos="5943600"/>
                <a:tab algn="l" pos="6391080"/>
                <a:tab algn="l" pos="6840360"/>
                <a:tab algn="l" pos="7289640"/>
                <a:tab algn="l" pos="7738920"/>
                <a:tab algn="l" pos="8188200"/>
                <a:tab algn="l" pos="863748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BUT tension with past? Cracks visible?</a:t>
            </a:r>
            <a:endParaRPr b="1" lang="en-GB" sz="1800" spc="-1" strike="noStrike">
              <a:solidFill>
                <a:srgbClr val="000000"/>
              </a:solidFill>
              <a:latin typeface="Times New Roman"/>
            </a:endParaRPr>
          </a:p>
        </p:txBody>
      </p:sp>
    </p:spTree>
  </p:cSld>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0" name=""/>
          <p:cNvSpPr txBox="1"/>
          <p:nvPr/>
        </p:nvSpPr>
        <p:spPr>
          <a:xfrm>
            <a:off x="503280" y="216000"/>
            <a:ext cx="8083440" cy="812880"/>
          </a:xfrm>
          <a:prstGeom prst="rect">
            <a:avLst/>
          </a:prstGeom>
          <a:noFill/>
          <a:ln w="0">
            <a:noFill/>
          </a:ln>
        </p:spPr>
        <p:txBody>
          <a:bodyPr lIns="0" rIns="0" tIns="0" bIns="0" anchor="ctr">
            <a:noAutofit/>
          </a:bodyPr>
          <a:p>
            <a:pPr algn="ctr">
              <a:tabLst>
                <a:tab algn="l" pos="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3300" spc="-1" strike="noStrike">
                <a:solidFill>
                  <a:srgbClr val="000000"/>
                </a:solidFill>
                <a:latin typeface="Times New Roman"/>
              </a:rPr>
              <a:t>Message?</a:t>
            </a:r>
            <a:endParaRPr b="0" lang="en-GB" sz="3300" spc="-1" strike="noStrike">
              <a:solidFill>
                <a:srgbClr val="000000"/>
              </a:solidFill>
              <a:latin typeface="Times New Roman"/>
            </a:endParaRPr>
          </a:p>
        </p:txBody>
      </p:sp>
      <p:sp>
        <p:nvSpPr>
          <p:cNvPr id="91" name=""/>
          <p:cNvSpPr txBox="1"/>
          <p:nvPr/>
        </p:nvSpPr>
        <p:spPr>
          <a:xfrm>
            <a:off x="1023840" y="1368000"/>
            <a:ext cx="9056880" cy="3272040"/>
          </a:xfrm>
          <a:prstGeom prst="rect">
            <a:avLst/>
          </a:prstGeom>
          <a:noFill/>
          <a:ln w="0">
            <a:noFill/>
          </a:ln>
        </p:spPr>
        <p:txBody>
          <a:bodyPr lIns="0" rIns="0" tIns="15120" bIns="0">
            <a:normAutofit/>
          </a:bodyPr>
          <a:p>
            <a:pPr marL="342720" indent="-33660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00000"/>
                </a:solidFill>
                <a:latin typeface="Times New Roman"/>
              </a:rPr>
              <a:t>Erotic past: </a:t>
            </a:r>
            <a:r>
              <a:rPr b="0" lang="en-GB" sz="1800" spc="-1" strike="noStrike">
                <a:solidFill>
                  <a:srgbClr val="010101"/>
                </a:solidFill>
                <a:latin typeface="Times New Roman"/>
                <a:ea typeface="Times New Roman"/>
              </a:rPr>
              <a:t>“third, that you are able to have overpowered a youthful girl / </a:t>
            </a:r>
            <a:r>
              <a:rPr b="0" lang="en-GB" sz="1800" spc="-1" strike="noStrike">
                <a:solidFill>
                  <a:srgbClr val="000000"/>
                </a:solidFill>
                <a:latin typeface="Times New Roman"/>
              </a:rPr>
              <a:t>and that you have the flower of my virginity. / I regret, descendant of Aeacus, that I yielded to you when you were a boy”</a:t>
            </a:r>
            <a:r>
              <a:rPr b="0" lang="en-GB" sz="1800" spc="-1" strike="noStrike">
                <a:solidFill>
                  <a:srgbClr val="010101"/>
                </a:solidFill>
                <a:latin typeface="Times New Roman"/>
                <a:ea typeface="Times New Roman"/>
              </a:rPr>
              <a:t> (</a:t>
            </a:r>
            <a:r>
              <a:rPr b="0" i="1" lang="en-GB" sz="1800" spc="-1" strike="noStrike">
                <a:solidFill>
                  <a:srgbClr val="010101"/>
                </a:solidFill>
                <a:latin typeface="Times New Roman"/>
                <a:ea typeface="Times New Roman"/>
              </a:rPr>
              <a:t>DA </a:t>
            </a:r>
            <a:r>
              <a:rPr b="0" lang="en-GB" sz="1800" spc="-1" strike="noStrike">
                <a:solidFill>
                  <a:srgbClr val="010101"/>
                </a:solidFill>
                <a:latin typeface="Times New Roman"/>
                <a:ea typeface="Times New Roman"/>
              </a:rPr>
              <a:t>113-15)</a:t>
            </a:r>
            <a:endParaRPr b="1" lang="en-GB" sz="1800" spc="-1" strike="noStrike">
              <a:solidFill>
                <a:srgbClr val="000000"/>
              </a:solidFill>
              <a:latin typeface="Times New Roman"/>
            </a:endParaRPr>
          </a:p>
          <a:p>
            <a:pPr marL="342720" indent="-33660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instability of such categories as "wife" and "mistress"?</a:t>
            </a:r>
            <a:endParaRPr b="1" lang="en-GB" sz="1800" spc="-1" strike="noStrike">
              <a:solidFill>
                <a:srgbClr val="000000"/>
              </a:solidFill>
              <a:latin typeface="Times New Roman"/>
            </a:endParaRPr>
          </a:p>
          <a:p>
            <a:pPr marL="342720" indent="-336600">
              <a:lnSpc>
                <a:spcPct val="95000"/>
              </a:lnSpc>
              <a:spcAft>
                <a:spcPts val="1060"/>
              </a:spcAft>
              <a:tabLst>
                <a:tab algn="l" pos="0"/>
                <a:tab algn="l" pos="339480"/>
                <a:tab algn="l" pos="444240"/>
                <a:tab algn="l" pos="893520"/>
                <a:tab algn="l" pos="1342800"/>
                <a:tab algn="l" pos="1792080"/>
                <a:tab algn="l" pos="2241360"/>
                <a:tab algn="l" pos="2690640"/>
                <a:tab algn="l" pos="3139920"/>
                <a:tab algn="l" pos="3589200"/>
                <a:tab algn="l" pos="4038480"/>
                <a:tab algn="l" pos="4487760"/>
                <a:tab algn="l" pos="4937040"/>
                <a:tab algn="l" pos="5386320"/>
                <a:tab algn="l" pos="5835600"/>
                <a:tab algn="l" pos="6284880"/>
                <a:tab algn="l" pos="6734160"/>
                <a:tab algn="l" pos="7183080"/>
                <a:tab algn="l" pos="7632360"/>
                <a:tab algn="l" pos="8081640"/>
                <a:tab algn="l" pos="8530920"/>
                <a:tab algn="l" pos="8980200"/>
                <a:tab algn="l" pos="8982000"/>
                <a:tab algn="l" pos="9431280"/>
                <a:tab algn="l" pos="9880560"/>
                <a:tab algn="l" pos="1032984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One might ... argue that the abandoned women of the </a:t>
            </a:r>
            <a:r>
              <a:rPr b="0" i="1" lang="en-GB" sz="1800" spc="-1" strike="noStrike">
                <a:solidFill>
                  <a:srgbClr val="010101"/>
                </a:solidFill>
                <a:latin typeface="Times New Roman"/>
                <a:ea typeface="Times New Roman"/>
              </a:rPr>
              <a:t>Heroides </a:t>
            </a:r>
            <a:r>
              <a:rPr b="0" lang="en-GB" sz="1800" spc="-1" strike="noStrike">
                <a:solidFill>
                  <a:srgbClr val="010101"/>
                </a:solidFill>
                <a:latin typeface="Times New Roman"/>
                <a:ea typeface="Times New Roman"/>
              </a:rPr>
              <a:t>and Statius give medieval poets an opportunity to play with another perspective and offer a corrective to the standard discourse” (Skoie 2004, reviewing Hagedorn)</a:t>
            </a:r>
            <a:endParaRPr b="1" lang="en-GB" sz="1800" spc="-1" strike="noStrike">
              <a:solidFill>
                <a:srgbClr val="000000"/>
              </a:solidFill>
              <a:latin typeface="Times New Roman"/>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16821</TotalTime>
  <Application>LibreOffice/7.1.0.3$Windows_X86_64 LibreOffice_project/f6099ecf3d29644b5008cc8f48f42f4a40986e4c</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2014-03-18T08:47:35Z</dcterms:created>
  <dc:creator/>
  <dc:description/>
  <dc:language>en-GB</dc:language>
  <cp:lastModifiedBy/>
  <dcterms:modified xsi:type="dcterms:W3CDTF">2022-05-18T12:21:05Z</dcterms:modified>
  <cp:revision>18</cp:revision>
  <dc:subject/>
  <dc:title>Vintage</dc:title>
</cp:coreProperties>
</file>