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8" r:id="rId5"/>
    <p:sldMasterId id="2147483690" r:id="rId6"/>
    <p:sldMasterId id="2147483708" r:id="rId7"/>
  </p:sldMasterIdLst>
  <p:notesMasterIdLst>
    <p:notesMasterId r:id="rId23"/>
  </p:notesMasterIdLst>
  <p:sldIdLst>
    <p:sldId id="257" r:id="rId8"/>
    <p:sldId id="258" r:id="rId9"/>
    <p:sldId id="259" r:id="rId10"/>
    <p:sldId id="271" r:id="rId11"/>
    <p:sldId id="272" r:id="rId12"/>
    <p:sldId id="273" r:id="rId13"/>
    <p:sldId id="268" r:id="rId14"/>
    <p:sldId id="269" r:id="rId15"/>
    <p:sldId id="270" r:id="rId16"/>
    <p:sldId id="256" r:id="rId17"/>
    <p:sldId id="262" r:id="rId18"/>
    <p:sldId id="263" r:id="rId19"/>
    <p:sldId id="264" r:id="rId20"/>
    <p:sldId id="260" r:id="rId21"/>
    <p:sldId id="26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24A2825-ABBC-4792-8F3C-119A45E476E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136A8866-42AB-4E0B-B3D8-99CD8B1235EB}">
      <dgm:prSet/>
      <dgm:spPr/>
      <dgm:t>
        <a:bodyPr/>
        <a:lstStyle/>
        <a:p>
          <a:r>
            <a:rPr lang="en-GB" b="1" dirty="0"/>
            <a:t>The very first Hilton hotel came into being in 1919, as a result of purchase of 40-room Mobley Hotel in Cisco, Texas.</a:t>
          </a:r>
          <a:endParaRPr lang="en-GB" dirty="0"/>
        </a:p>
      </dgm:t>
    </dgm:pt>
    <dgm:pt modelId="{94FBFEC8-0C06-4150-A568-3EB21F8B653D}" type="parTrans" cxnId="{F937319C-EF3E-46BD-A202-B16857A16C7A}">
      <dgm:prSet/>
      <dgm:spPr/>
      <dgm:t>
        <a:bodyPr/>
        <a:lstStyle/>
        <a:p>
          <a:endParaRPr lang="en-GB"/>
        </a:p>
      </dgm:t>
    </dgm:pt>
    <dgm:pt modelId="{83A0518F-4BDF-4AE3-8FF5-AC6CF5F14C82}" type="sibTrans" cxnId="{F937319C-EF3E-46BD-A202-B16857A16C7A}">
      <dgm:prSet/>
      <dgm:spPr/>
      <dgm:t>
        <a:bodyPr/>
        <a:lstStyle/>
        <a:p>
          <a:endParaRPr lang="en-GB"/>
        </a:p>
      </dgm:t>
    </dgm:pt>
    <dgm:pt modelId="{E7E54E5A-01E1-4923-BF5C-C3F9047FD0EE}">
      <dgm:prSet/>
      <dgm:spPr/>
      <dgm:t>
        <a:bodyPr/>
        <a:lstStyle/>
        <a:p>
          <a:r>
            <a:rPr lang="en-GB" b="1"/>
            <a:t>Founded by Conrad Hilton in 1919 in USA, the corporation is now led by Christopher J. Nassetta.</a:t>
          </a:r>
          <a:endParaRPr lang="en-GB"/>
        </a:p>
      </dgm:t>
    </dgm:pt>
    <dgm:pt modelId="{8798BE8D-9629-4A52-804C-DD344D0648A0}" type="parTrans" cxnId="{6CF0A61A-E0E3-4370-9EEB-2E5078CF858B}">
      <dgm:prSet/>
      <dgm:spPr/>
      <dgm:t>
        <a:bodyPr/>
        <a:lstStyle/>
        <a:p>
          <a:endParaRPr lang="en-GB"/>
        </a:p>
      </dgm:t>
    </dgm:pt>
    <dgm:pt modelId="{9C72F466-AF11-4684-967E-C3539342F401}" type="sibTrans" cxnId="{6CF0A61A-E0E3-4370-9EEB-2E5078CF858B}">
      <dgm:prSet/>
      <dgm:spPr/>
      <dgm:t>
        <a:bodyPr/>
        <a:lstStyle/>
        <a:p>
          <a:endParaRPr lang="en-GB"/>
        </a:p>
      </dgm:t>
    </dgm:pt>
    <dgm:pt modelId="{903E9446-270E-4257-A173-C7C570071F08}">
      <dgm:prSet/>
      <dgm:spPr/>
      <dgm:t>
        <a:bodyPr/>
        <a:lstStyle/>
        <a:p>
          <a:r>
            <a:rPr lang="en-GB" b="1" dirty="0"/>
            <a:t>Now with 584 Hotels &amp; Resorts in 93 Countries &amp; Territories.</a:t>
          </a:r>
          <a:endParaRPr lang="en-GB" dirty="0"/>
        </a:p>
      </dgm:t>
    </dgm:pt>
    <dgm:pt modelId="{84F63ADE-9217-4DB3-84C7-E8722335ABB2}" type="parTrans" cxnId="{62025B6B-7134-4808-BE55-ADF529190CCF}">
      <dgm:prSet/>
      <dgm:spPr/>
      <dgm:t>
        <a:bodyPr/>
        <a:lstStyle/>
        <a:p>
          <a:endParaRPr lang="en-GB"/>
        </a:p>
      </dgm:t>
    </dgm:pt>
    <dgm:pt modelId="{271431FC-628C-4482-936D-1C420C71F120}" type="sibTrans" cxnId="{62025B6B-7134-4808-BE55-ADF529190CCF}">
      <dgm:prSet/>
      <dgm:spPr/>
      <dgm:t>
        <a:bodyPr/>
        <a:lstStyle/>
        <a:p>
          <a:endParaRPr lang="en-GB"/>
        </a:p>
      </dgm:t>
    </dgm:pt>
    <dgm:pt modelId="{FB1F53B4-E0D5-4539-8428-496372E933B0}" type="pres">
      <dgm:prSet presAssocID="{624A2825-ABBC-4792-8F3C-119A45E476E2}" presName="linearFlow" presStyleCnt="0">
        <dgm:presLayoutVars>
          <dgm:dir/>
          <dgm:resizeHandles val="exact"/>
        </dgm:presLayoutVars>
      </dgm:prSet>
      <dgm:spPr/>
    </dgm:pt>
    <dgm:pt modelId="{C59D9627-83D2-4943-956B-D3D635858298}" type="pres">
      <dgm:prSet presAssocID="{136A8866-42AB-4E0B-B3D8-99CD8B1235EB}" presName="composite" presStyleCnt="0"/>
      <dgm:spPr/>
    </dgm:pt>
    <dgm:pt modelId="{DABD99E6-3A69-46E1-B2DF-3C3A686ACAC9}" type="pres">
      <dgm:prSet presAssocID="{136A8866-42AB-4E0B-B3D8-99CD8B1235EB}"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leep with solid fill"/>
        </a:ext>
      </dgm:extLst>
    </dgm:pt>
    <dgm:pt modelId="{48E6897A-3CB3-4227-8857-025CE0F8008F}" type="pres">
      <dgm:prSet presAssocID="{136A8866-42AB-4E0B-B3D8-99CD8B1235EB}" presName="txShp" presStyleLbl="node1" presStyleIdx="0" presStyleCnt="3">
        <dgm:presLayoutVars>
          <dgm:bulletEnabled val="1"/>
        </dgm:presLayoutVars>
      </dgm:prSet>
      <dgm:spPr/>
    </dgm:pt>
    <dgm:pt modelId="{3747B71D-3713-4F00-9E4D-3B79F6472CCD}" type="pres">
      <dgm:prSet presAssocID="{83A0518F-4BDF-4AE3-8FF5-AC6CF5F14C82}" presName="spacing" presStyleCnt="0"/>
      <dgm:spPr/>
    </dgm:pt>
    <dgm:pt modelId="{C05BD243-D745-40A7-904C-172418997E86}" type="pres">
      <dgm:prSet presAssocID="{E7E54E5A-01E1-4923-BF5C-C3F9047FD0EE}" presName="composite" presStyleCnt="0"/>
      <dgm:spPr/>
    </dgm:pt>
    <dgm:pt modelId="{913F5D05-4FCD-4E98-9F98-BBEBEA9F0987}" type="pres">
      <dgm:prSet presAssocID="{E7E54E5A-01E1-4923-BF5C-C3F9047FD0EE}" presName="imgShp"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uilding with solid fill"/>
        </a:ext>
      </dgm:extLst>
    </dgm:pt>
    <dgm:pt modelId="{0A1B229E-FCC9-4CB8-B4DC-988514152156}" type="pres">
      <dgm:prSet presAssocID="{E7E54E5A-01E1-4923-BF5C-C3F9047FD0EE}" presName="txShp" presStyleLbl="node1" presStyleIdx="1" presStyleCnt="3">
        <dgm:presLayoutVars>
          <dgm:bulletEnabled val="1"/>
        </dgm:presLayoutVars>
      </dgm:prSet>
      <dgm:spPr/>
    </dgm:pt>
    <dgm:pt modelId="{732E57CE-9E8E-498C-A37B-9A6AD2929DDD}" type="pres">
      <dgm:prSet presAssocID="{9C72F466-AF11-4684-967E-C3539342F401}" presName="spacing" presStyleCnt="0"/>
      <dgm:spPr/>
    </dgm:pt>
    <dgm:pt modelId="{FDDA2645-4620-4FED-A615-A1626692B3D4}" type="pres">
      <dgm:prSet presAssocID="{903E9446-270E-4257-A173-C7C570071F08}" presName="composite" presStyleCnt="0"/>
      <dgm:spPr/>
    </dgm:pt>
    <dgm:pt modelId="{B1375032-0980-4A51-912F-841192CC75B9}" type="pres">
      <dgm:prSet presAssocID="{903E9446-270E-4257-A173-C7C570071F08}" presName="imgShp"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usiness Growth with solid fill"/>
        </a:ext>
      </dgm:extLst>
    </dgm:pt>
    <dgm:pt modelId="{FFF66DE0-FE84-4C89-A4C9-177B0766B52D}" type="pres">
      <dgm:prSet presAssocID="{903E9446-270E-4257-A173-C7C570071F08}" presName="txShp" presStyleLbl="node1" presStyleIdx="2" presStyleCnt="3">
        <dgm:presLayoutVars>
          <dgm:bulletEnabled val="1"/>
        </dgm:presLayoutVars>
      </dgm:prSet>
      <dgm:spPr/>
    </dgm:pt>
  </dgm:ptLst>
  <dgm:cxnLst>
    <dgm:cxn modelId="{6CF0A61A-E0E3-4370-9EEB-2E5078CF858B}" srcId="{624A2825-ABBC-4792-8F3C-119A45E476E2}" destId="{E7E54E5A-01E1-4923-BF5C-C3F9047FD0EE}" srcOrd="1" destOrd="0" parTransId="{8798BE8D-9629-4A52-804C-DD344D0648A0}" sibTransId="{9C72F466-AF11-4684-967E-C3539342F401}"/>
    <dgm:cxn modelId="{B4A07A63-D929-4D84-830D-058E50D8EB8B}" type="presOf" srcId="{624A2825-ABBC-4792-8F3C-119A45E476E2}" destId="{FB1F53B4-E0D5-4539-8428-496372E933B0}" srcOrd="0" destOrd="0" presId="urn:microsoft.com/office/officeart/2005/8/layout/vList3"/>
    <dgm:cxn modelId="{B25C4B65-CAC5-46CE-83E9-4CA06FB29317}" type="presOf" srcId="{136A8866-42AB-4E0B-B3D8-99CD8B1235EB}" destId="{48E6897A-3CB3-4227-8857-025CE0F8008F}" srcOrd="0" destOrd="0" presId="urn:microsoft.com/office/officeart/2005/8/layout/vList3"/>
    <dgm:cxn modelId="{2B17B546-B1EB-43EE-AE50-F912B4F8DAAF}" type="presOf" srcId="{E7E54E5A-01E1-4923-BF5C-C3F9047FD0EE}" destId="{0A1B229E-FCC9-4CB8-B4DC-988514152156}" srcOrd="0" destOrd="0" presId="urn:microsoft.com/office/officeart/2005/8/layout/vList3"/>
    <dgm:cxn modelId="{62025B6B-7134-4808-BE55-ADF529190CCF}" srcId="{624A2825-ABBC-4792-8F3C-119A45E476E2}" destId="{903E9446-270E-4257-A173-C7C570071F08}" srcOrd="2" destOrd="0" parTransId="{84F63ADE-9217-4DB3-84C7-E8722335ABB2}" sibTransId="{271431FC-628C-4482-936D-1C420C71F120}"/>
    <dgm:cxn modelId="{F937319C-EF3E-46BD-A202-B16857A16C7A}" srcId="{624A2825-ABBC-4792-8F3C-119A45E476E2}" destId="{136A8866-42AB-4E0B-B3D8-99CD8B1235EB}" srcOrd="0" destOrd="0" parTransId="{94FBFEC8-0C06-4150-A568-3EB21F8B653D}" sibTransId="{83A0518F-4BDF-4AE3-8FF5-AC6CF5F14C82}"/>
    <dgm:cxn modelId="{7DB63AC5-E561-4B05-96CB-68B330653D7C}" type="presOf" srcId="{903E9446-270E-4257-A173-C7C570071F08}" destId="{FFF66DE0-FE84-4C89-A4C9-177B0766B52D}" srcOrd="0" destOrd="0" presId="urn:microsoft.com/office/officeart/2005/8/layout/vList3"/>
    <dgm:cxn modelId="{01563B9E-FB16-4CC7-B4B4-7E3D6668979F}" type="presParOf" srcId="{FB1F53B4-E0D5-4539-8428-496372E933B0}" destId="{C59D9627-83D2-4943-956B-D3D635858298}" srcOrd="0" destOrd="0" presId="urn:microsoft.com/office/officeart/2005/8/layout/vList3"/>
    <dgm:cxn modelId="{D4F69AD4-204D-4135-BDD1-3860DB6AC255}" type="presParOf" srcId="{C59D9627-83D2-4943-956B-D3D635858298}" destId="{DABD99E6-3A69-46E1-B2DF-3C3A686ACAC9}" srcOrd="0" destOrd="0" presId="urn:microsoft.com/office/officeart/2005/8/layout/vList3"/>
    <dgm:cxn modelId="{D605A892-6416-4A48-8BB4-D0B6CD8F0158}" type="presParOf" srcId="{C59D9627-83D2-4943-956B-D3D635858298}" destId="{48E6897A-3CB3-4227-8857-025CE0F8008F}" srcOrd="1" destOrd="0" presId="urn:microsoft.com/office/officeart/2005/8/layout/vList3"/>
    <dgm:cxn modelId="{A00E3A39-01A9-476E-93FB-60F3525ED180}" type="presParOf" srcId="{FB1F53B4-E0D5-4539-8428-496372E933B0}" destId="{3747B71D-3713-4F00-9E4D-3B79F6472CCD}" srcOrd="1" destOrd="0" presId="urn:microsoft.com/office/officeart/2005/8/layout/vList3"/>
    <dgm:cxn modelId="{4312FC8E-5A9C-4B14-886A-8D21588B8504}" type="presParOf" srcId="{FB1F53B4-E0D5-4539-8428-496372E933B0}" destId="{C05BD243-D745-40A7-904C-172418997E86}" srcOrd="2" destOrd="0" presId="urn:microsoft.com/office/officeart/2005/8/layout/vList3"/>
    <dgm:cxn modelId="{DD5ADC4B-9482-4FFC-83DF-E911D1A7D431}" type="presParOf" srcId="{C05BD243-D745-40A7-904C-172418997E86}" destId="{913F5D05-4FCD-4E98-9F98-BBEBEA9F0987}" srcOrd="0" destOrd="0" presId="urn:microsoft.com/office/officeart/2005/8/layout/vList3"/>
    <dgm:cxn modelId="{8684C1EE-099B-4BAB-AD10-21B773CD6BD3}" type="presParOf" srcId="{C05BD243-D745-40A7-904C-172418997E86}" destId="{0A1B229E-FCC9-4CB8-B4DC-988514152156}" srcOrd="1" destOrd="0" presId="urn:microsoft.com/office/officeart/2005/8/layout/vList3"/>
    <dgm:cxn modelId="{EE8EB7F8-C25D-492C-96E5-B1F8AD67B9E2}" type="presParOf" srcId="{FB1F53B4-E0D5-4539-8428-496372E933B0}" destId="{732E57CE-9E8E-498C-A37B-9A6AD2929DDD}" srcOrd="3" destOrd="0" presId="urn:microsoft.com/office/officeart/2005/8/layout/vList3"/>
    <dgm:cxn modelId="{22B9FA68-EB1F-47FC-9FDD-BF2935983747}" type="presParOf" srcId="{FB1F53B4-E0D5-4539-8428-496372E933B0}" destId="{FDDA2645-4620-4FED-A615-A1626692B3D4}" srcOrd="4" destOrd="0" presId="urn:microsoft.com/office/officeart/2005/8/layout/vList3"/>
    <dgm:cxn modelId="{990F8D8D-C8C6-490C-AF13-E363934A1132}" type="presParOf" srcId="{FDDA2645-4620-4FED-A615-A1626692B3D4}" destId="{B1375032-0980-4A51-912F-841192CC75B9}" srcOrd="0" destOrd="0" presId="urn:microsoft.com/office/officeart/2005/8/layout/vList3"/>
    <dgm:cxn modelId="{89354929-D3B6-49AC-A5DC-7B1163DD1E99}" type="presParOf" srcId="{FDDA2645-4620-4FED-A615-A1626692B3D4}" destId="{FFF66DE0-FE84-4C89-A4C9-177B0766B52D}"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E3872-F494-401D-B402-DDE500ADE62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9D78F89E-3339-42E1-9B59-152F67AAA81B}">
      <dgm:prSet/>
      <dgm:spPr/>
      <dgm:t>
        <a:bodyPr/>
        <a:lstStyle/>
        <a:p>
          <a:r>
            <a:rPr lang="en-GB" b="1"/>
            <a:t>In beginning booking was done in person or calling hotel landline directly </a:t>
          </a:r>
          <a:endParaRPr lang="en-GB"/>
        </a:p>
      </dgm:t>
    </dgm:pt>
    <dgm:pt modelId="{556E6E99-0FB5-44CA-BF81-1BCE7E7E1894}" type="parTrans" cxnId="{28B05731-15F4-4A01-A0BE-34D35A159B36}">
      <dgm:prSet/>
      <dgm:spPr/>
      <dgm:t>
        <a:bodyPr/>
        <a:lstStyle/>
        <a:p>
          <a:endParaRPr lang="en-GB"/>
        </a:p>
      </dgm:t>
    </dgm:pt>
    <dgm:pt modelId="{EF9880E3-00FD-41A9-9FF8-69BCB64FAAC0}" type="sibTrans" cxnId="{28B05731-15F4-4A01-A0BE-34D35A159B36}">
      <dgm:prSet/>
      <dgm:spPr/>
      <dgm:t>
        <a:bodyPr/>
        <a:lstStyle/>
        <a:p>
          <a:endParaRPr lang="en-GB"/>
        </a:p>
      </dgm:t>
    </dgm:pt>
    <dgm:pt modelId="{59578B4E-373C-4B5A-B137-7A4D1BA87959}">
      <dgm:prSet/>
      <dgm:spPr/>
      <dgm:t>
        <a:bodyPr/>
        <a:lstStyle/>
        <a:p>
          <a:r>
            <a:rPr lang="en-GB" b="1"/>
            <a:t>1947 Rosewell Hilton in New York install TV in each room</a:t>
          </a:r>
          <a:endParaRPr lang="en-GB"/>
        </a:p>
      </dgm:t>
    </dgm:pt>
    <dgm:pt modelId="{25FC6061-3257-4DE0-8E64-0F06B0D8B246}" type="parTrans" cxnId="{E5D1F61D-3762-4DB6-AFC1-B70DED76F045}">
      <dgm:prSet/>
      <dgm:spPr/>
      <dgm:t>
        <a:bodyPr/>
        <a:lstStyle/>
        <a:p>
          <a:endParaRPr lang="en-GB"/>
        </a:p>
      </dgm:t>
    </dgm:pt>
    <dgm:pt modelId="{A3550E85-B3AD-41B1-9B2E-8A9685410975}" type="sibTrans" cxnId="{E5D1F61D-3762-4DB6-AFC1-B70DED76F045}">
      <dgm:prSet/>
      <dgm:spPr/>
      <dgm:t>
        <a:bodyPr/>
        <a:lstStyle/>
        <a:p>
          <a:endParaRPr lang="en-GB"/>
        </a:p>
      </dgm:t>
    </dgm:pt>
    <dgm:pt modelId="{4A663161-C4ED-4842-ABFB-A567AE281265}">
      <dgm:prSet/>
      <dgm:spPr/>
      <dgm:t>
        <a:bodyPr/>
        <a:lstStyle/>
        <a:p>
          <a:r>
            <a:rPr lang="en-GB" b="1"/>
            <a:t>1959 Hilton opens first Airport hotel in San Francisco </a:t>
          </a:r>
          <a:endParaRPr lang="en-GB"/>
        </a:p>
      </dgm:t>
    </dgm:pt>
    <dgm:pt modelId="{67171114-DB06-412E-B10B-462DCF21C602}" type="parTrans" cxnId="{E2F7FC7B-33EC-40EB-A863-BC3539FF958C}">
      <dgm:prSet/>
      <dgm:spPr/>
      <dgm:t>
        <a:bodyPr/>
        <a:lstStyle/>
        <a:p>
          <a:endParaRPr lang="en-GB"/>
        </a:p>
      </dgm:t>
    </dgm:pt>
    <dgm:pt modelId="{A050A723-71AF-489D-AE15-715E64FFFCA4}" type="sibTrans" cxnId="{E2F7FC7B-33EC-40EB-A863-BC3539FF958C}">
      <dgm:prSet/>
      <dgm:spPr/>
      <dgm:t>
        <a:bodyPr/>
        <a:lstStyle/>
        <a:p>
          <a:endParaRPr lang="en-GB"/>
        </a:p>
      </dgm:t>
    </dgm:pt>
    <dgm:pt modelId="{A175612C-B5F8-4DC8-9B5A-8191863D0FBD}">
      <dgm:prSet/>
      <dgm:spPr/>
      <dgm:t>
        <a:bodyPr/>
        <a:lstStyle/>
        <a:p>
          <a:r>
            <a:rPr lang="en-GB" b="1"/>
            <a:t>In 1973 Hilton implemented central reservation system for all hotels</a:t>
          </a:r>
          <a:endParaRPr lang="en-GB"/>
        </a:p>
      </dgm:t>
    </dgm:pt>
    <dgm:pt modelId="{CABE80A2-D6F9-4744-85D6-33D36B7D7232}" type="parTrans" cxnId="{79156274-5648-448A-8862-E286E818C5C5}">
      <dgm:prSet/>
      <dgm:spPr/>
      <dgm:t>
        <a:bodyPr/>
        <a:lstStyle/>
        <a:p>
          <a:endParaRPr lang="en-GB"/>
        </a:p>
      </dgm:t>
    </dgm:pt>
    <dgm:pt modelId="{26F09EE6-47A4-43B7-9793-D85E81A6E504}" type="sibTrans" cxnId="{79156274-5648-448A-8862-E286E818C5C5}">
      <dgm:prSet/>
      <dgm:spPr/>
      <dgm:t>
        <a:bodyPr/>
        <a:lstStyle/>
        <a:p>
          <a:endParaRPr lang="en-GB"/>
        </a:p>
      </dgm:t>
    </dgm:pt>
    <dgm:pt modelId="{7B61CEF9-3017-40A7-AD4E-35F11EC67D60}" type="pres">
      <dgm:prSet presAssocID="{AE4E3872-F494-401D-B402-DDE500ADE62F}" presName="linearFlow" presStyleCnt="0">
        <dgm:presLayoutVars>
          <dgm:dir/>
          <dgm:resizeHandles val="exact"/>
        </dgm:presLayoutVars>
      </dgm:prSet>
      <dgm:spPr/>
    </dgm:pt>
    <dgm:pt modelId="{A117E6C5-F6CC-4356-AD95-1E5EF2223AA7}" type="pres">
      <dgm:prSet presAssocID="{9D78F89E-3339-42E1-9B59-152F67AAA81B}" presName="composite" presStyleCnt="0"/>
      <dgm:spPr/>
    </dgm:pt>
    <dgm:pt modelId="{ED079A99-BE69-4277-8ACE-F542A2C57C12}" type="pres">
      <dgm:prSet presAssocID="{9D78F89E-3339-42E1-9B59-152F67AAA81B}"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elephone with solid fill"/>
        </a:ext>
      </dgm:extLst>
    </dgm:pt>
    <dgm:pt modelId="{8456914C-7462-4104-AA1C-C76F01390C10}" type="pres">
      <dgm:prSet presAssocID="{9D78F89E-3339-42E1-9B59-152F67AAA81B}" presName="txShp" presStyleLbl="node1" presStyleIdx="0" presStyleCnt="4">
        <dgm:presLayoutVars>
          <dgm:bulletEnabled val="1"/>
        </dgm:presLayoutVars>
      </dgm:prSet>
      <dgm:spPr/>
    </dgm:pt>
    <dgm:pt modelId="{B47D4EFC-776D-43D8-964E-325C5BE7E937}" type="pres">
      <dgm:prSet presAssocID="{EF9880E3-00FD-41A9-9FF8-69BCB64FAAC0}" presName="spacing" presStyleCnt="0"/>
      <dgm:spPr/>
    </dgm:pt>
    <dgm:pt modelId="{7DC5C21A-1340-4C02-B2F8-B44FC9EF939C}" type="pres">
      <dgm:prSet presAssocID="{59578B4E-373C-4B5A-B137-7A4D1BA87959}" presName="composite" presStyleCnt="0"/>
      <dgm:spPr/>
    </dgm:pt>
    <dgm:pt modelId="{2A72FDD5-EDCC-4DA9-B3DA-682C9C3702B7}" type="pres">
      <dgm:prSet presAssocID="{59578B4E-373C-4B5A-B137-7A4D1BA87959}" presName="imgShp"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Monitor with solid fill"/>
        </a:ext>
      </dgm:extLst>
    </dgm:pt>
    <dgm:pt modelId="{00C50DF3-F41B-4F8F-87A4-C7B5B0AAD98D}" type="pres">
      <dgm:prSet presAssocID="{59578B4E-373C-4B5A-B137-7A4D1BA87959}" presName="txShp" presStyleLbl="node1" presStyleIdx="1" presStyleCnt="4">
        <dgm:presLayoutVars>
          <dgm:bulletEnabled val="1"/>
        </dgm:presLayoutVars>
      </dgm:prSet>
      <dgm:spPr/>
    </dgm:pt>
    <dgm:pt modelId="{65087BE1-803D-4DE7-91E4-D3217F374EAF}" type="pres">
      <dgm:prSet presAssocID="{A3550E85-B3AD-41B1-9B2E-8A9685410975}" presName="spacing" presStyleCnt="0"/>
      <dgm:spPr/>
    </dgm:pt>
    <dgm:pt modelId="{B9CDB767-568C-4191-BD69-61B6DE72FF3A}" type="pres">
      <dgm:prSet presAssocID="{4A663161-C4ED-4842-ABFB-A567AE281265}" presName="composite" presStyleCnt="0"/>
      <dgm:spPr/>
    </dgm:pt>
    <dgm:pt modelId="{B360E102-2C9A-46D4-8BD1-661FB71BF206}" type="pres">
      <dgm:prSet presAssocID="{4A663161-C4ED-4842-ABFB-A567AE281265}" presName="imgShp"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irplane"/>
        </a:ext>
      </dgm:extLst>
    </dgm:pt>
    <dgm:pt modelId="{56E3C268-F112-46AF-9447-B91625590539}" type="pres">
      <dgm:prSet presAssocID="{4A663161-C4ED-4842-ABFB-A567AE281265}" presName="txShp" presStyleLbl="node1" presStyleIdx="2" presStyleCnt="4">
        <dgm:presLayoutVars>
          <dgm:bulletEnabled val="1"/>
        </dgm:presLayoutVars>
      </dgm:prSet>
      <dgm:spPr/>
    </dgm:pt>
    <dgm:pt modelId="{4A886969-C016-4A4A-9FFD-FF592A58AC61}" type="pres">
      <dgm:prSet presAssocID="{A050A723-71AF-489D-AE15-715E64FFFCA4}" presName="spacing" presStyleCnt="0"/>
      <dgm:spPr/>
    </dgm:pt>
    <dgm:pt modelId="{A5A6E493-1CB1-4BBD-AC6B-8B45590F0ED3}" type="pres">
      <dgm:prSet presAssocID="{A175612C-B5F8-4DC8-9B5A-8191863D0FBD}" presName="composite" presStyleCnt="0"/>
      <dgm:spPr/>
    </dgm:pt>
    <dgm:pt modelId="{8ABC8F4B-63A8-417D-A8BE-32B9D72A7D53}" type="pres">
      <dgm:prSet presAssocID="{A175612C-B5F8-4DC8-9B5A-8191863D0FBD}" presName="imgShp"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all center with solid fill"/>
        </a:ext>
      </dgm:extLst>
    </dgm:pt>
    <dgm:pt modelId="{D5D0CA4A-5814-455D-82A3-0F79232D3400}" type="pres">
      <dgm:prSet presAssocID="{A175612C-B5F8-4DC8-9B5A-8191863D0FBD}" presName="txShp" presStyleLbl="node1" presStyleIdx="3" presStyleCnt="4">
        <dgm:presLayoutVars>
          <dgm:bulletEnabled val="1"/>
        </dgm:presLayoutVars>
      </dgm:prSet>
      <dgm:spPr/>
    </dgm:pt>
  </dgm:ptLst>
  <dgm:cxnLst>
    <dgm:cxn modelId="{E5D1F61D-3762-4DB6-AFC1-B70DED76F045}" srcId="{AE4E3872-F494-401D-B402-DDE500ADE62F}" destId="{59578B4E-373C-4B5A-B137-7A4D1BA87959}" srcOrd="1" destOrd="0" parTransId="{25FC6061-3257-4DE0-8E64-0F06B0D8B246}" sibTransId="{A3550E85-B3AD-41B1-9B2E-8A9685410975}"/>
    <dgm:cxn modelId="{28B05731-15F4-4A01-A0BE-34D35A159B36}" srcId="{AE4E3872-F494-401D-B402-DDE500ADE62F}" destId="{9D78F89E-3339-42E1-9B59-152F67AAA81B}" srcOrd="0" destOrd="0" parTransId="{556E6E99-0FB5-44CA-BF81-1BCE7E7E1894}" sibTransId="{EF9880E3-00FD-41A9-9FF8-69BCB64FAAC0}"/>
    <dgm:cxn modelId="{3903CD5F-A5D6-419E-9E59-51A6456513FE}" type="presOf" srcId="{4A663161-C4ED-4842-ABFB-A567AE281265}" destId="{56E3C268-F112-46AF-9447-B91625590539}" srcOrd="0" destOrd="0" presId="urn:microsoft.com/office/officeart/2005/8/layout/vList3"/>
    <dgm:cxn modelId="{A5040652-66D2-46B4-B2CA-655F87A03FED}" type="presOf" srcId="{9D78F89E-3339-42E1-9B59-152F67AAA81B}" destId="{8456914C-7462-4104-AA1C-C76F01390C10}" srcOrd="0" destOrd="0" presId="urn:microsoft.com/office/officeart/2005/8/layout/vList3"/>
    <dgm:cxn modelId="{79156274-5648-448A-8862-E286E818C5C5}" srcId="{AE4E3872-F494-401D-B402-DDE500ADE62F}" destId="{A175612C-B5F8-4DC8-9B5A-8191863D0FBD}" srcOrd="3" destOrd="0" parTransId="{CABE80A2-D6F9-4744-85D6-33D36B7D7232}" sibTransId="{26F09EE6-47A4-43B7-9793-D85E81A6E504}"/>
    <dgm:cxn modelId="{1941A857-B5D7-4C8A-A07B-B256F2F4D1EC}" type="presOf" srcId="{A175612C-B5F8-4DC8-9B5A-8191863D0FBD}" destId="{D5D0CA4A-5814-455D-82A3-0F79232D3400}" srcOrd="0" destOrd="0" presId="urn:microsoft.com/office/officeart/2005/8/layout/vList3"/>
    <dgm:cxn modelId="{E2F7FC7B-33EC-40EB-A863-BC3539FF958C}" srcId="{AE4E3872-F494-401D-B402-DDE500ADE62F}" destId="{4A663161-C4ED-4842-ABFB-A567AE281265}" srcOrd="2" destOrd="0" parTransId="{67171114-DB06-412E-B10B-462DCF21C602}" sibTransId="{A050A723-71AF-489D-AE15-715E64FFFCA4}"/>
    <dgm:cxn modelId="{7F03928D-F08F-42F7-9F4B-4EEA3F5C7E0B}" type="presOf" srcId="{59578B4E-373C-4B5A-B137-7A4D1BA87959}" destId="{00C50DF3-F41B-4F8F-87A4-C7B5B0AAD98D}" srcOrd="0" destOrd="0" presId="urn:microsoft.com/office/officeart/2005/8/layout/vList3"/>
    <dgm:cxn modelId="{AF960FA5-9A49-4FDE-BC0D-5A38561B9165}" type="presOf" srcId="{AE4E3872-F494-401D-B402-DDE500ADE62F}" destId="{7B61CEF9-3017-40A7-AD4E-35F11EC67D60}" srcOrd="0" destOrd="0" presId="urn:microsoft.com/office/officeart/2005/8/layout/vList3"/>
    <dgm:cxn modelId="{06F513C5-157C-4653-AC0B-A63FDC5990F5}" type="presParOf" srcId="{7B61CEF9-3017-40A7-AD4E-35F11EC67D60}" destId="{A117E6C5-F6CC-4356-AD95-1E5EF2223AA7}" srcOrd="0" destOrd="0" presId="urn:microsoft.com/office/officeart/2005/8/layout/vList3"/>
    <dgm:cxn modelId="{25ABAC96-4712-4BE1-829A-E5E2D00F9788}" type="presParOf" srcId="{A117E6C5-F6CC-4356-AD95-1E5EF2223AA7}" destId="{ED079A99-BE69-4277-8ACE-F542A2C57C12}" srcOrd="0" destOrd="0" presId="urn:microsoft.com/office/officeart/2005/8/layout/vList3"/>
    <dgm:cxn modelId="{0895D1C6-2CA1-4888-88C5-04CEEA586D46}" type="presParOf" srcId="{A117E6C5-F6CC-4356-AD95-1E5EF2223AA7}" destId="{8456914C-7462-4104-AA1C-C76F01390C10}" srcOrd="1" destOrd="0" presId="urn:microsoft.com/office/officeart/2005/8/layout/vList3"/>
    <dgm:cxn modelId="{1B376F71-4E0D-4AE3-8C21-1B653EFEA12C}" type="presParOf" srcId="{7B61CEF9-3017-40A7-AD4E-35F11EC67D60}" destId="{B47D4EFC-776D-43D8-964E-325C5BE7E937}" srcOrd="1" destOrd="0" presId="urn:microsoft.com/office/officeart/2005/8/layout/vList3"/>
    <dgm:cxn modelId="{5107216B-B1DC-4D19-B520-5EB30DCD5CB5}" type="presParOf" srcId="{7B61CEF9-3017-40A7-AD4E-35F11EC67D60}" destId="{7DC5C21A-1340-4C02-B2F8-B44FC9EF939C}" srcOrd="2" destOrd="0" presId="urn:microsoft.com/office/officeart/2005/8/layout/vList3"/>
    <dgm:cxn modelId="{FEB172EB-6803-4503-A266-AFB629B0923E}" type="presParOf" srcId="{7DC5C21A-1340-4C02-B2F8-B44FC9EF939C}" destId="{2A72FDD5-EDCC-4DA9-B3DA-682C9C3702B7}" srcOrd="0" destOrd="0" presId="urn:microsoft.com/office/officeart/2005/8/layout/vList3"/>
    <dgm:cxn modelId="{DA2AC2E8-8009-4866-8D1F-7E0B41D66018}" type="presParOf" srcId="{7DC5C21A-1340-4C02-B2F8-B44FC9EF939C}" destId="{00C50DF3-F41B-4F8F-87A4-C7B5B0AAD98D}" srcOrd="1" destOrd="0" presId="urn:microsoft.com/office/officeart/2005/8/layout/vList3"/>
    <dgm:cxn modelId="{04E73C3F-0FE4-4D42-B988-B422C548E0B1}" type="presParOf" srcId="{7B61CEF9-3017-40A7-AD4E-35F11EC67D60}" destId="{65087BE1-803D-4DE7-91E4-D3217F374EAF}" srcOrd="3" destOrd="0" presId="urn:microsoft.com/office/officeart/2005/8/layout/vList3"/>
    <dgm:cxn modelId="{BA796034-55E1-417B-B8E3-5F4E62A368A8}" type="presParOf" srcId="{7B61CEF9-3017-40A7-AD4E-35F11EC67D60}" destId="{B9CDB767-568C-4191-BD69-61B6DE72FF3A}" srcOrd="4" destOrd="0" presId="urn:microsoft.com/office/officeart/2005/8/layout/vList3"/>
    <dgm:cxn modelId="{E93C8D78-0F4C-4C63-8301-E582A5559D92}" type="presParOf" srcId="{B9CDB767-568C-4191-BD69-61B6DE72FF3A}" destId="{B360E102-2C9A-46D4-8BD1-661FB71BF206}" srcOrd="0" destOrd="0" presId="urn:microsoft.com/office/officeart/2005/8/layout/vList3"/>
    <dgm:cxn modelId="{77FBE734-3579-4101-9E7D-4119C7CB5428}" type="presParOf" srcId="{B9CDB767-568C-4191-BD69-61B6DE72FF3A}" destId="{56E3C268-F112-46AF-9447-B91625590539}" srcOrd="1" destOrd="0" presId="urn:microsoft.com/office/officeart/2005/8/layout/vList3"/>
    <dgm:cxn modelId="{1AA64B82-CAF1-419D-9780-EEF2125F1E69}" type="presParOf" srcId="{7B61CEF9-3017-40A7-AD4E-35F11EC67D60}" destId="{4A886969-C016-4A4A-9FFD-FF592A58AC61}" srcOrd="5" destOrd="0" presId="urn:microsoft.com/office/officeart/2005/8/layout/vList3"/>
    <dgm:cxn modelId="{4FD556EB-0D36-4F31-8DEF-64947C15A2E8}" type="presParOf" srcId="{7B61CEF9-3017-40A7-AD4E-35F11EC67D60}" destId="{A5A6E493-1CB1-4BBD-AC6B-8B45590F0ED3}" srcOrd="6" destOrd="0" presId="urn:microsoft.com/office/officeart/2005/8/layout/vList3"/>
    <dgm:cxn modelId="{EC089D57-024E-4DAD-922C-1257B602BD17}" type="presParOf" srcId="{A5A6E493-1CB1-4BBD-AC6B-8B45590F0ED3}" destId="{8ABC8F4B-63A8-417D-A8BE-32B9D72A7D53}" srcOrd="0" destOrd="0" presId="urn:microsoft.com/office/officeart/2005/8/layout/vList3"/>
    <dgm:cxn modelId="{9C3D4AE4-91B0-4DEB-9FC2-E1198573F33E}" type="presParOf" srcId="{A5A6E493-1CB1-4BBD-AC6B-8B45590F0ED3}" destId="{D5D0CA4A-5814-455D-82A3-0F79232D3400}"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B43AFB-1C37-43BD-A0E0-9EABCE3BEE6A}"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158B0618-A1EC-43AB-9510-EA0BEA9B98DA}">
      <dgm:prSet/>
      <dgm:spPr/>
      <dgm:t>
        <a:bodyPr/>
        <a:lstStyle/>
        <a:p>
          <a:pPr>
            <a:lnSpc>
              <a:spcPct val="100000"/>
            </a:lnSpc>
          </a:pPr>
          <a:r>
            <a:rPr lang="en-GB" b="1"/>
            <a:t>Using a smartphone app, guests can unlock a door using a digital key. Benefits of Digital Keys are:</a:t>
          </a:r>
          <a:endParaRPr lang="en-US"/>
        </a:p>
      </dgm:t>
    </dgm:pt>
    <dgm:pt modelId="{5EEF594B-4CFB-4490-89AD-1B29C20DCC65}" type="parTrans" cxnId="{D24BB72F-59F5-4E90-94F5-1FD539207942}">
      <dgm:prSet/>
      <dgm:spPr/>
      <dgm:t>
        <a:bodyPr/>
        <a:lstStyle/>
        <a:p>
          <a:endParaRPr lang="en-US"/>
        </a:p>
      </dgm:t>
    </dgm:pt>
    <dgm:pt modelId="{B095F7F3-705C-4B5F-B18D-FBC6D41C04E4}" type="sibTrans" cxnId="{D24BB72F-59F5-4E90-94F5-1FD539207942}">
      <dgm:prSet/>
      <dgm:spPr/>
      <dgm:t>
        <a:bodyPr/>
        <a:lstStyle/>
        <a:p>
          <a:endParaRPr lang="en-US"/>
        </a:p>
      </dgm:t>
    </dgm:pt>
    <dgm:pt modelId="{118C4BF4-A498-4004-BE2D-DEE142C7C02B}">
      <dgm:prSet/>
      <dgm:spPr/>
      <dgm:t>
        <a:bodyPr/>
        <a:lstStyle/>
        <a:p>
          <a:pPr>
            <a:lnSpc>
              <a:spcPct val="100000"/>
            </a:lnSpc>
          </a:pPr>
          <a:r>
            <a:rPr lang="en-GB"/>
            <a:t>Avoid Key Card Losses and Malfunctioning</a:t>
          </a:r>
          <a:endParaRPr lang="en-US"/>
        </a:p>
      </dgm:t>
    </dgm:pt>
    <dgm:pt modelId="{D714F93D-594F-46F6-82F5-D5E1BA1857B2}" type="parTrans" cxnId="{432B2B69-13C5-4F4A-AA99-303ADE67253A}">
      <dgm:prSet/>
      <dgm:spPr/>
      <dgm:t>
        <a:bodyPr/>
        <a:lstStyle/>
        <a:p>
          <a:endParaRPr lang="en-US"/>
        </a:p>
      </dgm:t>
    </dgm:pt>
    <dgm:pt modelId="{99A5BDEF-275C-4320-8959-1F85D01A8EFC}" type="sibTrans" cxnId="{432B2B69-13C5-4F4A-AA99-303ADE67253A}">
      <dgm:prSet/>
      <dgm:spPr/>
      <dgm:t>
        <a:bodyPr/>
        <a:lstStyle/>
        <a:p>
          <a:endParaRPr lang="en-US"/>
        </a:p>
      </dgm:t>
    </dgm:pt>
    <dgm:pt modelId="{6E157A71-0703-43CD-BEAA-A3C60212ED50}">
      <dgm:prSet/>
      <dgm:spPr/>
      <dgm:t>
        <a:bodyPr/>
        <a:lstStyle/>
        <a:p>
          <a:pPr>
            <a:lnSpc>
              <a:spcPct val="100000"/>
            </a:lnSpc>
          </a:pPr>
          <a:r>
            <a:rPr lang="en-GB"/>
            <a:t>Speed up Arrival and Departure (Help.Hilton.com. 2022)</a:t>
          </a:r>
          <a:endParaRPr lang="en-US"/>
        </a:p>
      </dgm:t>
    </dgm:pt>
    <dgm:pt modelId="{63824450-4267-43EC-9DB3-EF1E8D1DF55C}" type="parTrans" cxnId="{097C9410-0AA0-4FF2-8846-938CD7B5787D}">
      <dgm:prSet/>
      <dgm:spPr/>
      <dgm:t>
        <a:bodyPr/>
        <a:lstStyle/>
        <a:p>
          <a:endParaRPr lang="en-US"/>
        </a:p>
      </dgm:t>
    </dgm:pt>
    <dgm:pt modelId="{2EE630B4-A198-41AD-ABB8-9F23855FD45B}" type="sibTrans" cxnId="{097C9410-0AA0-4FF2-8846-938CD7B5787D}">
      <dgm:prSet/>
      <dgm:spPr/>
      <dgm:t>
        <a:bodyPr/>
        <a:lstStyle/>
        <a:p>
          <a:endParaRPr lang="en-US"/>
        </a:p>
      </dgm:t>
    </dgm:pt>
    <dgm:pt modelId="{C0B39BFF-4AEF-4334-BE9A-93AE8393F135}">
      <dgm:prSet/>
      <dgm:spPr/>
      <dgm:t>
        <a:bodyPr/>
        <a:lstStyle/>
        <a:p>
          <a:pPr>
            <a:lnSpc>
              <a:spcPct val="100000"/>
            </a:lnSpc>
          </a:pPr>
          <a:r>
            <a:rPr lang="en-GB"/>
            <a:t>Optimizing The Efficiency of Operational Teams</a:t>
          </a:r>
          <a:endParaRPr lang="en-US"/>
        </a:p>
      </dgm:t>
    </dgm:pt>
    <dgm:pt modelId="{955DF8AC-7A38-4485-BE0B-0B69F2FF9CD4}" type="parTrans" cxnId="{ABE80353-9830-4BC5-B47C-2877861AD6A1}">
      <dgm:prSet/>
      <dgm:spPr/>
      <dgm:t>
        <a:bodyPr/>
        <a:lstStyle/>
        <a:p>
          <a:endParaRPr lang="en-US"/>
        </a:p>
      </dgm:t>
    </dgm:pt>
    <dgm:pt modelId="{6EA83194-6FF0-46D0-B908-67D5E1518D77}" type="sibTrans" cxnId="{ABE80353-9830-4BC5-B47C-2877861AD6A1}">
      <dgm:prSet/>
      <dgm:spPr/>
      <dgm:t>
        <a:bodyPr/>
        <a:lstStyle/>
        <a:p>
          <a:endParaRPr lang="en-US"/>
        </a:p>
      </dgm:t>
    </dgm:pt>
    <dgm:pt modelId="{D5B1F4C2-A828-425E-B08D-35D586F06442}">
      <dgm:prSet/>
      <dgm:spPr/>
      <dgm:t>
        <a:bodyPr/>
        <a:lstStyle/>
        <a:p>
          <a:pPr>
            <a:lnSpc>
              <a:spcPct val="100000"/>
            </a:lnSpc>
          </a:pPr>
          <a:r>
            <a:rPr lang="en-GB"/>
            <a:t>Enhances Safety Efficiency</a:t>
          </a:r>
          <a:endParaRPr lang="en-US"/>
        </a:p>
      </dgm:t>
    </dgm:pt>
    <dgm:pt modelId="{14675E21-DF7D-4153-A094-2D5BB983BEFF}" type="parTrans" cxnId="{996127D4-3A97-4D48-A8E9-20D809BA146B}">
      <dgm:prSet/>
      <dgm:spPr/>
      <dgm:t>
        <a:bodyPr/>
        <a:lstStyle/>
        <a:p>
          <a:endParaRPr lang="en-US"/>
        </a:p>
      </dgm:t>
    </dgm:pt>
    <dgm:pt modelId="{E32F57D6-8AC7-4C75-A1FF-A21D511268A1}" type="sibTrans" cxnId="{996127D4-3A97-4D48-A8E9-20D809BA146B}">
      <dgm:prSet/>
      <dgm:spPr/>
      <dgm:t>
        <a:bodyPr/>
        <a:lstStyle/>
        <a:p>
          <a:endParaRPr lang="en-US"/>
        </a:p>
      </dgm:t>
    </dgm:pt>
    <dgm:pt modelId="{545E665E-DCC7-4EEB-BFEB-AD204542FD59}" type="pres">
      <dgm:prSet presAssocID="{ECB43AFB-1C37-43BD-A0E0-9EABCE3BEE6A}" presName="root" presStyleCnt="0">
        <dgm:presLayoutVars>
          <dgm:dir/>
          <dgm:resizeHandles val="exact"/>
        </dgm:presLayoutVars>
      </dgm:prSet>
      <dgm:spPr/>
    </dgm:pt>
    <dgm:pt modelId="{4D9DA142-3FD9-4373-B259-FD3C623346F0}" type="pres">
      <dgm:prSet presAssocID="{158B0618-A1EC-43AB-9510-EA0BEA9B98DA}" presName="compNode" presStyleCnt="0"/>
      <dgm:spPr/>
    </dgm:pt>
    <dgm:pt modelId="{36002CCA-F779-48B8-B9C9-D0C905A75510}" type="pres">
      <dgm:prSet presAssocID="{158B0618-A1EC-43AB-9510-EA0BEA9B98DA}" presName="bgRect" presStyleLbl="bgShp" presStyleIdx="0" presStyleCnt="5"/>
      <dgm:spPr/>
    </dgm:pt>
    <dgm:pt modelId="{3B95F96B-DFA1-4F5F-A3E0-F441A25D44EA}" type="pres">
      <dgm:prSet presAssocID="{158B0618-A1EC-43AB-9510-EA0BEA9B98D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9C82049E-5E9F-483F-BD7F-E37877A1075E}" type="pres">
      <dgm:prSet presAssocID="{158B0618-A1EC-43AB-9510-EA0BEA9B98DA}" presName="spaceRect" presStyleCnt="0"/>
      <dgm:spPr/>
    </dgm:pt>
    <dgm:pt modelId="{2B760E92-5B59-454C-966F-F5F89756259B}" type="pres">
      <dgm:prSet presAssocID="{158B0618-A1EC-43AB-9510-EA0BEA9B98DA}" presName="parTx" presStyleLbl="revTx" presStyleIdx="0" presStyleCnt="5">
        <dgm:presLayoutVars>
          <dgm:chMax val="0"/>
          <dgm:chPref val="0"/>
        </dgm:presLayoutVars>
      </dgm:prSet>
      <dgm:spPr/>
    </dgm:pt>
    <dgm:pt modelId="{7FC1A6D7-3C9A-4A19-BDFE-B9CDA77A20C1}" type="pres">
      <dgm:prSet presAssocID="{B095F7F3-705C-4B5F-B18D-FBC6D41C04E4}" presName="sibTrans" presStyleCnt="0"/>
      <dgm:spPr/>
    </dgm:pt>
    <dgm:pt modelId="{BB15BB9C-7465-4370-B8FA-E11BFCEAA081}" type="pres">
      <dgm:prSet presAssocID="{118C4BF4-A498-4004-BE2D-DEE142C7C02B}" presName="compNode" presStyleCnt="0"/>
      <dgm:spPr/>
    </dgm:pt>
    <dgm:pt modelId="{A2AFE0CE-BB80-40DC-BDFF-D118665FF6F3}" type="pres">
      <dgm:prSet presAssocID="{118C4BF4-A498-4004-BE2D-DEE142C7C02B}" presName="bgRect" presStyleLbl="bgShp" presStyleIdx="1" presStyleCnt="5"/>
      <dgm:spPr/>
    </dgm:pt>
    <dgm:pt modelId="{C39821CE-319F-419C-970F-AC77392658CF}" type="pres">
      <dgm:prSet presAssocID="{118C4BF4-A498-4004-BE2D-DEE142C7C02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24D57B0E-5C23-4D9D-B81D-098FBD5A5044}" type="pres">
      <dgm:prSet presAssocID="{118C4BF4-A498-4004-BE2D-DEE142C7C02B}" presName="spaceRect" presStyleCnt="0"/>
      <dgm:spPr/>
    </dgm:pt>
    <dgm:pt modelId="{5437350A-F026-444E-8243-46E14A680C69}" type="pres">
      <dgm:prSet presAssocID="{118C4BF4-A498-4004-BE2D-DEE142C7C02B}" presName="parTx" presStyleLbl="revTx" presStyleIdx="1" presStyleCnt="5">
        <dgm:presLayoutVars>
          <dgm:chMax val="0"/>
          <dgm:chPref val="0"/>
        </dgm:presLayoutVars>
      </dgm:prSet>
      <dgm:spPr/>
    </dgm:pt>
    <dgm:pt modelId="{133CF3A8-2404-4C1C-B783-2A534DA9204A}" type="pres">
      <dgm:prSet presAssocID="{99A5BDEF-275C-4320-8959-1F85D01A8EFC}" presName="sibTrans" presStyleCnt="0"/>
      <dgm:spPr/>
    </dgm:pt>
    <dgm:pt modelId="{8CE869F3-8787-4373-BED3-AFC5B59F4531}" type="pres">
      <dgm:prSet presAssocID="{6E157A71-0703-43CD-BEAA-A3C60212ED50}" presName="compNode" presStyleCnt="0"/>
      <dgm:spPr/>
    </dgm:pt>
    <dgm:pt modelId="{844D719B-B1A2-46E8-9855-1831C9BFEFEE}" type="pres">
      <dgm:prSet presAssocID="{6E157A71-0703-43CD-BEAA-A3C60212ED50}" presName="bgRect" presStyleLbl="bgShp" presStyleIdx="2" presStyleCnt="5"/>
      <dgm:spPr/>
    </dgm:pt>
    <dgm:pt modelId="{0DD97E51-1099-4F73-AB96-BAA99E0AC341}" type="pres">
      <dgm:prSet presAssocID="{6E157A71-0703-43CD-BEAA-A3C60212ED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91E87463-FFDA-4423-9272-20AFF30634A0}" type="pres">
      <dgm:prSet presAssocID="{6E157A71-0703-43CD-BEAA-A3C60212ED50}" presName="spaceRect" presStyleCnt="0"/>
      <dgm:spPr/>
    </dgm:pt>
    <dgm:pt modelId="{9D2E2A30-D5CD-41B1-BC18-3766DC3CE854}" type="pres">
      <dgm:prSet presAssocID="{6E157A71-0703-43CD-BEAA-A3C60212ED50}" presName="parTx" presStyleLbl="revTx" presStyleIdx="2" presStyleCnt="5">
        <dgm:presLayoutVars>
          <dgm:chMax val="0"/>
          <dgm:chPref val="0"/>
        </dgm:presLayoutVars>
      </dgm:prSet>
      <dgm:spPr/>
    </dgm:pt>
    <dgm:pt modelId="{B53C579E-EE65-4FC0-9A09-B5653AF83160}" type="pres">
      <dgm:prSet presAssocID="{2EE630B4-A198-41AD-ABB8-9F23855FD45B}" presName="sibTrans" presStyleCnt="0"/>
      <dgm:spPr/>
    </dgm:pt>
    <dgm:pt modelId="{0F1019AC-496F-4703-88FE-6736439D1502}" type="pres">
      <dgm:prSet presAssocID="{C0B39BFF-4AEF-4334-BE9A-93AE8393F135}" presName="compNode" presStyleCnt="0"/>
      <dgm:spPr/>
    </dgm:pt>
    <dgm:pt modelId="{2792214E-7C6E-425A-B028-03C1AF79587E}" type="pres">
      <dgm:prSet presAssocID="{C0B39BFF-4AEF-4334-BE9A-93AE8393F135}" presName="bgRect" presStyleLbl="bgShp" presStyleIdx="3" presStyleCnt="5"/>
      <dgm:spPr/>
    </dgm:pt>
    <dgm:pt modelId="{01EB486B-E9E6-4649-9AF4-8DEE2D2E139F}" type="pres">
      <dgm:prSet presAssocID="{C0B39BFF-4AEF-4334-BE9A-93AE8393F13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CC3323E9-4868-4F9C-8231-AD1ED0E8FC45}" type="pres">
      <dgm:prSet presAssocID="{C0B39BFF-4AEF-4334-BE9A-93AE8393F135}" presName="spaceRect" presStyleCnt="0"/>
      <dgm:spPr/>
    </dgm:pt>
    <dgm:pt modelId="{2EFE7EBA-5D92-47A2-AB05-B4056493FBAB}" type="pres">
      <dgm:prSet presAssocID="{C0B39BFF-4AEF-4334-BE9A-93AE8393F135}" presName="parTx" presStyleLbl="revTx" presStyleIdx="3" presStyleCnt="5">
        <dgm:presLayoutVars>
          <dgm:chMax val="0"/>
          <dgm:chPref val="0"/>
        </dgm:presLayoutVars>
      </dgm:prSet>
      <dgm:spPr/>
    </dgm:pt>
    <dgm:pt modelId="{5DC51C43-D9AD-4D0F-B926-C93EDD0E91CD}" type="pres">
      <dgm:prSet presAssocID="{6EA83194-6FF0-46D0-B908-67D5E1518D77}" presName="sibTrans" presStyleCnt="0"/>
      <dgm:spPr/>
    </dgm:pt>
    <dgm:pt modelId="{8AA8AE05-8C66-44C8-AFAA-5B53391B3192}" type="pres">
      <dgm:prSet presAssocID="{D5B1F4C2-A828-425E-B08D-35D586F06442}" presName="compNode" presStyleCnt="0"/>
      <dgm:spPr/>
    </dgm:pt>
    <dgm:pt modelId="{512E53C2-AD65-4421-8F03-F44132258A12}" type="pres">
      <dgm:prSet presAssocID="{D5B1F4C2-A828-425E-B08D-35D586F06442}" presName="bgRect" presStyleLbl="bgShp" presStyleIdx="4" presStyleCnt="5"/>
      <dgm:spPr/>
    </dgm:pt>
    <dgm:pt modelId="{74A5CAA8-C80D-4D41-ADDE-D4D5D75DB267}" type="pres">
      <dgm:prSet presAssocID="{D5B1F4C2-A828-425E-B08D-35D586F0644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789BD188-1480-4B54-B75D-8D3CEAA62D21}" type="pres">
      <dgm:prSet presAssocID="{D5B1F4C2-A828-425E-B08D-35D586F06442}" presName="spaceRect" presStyleCnt="0"/>
      <dgm:spPr/>
    </dgm:pt>
    <dgm:pt modelId="{430F21A6-2D7E-4042-BBF4-84FA2F32BBD5}" type="pres">
      <dgm:prSet presAssocID="{D5B1F4C2-A828-425E-B08D-35D586F06442}" presName="parTx" presStyleLbl="revTx" presStyleIdx="4" presStyleCnt="5">
        <dgm:presLayoutVars>
          <dgm:chMax val="0"/>
          <dgm:chPref val="0"/>
        </dgm:presLayoutVars>
      </dgm:prSet>
      <dgm:spPr/>
    </dgm:pt>
  </dgm:ptLst>
  <dgm:cxnLst>
    <dgm:cxn modelId="{47ECF80D-D5D2-4B08-B50D-4297E1AC78A2}" type="presOf" srcId="{118C4BF4-A498-4004-BE2D-DEE142C7C02B}" destId="{5437350A-F026-444E-8243-46E14A680C69}" srcOrd="0" destOrd="0" presId="urn:microsoft.com/office/officeart/2018/2/layout/IconVerticalSolidList"/>
    <dgm:cxn modelId="{ACF9D00F-B1DB-44A4-86F0-B534FF6FBA6F}" type="presOf" srcId="{158B0618-A1EC-43AB-9510-EA0BEA9B98DA}" destId="{2B760E92-5B59-454C-966F-F5F89756259B}" srcOrd="0" destOrd="0" presId="urn:microsoft.com/office/officeart/2018/2/layout/IconVerticalSolidList"/>
    <dgm:cxn modelId="{097C9410-0AA0-4FF2-8846-938CD7B5787D}" srcId="{ECB43AFB-1C37-43BD-A0E0-9EABCE3BEE6A}" destId="{6E157A71-0703-43CD-BEAA-A3C60212ED50}" srcOrd="2" destOrd="0" parTransId="{63824450-4267-43EC-9DB3-EF1E8D1DF55C}" sibTransId="{2EE630B4-A198-41AD-ABB8-9F23855FD45B}"/>
    <dgm:cxn modelId="{D24BB72F-59F5-4E90-94F5-1FD539207942}" srcId="{ECB43AFB-1C37-43BD-A0E0-9EABCE3BEE6A}" destId="{158B0618-A1EC-43AB-9510-EA0BEA9B98DA}" srcOrd="0" destOrd="0" parTransId="{5EEF594B-4CFB-4490-89AD-1B29C20DCC65}" sibTransId="{B095F7F3-705C-4B5F-B18D-FBC6D41C04E4}"/>
    <dgm:cxn modelId="{0FB6CC32-3808-4783-926C-F7DA36B7A323}" type="presOf" srcId="{C0B39BFF-4AEF-4334-BE9A-93AE8393F135}" destId="{2EFE7EBA-5D92-47A2-AB05-B4056493FBAB}" srcOrd="0" destOrd="0" presId="urn:microsoft.com/office/officeart/2018/2/layout/IconVerticalSolidList"/>
    <dgm:cxn modelId="{432B2B69-13C5-4F4A-AA99-303ADE67253A}" srcId="{ECB43AFB-1C37-43BD-A0E0-9EABCE3BEE6A}" destId="{118C4BF4-A498-4004-BE2D-DEE142C7C02B}" srcOrd="1" destOrd="0" parTransId="{D714F93D-594F-46F6-82F5-D5E1BA1857B2}" sibTransId="{99A5BDEF-275C-4320-8959-1F85D01A8EFC}"/>
    <dgm:cxn modelId="{ABE80353-9830-4BC5-B47C-2877861AD6A1}" srcId="{ECB43AFB-1C37-43BD-A0E0-9EABCE3BEE6A}" destId="{C0B39BFF-4AEF-4334-BE9A-93AE8393F135}" srcOrd="3" destOrd="0" parTransId="{955DF8AC-7A38-4485-BE0B-0B69F2FF9CD4}" sibTransId="{6EA83194-6FF0-46D0-B908-67D5E1518D77}"/>
    <dgm:cxn modelId="{472D1FC5-6126-4C73-8977-BB737063B441}" type="presOf" srcId="{6E157A71-0703-43CD-BEAA-A3C60212ED50}" destId="{9D2E2A30-D5CD-41B1-BC18-3766DC3CE854}" srcOrd="0" destOrd="0" presId="urn:microsoft.com/office/officeart/2018/2/layout/IconVerticalSolidList"/>
    <dgm:cxn modelId="{996127D4-3A97-4D48-A8E9-20D809BA146B}" srcId="{ECB43AFB-1C37-43BD-A0E0-9EABCE3BEE6A}" destId="{D5B1F4C2-A828-425E-B08D-35D586F06442}" srcOrd="4" destOrd="0" parTransId="{14675E21-DF7D-4153-A094-2D5BB983BEFF}" sibTransId="{E32F57D6-8AC7-4C75-A1FF-A21D511268A1}"/>
    <dgm:cxn modelId="{1EEA57D4-8993-4ADA-86E1-C001CC8E5FB9}" type="presOf" srcId="{D5B1F4C2-A828-425E-B08D-35D586F06442}" destId="{430F21A6-2D7E-4042-BBF4-84FA2F32BBD5}" srcOrd="0" destOrd="0" presId="urn:microsoft.com/office/officeart/2018/2/layout/IconVerticalSolidList"/>
    <dgm:cxn modelId="{F3C6BDD4-D8F1-4552-AA55-91EF2915AA84}" type="presOf" srcId="{ECB43AFB-1C37-43BD-A0E0-9EABCE3BEE6A}" destId="{545E665E-DCC7-4EEB-BFEB-AD204542FD59}" srcOrd="0" destOrd="0" presId="urn:microsoft.com/office/officeart/2018/2/layout/IconVerticalSolidList"/>
    <dgm:cxn modelId="{DA3FBBD9-B138-431E-A31E-202C6C52F71E}" type="presParOf" srcId="{545E665E-DCC7-4EEB-BFEB-AD204542FD59}" destId="{4D9DA142-3FD9-4373-B259-FD3C623346F0}" srcOrd="0" destOrd="0" presId="urn:microsoft.com/office/officeart/2018/2/layout/IconVerticalSolidList"/>
    <dgm:cxn modelId="{6D8CE794-33F7-4EA6-875C-B4AD06B3255E}" type="presParOf" srcId="{4D9DA142-3FD9-4373-B259-FD3C623346F0}" destId="{36002CCA-F779-48B8-B9C9-D0C905A75510}" srcOrd="0" destOrd="0" presId="urn:microsoft.com/office/officeart/2018/2/layout/IconVerticalSolidList"/>
    <dgm:cxn modelId="{725BC635-0027-43D7-8BD3-37CF92434974}" type="presParOf" srcId="{4D9DA142-3FD9-4373-B259-FD3C623346F0}" destId="{3B95F96B-DFA1-4F5F-A3E0-F441A25D44EA}" srcOrd="1" destOrd="0" presId="urn:microsoft.com/office/officeart/2018/2/layout/IconVerticalSolidList"/>
    <dgm:cxn modelId="{171418E7-D7B6-4E76-864F-DECFD25419B8}" type="presParOf" srcId="{4D9DA142-3FD9-4373-B259-FD3C623346F0}" destId="{9C82049E-5E9F-483F-BD7F-E37877A1075E}" srcOrd="2" destOrd="0" presId="urn:microsoft.com/office/officeart/2018/2/layout/IconVerticalSolidList"/>
    <dgm:cxn modelId="{ED69449A-28F9-40F4-8A2D-407A8CFA5963}" type="presParOf" srcId="{4D9DA142-3FD9-4373-B259-FD3C623346F0}" destId="{2B760E92-5B59-454C-966F-F5F89756259B}" srcOrd="3" destOrd="0" presId="urn:microsoft.com/office/officeart/2018/2/layout/IconVerticalSolidList"/>
    <dgm:cxn modelId="{8C29EDC1-0DCF-43D0-8299-AC92381AA40E}" type="presParOf" srcId="{545E665E-DCC7-4EEB-BFEB-AD204542FD59}" destId="{7FC1A6D7-3C9A-4A19-BDFE-B9CDA77A20C1}" srcOrd="1" destOrd="0" presId="urn:microsoft.com/office/officeart/2018/2/layout/IconVerticalSolidList"/>
    <dgm:cxn modelId="{19EB5C9B-9B35-493D-A109-33969B56E480}" type="presParOf" srcId="{545E665E-DCC7-4EEB-BFEB-AD204542FD59}" destId="{BB15BB9C-7465-4370-B8FA-E11BFCEAA081}" srcOrd="2" destOrd="0" presId="urn:microsoft.com/office/officeart/2018/2/layout/IconVerticalSolidList"/>
    <dgm:cxn modelId="{959C8DEF-CFEB-4CE9-B2C2-740CCA463C59}" type="presParOf" srcId="{BB15BB9C-7465-4370-B8FA-E11BFCEAA081}" destId="{A2AFE0CE-BB80-40DC-BDFF-D118665FF6F3}" srcOrd="0" destOrd="0" presId="urn:microsoft.com/office/officeart/2018/2/layout/IconVerticalSolidList"/>
    <dgm:cxn modelId="{4F9888A6-A285-426C-B8EB-45353B0B98C8}" type="presParOf" srcId="{BB15BB9C-7465-4370-B8FA-E11BFCEAA081}" destId="{C39821CE-319F-419C-970F-AC77392658CF}" srcOrd="1" destOrd="0" presId="urn:microsoft.com/office/officeart/2018/2/layout/IconVerticalSolidList"/>
    <dgm:cxn modelId="{71D3BECD-6754-413A-877B-16DA7C4BC0F2}" type="presParOf" srcId="{BB15BB9C-7465-4370-B8FA-E11BFCEAA081}" destId="{24D57B0E-5C23-4D9D-B81D-098FBD5A5044}" srcOrd="2" destOrd="0" presId="urn:microsoft.com/office/officeart/2018/2/layout/IconVerticalSolidList"/>
    <dgm:cxn modelId="{685889B5-2720-4FB0-A36D-918EF0A6D9D2}" type="presParOf" srcId="{BB15BB9C-7465-4370-B8FA-E11BFCEAA081}" destId="{5437350A-F026-444E-8243-46E14A680C69}" srcOrd="3" destOrd="0" presId="urn:microsoft.com/office/officeart/2018/2/layout/IconVerticalSolidList"/>
    <dgm:cxn modelId="{46F9E4BD-69E1-4A19-9269-89A5075CC69E}" type="presParOf" srcId="{545E665E-DCC7-4EEB-BFEB-AD204542FD59}" destId="{133CF3A8-2404-4C1C-B783-2A534DA9204A}" srcOrd="3" destOrd="0" presId="urn:microsoft.com/office/officeart/2018/2/layout/IconVerticalSolidList"/>
    <dgm:cxn modelId="{E35D9B92-ED15-46D4-B62C-6587605891D1}" type="presParOf" srcId="{545E665E-DCC7-4EEB-BFEB-AD204542FD59}" destId="{8CE869F3-8787-4373-BED3-AFC5B59F4531}" srcOrd="4" destOrd="0" presId="urn:microsoft.com/office/officeart/2018/2/layout/IconVerticalSolidList"/>
    <dgm:cxn modelId="{0D9D2172-E6F5-45EA-9DCE-848B7E19D90E}" type="presParOf" srcId="{8CE869F3-8787-4373-BED3-AFC5B59F4531}" destId="{844D719B-B1A2-46E8-9855-1831C9BFEFEE}" srcOrd="0" destOrd="0" presId="urn:microsoft.com/office/officeart/2018/2/layout/IconVerticalSolidList"/>
    <dgm:cxn modelId="{4F2FD881-C7F2-4DAE-A25F-1F68B9F030AD}" type="presParOf" srcId="{8CE869F3-8787-4373-BED3-AFC5B59F4531}" destId="{0DD97E51-1099-4F73-AB96-BAA99E0AC341}" srcOrd="1" destOrd="0" presId="urn:microsoft.com/office/officeart/2018/2/layout/IconVerticalSolidList"/>
    <dgm:cxn modelId="{18C02B18-4511-4A99-B161-9F096FA059E8}" type="presParOf" srcId="{8CE869F3-8787-4373-BED3-AFC5B59F4531}" destId="{91E87463-FFDA-4423-9272-20AFF30634A0}" srcOrd="2" destOrd="0" presId="urn:microsoft.com/office/officeart/2018/2/layout/IconVerticalSolidList"/>
    <dgm:cxn modelId="{F374D07C-341E-47B9-8F19-10539CEA609B}" type="presParOf" srcId="{8CE869F3-8787-4373-BED3-AFC5B59F4531}" destId="{9D2E2A30-D5CD-41B1-BC18-3766DC3CE854}" srcOrd="3" destOrd="0" presId="urn:microsoft.com/office/officeart/2018/2/layout/IconVerticalSolidList"/>
    <dgm:cxn modelId="{80A1400C-0215-4C88-A0BA-1B989C5CD8C6}" type="presParOf" srcId="{545E665E-DCC7-4EEB-BFEB-AD204542FD59}" destId="{B53C579E-EE65-4FC0-9A09-B5653AF83160}" srcOrd="5" destOrd="0" presId="urn:microsoft.com/office/officeart/2018/2/layout/IconVerticalSolidList"/>
    <dgm:cxn modelId="{AF25852A-6ED3-48A4-B9E0-8007107B5732}" type="presParOf" srcId="{545E665E-DCC7-4EEB-BFEB-AD204542FD59}" destId="{0F1019AC-496F-4703-88FE-6736439D1502}" srcOrd="6" destOrd="0" presId="urn:microsoft.com/office/officeart/2018/2/layout/IconVerticalSolidList"/>
    <dgm:cxn modelId="{A9D35A24-6628-45E9-AD31-2B16AB7C0BED}" type="presParOf" srcId="{0F1019AC-496F-4703-88FE-6736439D1502}" destId="{2792214E-7C6E-425A-B028-03C1AF79587E}" srcOrd="0" destOrd="0" presId="urn:microsoft.com/office/officeart/2018/2/layout/IconVerticalSolidList"/>
    <dgm:cxn modelId="{9DF86EF8-EB67-4345-8A75-114A763E9A04}" type="presParOf" srcId="{0F1019AC-496F-4703-88FE-6736439D1502}" destId="{01EB486B-E9E6-4649-9AF4-8DEE2D2E139F}" srcOrd="1" destOrd="0" presId="urn:microsoft.com/office/officeart/2018/2/layout/IconVerticalSolidList"/>
    <dgm:cxn modelId="{E3D7B565-BB9C-4447-B382-5718CD10C9BF}" type="presParOf" srcId="{0F1019AC-496F-4703-88FE-6736439D1502}" destId="{CC3323E9-4868-4F9C-8231-AD1ED0E8FC45}" srcOrd="2" destOrd="0" presId="urn:microsoft.com/office/officeart/2018/2/layout/IconVerticalSolidList"/>
    <dgm:cxn modelId="{BB5E7CEF-F009-4064-BF15-20790CDC7701}" type="presParOf" srcId="{0F1019AC-496F-4703-88FE-6736439D1502}" destId="{2EFE7EBA-5D92-47A2-AB05-B4056493FBAB}" srcOrd="3" destOrd="0" presId="urn:microsoft.com/office/officeart/2018/2/layout/IconVerticalSolidList"/>
    <dgm:cxn modelId="{E016CAB7-4B8E-4E37-A1AC-18A70DD81A4C}" type="presParOf" srcId="{545E665E-DCC7-4EEB-BFEB-AD204542FD59}" destId="{5DC51C43-D9AD-4D0F-B926-C93EDD0E91CD}" srcOrd="7" destOrd="0" presId="urn:microsoft.com/office/officeart/2018/2/layout/IconVerticalSolidList"/>
    <dgm:cxn modelId="{EFC6ADE9-977E-4EEE-BEE6-6E251204E579}" type="presParOf" srcId="{545E665E-DCC7-4EEB-BFEB-AD204542FD59}" destId="{8AA8AE05-8C66-44C8-AFAA-5B53391B3192}" srcOrd="8" destOrd="0" presId="urn:microsoft.com/office/officeart/2018/2/layout/IconVerticalSolidList"/>
    <dgm:cxn modelId="{2E9BE3A3-3E0D-4D57-A1E9-E7931C9078DA}" type="presParOf" srcId="{8AA8AE05-8C66-44C8-AFAA-5B53391B3192}" destId="{512E53C2-AD65-4421-8F03-F44132258A12}" srcOrd="0" destOrd="0" presId="urn:microsoft.com/office/officeart/2018/2/layout/IconVerticalSolidList"/>
    <dgm:cxn modelId="{8FAAA3B9-35F5-4F00-A671-CF62F0CAB226}" type="presParOf" srcId="{8AA8AE05-8C66-44C8-AFAA-5B53391B3192}" destId="{74A5CAA8-C80D-4D41-ADDE-D4D5D75DB267}" srcOrd="1" destOrd="0" presId="urn:microsoft.com/office/officeart/2018/2/layout/IconVerticalSolidList"/>
    <dgm:cxn modelId="{856F2CE6-5F43-4829-B2DC-2AD741163C96}" type="presParOf" srcId="{8AA8AE05-8C66-44C8-AFAA-5B53391B3192}" destId="{789BD188-1480-4B54-B75D-8D3CEAA62D21}" srcOrd="2" destOrd="0" presId="urn:microsoft.com/office/officeart/2018/2/layout/IconVerticalSolidList"/>
    <dgm:cxn modelId="{BF62BAED-1C3F-4EFC-BD4F-71A3ED1D1904}" type="presParOf" srcId="{8AA8AE05-8C66-44C8-AFAA-5B53391B3192}" destId="{430F21A6-2D7E-4042-BBF4-84FA2F32BB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6897A-3CB3-4227-8857-025CE0F8008F}">
      <dsp:nvSpPr>
        <dsp:cNvPr id="0" name=""/>
        <dsp:cNvSpPr/>
      </dsp:nvSpPr>
      <dsp:spPr>
        <a:xfrm rot="10800000">
          <a:off x="1912588" y="422"/>
          <a:ext cx="6281963" cy="132115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59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The very first Hilton hotel came into being in 1919, as a result of purchase of 40-room Mobley Hotel in Cisco, Texas.</a:t>
          </a:r>
          <a:endParaRPr lang="en-GB" sz="2400" kern="1200" dirty="0"/>
        </a:p>
      </dsp:txBody>
      <dsp:txXfrm rot="10800000">
        <a:off x="2242877" y="422"/>
        <a:ext cx="5951674" cy="1321157"/>
      </dsp:txXfrm>
    </dsp:sp>
    <dsp:sp modelId="{DABD99E6-3A69-46E1-B2DF-3C3A686ACAC9}">
      <dsp:nvSpPr>
        <dsp:cNvPr id="0" name=""/>
        <dsp:cNvSpPr/>
      </dsp:nvSpPr>
      <dsp:spPr>
        <a:xfrm>
          <a:off x="1252009" y="422"/>
          <a:ext cx="1321157" cy="132115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1B229E-FCC9-4CB8-B4DC-988514152156}">
      <dsp:nvSpPr>
        <dsp:cNvPr id="0" name=""/>
        <dsp:cNvSpPr/>
      </dsp:nvSpPr>
      <dsp:spPr>
        <a:xfrm rot="10800000">
          <a:off x="1912588" y="1715956"/>
          <a:ext cx="6281963" cy="132115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59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a:t>Founded by Conrad Hilton in 1919 in USA, the corporation is now led by Christopher J. Nassetta.</a:t>
          </a:r>
          <a:endParaRPr lang="en-GB" sz="2400" kern="1200"/>
        </a:p>
      </dsp:txBody>
      <dsp:txXfrm rot="10800000">
        <a:off x="2242877" y="1715956"/>
        <a:ext cx="5951674" cy="1321157"/>
      </dsp:txXfrm>
    </dsp:sp>
    <dsp:sp modelId="{913F5D05-4FCD-4E98-9F98-BBEBEA9F0987}">
      <dsp:nvSpPr>
        <dsp:cNvPr id="0" name=""/>
        <dsp:cNvSpPr/>
      </dsp:nvSpPr>
      <dsp:spPr>
        <a:xfrm>
          <a:off x="1252009" y="1715956"/>
          <a:ext cx="1321157" cy="132115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F66DE0-FE84-4C89-A4C9-177B0766B52D}">
      <dsp:nvSpPr>
        <dsp:cNvPr id="0" name=""/>
        <dsp:cNvSpPr/>
      </dsp:nvSpPr>
      <dsp:spPr>
        <a:xfrm rot="10800000">
          <a:off x="1912588" y="3431489"/>
          <a:ext cx="6281963" cy="132115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259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Now with 584 Hotels &amp; Resorts in 93 Countries &amp; Territories.</a:t>
          </a:r>
          <a:endParaRPr lang="en-GB" sz="2400" kern="1200" dirty="0"/>
        </a:p>
      </dsp:txBody>
      <dsp:txXfrm rot="10800000">
        <a:off x="2242877" y="3431489"/>
        <a:ext cx="5951674" cy="1321157"/>
      </dsp:txXfrm>
    </dsp:sp>
    <dsp:sp modelId="{B1375032-0980-4A51-912F-841192CC75B9}">
      <dsp:nvSpPr>
        <dsp:cNvPr id="0" name=""/>
        <dsp:cNvSpPr/>
      </dsp:nvSpPr>
      <dsp:spPr>
        <a:xfrm>
          <a:off x="1252009" y="3431489"/>
          <a:ext cx="1321157" cy="1321157"/>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6914C-7462-4104-AA1C-C76F01390C10}">
      <dsp:nvSpPr>
        <dsp:cNvPr id="0" name=""/>
        <dsp:cNvSpPr/>
      </dsp:nvSpPr>
      <dsp:spPr>
        <a:xfrm rot="10800000">
          <a:off x="1732813" y="2252"/>
          <a:ext cx="5790906" cy="109680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66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a:t>In beginning booking was done in person or calling hotel landline directly </a:t>
          </a:r>
          <a:endParaRPr lang="en-GB" sz="2400" kern="1200"/>
        </a:p>
      </dsp:txBody>
      <dsp:txXfrm rot="10800000">
        <a:off x="2007015" y="2252"/>
        <a:ext cx="5516704" cy="1096807"/>
      </dsp:txXfrm>
    </dsp:sp>
    <dsp:sp modelId="{ED079A99-BE69-4277-8ACE-F542A2C57C12}">
      <dsp:nvSpPr>
        <dsp:cNvPr id="0" name=""/>
        <dsp:cNvSpPr/>
      </dsp:nvSpPr>
      <dsp:spPr>
        <a:xfrm>
          <a:off x="1184409" y="2252"/>
          <a:ext cx="1096807" cy="1096807"/>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C50DF3-F41B-4F8F-87A4-C7B5B0AAD98D}">
      <dsp:nvSpPr>
        <dsp:cNvPr id="0" name=""/>
        <dsp:cNvSpPr/>
      </dsp:nvSpPr>
      <dsp:spPr>
        <a:xfrm rot="10800000">
          <a:off x="1732813" y="1426465"/>
          <a:ext cx="5790906" cy="109680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66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a:t>1947 Rosewell Hilton in New York install TV in each room</a:t>
          </a:r>
          <a:endParaRPr lang="en-GB" sz="2400" kern="1200"/>
        </a:p>
      </dsp:txBody>
      <dsp:txXfrm rot="10800000">
        <a:off x="2007015" y="1426465"/>
        <a:ext cx="5516704" cy="1096807"/>
      </dsp:txXfrm>
    </dsp:sp>
    <dsp:sp modelId="{2A72FDD5-EDCC-4DA9-B3DA-682C9C3702B7}">
      <dsp:nvSpPr>
        <dsp:cNvPr id="0" name=""/>
        <dsp:cNvSpPr/>
      </dsp:nvSpPr>
      <dsp:spPr>
        <a:xfrm>
          <a:off x="1184409" y="1426465"/>
          <a:ext cx="1096807" cy="1096807"/>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E3C268-F112-46AF-9447-B91625590539}">
      <dsp:nvSpPr>
        <dsp:cNvPr id="0" name=""/>
        <dsp:cNvSpPr/>
      </dsp:nvSpPr>
      <dsp:spPr>
        <a:xfrm rot="10800000">
          <a:off x="1732813" y="2850678"/>
          <a:ext cx="5790906" cy="109680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66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a:t>1959 Hilton opens first Airport hotel in San Francisco </a:t>
          </a:r>
          <a:endParaRPr lang="en-GB" sz="2400" kern="1200"/>
        </a:p>
      </dsp:txBody>
      <dsp:txXfrm rot="10800000">
        <a:off x="2007015" y="2850678"/>
        <a:ext cx="5516704" cy="1096807"/>
      </dsp:txXfrm>
    </dsp:sp>
    <dsp:sp modelId="{B360E102-2C9A-46D4-8BD1-661FB71BF206}">
      <dsp:nvSpPr>
        <dsp:cNvPr id="0" name=""/>
        <dsp:cNvSpPr/>
      </dsp:nvSpPr>
      <dsp:spPr>
        <a:xfrm>
          <a:off x="1184409" y="2850678"/>
          <a:ext cx="1096807" cy="1096807"/>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D0CA4A-5814-455D-82A3-0F79232D3400}">
      <dsp:nvSpPr>
        <dsp:cNvPr id="0" name=""/>
        <dsp:cNvSpPr/>
      </dsp:nvSpPr>
      <dsp:spPr>
        <a:xfrm rot="10800000">
          <a:off x="1732813" y="4274891"/>
          <a:ext cx="5790906" cy="109680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662"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a:t>In 1973 Hilton implemented central reservation system for all hotels</a:t>
          </a:r>
          <a:endParaRPr lang="en-GB" sz="2400" kern="1200"/>
        </a:p>
      </dsp:txBody>
      <dsp:txXfrm rot="10800000">
        <a:off x="2007015" y="4274891"/>
        <a:ext cx="5516704" cy="1096807"/>
      </dsp:txXfrm>
    </dsp:sp>
    <dsp:sp modelId="{8ABC8F4B-63A8-417D-A8BE-32B9D72A7D53}">
      <dsp:nvSpPr>
        <dsp:cNvPr id="0" name=""/>
        <dsp:cNvSpPr/>
      </dsp:nvSpPr>
      <dsp:spPr>
        <a:xfrm>
          <a:off x="1184409" y="4274891"/>
          <a:ext cx="1096807" cy="1096807"/>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02CCA-F779-48B8-B9C9-D0C905A75510}">
      <dsp:nvSpPr>
        <dsp:cNvPr id="0" name=""/>
        <dsp:cNvSpPr/>
      </dsp:nvSpPr>
      <dsp:spPr>
        <a:xfrm>
          <a:off x="0" y="2659"/>
          <a:ext cx="10895369" cy="56649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5F96B-DFA1-4F5F-A3E0-F441A25D44EA}">
      <dsp:nvSpPr>
        <dsp:cNvPr id="0" name=""/>
        <dsp:cNvSpPr/>
      </dsp:nvSpPr>
      <dsp:spPr>
        <a:xfrm>
          <a:off x="171364" y="130120"/>
          <a:ext cx="311571" cy="3115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760E92-5B59-454C-966F-F5F89756259B}">
      <dsp:nvSpPr>
        <dsp:cNvPr id="0" name=""/>
        <dsp:cNvSpPr/>
      </dsp:nvSpPr>
      <dsp:spPr>
        <a:xfrm>
          <a:off x="654299" y="2659"/>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711200">
            <a:lnSpc>
              <a:spcPct val="100000"/>
            </a:lnSpc>
            <a:spcBef>
              <a:spcPct val="0"/>
            </a:spcBef>
            <a:spcAft>
              <a:spcPct val="35000"/>
            </a:spcAft>
            <a:buNone/>
          </a:pPr>
          <a:r>
            <a:rPr lang="en-GB" sz="1600" b="1" kern="1200"/>
            <a:t>Using a smartphone app, guests can unlock a door using a digital key. Benefits of Digital Keys are:</a:t>
          </a:r>
          <a:endParaRPr lang="en-US" sz="1600" kern="1200"/>
        </a:p>
      </dsp:txBody>
      <dsp:txXfrm>
        <a:off x="654299" y="2659"/>
        <a:ext cx="10241070" cy="566492"/>
      </dsp:txXfrm>
    </dsp:sp>
    <dsp:sp modelId="{A2AFE0CE-BB80-40DC-BDFF-D118665FF6F3}">
      <dsp:nvSpPr>
        <dsp:cNvPr id="0" name=""/>
        <dsp:cNvSpPr/>
      </dsp:nvSpPr>
      <dsp:spPr>
        <a:xfrm>
          <a:off x="0" y="710775"/>
          <a:ext cx="10895369" cy="56649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821CE-319F-419C-970F-AC77392658CF}">
      <dsp:nvSpPr>
        <dsp:cNvPr id="0" name=""/>
        <dsp:cNvSpPr/>
      </dsp:nvSpPr>
      <dsp:spPr>
        <a:xfrm>
          <a:off x="171364" y="838236"/>
          <a:ext cx="311571" cy="3115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37350A-F026-444E-8243-46E14A680C69}">
      <dsp:nvSpPr>
        <dsp:cNvPr id="0" name=""/>
        <dsp:cNvSpPr/>
      </dsp:nvSpPr>
      <dsp:spPr>
        <a:xfrm>
          <a:off x="654299" y="710775"/>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711200">
            <a:lnSpc>
              <a:spcPct val="100000"/>
            </a:lnSpc>
            <a:spcBef>
              <a:spcPct val="0"/>
            </a:spcBef>
            <a:spcAft>
              <a:spcPct val="35000"/>
            </a:spcAft>
            <a:buNone/>
          </a:pPr>
          <a:r>
            <a:rPr lang="en-GB" sz="1600" kern="1200"/>
            <a:t>Avoid Key Card Losses and Malfunctioning</a:t>
          </a:r>
          <a:endParaRPr lang="en-US" sz="1600" kern="1200"/>
        </a:p>
      </dsp:txBody>
      <dsp:txXfrm>
        <a:off x="654299" y="710775"/>
        <a:ext cx="10241070" cy="566492"/>
      </dsp:txXfrm>
    </dsp:sp>
    <dsp:sp modelId="{844D719B-B1A2-46E8-9855-1831C9BFEFEE}">
      <dsp:nvSpPr>
        <dsp:cNvPr id="0" name=""/>
        <dsp:cNvSpPr/>
      </dsp:nvSpPr>
      <dsp:spPr>
        <a:xfrm>
          <a:off x="0" y="1418892"/>
          <a:ext cx="10895369" cy="56649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97E51-1099-4F73-AB96-BAA99E0AC341}">
      <dsp:nvSpPr>
        <dsp:cNvPr id="0" name=""/>
        <dsp:cNvSpPr/>
      </dsp:nvSpPr>
      <dsp:spPr>
        <a:xfrm>
          <a:off x="171364" y="1546352"/>
          <a:ext cx="311571" cy="3115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2E2A30-D5CD-41B1-BC18-3766DC3CE854}">
      <dsp:nvSpPr>
        <dsp:cNvPr id="0" name=""/>
        <dsp:cNvSpPr/>
      </dsp:nvSpPr>
      <dsp:spPr>
        <a:xfrm>
          <a:off x="654299" y="1418892"/>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711200">
            <a:lnSpc>
              <a:spcPct val="100000"/>
            </a:lnSpc>
            <a:spcBef>
              <a:spcPct val="0"/>
            </a:spcBef>
            <a:spcAft>
              <a:spcPct val="35000"/>
            </a:spcAft>
            <a:buNone/>
          </a:pPr>
          <a:r>
            <a:rPr lang="en-GB" sz="1600" kern="1200"/>
            <a:t>Speed up Arrival and Departure (Help.Hilton.com. 2022)</a:t>
          </a:r>
          <a:endParaRPr lang="en-US" sz="1600" kern="1200"/>
        </a:p>
      </dsp:txBody>
      <dsp:txXfrm>
        <a:off x="654299" y="1418892"/>
        <a:ext cx="10241070" cy="566492"/>
      </dsp:txXfrm>
    </dsp:sp>
    <dsp:sp modelId="{2792214E-7C6E-425A-B028-03C1AF79587E}">
      <dsp:nvSpPr>
        <dsp:cNvPr id="0" name=""/>
        <dsp:cNvSpPr/>
      </dsp:nvSpPr>
      <dsp:spPr>
        <a:xfrm>
          <a:off x="0" y="2127008"/>
          <a:ext cx="10895369" cy="56649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B486B-E9E6-4649-9AF4-8DEE2D2E139F}">
      <dsp:nvSpPr>
        <dsp:cNvPr id="0" name=""/>
        <dsp:cNvSpPr/>
      </dsp:nvSpPr>
      <dsp:spPr>
        <a:xfrm>
          <a:off x="171364" y="2254469"/>
          <a:ext cx="311571" cy="3115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FE7EBA-5D92-47A2-AB05-B4056493FBAB}">
      <dsp:nvSpPr>
        <dsp:cNvPr id="0" name=""/>
        <dsp:cNvSpPr/>
      </dsp:nvSpPr>
      <dsp:spPr>
        <a:xfrm>
          <a:off x="654299" y="2127008"/>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711200">
            <a:lnSpc>
              <a:spcPct val="100000"/>
            </a:lnSpc>
            <a:spcBef>
              <a:spcPct val="0"/>
            </a:spcBef>
            <a:spcAft>
              <a:spcPct val="35000"/>
            </a:spcAft>
            <a:buNone/>
          </a:pPr>
          <a:r>
            <a:rPr lang="en-GB" sz="1600" kern="1200"/>
            <a:t>Optimizing The Efficiency of Operational Teams</a:t>
          </a:r>
          <a:endParaRPr lang="en-US" sz="1600" kern="1200"/>
        </a:p>
      </dsp:txBody>
      <dsp:txXfrm>
        <a:off x="654299" y="2127008"/>
        <a:ext cx="10241070" cy="566492"/>
      </dsp:txXfrm>
    </dsp:sp>
    <dsp:sp modelId="{512E53C2-AD65-4421-8F03-F44132258A12}">
      <dsp:nvSpPr>
        <dsp:cNvPr id="0" name=""/>
        <dsp:cNvSpPr/>
      </dsp:nvSpPr>
      <dsp:spPr>
        <a:xfrm>
          <a:off x="0" y="2835124"/>
          <a:ext cx="10895369" cy="56649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5CAA8-C80D-4D41-ADDE-D4D5D75DB267}">
      <dsp:nvSpPr>
        <dsp:cNvPr id="0" name=""/>
        <dsp:cNvSpPr/>
      </dsp:nvSpPr>
      <dsp:spPr>
        <a:xfrm>
          <a:off x="171364" y="2962585"/>
          <a:ext cx="311571" cy="3115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0F21A6-2D7E-4042-BBF4-84FA2F32BBD5}">
      <dsp:nvSpPr>
        <dsp:cNvPr id="0" name=""/>
        <dsp:cNvSpPr/>
      </dsp:nvSpPr>
      <dsp:spPr>
        <a:xfrm>
          <a:off x="654299" y="2835124"/>
          <a:ext cx="10241070" cy="566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954" tIns="59954" rIns="59954" bIns="59954" numCol="1" spcCol="1270" anchor="ctr" anchorCtr="0">
          <a:noAutofit/>
        </a:bodyPr>
        <a:lstStyle/>
        <a:p>
          <a:pPr marL="0" lvl="0" indent="0" algn="l" defTabSz="711200">
            <a:lnSpc>
              <a:spcPct val="100000"/>
            </a:lnSpc>
            <a:spcBef>
              <a:spcPct val="0"/>
            </a:spcBef>
            <a:spcAft>
              <a:spcPct val="35000"/>
            </a:spcAft>
            <a:buNone/>
          </a:pPr>
          <a:r>
            <a:rPr lang="en-GB" sz="1600" kern="1200"/>
            <a:t>Enhances Safety Efficiency</a:t>
          </a:r>
          <a:endParaRPr lang="en-US" sz="1600" kern="1200"/>
        </a:p>
      </dsp:txBody>
      <dsp:txXfrm>
        <a:off x="654299" y="2835124"/>
        <a:ext cx="10241070" cy="566492"/>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2DD174-B112-4BF5-8A99-577DB529E2D0}" type="datetimeFigureOut">
              <a:rPr lang="en-GB" smtClean="0"/>
              <a:t>27/07/2022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400EE-7958-4F98-B4CC-05DD2FD2A06C}" type="slidenum">
              <a:rPr lang="en-GB" smtClean="0"/>
              <a:t>‹#›</a:t>
            </a:fld>
            <a:endParaRPr lang="en-GB"/>
          </a:p>
        </p:txBody>
      </p:sp>
    </p:spTree>
    <p:extLst>
      <p:ext uri="{BB962C8B-B14F-4D97-AF65-F5344CB8AC3E}">
        <p14:creationId xmlns:p14="http://schemas.microsoft.com/office/powerpoint/2010/main" val="3964637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4.png"/></Relationships>
</file>

<file path=ppt/slideLayouts/_rels/slideLayout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4.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D8E7D85-ACA9-4AE2-B1B9-45460201DF71}" type="datetimeFigureOut">
              <a:rPr lang="en-GB" smtClean="0"/>
              <a:t>27/07/2022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4395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8E7D85-ACA9-4AE2-B1B9-45460201DF71}" type="datetimeFigureOut">
              <a:rPr lang="en-GB" smtClean="0"/>
              <a:t>27/07/2022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1324014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8E7D85-ACA9-4AE2-B1B9-45460201DF71}" type="datetimeFigureOut">
              <a:rPr lang="en-GB" smtClean="0"/>
              <a:t>27/07/2022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1260934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552474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8E7D85-ACA9-4AE2-B1B9-45460201DF71}" type="datetimeFigureOut">
              <a:rPr lang="en-GB" smtClean="0"/>
              <a:t>27/07/2022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1519766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8E7D85-ACA9-4AE2-B1B9-45460201DF71}" type="datetimeFigureOut">
              <a:rPr lang="en-GB" smtClean="0"/>
              <a:t>27/07/2022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4213147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8E7D85-ACA9-4AE2-B1B9-45460201DF71}" type="datetimeFigureOut">
              <a:rPr lang="en-GB" smtClean="0"/>
              <a:t>27/07/2022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33919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133567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32079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548156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110019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19320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E7D85-ACA9-4AE2-B1B9-45460201DF71}" type="datetimeFigureOut">
              <a:rPr lang="en-GB" smtClean="0"/>
              <a:t>27/07/2022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4116739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8E7D85-ACA9-4AE2-B1B9-45460201DF71}" type="datetimeFigureOut">
              <a:rPr lang="en-GB" smtClean="0"/>
              <a:t>27/07/2022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22284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8E7D85-ACA9-4AE2-B1B9-45460201DF71}" type="datetimeFigureOut">
              <a:rPr lang="en-GB" smtClean="0"/>
              <a:t>27/07/2022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3687230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8E7D85-ACA9-4AE2-B1B9-45460201DF71}" type="datetimeFigureOut">
              <a:rPr lang="en-GB" smtClean="0"/>
              <a:t>27/07/2022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2329868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8E7D85-ACA9-4AE2-B1B9-45460201DF71}" type="datetimeFigureOut">
              <a:rPr lang="en-GB" smtClean="0"/>
              <a:t>27/07/2022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ECB432-D5C9-44D9-B9B2-BC738682204E}" type="slidenum">
              <a:rPr lang="en-GB" smtClean="0"/>
              <a:t>‹#›</a:t>
            </a:fld>
            <a:endParaRPr lang="en-GB"/>
          </a:p>
        </p:txBody>
      </p:sp>
    </p:spTree>
    <p:extLst>
      <p:ext uri="{BB962C8B-B14F-4D97-AF65-F5344CB8AC3E}">
        <p14:creationId xmlns:p14="http://schemas.microsoft.com/office/powerpoint/2010/main" val="36406824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747550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705640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7/27/2022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84403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26240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7/27/2022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214718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7/27/2022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988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7/27/2022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709530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s-ES"/>
              <a:t>Haga clic para modificar el estilo de título del patrón</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DA16AA21-1863-4931-97CB-99D0A168701B}" type="datetimeFigureOut">
              <a:rPr lang="en-US" smtClean="0"/>
              <a:t>7/27/2022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734114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3772C379-9A7C-4C87-A116-CBE9F58B04C5}" type="datetimeFigureOut">
              <a:rPr lang="en-US" smtClean="0"/>
              <a:t>7/27/2022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168379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019882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06098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83935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35377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90172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165545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64862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14445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4600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015338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4997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39671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740606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6412012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05347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2685179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659354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06908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667928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05821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930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32899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921023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08162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15041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389253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91662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14718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307565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662211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53312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390335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312642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12864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2045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5.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microsoft.com/office/2007/relationships/hdphoto" Target="../media/hdphoto1.wdp"/></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21" Type="http://schemas.openxmlformats.org/officeDocument/2006/relationships/image" Target="../media/image10.png"/><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20" Type="http://schemas.openxmlformats.org/officeDocument/2006/relationships/image" Target="../media/image9.png"/><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image" Target="../media/image8.png"/><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 Id="rId22" Type="http://schemas.openxmlformats.org/officeDocument/2006/relationships/image" Target="../media/image1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17" Type="http://schemas.openxmlformats.org/officeDocument/2006/relationships/theme" Target="../theme/theme4.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D8E7D85-ACA9-4AE2-B1B9-45460201DF71}" type="datetimeFigureOut">
              <a:rPr lang="en-GB" smtClean="0"/>
              <a:t>27/07/2022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1ECB432-D5C9-44D9-B9B2-BC738682204E}" type="slidenum">
              <a:rPr lang="en-GB" smtClean="0"/>
              <a:t>‹#›</a:t>
            </a:fld>
            <a:endParaRPr lang="en-GB"/>
          </a:p>
        </p:txBody>
      </p:sp>
    </p:spTree>
    <p:extLst>
      <p:ext uri="{BB962C8B-B14F-4D97-AF65-F5344CB8AC3E}">
        <p14:creationId xmlns:p14="http://schemas.microsoft.com/office/powerpoint/2010/main" val="1273986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7/27/2022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827594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7/27/2022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9026982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7/27/2022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375673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diagramLayout" Target="../diagrams/layout1.xml"/><Relationship Id="rId7" Type="http://schemas.openxmlformats.org/officeDocument/2006/relationships/image" Target="../media/image1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9.jp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Layout" Target="../diagrams/layout2.xml"/><Relationship Id="rId7" Type="http://schemas.openxmlformats.org/officeDocument/2006/relationships/image" Target="../media/image28.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microsoft.com/office/2007/relationships/hdphoto" Target="../media/hdphoto3.wd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9.jpeg"/><Relationship Id="rId2" Type="http://schemas.openxmlformats.org/officeDocument/2006/relationships/image" Target="../media/image7.jpeg"/><Relationship Id="rId1" Type="http://schemas.openxmlformats.org/officeDocument/2006/relationships/slideLayout" Target="../slideLayouts/slideLayout29.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eu.usatoday.com/story/travel/hotels/2018/03/12/brands-and-hotel-rooms-hilton-hotels-and-resorts-numbers/415784002/" TargetMode="External"/><Relationship Id="rId3" Type="http://schemas.openxmlformats.org/officeDocument/2006/relationships/hyperlink" Target="https://insights.ehotelier.com/insights/2022/05/18/why-hotel-automation-is-key-to-business-growth/" TargetMode="External"/><Relationship Id="rId7" Type="http://schemas.openxmlformats.org/officeDocument/2006/relationships/hyperlink" Target="https://www.scirp.org/(S(lz5mqp453edsnp55rrgjct55.))/reference/referencespapers.aspx?referenceid=2914098" TargetMode="External"/><Relationship Id="rId2" Type="http://schemas.openxmlformats.org/officeDocument/2006/relationships/hyperlink" Target="https://customerengagementmanagementintourism.wordpress.com/2017/10/06/online-aftersales-in-the-hotel-industry/" TargetMode="External"/><Relationship Id="rId1" Type="http://schemas.openxmlformats.org/officeDocument/2006/relationships/slideLayout" Target="../slideLayouts/slideLayout2.xml"/><Relationship Id="rId6" Type="http://schemas.openxmlformats.org/officeDocument/2006/relationships/hyperlink" Target="https://loyaltylobby.com/2019/07/10/brief-history-of-hilton/" TargetMode="External"/><Relationship Id="rId5" Type="http://schemas.openxmlformats.org/officeDocument/2006/relationships/hyperlink" Target="https://www.torontosom.ca/blog/a-brief-history-of-hilton-hotels" TargetMode="External"/><Relationship Id="rId10" Type="http://schemas.microsoft.com/office/2007/relationships/hdphoto" Target="../media/hdphoto3.wdp"/><Relationship Id="rId4" Type="http://schemas.openxmlformats.org/officeDocument/2006/relationships/hyperlink" Target="https://stories.hilton.com/history" TargetMode="External"/><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11B1A-AC6E-A2CE-2725-5C60A1BC19DE}"/>
              </a:ext>
            </a:extLst>
          </p:cNvPr>
          <p:cNvSpPr>
            <a:spLocks noGrp="1"/>
          </p:cNvSpPr>
          <p:nvPr>
            <p:ph type="title"/>
          </p:nvPr>
        </p:nvSpPr>
        <p:spPr>
          <a:xfrm>
            <a:off x="1447800" y="1066799"/>
            <a:ext cx="9906000" cy="1182688"/>
          </a:xfrm>
        </p:spPr>
        <p:txBody>
          <a:bodyPr>
            <a:normAutofit fontScale="90000"/>
          </a:bodyPr>
          <a:lstStyle/>
          <a:p>
            <a:r>
              <a:rPr lang="en-GB" sz="3100" dirty="0"/>
              <a:t>Digital Skills and Research Methods – BMSW4003</a:t>
            </a:r>
            <a:br>
              <a:rPr lang="en-GB" dirty="0"/>
            </a:br>
            <a:br>
              <a:rPr lang="en-GB" dirty="0"/>
            </a:br>
            <a:r>
              <a:rPr lang="en-GB" sz="2200" dirty="0"/>
              <a:t>DSR Assessment 1 Group Presentation</a:t>
            </a:r>
            <a:br>
              <a:rPr lang="en-GB" sz="2700" dirty="0"/>
            </a:br>
            <a:br>
              <a:rPr lang="en-GB" sz="2700" dirty="0"/>
            </a:br>
            <a:r>
              <a:rPr lang="en-GB" dirty="0"/>
              <a:t>Impact of the modern technology on Hilton</a:t>
            </a:r>
            <a:br>
              <a:rPr lang="en-GB" dirty="0"/>
            </a:br>
            <a:br>
              <a:rPr lang="en-GB" dirty="0"/>
            </a:br>
            <a:endParaRPr lang="en-GB" dirty="0"/>
          </a:p>
        </p:txBody>
      </p:sp>
      <p:sp>
        <p:nvSpPr>
          <p:cNvPr id="3" name="Content Placeholder 2">
            <a:extLst>
              <a:ext uri="{FF2B5EF4-FFF2-40B4-BE49-F238E27FC236}">
                <a16:creationId xmlns:a16="http://schemas.microsoft.com/office/drawing/2014/main" id="{36D49FD9-9003-FA1B-78E5-60E986AE680E}"/>
              </a:ext>
            </a:extLst>
          </p:cNvPr>
          <p:cNvSpPr>
            <a:spLocks noGrp="1"/>
          </p:cNvSpPr>
          <p:nvPr>
            <p:ph idx="1"/>
          </p:nvPr>
        </p:nvSpPr>
        <p:spPr>
          <a:xfrm>
            <a:off x="1447800" y="2249487"/>
            <a:ext cx="9599611" cy="3541714"/>
          </a:xfrm>
        </p:spPr>
        <p:txBody>
          <a:bodyPr>
            <a:normAutofit fontScale="92500" lnSpcReduction="20000"/>
          </a:bodyPr>
          <a:lstStyle/>
          <a:p>
            <a:pPr marL="0" indent="0">
              <a:buNone/>
            </a:pPr>
            <a:r>
              <a:rPr lang="en-GB" sz="2000" dirty="0"/>
              <a:t>Lecturer: SUNETH FERNANDO</a:t>
            </a:r>
          </a:p>
          <a:p>
            <a:pPr marL="0" indent="0">
              <a:buNone/>
            </a:pPr>
            <a:endParaRPr lang="en-GB" dirty="0"/>
          </a:p>
          <a:p>
            <a:pPr marL="0" indent="0">
              <a:buNone/>
            </a:pPr>
            <a:r>
              <a:rPr lang="en-GB" sz="2600" dirty="0"/>
              <a:t>Students Group 2:</a:t>
            </a:r>
          </a:p>
          <a:p>
            <a:pPr marL="0" indent="0">
              <a:buNone/>
            </a:pPr>
            <a:r>
              <a:rPr lang="en-GB" sz="2600" dirty="0"/>
              <a:t>Bernad Mrsic			(2133762) Pages 1,2,3 – 14,15</a:t>
            </a:r>
          </a:p>
          <a:p>
            <a:pPr marL="0" indent="0">
              <a:buNone/>
            </a:pPr>
            <a:r>
              <a:rPr lang="en-GB" sz="2600" dirty="0"/>
              <a:t>Oksana Mrsic			(2131895) Pages 4,5,6</a:t>
            </a:r>
          </a:p>
          <a:p>
            <a:pPr marL="0" indent="0">
              <a:buNone/>
            </a:pPr>
            <a:r>
              <a:rPr lang="en-GB" sz="2600" dirty="0"/>
              <a:t>Malgorzata </a:t>
            </a:r>
            <a:r>
              <a:rPr lang="en-GB" sz="2600" dirty="0" err="1"/>
              <a:t>Smialkowska</a:t>
            </a:r>
            <a:r>
              <a:rPr lang="en-GB" sz="2600" dirty="0"/>
              <a:t>	(2133603) Pages 7,8,9</a:t>
            </a:r>
          </a:p>
          <a:p>
            <a:pPr marL="0" indent="0">
              <a:buNone/>
            </a:pPr>
            <a:r>
              <a:rPr lang="en-GB" sz="2600" dirty="0"/>
              <a:t>Andrea Fernandez Iglesias	(2133837) Pages 10,11,12,13</a:t>
            </a:r>
          </a:p>
          <a:p>
            <a:pPr marL="0" indent="0">
              <a:buNone/>
            </a:pPr>
            <a:endParaRPr lang="en-GB" dirty="0"/>
          </a:p>
        </p:txBody>
      </p:sp>
      <p:pic>
        <p:nvPicPr>
          <p:cNvPr id="7" name="Picture 6" descr="Logo&#10;&#10;Description automatically generated">
            <a:extLst>
              <a:ext uri="{FF2B5EF4-FFF2-40B4-BE49-F238E27FC236}">
                <a16:creationId xmlns:a16="http://schemas.microsoft.com/office/drawing/2014/main" id="{C056D851-119A-8A33-16DA-4478A8D7DC3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31120" y1="72407" x2="31120" y2="72407"/>
                        <a14:foregroundMark x1="38438" y1="74537" x2="38438" y2="74537"/>
                        <a14:foregroundMark x1="39063" y1="62639" x2="39063" y2="62639"/>
                        <a14:foregroundMark x1="46068" y1="65880" x2="46068" y2="65880"/>
                        <a14:foregroundMark x1="50964" y1="72917" x2="50964" y2="72917"/>
                        <a14:foregroundMark x1="56458" y1="75093" x2="56458" y2="75093"/>
                        <a14:foregroundMark x1="75990" y1="74028" x2="75990" y2="74028"/>
                        <a14:foregroundMark x1="64688" y1="52870" x2="64688" y2="52870"/>
                      </a14:backgroundRemoval>
                    </a14:imgEffect>
                  </a14:imgLayer>
                </a14:imgProps>
              </a:ext>
              <a:ext uri="{28A0092B-C50C-407E-A947-70E740481C1C}">
                <a14:useLocalDpi xmlns:a14="http://schemas.microsoft.com/office/drawing/2010/main" val="0"/>
              </a:ext>
            </a:extLst>
          </a:blip>
          <a:stretch>
            <a:fillRect/>
          </a:stretch>
        </p:blipFill>
        <p:spPr>
          <a:xfrm>
            <a:off x="8638149" y="4973096"/>
            <a:ext cx="2908817" cy="1636210"/>
          </a:xfrm>
          <a:prstGeom prst="rect">
            <a:avLst/>
          </a:prstGeom>
        </p:spPr>
      </p:pic>
    </p:spTree>
    <p:extLst>
      <p:ext uri="{BB962C8B-B14F-4D97-AF65-F5344CB8AC3E}">
        <p14:creationId xmlns:p14="http://schemas.microsoft.com/office/powerpoint/2010/main" val="3807153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1000" tmFilter="0, 0; .2, .5; .8, .5; 1, 0"/>
                                        <p:tgtEl>
                                          <p:spTgt spid="7"/>
                                        </p:tgtEl>
                                      </p:cBhvr>
                                    </p:animEffect>
                                    <p:animScale>
                                      <p:cBhvr>
                                        <p:cTn id="7" dur="50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5AC7E8BD-88EA-37FF-B2F9-176412F3D42D}"/>
              </a:ext>
            </a:extLst>
          </p:cNvPr>
          <p:cNvGraphicFramePr>
            <a:graphicFrameLocks noGrp="1"/>
          </p:cNvGraphicFramePr>
          <p:nvPr>
            <p:ph idx="1"/>
            <p:extLst>
              <p:ext uri="{D42A27DB-BD31-4B8C-83A1-F6EECF244321}">
                <p14:modId xmlns:p14="http://schemas.microsoft.com/office/powerpoint/2010/main" val="3148778338"/>
              </p:ext>
            </p:extLst>
          </p:nvPr>
        </p:nvGraphicFramePr>
        <p:xfrm>
          <a:off x="1910282" y="1052465"/>
          <a:ext cx="9446562" cy="4753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Logo&#10;&#10;Description automatically generated">
            <a:extLst>
              <a:ext uri="{FF2B5EF4-FFF2-40B4-BE49-F238E27FC236}">
                <a16:creationId xmlns:a16="http://schemas.microsoft.com/office/drawing/2014/main" id="{C056D851-119A-8A33-16DA-4478A8D7DC34}"/>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foregroundMark x1="31120" y1="72407" x2="31120" y2="72407"/>
                        <a14:foregroundMark x1="38438" y1="74537" x2="38438" y2="74537"/>
                        <a14:foregroundMark x1="39063" y1="62639" x2="39063" y2="62639"/>
                        <a14:foregroundMark x1="46068" y1="65880" x2="46068" y2="65880"/>
                        <a14:foregroundMark x1="50964" y1="72917" x2="50964" y2="72917"/>
                        <a14:foregroundMark x1="56458" y1="75093" x2="56458" y2="75093"/>
                        <a14:foregroundMark x1="75990" y1="74028" x2="75990" y2="74028"/>
                        <a14:foregroundMark x1="64688" y1="52870" x2="64688" y2="52870"/>
                      </a14:backgroundRemoval>
                    </a14:imgEffect>
                  </a14:imgLayer>
                </a14:imgProps>
              </a:ext>
              <a:ext uri="{28A0092B-C50C-407E-A947-70E740481C1C}">
                <a14:useLocalDpi xmlns:a14="http://schemas.microsoft.com/office/drawing/2010/main" val="0"/>
              </a:ext>
            </a:extLst>
          </a:blip>
          <a:stretch>
            <a:fillRect/>
          </a:stretch>
        </p:blipFill>
        <p:spPr>
          <a:xfrm>
            <a:off x="9588763" y="4973096"/>
            <a:ext cx="2908817" cy="1636210"/>
          </a:xfrm>
          <a:prstGeom prst="rect">
            <a:avLst/>
          </a:prstGeom>
        </p:spPr>
      </p:pic>
      <p:pic>
        <p:nvPicPr>
          <p:cNvPr id="5" name="Picture 4" descr="A building with palm trees in front of it&#10;&#10;Description automatically generated with medium confidence">
            <a:extLst>
              <a:ext uri="{FF2B5EF4-FFF2-40B4-BE49-F238E27FC236}">
                <a16:creationId xmlns:a16="http://schemas.microsoft.com/office/drawing/2014/main" id="{AB511A29-5F13-6BC8-D53B-91304A0A02E0}"/>
              </a:ext>
            </a:extLst>
          </p:cNvPr>
          <p:cNvPicPr>
            <a:picLocks noChangeAspect="1"/>
          </p:cNvPicPr>
          <p:nvPr/>
        </p:nvPicPr>
        <p:blipFill rotWithShape="1">
          <a:blip r:embed="rId9">
            <a:extLst>
              <a:ext uri="{28A0092B-C50C-407E-A947-70E740481C1C}">
                <a14:useLocalDpi xmlns:a14="http://schemas.microsoft.com/office/drawing/2010/main" val="0"/>
              </a:ext>
            </a:extLst>
          </a:blip>
          <a:srcRect r="9648"/>
          <a:stretch/>
        </p:blipFill>
        <p:spPr>
          <a:xfrm>
            <a:off x="-2750790" y="0"/>
            <a:ext cx="5430615" cy="7692647"/>
          </a:xfrm>
          <a:prstGeom prst="rect">
            <a:avLst/>
          </a:prstGeom>
        </p:spPr>
      </p:pic>
    </p:spTree>
    <p:extLst>
      <p:ext uri="{BB962C8B-B14F-4D97-AF65-F5344CB8AC3E}">
        <p14:creationId xmlns:p14="http://schemas.microsoft.com/office/powerpoint/2010/main" val="2557826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1000" tmFilter="0, 0; .2, .5; .8, .5; 1, 0"/>
                                        <p:tgtEl>
                                          <p:spTgt spid="7"/>
                                        </p:tgtEl>
                                      </p:cBhvr>
                                    </p:animEffect>
                                    <p:animScale>
                                      <p:cBhvr>
                                        <p:cTn id="7" dur="50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6FBBEA57-2F54-EA57-21C6-6A93B1EE7CB7}"/>
              </a:ext>
            </a:extLst>
          </p:cNvPr>
          <p:cNvGraphicFramePr>
            <a:graphicFrameLocks noGrp="1"/>
          </p:cNvGraphicFramePr>
          <p:nvPr>
            <p:ph idx="1"/>
            <p:extLst>
              <p:ext uri="{D42A27DB-BD31-4B8C-83A1-F6EECF244321}">
                <p14:modId xmlns:p14="http://schemas.microsoft.com/office/powerpoint/2010/main" val="2856975904"/>
              </p:ext>
            </p:extLst>
          </p:nvPr>
        </p:nvGraphicFramePr>
        <p:xfrm>
          <a:off x="2504368" y="639193"/>
          <a:ext cx="8708130" cy="53739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Diagram&#10;&#10;Description automatically generated">
            <a:extLst>
              <a:ext uri="{FF2B5EF4-FFF2-40B4-BE49-F238E27FC236}">
                <a16:creationId xmlns:a16="http://schemas.microsoft.com/office/drawing/2014/main" id="{5E169960-4671-AD98-EEA7-88EDB0F27E76}"/>
              </a:ext>
            </a:extLst>
          </p:cNvPr>
          <p:cNvPicPr>
            <a:picLocks noChangeAspect="1"/>
          </p:cNvPicPr>
          <p:nvPr/>
        </p:nvPicPr>
        <p:blipFill rotWithShape="1">
          <a:blip r:embed="rId7">
            <a:extLst>
              <a:ext uri="{28A0092B-C50C-407E-A947-70E740481C1C}">
                <a14:useLocalDpi xmlns:a14="http://schemas.microsoft.com/office/drawing/2010/main" val="0"/>
              </a:ext>
            </a:extLst>
          </a:blip>
          <a:srcRect t="5816"/>
          <a:stretch/>
        </p:blipFill>
        <p:spPr>
          <a:xfrm>
            <a:off x="301101" y="283967"/>
            <a:ext cx="2286000" cy="6325339"/>
          </a:xfrm>
          <a:prstGeom prst="rect">
            <a:avLst/>
          </a:prstGeom>
        </p:spPr>
      </p:pic>
      <p:pic>
        <p:nvPicPr>
          <p:cNvPr id="6" name="Picture 5" descr="Logo&#10;&#10;Description automatically generated">
            <a:extLst>
              <a:ext uri="{FF2B5EF4-FFF2-40B4-BE49-F238E27FC236}">
                <a16:creationId xmlns:a16="http://schemas.microsoft.com/office/drawing/2014/main" id="{4D5EBC02-096B-DA48-F102-E0BD8D61548F}"/>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31120" y1="72407" x2="31120" y2="72407"/>
                        <a14:foregroundMark x1="38438" y1="74537" x2="38438" y2="74537"/>
                        <a14:foregroundMark x1="39063" y1="62639" x2="39063" y2="62639"/>
                        <a14:foregroundMark x1="46068" y1="65880" x2="46068" y2="65880"/>
                        <a14:foregroundMark x1="50964" y1="72917" x2="50964" y2="72917"/>
                        <a14:foregroundMark x1="56458" y1="75093" x2="56458" y2="75093"/>
                        <a14:foregroundMark x1="75990" y1="74028" x2="75990" y2="74028"/>
                        <a14:foregroundMark x1="64688" y1="52870" x2="64688" y2="52870"/>
                      </a14:backgroundRemoval>
                    </a14:imgEffect>
                  </a14:imgLayer>
                </a14:imgProps>
              </a:ext>
              <a:ext uri="{28A0092B-C50C-407E-A947-70E740481C1C}">
                <a14:useLocalDpi xmlns:a14="http://schemas.microsoft.com/office/drawing/2010/main" val="0"/>
              </a:ext>
            </a:extLst>
          </a:blip>
          <a:stretch>
            <a:fillRect/>
          </a:stretch>
        </p:blipFill>
        <p:spPr>
          <a:xfrm>
            <a:off x="9588763" y="4973096"/>
            <a:ext cx="2908817" cy="1636210"/>
          </a:xfrm>
          <a:prstGeom prst="rect">
            <a:avLst/>
          </a:prstGeom>
        </p:spPr>
      </p:pic>
    </p:spTree>
    <p:extLst>
      <p:ext uri="{BB962C8B-B14F-4D97-AF65-F5344CB8AC3E}">
        <p14:creationId xmlns:p14="http://schemas.microsoft.com/office/powerpoint/2010/main" val="2862513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1000" tmFilter="0, 0; .2, .5; .8, .5; 1, 0"/>
                                        <p:tgtEl>
                                          <p:spTgt spid="6"/>
                                        </p:tgtEl>
                                      </p:cBhvr>
                                    </p:animEffect>
                                    <p:animScale>
                                      <p:cBhvr>
                                        <p:cTn id="7" dur="50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87457-87B3-275D-04CD-72649C820721}"/>
              </a:ext>
            </a:extLst>
          </p:cNvPr>
          <p:cNvSpPr>
            <a:spLocks noGrp="1"/>
          </p:cNvSpPr>
          <p:nvPr>
            <p:ph type="ctrTitle"/>
          </p:nvPr>
        </p:nvSpPr>
        <p:spPr>
          <a:xfrm>
            <a:off x="2279567" y="279071"/>
            <a:ext cx="9225046" cy="1887080"/>
          </a:xfrm>
        </p:spPr>
        <p:txBody>
          <a:bodyPr>
            <a:normAutofit/>
          </a:bodyPr>
          <a:lstStyle/>
          <a:p>
            <a:r>
              <a:rPr lang="en-US" b="1" dirty="0"/>
              <a:t>Challenges before introducing the technology</a:t>
            </a:r>
          </a:p>
        </p:txBody>
      </p:sp>
      <p:sp>
        <p:nvSpPr>
          <p:cNvPr id="3" name="Subtitle 2">
            <a:extLst>
              <a:ext uri="{FF2B5EF4-FFF2-40B4-BE49-F238E27FC236}">
                <a16:creationId xmlns:a16="http://schemas.microsoft.com/office/drawing/2014/main" id="{350BFCA0-8A4F-712B-CB28-596D11FB292A}"/>
              </a:ext>
            </a:extLst>
          </p:cNvPr>
          <p:cNvSpPr>
            <a:spLocks noGrp="1"/>
          </p:cNvSpPr>
          <p:nvPr>
            <p:ph type="subTitle" idx="1"/>
          </p:nvPr>
        </p:nvSpPr>
        <p:spPr>
          <a:xfrm rot="10800000" flipV="1">
            <a:off x="2279561" y="2343705"/>
            <a:ext cx="9225047" cy="4129090"/>
          </a:xfrm>
        </p:spPr>
        <p:txBody>
          <a:bodyPr>
            <a:normAutofit fontScale="92500" lnSpcReduction="10000"/>
          </a:bodyPr>
          <a:lstStyle/>
          <a:p>
            <a:pPr marL="285750" indent="-285750">
              <a:buFont typeface="Arial" panose="020B0604020202020204" pitchFamily="34" charset="0"/>
              <a:buChar char="•"/>
            </a:pPr>
            <a:endParaRPr lang="en-GB" sz="1600" dirty="0"/>
          </a:p>
          <a:p>
            <a:pPr marL="285750" indent="-285750">
              <a:buFont typeface="Wingdings" pitchFamily="2" charset="2"/>
              <a:buChar char="v"/>
            </a:pPr>
            <a:r>
              <a:rPr lang="en-GB" sz="2600" b="1" dirty="0"/>
              <a:t>How does Hilton market its product and services without the technology</a:t>
            </a:r>
            <a:endParaRPr lang="en-GB" sz="2600" dirty="0"/>
          </a:p>
          <a:p>
            <a:r>
              <a:rPr lang="en-GB" dirty="0"/>
              <a:t>Hilton was established in 1919, at the time there was a limited way of marketing their product and services. Most common will be the word of mouth, Newspaper advertising, printed leaflets or by letter and by making grand visual effects of the Hotel building attracting people in.</a:t>
            </a:r>
          </a:p>
          <a:p>
            <a:pPr marL="285750" indent="-285750">
              <a:buFont typeface="Wingdings" pitchFamily="2" charset="2"/>
              <a:buChar char="v"/>
            </a:pPr>
            <a:r>
              <a:rPr lang="en-GB" sz="2600" b="1" dirty="0"/>
              <a:t>How Hilton sells their products and services without the technology</a:t>
            </a:r>
            <a:endParaRPr lang="en-GB" sz="2600" dirty="0"/>
          </a:p>
          <a:p>
            <a:r>
              <a:rPr lang="en-GB" dirty="0"/>
              <a:t>In the old days, all payment was done in cash and at the end of the stay, rooms will be charged with any additional services then the payment was taken at the end of the stay, payment was done in person, and booking was done by the phone, telegraph, by letter or in person.</a:t>
            </a:r>
          </a:p>
          <a:p>
            <a:endParaRPr lang="en-GB" sz="2000" b="1" dirty="0"/>
          </a:p>
        </p:txBody>
      </p:sp>
    </p:spTree>
    <p:extLst>
      <p:ext uri="{BB962C8B-B14F-4D97-AF65-F5344CB8AC3E}">
        <p14:creationId xmlns:p14="http://schemas.microsoft.com/office/powerpoint/2010/main" val="1655071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3CD823-686A-C06B-B982-483EA499142C}"/>
              </a:ext>
            </a:extLst>
          </p:cNvPr>
          <p:cNvSpPr>
            <a:spLocks noGrp="1"/>
          </p:cNvSpPr>
          <p:nvPr>
            <p:ph idx="1"/>
          </p:nvPr>
        </p:nvSpPr>
        <p:spPr>
          <a:xfrm>
            <a:off x="2615845" y="867527"/>
            <a:ext cx="8915400" cy="5122946"/>
          </a:xfrm>
        </p:spPr>
        <p:txBody>
          <a:bodyPr/>
          <a:lstStyle/>
          <a:p>
            <a:pPr marL="285750" indent="-285750">
              <a:buFont typeface="Wingdings" pitchFamily="2" charset="2"/>
              <a:buChar char="v"/>
            </a:pPr>
            <a:endParaRPr lang="en-GB" b="1" dirty="0"/>
          </a:p>
          <a:p>
            <a:pPr>
              <a:buFont typeface="Wingdings" pitchFamily="2" charset="2"/>
              <a:buChar char="v"/>
            </a:pPr>
            <a:r>
              <a:rPr lang="en-GB" sz="2400" b="1" dirty="0"/>
              <a:t>How did Hilton reach customers and suppliers without technology</a:t>
            </a:r>
            <a:endParaRPr lang="en-GB" sz="2400" dirty="0"/>
          </a:p>
          <a:p>
            <a:pPr marL="0" indent="0">
              <a:buNone/>
            </a:pPr>
            <a:r>
              <a:rPr lang="en-GB" dirty="0"/>
              <a:t>Customers were reached by phone, letters, newspaper advertisements as well as by visit of hotel representatives. Suppliers have normally gone by daily supply contract which was revised daily and list hand over to supplier delivery driver, as well as ordering by landline phone.</a:t>
            </a:r>
          </a:p>
          <a:p>
            <a:pPr marL="0" indent="0">
              <a:buNone/>
            </a:pPr>
            <a:endParaRPr lang="en-GB" dirty="0"/>
          </a:p>
          <a:p>
            <a:pPr>
              <a:buFont typeface="Wingdings" pitchFamily="2" charset="2"/>
              <a:buChar char="v"/>
            </a:pPr>
            <a:r>
              <a:rPr lang="en-GB" sz="2400" b="1" dirty="0"/>
              <a:t>How did Hilton struggle without modern technology</a:t>
            </a:r>
            <a:endParaRPr lang="en-GB" sz="2400" dirty="0"/>
          </a:p>
          <a:p>
            <a:pPr marL="0" indent="0">
              <a:buNone/>
            </a:pPr>
            <a:r>
              <a:rPr lang="en-GB" dirty="0"/>
              <a:t>Without modern technology, even basic jobs were very labour intensive and time-consuming. It was extremely hard and time-consuming to reach existing customers as well as reach new ones on any big scale. The real expansion and boom of the hotel industry didn’t start until the start of central booking systems</a:t>
            </a:r>
          </a:p>
          <a:p>
            <a:endParaRPr lang="en-US" dirty="0"/>
          </a:p>
        </p:txBody>
      </p:sp>
    </p:spTree>
    <p:extLst>
      <p:ext uri="{BB962C8B-B14F-4D97-AF65-F5344CB8AC3E}">
        <p14:creationId xmlns:p14="http://schemas.microsoft.com/office/powerpoint/2010/main" val="2008060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2D4443-1325-8C22-A259-ECC6E6049C02}"/>
              </a:ext>
            </a:extLst>
          </p:cNvPr>
          <p:cNvSpPr>
            <a:spLocks noGrp="1"/>
          </p:cNvSpPr>
          <p:nvPr>
            <p:ph idx="1"/>
          </p:nvPr>
        </p:nvSpPr>
        <p:spPr>
          <a:xfrm>
            <a:off x="2586342" y="410592"/>
            <a:ext cx="8915400" cy="6036816"/>
          </a:xfrm>
        </p:spPr>
        <p:txBody>
          <a:bodyPr>
            <a:normAutofit fontScale="77500" lnSpcReduction="20000"/>
          </a:bodyPr>
          <a:lstStyle/>
          <a:p>
            <a:pPr marL="285750" indent="-285750">
              <a:buFont typeface="Wingdings" pitchFamily="2" charset="2"/>
              <a:buChar char="v"/>
            </a:pPr>
            <a:r>
              <a:rPr lang="en-GB" sz="2800" b="1" dirty="0"/>
              <a:t>ORIGINAL KEYS VS INFRARED SCANNER: </a:t>
            </a:r>
          </a:p>
          <a:p>
            <a:pPr marL="0" indent="0">
              <a:buNone/>
            </a:pPr>
            <a:endParaRPr lang="en-GB" b="1" dirty="0"/>
          </a:p>
          <a:p>
            <a:pPr>
              <a:buFont typeface="Wingdings" pitchFamily="2" charset="2"/>
              <a:buChar char="Ø"/>
            </a:pPr>
            <a:r>
              <a:rPr lang="en-GB" dirty="0"/>
              <a:t>SMART ROOM KEY INSTEAD OF ORIGINAL KEY.</a:t>
            </a:r>
          </a:p>
          <a:p>
            <a:pPr marL="0" indent="0">
              <a:buNone/>
            </a:pPr>
            <a:endParaRPr lang="en-GB" dirty="0"/>
          </a:p>
          <a:p>
            <a:pPr marL="285750" indent="-285750">
              <a:buFont typeface="Wingdings" pitchFamily="2" charset="2"/>
              <a:buChar char="v"/>
            </a:pPr>
            <a:r>
              <a:rPr lang="en-GB" sz="2800" b="1" dirty="0"/>
              <a:t>QUIUE IN THE HOTEL VS Mobile communication &amp; automation :</a:t>
            </a:r>
          </a:p>
          <a:p>
            <a:pPr marL="0" indent="0">
              <a:buNone/>
            </a:pPr>
            <a:endParaRPr lang="en-GB" b="1" dirty="0"/>
          </a:p>
          <a:p>
            <a:pPr>
              <a:buFont typeface="Wingdings" pitchFamily="2" charset="2"/>
              <a:buChar char="Ø"/>
            </a:pPr>
            <a:r>
              <a:rPr lang="en-GB" dirty="0"/>
              <a:t> It is not necessary to stand in the lobby of a hotel, customers can book a room through the app on the phone.</a:t>
            </a:r>
          </a:p>
          <a:p>
            <a:pPr marL="0" indent="0">
              <a:buNone/>
            </a:pPr>
            <a:endParaRPr lang="en-GB" dirty="0"/>
          </a:p>
          <a:p>
            <a:pPr marL="285750" indent="-285750">
              <a:buFont typeface="Wingdings" pitchFamily="2" charset="2"/>
              <a:buChar char="v"/>
            </a:pPr>
            <a:r>
              <a:rPr lang="en-GB" sz="3100" b="1" dirty="0"/>
              <a:t>After-sales-support :</a:t>
            </a:r>
          </a:p>
          <a:p>
            <a:pPr marL="0" indent="0">
              <a:buNone/>
            </a:pPr>
            <a:endParaRPr lang="en-GB" b="1" dirty="0"/>
          </a:p>
          <a:p>
            <a:pPr>
              <a:buFont typeface="Wingdings" pitchFamily="2" charset="2"/>
              <a:buChar char="Ø"/>
            </a:pPr>
            <a:r>
              <a:rPr lang="en-GB" dirty="0"/>
              <a:t> Smart technology helps hotel firms to get feedback from guests through social media apps and software, It is an easier and more efficient way to track comments from guests instead the old-fashioned ways.</a:t>
            </a:r>
          </a:p>
          <a:p>
            <a:pPr marL="0" indent="0">
              <a:buNone/>
            </a:pPr>
            <a:endParaRPr lang="en-GB" b="1" dirty="0"/>
          </a:p>
          <a:p>
            <a:pPr>
              <a:buFont typeface="Wingdings" pitchFamily="2" charset="2"/>
              <a:buChar char="v"/>
            </a:pPr>
            <a:r>
              <a:rPr lang="en-GB" sz="3100" b="1" dirty="0"/>
              <a:t>STUFF VS Robot delivery:</a:t>
            </a:r>
          </a:p>
          <a:p>
            <a:pPr marL="0" indent="0">
              <a:buNone/>
            </a:pPr>
            <a:endParaRPr lang="en-GB" sz="3100" b="1" dirty="0"/>
          </a:p>
          <a:p>
            <a:pPr>
              <a:buFont typeface="Wingdings" pitchFamily="2" charset="2"/>
              <a:buChar char="Ø"/>
            </a:pPr>
            <a:r>
              <a:rPr lang="en-GB" dirty="0"/>
              <a:t>     Robot delivery is a creative marketing strategy which uses smart technology to attract customers to have a pleasant experience when they get the service of delivering instead of stuff delivering. </a:t>
            </a:r>
          </a:p>
          <a:p>
            <a:pPr marL="0" indent="0">
              <a:buNone/>
            </a:pPr>
            <a:endParaRPr lang="en-US" dirty="0"/>
          </a:p>
        </p:txBody>
      </p:sp>
    </p:spTree>
    <p:extLst>
      <p:ext uri="{BB962C8B-B14F-4D97-AF65-F5344CB8AC3E}">
        <p14:creationId xmlns:p14="http://schemas.microsoft.com/office/powerpoint/2010/main" val="87138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2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ctrTitle"/>
          </p:nvPr>
        </p:nvSpPr>
        <p:spPr>
          <a:xfrm>
            <a:off x="648930" y="629266"/>
            <a:ext cx="6188190" cy="1622321"/>
          </a:xfrm>
        </p:spPr>
        <p:txBody>
          <a:bodyPr vert="horz" lIns="91440" tIns="45720" rIns="91440" bIns="45720" rtlCol="0" anchor="t">
            <a:normAutofit/>
          </a:bodyPr>
          <a:lstStyle/>
          <a:p>
            <a:r>
              <a:rPr lang="en-US" sz="4200">
                <a:solidFill>
                  <a:srgbClr val="EBEBEB"/>
                </a:solidFill>
              </a:rPr>
              <a:t>I0T Smart Room Technology</a:t>
            </a:r>
          </a:p>
        </p:txBody>
      </p:sp>
      <p:sp>
        <p:nvSpPr>
          <p:cNvPr id="3" name="Subtitle 2"/>
          <p:cNvSpPr>
            <a:spLocks noGrp="1"/>
          </p:cNvSpPr>
          <p:nvPr>
            <p:ph type="subTitle" idx="1"/>
          </p:nvPr>
        </p:nvSpPr>
        <p:spPr>
          <a:xfrm>
            <a:off x="648930" y="2438400"/>
            <a:ext cx="6188189" cy="3785419"/>
          </a:xfrm>
        </p:spPr>
        <p:txBody>
          <a:bodyPr vert="horz" lIns="91440" tIns="45720" rIns="91440" bIns="45720" rtlCol="0">
            <a:normAutofit/>
          </a:bodyPr>
          <a:lstStyle/>
          <a:p>
            <a:pPr indent="-228600">
              <a:lnSpc>
                <a:spcPct val="90000"/>
              </a:lnSpc>
              <a:buFont typeface="Wingdings 3" charset="2"/>
              <a:buChar char=""/>
            </a:pPr>
            <a:r>
              <a:rPr lang="en-US" sz="1300">
                <a:solidFill>
                  <a:srgbClr val="FFFFFF"/>
                </a:solidFill>
              </a:rPr>
              <a:t>IoT home automation is the capacity to operate household appliances using internet-connected, electronically controlled devices.</a:t>
            </a:r>
          </a:p>
          <a:p>
            <a:pPr indent="-228600">
              <a:lnSpc>
                <a:spcPct val="90000"/>
              </a:lnSpc>
              <a:buFont typeface="Wingdings 3" charset="2"/>
              <a:buChar char=""/>
            </a:pPr>
            <a:endParaRPr lang="en-US" sz="1300">
              <a:solidFill>
                <a:srgbClr val="FFFFFF"/>
              </a:solidFill>
            </a:endParaRPr>
          </a:p>
          <a:p>
            <a:pPr indent="-228600">
              <a:lnSpc>
                <a:spcPct val="90000"/>
              </a:lnSpc>
              <a:buFont typeface="Wingdings 3" charset="2"/>
              <a:buChar char=""/>
            </a:pPr>
            <a:r>
              <a:rPr lang="en-US" sz="1300">
                <a:solidFill>
                  <a:srgbClr val="FFFFFF"/>
                </a:solidFill>
              </a:rPr>
              <a:t>Facilities are:</a:t>
            </a:r>
          </a:p>
          <a:p>
            <a:pPr indent="-228600">
              <a:lnSpc>
                <a:spcPct val="90000"/>
              </a:lnSpc>
              <a:buFont typeface="Wingdings 3" charset="2"/>
              <a:buChar char=""/>
            </a:pPr>
            <a:endParaRPr lang="en-US" sz="1300">
              <a:solidFill>
                <a:srgbClr val="FFFFFF"/>
              </a:solidFill>
            </a:endParaRPr>
          </a:p>
          <a:p>
            <a:pPr indent="-228600">
              <a:lnSpc>
                <a:spcPct val="90000"/>
              </a:lnSpc>
              <a:buFont typeface="Wingdings 3" charset="2"/>
              <a:buChar char=""/>
            </a:pPr>
            <a:r>
              <a:rPr lang="en-US" sz="1300">
                <a:solidFill>
                  <a:srgbClr val="FFFFFF"/>
                </a:solidFill>
              </a:rPr>
              <a:t>Convenience</a:t>
            </a:r>
          </a:p>
          <a:p>
            <a:pPr indent="-228600">
              <a:lnSpc>
                <a:spcPct val="90000"/>
              </a:lnSpc>
              <a:buFont typeface="Wingdings 3" charset="2"/>
              <a:buChar char=""/>
            </a:pPr>
            <a:endParaRPr lang="en-US" sz="1300">
              <a:solidFill>
                <a:srgbClr val="FFFFFF"/>
              </a:solidFill>
            </a:endParaRPr>
          </a:p>
          <a:p>
            <a:pPr indent="-228600">
              <a:lnSpc>
                <a:spcPct val="90000"/>
              </a:lnSpc>
              <a:buFont typeface="Wingdings 3" charset="2"/>
              <a:buChar char=""/>
            </a:pPr>
            <a:r>
              <a:rPr lang="en-US" sz="1300">
                <a:solidFill>
                  <a:srgbClr val="FFFFFF"/>
                </a:solidFill>
              </a:rPr>
              <a:t>More Flexibility (Samuel, 2016)</a:t>
            </a:r>
          </a:p>
          <a:p>
            <a:pPr indent="-228600">
              <a:lnSpc>
                <a:spcPct val="90000"/>
              </a:lnSpc>
              <a:buFont typeface="Wingdings 3" charset="2"/>
              <a:buChar char=""/>
            </a:pPr>
            <a:endParaRPr lang="en-US" sz="1300">
              <a:solidFill>
                <a:srgbClr val="FFFFFF"/>
              </a:solidFill>
            </a:endParaRPr>
          </a:p>
          <a:p>
            <a:pPr indent="-228600">
              <a:lnSpc>
                <a:spcPct val="90000"/>
              </a:lnSpc>
              <a:buFont typeface="Wingdings 3" charset="2"/>
              <a:buChar char=""/>
            </a:pPr>
            <a:r>
              <a:rPr lang="en-US" sz="1300">
                <a:solidFill>
                  <a:srgbClr val="FFFFFF"/>
                </a:solidFill>
              </a:rPr>
              <a:t>Enhanced Security</a:t>
            </a:r>
          </a:p>
          <a:p>
            <a:pPr indent="-228600">
              <a:lnSpc>
                <a:spcPct val="90000"/>
              </a:lnSpc>
              <a:buFont typeface="Wingdings 3" charset="2"/>
              <a:buChar char=""/>
            </a:pPr>
            <a:endParaRPr lang="en-US" sz="1300">
              <a:solidFill>
                <a:srgbClr val="FFFFFF"/>
              </a:solidFill>
            </a:endParaRPr>
          </a:p>
          <a:p>
            <a:pPr indent="-228600">
              <a:lnSpc>
                <a:spcPct val="90000"/>
              </a:lnSpc>
              <a:buFont typeface="Wingdings 3" charset="2"/>
              <a:buChar char=""/>
            </a:pPr>
            <a:r>
              <a:rPr lang="en-US" sz="1300">
                <a:solidFill>
                  <a:srgbClr val="FFFFFF"/>
                </a:solidFill>
              </a:rPr>
              <a:t>Energy Efficiency</a:t>
            </a:r>
          </a:p>
        </p:txBody>
      </p:sp>
      <p:sp>
        <p:nvSpPr>
          <p:cNvPr id="2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Hotel bell">
            <a:extLst>
              <a:ext uri="{FF2B5EF4-FFF2-40B4-BE49-F238E27FC236}">
                <a16:creationId xmlns:a16="http://schemas.microsoft.com/office/drawing/2014/main" id="{66FCC5A9-3C69-D50C-7B73-71FFA41D2B37}"/>
              </a:ext>
            </a:extLst>
          </p:cNvPr>
          <p:cNvPicPr>
            <a:picLocks noChangeAspect="1"/>
          </p:cNvPicPr>
          <p:nvPr/>
        </p:nvPicPr>
        <p:blipFill rotWithShape="1">
          <a:blip r:embed="rId7"/>
          <a:srcRect l="49782" r="1909"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90480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AABCD1E-43BE-8870-6C89-1F64894374A3}"/>
              </a:ext>
            </a:extLst>
          </p:cNvPr>
          <p:cNvSpPr>
            <a:spLocks noGrp="1"/>
          </p:cNvSpPr>
          <p:nvPr>
            <p:ph type="title"/>
          </p:nvPr>
        </p:nvSpPr>
        <p:spPr>
          <a:xfrm>
            <a:off x="648930" y="629267"/>
            <a:ext cx="9252154" cy="1016654"/>
          </a:xfrm>
        </p:spPr>
        <p:txBody>
          <a:bodyPr>
            <a:normAutofit/>
          </a:bodyPr>
          <a:lstStyle/>
          <a:p>
            <a:r>
              <a:rPr lang="en-GB">
                <a:solidFill>
                  <a:srgbClr val="EBEBEB"/>
                </a:solidFill>
              </a:rPr>
              <a:t>Digital Key Share</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CABA23C2-7A76-D82C-CBD2-34862030A008}"/>
              </a:ext>
            </a:extLst>
          </p:cNvPr>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713921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169D-93BF-461B-CC39-0288E9C9F170}"/>
              </a:ext>
            </a:extLst>
          </p:cNvPr>
          <p:cNvSpPr>
            <a:spLocks noGrp="1"/>
          </p:cNvSpPr>
          <p:nvPr>
            <p:ph type="title"/>
          </p:nvPr>
        </p:nvSpPr>
        <p:spPr/>
        <p:txBody>
          <a:bodyPr/>
          <a:lstStyle/>
          <a:p>
            <a:r>
              <a:rPr lang="en-GB" dirty="0"/>
              <a:t>Benefits of Smart Hotel Rooms</a:t>
            </a:r>
          </a:p>
        </p:txBody>
      </p:sp>
      <p:sp>
        <p:nvSpPr>
          <p:cNvPr id="3" name="Content Placeholder 2">
            <a:extLst>
              <a:ext uri="{FF2B5EF4-FFF2-40B4-BE49-F238E27FC236}">
                <a16:creationId xmlns:a16="http://schemas.microsoft.com/office/drawing/2014/main" id="{F7054D94-65A6-A017-7373-A3B52D22D141}"/>
              </a:ext>
            </a:extLst>
          </p:cNvPr>
          <p:cNvSpPr>
            <a:spLocks noGrp="1"/>
          </p:cNvSpPr>
          <p:nvPr>
            <p:ph idx="1"/>
          </p:nvPr>
        </p:nvSpPr>
        <p:spPr/>
        <p:txBody>
          <a:bodyPr vert="horz" lIns="91440" tIns="45720" rIns="91440" bIns="45720" rtlCol="0" anchor="t">
            <a:normAutofit/>
          </a:bodyPr>
          <a:lstStyle/>
          <a:p>
            <a:pPr marL="0" indent="0">
              <a:buNone/>
            </a:pPr>
            <a:r>
              <a:rPr lang="en-GB" b="1" dirty="0"/>
              <a:t>A smart hotel room is one that uses' smart electrical gadgets that are powered by the Internet of Things. Facilities of smart hotel rooms:</a:t>
            </a:r>
          </a:p>
          <a:p>
            <a:pPr marL="0" indent="0">
              <a:buNone/>
            </a:pPr>
            <a:endParaRPr lang="en-GB" b="1" dirty="0"/>
          </a:p>
          <a:p>
            <a:r>
              <a:rPr lang="en-GB" b="1" dirty="0"/>
              <a:t>Improved Personalization</a:t>
            </a:r>
          </a:p>
          <a:p>
            <a:r>
              <a:rPr lang="en-GB" b="1" dirty="0"/>
              <a:t>Improved Sustainability</a:t>
            </a:r>
          </a:p>
          <a:p>
            <a:r>
              <a:rPr lang="en-GB" b="1" dirty="0"/>
              <a:t>Enhanced Customer Experience (Feng, 2017)</a:t>
            </a:r>
          </a:p>
          <a:p>
            <a:r>
              <a:rPr lang="en-GB" b="1" dirty="0"/>
              <a:t>Faster and More Reliable repairs</a:t>
            </a:r>
          </a:p>
          <a:p>
            <a:r>
              <a:rPr lang="en-GB" b="1" dirty="0"/>
              <a:t>Eco Friendly</a:t>
            </a:r>
          </a:p>
          <a:p>
            <a:r>
              <a:rPr lang="en-GB" b="1" dirty="0"/>
              <a:t>More Comfortable</a:t>
            </a:r>
          </a:p>
        </p:txBody>
      </p:sp>
    </p:spTree>
    <p:extLst>
      <p:ext uri="{BB962C8B-B14F-4D97-AF65-F5344CB8AC3E}">
        <p14:creationId xmlns:p14="http://schemas.microsoft.com/office/powerpoint/2010/main" val="1305417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DB3A34E-96C2-649B-394C-D875291C051B}"/>
              </a:ext>
            </a:extLst>
          </p:cNvPr>
          <p:cNvSpPr>
            <a:spLocks noGrp="1"/>
          </p:cNvSpPr>
          <p:nvPr>
            <p:ph type="ctrTitle"/>
          </p:nvPr>
        </p:nvSpPr>
        <p:spPr/>
        <p:txBody>
          <a:bodyPr/>
          <a:lstStyle/>
          <a:p>
            <a:r>
              <a:rPr lang="es-ES" dirty="0" err="1"/>
              <a:t>The</a:t>
            </a:r>
            <a:r>
              <a:rPr lang="es-ES" dirty="0"/>
              <a:t> </a:t>
            </a:r>
            <a:r>
              <a:rPr lang="es-ES" dirty="0" err="1"/>
              <a:t>impact</a:t>
            </a:r>
            <a:r>
              <a:rPr lang="es-ES" dirty="0"/>
              <a:t> </a:t>
            </a:r>
            <a:r>
              <a:rPr lang="es-ES" dirty="0" err="1"/>
              <a:t>of</a:t>
            </a:r>
            <a:r>
              <a:rPr lang="es-ES" dirty="0"/>
              <a:t> </a:t>
            </a:r>
            <a:r>
              <a:rPr lang="es-ES" dirty="0" err="1"/>
              <a:t>the</a:t>
            </a:r>
            <a:r>
              <a:rPr lang="es-ES" dirty="0"/>
              <a:t> </a:t>
            </a:r>
            <a:r>
              <a:rPr lang="es-ES" dirty="0" err="1"/>
              <a:t>modern</a:t>
            </a:r>
            <a:r>
              <a:rPr lang="es-ES" dirty="0"/>
              <a:t> </a:t>
            </a:r>
            <a:r>
              <a:rPr lang="es-ES" dirty="0" err="1"/>
              <a:t>technology</a:t>
            </a:r>
            <a:r>
              <a:rPr lang="es-ES" dirty="0"/>
              <a:t> </a:t>
            </a:r>
          </a:p>
        </p:txBody>
      </p:sp>
      <p:sp>
        <p:nvSpPr>
          <p:cNvPr id="3" name="Subtítulo 2">
            <a:extLst>
              <a:ext uri="{FF2B5EF4-FFF2-40B4-BE49-F238E27FC236}">
                <a16:creationId xmlns:a16="http://schemas.microsoft.com/office/drawing/2014/main" id="{457D9769-4DB7-2EE4-B85C-36A5BD394254}"/>
              </a:ext>
            </a:extLst>
          </p:cNvPr>
          <p:cNvSpPr>
            <a:spLocks noGrp="1"/>
          </p:cNvSpPr>
          <p:nvPr>
            <p:ph type="subTitle" idx="1"/>
          </p:nvPr>
        </p:nvSpPr>
        <p:spPr/>
        <p:txBody>
          <a:bodyPr/>
          <a:lstStyle/>
          <a:p>
            <a:r>
              <a:rPr lang="es-ES" dirty="0"/>
              <a:t>ANDREA FERNANDEZ IGLESIAS </a:t>
            </a:r>
          </a:p>
          <a:p>
            <a:r>
              <a:rPr lang="es-ES" dirty="0"/>
              <a:t>(THE HILTON)</a:t>
            </a:r>
          </a:p>
          <a:p>
            <a:endParaRPr lang="es-ES" dirty="0"/>
          </a:p>
        </p:txBody>
      </p:sp>
    </p:spTree>
    <p:extLst>
      <p:ext uri="{BB962C8B-B14F-4D97-AF65-F5344CB8AC3E}">
        <p14:creationId xmlns:p14="http://schemas.microsoft.com/office/powerpoint/2010/main" val="1307935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EFF40AD-2373-B848-71B8-FEB8FADDEC17}"/>
              </a:ext>
            </a:extLst>
          </p:cNvPr>
          <p:cNvSpPr>
            <a:spLocks noGrp="1"/>
          </p:cNvSpPr>
          <p:nvPr>
            <p:ph type="title"/>
          </p:nvPr>
        </p:nvSpPr>
        <p:spPr/>
        <p:txBody>
          <a:bodyPr/>
          <a:lstStyle/>
          <a:p>
            <a:r>
              <a:rPr lang="es-ES" dirty="0"/>
              <a:t>THE HILTON</a:t>
            </a:r>
          </a:p>
        </p:txBody>
      </p:sp>
      <p:sp>
        <p:nvSpPr>
          <p:cNvPr id="4" name="Marcador de contenido 3">
            <a:extLst>
              <a:ext uri="{FF2B5EF4-FFF2-40B4-BE49-F238E27FC236}">
                <a16:creationId xmlns:a16="http://schemas.microsoft.com/office/drawing/2014/main" id="{ECFCF581-3043-D129-C1EA-FFD4E00EA1E1}"/>
              </a:ext>
            </a:extLst>
          </p:cNvPr>
          <p:cNvSpPr>
            <a:spLocks noGrp="1"/>
          </p:cNvSpPr>
          <p:nvPr>
            <p:ph sz="half" idx="2"/>
          </p:nvPr>
        </p:nvSpPr>
        <p:spPr>
          <a:xfrm>
            <a:off x="1069848" y="2831913"/>
            <a:ext cx="4754880" cy="3203127"/>
          </a:xfrm>
        </p:spPr>
        <p:txBody>
          <a:bodyPr/>
          <a:lstStyle/>
          <a:p>
            <a:endParaRPr lang="es-ES" dirty="0"/>
          </a:p>
          <a:p>
            <a:endParaRPr lang="es-ES" dirty="0"/>
          </a:p>
        </p:txBody>
      </p:sp>
      <p:sp>
        <p:nvSpPr>
          <p:cNvPr id="5" name="Marcador de texto 4">
            <a:extLst>
              <a:ext uri="{FF2B5EF4-FFF2-40B4-BE49-F238E27FC236}">
                <a16:creationId xmlns:a16="http://schemas.microsoft.com/office/drawing/2014/main" id="{BED348F7-431E-30D1-DDFB-285CC1353CB9}"/>
              </a:ext>
            </a:extLst>
          </p:cNvPr>
          <p:cNvSpPr>
            <a:spLocks noGrp="1"/>
          </p:cNvSpPr>
          <p:nvPr>
            <p:ph type="body" sz="quarter" idx="3"/>
          </p:nvPr>
        </p:nvSpPr>
        <p:spPr>
          <a:xfrm>
            <a:off x="6373368" y="2191833"/>
            <a:ext cx="4754880" cy="640080"/>
          </a:xfrm>
        </p:spPr>
        <p:txBody>
          <a:bodyPr/>
          <a:lstStyle/>
          <a:p>
            <a:r>
              <a:rPr lang="es-ES" dirty="0"/>
              <a:t>Final </a:t>
            </a:r>
            <a:r>
              <a:rPr lang="es-ES" dirty="0" err="1"/>
              <a:t>Thoughts</a:t>
            </a:r>
            <a:endParaRPr lang="es-ES" dirty="0"/>
          </a:p>
        </p:txBody>
      </p:sp>
      <p:sp>
        <p:nvSpPr>
          <p:cNvPr id="6" name="Marcador de contenido 5">
            <a:extLst>
              <a:ext uri="{FF2B5EF4-FFF2-40B4-BE49-F238E27FC236}">
                <a16:creationId xmlns:a16="http://schemas.microsoft.com/office/drawing/2014/main" id="{09B83838-B38A-1F97-EFC0-2DFF1E847155}"/>
              </a:ext>
            </a:extLst>
          </p:cNvPr>
          <p:cNvSpPr>
            <a:spLocks noGrp="1"/>
          </p:cNvSpPr>
          <p:nvPr>
            <p:ph sz="quarter" idx="4"/>
          </p:nvPr>
        </p:nvSpPr>
        <p:spPr/>
        <p:txBody>
          <a:bodyPr/>
          <a:lstStyle/>
          <a:p>
            <a:endParaRPr lang="es-ES" dirty="0"/>
          </a:p>
          <a:p>
            <a:r>
              <a:rPr lang="en-US" dirty="0"/>
              <a:t>"Our teams are constantly testing off-the-shelf stuff," "But nothing that is direct to consumer provided enough, both for our guests and hotel owners, so we built something from the ground up. Our platform is expected to grow and expand as the availability of technology grows and expands. The smartphone will be the remote control of the hotel room."</a:t>
            </a:r>
            <a:endParaRPr lang="es-ES" dirty="0"/>
          </a:p>
        </p:txBody>
      </p:sp>
      <p:sp>
        <p:nvSpPr>
          <p:cNvPr id="7" name="Flecha: pentágono 6">
            <a:extLst>
              <a:ext uri="{FF2B5EF4-FFF2-40B4-BE49-F238E27FC236}">
                <a16:creationId xmlns:a16="http://schemas.microsoft.com/office/drawing/2014/main" id="{8392E636-4EC7-01BB-96E0-0C71D92529F6}"/>
              </a:ext>
            </a:extLst>
          </p:cNvPr>
          <p:cNvSpPr/>
          <p:nvPr/>
        </p:nvSpPr>
        <p:spPr>
          <a:xfrm>
            <a:off x="1069848" y="3429000"/>
            <a:ext cx="4047584" cy="1668379"/>
          </a:xfrm>
          <a:prstGeom prst="homePlate">
            <a:avLst/>
          </a:prstGeom>
          <a:ln>
            <a:noFill/>
          </a:ln>
          <a:effectLst>
            <a:outerShdw blurRad="149987" dist="250190" dir="8460000" algn="ctr">
              <a:srgbClr val="000000">
                <a:alpha val="28000"/>
              </a:srgbClr>
            </a:outerShdw>
            <a:softEdge rad="0"/>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Internet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of</a:t>
            </a: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Things</a:t>
            </a:r>
            <a:endPar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endParaRPr>
          </a:p>
        </p:txBody>
      </p:sp>
      <p:sp>
        <p:nvSpPr>
          <p:cNvPr id="9" name="CuadroTexto 8">
            <a:extLst>
              <a:ext uri="{FF2B5EF4-FFF2-40B4-BE49-F238E27FC236}">
                <a16:creationId xmlns:a16="http://schemas.microsoft.com/office/drawing/2014/main" id="{19DEA9D6-D252-1750-7ADA-AFE610B7C840}"/>
              </a:ext>
            </a:extLst>
          </p:cNvPr>
          <p:cNvSpPr txBox="1"/>
          <p:nvPr/>
        </p:nvSpPr>
        <p:spPr>
          <a:xfrm>
            <a:off x="1060704" y="2367897"/>
            <a:ext cx="4425696"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50000"/>
                </a:solidFill>
                <a:effectLst/>
                <a:uLnTx/>
                <a:uFillTx/>
                <a:latin typeface="Rockwell" panose="02060603020205020403"/>
                <a:ea typeface="+mn-ea"/>
                <a:cs typeface="+mn-cs"/>
              </a:rPr>
              <a:t>How the customers are benefited of the modern technology? </a:t>
            </a:r>
            <a:endParaRPr kumimoji="0" lang="es-ES" sz="2000" b="1" i="0" u="none" strike="noStrike" kern="1200" cap="none" spc="0" normalizeH="0" baseline="0" noProof="0" dirty="0">
              <a:ln>
                <a:noFill/>
              </a:ln>
              <a:solidFill>
                <a:srgbClr val="950000"/>
              </a:solidFill>
              <a:effectLst/>
              <a:uLnTx/>
              <a:uFillTx/>
              <a:latin typeface="Rockwell" panose="02060603020205020403"/>
              <a:ea typeface="+mn-ea"/>
              <a:cs typeface="+mn-cs"/>
            </a:endParaRPr>
          </a:p>
        </p:txBody>
      </p:sp>
    </p:spTree>
    <p:extLst>
      <p:ext uri="{BB962C8B-B14F-4D97-AF65-F5344CB8AC3E}">
        <p14:creationId xmlns:p14="http://schemas.microsoft.com/office/powerpoint/2010/main" val="1644819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9F926D3-B66B-DFE3-A79B-C15DC313B732}"/>
              </a:ext>
            </a:extLst>
          </p:cNvPr>
          <p:cNvSpPr>
            <a:spLocks noGrp="1"/>
          </p:cNvSpPr>
          <p:nvPr>
            <p:ph type="title"/>
          </p:nvPr>
        </p:nvSpPr>
        <p:spPr/>
        <p:txBody>
          <a:bodyPr/>
          <a:lstStyle/>
          <a:p>
            <a:r>
              <a:rPr lang="es-ES" dirty="0"/>
              <a:t>THE HILTON </a:t>
            </a:r>
          </a:p>
        </p:txBody>
      </p:sp>
      <p:sp>
        <p:nvSpPr>
          <p:cNvPr id="3" name="Marcador de texto 2">
            <a:extLst>
              <a:ext uri="{FF2B5EF4-FFF2-40B4-BE49-F238E27FC236}">
                <a16:creationId xmlns:a16="http://schemas.microsoft.com/office/drawing/2014/main" id="{41CB31CC-01A0-3DDE-69D4-A2AC643736F3}"/>
              </a:ext>
            </a:extLst>
          </p:cNvPr>
          <p:cNvSpPr>
            <a:spLocks noGrp="1"/>
          </p:cNvSpPr>
          <p:nvPr>
            <p:ph type="body" idx="1"/>
          </p:nvPr>
        </p:nvSpPr>
        <p:spPr/>
        <p:txBody>
          <a:bodyPr/>
          <a:lstStyle/>
          <a:p>
            <a:r>
              <a:rPr lang="es-ES" dirty="0"/>
              <a:t>How </a:t>
            </a:r>
            <a:r>
              <a:rPr lang="es-ES" dirty="0" err="1"/>
              <a:t>the</a:t>
            </a:r>
            <a:r>
              <a:rPr lang="es-ES" dirty="0"/>
              <a:t> </a:t>
            </a:r>
            <a:r>
              <a:rPr lang="es-ES" dirty="0" err="1"/>
              <a:t>employees</a:t>
            </a:r>
            <a:r>
              <a:rPr lang="es-ES" dirty="0"/>
              <a:t> are </a:t>
            </a:r>
            <a:r>
              <a:rPr lang="es-ES" dirty="0" err="1"/>
              <a:t>benefited</a:t>
            </a:r>
            <a:r>
              <a:rPr lang="es-ES" dirty="0"/>
              <a:t> </a:t>
            </a:r>
            <a:r>
              <a:rPr lang="es-ES" dirty="0" err="1"/>
              <a:t>by</a:t>
            </a:r>
            <a:r>
              <a:rPr lang="es-ES" dirty="0"/>
              <a:t> </a:t>
            </a:r>
            <a:r>
              <a:rPr lang="es-ES" dirty="0" err="1"/>
              <a:t>the</a:t>
            </a:r>
            <a:r>
              <a:rPr lang="es-ES" dirty="0"/>
              <a:t> </a:t>
            </a:r>
            <a:r>
              <a:rPr lang="es-ES" dirty="0" err="1"/>
              <a:t>technology</a:t>
            </a:r>
            <a:r>
              <a:rPr lang="es-ES" dirty="0"/>
              <a:t>? </a:t>
            </a:r>
          </a:p>
        </p:txBody>
      </p:sp>
      <p:sp>
        <p:nvSpPr>
          <p:cNvPr id="4" name="Marcador de contenido 3">
            <a:extLst>
              <a:ext uri="{FF2B5EF4-FFF2-40B4-BE49-F238E27FC236}">
                <a16:creationId xmlns:a16="http://schemas.microsoft.com/office/drawing/2014/main" id="{04FCDB1A-441B-7C80-BF85-E5D0E6DF04AA}"/>
              </a:ext>
            </a:extLst>
          </p:cNvPr>
          <p:cNvSpPr>
            <a:spLocks noGrp="1"/>
          </p:cNvSpPr>
          <p:nvPr>
            <p:ph sz="half" idx="2"/>
          </p:nvPr>
        </p:nvSpPr>
        <p:spPr/>
        <p:txBody>
          <a:bodyPr/>
          <a:lstStyle/>
          <a:p>
            <a:endParaRPr lang="es-ES" dirty="0"/>
          </a:p>
        </p:txBody>
      </p:sp>
      <p:sp>
        <p:nvSpPr>
          <p:cNvPr id="5" name="Marcador de texto 4">
            <a:extLst>
              <a:ext uri="{FF2B5EF4-FFF2-40B4-BE49-F238E27FC236}">
                <a16:creationId xmlns:a16="http://schemas.microsoft.com/office/drawing/2014/main" id="{A9694B98-D436-D7F5-072F-77813885FD28}"/>
              </a:ext>
            </a:extLst>
          </p:cNvPr>
          <p:cNvSpPr>
            <a:spLocks noGrp="1"/>
          </p:cNvSpPr>
          <p:nvPr>
            <p:ph type="body" sz="quarter" idx="3"/>
          </p:nvPr>
        </p:nvSpPr>
        <p:spPr/>
        <p:txBody>
          <a:bodyPr/>
          <a:lstStyle/>
          <a:p>
            <a:r>
              <a:rPr lang="es-ES" dirty="0"/>
              <a:t>How </a:t>
            </a:r>
            <a:r>
              <a:rPr lang="es-ES" dirty="0" err="1"/>
              <a:t>the</a:t>
            </a:r>
            <a:r>
              <a:rPr lang="es-ES" dirty="0"/>
              <a:t> </a:t>
            </a:r>
            <a:r>
              <a:rPr lang="es-ES" dirty="0" err="1"/>
              <a:t>suppliers</a:t>
            </a:r>
            <a:r>
              <a:rPr lang="es-ES" dirty="0"/>
              <a:t> are </a:t>
            </a:r>
            <a:r>
              <a:rPr lang="es-ES" dirty="0" err="1"/>
              <a:t>benefited</a:t>
            </a:r>
            <a:r>
              <a:rPr lang="es-ES" dirty="0"/>
              <a:t> </a:t>
            </a:r>
            <a:r>
              <a:rPr lang="es-ES" dirty="0" err="1"/>
              <a:t>by</a:t>
            </a:r>
            <a:r>
              <a:rPr lang="es-ES" dirty="0"/>
              <a:t> </a:t>
            </a:r>
            <a:r>
              <a:rPr lang="es-ES" dirty="0" err="1"/>
              <a:t>the</a:t>
            </a:r>
            <a:r>
              <a:rPr lang="es-ES" dirty="0"/>
              <a:t> </a:t>
            </a:r>
            <a:r>
              <a:rPr lang="es-ES" dirty="0" err="1"/>
              <a:t>technology</a:t>
            </a:r>
            <a:r>
              <a:rPr lang="es-ES" dirty="0"/>
              <a:t>? </a:t>
            </a:r>
          </a:p>
        </p:txBody>
      </p:sp>
      <p:sp>
        <p:nvSpPr>
          <p:cNvPr id="6" name="Marcador de contenido 5">
            <a:extLst>
              <a:ext uri="{FF2B5EF4-FFF2-40B4-BE49-F238E27FC236}">
                <a16:creationId xmlns:a16="http://schemas.microsoft.com/office/drawing/2014/main" id="{425DAE52-5AC9-6FE1-5B75-3CD14553A9C1}"/>
              </a:ext>
            </a:extLst>
          </p:cNvPr>
          <p:cNvSpPr>
            <a:spLocks noGrp="1"/>
          </p:cNvSpPr>
          <p:nvPr>
            <p:ph sz="quarter" idx="4"/>
          </p:nvPr>
        </p:nvSpPr>
        <p:spPr/>
        <p:txBody>
          <a:bodyPr/>
          <a:lstStyle/>
          <a:p>
            <a:endParaRPr lang="es-ES" dirty="0"/>
          </a:p>
        </p:txBody>
      </p:sp>
      <p:sp>
        <p:nvSpPr>
          <p:cNvPr id="8" name="Flecha: pentágono 7">
            <a:extLst>
              <a:ext uri="{FF2B5EF4-FFF2-40B4-BE49-F238E27FC236}">
                <a16:creationId xmlns:a16="http://schemas.microsoft.com/office/drawing/2014/main" id="{4F801233-6321-52F5-CC1B-ABBFED4739D5}"/>
              </a:ext>
            </a:extLst>
          </p:cNvPr>
          <p:cNvSpPr/>
          <p:nvPr/>
        </p:nvSpPr>
        <p:spPr>
          <a:xfrm>
            <a:off x="1066800" y="3364993"/>
            <a:ext cx="4572000" cy="1609344"/>
          </a:xfrm>
          <a:prstGeom prst="homePlat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Benefits</a:t>
            </a:r>
            <a:r>
              <a:rPr kumimoji="0" lang="es-ES" sz="1800" b="0" i="0" u="none" strike="noStrike" kern="1200" cap="none" spc="0" normalizeH="0" baseline="0" noProof="0" dirty="0">
                <a:ln>
                  <a:noFill/>
                </a:ln>
                <a:solidFill>
                  <a:prstClr val="black"/>
                </a:solidFill>
                <a:effectLst/>
                <a:uLnTx/>
                <a:uFillTx/>
                <a:latin typeface="Rockwell" panose="02060603020205020403"/>
                <a:ea typeface="+mn-ea"/>
                <a:cs typeface="+mn-cs"/>
              </a:rPr>
              <a:t> </a:t>
            </a:r>
          </a:p>
        </p:txBody>
      </p:sp>
      <p:sp>
        <p:nvSpPr>
          <p:cNvPr id="12" name="Flecha: pentágono 11">
            <a:extLst>
              <a:ext uri="{FF2B5EF4-FFF2-40B4-BE49-F238E27FC236}">
                <a16:creationId xmlns:a16="http://schemas.microsoft.com/office/drawing/2014/main" id="{22FC56B5-7BAC-4B5B-993E-46696AD58F97}"/>
              </a:ext>
            </a:extLst>
          </p:cNvPr>
          <p:cNvSpPr/>
          <p:nvPr/>
        </p:nvSpPr>
        <p:spPr>
          <a:xfrm>
            <a:off x="6364224" y="3419857"/>
            <a:ext cx="4491789" cy="1609344"/>
          </a:xfrm>
          <a:prstGeom prst="homePlate">
            <a:avLst/>
          </a:prstGeom>
          <a:effectLst>
            <a:outerShdw blurRad="50800" dist="38100" dir="8100000" algn="tr"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Facilities</a:t>
            </a:r>
            <a:r>
              <a:rPr kumimoji="0" lang="es-ES" sz="1800" b="0" i="0" u="none" strike="noStrike" kern="1200" cap="none" spc="0" normalizeH="0" baseline="0" noProof="0" dirty="0">
                <a:ln>
                  <a:noFill/>
                </a:ln>
                <a:solidFill>
                  <a:prstClr val="black"/>
                </a:solidFill>
                <a:effectLst/>
                <a:uLnTx/>
                <a:uFillTx/>
                <a:latin typeface="Rockwell" panose="02060603020205020403"/>
                <a:ea typeface="+mn-ea"/>
                <a:cs typeface="+mn-cs"/>
              </a:rPr>
              <a:t> </a:t>
            </a:r>
          </a:p>
        </p:txBody>
      </p:sp>
    </p:spTree>
    <p:extLst>
      <p:ext uri="{BB962C8B-B14F-4D97-AF65-F5344CB8AC3E}">
        <p14:creationId xmlns:p14="http://schemas.microsoft.com/office/powerpoint/2010/main" val="281260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D837B6A-6B41-E4A5-8437-5779C9C65B32}"/>
              </a:ext>
            </a:extLst>
          </p:cNvPr>
          <p:cNvSpPr>
            <a:spLocks noGrp="1"/>
          </p:cNvSpPr>
          <p:nvPr>
            <p:ph type="title"/>
          </p:nvPr>
        </p:nvSpPr>
        <p:spPr/>
        <p:txBody>
          <a:bodyPr/>
          <a:lstStyle/>
          <a:p>
            <a:r>
              <a:rPr lang="es-ES" dirty="0" err="1"/>
              <a:t>The</a:t>
            </a:r>
            <a:r>
              <a:rPr lang="es-ES" dirty="0"/>
              <a:t> </a:t>
            </a:r>
            <a:r>
              <a:rPr lang="es-ES" dirty="0" err="1"/>
              <a:t>hilton</a:t>
            </a:r>
            <a:endParaRPr lang="es-ES" dirty="0"/>
          </a:p>
        </p:txBody>
      </p:sp>
      <p:sp>
        <p:nvSpPr>
          <p:cNvPr id="3" name="Marcador de texto 2">
            <a:extLst>
              <a:ext uri="{FF2B5EF4-FFF2-40B4-BE49-F238E27FC236}">
                <a16:creationId xmlns:a16="http://schemas.microsoft.com/office/drawing/2014/main" id="{CD2EE66A-D8AB-692E-0DD8-570573799D2F}"/>
              </a:ext>
            </a:extLst>
          </p:cNvPr>
          <p:cNvSpPr>
            <a:spLocks noGrp="1"/>
          </p:cNvSpPr>
          <p:nvPr>
            <p:ph type="body" idx="1"/>
          </p:nvPr>
        </p:nvSpPr>
        <p:spPr/>
        <p:txBody>
          <a:bodyPr/>
          <a:lstStyle/>
          <a:p>
            <a:r>
              <a:rPr lang="es-ES" dirty="0" err="1"/>
              <a:t>Oportunities</a:t>
            </a:r>
            <a:r>
              <a:rPr lang="es-ES" dirty="0"/>
              <a:t> </a:t>
            </a:r>
            <a:r>
              <a:rPr lang="es-ES" dirty="0" err="1"/>
              <a:t>received</a:t>
            </a:r>
            <a:r>
              <a:rPr lang="es-ES" dirty="0"/>
              <a:t> </a:t>
            </a:r>
            <a:r>
              <a:rPr lang="es-ES" dirty="0" err="1"/>
              <a:t>by</a:t>
            </a:r>
            <a:r>
              <a:rPr lang="es-ES" dirty="0"/>
              <a:t> </a:t>
            </a:r>
            <a:r>
              <a:rPr lang="es-ES" dirty="0" err="1"/>
              <a:t>the</a:t>
            </a:r>
            <a:r>
              <a:rPr lang="es-ES" dirty="0"/>
              <a:t> </a:t>
            </a:r>
            <a:r>
              <a:rPr lang="es-ES" dirty="0" err="1"/>
              <a:t>company</a:t>
            </a:r>
            <a:r>
              <a:rPr lang="es-ES" dirty="0"/>
              <a:t> </a:t>
            </a:r>
          </a:p>
        </p:txBody>
      </p:sp>
      <p:sp>
        <p:nvSpPr>
          <p:cNvPr id="4" name="Marcador de contenido 3">
            <a:extLst>
              <a:ext uri="{FF2B5EF4-FFF2-40B4-BE49-F238E27FC236}">
                <a16:creationId xmlns:a16="http://schemas.microsoft.com/office/drawing/2014/main" id="{A1F1EBB8-48C3-7A76-B604-95CB3CBA1DB8}"/>
              </a:ext>
            </a:extLst>
          </p:cNvPr>
          <p:cNvSpPr>
            <a:spLocks noGrp="1"/>
          </p:cNvSpPr>
          <p:nvPr>
            <p:ph sz="half" idx="2"/>
          </p:nvPr>
        </p:nvSpPr>
        <p:spPr/>
        <p:txBody>
          <a:bodyPr/>
          <a:lstStyle/>
          <a:p>
            <a:endParaRPr lang="es-ES"/>
          </a:p>
        </p:txBody>
      </p:sp>
      <p:sp>
        <p:nvSpPr>
          <p:cNvPr id="5" name="Marcador de texto 4">
            <a:extLst>
              <a:ext uri="{FF2B5EF4-FFF2-40B4-BE49-F238E27FC236}">
                <a16:creationId xmlns:a16="http://schemas.microsoft.com/office/drawing/2014/main" id="{820E2FE7-BCF3-17B5-F578-73206C147F24}"/>
              </a:ext>
            </a:extLst>
          </p:cNvPr>
          <p:cNvSpPr>
            <a:spLocks noGrp="1"/>
          </p:cNvSpPr>
          <p:nvPr>
            <p:ph type="body" sz="quarter" idx="3"/>
          </p:nvPr>
        </p:nvSpPr>
        <p:spPr/>
        <p:txBody>
          <a:bodyPr/>
          <a:lstStyle/>
          <a:p>
            <a:r>
              <a:rPr lang="es-ES" dirty="0"/>
              <a:t>Threats </a:t>
            </a:r>
            <a:r>
              <a:rPr lang="es-ES" dirty="0" err="1"/>
              <a:t>faced</a:t>
            </a:r>
            <a:r>
              <a:rPr lang="es-ES" dirty="0"/>
              <a:t> </a:t>
            </a:r>
            <a:r>
              <a:rPr lang="es-ES" dirty="0" err="1"/>
              <a:t>by</a:t>
            </a:r>
            <a:r>
              <a:rPr lang="es-ES" dirty="0"/>
              <a:t> </a:t>
            </a:r>
            <a:r>
              <a:rPr lang="es-ES" dirty="0" err="1"/>
              <a:t>the</a:t>
            </a:r>
            <a:r>
              <a:rPr lang="es-ES" dirty="0"/>
              <a:t> </a:t>
            </a:r>
            <a:r>
              <a:rPr lang="es-ES" dirty="0" err="1"/>
              <a:t>company</a:t>
            </a:r>
            <a:r>
              <a:rPr lang="es-ES" dirty="0"/>
              <a:t> </a:t>
            </a:r>
            <a:r>
              <a:rPr lang="es-ES" dirty="0" err="1"/>
              <a:t>using</a:t>
            </a:r>
            <a:r>
              <a:rPr lang="es-ES" dirty="0"/>
              <a:t> </a:t>
            </a:r>
            <a:r>
              <a:rPr lang="es-ES" dirty="0" err="1"/>
              <a:t>the</a:t>
            </a:r>
            <a:r>
              <a:rPr lang="es-ES" dirty="0"/>
              <a:t> </a:t>
            </a:r>
            <a:r>
              <a:rPr lang="es-ES" dirty="0" err="1"/>
              <a:t>technology</a:t>
            </a:r>
            <a:r>
              <a:rPr lang="es-ES" dirty="0"/>
              <a:t> </a:t>
            </a:r>
          </a:p>
        </p:txBody>
      </p:sp>
      <p:sp>
        <p:nvSpPr>
          <p:cNvPr id="6" name="Marcador de contenido 5">
            <a:extLst>
              <a:ext uri="{FF2B5EF4-FFF2-40B4-BE49-F238E27FC236}">
                <a16:creationId xmlns:a16="http://schemas.microsoft.com/office/drawing/2014/main" id="{18E71776-75F6-D30C-65A8-AD2E9968FD6F}"/>
              </a:ext>
            </a:extLst>
          </p:cNvPr>
          <p:cNvSpPr>
            <a:spLocks noGrp="1"/>
          </p:cNvSpPr>
          <p:nvPr>
            <p:ph sz="quarter" idx="4"/>
          </p:nvPr>
        </p:nvSpPr>
        <p:spPr/>
        <p:txBody>
          <a:bodyPr/>
          <a:lstStyle/>
          <a:p>
            <a:endParaRPr lang="es-ES" dirty="0"/>
          </a:p>
        </p:txBody>
      </p:sp>
      <p:sp>
        <p:nvSpPr>
          <p:cNvPr id="7" name="Flecha: pentágono 6">
            <a:extLst>
              <a:ext uri="{FF2B5EF4-FFF2-40B4-BE49-F238E27FC236}">
                <a16:creationId xmlns:a16="http://schemas.microsoft.com/office/drawing/2014/main" id="{B753BB28-6A7B-29C6-E260-792A9EF12CAB}"/>
              </a:ext>
            </a:extLst>
          </p:cNvPr>
          <p:cNvSpPr/>
          <p:nvPr/>
        </p:nvSpPr>
        <p:spPr>
          <a:xfrm>
            <a:off x="1066800" y="3503996"/>
            <a:ext cx="4435642" cy="1495928"/>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Bonus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Points</a:t>
            </a: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 </a:t>
            </a:r>
          </a:p>
        </p:txBody>
      </p:sp>
      <p:sp>
        <p:nvSpPr>
          <p:cNvPr id="8" name="Flecha: pentágono 7">
            <a:extLst>
              <a:ext uri="{FF2B5EF4-FFF2-40B4-BE49-F238E27FC236}">
                <a16:creationId xmlns:a16="http://schemas.microsoft.com/office/drawing/2014/main" id="{CA020509-DA9D-7292-7599-466AC36EC154}"/>
              </a:ext>
            </a:extLst>
          </p:cNvPr>
          <p:cNvSpPr/>
          <p:nvPr/>
        </p:nvSpPr>
        <p:spPr>
          <a:xfrm>
            <a:off x="6364223" y="2743200"/>
            <a:ext cx="4464197" cy="1143001"/>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Business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Loss</a:t>
            </a: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 /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System</a:t>
            </a: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Failure</a:t>
            </a:r>
            <a:endPar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endParaRPr>
          </a:p>
        </p:txBody>
      </p:sp>
      <p:sp>
        <p:nvSpPr>
          <p:cNvPr id="10" name="Flecha: pentágono 9">
            <a:extLst>
              <a:ext uri="{FF2B5EF4-FFF2-40B4-BE49-F238E27FC236}">
                <a16:creationId xmlns:a16="http://schemas.microsoft.com/office/drawing/2014/main" id="{03A43947-4BA4-967D-E052-E91CF751AAA0}"/>
              </a:ext>
            </a:extLst>
          </p:cNvPr>
          <p:cNvSpPr/>
          <p:nvPr/>
        </p:nvSpPr>
        <p:spPr>
          <a:xfrm>
            <a:off x="6364223" y="3963925"/>
            <a:ext cx="4464197" cy="1143000"/>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Data Security and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Privacy</a:t>
            </a:r>
            <a:endPar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endParaRPr>
          </a:p>
        </p:txBody>
      </p:sp>
      <p:sp>
        <p:nvSpPr>
          <p:cNvPr id="11" name="Flecha: pentágono 10">
            <a:extLst>
              <a:ext uri="{FF2B5EF4-FFF2-40B4-BE49-F238E27FC236}">
                <a16:creationId xmlns:a16="http://schemas.microsoft.com/office/drawing/2014/main" id="{44197236-3298-3C04-EEC3-A6D481F725A4}"/>
              </a:ext>
            </a:extLst>
          </p:cNvPr>
          <p:cNvSpPr/>
          <p:nvPr/>
        </p:nvSpPr>
        <p:spPr>
          <a:xfrm>
            <a:off x="6364223" y="5277853"/>
            <a:ext cx="4464197" cy="1143001"/>
          </a:xfrm>
          <a:prstGeom prst="homePlate">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rPr>
              <a:t>Global </a:t>
            </a:r>
            <a:r>
              <a:rPr kumimoji="0" lang="es-ES" sz="2400" b="0" i="0" u="none" strike="noStrike" kern="1200" cap="none" spc="0" normalizeH="0" baseline="0" noProof="0" dirty="0" err="1">
                <a:ln>
                  <a:noFill/>
                </a:ln>
                <a:solidFill>
                  <a:prstClr val="black"/>
                </a:solidFill>
                <a:effectLst/>
                <a:uLnTx/>
                <a:uFillTx/>
                <a:latin typeface="Rockwell" panose="02060603020205020403"/>
                <a:ea typeface="+mn-ea"/>
                <a:cs typeface="+mn-cs"/>
              </a:rPr>
              <a:t>Exposures</a:t>
            </a:r>
            <a:endParaRPr kumimoji="0" lang="es-ES" sz="2400" b="0" i="0" u="none" strike="noStrike" kern="1200" cap="none" spc="0" normalizeH="0" baseline="0" noProof="0" dirty="0">
              <a:ln>
                <a:noFill/>
              </a:ln>
              <a:solidFill>
                <a:prstClr val="black"/>
              </a:solidFill>
              <a:effectLst/>
              <a:uLnTx/>
              <a:uFillTx/>
              <a:latin typeface="Rockwell" panose="02060603020205020403"/>
              <a:ea typeface="+mn-ea"/>
              <a:cs typeface="+mn-cs"/>
            </a:endParaRPr>
          </a:p>
        </p:txBody>
      </p:sp>
    </p:spTree>
    <p:extLst>
      <p:ext uri="{BB962C8B-B14F-4D97-AF65-F5344CB8AC3E}">
        <p14:creationId xmlns:p14="http://schemas.microsoft.com/office/powerpoint/2010/main" val="2096836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C8E3-0A61-597C-F8B7-802236D8B84E}"/>
              </a:ext>
            </a:extLst>
          </p:cNvPr>
          <p:cNvSpPr>
            <a:spLocks noGrp="1"/>
          </p:cNvSpPr>
          <p:nvPr>
            <p:ph type="title"/>
          </p:nvPr>
        </p:nvSpPr>
        <p:spPr>
          <a:xfrm>
            <a:off x="1615735" y="372862"/>
            <a:ext cx="9431675" cy="1473693"/>
          </a:xfrm>
        </p:spPr>
        <p:txBody>
          <a:bodyPr/>
          <a:lstStyle/>
          <a:p>
            <a:r>
              <a:rPr lang="en-GB" b="1" dirty="0"/>
              <a:t>skills gained in completing this task</a:t>
            </a:r>
          </a:p>
        </p:txBody>
      </p:sp>
      <p:sp>
        <p:nvSpPr>
          <p:cNvPr id="3" name="Content Placeholder 2">
            <a:extLst>
              <a:ext uri="{FF2B5EF4-FFF2-40B4-BE49-F238E27FC236}">
                <a16:creationId xmlns:a16="http://schemas.microsoft.com/office/drawing/2014/main" id="{35C4BC3D-C74D-1DC7-3E8C-20090F7D4A48}"/>
              </a:ext>
            </a:extLst>
          </p:cNvPr>
          <p:cNvSpPr>
            <a:spLocks noGrp="1"/>
          </p:cNvSpPr>
          <p:nvPr>
            <p:ph idx="1"/>
          </p:nvPr>
        </p:nvSpPr>
        <p:spPr>
          <a:xfrm>
            <a:off x="1615736" y="1953088"/>
            <a:ext cx="9431675" cy="4465468"/>
          </a:xfrm>
        </p:spPr>
        <p:txBody>
          <a:bodyPr>
            <a:normAutofit/>
          </a:bodyPr>
          <a:lstStyle/>
          <a:p>
            <a:r>
              <a:rPr lang="en-GB" sz="4000" dirty="0"/>
              <a:t> Internet research skills</a:t>
            </a:r>
          </a:p>
          <a:p>
            <a:r>
              <a:rPr lang="en-GB" sz="4000" dirty="0"/>
              <a:t> Working as a team</a:t>
            </a:r>
          </a:p>
          <a:p>
            <a:r>
              <a:rPr lang="en-GB" sz="4000" dirty="0"/>
              <a:t> Referencing skills</a:t>
            </a:r>
          </a:p>
          <a:p>
            <a:r>
              <a:rPr lang="en-GB" sz="4000" dirty="0"/>
              <a:t> Paraphrasing</a:t>
            </a:r>
          </a:p>
          <a:p>
            <a:r>
              <a:rPr lang="en-GB" sz="4000" dirty="0"/>
              <a:t> Use of Microsoft Office</a:t>
            </a:r>
          </a:p>
          <a:p>
            <a:pPr marL="0" indent="0">
              <a:buNone/>
            </a:pPr>
            <a:endParaRPr lang="en-GB" sz="3600" dirty="0"/>
          </a:p>
          <a:p>
            <a:endParaRPr lang="en-GB" dirty="0"/>
          </a:p>
        </p:txBody>
      </p:sp>
      <p:pic>
        <p:nvPicPr>
          <p:cNvPr id="4" name="Picture 3" descr="Logo&#10;&#10;Description automatically generated">
            <a:extLst>
              <a:ext uri="{FF2B5EF4-FFF2-40B4-BE49-F238E27FC236}">
                <a16:creationId xmlns:a16="http://schemas.microsoft.com/office/drawing/2014/main" id="{0F33B91B-500D-FB97-A40E-FD826B73C90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31120" y1="72407" x2="31120" y2="72407"/>
                        <a14:foregroundMark x1="38438" y1="74537" x2="38438" y2="74537"/>
                        <a14:foregroundMark x1="39063" y1="62639" x2="39063" y2="62639"/>
                        <a14:foregroundMark x1="46068" y1="65880" x2="46068" y2="65880"/>
                        <a14:foregroundMark x1="50964" y1="72917" x2="50964" y2="72917"/>
                        <a14:foregroundMark x1="56458" y1="75093" x2="56458" y2="75093"/>
                        <a14:foregroundMark x1="75990" y1="74028" x2="75990" y2="74028"/>
                        <a14:foregroundMark x1="64688" y1="52870" x2="64688" y2="52870"/>
                      </a14:backgroundRemoval>
                    </a14:imgEffect>
                  </a14:imgLayer>
                </a14:imgProps>
              </a:ext>
              <a:ext uri="{28A0092B-C50C-407E-A947-70E740481C1C}">
                <a14:useLocalDpi xmlns:a14="http://schemas.microsoft.com/office/drawing/2010/main" val="0"/>
              </a:ext>
            </a:extLst>
          </a:blip>
          <a:stretch>
            <a:fillRect/>
          </a:stretch>
        </p:blipFill>
        <p:spPr>
          <a:xfrm>
            <a:off x="9588763" y="4973096"/>
            <a:ext cx="2908817" cy="1636210"/>
          </a:xfrm>
          <a:prstGeom prst="rect">
            <a:avLst/>
          </a:prstGeom>
        </p:spPr>
      </p:pic>
    </p:spTree>
    <p:extLst>
      <p:ext uri="{BB962C8B-B14F-4D97-AF65-F5344CB8AC3E}">
        <p14:creationId xmlns:p14="http://schemas.microsoft.com/office/powerpoint/2010/main" val="343428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FE58E-F713-A8C7-2AD3-034B555CD3C9}"/>
              </a:ext>
            </a:extLst>
          </p:cNvPr>
          <p:cNvSpPr>
            <a:spLocks noGrp="1"/>
          </p:cNvSpPr>
          <p:nvPr>
            <p:ph type="title"/>
          </p:nvPr>
        </p:nvSpPr>
        <p:spPr>
          <a:xfrm>
            <a:off x="1141413" y="124288"/>
            <a:ext cx="9905998" cy="1091954"/>
          </a:xfrm>
        </p:spPr>
        <p:txBody>
          <a:bodyPr/>
          <a:lstStyle/>
          <a:p>
            <a:pPr algn="ctr"/>
            <a:r>
              <a:rPr lang="en-GB" dirty="0"/>
              <a:t>referencing</a:t>
            </a:r>
          </a:p>
        </p:txBody>
      </p:sp>
      <p:sp>
        <p:nvSpPr>
          <p:cNvPr id="3" name="Content Placeholder 2">
            <a:extLst>
              <a:ext uri="{FF2B5EF4-FFF2-40B4-BE49-F238E27FC236}">
                <a16:creationId xmlns:a16="http://schemas.microsoft.com/office/drawing/2014/main" id="{4DC12064-147E-04BF-5A5D-105472D2D546}"/>
              </a:ext>
            </a:extLst>
          </p:cNvPr>
          <p:cNvSpPr>
            <a:spLocks noGrp="1"/>
          </p:cNvSpPr>
          <p:nvPr>
            <p:ph idx="1"/>
          </p:nvPr>
        </p:nvSpPr>
        <p:spPr>
          <a:xfrm>
            <a:off x="1141413" y="1141520"/>
            <a:ext cx="9905999" cy="4574959"/>
          </a:xfrm>
        </p:spPr>
        <p:txBody>
          <a:bodyPr>
            <a:normAutofit fontScale="77500" lnSpcReduction="20000"/>
          </a:bodyPr>
          <a:lstStyle/>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Basbouman</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(2017) Online aftersales in the hotel industry.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https://customerengagementmanagementintourism.wordpress.com/2017/10/06/online-aftersales-in-the-hotel-industry/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26 July 2022)</a:t>
            </a:r>
          </a:p>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eHotelier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Why hotel automation is key to business growth.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https://insights.ehotelier.com/insights/2022/05/18/why-hotel-automation-is-key-to-business-growth/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26 July 2022).</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Hilton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Story of Hilton.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https://stories.hilton.com/history</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20 July 2022)</a:t>
            </a:r>
          </a:p>
          <a:p>
            <a:pPr marL="0" indent="0">
              <a:lnSpc>
                <a:spcPct val="107000"/>
              </a:lnSpc>
              <a:spcAft>
                <a:spcPts val="800"/>
              </a:spcAft>
              <a:buNone/>
            </a:pPr>
            <a:r>
              <a:rPr lang="it-IT" sz="1800" dirty="0">
                <a:effectLst/>
                <a:latin typeface="Calibri" panose="020F0502020204030204" pitchFamily="34" charset="0"/>
                <a:ea typeface="Calibri" panose="020F0502020204030204" pitchFamily="34" charset="0"/>
                <a:cs typeface="Times New Roman" panose="02020603050405020304" pitchFamily="18" charset="0"/>
              </a:rPr>
              <a:t>Maffei, A.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brief history of Hilton Hotels. </a:t>
            </a:r>
            <a:r>
              <a:rPr lang="it-IT"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it-IT"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https://www.torontosom.ca/blog/a-brief-history-of-hilton-hotels</a:t>
            </a:r>
            <a:r>
              <a:rPr lang="it-IT" sz="1800" dirty="0">
                <a:effectLst/>
                <a:latin typeface="Calibri" panose="020F0502020204030204" pitchFamily="34" charset="0"/>
                <a:ea typeface="Calibri" panose="020F0502020204030204" pitchFamily="34" charset="0"/>
                <a:cs typeface="Times New Roman" panose="02020603050405020304" pitchFamily="18" charset="0"/>
              </a:rPr>
              <a:t> (Acessed: 13 July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Ollila</a:t>
            </a:r>
            <a:r>
              <a:rPr lang="en-GB" sz="1800" dirty="0">
                <a:effectLst/>
                <a:latin typeface="Calibri" panose="020F0502020204030204" pitchFamily="34" charset="0"/>
                <a:ea typeface="Calibri" panose="020F0502020204030204" pitchFamily="34" charset="0"/>
                <a:cs typeface="Times New Roman" panose="02020603050405020304" pitchFamily="18" charset="0"/>
              </a:rPr>
              <a:t>, J.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Brief History Of Hilton.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https://loyaltylobby.com/2019/07/10/brief-history-of-hilton/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July 2022)</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Samuel, S.S.I (2016)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Hybrid Intrusion Detection System for Smart Home Security Based on Machine Learning and User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https://www.scirp.org/(S(lz5mqp453edsnp55rrgjct55.))/reference/referencespapers.aspx?referenceid=2914098</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24 July 20221)</a:t>
            </a:r>
          </a:p>
          <a:p>
            <a:pPr marL="0" indent="0">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Treyos</a:t>
            </a:r>
            <a:r>
              <a:rPr lang="en-GB" sz="1800" dirty="0">
                <a:effectLst/>
                <a:latin typeface="Calibri" panose="020F0502020204030204" pitchFamily="34" charset="0"/>
                <a:ea typeface="Calibri" panose="020F0502020204030204" pitchFamily="34" charset="0"/>
                <a:cs typeface="Times New Roman" panose="02020603050405020304" pitchFamily="18" charset="0"/>
              </a:rPr>
              <a:t>, N.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brands, hotel rooms of Hilton Hotels and Resorts, by the numbers.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https://eu.usatoday.com/story/travel/hotels/2018/03/12/brands-and-hotel-rooms-hilton-hotels-and-resorts-numbers/415784002/</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July 2022)</a:t>
            </a:r>
          </a:p>
          <a:p>
            <a:pPr marL="0" indent="0">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Picture 3" descr="Logo&#10;&#10;Description automatically generated">
            <a:extLst>
              <a:ext uri="{FF2B5EF4-FFF2-40B4-BE49-F238E27FC236}">
                <a16:creationId xmlns:a16="http://schemas.microsoft.com/office/drawing/2014/main" id="{4D7B8833-6710-0EAF-1825-268E3F6B52F3}"/>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foregroundMark x1="31120" y1="72407" x2="31120" y2="72407"/>
                        <a14:foregroundMark x1="38438" y1="74537" x2="38438" y2="74537"/>
                        <a14:foregroundMark x1="39063" y1="62639" x2="39063" y2="62639"/>
                        <a14:foregroundMark x1="46068" y1="65880" x2="46068" y2="65880"/>
                        <a14:foregroundMark x1="50964" y1="72917" x2="50964" y2="72917"/>
                        <a14:foregroundMark x1="56458" y1="75093" x2="56458" y2="75093"/>
                        <a14:foregroundMark x1="75990" y1="74028" x2="75990" y2="74028"/>
                        <a14:foregroundMark x1="64688" y1="52870" x2="64688" y2="52870"/>
                      </a14:backgroundRemoval>
                    </a14:imgEffect>
                  </a14:imgLayer>
                </a14:imgProps>
              </a:ext>
              <a:ext uri="{28A0092B-C50C-407E-A947-70E740481C1C}">
                <a14:useLocalDpi xmlns:a14="http://schemas.microsoft.com/office/drawing/2010/main" val="0"/>
              </a:ext>
            </a:extLst>
          </a:blip>
          <a:stretch>
            <a:fillRect/>
          </a:stretch>
        </p:blipFill>
        <p:spPr>
          <a:xfrm>
            <a:off x="5197606" y="5724805"/>
            <a:ext cx="1793612" cy="1008907"/>
          </a:xfrm>
          <a:prstGeom prst="rect">
            <a:avLst/>
          </a:prstGeom>
        </p:spPr>
      </p:pic>
    </p:spTree>
    <p:extLst>
      <p:ext uri="{BB962C8B-B14F-4D97-AF65-F5344CB8AC3E}">
        <p14:creationId xmlns:p14="http://schemas.microsoft.com/office/powerpoint/2010/main" val="407460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1000" tmFilter="0, 0; .2, .5; .8, .5; 1, 0"/>
                                        <p:tgtEl>
                                          <p:spTgt spid="4"/>
                                        </p:tgtEl>
                                      </p:cBhvr>
                                    </p:animEffect>
                                    <p:animScale>
                                      <p:cBhvr>
                                        <p:cTn id="7" dur="50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_rels/theme3.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Letras en madera">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4" ma:contentTypeDescription="Create a new document." ma:contentTypeScope="" ma:versionID="647ee9adec83fb7a333e94e10f488568">
  <xsd:schema xmlns:xsd="http://www.w3.org/2001/XMLSchema" xmlns:xs="http://www.w3.org/2001/XMLSchema" xmlns:p="http://schemas.microsoft.com/office/2006/metadata/properties" xmlns:ns3="5c225c8a-d58b-4f92-9659-fc93657787ef" targetNamespace="http://schemas.microsoft.com/office/2006/metadata/properties" ma:root="true" ma:fieldsID="910d1e8459466428d7930b4e09f226aa"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28E0420-1CA6-4614-9242-813F18FC65E4}">
  <ds:schemaRefs>
    <ds:schemaRef ds:uri="http://schemas.openxmlformats.org/package/2006/metadata/core-properties"/>
    <ds:schemaRef ds:uri="http://schemas.microsoft.com/office/2006/documentManagement/types"/>
    <ds:schemaRef ds:uri="http://schemas.microsoft.com/office/infopath/2007/PartnerControls"/>
    <ds:schemaRef ds:uri="5c225c8a-d58b-4f92-9659-fc93657787ef"/>
    <ds:schemaRef ds:uri="http://purl.org/dc/elements/1.1/"/>
    <ds:schemaRef ds:uri="http://schemas.microsoft.com/office/2006/metadata/properti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529B5EE-7B95-4888-9EEC-488C138E8A21}">
  <ds:schemaRefs>
    <ds:schemaRef ds:uri="http://schemas.microsoft.com/sharepoint/v3/contenttype/forms"/>
  </ds:schemaRefs>
</ds:datastoreItem>
</file>

<file path=customXml/itemProps3.xml><?xml version="1.0" encoding="utf-8"?>
<ds:datastoreItem xmlns:ds="http://schemas.openxmlformats.org/officeDocument/2006/customXml" ds:itemID="{D7711ED0-CC88-4033-94E6-2B014BB13E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TM04033919[[fn=Circuit]]</Template>
  <TotalTime>4759</TotalTime>
  <Words>1142</Words>
  <Application>Microsoft Office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15</vt:i4>
      </vt:variant>
    </vt:vector>
  </HeadingPairs>
  <TitlesOfParts>
    <vt:vector size="27" baseType="lpstr">
      <vt:lpstr>Arial</vt:lpstr>
      <vt:lpstr>Calibri</vt:lpstr>
      <vt:lpstr>Century Gothic</vt:lpstr>
      <vt:lpstr>Rockwell</vt:lpstr>
      <vt:lpstr>Rockwell Condensed</vt:lpstr>
      <vt:lpstr>Tw Cen MT</vt:lpstr>
      <vt:lpstr>Wingdings</vt:lpstr>
      <vt:lpstr>Wingdings 3</vt:lpstr>
      <vt:lpstr>Circuit</vt:lpstr>
      <vt:lpstr>Letras en madera</vt:lpstr>
      <vt:lpstr>Ion</vt:lpstr>
      <vt:lpstr>Wisp</vt:lpstr>
      <vt:lpstr>Digital Skills and Research Methods – BMSW4003  DSR Assessment 1 Group Presentation  Impact of the modern technology on Hilton  </vt:lpstr>
      <vt:lpstr>PowerPoint Presentation</vt:lpstr>
      <vt:lpstr>PowerPoint Presentation</vt:lpstr>
      <vt:lpstr>Challenges before introducing the technology</vt:lpstr>
      <vt:lpstr>PowerPoint Presentation</vt:lpstr>
      <vt:lpstr>PowerPoint Presentation</vt:lpstr>
      <vt:lpstr>I0T Smart Room Technology</vt:lpstr>
      <vt:lpstr>Digital Key Share</vt:lpstr>
      <vt:lpstr>Benefits of Smart Hotel Rooms</vt:lpstr>
      <vt:lpstr>The impact of the modern technology </vt:lpstr>
      <vt:lpstr>THE HILTON</vt:lpstr>
      <vt:lpstr>THE HILTON </vt:lpstr>
      <vt:lpstr>The hilton</vt:lpstr>
      <vt:lpstr>skills gained in completing this task</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SUBMISSION GUIDANCE  1. Your submission must include a title slide that clearly states the names and student numbers of all members of the group, your lecturer’s name, and your assignment title. 2. For other guidance regarding PPT slides, please speak to your lecturer.</dc:title>
  <dc:creator>Bernad Mrsic (2133762)</dc:creator>
  <cp:lastModifiedBy>Bernad Mrsic (2133762)</cp:lastModifiedBy>
  <cp:revision>19</cp:revision>
  <dcterms:created xsi:type="dcterms:W3CDTF">2022-07-01T09:42:54Z</dcterms:created>
  <dcterms:modified xsi:type="dcterms:W3CDTF">2022-07-27T19:15:41Z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