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4" r:id="rId18"/>
    <p:sldId id="275" r:id="rId19"/>
    <p:sldId id="276" r:id="rId20"/>
    <p:sldId id="268" r:id="rId21"/>
    <p:sldId id="277" r:id="rId22"/>
    <p:sldId id="278" r:id="rId23"/>
    <p:sldId id="279" r:id="rId24"/>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EB071A-A900-DD34-EDAD-F18E506693DF}" v="20" dt="2026-03-11T21:31:55.145"/>
    <p1510:client id="{0D40216F-4E22-8D43-804A-9F5032FBC4BB}" v="166" dt="2026-03-11T11:28:36.964"/>
    <p1510:client id="{0E5ED592-3670-619F-8DC2-7236D163BE80}" v="459" dt="2026-03-10T17:04:56.940"/>
    <p1510:client id="{8A2B9BCE-9AC9-D90C-06BF-B4857DA58045}" v="40" dt="2026-03-10T18:02:24.924"/>
    <p1510:client id="{A59480ED-42E9-71F1-34AF-16C75B51B34B}" v="122" dt="2026-03-11T17:11:01.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p>
        </p:txBody>
      </p:sp>
      <p:sp>
        <p:nvSpPr>
          <p:cNvPr id="3" name="Подзаглавие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редакция стил подзагл. обр.</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3168234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06752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p>
        </p:txBody>
      </p:sp>
      <p:sp>
        <p:nvSpPr>
          <p:cNvPr id="3" name="Текстов контейнер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bg-BG"/>
              <a:t>Щракнете, за да редактирате стиловете на текста в образеца</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00834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съдържание 3"/>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11.3.2026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38668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365125"/>
            <a:ext cx="10515600" cy="1325563"/>
          </a:xfrm>
        </p:spPr>
        <p:txBody>
          <a:bodyPr/>
          <a:lstStyle/>
          <a:p>
            <a:r>
              <a:rPr lang="bg-BG"/>
              <a:t>Редакт. стил загл. образец</a:t>
            </a:r>
          </a:p>
        </p:txBody>
      </p:sp>
      <p:sp>
        <p:nvSpPr>
          <p:cNvPr id="3" name="Текстов контейне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Текстов контейне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7" name="Контейнер за дата 6"/>
          <p:cNvSpPr>
            <a:spLocks noGrp="1"/>
          </p:cNvSpPr>
          <p:nvPr>
            <p:ph type="dt" sz="half" idx="10"/>
          </p:nvPr>
        </p:nvSpPr>
        <p:spPr/>
        <p:txBody>
          <a:bodyPr/>
          <a:lstStyle/>
          <a:p>
            <a:fld id="{3E104224-5F53-4681-B114-4FDA2DEB297A}" type="datetimeFigureOut">
              <a:rPr lang="bg-BG" smtClean="0"/>
              <a:t>11.3.2026 г.</a:t>
            </a:fld>
            <a:endParaRPr lang="bg-BG"/>
          </a:p>
        </p:txBody>
      </p:sp>
      <p:sp>
        <p:nvSpPr>
          <p:cNvPr id="8" name="Контейнер за долния колонтитул 7"/>
          <p:cNvSpPr>
            <a:spLocks noGrp="1"/>
          </p:cNvSpPr>
          <p:nvPr>
            <p:ph type="ftr" sz="quarter" idx="11"/>
          </p:nvPr>
        </p:nvSpPr>
        <p:spPr/>
        <p:txBody>
          <a:bodyPr/>
          <a:lstStyle/>
          <a:p>
            <a:endParaRPr lang="bg-BG"/>
          </a:p>
        </p:txBody>
      </p:sp>
      <p:sp>
        <p:nvSpPr>
          <p:cNvPr id="9" name="Контейнер за номер на слайда 8"/>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798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дата 2"/>
          <p:cNvSpPr>
            <a:spLocks noGrp="1"/>
          </p:cNvSpPr>
          <p:nvPr>
            <p:ph type="dt" sz="half" idx="10"/>
          </p:nvPr>
        </p:nvSpPr>
        <p:spPr/>
        <p:txBody>
          <a:bodyPr/>
          <a:lstStyle/>
          <a:p>
            <a:fld id="{3E104224-5F53-4681-B114-4FDA2DEB297A}" type="datetimeFigureOut">
              <a:rPr lang="bg-BG" smtClean="0"/>
              <a:t>11.3.2026 г.</a:t>
            </a:fld>
            <a:endParaRPr lang="bg-BG"/>
          </a:p>
        </p:txBody>
      </p:sp>
      <p:sp>
        <p:nvSpPr>
          <p:cNvPr id="4" name="Контейнер за долния колонтитул 3"/>
          <p:cNvSpPr>
            <a:spLocks noGrp="1"/>
          </p:cNvSpPr>
          <p:nvPr>
            <p:ph type="ftr" sz="quarter" idx="11"/>
          </p:nvPr>
        </p:nvSpPr>
        <p:spPr/>
        <p:txBody>
          <a:bodyPr/>
          <a:lstStyle/>
          <a:p>
            <a:endParaRPr lang="bg-BG"/>
          </a:p>
        </p:txBody>
      </p:sp>
      <p:sp>
        <p:nvSpPr>
          <p:cNvPr id="5" name="Контейнер за номер на слайда 4"/>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907984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p:cNvSpPr>
            <a:spLocks noGrp="1"/>
          </p:cNvSpPr>
          <p:nvPr>
            <p:ph type="dt" sz="half" idx="10"/>
          </p:nvPr>
        </p:nvSpPr>
        <p:spPr/>
        <p:txBody>
          <a:bodyPr/>
          <a:lstStyle/>
          <a:p>
            <a:fld id="{3E104224-5F53-4681-B114-4FDA2DEB297A}" type="datetimeFigureOut">
              <a:rPr lang="bg-BG" smtClean="0"/>
              <a:t>11.3.2026 г.</a:t>
            </a:fld>
            <a:endParaRPr lang="bg-BG"/>
          </a:p>
        </p:txBody>
      </p:sp>
      <p:sp>
        <p:nvSpPr>
          <p:cNvPr id="3" name="Контейнер за долния колонтитул 2"/>
          <p:cNvSpPr>
            <a:spLocks noGrp="1"/>
          </p:cNvSpPr>
          <p:nvPr>
            <p:ph type="ftr" sz="quarter" idx="11"/>
          </p:nvPr>
        </p:nvSpPr>
        <p:spPr/>
        <p:txBody>
          <a:bodyPr/>
          <a:lstStyle/>
          <a:p>
            <a:endParaRPr lang="bg-BG"/>
          </a:p>
        </p:txBody>
      </p:sp>
      <p:sp>
        <p:nvSpPr>
          <p:cNvPr id="4" name="Контейнер за номер на слайда 3"/>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923044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съдържание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11.3.2026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89530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картина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11.3.2026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87967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вертикален текст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611056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p:cNvSpPr>
            <a:spLocks noGrp="1"/>
          </p:cNvSpPr>
          <p:nvPr>
            <p:ph type="title" orient="vert"/>
          </p:nvPr>
        </p:nvSpPr>
        <p:spPr>
          <a:xfrm>
            <a:off x="8724900" y="365125"/>
            <a:ext cx="2628900" cy="5811838"/>
          </a:xfrm>
        </p:spPr>
        <p:txBody>
          <a:bodyPr vert="eaVert"/>
          <a:lstStyle/>
          <a:p>
            <a:r>
              <a:rPr lang="bg-BG"/>
              <a:t>Редакт. стил загл. образец</a:t>
            </a:r>
          </a:p>
        </p:txBody>
      </p:sp>
      <p:sp>
        <p:nvSpPr>
          <p:cNvPr id="3" name="Контейнер за вертикален текст 2"/>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58710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p>
        </p:txBody>
      </p:sp>
      <p:sp>
        <p:nvSpPr>
          <p:cNvPr id="3" name="Текстов контейне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104224-5F53-4681-B114-4FDA2DEB297A}" type="datetimeFigureOut">
              <a:rPr lang="bg-BG" smtClean="0"/>
              <a:t>11.3.2026 г.</a:t>
            </a:fld>
            <a:endParaRPr lang="bg-BG"/>
          </a:p>
        </p:txBody>
      </p:sp>
      <p:sp>
        <p:nvSpPr>
          <p:cNvPr id="5" name="Контейнер за долния колонтитул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bg-BG"/>
          </a:p>
        </p:txBody>
      </p:sp>
      <p:sp>
        <p:nvSpPr>
          <p:cNvPr id="6" name="Контейнер за номер на слайда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15E07B-6C49-45E8-9BB0-876BFAD0C1D8}" type="slidenum">
              <a:rPr lang="bg-BG" smtClean="0"/>
              <a:t>‹#›</a:t>
            </a:fld>
            <a:endParaRPr lang="bg-BG"/>
          </a:p>
        </p:txBody>
      </p:sp>
    </p:spTree>
    <p:extLst>
      <p:ext uri="{BB962C8B-B14F-4D97-AF65-F5344CB8AC3E}">
        <p14:creationId xmlns:p14="http://schemas.microsoft.com/office/powerpoint/2010/main" val="3375334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ethoscope formed in a heart">
            <a:extLst>
              <a:ext uri="{FF2B5EF4-FFF2-40B4-BE49-F238E27FC236}">
                <a16:creationId xmlns:a16="http://schemas.microsoft.com/office/drawing/2014/main" id="{FD3913B7-1E4F-701B-826F-077F49C93898}"/>
              </a:ext>
            </a:extLst>
          </p:cNvPr>
          <p:cNvPicPr>
            <a:picLocks noChangeAspect="1"/>
          </p:cNvPicPr>
          <p:nvPr/>
        </p:nvPicPr>
        <p:blipFill>
          <a:blip r:embed="rId2">
            <a:alphaModFix amt="50000"/>
          </a:blip>
          <a:srcRect t="575" r="-2" b="12084"/>
          <a:stretch>
            <a:fillRect/>
          </a:stretch>
        </p:blipFill>
        <p:spPr>
          <a:xfrm>
            <a:off x="20" y="1"/>
            <a:ext cx="12191980" cy="6857999"/>
          </a:xfrm>
          <a:prstGeom prst="rect">
            <a:avLst/>
          </a:prstGeom>
        </p:spPr>
      </p:pic>
      <p:sp>
        <p:nvSpPr>
          <p:cNvPr id="2" name="Заглавие 1"/>
          <p:cNvSpPr>
            <a:spLocks noGrp="1"/>
          </p:cNvSpPr>
          <p:nvPr>
            <p:ph type="ctrTitle"/>
          </p:nvPr>
        </p:nvSpPr>
        <p:spPr>
          <a:xfrm>
            <a:off x="1524000" y="1122362"/>
            <a:ext cx="9144000" cy="2900518"/>
          </a:xfrm>
        </p:spPr>
        <p:txBody>
          <a:bodyPr>
            <a:normAutofit/>
          </a:bodyPr>
          <a:lstStyle/>
          <a:p>
            <a:r>
              <a:rPr lang="bg-BG">
                <a:solidFill>
                  <a:srgbClr val="FFFFFF"/>
                </a:solidFill>
              </a:rPr>
              <a:t>Cardiovascular disease </a:t>
            </a:r>
          </a:p>
        </p:txBody>
      </p:sp>
      <p:sp>
        <p:nvSpPr>
          <p:cNvPr id="3" name="Подзаглавие 2"/>
          <p:cNvSpPr>
            <a:spLocks noGrp="1"/>
          </p:cNvSpPr>
          <p:nvPr>
            <p:ph type="subTitle" idx="1"/>
          </p:nvPr>
        </p:nvSpPr>
        <p:spPr>
          <a:xfrm>
            <a:off x="1524000" y="4159404"/>
            <a:ext cx="9144000" cy="1098395"/>
          </a:xfrm>
        </p:spPr>
        <p:txBody>
          <a:bodyPr vert="horz" lIns="91440" tIns="45720" rIns="91440" bIns="45720" rtlCol="0">
            <a:normAutofit/>
          </a:bodyPr>
          <a:lstStyle/>
          <a:p>
            <a:endParaRPr lang="bg-BG" sz="600">
              <a:solidFill>
                <a:srgbClr val="FFFFFF"/>
              </a:solidFill>
            </a:endParaRPr>
          </a:p>
          <a:p>
            <a:r>
              <a:rPr lang="bg-BG" sz="600">
                <a:solidFill>
                  <a:srgbClr val="FFFFFF"/>
                </a:solidFill>
                <a:latin typeface="Arial"/>
                <a:ea typeface="+mn-lt"/>
                <a:cs typeface="Arial"/>
              </a:rPr>
              <a:t>Student name: Desislava Markova</a:t>
            </a:r>
            <a:endParaRPr lang="bg-BG" sz="600">
              <a:solidFill>
                <a:srgbClr val="FFFFFF"/>
              </a:solidFill>
              <a:latin typeface="Arial"/>
              <a:cs typeface="Arial"/>
            </a:endParaRPr>
          </a:p>
          <a:p>
            <a:r>
              <a:rPr lang="bg-BG" sz="600">
                <a:solidFill>
                  <a:srgbClr val="FFFFFF"/>
                </a:solidFill>
                <a:latin typeface="Arial"/>
                <a:ea typeface="+mn-lt"/>
                <a:cs typeface="Arial"/>
              </a:rPr>
              <a:t>Student number: 2512936</a:t>
            </a:r>
            <a:endParaRPr lang="bg-BG" sz="600">
              <a:solidFill>
                <a:srgbClr val="FFFFFF"/>
              </a:solidFill>
              <a:latin typeface="Arial"/>
              <a:cs typeface="Arial"/>
            </a:endParaRPr>
          </a:p>
          <a:p>
            <a:r>
              <a:rPr lang="bg-BG" sz="600">
                <a:solidFill>
                  <a:srgbClr val="FFFFFF"/>
                </a:solidFill>
                <a:latin typeface="Arial"/>
                <a:ea typeface="+mn-lt"/>
                <a:cs typeface="Arial"/>
              </a:rPr>
              <a:t>The module code and title: LCHS7003, Community Care and Management of Longer-term Conditions  </a:t>
            </a:r>
            <a:endParaRPr lang="bg-BG" sz="600">
              <a:solidFill>
                <a:srgbClr val="FFFFFF"/>
              </a:solidFill>
              <a:latin typeface="Arial"/>
              <a:cs typeface="Arial"/>
            </a:endParaRPr>
          </a:p>
          <a:p>
            <a:r>
              <a:rPr lang="bg-BG" sz="600">
                <a:solidFill>
                  <a:srgbClr val="FFFFFF"/>
                </a:solidFill>
                <a:latin typeface="Arial"/>
                <a:ea typeface="+mn-lt"/>
                <a:cs typeface="Arial"/>
              </a:rPr>
              <a:t>Lecturer’s name: Dr Raheela Shaikh</a:t>
            </a:r>
            <a:endParaRPr lang="bg-BG" sz="600">
              <a:solidFill>
                <a:srgbClr val="FFFFFF"/>
              </a:solidFill>
              <a:latin typeface="Arial"/>
              <a:cs typeface="Arial"/>
            </a:endParaRPr>
          </a:p>
          <a:p>
            <a:r>
              <a:rPr lang="bg-BG" sz="600">
                <a:solidFill>
                  <a:srgbClr val="FFFFFF"/>
                </a:solidFill>
                <a:latin typeface="Arial"/>
                <a:ea typeface="+mn-lt"/>
                <a:cs typeface="Arial"/>
              </a:rPr>
              <a:t>Assessment title: Component 2 Individual Presentation</a:t>
            </a:r>
            <a:endParaRPr lang="bg-BG" sz="600">
              <a:solidFill>
                <a:srgbClr val="FFFFFF"/>
              </a:solidFill>
              <a:latin typeface="Arial"/>
              <a:cs typeface="Arial"/>
            </a:endParaRPr>
          </a:p>
          <a:p>
            <a:endParaRPr lang="bg-BG" sz="600" b="1">
              <a:solidFill>
                <a:srgbClr val="FFFFFF"/>
              </a:solidFill>
              <a:latin typeface="Calibri"/>
              <a:ea typeface="Calibri"/>
              <a:cs typeface="Calibri"/>
            </a:endParaRPr>
          </a:p>
        </p:txBody>
      </p:sp>
    </p:spTree>
    <p:extLst>
      <p:ext uri="{BB962C8B-B14F-4D97-AF65-F5344CB8AC3E}">
        <p14:creationId xmlns:p14="http://schemas.microsoft.com/office/powerpoint/2010/main" val="174873010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B1A7085E-5D14-19E2-1844-9BFA97C32471}"/>
              </a:ext>
            </a:extLst>
          </p:cNvPr>
          <p:cNvSpPr>
            <a:spLocks noGrp="1"/>
          </p:cNvSpPr>
          <p:nvPr>
            <p:ph type="title"/>
          </p:nvPr>
        </p:nvSpPr>
        <p:spPr>
          <a:xfrm>
            <a:off x="838200" y="365125"/>
            <a:ext cx="10515600" cy="1325563"/>
          </a:xfrm>
        </p:spPr>
        <p:txBody>
          <a:bodyPr>
            <a:normAutofit/>
          </a:bodyPr>
          <a:lstStyle/>
          <a:p>
            <a:r>
              <a:rPr lang="bg-BG" sz="5400"/>
              <a:t>Defenition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9E54E074-3CAD-9EC4-EA67-BA141601E006}"/>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bg-BG" sz="2000">
                <a:ea typeface="+mn-lt"/>
                <a:cs typeface="+mn-lt"/>
              </a:rPr>
              <a:t>A term which is used for a group of conditions which affect the blood vessels and the heart (NHS, 2026). Furthermore, diseases of the cardiac muscle and of the vascular systems that supply the brain, heart, and other vital organs (Gaziano et al., 2006). These refer to 4 entities: </a:t>
            </a:r>
            <a:endParaRPr lang="bg-BG"/>
          </a:p>
          <a:p>
            <a:pPr marL="0" indent="0">
              <a:buNone/>
            </a:pPr>
            <a:r>
              <a:rPr lang="bg-BG" sz="2000">
                <a:ea typeface="+mn-lt"/>
                <a:cs typeface="+mn-lt"/>
              </a:rPr>
              <a:t>1. Coronary artery disease is decreased myocardial perfusion resulting in angina due to ischemia, which can also cause myocardial infarction and/or heart failure</a:t>
            </a:r>
          </a:p>
          <a:p>
            <a:pPr marL="0" indent="0">
              <a:buNone/>
            </a:pPr>
            <a:r>
              <a:rPr lang="bg-BG" sz="2000">
                <a:ea typeface="+mn-lt"/>
                <a:cs typeface="+mn-lt"/>
              </a:rPr>
              <a:t>2. Aortic atherosclerosis - is when arteries are narrowed, which makes it harder for blood to flow, increasing the risk of stroke and heart attack (NHS, 2023a);</a:t>
            </a:r>
          </a:p>
          <a:p>
            <a:pPr marL="0" indent="0">
              <a:buNone/>
            </a:pPr>
            <a:r>
              <a:rPr lang="bg-BG" sz="2000">
                <a:ea typeface="+mn-lt"/>
                <a:cs typeface="+mn-lt"/>
              </a:rPr>
              <a:t>3. Peripheral artery disease - also known as peripheral vascular disease, is a buildup of fatty deposits in the arteries that restricts blood supply to leg muscles (NHS, 2023b);</a:t>
            </a:r>
          </a:p>
          <a:p>
            <a:pPr marL="0" indent="0">
              <a:buNone/>
            </a:pPr>
            <a:r>
              <a:rPr lang="bg-BG" sz="2000">
                <a:ea typeface="+mn-lt"/>
                <a:cs typeface="+mn-lt"/>
              </a:rPr>
              <a:t>4. Cerebrovascular disease - includes all disorders which affect the brain by permanent or temporary bleeding or ischemia, or/any of the cerebral blood vessels have started a pathological process; disorders include carotid stenosis, intracranial stenosis and vertebral stenosis, vascular malformations, stroke and aneurysms (AANS, 2024). </a:t>
            </a:r>
          </a:p>
          <a:p>
            <a:endParaRPr lang="bg-BG" sz="2000"/>
          </a:p>
        </p:txBody>
      </p:sp>
    </p:spTree>
    <p:extLst>
      <p:ext uri="{BB962C8B-B14F-4D97-AF65-F5344CB8AC3E}">
        <p14:creationId xmlns:p14="http://schemas.microsoft.com/office/powerpoint/2010/main" val="3741681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00BC6E01-423A-4625-ADA7-59221B8EC6F6}"/>
              </a:ext>
            </a:extLst>
          </p:cNvPr>
          <p:cNvSpPr>
            <a:spLocks noGrp="1"/>
          </p:cNvSpPr>
          <p:nvPr>
            <p:ph type="title"/>
          </p:nvPr>
        </p:nvSpPr>
        <p:spPr>
          <a:xfrm>
            <a:off x="838200" y="365125"/>
            <a:ext cx="10515600" cy="1325563"/>
          </a:xfrm>
        </p:spPr>
        <p:txBody>
          <a:bodyPr>
            <a:normAutofit/>
          </a:bodyPr>
          <a:lstStyle/>
          <a:p>
            <a:r>
              <a:rPr lang="bg-BG" sz="5400"/>
              <a:t>Symptoms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79817BE5-E594-DEE1-2CC9-5B1C82A555CC}"/>
              </a:ext>
            </a:extLst>
          </p:cNvPr>
          <p:cNvSpPr>
            <a:spLocks noGrp="1"/>
          </p:cNvSpPr>
          <p:nvPr>
            <p:ph idx="1"/>
          </p:nvPr>
        </p:nvSpPr>
        <p:spPr>
          <a:xfrm>
            <a:off x="352097" y="1732316"/>
            <a:ext cx="6784428" cy="4961407"/>
          </a:xfrm>
        </p:spPr>
        <p:txBody>
          <a:bodyPr vert="horz" lIns="91440" tIns="45720" rIns="91440" bIns="45720" rtlCol="0" anchor="t">
            <a:normAutofit/>
          </a:bodyPr>
          <a:lstStyle/>
          <a:p>
            <a:pPr marL="0" indent="0">
              <a:buNone/>
            </a:pPr>
            <a:r>
              <a:rPr lang="bg-BG" sz="1700">
                <a:ea typeface="+mn-lt"/>
                <a:cs typeface="+mn-lt"/>
              </a:rPr>
              <a:t>A stroke occurs when the constant blood flow is interrupted, leading to loss of neurological function. A blockage can cause this, leading to the common ischemic stroke, or it can be caused by bleeding in the brain, leading to a more dangerous hemorrhagic stroke (AANS, 2024). Symptomps include: </a:t>
            </a:r>
            <a:endParaRPr lang="bg-BG" sz="1700"/>
          </a:p>
          <a:p>
            <a:pPr>
              <a:buFont typeface="Wingdings" panose="020B0604020202020204" pitchFamily="34" charset="0"/>
              <a:buChar char="v"/>
            </a:pPr>
            <a:r>
              <a:rPr lang="bg-BG" sz="1700">
                <a:ea typeface="+mn-lt"/>
                <a:cs typeface="+mn-lt"/>
              </a:rPr>
              <a:t>Disorientation, confusion or memory loss</a:t>
            </a:r>
          </a:p>
          <a:p>
            <a:pPr>
              <a:buFont typeface="Wingdings" panose="020B0604020202020204" pitchFamily="34" charset="0"/>
              <a:buChar char="v"/>
            </a:pPr>
            <a:r>
              <a:rPr lang="bg-BG" sz="1700">
                <a:ea typeface="+mn-lt"/>
                <a:cs typeface="+mn-lt"/>
              </a:rPr>
              <a:t>Nausea, dizziness or vomiting </a:t>
            </a:r>
          </a:p>
          <a:p>
            <a:pPr>
              <a:buFont typeface="Wingdings" panose="020B0604020202020204" pitchFamily="34" charset="0"/>
              <a:buChar char="v"/>
            </a:pPr>
            <a:r>
              <a:rPr lang="bg-BG" sz="1700">
                <a:ea typeface="+mn-lt"/>
                <a:cs typeface="+mn-lt"/>
              </a:rPr>
              <a:t>Loss of vision or difficulti seeing (AANS, 2024)  </a:t>
            </a:r>
            <a:endParaRPr lang="bg-BG" sz="1700">
              <a:highlight>
                <a:srgbClr val="FFFFFF"/>
              </a:highlight>
              <a:latin typeface="Roboto"/>
              <a:ea typeface="Roboto"/>
              <a:cs typeface="Roboto"/>
            </a:endParaRPr>
          </a:p>
          <a:p>
            <a:pPr>
              <a:buFont typeface="Wingdings" panose="020B0604020202020204" pitchFamily="34" charset="0"/>
              <a:buChar char="v"/>
            </a:pPr>
            <a:r>
              <a:rPr lang="bg-BG" sz="1700"/>
              <a:t>Face weakness – one side of the face can droop such as the mussels are not working any more and it will be hard to the individual to smile </a:t>
            </a:r>
          </a:p>
          <a:p>
            <a:pPr>
              <a:buFont typeface="Wingdings" panose="020B0604020202020204" pitchFamily="34" charset="0"/>
              <a:buChar char="v"/>
            </a:pPr>
            <a:r>
              <a:rPr lang="bg-BG" sz="1700"/>
              <a:t>Arm weakness – unablility to fully lift both arms and keep them up due to weakness in one of the arms</a:t>
            </a:r>
          </a:p>
          <a:p>
            <a:pPr>
              <a:buFont typeface="Wingdings" panose="020B0604020202020204" pitchFamily="34" charset="0"/>
              <a:buChar char="v"/>
            </a:pPr>
            <a:r>
              <a:rPr lang="bg-BG" sz="1700"/>
              <a:t>Speach difficulties such as slurred </a:t>
            </a:r>
            <a:r>
              <a:rPr lang="bg-BG" sz="1700">
                <a:latin typeface="Aptos"/>
                <a:ea typeface="Roboto"/>
                <a:cs typeface="Roboto"/>
              </a:rPr>
              <a:t>speech</a:t>
            </a:r>
            <a:r>
              <a:rPr lang="bg-BG" sz="1700"/>
              <a:t> and sounding confused </a:t>
            </a:r>
          </a:p>
          <a:p>
            <a:pPr marL="0" indent="0">
              <a:buNone/>
            </a:pPr>
            <a:r>
              <a:rPr lang="bg-BG" sz="1700"/>
              <a:t> Way to remember easily this main sypmtopmps is by using the abreviasion FAST which stands for Face, Arm, Speach and Time to phone 999 (NHS, 2024). </a:t>
            </a:r>
          </a:p>
          <a:p>
            <a:pPr>
              <a:buFont typeface="Wingdings" panose="020B0604020202020204" pitchFamily="34" charset="0"/>
              <a:buChar char="v"/>
            </a:pPr>
            <a:endParaRPr lang="bg-BG" sz="1700"/>
          </a:p>
          <a:p>
            <a:pPr>
              <a:buFont typeface="Wingdings" panose="020B0604020202020204" pitchFamily="34" charset="0"/>
              <a:buChar char="v"/>
            </a:pPr>
            <a:endParaRPr lang="bg-BG" sz="1700"/>
          </a:p>
        </p:txBody>
      </p:sp>
    </p:spTree>
    <p:extLst>
      <p:ext uri="{BB962C8B-B14F-4D97-AF65-F5344CB8AC3E}">
        <p14:creationId xmlns:p14="http://schemas.microsoft.com/office/powerpoint/2010/main" val="3033779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DE4A0F4-4DD1-A48F-4894-92719B04CA1B}"/>
              </a:ext>
            </a:extLst>
          </p:cNvPr>
          <p:cNvSpPr>
            <a:spLocks noGrp="1"/>
          </p:cNvSpPr>
          <p:nvPr>
            <p:ph type="title"/>
          </p:nvPr>
        </p:nvSpPr>
        <p:spPr/>
        <p:txBody>
          <a:bodyPr/>
          <a:lstStyle/>
          <a:p>
            <a:r>
              <a:rPr lang="bg-BG"/>
              <a:t>Risk factors/ causes</a:t>
            </a:r>
          </a:p>
        </p:txBody>
      </p:sp>
      <p:sp>
        <p:nvSpPr>
          <p:cNvPr id="3" name="Контейнер за съдържание 2">
            <a:extLst>
              <a:ext uri="{FF2B5EF4-FFF2-40B4-BE49-F238E27FC236}">
                <a16:creationId xmlns:a16="http://schemas.microsoft.com/office/drawing/2014/main" id="{8F935991-B10F-7B8F-FBC7-934218E83F53}"/>
              </a:ext>
            </a:extLst>
          </p:cNvPr>
          <p:cNvSpPr>
            <a:spLocks noGrp="1"/>
          </p:cNvSpPr>
          <p:nvPr>
            <p:ph idx="1"/>
          </p:nvPr>
        </p:nvSpPr>
        <p:spPr>
          <a:xfrm>
            <a:off x="417787" y="1510315"/>
            <a:ext cx="10936013" cy="4666648"/>
          </a:xfrm>
        </p:spPr>
        <p:txBody>
          <a:bodyPr vert="horz" lIns="91440" tIns="45720" rIns="91440" bIns="45720" rtlCol="0" anchor="t">
            <a:normAutofit lnSpcReduction="10000"/>
          </a:bodyPr>
          <a:lstStyle/>
          <a:p>
            <a:pPr marL="0" indent="0">
              <a:buNone/>
            </a:pPr>
            <a:r>
              <a:rPr lang="bg-BG">
                <a:ea typeface="+mn-lt"/>
                <a:cs typeface="+mn-lt"/>
              </a:rPr>
              <a:t>Cardiovascular disease (CVD) is often caused by a blood clot, which forms when a build-up of fat in the arteries impairs blood flow. </a:t>
            </a:r>
            <a:endParaRPr lang="bg-BG"/>
          </a:p>
          <a:p>
            <a:pPr>
              <a:buNone/>
            </a:pPr>
            <a:r>
              <a:rPr lang="bg-BG">
                <a:solidFill>
                  <a:srgbClr val="0E101A"/>
                </a:solidFill>
                <a:ea typeface="+mn-lt"/>
                <a:cs typeface="+mn-lt"/>
              </a:rPr>
              <a:t>Factors which increase the chances of getting CVD include:</a:t>
            </a:r>
            <a:endParaRPr lang="bg-BG"/>
          </a:p>
          <a:p>
            <a:pPr>
              <a:buFont typeface="Arial"/>
              <a:buChar char="•"/>
            </a:pPr>
            <a:r>
              <a:rPr lang="bg-BG">
                <a:solidFill>
                  <a:srgbClr val="0E101A"/>
                </a:solidFill>
                <a:ea typeface="+mn-lt"/>
                <a:cs typeface="+mn-lt"/>
              </a:rPr>
              <a:t>Lifestyle- smoking, drinking alcohol, obesity and inactivity </a:t>
            </a:r>
            <a:endParaRPr lang="bg-BG"/>
          </a:p>
          <a:p>
            <a:pPr>
              <a:buFont typeface="Arial"/>
              <a:buChar char="•"/>
            </a:pPr>
            <a:r>
              <a:rPr lang="bg-BG">
                <a:solidFill>
                  <a:srgbClr val="0E101A"/>
                </a:solidFill>
                <a:ea typeface="+mn-lt"/>
                <a:cs typeface="+mn-lt"/>
              </a:rPr>
              <a:t>sex- men are more prone to having CVD than women</a:t>
            </a:r>
            <a:endParaRPr lang="bg-BG"/>
          </a:p>
          <a:p>
            <a:pPr>
              <a:buFont typeface="Arial"/>
              <a:buChar char="•"/>
            </a:pPr>
            <a:r>
              <a:rPr lang="bg-BG">
                <a:solidFill>
                  <a:srgbClr val="0E101A"/>
                </a:solidFill>
                <a:ea typeface="+mn-lt"/>
                <a:cs typeface="+mn-lt"/>
              </a:rPr>
              <a:t>ethnicity - people from Black African, South Asian or African Caribbean origin </a:t>
            </a:r>
            <a:endParaRPr lang="bg-BG"/>
          </a:p>
          <a:p>
            <a:pPr>
              <a:buFont typeface="Arial"/>
              <a:buChar char="•"/>
            </a:pPr>
            <a:r>
              <a:rPr lang="bg-BG">
                <a:solidFill>
                  <a:srgbClr val="0E101A"/>
                </a:solidFill>
                <a:ea typeface="+mn-lt"/>
                <a:cs typeface="+mn-lt"/>
              </a:rPr>
              <a:t>Having family members with CVD</a:t>
            </a:r>
            <a:endParaRPr lang="bg-BG"/>
          </a:p>
          <a:p>
            <a:pPr>
              <a:buFont typeface="Arial"/>
              <a:buChar char="•"/>
            </a:pPr>
            <a:r>
              <a:rPr lang="bg-BG">
                <a:solidFill>
                  <a:srgbClr val="0E101A"/>
                </a:solidFill>
                <a:ea typeface="+mn-lt"/>
                <a:cs typeface="+mn-lt"/>
              </a:rPr>
              <a:t>Have conditions such as high blood pressure, diabetes and/or high cholesterol (NHS, 2026).</a:t>
            </a:r>
            <a:endParaRPr lang="bg-BG"/>
          </a:p>
          <a:p>
            <a:pPr marL="0" indent="0">
              <a:buNone/>
            </a:pPr>
            <a:endParaRPr lang="bg-BG"/>
          </a:p>
        </p:txBody>
      </p:sp>
    </p:spTree>
    <p:extLst>
      <p:ext uri="{BB962C8B-B14F-4D97-AF65-F5344CB8AC3E}">
        <p14:creationId xmlns:p14="http://schemas.microsoft.com/office/powerpoint/2010/main" val="2881933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EECFD1A8-D631-9B8F-0ECE-9BAE0E6DFB9B}"/>
              </a:ext>
            </a:extLst>
          </p:cNvPr>
          <p:cNvSpPr>
            <a:spLocks noGrp="1"/>
          </p:cNvSpPr>
          <p:nvPr>
            <p:ph type="title"/>
          </p:nvPr>
        </p:nvSpPr>
        <p:spPr>
          <a:xfrm>
            <a:off x="5297762" y="329184"/>
            <a:ext cx="6251110" cy="1783080"/>
          </a:xfrm>
        </p:spPr>
        <p:txBody>
          <a:bodyPr anchor="b">
            <a:normAutofit/>
          </a:bodyPr>
          <a:lstStyle/>
          <a:p>
            <a:r>
              <a:rPr lang="bg-BG" sz="5400"/>
              <a:t>Prevalence of CVD in UK</a:t>
            </a:r>
          </a:p>
        </p:txBody>
      </p:sp>
      <p:pic>
        <p:nvPicPr>
          <p:cNvPr id="4" name="Картина 3" descr="Картина, която съдържа текст, карта&#10;&#10;Генерирано от ИИ съдържание може да е неправилно.">
            <a:extLst>
              <a:ext uri="{FF2B5EF4-FFF2-40B4-BE49-F238E27FC236}">
                <a16:creationId xmlns:a16="http://schemas.microsoft.com/office/drawing/2014/main" id="{81E484BB-66C6-36D9-62B4-083B4BF8DD43}"/>
              </a:ext>
            </a:extLst>
          </p:cNvPr>
          <p:cNvPicPr>
            <a:picLocks noChangeAspect="1"/>
          </p:cNvPicPr>
          <p:nvPr/>
        </p:nvPicPr>
        <p:blipFill>
          <a:blip r:embed="rId2"/>
          <a:srcRect l="1529" r="248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E961F6C4-BB96-FAC1-1CB7-09EB05FBC336}"/>
              </a:ext>
            </a:extLst>
          </p:cNvPr>
          <p:cNvSpPr>
            <a:spLocks noGrp="1"/>
          </p:cNvSpPr>
          <p:nvPr>
            <p:ph idx="1"/>
          </p:nvPr>
        </p:nvSpPr>
        <p:spPr>
          <a:xfrm>
            <a:off x="4880819" y="2634738"/>
            <a:ext cx="6668053" cy="3872051"/>
          </a:xfrm>
        </p:spPr>
        <p:txBody>
          <a:bodyPr vert="horz" lIns="91440" tIns="45720" rIns="91440" bIns="45720" rtlCol="0" anchor="t">
            <a:normAutofit lnSpcReduction="10000"/>
          </a:bodyPr>
          <a:lstStyle/>
          <a:p>
            <a:r>
              <a:rPr lang="bg-BG" sz="2200">
                <a:ea typeface="+mn-lt"/>
                <a:cs typeface="+mn-lt"/>
              </a:rPr>
              <a:t>CVD is the leading cause of death across the UK. In 2019, there were deaths 163 888 making it 27.1%. The Majority of these 73.6% are in older age people above 75 years of age. Nevertheless, over 43,000 people under 75 years of age have passed away, predominantly males than females (Cheema, et al., 2022).</a:t>
            </a:r>
            <a:endParaRPr lang="bg-BG"/>
          </a:p>
          <a:p>
            <a:r>
              <a:rPr lang="bg-BG" sz="2200">
                <a:ea typeface="+mn-lt"/>
                <a:cs typeface="+mn-lt"/>
              </a:rPr>
              <a:t>Is fugure represent mortality rates per100 000 from  all CVD all ages 2019 (Cheema, et al., 2022).</a:t>
            </a:r>
          </a:p>
          <a:p>
            <a:r>
              <a:rPr lang="bg-BG" sz="2200">
                <a:solidFill>
                  <a:srgbClr val="000000"/>
                </a:solidFill>
                <a:ea typeface="+mn-lt"/>
                <a:cs typeface="+mn-lt"/>
              </a:rPr>
              <a:t>1.18 million hospital admissions in the UK in 2019/20, CVD conditions were recorded as the primary diagnosis; 57.2% of these patients were male (Cheema, et al., 2022).</a:t>
            </a:r>
          </a:p>
          <a:p>
            <a:pPr marL="0" indent="0">
              <a:buNone/>
            </a:pPr>
            <a:endParaRPr lang="bg-BG" sz="2200">
              <a:solidFill>
                <a:srgbClr val="000000"/>
              </a:solidFill>
              <a:latin typeface="Aptos"/>
              <a:ea typeface="Source Sans Pro"/>
            </a:endParaRPr>
          </a:p>
        </p:txBody>
      </p:sp>
    </p:spTree>
    <p:extLst>
      <p:ext uri="{BB962C8B-B14F-4D97-AF65-F5344CB8AC3E}">
        <p14:creationId xmlns:p14="http://schemas.microsoft.com/office/powerpoint/2010/main" val="3775350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21A52F2-D4F8-E88D-B5B5-7281C7E2F03D}"/>
              </a:ext>
            </a:extLst>
          </p:cNvPr>
          <p:cNvSpPr>
            <a:spLocks noGrp="1"/>
          </p:cNvSpPr>
          <p:nvPr>
            <p:ph type="title"/>
          </p:nvPr>
        </p:nvSpPr>
        <p:spPr/>
        <p:txBody>
          <a:bodyPr/>
          <a:lstStyle/>
          <a:p>
            <a:r>
              <a:rPr lang="bg-BG"/>
              <a:t>CVDs Globaly </a:t>
            </a:r>
          </a:p>
        </p:txBody>
      </p:sp>
      <p:sp>
        <p:nvSpPr>
          <p:cNvPr id="3" name="Контейнер за съдържание 2">
            <a:extLst>
              <a:ext uri="{FF2B5EF4-FFF2-40B4-BE49-F238E27FC236}">
                <a16:creationId xmlns:a16="http://schemas.microsoft.com/office/drawing/2014/main" id="{4FD8D605-FF9F-A783-F54E-D9127444C14D}"/>
              </a:ext>
            </a:extLst>
          </p:cNvPr>
          <p:cNvSpPr>
            <a:spLocks noGrp="1"/>
          </p:cNvSpPr>
          <p:nvPr>
            <p:ph idx="1"/>
          </p:nvPr>
        </p:nvSpPr>
        <p:spPr/>
        <p:txBody>
          <a:bodyPr vert="horz" lIns="91440" tIns="45720" rIns="91440" bIns="45720" rtlCol="0" anchor="t">
            <a:normAutofit/>
          </a:bodyPr>
          <a:lstStyle/>
          <a:p>
            <a:r>
              <a:rPr lang="bg-BG">
                <a:solidFill>
                  <a:srgbClr val="0E101A"/>
                </a:solidFill>
                <a:ea typeface="+mn-lt"/>
                <a:cs typeface="+mn-lt"/>
              </a:rPr>
              <a:t>In 2022 32% of the glabal deaths were from CVDs and 85% of theses were due to stroke and heart attack (WHO, 2025). Furthermore, over three-quarters of the deaths have occurred in middle- and low-income countries (WHO,2025).</a:t>
            </a:r>
            <a:endParaRPr lang="bg-BG">
              <a:solidFill>
                <a:srgbClr val="000000"/>
              </a:solidFill>
              <a:ea typeface="+mn-lt"/>
              <a:cs typeface="+mn-lt"/>
            </a:endParaRPr>
          </a:p>
          <a:p>
            <a:r>
              <a:rPr lang="bg-BG">
                <a:solidFill>
                  <a:srgbClr val="0E101A"/>
                </a:solidFill>
                <a:ea typeface="+mn-lt"/>
                <a:cs typeface="+mn-lt"/>
              </a:rPr>
              <a:t> premature deaths (people under 70years of age) who have died due to noncommunicable diseases in 2021, in total 18 million, 38% were from CVDs (WHO, 2025)</a:t>
            </a:r>
            <a:endParaRPr lang="bg-BG"/>
          </a:p>
        </p:txBody>
      </p:sp>
    </p:spTree>
    <p:extLst>
      <p:ext uri="{BB962C8B-B14F-4D97-AF65-F5344CB8AC3E}">
        <p14:creationId xmlns:p14="http://schemas.microsoft.com/office/powerpoint/2010/main" val="1395122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EBFAF88-3CBD-B163-8D5B-9C4C0CA31BF5}"/>
              </a:ext>
            </a:extLst>
          </p:cNvPr>
          <p:cNvSpPr>
            <a:spLocks noGrp="1"/>
          </p:cNvSpPr>
          <p:nvPr>
            <p:ph type="title"/>
          </p:nvPr>
        </p:nvSpPr>
        <p:spPr/>
        <p:txBody>
          <a:bodyPr/>
          <a:lstStyle/>
          <a:p>
            <a:r>
              <a:rPr lang="bg-BG"/>
              <a:t>Economic Burden </a:t>
            </a:r>
          </a:p>
        </p:txBody>
      </p:sp>
      <p:sp>
        <p:nvSpPr>
          <p:cNvPr id="3" name="Контейнер за съдържание 2">
            <a:extLst>
              <a:ext uri="{FF2B5EF4-FFF2-40B4-BE49-F238E27FC236}">
                <a16:creationId xmlns:a16="http://schemas.microsoft.com/office/drawing/2014/main" id="{62D2ECD0-6768-A408-6CA1-4D347E7F97E6}"/>
              </a:ext>
            </a:extLst>
          </p:cNvPr>
          <p:cNvSpPr>
            <a:spLocks noGrp="1"/>
          </p:cNvSpPr>
          <p:nvPr>
            <p:ph idx="1"/>
          </p:nvPr>
        </p:nvSpPr>
        <p:spPr>
          <a:xfrm>
            <a:off x="838200" y="1654832"/>
            <a:ext cx="10515600" cy="4522131"/>
          </a:xfrm>
        </p:spPr>
        <p:txBody>
          <a:bodyPr vert="horz" lIns="91440" tIns="45720" rIns="91440" bIns="45720" rtlCol="0" anchor="t">
            <a:normAutofit/>
          </a:bodyPr>
          <a:lstStyle/>
          <a:p>
            <a:pPr marL="0" indent="0">
              <a:buNone/>
            </a:pPr>
            <a:r>
              <a:rPr lang="bg-BG">
                <a:ea typeface="+mn-lt"/>
                <a:cs typeface="+mn-lt"/>
              </a:rPr>
              <a:t>It can be predicted that when the mortality from CVD decreases, the number of people living with the condition will increase; thus, the burden in both economic and health terms needs to be considered. </a:t>
            </a:r>
          </a:p>
          <a:p>
            <a:pPr marL="0" indent="0">
              <a:buNone/>
            </a:pPr>
            <a:r>
              <a:rPr lang="bg-BG">
                <a:ea typeface="+mn-lt"/>
                <a:cs typeface="+mn-lt"/>
              </a:rPr>
              <a:t>In the UK, there is an enormous economic burden from CVD, with inpatient care direct costs highest reaching £6.732bn in comparison to long-term care, primary care, medications, outpatient care, medical devices and emergency care, as well as the highest indirect costs from informal care, £6.377 bn, in comparison to production losses to mortality and morbidity (Shih, et al., 2025). </a:t>
            </a:r>
            <a:endParaRPr lang="bg-BG"/>
          </a:p>
        </p:txBody>
      </p:sp>
    </p:spTree>
    <p:extLst>
      <p:ext uri="{BB962C8B-B14F-4D97-AF65-F5344CB8AC3E}">
        <p14:creationId xmlns:p14="http://schemas.microsoft.com/office/powerpoint/2010/main" val="439483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A519ACF-50CA-5DED-0ABF-8245233EF9EF}"/>
              </a:ext>
            </a:extLst>
          </p:cNvPr>
          <p:cNvSpPr>
            <a:spLocks noGrp="1"/>
          </p:cNvSpPr>
          <p:nvPr>
            <p:ph type="title"/>
          </p:nvPr>
        </p:nvSpPr>
        <p:spPr>
          <a:xfrm>
            <a:off x="6417733" y="1164189"/>
            <a:ext cx="5291663" cy="551465"/>
          </a:xfrm>
        </p:spPr>
        <p:txBody>
          <a:bodyPr anchor="b">
            <a:normAutofit fontScale="90000"/>
          </a:bodyPr>
          <a:lstStyle/>
          <a:p>
            <a:r>
              <a:rPr lang="bg-BG" sz="4000"/>
              <a:t>Example of CVD condition used for global economic burden is Heart failer </a:t>
            </a:r>
          </a:p>
        </p:txBody>
      </p:sp>
      <p:pic>
        <p:nvPicPr>
          <p:cNvPr id="4" name="Контейнер за съдържание 3" descr="Картина, която съдържа текст, екранна снимка, диаграма, карта&#10;&#10;Генерирано от ИИ съдържание може да е неправилно.">
            <a:extLst>
              <a:ext uri="{FF2B5EF4-FFF2-40B4-BE49-F238E27FC236}">
                <a16:creationId xmlns:a16="http://schemas.microsoft.com/office/drawing/2014/main" id="{D8E517D0-1E3C-8C25-FF0F-B8E0235E3A32}"/>
              </a:ext>
            </a:extLst>
          </p:cNvPr>
          <p:cNvPicPr>
            <a:picLocks noChangeAspect="1"/>
          </p:cNvPicPr>
          <p:nvPr/>
        </p:nvPicPr>
        <p:blipFill>
          <a:blip r:embed="rId2"/>
          <a:srcRect r="2028"/>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7" name="Content Placeholder 7">
            <a:extLst>
              <a:ext uri="{FF2B5EF4-FFF2-40B4-BE49-F238E27FC236}">
                <a16:creationId xmlns:a16="http://schemas.microsoft.com/office/drawing/2014/main" id="{C92621F6-3F02-554A-9E35-808EE55C9108}"/>
              </a:ext>
            </a:extLst>
          </p:cNvPr>
          <p:cNvSpPr>
            <a:spLocks noGrp="1"/>
          </p:cNvSpPr>
          <p:nvPr>
            <p:ph idx="1"/>
          </p:nvPr>
        </p:nvSpPr>
        <p:spPr>
          <a:xfrm>
            <a:off x="6417734" y="1885743"/>
            <a:ext cx="5291663" cy="4481718"/>
          </a:xfrm>
        </p:spPr>
        <p:txBody>
          <a:bodyPr vert="horz" lIns="91440" tIns="45720" rIns="91440" bIns="45720" rtlCol="0" anchor="t">
            <a:normAutofit/>
          </a:bodyPr>
          <a:lstStyle/>
          <a:p>
            <a:r>
              <a:rPr lang="en-US" sz="1800">
                <a:ea typeface="+mn-lt"/>
                <a:cs typeface="+mn-lt"/>
              </a:rPr>
              <a:t>In 179 countries, the total economic burden of heart failure was $284.17 billion in 2021 (Darvish, et al., 2023). </a:t>
            </a:r>
          </a:p>
          <a:p>
            <a:endParaRPr lang="en-US" sz="1800"/>
          </a:p>
          <a:p>
            <a:r>
              <a:rPr lang="en-US" sz="1800">
                <a:ea typeface="+mn-lt"/>
                <a:cs typeface="+mn-lt"/>
              </a:rPr>
              <a:t>In the figure, there are the results from Direct cost (DC), which are related to </a:t>
            </a:r>
            <a:r>
              <a:rPr lang="en-US" sz="1800" err="1">
                <a:ea typeface="+mn-lt"/>
                <a:cs typeface="+mn-lt"/>
              </a:rPr>
              <a:t>hospitalisation</a:t>
            </a:r>
            <a:r>
              <a:rPr lang="en-US" sz="1800">
                <a:ea typeface="+mn-lt"/>
                <a:cs typeface="+mn-lt"/>
              </a:rPr>
              <a:t>, outpatient management, and pharmaceutical management. Also, the indirect costs (ID) that patients are not attributable to healthcare, for instance, loss of productivity, absence from work, and informal care (Darvish, et al., 2023). </a:t>
            </a:r>
            <a:endParaRPr lang="en-US"/>
          </a:p>
          <a:p>
            <a:endParaRPr lang="en-US" sz="1800"/>
          </a:p>
        </p:txBody>
      </p:sp>
    </p:spTree>
    <p:extLst>
      <p:ext uri="{BB962C8B-B14F-4D97-AF65-F5344CB8AC3E}">
        <p14:creationId xmlns:p14="http://schemas.microsoft.com/office/powerpoint/2010/main" val="3406188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166EA8-3EAC-9455-2F06-776D6C879CAA}"/>
              </a:ext>
            </a:extLst>
          </p:cNvPr>
          <p:cNvSpPr>
            <a:spLocks noGrp="1"/>
          </p:cNvSpPr>
          <p:nvPr>
            <p:ph type="title"/>
          </p:nvPr>
        </p:nvSpPr>
        <p:spPr>
          <a:xfrm>
            <a:off x="876693" y="741391"/>
            <a:ext cx="3455821" cy="897336"/>
          </a:xfrm>
        </p:spPr>
        <p:txBody>
          <a:bodyPr anchor="b">
            <a:normAutofit/>
          </a:bodyPr>
          <a:lstStyle/>
          <a:p>
            <a:r>
              <a:rPr lang="bg-BG" sz="3200"/>
              <a:t>Social Burden </a:t>
            </a:r>
          </a:p>
        </p:txBody>
      </p:sp>
      <p:sp>
        <p:nvSpPr>
          <p:cNvPr id="3" name="Контейнер за съдържание 2">
            <a:extLst>
              <a:ext uri="{FF2B5EF4-FFF2-40B4-BE49-F238E27FC236}">
                <a16:creationId xmlns:a16="http://schemas.microsoft.com/office/drawing/2014/main" id="{7EE03D4A-0277-1DBC-9AEE-C7482CD7F4F7}"/>
              </a:ext>
            </a:extLst>
          </p:cNvPr>
          <p:cNvSpPr>
            <a:spLocks noGrp="1"/>
          </p:cNvSpPr>
          <p:nvPr>
            <p:ph idx="1"/>
          </p:nvPr>
        </p:nvSpPr>
        <p:spPr>
          <a:xfrm>
            <a:off x="876693" y="1757099"/>
            <a:ext cx="3455821" cy="4281718"/>
          </a:xfrm>
        </p:spPr>
        <p:txBody>
          <a:bodyPr vert="horz" lIns="91440" tIns="45720" rIns="91440" bIns="45720" rtlCol="0" anchor="t">
            <a:normAutofit/>
          </a:bodyPr>
          <a:lstStyle/>
          <a:p>
            <a:pPr marL="0" indent="0">
              <a:buNone/>
            </a:pPr>
            <a:r>
              <a:rPr lang="bg-BG" sz="2000">
                <a:latin typeface="Arial"/>
                <a:ea typeface="+mn-lt"/>
                <a:cs typeface="Arial"/>
              </a:rPr>
              <a:t>The social burden is concerned beyond indivdual behaviours it is connected to:</a:t>
            </a:r>
            <a:endParaRPr lang="bg-BG" sz="2000">
              <a:latin typeface="Aptos" panose="020B0004020202020204"/>
              <a:ea typeface="+mn-lt"/>
              <a:cs typeface="Arial"/>
            </a:endParaRPr>
          </a:p>
          <a:p>
            <a:pPr marL="0" indent="0">
              <a:buNone/>
            </a:pPr>
            <a:r>
              <a:rPr lang="bg-BG" sz="2000">
                <a:latin typeface="Arial"/>
                <a:ea typeface="+mn-lt"/>
                <a:cs typeface="Arial"/>
              </a:rPr>
              <a:t> the</a:t>
            </a:r>
            <a:r>
              <a:rPr lang="bg-BG" sz="2000">
                <a:solidFill>
                  <a:srgbClr val="000000"/>
                </a:solidFill>
                <a:latin typeface="Arial"/>
                <a:ea typeface="+mn-lt"/>
                <a:cs typeface="Arial"/>
              </a:rPr>
              <a:t> educational access, neighborhood enviromnet and income inequality.</a:t>
            </a:r>
            <a:endParaRPr lang="bg-BG" sz="2000">
              <a:solidFill>
                <a:srgbClr val="000000"/>
              </a:solidFill>
              <a:latin typeface="Arial"/>
              <a:cs typeface="Arial"/>
            </a:endParaRPr>
          </a:p>
          <a:p>
            <a:pPr marL="0" indent="0">
              <a:buNone/>
            </a:pPr>
            <a:r>
              <a:rPr lang="bg-BG" sz="2000"/>
              <a:t>Firgure 1. </a:t>
            </a:r>
            <a:r>
              <a:rPr lang="bg-BG" sz="2000">
                <a:ea typeface="+mn-lt"/>
                <a:cs typeface="+mn-lt"/>
              </a:rPr>
              <a:t>the social determinants of health associated wth CVD</a:t>
            </a:r>
          </a:p>
          <a:p>
            <a:pPr marL="0" indent="0">
              <a:buNone/>
            </a:pPr>
            <a:endParaRPr lang="bg-BG" sz="1200">
              <a:solidFill>
                <a:srgbClr val="09090B"/>
              </a:solidFill>
              <a:highlight>
                <a:srgbClr val="FFFFFF"/>
              </a:highlight>
            </a:endParaRPr>
          </a:p>
          <a:p>
            <a:pPr marL="0" indent="0">
              <a:buNone/>
            </a:pPr>
            <a:endParaRPr lang="bg-BG" sz="2000">
              <a:latin typeface="Aptos"/>
              <a:cs typeface="Arial"/>
            </a:endParaRPr>
          </a:p>
          <a:p>
            <a:pPr marL="0" indent="0">
              <a:buNone/>
            </a:pPr>
            <a:endParaRPr lang="bg-BG" sz="2000">
              <a:latin typeface="Arial"/>
              <a:cs typeface="Arial"/>
            </a:endParaRPr>
          </a:p>
        </p:txBody>
      </p:sp>
      <p:pic>
        <p:nvPicPr>
          <p:cNvPr id="5" name="Картина 4" descr="Картина, която съдържа текст, диаграма, екранна снимка, Шрифт&#10;&#10;Генерирано от ИИ съдържание може да е неправилно.">
            <a:extLst>
              <a:ext uri="{FF2B5EF4-FFF2-40B4-BE49-F238E27FC236}">
                <a16:creationId xmlns:a16="http://schemas.microsoft.com/office/drawing/2014/main" id="{6B4CA7AF-7B63-2962-60CA-400490D46170}"/>
              </a:ext>
            </a:extLst>
          </p:cNvPr>
          <p:cNvPicPr>
            <a:picLocks noChangeAspect="1"/>
          </p:cNvPicPr>
          <p:nvPr/>
        </p:nvPicPr>
        <p:blipFill>
          <a:blip r:embed="rId2"/>
          <a:stretch>
            <a:fillRect/>
          </a:stretch>
        </p:blipFill>
        <p:spPr>
          <a:xfrm>
            <a:off x="5148808" y="741391"/>
            <a:ext cx="6067073" cy="5384528"/>
          </a:xfrm>
          <a:prstGeom prst="rect">
            <a:avLst/>
          </a:prstGeom>
        </p:spPr>
      </p:pic>
      <p:grpSp>
        <p:nvGrpSpPr>
          <p:cNvPr id="36" name="Group 2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1" name="Rectangle 3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90801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303CB68-F68C-D3B2-FC7B-7162627AC54E}"/>
              </a:ext>
            </a:extLst>
          </p:cNvPr>
          <p:cNvSpPr>
            <a:spLocks noGrp="1"/>
          </p:cNvSpPr>
          <p:nvPr>
            <p:ph type="title"/>
          </p:nvPr>
        </p:nvSpPr>
        <p:spPr>
          <a:xfrm>
            <a:off x="838200" y="365125"/>
            <a:ext cx="10538346" cy="1644010"/>
          </a:xfrm>
        </p:spPr>
        <p:txBody>
          <a:bodyPr/>
          <a:lstStyle/>
          <a:p>
            <a:r>
              <a:rPr lang="bg-BG" sz="2800" b="1">
                <a:solidFill>
                  <a:srgbClr val="0E101A"/>
                </a:solidFill>
                <a:latin typeface="Arial"/>
                <a:cs typeface="Arial"/>
              </a:rPr>
              <a:t>Key factors of Social burden from CVD</a:t>
            </a:r>
            <a:endParaRPr lang="bg-BG" b="1">
              <a:latin typeface="Arial"/>
              <a:cs typeface="Arial"/>
            </a:endParaRPr>
          </a:p>
        </p:txBody>
      </p:sp>
      <p:sp>
        <p:nvSpPr>
          <p:cNvPr id="3" name="Контейнер за съдържание 2">
            <a:extLst>
              <a:ext uri="{FF2B5EF4-FFF2-40B4-BE49-F238E27FC236}">
                <a16:creationId xmlns:a16="http://schemas.microsoft.com/office/drawing/2014/main" id="{D4ECC370-ABBA-5672-BEBA-93AFF6746D8A}"/>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bg-BG">
              <a:solidFill>
                <a:srgbClr val="0E101A"/>
              </a:solidFill>
            </a:endParaRPr>
          </a:p>
          <a:p>
            <a:r>
              <a:rPr lang="bg-BG">
                <a:solidFill>
                  <a:srgbClr val="0E101A"/>
                </a:solidFill>
                <a:ea typeface="+mn-lt"/>
                <a:cs typeface="+mn-lt"/>
              </a:rPr>
              <a:t>Heart failure and stroke can cause disability, cognitive impairment, mobility limitations, and chronic disability (Feigin, Norrving and Mensah, 2017)</a:t>
            </a:r>
            <a:endParaRPr lang="bg-BG" sz="1400">
              <a:solidFill>
                <a:srgbClr val="000000"/>
              </a:solidFill>
              <a:highlight>
                <a:srgbClr val="FFFFFF"/>
              </a:highlight>
            </a:endParaRPr>
          </a:p>
          <a:p>
            <a:r>
              <a:rPr lang="bg-BG">
                <a:solidFill>
                  <a:srgbClr val="0E101A"/>
                </a:solidFill>
                <a:ea typeface="+mn-lt"/>
                <a:cs typeface="+mn-lt"/>
              </a:rPr>
              <a:t>Patients and caregivers can start experiencing mental health problems such as social isolation, anxiety and depression </a:t>
            </a:r>
            <a:r>
              <a:rPr lang="bg-BG">
                <a:solidFill>
                  <a:srgbClr val="0E101A"/>
                </a:solidFill>
                <a:latin typeface="Aptos"/>
                <a:ea typeface="+mn-lt"/>
                <a:cs typeface="Arial"/>
              </a:rPr>
              <a:t>(Dhar and Barton, 2016 and Joynt, Whellan and O'Connor, 2003);</a:t>
            </a:r>
            <a:r>
              <a:rPr lang="bg-BG">
                <a:solidFill>
                  <a:srgbClr val="0E101A"/>
                </a:solidFill>
                <a:ea typeface="+mn-lt"/>
                <a:cs typeface="+mn-lt"/>
              </a:rPr>
              <a:t> </a:t>
            </a:r>
            <a:endParaRPr lang="bg-BG"/>
          </a:p>
          <a:p>
            <a:r>
              <a:rPr lang="bg-BG">
                <a:solidFill>
                  <a:srgbClr val="0E101A"/>
                </a:solidFill>
                <a:ea typeface="+mn-lt"/>
                <a:cs typeface="+mn-lt"/>
              </a:rPr>
              <a:t>Health expenditures, which are taken from the patients' pockets, can push families into poverty</a:t>
            </a:r>
            <a:r>
              <a:rPr lang="bg-BG">
                <a:solidFill>
                  <a:srgbClr val="0E101A"/>
                </a:solidFill>
                <a:latin typeface="Aptos"/>
                <a:ea typeface="+mn-lt"/>
                <a:cs typeface="Arial"/>
              </a:rPr>
              <a:t> (Powell-Wiley,</a:t>
            </a:r>
            <a:r>
              <a:rPr lang="bg-BG" i="1">
                <a:solidFill>
                  <a:srgbClr val="0E101A"/>
                </a:solidFill>
                <a:latin typeface="Aptos"/>
                <a:ea typeface="+mn-lt"/>
                <a:cs typeface="Arial"/>
              </a:rPr>
              <a:t> et al.</a:t>
            </a:r>
            <a:r>
              <a:rPr lang="bg-BG">
                <a:solidFill>
                  <a:srgbClr val="0E101A"/>
                </a:solidFill>
                <a:latin typeface="Aptos"/>
                <a:ea typeface="+mn-lt"/>
                <a:cs typeface="Arial"/>
              </a:rPr>
              <a:t>, 2022);</a:t>
            </a:r>
            <a:endParaRPr lang="bg-BG"/>
          </a:p>
          <a:p>
            <a:r>
              <a:rPr lang="bg-BG">
                <a:solidFill>
                  <a:srgbClr val="0E101A"/>
                </a:solidFill>
                <a:ea typeface="+mn-lt"/>
                <a:cs typeface="+mn-lt"/>
              </a:rPr>
              <a:t>Child welfare and education, when there is a parental death or illness, can disrupt children's future opportunities and education (</a:t>
            </a:r>
            <a:r>
              <a:rPr lang="bg-BG">
                <a:solidFill>
                  <a:srgbClr val="0E101A"/>
                </a:solidFill>
                <a:latin typeface="Aptos"/>
                <a:ea typeface="+mn-lt"/>
                <a:cs typeface="Arial"/>
              </a:rPr>
              <a:t>Teshale, </a:t>
            </a:r>
            <a:r>
              <a:rPr lang="bg-BG" i="1">
                <a:solidFill>
                  <a:srgbClr val="0E101A"/>
                </a:solidFill>
                <a:latin typeface="Aptos"/>
                <a:ea typeface="+mn-lt"/>
                <a:cs typeface="Arial"/>
              </a:rPr>
              <a:t>et al.</a:t>
            </a:r>
            <a:r>
              <a:rPr lang="bg-BG">
                <a:solidFill>
                  <a:srgbClr val="0E101A"/>
                </a:solidFill>
                <a:latin typeface="Aptos"/>
                <a:ea typeface="+mn-lt"/>
                <a:cs typeface="Arial"/>
              </a:rPr>
              <a:t>, 2023).</a:t>
            </a:r>
            <a:r>
              <a:rPr lang="bg-BG">
                <a:solidFill>
                  <a:srgbClr val="0E101A"/>
                </a:solidFill>
                <a:ea typeface="+mn-lt"/>
                <a:cs typeface="+mn-lt"/>
              </a:rPr>
              <a:t> </a:t>
            </a:r>
            <a:endParaRPr lang="bg-BG"/>
          </a:p>
          <a:p>
            <a:endParaRPr lang="bg-BG"/>
          </a:p>
        </p:txBody>
      </p:sp>
    </p:spTree>
    <p:extLst>
      <p:ext uri="{BB962C8B-B14F-4D97-AF65-F5344CB8AC3E}">
        <p14:creationId xmlns:p14="http://schemas.microsoft.com/office/powerpoint/2010/main" val="1097048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FB87E98-0D86-4A1B-0715-7EC8804E5F32}"/>
              </a:ext>
            </a:extLst>
          </p:cNvPr>
          <p:cNvSpPr>
            <a:spLocks noGrp="1"/>
          </p:cNvSpPr>
          <p:nvPr>
            <p:ph type="title"/>
          </p:nvPr>
        </p:nvSpPr>
        <p:spPr>
          <a:xfrm>
            <a:off x="838200" y="5691"/>
            <a:ext cx="10515600" cy="1325563"/>
          </a:xfrm>
        </p:spPr>
        <p:txBody>
          <a:bodyPr/>
          <a:lstStyle/>
          <a:p>
            <a:r>
              <a:rPr lang="bg-BG" sz="2800" b="1" i="1">
                <a:latin typeface="Arial"/>
                <a:cs typeface="Arial"/>
              </a:rPr>
              <a:t>Diagnosis</a:t>
            </a:r>
            <a:r>
              <a:rPr lang="bg-BG" sz="2800">
                <a:latin typeface="Arial"/>
                <a:cs typeface="Arial"/>
              </a:rPr>
              <a:t> and </a:t>
            </a:r>
            <a:r>
              <a:rPr lang="bg-BG" sz="2800" b="1" i="1">
                <a:latin typeface="Arial"/>
                <a:cs typeface="Arial"/>
              </a:rPr>
              <a:t>Initial Assessment</a:t>
            </a:r>
            <a:endParaRPr lang="bg-BG" sz="2800"/>
          </a:p>
        </p:txBody>
      </p:sp>
      <p:sp>
        <p:nvSpPr>
          <p:cNvPr id="3" name="Контейнер за съдържание 2">
            <a:extLst>
              <a:ext uri="{FF2B5EF4-FFF2-40B4-BE49-F238E27FC236}">
                <a16:creationId xmlns:a16="http://schemas.microsoft.com/office/drawing/2014/main" id="{3FA3FB64-0F83-6D86-62CD-3121FBA8631A}"/>
              </a:ext>
            </a:extLst>
          </p:cNvPr>
          <p:cNvSpPr>
            <a:spLocks noGrp="1"/>
          </p:cNvSpPr>
          <p:nvPr>
            <p:ph idx="1"/>
          </p:nvPr>
        </p:nvSpPr>
        <p:spPr>
          <a:xfrm>
            <a:off x="201305" y="650674"/>
            <a:ext cx="11152495" cy="6656151"/>
          </a:xfrm>
        </p:spPr>
        <p:txBody>
          <a:bodyPr vert="horz" lIns="91440" tIns="45720" rIns="91440" bIns="45720" rtlCol="0" anchor="t">
            <a:normAutofit fontScale="85000" lnSpcReduction="10000"/>
          </a:bodyPr>
          <a:lstStyle/>
          <a:p>
            <a:pPr marL="0" indent="0">
              <a:buNone/>
            </a:pPr>
            <a:endParaRPr lang="bg-BG">
              <a:ea typeface="+mn-lt"/>
              <a:cs typeface="+mn-lt"/>
            </a:endParaRPr>
          </a:p>
          <a:p>
            <a:r>
              <a:rPr lang="bg-BG"/>
              <a:t>If the doctor thinks the indivual is at risk of cornoray heart disease which is type of CVD condition) a risk assesment will be done for CVD, stroke or hearth attack (NHS, 2024). The proseduse incude asking about family medical history, blood tests to check cholesterol levels and check the blood pressure (NHS, 2024). </a:t>
            </a:r>
          </a:p>
          <a:p>
            <a:r>
              <a:rPr lang="bg-BG">
                <a:ea typeface="+mn-lt"/>
                <a:cs typeface="+mn-lt"/>
              </a:rPr>
              <a:t>The initial assessment of CVD includes </a:t>
            </a:r>
            <a:r>
              <a:rPr lang="bg-BG" b="1">
                <a:ea typeface="+mn-lt"/>
                <a:cs typeface="+mn-lt"/>
              </a:rPr>
              <a:t>medical history, physical examination, and basic tests</a:t>
            </a:r>
            <a:r>
              <a:rPr lang="bg-BG">
                <a:ea typeface="+mn-lt"/>
                <a:cs typeface="+mn-lt"/>
              </a:rPr>
              <a:t> to identify symptoms and risk factors. If abnormalities are found, doctors may proceed to </a:t>
            </a:r>
            <a:r>
              <a:rPr lang="bg-BG" b="1">
                <a:ea typeface="+mn-lt"/>
                <a:cs typeface="+mn-lt"/>
              </a:rPr>
              <a:t>advanced tests such as echocardiography, stress testing, or angiography</a:t>
            </a:r>
            <a:r>
              <a:rPr lang="bg-BG">
                <a:ea typeface="+mn-lt"/>
                <a:cs typeface="+mn-lt"/>
              </a:rPr>
              <a:t>.</a:t>
            </a:r>
          </a:p>
          <a:p>
            <a:r>
              <a:rPr lang="bg-BG">
                <a:ea typeface="+mn-lt"/>
                <a:cs typeface="+mn-lt"/>
              </a:rPr>
              <a:t>Initial assessment of cardiovascular disease involves evaluation of patient history, risk factors, and physical examination (World Health Organization, 2023).</a:t>
            </a:r>
            <a:endParaRPr lang="bg-BG"/>
          </a:p>
          <a:p>
            <a:r>
              <a:rPr lang="bg-BG">
                <a:ea typeface="+mn-lt"/>
                <a:cs typeface="+mn-lt"/>
              </a:rPr>
              <a:t>Clinicians commonly assess symptoms such as chest pain, dyspnoea, palpitations, and fatigue when evaluating suspected cardiovascular disease (Mayo Clinic, 2024).</a:t>
            </a:r>
            <a:endParaRPr lang="bg-BG"/>
          </a:p>
          <a:p>
            <a:r>
              <a:rPr lang="bg-BG">
                <a:ea typeface="+mn-lt"/>
                <a:cs typeface="+mn-lt"/>
              </a:rPr>
              <a:t>Measurement of blood pressure, heart rate, and auscultation of heart sounds are important components of the cardiovascular physical examination (NICE, 2023).</a:t>
            </a:r>
            <a:endParaRPr lang="bg-BG"/>
          </a:p>
          <a:p>
            <a:r>
              <a:rPr lang="bg-BG">
                <a:ea typeface="+mn-lt"/>
                <a:cs typeface="+mn-lt"/>
              </a:rPr>
              <a:t>Basic diagnostic tests such as electrocardiography and blood tests are used during the early assessment to detect potential cardiac abnormalities (Braunwald, 2022).</a:t>
            </a:r>
            <a:endParaRPr lang="bg-BG"/>
          </a:p>
          <a:p>
            <a:endParaRPr lang="bg-BG"/>
          </a:p>
        </p:txBody>
      </p:sp>
    </p:spTree>
    <p:extLst>
      <p:ext uri="{BB962C8B-B14F-4D97-AF65-F5344CB8AC3E}">
        <p14:creationId xmlns:p14="http://schemas.microsoft.com/office/powerpoint/2010/main" val="259800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Заглавие 1">
            <a:extLst>
              <a:ext uri="{FF2B5EF4-FFF2-40B4-BE49-F238E27FC236}">
                <a16:creationId xmlns:a16="http://schemas.microsoft.com/office/drawing/2014/main" id="{4C7DCEEC-3B7A-1C52-D7A4-01E603814620}"/>
              </a:ext>
            </a:extLst>
          </p:cNvPr>
          <p:cNvSpPr>
            <a:spLocks noGrp="1"/>
          </p:cNvSpPr>
          <p:nvPr>
            <p:ph type="title"/>
          </p:nvPr>
        </p:nvSpPr>
        <p:spPr>
          <a:xfrm>
            <a:off x="640080" y="1243013"/>
            <a:ext cx="3855720" cy="4371974"/>
          </a:xfrm>
        </p:spPr>
        <p:txBody>
          <a:bodyPr>
            <a:normAutofit/>
          </a:bodyPr>
          <a:lstStyle/>
          <a:p>
            <a:r>
              <a:rPr lang="bg-BG" sz="2800" b="1" i="1">
                <a:solidFill>
                  <a:schemeClr val="tx2"/>
                </a:solidFill>
                <a:latin typeface="Arial"/>
                <a:cs typeface="Arial"/>
              </a:rPr>
              <a:t>Diagnosis </a:t>
            </a:r>
            <a:r>
              <a:rPr lang="bg-BG" sz="2800" b="1" i="1">
                <a:solidFill>
                  <a:schemeClr val="tx2"/>
                </a:solidFill>
                <a:latin typeface="Arial"/>
                <a:ea typeface="+mj-lt"/>
                <a:cs typeface="Arial"/>
              </a:rPr>
              <a:t>earlier the better as can allows more effective treatment and lifestyle changes which will prevent complications it is   </a:t>
            </a:r>
            <a:r>
              <a:rPr lang="bg-BG" sz="2800" b="1">
                <a:solidFill>
                  <a:schemeClr val="tx2"/>
                </a:solidFill>
                <a:latin typeface="Arial"/>
                <a:ea typeface="+mj-lt"/>
                <a:cs typeface="Arial"/>
              </a:rPr>
              <a:t>based on clinical evaluation, blood tests and imaging tests.</a:t>
            </a:r>
          </a:p>
        </p:txBody>
      </p:sp>
      <p:sp>
        <p:nvSpPr>
          <p:cNvPr id="3" name="Контейнер за съдържание 2">
            <a:extLst>
              <a:ext uri="{FF2B5EF4-FFF2-40B4-BE49-F238E27FC236}">
                <a16:creationId xmlns:a16="http://schemas.microsoft.com/office/drawing/2014/main" id="{8F2A187A-6166-2944-8C17-57F9B40315B7}"/>
              </a:ext>
            </a:extLst>
          </p:cNvPr>
          <p:cNvSpPr>
            <a:spLocks noGrp="1"/>
          </p:cNvSpPr>
          <p:nvPr>
            <p:ph idx="1"/>
          </p:nvPr>
        </p:nvSpPr>
        <p:spPr>
          <a:xfrm>
            <a:off x="4513850" y="-930029"/>
            <a:ext cx="6879574" cy="10199974"/>
          </a:xfrm>
        </p:spPr>
        <p:txBody>
          <a:bodyPr vert="horz" lIns="91440" tIns="45720" rIns="91440" bIns="45720" rtlCol="0" anchor="ctr">
            <a:normAutofit/>
          </a:bodyPr>
          <a:lstStyle/>
          <a:p>
            <a:pPr>
              <a:buNone/>
            </a:pPr>
            <a:r>
              <a:rPr lang="bg-BG" sz="1800">
                <a:solidFill>
                  <a:schemeClr val="tx2"/>
                </a:solidFill>
              </a:rPr>
              <a:t>Physical Examination</a:t>
            </a:r>
          </a:p>
          <a:p>
            <a:pPr>
              <a:buNone/>
            </a:pPr>
            <a:r>
              <a:rPr lang="bg-BG" sz="1800">
                <a:solidFill>
                  <a:schemeClr val="tx2"/>
                </a:solidFill>
                <a:ea typeface="+mn-lt"/>
                <a:cs typeface="+mn-lt"/>
              </a:rPr>
              <a:t>During the examination, the doctor performs several assessments to evaluate cardiovascular function. These include measuring </a:t>
            </a:r>
            <a:r>
              <a:rPr lang="bg-BG" sz="1800" b="1">
                <a:solidFill>
                  <a:schemeClr val="tx2"/>
                </a:solidFill>
                <a:ea typeface="+mn-lt"/>
                <a:cs typeface="+mn-lt"/>
              </a:rPr>
              <a:t>blood pressure</a:t>
            </a:r>
            <a:r>
              <a:rPr lang="bg-BG" sz="1800">
                <a:solidFill>
                  <a:schemeClr val="tx2"/>
                </a:solidFill>
                <a:ea typeface="+mn-lt"/>
                <a:cs typeface="+mn-lt"/>
              </a:rPr>
              <a:t>, checking </a:t>
            </a:r>
            <a:r>
              <a:rPr lang="bg-BG" sz="1800" b="1">
                <a:solidFill>
                  <a:schemeClr val="tx2"/>
                </a:solidFill>
                <a:ea typeface="+mn-lt"/>
                <a:cs typeface="+mn-lt"/>
              </a:rPr>
              <a:t>heart rate and rhythm</a:t>
            </a:r>
            <a:r>
              <a:rPr lang="bg-BG" sz="1800">
                <a:solidFill>
                  <a:schemeClr val="tx2"/>
                </a:solidFill>
                <a:ea typeface="+mn-lt"/>
                <a:cs typeface="+mn-lt"/>
              </a:rPr>
              <a:t>, and listening to the heart using a </a:t>
            </a:r>
            <a:r>
              <a:rPr lang="bg-BG" sz="1800" b="1">
                <a:solidFill>
                  <a:schemeClr val="tx2"/>
                </a:solidFill>
                <a:ea typeface="+mn-lt"/>
                <a:cs typeface="+mn-lt"/>
              </a:rPr>
              <a:t>stethoscope to detect abnormal heart sounds or murmurs</a:t>
            </a:r>
            <a:r>
              <a:rPr lang="bg-BG" sz="1800">
                <a:solidFill>
                  <a:schemeClr val="tx2"/>
                </a:solidFill>
                <a:ea typeface="+mn-lt"/>
                <a:cs typeface="+mn-lt"/>
              </a:rPr>
              <a:t>. The clinician may also examine the patient for </a:t>
            </a:r>
            <a:r>
              <a:rPr lang="bg-BG" sz="1800" b="1">
                <a:solidFill>
                  <a:schemeClr val="tx2"/>
                </a:solidFill>
                <a:ea typeface="+mn-lt"/>
                <a:cs typeface="+mn-lt"/>
              </a:rPr>
              <a:t>swelling in the legs or feet (peripheral oedema)</a:t>
            </a:r>
            <a:r>
              <a:rPr lang="bg-BG" sz="1800">
                <a:solidFill>
                  <a:schemeClr val="tx2"/>
                </a:solidFill>
                <a:ea typeface="+mn-lt"/>
                <a:cs typeface="+mn-lt"/>
              </a:rPr>
              <a:t> and check the </a:t>
            </a:r>
            <a:r>
              <a:rPr lang="bg-BG" sz="1800" b="1">
                <a:solidFill>
                  <a:schemeClr val="tx2"/>
                </a:solidFill>
                <a:ea typeface="+mn-lt"/>
                <a:cs typeface="+mn-lt"/>
              </a:rPr>
              <a:t>pulse in different arteries</a:t>
            </a:r>
            <a:r>
              <a:rPr lang="bg-BG" sz="1800">
                <a:solidFill>
                  <a:schemeClr val="tx2"/>
                </a:solidFill>
                <a:ea typeface="+mn-lt"/>
                <a:cs typeface="+mn-lt"/>
              </a:rPr>
              <a:t> to assess blood circulation (Mayo Clinic, 2024; National Institute for Health and Care Excellence, 2023).</a:t>
            </a:r>
            <a:endParaRPr lang="bg-BG" sz="1800">
              <a:solidFill>
                <a:schemeClr val="tx2"/>
              </a:solidFill>
            </a:endParaRPr>
          </a:p>
          <a:p>
            <a:pPr>
              <a:buNone/>
            </a:pPr>
            <a:r>
              <a:rPr lang="bg-BG" sz="1800">
                <a:solidFill>
                  <a:schemeClr val="tx2"/>
                </a:solidFill>
              </a:rPr>
              <a:t>Laboratory Tests</a:t>
            </a:r>
          </a:p>
          <a:p>
            <a:pPr>
              <a:buNone/>
            </a:pPr>
            <a:r>
              <a:rPr lang="bg-BG" sz="1800">
                <a:solidFill>
                  <a:schemeClr val="tx2"/>
                </a:solidFill>
                <a:ea typeface="+mn-lt"/>
                <a:cs typeface="+mn-lt"/>
              </a:rPr>
              <a:t>Blood tests play an important role in identifying </a:t>
            </a:r>
            <a:r>
              <a:rPr lang="bg-BG" sz="1800" b="1">
                <a:solidFill>
                  <a:schemeClr val="tx2"/>
                </a:solidFill>
                <a:ea typeface="+mn-lt"/>
                <a:cs typeface="+mn-lt"/>
              </a:rPr>
              <a:t>risk factors and signs of heart damage</a:t>
            </a:r>
            <a:r>
              <a:rPr lang="bg-BG" sz="1800">
                <a:solidFill>
                  <a:schemeClr val="tx2"/>
                </a:solidFill>
                <a:ea typeface="+mn-lt"/>
                <a:cs typeface="+mn-lt"/>
              </a:rPr>
              <a:t>. Common laboratory investigations include a </a:t>
            </a:r>
            <a:r>
              <a:rPr lang="bg-BG" sz="1800" b="1">
                <a:solidFill>
                  <a:schemeClr val="tx2"/>
                </a:solidFill>
                <a:ea typeface="+mn-lt"/>
                <a:cs typeface="+mn-lt"/>
              </a:rPr>
              <a:t>cholesterol test (lipid profile)</a:t>
            </a:r>
            <a:r>
              <a:rPr lang="bg-BG" sz="1800">
                <a:solidFill>
                  <a:schemeClr val="tx2"/>
                </a:solidFill>
                <a:ea typeface="+mn-lt"/>
                <a:cs typeface="+mn-lt"/>
              </a:rPr>
              <a:t> to evaluate lipid levels and assess cardiovascular risk, and a </a:t>
            </a:r>
            <a:r>
              <a:rPr lang="bg-BG" sz="1800" b="1">
                <a:solidFill>
                  <a:schemeClr val="tx2"/>
                </a:solidFill>
                <a:ea typeface="+mn-lt"/>
                <a:cs typeface="+mn-lt"/>
              </a:rPr>
              <a:t>blood glucose test</a:t>
            </a:r>
            <a:r>
              <a:rPr lang="bg-BG" sz="1800">
                <a:solidFill>
                  <a:schemeClr val="tx2"/>
                </a:solidFill>
                <a:ea typeface="+mn-lt"/>
                <a:cs typeface="+mn-lt"/>
              </a:rPr>
              <a:t> to detect diabetes. </a:t>
            </a:r>
            <a:r>
              <a:rPr lang="bg-BG" sz="1800" b="1">
                <a:solidFill>
                  <a:schemeClr val="tx2"/>
                </a:solidFill>
                <a:ea typeface="+mn-lt"/>
                <a:cs typeface="+mn-lt"/>
              </a:rPr>
              <a:t>Cardiac biomarkers</a:t>
            </a:r>
            <a:r>
              <a:rPr lang="bg-BG" sz="1800">
                <a:solidFill>
                  <a:schemeClr val="tx2"/>
                </a:solidFill>
                <a:ea typeface="+mn-lt"/>
                <a:cs typeface="+mn-lt"/>
              </a:rPr>
              <a:t>, such as </a:t>
            </a:r>
            <a:r>
              <a:rPr lang="bg-BG" sz="1800" b="1">
                <a:solidFill>
                  <a:schemeClr val="tx2"/>
                </a:solidFill>
                <a:ea typeface="+mn-lt"/>
                <a:cs typeface="+mn-lt"/>
              </a:rPr>
              <a:t>troponin</a:t>
            </a:r>
            <a:r>
              <a:rPr lang="bg-BG" sz="1800">
                <a:solidFill>
                  <a:schemeClr val="tx2"/>
                </a:solidFill>
                <a:ea typeface="+mn-lt"/>
                <a:cs typeface="+mn-lt"/>
              </a:rPr>
              <a:t>, are used to identify myocardial injury during a heart attack. In addition, </a:t>
            </a:r>
            <a:r>
              <a:rPr lang="bg-BG" sz="1800" b="1">
                <a:solidFill>
                  <a:schemeClr val="tx2"/>
                </a:solidFill>
                <a:ea typeface="+mn-lt"/>
                <a:cs typeface="+mn-lt"/>
              </a:rPr>
              <a:t>kidney and thyroid function tests</a:t>
            </a:r>
            <a:r>
              <a:rPr lang="bg-BG" sz="1800">
                <a:solidFill>
                  <a:schemeClr val="tx2"/>
                </a:solidFill>
                <a:ea typeface="+mn-lt"/>
                <a:cs typeface="+mn-lt"/>
              </a:rPr>
              <a:t> may be performed because abnormalities in these organs can influence cardiovascular health (World Health Organization, 2023; Braunwald, 2022).</a:t>
            </a:r>
            <a:endParaRPr lang="bg-BG" sz="1800">
              <a:solidFill>
                <a:schemeClr val="tx2"/>
              </a:solidFill>
            </a:endParaRPr>
          </a:p>
          <a:p>
            <a:pPr>
              <a:buNone/>
            </a:pPr>
            <a:endParaRPr lang="bg-BG" sz="1500">
              <a:solidFill>
                <a:schemeClr val="tx2"/>
              </a:solidFill>
            </a:endParaRPr>
          </a:p>
          <a:p>
            <a:pPr>
              <a:buNone/>
            </a:pPr>
            <a:endParaRPr lang="bg-BG" sz="1500">
              <a:solidFill>
                <a:schemeClr val="tx2"/>
              </a:solidFill>
            </a:endParaRPr>
          </a:p>
          <a:p>
            <a:pPr>
              <a:buNone/>
            </a:pPr>
            <a:endParaRPr lang="bg-BG" sz="1500">
              <a:solidFill>
                <a:schemeClr val="tx2"/>
              </a:solidFill>
            </a:endParaRPr>
          </a:p>
          <a:p>
            <a:pPr>
              <a:buNone/>
            </a:pPr>
            <a:endParaRPr lang="bg-BG" sz="1500">
              <a:solidFill>
                <a:schemeClr val="tx2"/>
              </a:solidFill>
            </a:endParaRPr>
          </a:p>
          <a:p>
            <a:pPr>
              <a:buNone/>
            </a:pPr>
            <a:endParaRPr lang="bg-BG" sz="1500">
              <a:solidFill>
                <a:schemeClr val="tx2"/>
              </a:solidFill>
            </a:endParaRPr>
          </a:p>
          <a:p>
            <a:pPr marL="0" indent="0">
              <a:buNone/>
            </a:pPr>
            <a:endParaRPr lang="bg-BG" sz="1500" b="1">
              <a:solidFill>
                <a:schemeClr val="tx2"/>
              </a:solidFill>
            </a:endParaRPr>
          </a:p>
        </p:txBody>
      </p:sp>
    </p:spTree>
    <p:extLst>
      <p:ext uri="{BB962C8B-B14F-4D97-AF65-F5344CB8AC3E}">
        <p14:creationId xmlns:p14="http://schemas.microsoft.com/office/powerpoint/2010/main" val="1312639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1F90DC5-0EC8-13A1-4FE2-BE3501ACCD88}"/>
              </a:ext>
            </a:extLst>
          </p:cNvPr>
          <p:cNvSpPr>
            <a:spLocks noGrp="1"/>
          </p:cNvSpPr>
          <p:nvPr>
            <p:ph type="title"/>
          </p:nvPr>
        </p:nvSpPr>
        <p:spPr>
          <a:xfrm>
            <a:off x="579408" y="-94951"/>
            <a:ext cx="10515600" cy="1325563"/>
          </a:xfrm>
        </p:spPr>
        <p:txBody>
          <a:bodyPr>
            <a:normAutofit/>
          </a:bodyPr>
          <a:lstStyle/>
          <a:p>
            <a:r>
              <a:rPr lang="bg-BG" sz="2400">
                <a:latin typeface="Arial"/>
                <a:cs typeface="Arial"/>
              </a:rPr>
              <a:t>4. Diagnostic Imaging and Heart Tests</a:t>
            </a:r>
          </a:p>
        </p:txBody>
      </p:sp>
      <p:sp>
        <p:nvSpPr>
          <p:cNvPr id="3" name="Контейнер за съдържание 2">
            <a:extLst>
              <a:ext uri="{FF2B5EF4-FFF2-40B4-BE49-F238E27FC236}">
                <a16:creationId xmlns:a16="http://schemas.microsoft.com/office/drawing/2014/main" id="{01596776-3966-2A39-74EE-AE8FB954C1FE}"/>
              </a:ext>
            </a:extLst>
          </p:cNvPr>
          <p:cNvSpPr>
            <a:spLocks noGrp="1"/>
          </p:cNvSpPr>
          <p:nvPr>
            <p:ph idx="1"/>
          </p:nvPr>
        </p:nvSpPr>
        <p:spPr>
          <a:xfrm>
            <a:off x="320616" y="603551"/>
            <a:ext cx="11033184" cy="6220392"/>
          </a:xfrm>
        </p:spPr>
        <p:txBody>
          <a:bodyPr vert="horz" lIns="91440" tIns="45720" rIns="91440" bIns="45720" rtlCol="0" anchor="t">
            <a:normAutofit fontScale="62500" lnSpcReduction="20000"/>
          </a:bodyPr>
          <a:lstStyle/>
          <a:p>
            <a:endParaRPr lang="bg-BG"/>
          </a:p>
          <a:p>
            <a:r>
              <a:rPr lang="bg-BG"/>
              <a:t>Electrocardiogram (ECG/EKG)</a:t>
            </a:r>
          </a:p>
          <a:p>
            <a:r>
              <a:rPr lang="bg-BG">
                <a:ea typeface="+mn-lt"/>
                <a:cs typeface="+mn-lt"/>
              </a:rPr>
              <a:t>An </a:t>
            </a:r>
            <a:r>
              <a:rPr lang="bg-BG" b="1">
                <a:ea typeface="+mn-lt"/>
                <a:cs typeface="+mn-lt"/>
              </a:rPr>
              <a:t>electrocardiogram (ECG)</a:t>
            </a:r>
            <a:r>
              <a:rPr lang="bg-BG">
                <a:ea typeface="+mn-lt"/>
                <a:cs typeface="+mn-lt"/>
              </a:rPr>
              <a:t> records the electrical activity of the heart and helps detect </a:t>
            </a:r>
            <a:r>
              <a:rPr lang="bg-BG" b="1">
                <a:ea typeface="+mn-lt"/>
                <a:cs typeface="+mn-lt"/>
              </a:rPr>
              <a:t>arrhythmias, myocardial infarction (heart attack), and myocardial ischemia</a:t>
            </a:r>
            <a:r>
              <a:rPr lang="bg-BG">
                <a:ea typeface="+mn-lt"/>
                <a:cs typeface="+mn-lt"/>
              </a:rPr>
              <a:t> (Mayo Clinic, 2024).</a:t>
            </a:r>
            <a:endParaRPr lang="bg-BG"/>
          </a:p>
          <a:p>
            <a:r>
              <a:rPr lang="bg-BG"/>
              <a:t>Echocardiogram</a:t>
            </a:r>
          </a:p>
          <a:p>
            <a:r>
              <a:rPr lang="bg-BG">
                <a:ea typeface="+mn-lt"/>
                <a:cs typeface="+mn-lt"/>
              </a:rPr>
              <a:t>An </a:t>
            </a:r>
            <a:r>
              <a:rPr lang="bg-BG" b="1">
                <a:ea typeface="+mn-lt"/>
                <a:cs typeface="+mn-lt"/>
              </a:rPr>
              <a:t>echocardiogram</a:t>
            </a:r>
            <a:r>
              <a:rPr lang="bg-BG">
                <a:ea typeface="+mn-lt"/>
                <a:cs typeface="+mn-lt"/>
              </a:rPr>
              <a:t> uses ultrasound waves to produce images of the heart. It provides information about </a:t>
            </a:r>
            <a:r>
              <a:rPr lang="bg-BG" b="1">
                <a:ea typeface="+mn-lt"/>
                <a:cs typeface="+mn-lt"/>
              </a:rPr>
              <a:t>heart structure, valve function, and the pumping ability of the heart</a:t>
            </a:r>
            <a:r>
              <a:rPr lang="bg-BG">
                <a:ea typeface="+mn-lt"/>
                <a:cs typeface="+mn-lt"/>
              </a:rPr>
              <a:t> (Braunwald, 2022).</a:t>
            </a:r>
            <a:endParaRPr lang="bg-BG"/>
          </a:p>
          <a:p>
            <a:r>
              <a:rPr lang="bg-BG"/>
              <a:t>Stress Test</a:t>
            </a:r>
          </a:p>
          <a:p>
            <a:r>
              <a:rPr lang="bg-BG">
                <a:ea typeface="+mn-lt"/>
                <a:cs typeface="+mn-lt"/>
              </a:rPr>
              <a:t>A </a:t>
            </a:r>
            <a:r>
              <a:rPr lang="bg-BG" b="1">
                <a:ea typeface="+mn-lt"/>
                <a:cs typeface="+mn-lt"/>
              </a:rPr>
              <a:t>stress test</a:t>
            </a:r>
            <a:r>
              <a:rPr lang="bg-BG">
                <a:ea typeface="+mn-lt"/>
                <a:cs typeface="+mn-lt"/>
              </a:rPr>
              <a:t> monitors the heart while the patient performs </a:t>
            </a:r>
            <a:r>
              <a:rPr lang="bg-BG" b="1">
                <a:ea typeface="+mn-lt"/>
                <a:cs typeface="+mn-lt"/>
              </a:rPr>
              <a:t>physical exercise or receives medication that stimulates the heart</a:t>
            </a:r>
            <a:r>
              <a:rPr lang="bg-BG">
                <a:ea typeface="+mn-lt"/>
                <a:cs typeface="+mn-lt"/>
              </a:rPr>
              <a:t>. This test helps identify </a:t>
            </a:r>
            <a:r>
              <a:rPr lang="bg-BG" b="1">
                <a:ea typeface="+mn-lt"/>
                <a:cs typeface="+mn-lt"/>
              </a:rPr>
              <a:t>coronary artery disease and reduced blood flow to the heart</a:t>
            </a:r>
            <a:r>
              <a:rPr lang="bg-BG">
                <a:ea typeface="+mn-lt"/>
                <a:cs typeface="+mn-lt"/>
              </a:rPr>
              <a:t> (NICE, 2023).</a:t>
            </a:r>
            <a:endParaRPr lang="bg-BG"/>
          </a:p>
          <a:p>
            <a:r>
              <a:rPr lang="bg-BG"/>
              <a:t>Chest X-ray</a:t>
            </a:r>
          </a:p>
          <a:p>
            <a:r>
              <a:rPr lang="bg-BG">
                <a:ea typeface="+mn-lt"/>
                <a:cs typeface="+mn-lt"/>
              </a:rPr>
              <a:t>A </a:t>
            </a:r>
            <a:r>
              <a:rPr lang="bg-BG" b="1">
                <a:ea typeface="+mn-lt"/>
                <a:cs typeface="+mn-lt"/>
              </a:rPr>
              <a:t>chest X-ray</a:t>
            </a:r>
            <a:r>
              <a:rPr lang="bg-BG">
                <a:ea typeface="+mn-lt"/>
                <a:cs typeface="+mn-lt"/>
              </a:rPr>
              <a:t> can show the </a:t>
            </a:r>
            <a:r>
              <a:rPr lang="bg-BG" b="1">
                <a:ea typeface="+mn-lt"/>
                <a:cs typeface="+mn-lt"/>
              </a:rPr>
              <a:t>size and shape of the heart</a:t>
            </a:r>
            <a:r>
              <a:rPr lang="bg-BG">
                <a:ea typeface="+mn-lt"/>
                <a:cs typeface="+mn-lt"/>
              </a:rPr>
              <a:t> and may reveal problems related to the lungs or fluid accumulation (Mayo Clinic, 2024).</a:t>
            </a:r>
            <a:endParaRPr lang="bg-BG"/>
          </a:p>
          <a:p>
            <a:r>
              <a:rPr lang="bg-BG"/>
              <a:t>Coronary Angiography</a:t>
            </a:r>
          </a:p>
          <a:p>
            <a:r>
              <a:rPr lang="bg-BG" b="1">
                <a:ea typeface="+mn-lt"/>
                <a:cs typeface="+mn-lt"/>
              </a:rPr>
              <a:t>Coronary angiography</a:t>
            </a:r>
            <a:r>
              <a:rPr lang="bg-BG">
                <a:ea typeface="+mn-lt"/>
                <a:cs typeface="+mn-lt"/>
              </a:rPr>
              <a:t> involves injecting </a:t>
            </a:r>
            <a:r>
              <a:rPr lang="bg-BG" b="1">
                <a:ea typeface="+mn-lt"/>
                <a:cs typeface="+mn-lt"/>
              </a:rPr>
              <a:t>contrast dye into the coronary arteries</a:t>
            </a:r>
            <a:r>
              <a:rPr lang="bg-BG">
                <a:ea typeface="+mn-lt"/>
                <a:cs typeface="+mn-lt"/>
              </a:rPr>
              <a:t> and taking X-ray images to identify </a:t>
            </a:r>
            <a:r>
              <a:rPr lang="bg-BG" b="1">
                <a:ea typeface="+mn-lt"/>
                <a:cs typeface="+mn-lt"/>
              </a:rPr>
              <a:t>narrowing or blockages in the arteries</a:t>
            </a:r>
            <a:r>
              <a:rPr lang="bg-BG">
                <a:ea typeface="+mn-lt"/>
                <a:cs typeface="+mn-lt"/>
              </a:rPr>
              <a:t> (Braunwald, 2022).</a:t>
            </a:r>
            <a:endParaRPr lang="bg-BG"/>
          </a:p>
          <a:p>
            <a:r>
              <a:rPr lang="bg-BG"/>
              <a:t>CT Scan / Cardiac MRI</a:t>
            </a:r>
          </a:p>
          <a:p>
            <a:r>
              <a:rPr lang="bg-BG">
                <a:ea typeface="+mn-lt"/>
                <a:cs typeface="+mn-lt"/>
              </a:rPr>
              <a:t>Advanced imaging techniques such as </a:t>
            </a:r>
            <a:r>
              <a:rPr lang="bg-BG" b="1">
                <a:ea typeface="+mn-lt"/>
                <a:cs typeface="+mn-lt"/>
              </a:rPr>
              <a:t>computed tomography (CT) scans and cardiac magnetic resonance imaging (MRI)</a:t>
            </a:r>
            <a:r>
              <a:rPr lang="bg-BG">
                <a:ea typeface="+mn-lt"/>
                <a:cs typeface="+mn-lt"/>
              </a:rPr>
              <a:t> provide detailed images of the </a:t>
            </a:r>
            <a:r>
              <a:rPr lang="bg-BG" b="1">
                <a:ea typeface="+mn-lt"/>
                <a:cs typeface="+mn-lt"/>
              </a:rPr>
              <a:t>heart structures, blood vessels, and surrounding tissues</a:t>
            </a:r>
            <a:r>
              <a:rPr lang="bg-BG">
                <a:ea typeface="+mn-lt"/>
                <a:cs typeface="+mn-lt"/>
              </a:rPr>
              <a:t>, assisting in the diagnosis of cardiovascular disease (World Health Organization, 2023).</a:t>
            </a:r>
            <a:endParaRPr lang="bg-BG"/>
          </a:p>
          <a:p>
            <a:endParaRPr lang="bg-BG"/>
          </a:p>
        </p:txBody>
      </p:sp>
    </p:spTree>
    <p:extLst>
      <p:ext uri="{BB962C8B-B14F-4D97-AF65-F5344CB8AC3E}">
        <p14:creationId xmlns:p14="http://schemas.microsoft.com/office/powerpoint/2010/main" val="1048485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5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Заглавие 1">
            <a:extLst>
              <a:ext uri="{FF2B5EF4-FFF2-40B4-BE49-F238E27FC236}">
                <a16:creationId xmlns:a16="http://schemas.microsoft.com/office/drawing/2014/main" id="{29CB0F9E-981F-0AD9-D806-8C1E31CA5233}"/>
              </a:ext>
            </a:extLst>
          </p:cNvPr>
          <p:cNvSpPr>
            <a:spLocks noGrp="1"/>
          </p:cNvSpPr>
          <p:nvPr>
            <p:ph type="title"/>
          </p:nvPr>
        </p:nvSpPr>
        <p:spPr>
          <a:xfrm>
            <a:off x="1679028" y="-278634"/>
            <a:ext cx="5393361" cy="1325563"/>
          </a:xfrm>
        </p:spPr>
        <p:txBody>
          <a:bodyPr>
            <a:normAutofit/>
          </a:bodyPr>
          <a:lstStyle/>
          <a:p>
            <a:r>
              <a:rPr lang="bg-BG"/>
              <a:t>House of Care Model</a:t>
            </a:r>
          </a:p>
        </p:txBody>
      </p:sp>
      <p:sp>
        <p:nvSpPr>
          <p:cNvPr id="36" name="Content Placeholder 7">
            <a:extLst>
              <a:ext uri="{FF2B5EF4-FFF2-40B4-BE49-F238E27FC236}">
                <a16:creationId xmlns:a16="http://schemas.microsoft.com/office/drawing/2014/main" id="{4F92290D-4B5E-FD30-BB6C-49784ACAA2FA}"/>
              </a:ext>
            </a:extLst>
          </p:cNvPr>
          <p:cNvSpPr>
            <a:spLocks noGrp="1"/>
          </p:cNvSpPr>
          <p:nvPr>
            <p:ph idx="1"/>
          </p:nvPr>
        </p:nvSpPr>
        <p:spPr>
          <a:xfrm>
            <a:off x="260627" y="1306801"/>
            <a:ext cx="6802341" cy="6153960"/>
          </a:xfrm>
        </p:spPr>
        <p:txBody>
          <a:bodyPr vert="horz" lIns="91440" tIns="45720" rIns="91440" bIns="45720" rtlCol="0" anchor="t">
            <a:noAutofit/>
          </a:bodyPr>
          <a:lstStyle/>
          <a:p>
            <a:pPr marL="0" indent="0">
              <a:buNone/>
            </a:pPr>
            <a:r>
              <a:rPr lang="en-US" sz="1800">
                <a:latin typeface="Arial"/>
                <a:ea typeface="+mn-lt"/>
                <a:cs typeface="Arial"/>
              </a:rPr>
              <a:t>The </a:t>
            </a:r>
            <a:r>
              <a:rPr lang="en-US" sz="1800" b="1">
                <a:latin typeface="Arial"/>
                <a:ea typeface="+mn-lt"/>
                <a:cs typeface="Arial"/>
              </a:rPr>
              <a:t>House of Care Model</a:t>
            </a:r>
            <a:r>
              <a:rPr lang="en-US" sz="1800">
                <a:latin typeface="Arial"/>
                <a:ea typeface="+mn-lt"/>
                <a:cs typeface="Arial"/>
              </a:rPr>
              <a:t> is a framework developed by the NHS to improve the management of </a:t>
            </a:r>
            <a:r>
              <a:rPr lang="en-US" sz="1800" b="1">
                <a:latin typeface="Arial"/>
                <a:ea typeface="+mn-lt"/>
                <a:cs typeface="Arial"/>
              </a:rPr>
              <a:t>long-term conditions such as cardiovascular disease</a:t>
            </a:r>
            <a:r>
              <a:rPr lang="en-US" sz="1800">
                <a:latin typeface="Arial"/>
                <a:ea typeface="+mn-lt"/>
                <a:cs typeface="Arial"/>
              </a:rPr>
              <a:t>. It </a:t>
            </a:r>
            <a:r>
              <a:rPr lang="en-US" sz="1800" err="1">
                <a:latin typeface="Arial"/>
                <a:ea typeface="+mn-lt"/>
                <a:cs typeface="Arial"/>
              </a:rPr>
              <a:t>emphasises</a:t>
            </a:r>
            <a:r>
              <a:rPr lang="en-US" sz="1800">
                <a:latin typeface="Arial"/>
                <a:ea typeface="+mn-lt"/>
                <a:cs typeface="Arial"/>
              </a:rPr>
              <a:t> </a:t>
            </a:r>
            <a:r>
              <a:rPr lang="en-US" sz="1800" b="1">
                <a:latin typeface="Arial"/>
                <a:ea typeface="+mn-lt"/>
                <a:cs typeface="Arial"/>
              </a:rPr>
              <a:t>person-</a:t>
            </a:r>
            <a:r>
              <a:rPr lang="en-US" sz="1800" b="1" err="1">
                <a:latin typeface="Arial"/>
                <a:ea typeface="+mn-lt"/>
                <a:cs typeface="Arial"/>
              </a:rPr>
              <a:t>centred</a:t>
            </a:r>
            <a:r>
              <a:rPr lang="en-US" sz="1800" b="1">
                <a:latin typeface="Arial"/>
                <a:ea typeface="+mn-lt"/>
                <a:cs typeface="Arial"/>
              </a:rPr>
              <a:t> care and collaboration between patients and healthcare professionals </a:t>
            </a:r>
            <a:r>
              <a:rPr lang="en-US" sz="1800">
                <a:solidFill>
                  <a:srgbClr val="000000"/>
                </a:solidFill>
                <a:latin typeface="Arial"/>
                <a:ea typeface="+mn-lt"/>
                <a:cs typeface="Arial"/>
              </a:rPr>
              <a:t>(Coulter, et al., 2016)</a:t>
            </a:r>
            <a:endParaRPr lang="en-US" sz="1200">
              <a:solidFill>
                <a:srgbClr val="1B1B1B"/>
              </a:solidFill>
              <a:latin typeface="Arial"/>
              <a:cs typeface="Arial"/>
            </a:endParaRPr>
          </a:p>
          <a:p>
            <a:pPr marL="0" indent="0">
              <a:buNone/>
            </a:pPr>
            <a:r>
              <a:rPr lang="en-US" sz="1800">
                <a:latin typeface="Arial"/>
                <a:cs typeface="Arial"/>
              </a:rPr>
              <a:t>1. Engaged and Informed Patients (Left Wall)</a:t>
            </a:r>
          </a:p>
          <a:p>
            <a:pPr marL="0" indent="0">
              <a:buNone/>
            </a:pPr>
            <a:r>
              <a:rPr lang="en-US" sz="1800">
                <a:latin typeface="Arial"/>
                <a:ea typeface="+mn-lt"/>
                <a:cs typeface="Arial"/>
              </a:rPr>
              <a:t>Patients are encouraged to </a:t>
            </a:r>
            <a:r>
              <a:rPr lang="en-US" sz="1800" b="1">
                <a:latin typeface="Arial"/>
                <a:ea typeface="+mn-lt"/>
                <a:cs typeface="Arial"/>
              </a:rPr>
              <a:t>actively participate in managing their health</a:t>
            </a:r>
            <a:r>
              <a:rPr lang="en-US" sz="1800">
                <a:latin typeface="Arial"/>
                <a:ea typeface="+mn-lt"/>
                <a:cs typeface="Arial"/>
              </a:rPr>
              <a:t>. They receive education about their condition, lifestyle changes, medications, and prevention strategies. For example, patients with cardiovascular disease may receive support for </a:t>
            </a:r>
            <a:r>
              <a:rPr lang="en-US" sz="1800" b="1">
                <a:latin typeface="Arial"/>
                <a:ea typeface="+mn-lt"/>
                <a:cs typeface="Arial"/>
              </a:rPr>
              <a:t>smoking cessation, diet improvement, and physical activity </a:t>
            </a:r>
            <a:r>
              <a:rPr lang="en-US" sz="1800">
                <a:latin typeface="Arial"/>
                <a:ea typeface="+mn-lt"/>
                <a:cs typeface="Arial"/>
              </a:rPr>
              <a:t>(Coulter, Roberts and Dixon, 2013).</a:t>
            </a:r>
            <a:endParaRPr lang="en-US" sz="1800">
              <a:latin typeface="Arial"/>
              <a:cs typeface="Arial"/>
            </a:endParaRPr>
          </a:p>
          <a:p>
            <a:pPr marL="0" indent="0">
              <a:buNone/>
            </a:pPr>
            <a:r>
              <a:rPr lang="en-US" sz="1800">
                <a:latin typeface="Arial"/>
                <a:cs typeface="Arial"/>
              </a:rPr>
              <a:t>2. Health and Care Professionals (Right Wall)</a:t>
            </a:r>
            <a:endParaRPr lang="en-US" sz="1100">
              <a:highlight>
                <a:srgbClr val="FFFFFF"/>
              </a:highlight>
              <a:latin typeface="Source Sans Pro"/>
              <a:ea typeface="Source Sans Pro"/>
              <a:cs typeface="Arial"/>
            </a:endParaRPr>
          </a:p>
          <a:p>
            <a:pPr marL="0" indent="0">
              <a:buNone/>
            </a:pPr>
            <a:r>
              <a:rPr lang="en-US" sz="1800">
                <a:latin typeface="Arial"/>
                <a:ea typeface="+mn-lt"/>
                <a:cs typeface="Arial"/>
              </a:rPr>
              <a:t>Healthcare professionals, including </a:t>
            </a:r>
            <a:r>
              <a:rPr lang="en-US" sz="1800" b="1">
                <a:latin typeface="Arial"/>
                <a:ea typeface="+mn-lt"/>
                <a:cs typeface="Arial"/>
              </a:rPr>
              <a:t>doctors, nurses, pharmacists, and allied health professionals</a:t>
            </a:r>
            <a:r>
              <a:rPr lang="en-US" sz="1800">
                <a:latin typeface="Arial"/>
                <a:ea typeface="+mn-lt"/>
                <a:cs typeface="Arial"/>
              </a:rPr>
              <a:t>, work together to support patients. They use their clinical knowledge and communication skills to guide </a:t>
            </a:r>
            <a:r>
              <a:rPr lang="en-US" sz="1800" b="1">
                <a:latin typeface="Arial"/>
                <a:ea typeface="+mn-lt"/>
                <a:cs typeface="Arial"/>
              </a:rPr>
              <a:t>shared decision-making and </a:t>
            </a:r>
            <a:r>
              <a:rPr lang="en-US" sz="1800" b="1" err="1">
                <a:latin typeface="Arial"/>
                <a:ea typeface="+mn-lt"/>
                <a:cs typeface="Arial"/>
              </a:rPr>
              <a:t>personalised</a:t>
            </a:r>
            <a:r>
              <a:rPr lang="en-US" sz="1800" b="1">
                <a:latin typeface="Arial"/>
                <a:ea typeface="+mn-lt"/>
                <a:cs typeface="Arial"/>
              </a:rPr>
              <a:t> care planning </a:t>
            </a:r>
            <a:r>
              <a:rPr lang="en-US" sz="1800">
                <a:latin typeface="Arial"/>
                <a:ea typeface="+mn-lt"/>
                <a:cs typeface="Arial"/>
              </a:rPr>
              <a:t>(Coulter, Roberts and Dixon, 2013).</a:t>
            </a:r>
            <a:endParaRPr lang="en-US" sz="1800">
              <a:latin typeface="Arial"/>
              <a:cs typeface="Arial"/>
            </a:endParaRPr>
          </a:p>
          <a:p>
            <a:pPr marL="0" indent="0">
              <a:buNone/>
            </a:pPr>
            <a:endParaRPr lang="en-US" sz="1800">
              <a:latin typeface="Arial"/>
              <a:cs typeface="Arial"/>
            </a:endParaRPr>
          </a:p>
          <a:p>
            <a:endParaRPr lang="en-US" sz="900">
              <a:latin typeface="Arial"/>
              <a:cs typeface="Arial"/>
            </a:endParaRPr>
          </a:p>
        </p:txBody>
      </p:sp>
      <p:pic>
        <p:nvPicPr>
          <p:cNvPr id="4" name="Контейнер за съдържание 3" descr="Картина, която съдържа текст, екранна снимка, лого, дизайн&#10;&#10;Генерирано от ИИ съдържание може да е неправилно.">
            <a:extLst>
              <a:ext uri="{FF2B5EF4-FFF2-40B4-BE49-F238E27FC236}">
                <a16:creationId xmlns:a16="http://schemas.microsoft.com/office/drawing/2014/main" id="{B5BA8000-D947-8904-79C3-53028AC304F6}"/>
              </a:ext>
            </a:extLst>
          </p:cNvPr>
          <p:cNvPicPr>
            <a:picLocks noChangeAspect="1"/>
          </p:cNvPicPr>
          <p:nvPr/>
        </p:nvPicPr>
        <p:blipFill>
          <a:blip r:embed="rId2"/>
          <a:srcRect l="10888" r="5114" b="2"/>
          <a:stretch>
            <a:fillRect/>
          </a:stretch>
        </p:blipFill>
        <p:spPr>
          <a:xfrm>
            <a:off x="7065033" y="859156"/>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3063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018D258-AFCE-4D2D-D2FA-6DA8BC9655CA}"/>
              </a:ext>
            </a:extLst>
          </p:cNvPr>
          <p:cNvSpPr>
            <a:spLocks noGrp="1"/>
          </p:cNvSpPr>
          <p:nvPr>
            <p:ph type="title"/>
          </p:nvPr>
        </p:nvSpPr>
        <p:spPr>
          <a:xfrm>
            <a:off x="246797" y="-249024"/>
            <a:ext cx="10515600" cy="1325563"/>
          </a:xfrm>
        </p:spPr>
        <p:txBody>
          <a:bodyPr/>
          <a:lstStyle/>
          <a:p>
            <a:r>
              <a:rPr lang="bg-BG"/>
              <a:t>House of Care Model continued</a:t>
            </a:r>
          </a:p>
        </p:txBody>
      </p:sp>
      <p:sp>
        <p:nvSpPr>
          <p:cNvPr id="3" name="Контейнер за съдържание 2">
            <a:extLst>
              <a:ext uri="{FF2B5EF4-FFF2-40B4-BE49-F238E27FC236}">
                <a16:creationId xmlns:a16="http://schemas.microsoft.com/office/drawing/2014/main" id="{FBEC8CEC-7580-D6D8-D9A1-CED037C5CB39}"/>
              </a:ext>
            </a:extLst>
          </p:cNvPr>
          <p:cNvSpPr>
            <a:spLocks noGrp="1"/>
          </p:cNvSpPr>
          <p:nvPr>
            <p:ph idx="1"/>
          </p:nvPr>
        </p:nvSpPr>
        <p:spPr>
          <a:xfrm>
            <a:off x="269544" y="915775"/>
            <a:ext cx="11084256" cy="5625128"/>
          </a:xfrm>
        </p:spPr>
        <p:txBody>
          <a:bodyPr vert="horz" lIns="91440" tIns="45720" rIns="91440" bIns="45720" rtlCol="0" anchor="t">
            <a:normAutofit lnSpcReduction="10000"/>
          </a:bodyPr>
          <a:lstStyle/>
          <a:p>
            <a:pPr marL="0" indent="0">
              <a:buNone/>
            </a:pPr>
            <a:r>
              <a:rPr lang="en-US" sz="1800" dirty="0">
                <a:latin typeface="Arial"/>
                <a:cs typeface="Arial"/>
              </a:rPr>
              <a:t>3. </a:t>
            </a:r>
            <a:r>
              <a:rPr lang="en-US" sz="1800" err="1">
                <a:latin typeface="Arial"/>
                <a:cs typeface="Arial"/>
              </a:rPr>
              <a:t>Organisational</a:t>
            </a:r>
            <a:r>
              <a:rPr lang="en-US" sz="1800">
                <a:latin typeface="Arial"/>
                <a:cs typeface="Arial"/>
              </a:rPr>
              <a:t> Systems (Foundation)- The base of the house </a:t>
            </a:r>
            <a:r>
              <a:rPr lang="en-US" sz="1800" dirty="0">
                <a:latin typeface="Arial"/>
                <a:cs typeface="Arial"/>
              </a:rPr>
              <a:t>represents </a:t>
            </a:r>
            <a:r>
              <a:rPr lang="en-US" sz="1800" b="1" dirty="0">
                <a:latin typeface="Arial"/>
                <a:cs typeface="Arial"/>
              </a:rPr>
              <a:t>healthcare systems </a:t>
            </a:r>
            <a:r>
              <a:rPr lang="en-US" sz="1800" b="1" err="1">
                <a:latin typeface="Arial"/>
                <a:cs typeface="Arial"/>
              </a:rPr>
              <a:t>andinfrastructure</a:t>
            </a:r>
            <a:r>
              <a:rPr lang="en-US" sz="1800" dirty="0">
                <a:latin typeface="Arial"/>
                <a:cs typeface="Arial"/>
              </a:rPr>
              <a:t>, such as electronic health records, </a:t>
            </a:r>
            <a:r>
              <a:rPr lang="en-US" sz="1800" err="1">
                <a:latin typeface="Arial"/>
                <a:cs typeface="Arial"/>
              </a:rPr>
              <a:t>appointmentsystems</a:t>
            </a:r>
            <a:r>
              <a:rPr lang="en-US" sz="1800" dirty="0">
                <a:latin typeface="Arial"/>
                <a:cs typeface="Arial"/>
              </a:rPr>
              <a:t>, and coordinated care pathways. These systems </a:t>
            </a:r>
            <a:r>
              <a:rPr lang="en-US" sz="1800" err="1">
                <a:latin typeface="Arial"/>
                <a:cs typeface="Arial"/>
              </a:rPr>
              <a:t>helpensure</a:t>
            </a:r>
            <a:r>
              <a:rPr lang="en-US" sz="1800" dirty="0">
                <a:latin typeface="Arial"/>
                <a:cs typeface="Arial"/>
              </a:rPr>
              <a:t> that care is </a:t>
            </a:r>
            <a:r>
              <a:rPr lang="en-US" sz="1800" b="1" dirty="0">
                <a:latin typeface="Arial"/>
                <a:cs typeface="Arial"/>
              </a:rPr>
              <a:t>efficient, continuous, and well-coordinated </a:t>
            </a:r>
            <a:r>
              <a:rPr lang="en-US" sz="1800" dirty="0">
                <a:latin typeface="Arial"/>
                <a:cs typeface="Arial"/>
              </a:rPr>
              <a:t>(Coulter, Roberts and Dixon, 2013).</a:t>
            </a:r>
            <a:endParaRPr lang="bg-BG" sz="1800" dirty="0">
              <a:latin typeface="Arial"/>
              <a:cs typeface="Arial"/>
            </a:endParaRPr>
          </a:p>
          <a:p>
            <a:pPr marL="0" indent="0">
              <a:buNone/>
            </a:pPr>
            <a:r>
              <a:rPr lang="en-US" sz="1800" dirty="0">
                <a:latin typeface="Arial"/>
                <a:cs typeface="Arial"/>
              </a:rPr>
              <a:t>4. Commissioning (Roof) - The roof represents </a:t>
            </a:r>
            <a:r>
              <a:rPr lang="en-US" sz="1800" b="1" dirty="0">
                <a:latin typeface="Arial"/>
                <a:cs typeface="Arial"/>
              </a:rPr>
              <a:t>healthcare planning and </a:t>
            </a:r>
            <a:r>
              <a:rPr lang="en-US" sz="1800" b="1" dirty="0" err="1">
                <a:latin typeface="Arial"/>
                <a:cs typeface="Arial"/>
              </a:rPr>
              <a:t>funding</a:t>
            </a:r>
            <a:r>
              <a:rPr lang="en-US" sz="1800" dirty="0" err="1">
                <a:latin typeface="Arial"/>
                <a:cs typeface="Arial"/>
              </a:rPr>
              <a:t>.Commissioners</a:t>
            </a:r>
            <a:r>
              <a:rPr lang="en-US" sz="1800" dirty="0">
                <a:latin typeface="Arial"/>
                <a:cs typeface="Arial"/>
              </a:rPr>
              <a:t> ensure that the necessary services—such </a:t>
            </a:r>
            <a:r>
              <a:rPr lang="en-US" sz="1800" dirty="0" err="1">
                <a:latin typeface="Arial"/>
                <a:cs typeface="Arial"/>
              </a:rPr>
              <a:t>as</a:t>
            </a:r>
            <a:r>
              <a:rPr lang="en-US" sz="1800" b="1" dirty="0" err="1">
                <a:latin typeface="Arial"/>
                <a:cs typeface="Arial"/>
              </a:rPr>
              <a:t>cardiac</a:t>
            </a:r>
            <a:r>
              <a:rPr lang="en-US" sz="1800" b="1" dirty="0">
                <a:latin typeface="Arial"/>
                <a:cs typeface="Arial"/>
              </a:rPr>
              <a:t> rehabilitation </a:t>
            </a:r>
            <a:r>
              <a:rPr lang="en-US" sz="1800" b="1" dirty="0" err="1">
                <a:latin typeface="Arial"/>
                <a:cs typeface="Arial"/>
              </a:rPr>
              <a:t>programmes</a:t>
            </a:r>
            <a:r>
              <a:rPr lang="en-US" sz="1800" b="1" dirty="0">
                <a:latin typeface="Arial"/>
                <a:cs typeface="Arial"/>
              </a:rPr>
              <a:t>, community support, </a:t>
            </a:r>
            <a:r>
              <a:rPr lang="en-US" sz="1800" b="1" dirty="0" err="1">
                <a:latin typeface="Arial"/>
                <a:cs typeface="Arial"/>
              </a:rPr>
              <a:t>andspecialist</a:t>
            </a:r>
            <a:r>
              <a:rPr lang="en-US" sz="1800" b="1" dirty="0">
                <a:latin typeface="Arial"/>
                <a:cs typeface="Arial"/>
              </a:rPr>
              <a:t> care—are available to patients </a:t>
            </a:r>
            <a:r>
              <a:rPr lang="en-US" sz="1800" dirty="0">
                <a:latin typeface="Arial"/>
                <a:cs typeface="Arial"/>
              </a:rPr>
              <a:t>(Coulter, Roberts and Dixon, 2013).</a:t>
            </a:r>
          </a:p>
          <a:p>
            <a:pPr marL="0" indent="0">
              <a:buNone/>
            </a:pPr>
            <a:r>
              <a:rPr lang="en-US" sz="1800">
                <a:latin typeface="Arial"/>
                <a:cs typeface="Arial"/>
              </a:rPr>
              <a:t>5. Care Planning (Centre) - </a:t>
            </a:r>
            <a:r>
              <a:rPr lang="en-US" sz="1800" dirty="0">
                <a:latin typeface="Arial"/>
                <a:cs typeface="Arial"/>
              </a:rPr>
              <a:t>At the </a:t>
            </a:r>
            <a:r>
              <a:rPr lang="en-US" sz="1800" err="1">
                <a:latin typeface="Arial"/>
                <a:cs typeface="Arial"/>
              </a:rPr>
              <a:t>centre</a:t>
            </a:r>
            <a:r>
              <a:rPr lang="en-US" sz="1800" dirty="0">
                <a:latin typeface="Arial"/>
                <a:cs typeface="Arial"/>
              </a:rPr>
              <a:t> of the model is the </a:t>
            </a:r>
            <a:r>
              <a:rPr lang="en-US" sz="1800" b="1" dirty="0">
                <a:latin typeface="Arial"/>
                <a:cs typeface="Arial"/>
              </a:rPr>
              <a:t>care planning </a:t>
            </a:r>
            <a:r>
              <a:rPr lang="en-US" sz="1800" b="1" err="1">
                <a:latin typeface="Arial"/>
                <a:cs typeface="Arial"/>
              </a:rPr>
              <a:t>conversation</a:t>
            </a:r>
            <a:r>
              <a:rPr lang="en-US" sz="1800" err="1">
                <a:latin typeface="Arial"/>
                <a:cs typeface="Arial"/>
              </a:rPr>
              <a:t>between</a:t>
            </a:r>
            <a:r>
              <a:rPr lang="en-US" sz="1800" dirty="0">
                <a:latin typeface="Arial"/>
                <a:cs typeface="Arial"/>
              </a:rPr>
              <a:t> patients and healthcare professionals. This </a:t>
            </a:r>
            <a:r>
              <a:rPr lang="en-US" sz="1800" err="1">
                <a:latin typeface="Arial"/>
                <a:cs typeface="Arial"/>
              </a:rPr>
              <a:t>discussionhelps</a:t>
            </a:r>
            <a:r>
              <a:rPr lang="en-US" sz="1800" dirty="0">
                <a:latin typeface="Arial"/>
                <a:cs typeface="Arial"/>
              </a:rPr>
              <a:t> create a </a:t>
            </a:r>
            <a:r>
              <a:rPr lang="en-US" sz="1800" b="1" err="1">
                <a:latin typeface="Arial"/>
                <a:cs typeface="Arial"/>
              </a:rPr>
              <a:t>personalised</a:t>
            </a:r>
            <a:r>
              <a:rPr lang="en-US" sz="1800" b="1" dirty="0">
                <a:latin typeface="Arial"/>
                <a:cs typeface="Arial"/>
              </a:rPr>
              <a:t> care plan</a:t>
            </a:r>
            <a:r>
              <a:rPr lang="en-US" sz="1800" dirty="0">
                <a:latin typeface="Arial"/>
                <a:cs typeface="Arial"/>
              </a:rPr>
              <a:t> that supports long-</a:t>
            </a:r>
            <a:r>
              <a:rPr lang="en-US" sz="1800" err="1">
                <a:latin typeface="Arial"/>
                <a:cs typeface="Arial"/>
              </a:rPr>
              <a:t>termmanagement</a:t>
            </a:r>
            <a:r>
              <a:rPr lang="en-US" sz="1800" dirty="0">
                <a:latin typeface="Arial"/>
                <a:cs typeface="Arial"/>
              </a:rPr>
              <a:t> of conditions such as cardiovascular disease (Coulter, Roberts and Dixon, 2013)</a:t>
            </a:r>
            <a:r>
              <a:rPr lang="en-US" sz="1900" dirty="0">
                <a:latin typeface="Arial"/>
                <a:cs typeface="Arial"/>
              </a:rPr>
              <a:t>.</a:t>
            </a:r>
          </a:p>
          <a:p>
            <a:pPr>
              <a:buFont typeface="Wingdings" panose="020B0604020202020204" pitchFamily="34" charset="0"/>
              <a:buChar char="Ø"/>
            </a:pPr>
            <a:r>
              <a:rPr lang="en-US" sz="1800" err="1"/>
              <a:t>Organisations</a:t>
            </a:r>
            <a:r>
              <a:rPr lang="en-US" sz="1800"/>
              <a:t> such as the NHS and the National Institute for Health and Care Excellence promote person-</a:t>
            </a:r>
            <a:r>
              <a:rPr lang="en-US" sz="1800" err="1"/>
              <a:t>centred</a:t>
            </a:r>
            <a:r>
              <a:rPr lang="en-US" sz="1800"/>
              <a:t> and collaborative care models for chronic conditions through clinical guidelines and patient-</a:t>
            </a:r>
            <a:r>
              <a:rPr lang="en-US" sz="1800" err="1"/>
              <a:t>centred</a:t>
            </a:r>
            <a:r>
              <a:rPr lang="en-US" sz="1800"/>
              <a:t> care frameworks (NICE, 2023; NHS, 2024).</a:t>
            </a:r>
            <a:endParaRPr lang="en-US"/>
          </a:p>
          <a:p>
            <a:pPr>
              <a:buNone/>
            </a:pPr>
            <a:r>
              <a:rPr lang="en-US"/>
              <a:t>Key Benefit for Cardiovascular Disease Management</a:t>
            </a:r>
          </a:p>
          <a:p>
            <a:pPr>
              <a:buNone/>
            </a:pPr>
            <a:r>
              <a:rPr lang="en-US" sz="1800">
                <a:ea typeface="+mn-lt"/>
                <a:cs typeface="+mn-lt"/>
              </a:rPr>
              <a:t>Using the House of Care Model helps:</a:t>
            </a:r>
            <a:endParaRPr lang="en-US"/>
          </a:p>
          <a:p>
            <a:pPr>
              <a:buFont typeface="Wingdings"/>
              <a:buChar char="Ø"/>
            </a:pPr>
            <a:r>
              <a:rPr lang="en-US" sz="1800">
                <a:ea typeface="+mn-lt"/>
                <a:cs typeface="+mn-lt"/>
              </a:rPr>
              <a:t>Improve </a:t>
            </a:r>
            <a:r>
              <a:rPr lang="en-US" sz="1800" b="1">
                <a:ea typeface="+mn-lt"/>
                <a:cs typeface="+mn-lt"/>
              </a:rPr>
              <a:t>patient engagement and self-management</a:t>
            </a:r>
            <a:endParaRPr lang="en-US"/>
          </a:p>
          <a:p>
            <a:pPr>
              <a:buFont typeface="Wingdings"/>
              <a:buChar char="Ø"/>
            </a:pPr>
            <a:r>
              <a:rPr lang="en-US" sz="1800">
                <a:ea typeface="+mn-lt"/>
                <a:cs typeface="+mn-lt"/>
              </a:rPr>
              <a:t>Support </a:t>
            </a:r>
            <a:r>
              <a:rPr lang="en-US" sz="1800" b="1">
                <a:ea typeface="+mn-lt"/>
                <a:cs typeface="+mn-lt"/>
              </a:rPr>
              <a:t>multidisciplinary care</a:t>
            </a:r>
            <a:endParaRPr lang="en-US"/>
          </a:p>
          <a:p>
            <a:pPr>
              <a:buFont typeface="Wingdings"/>
              <a:buChar char="Ø"/>
            </a:pPr>
            <a:r>
              <a:rPr lang="en-US" sz="1800">
                <a:ea typeface="+mn-lt"/>
                <a:cs typeface="+mn-lt"/>
              </a:rPr>
              <a:t>Promote </a:t>
            </a:r>
            <a:r>
              <a:rPr lang="en-US" sz="1800" b="1">
                <a:ea typeface="+mn-lt"/>
                <a:cs typeface="+mn-lt"/>
              </a:rPr>
              <a:t>preventive lifestyle changes</a:t>
            </a:r>
            <a:endParaRPr lang="en-US"/>
          </a:p>
          <a:p>
            <a:pPr>
              <a:buFont typeface="Wingdings"/>
              <a:buChar char="Ø"/>
            </a:pPr>
            <a:r>
              <a:rPr lang="en-US" sz="1800">
                <a:ea typeface="+mn-lt"/>
                <a:cs typeface="+mn-lt"/>
              </a:rPr>
              <a:t>Reduce hospital admissions and complications from CVD</a:t>
            </a:r>
            <a:endParaRPr lang="en-US"/>
          </a:p>
          <a:p>
            <a:pPr marL="0" indent="0">
              <a:buNone/>
            </a:pPr>
            <a:endParaRPr lang="en-US" sz="1800" dirty="0">
              <a:latin typeface="Aptos"/>
              <a:cs typeface="Arial"/>
            </a:endParaRPr>
          </a:p>
          <a:p>
            <a:pPr>
              <a:buFont typeface="Wingdings"/>
              <a:buChar char="Ø"/>
            </a:pPr>
            <a:endParaRPr lang="en-US" sz="1800" dirty="0">
              <a:latin typeface="Aptos"/>
              <a:cs typeface="Arial"/>
            </a:endParaRPr>
          </a:p>
          <a:p>
            <a:pPr marL="0" indent="0">
              <a:buNone/>
            </a:pPr>
            <a:endParaRPr lang="en-US" sz="1800">
              <a:latin typeface="Arial"/>
              <a:cs typeface="Arial"/>
            </a:endParaRPr>
          </a:p>
        </p:txBody>
      </p:sp>
    </p:spTree>
    <p:extLst>
      <p:ext uri="{BB962C8B-B14F-4D97-AF65-F5344CB8AC3E}">
        <p14:creationId xmlns:p14="http://schemas.microsoft.com/office/powerpoint/2010/main" val="2950324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12C129C-401F-8483-46D9-082C3EDEDFE4}"/>
              </a:ext>
            </a:extLst>
          </p:cNvPr>
          <p:cNvSpPr>
            <a:spLocks noGrp="1"/>
          </p:cNvSpPr>
          <p:nvPr>
            <p:ph type="title"/>
          </p:nvPr>
        </p:nvSpPr>
        <p:spPr>
          <a:xfrm>
            <a:off x="838200" y="194528"/>
            <a:ext cx="10515600" cy="904758"/>
          </a:xfrm>
        </p:spPr>
        <p:txBody>
          <a:bodyPr>
            <a:normAutofit fontScale="90000"/>
          </a:bodyPr>
          <a:lstStyle/>
          <a:p>
            <a:r>
              <a:rPr lang="bg-BG">
                <a:ea typeface="+mj-lt"/>
                <a:cs typeface="+mj-lt"/>
              </a:rPr>
              <a:t>Treatment Options for Cardiovascular Disease (Long-Term) – UK</a:t>
            </a:r>
            <a:endParaRPr lang="bg-BG"/>
          </a:p>
        </p:txBody>
      </p:sp>
      <p:sp>
        <p:nvSpPr>
          <p:cNvPr id="3" name="Контейнер за съдържание 2">
            <a:extLst>
              <a:ext uri="{FF2B5EF4-FFF2-40B4-BE49-F238E27FC236}">
                <a16:creationId xmlns:a16="http://schemas.microsoft.com/office/drawing/2014/main" id="{B80216D8-49F7-F08C-24C1-D639A09D6A74}"/>
              </a:ext>
            </a:extLst>
          </p:cNvPr>
          <p:cNvSpPr>
            <a:spLocks noGrp="1"/>
          </p:cNvSpPr>
          <p:nvPr>
            <p:ph idx="1"/>
          </p:nvPr>
        </p:nvSpPr>
        <p:spPr>
          <a:xfrm>
            <a:off x="838200" y="1143238"/>
            <a:ext cx="10515600" cy="5602381"/>
          </a:xfrm>
        </p:spPr>
        <p:txBody>
          <a:bodyPr vert="horz" lIns="91440" tIns="45720" rIns="91440" bIns="45720" rtlCol="0" anchor="t">
            <a:normAutofit fontScale="77500" lnSpcReduction="20000"/>
          </a:bodyPr>
          <a:lstStyle/>
          <a:p>
            <a:pPr marL="0" indent="0">
              <a:buNone/>
            </a:pPr>
            <a:r>
              <a:rPr lang="bg-BG"/>
              <a:t>1. </a:t>
            </a:r>
            <a:r>
              <a:rPr lang="bg-BG" b="1"/>
              <a:t>Lifestyle &amp; Behavioural Interventions</a:t>
            </a:r>
            <a:endParaRPr lang="bg-BG"/>
          </a:p>
          <a:p>
            <a:pPr marL="0" indent="0">
              <a:buNone/>
            </a:pPr>
            <a:r>
              <a:rPr lang="bg-BG">
                <a:ea typeface="+mn-lt"/>
                <a:cs typeface="+mn-lt"/>
              </a:rPr>
              <a:t>Lifestyle modification is the </a:t>
            </a:r>
            <a:r>
              <a:rPr lang="bg-BG" i="1">
                <a:ea typeface="+mn-lt"/>
                <a:cs typeface="+mn-lt"/>
              </a:rPr>
              <a:t>foundation</a:t>
            </a:r>
            <a:r>
              <a:rPr lang="bg-BG">
                <a:ea typeface="+mn-lt"/>
                <a:cs typeface="+mn-lt"/>
              </a:rPr>
              <a:t> of long-term CVD management:</a:t>
            </a:r>
            <a:endParaRPr lang="bg-BG"/>
          </a:p>
          <a:p>
            <a:pPr marL="0" indent="0">
              <a:buNone/>
            </a:pPr>
            <a:r>
              <a:rPr lang="bg-BG">
                <a:ea typeface="+mn-lt"/>
                <a:cs typeface="+mn-lt"/>
              </a:rPr>
              <a:t>Healthy diet, weight control, and physical activity to reduce risk factors such as high cholesterol and hypertension (NHS, 2025a). </a:t>
            </a:r>
            <a:endParaRPr lang="bg-BG"/>
          </a:p>
          <a:p>
            <a:pPr marL="0" indent="0">
              <a:buNone/>
            </a:pPr>
            <a:r>
              <a:rPr lang="bg-BG">
                <a:ea typeface="+mn-lt"/>
                <a:cs typeface="+mn-lt"/>
              </a:rPr>
              <a:t>Smoking cessation and reduction of alcohol intake (NHS, 2025a). </a:t>
            </a:r>
            <a:endParaRPr lang="bg-BG"/>
          </a:p>
          <a:p>
            <a:pPr marL="0" indent="0">
              <a:buNone/>
            </a:pPr>
            <a:r>
              <a:rPr lang="bg-BG">
                <a:ea typeface="+mn-lt"/>
                <a:cs typeface="+mn-lt"/>
              </a:rPr>
              <a:t>Cardiac rehabilitation after events such as heart attacks (NHS, 2025b)</a:t>
            </a:r>
            <a:endParaRPr lang="bg-BG"/>
          </a:p>
          <a:p>
            <a:pPr marL="0" indent="0">
              <a:buNone/>
            </a:pPr>
            <a:r>
              <a:rPr lang="bg-BG" sz="3400" b="1"/>
              <a:t>2. Pharmacological (Medicines) Management</a:t>
            </a:r>
            <a:endParaRPr lang="bg-BG"/>
          </a:p>
          <a:p>
            <a:pPr marL="0" indent="0">
              <a:buNone/>
            </a:pPr>
            <a:r>
              <a:rPr lang="bg-BG"/>
              <a:t>Medicines are prescribed lifelong or long-term to manage risk and prevent complications:</a:t>
            </a:r>
          </a:p>
          <a:p>
            <a:pPr marL="0" indent="0">
              <a:buNone/>
            </a:pPr>
            <a:r>
              <a:rPr lang="bg-BG" b="1"/>
              <a:t>Lipid-lowering therapy</a:t>
            </a:r>
            <a:r>
              <a:rPr lang="bg-BG"/>
              <a:t> (e.g., statins) to reduce cardiovascular events (NHS, 2025a; NICE, 2023). </a:t>
            </a:r>
          </a:p>
          <a:p>
            <a:pPr marL="0" indent="0">
              <a:buNone/>
            </a:pPr>
            <a:r>
              <a:rPr lang="bg-BG" b="1"/>
              <a:t>Antiplatelet drugs</a:t>
            </a:r>
            <a:r>
              <a:rPr lang="bg-BG"/>
              <a:t> (e.g., aspirin) to reduce clot risk after heart events (NICE, 2023). </a:t>
            </a:r>
          </a:p>
          <a:p>
            <a:pPr marL="0" indent="0">
              <a:buNone/>
            </a:pPr>
            <a:r>
              <a:rPr lang="bg-BG" b="1"/>
              <a:t>Antihypertensives</a:t>
            </a:r>
            <a:r>
              <a:rPr lang="bg-BG"/>
              <a:t> including ACE inhibitors, ARBs and beta-blockers to manage blood pressure (NHS, 2025b). </a:t>
            </a:r>
          </a:p>
          <a:p>
            <a:pPr marL="0" indent="0">
              <a:buNone/>
            </a:pPr>
            <a:r>
              <a:rPr lang="bg-BG"/>
              <a:t>Combination therapies are common in long-term heart failure management (NHS, 2025b)</a:t>
            </a:r>
          </a:p>
        </p:txBody>
      </p:sp>
    </p:spTree>
    <p:extLst>
      <p:ext uri="{BB962C8B-B14F-4D97-AF65-F5344CB8AC3E}">
        <p14:creationId xmlns:p14="http://schemas.microsoft.com/office/powerpoint/2010/main" val="471912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254106EF-90C8-FD6C-35DC-7667E7C2A5D1}"/>
              </a:ext>
            </a:extLst>
          </p:cNvPr>
          <p:cNvSpPr>
            <a:spLocks noGrp="1"/>
          </p:cNvSpPr>
          <p:nvPr>
            <p:ph idx="1"/>
          </p:nvPr>
        </p:nvSpPr>
        <p:spPr>
          <a:xfrm>
            <a:off x="838200" y="498694"/>
            <a:ext cx="10515600" cy="5678269"/>
          </a:xfrm>
        </p:spPr>
        <p:txBody>
          <a:bodyPr vert="horz" lIns="91440" tIns="45720" rIns="91440" bIns="45720" rtlCol="0" anchor="t">
            <a:normAutofit fontScale="77500" lnSpcReduction="20000"/>
          </a:bodyPr>
          <a:lstStyle/>
          <a:p>
            <a:pPr marL="0" indent="0">
              <a:buNone/>
            </a:pPr>
            <a:r>
              <a:rPr lang="bg-BG"/>
              <a:t>3. </a:t>
            </a:r>
            <a:r>
              <a:rPr lang="bg-BG" b="1"/>
              <a:t>Procedures &amp; Surgical Options</a:t>
            </a:r>
            <a:endParaRPr lang="bg-BG"/>
          </a:p>
          <a:p>
            <a:pPr marL="0" indent="0">
              <a:buNone/>
            </a:pPr>
            <a:r>
              <a:rPr lang="bg-BG">
                <a:ea typeface="+mn-lt"/>
                <a:cs typeface="+mn-lt"/>
              </a:rPr>
              <a:t>When medications or lifestyle changes are insufficient:</a:t>
            </a:r>
            <a:endParaRPr lang="bg-BG"/>
          </a:p>
          <a:p>
            <a:pPr marL="0" indent="0">
              <a:buNone/>
            </a:pPr>
            <a:r>
              <a:rPr lang="bg-BG" b="1">
                <a:ea typeface="+mn-lt"/>
                <a:cs typeface="+mn-lt"/>
              </a:rPr>
              <a:t>Percutaneous Coronary Intervention (PCI)</a:t>
            </a:r>
            <a:r>
              <a:rPr lang="bg-BG">
                <a:ea typeface="+mn-lt"/>
                <a:cs typeface="+mn-lt"/>
              </a:rPr>
              <a:t> / angioplasty to open narrowed arteries (NHS, 2025a; NHS Wales, 2024). </a:t>
            </a:r>
            <a:endParaRPr lang="bg-BG"/>
          </a:p>
          <a:p>
            <a:pPr marL="0" indent="0">
              <a:buNone/>
            </a:pPr>
            <a:r>
              <a:rPr lang="bg-BG" b="1">
                <a:ea typeface="+mn-lt"/>
                <a:cs typeface="+mn-lt"/>
              </a:rPr>
              <a:t>Coronary artery bypass graft (CABG)</a:t>
            </a:r>
            <a:r>
              <a:rPr lang="bg-BG">
                <a:ea typeface="+mn-lt"/>
                <a:cs typeface="+mn-lt"/>
              </a:rPr>
              <a:t> surgery for extensive blockage (Royal Papworth NHS, 2025). </a:t>
            </a:r>
            <a:endParaRPr lang="bg-BG"/>
          </a:p>
          <a:p>
            <a:pPr marL="0" indent="0">
              <a:buNone/>
            </a:pPr>
            <a:r>
              <a:rPr lang="bg-BG">
                <a:ea typeface="+mn-lt"/>
                <a:cs typeface="+mn-lt"/>
              </a:rPr>
              <a:t>Devices such as pacemakers or defibrillators for rhythm control in specific conditions (NHS, 2025b). </a:t>
            </a:r>
            <a:endParaRPr lang="bg-BG"/>
          </a:p>
          <a:p>
            <a:pPr marL="0" indent="0">
              <a:buNone/>
            </a:pPr>
            <a:endParaRPr lang="bg-BG"/>
          </a:p>
          <a:p>
            <a:pPr marL="0" indent="0">
              <a:buNone/>
            </a:pPr>
            <a:endParaRPr lang="en-US"/>
          </a:p>
          <a:p>
            <a:pPr marL="0" indent="0">
              <a:buNone/>
            </a:pPr>
            <a:r>
              <a:rPr lang="bg-BG"/>
              <a:t>4. </a:t>
            </a:r>
            <a:r>
              <a:rPr lang="bg-BG" b="1"/>
              <a:t>Ongoing Monitoring and Risk Assessment</a:t>
            </a:r>
            <a:endParaRPr lang="bg-BG"/>
          </a:p>
          <a:p>
            <a:pPr marL="0" indent="0">
              <a:buNone/>
            </a:pPr>
            <a:r>
              <a:rPr lang="bg-BG">
                <a:ea typeface="+mn-lt"/>
                <a:cs typeface="+mn-lt"/>
              </a:rPr>
              <a:t>Long-term management includes regular monitoring and prevention strategies:</a:t>
            </a:r>
            <a:endParaRPr lang="bg-BG"/>
          </a:p>
          <a:p>
            <a:pPr marL="0" indent="0">
              <a:buNone/>
            </a:pPr>
            <a:r>
              <a:rPr lang="bg-BG">
                <a:ea typeface="+mn-lt"/>
                <a:cs typeface="+mn-lt"/>
              </a:rPr>
              <a:t>Regular GP follow-ups to monitor blood pressure, cholesterol, and medication effectiveness (NICE, 2023). </a:t>
            </a:r>
            <a:endParaRPr lang="bg-BG"/>
          </a:p>
          <a:p>
            <a:pPr marL="0" indent="0">
              <a:buNone/>
            </a:pPr>
            <a:r>
              <a:rPr lang="bg-BG">
                <a:ea typeface="+mn-lt"/>
                <a:cs typeface="+mn-lt"/>
              </a:rPr>
              <a:t>Use of risk assessment tools such as QRISK to guide treatment (NICE, 2023). </a:t>
            </a:r>
            <a:endParaRPr lang="bg-BG"/>
          </a:p>
          <a:p>
            <a:pPr marL="0" indent="0">
              <a:buNone/>
            </a:pPr>
            <a:r>
              <a:rPr lang="bg-BG">
                <a:ea typeface="+mn-lt"/>
                <a:cs typeface="+mn-lt"/>
              </a:rPr>
              <a:t>NHS Health Checks for eligible adults to detect and manage risk factors early (NHS, 2025a)</a:t>
            </a:r>
            <a:endParaRPr lang="bg-BG"/>
          </a:p>
          <a:p>
            <a:endParaRPr lang="bg-BG"/>
          </a:p>
        </p:txBody>
      </p:sp>
    </p:spTree>
    <p:extLst>
      <p:ext uri="{BB962C8B-B14F-4D97-AF65-F5344CB8AC3E}">
        <p14:creationId xmlns:p14="http://schemas.microsoft.com/office/powerpoint/2010/main" val="722400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C274083-8A9D-4AE5-5EBC-804FE7F36B8B}"/>
              </a:ext>
            </a:extLst>
          </p:cNvPr>
          <p:cNvSpPr>
            <a:spLocks noGrp="1"/>
          </p:cNvSpPr>
          <p:nvPr>
            <p:ph type="title"/>
          </p:nvPr>
        </p:nvSpPr>
        <p:spPr>
          <a:xfrm>
            <a:off x="622540" y="5691"/>
            <a:ext cx="10515600" cy="2216959"/>
          </a:xfrm>
        </p:spPr>
        <p:txBody>
          <a:bodyPr>
            <a:normAutofit/>
          </a:bodyPr>
          <a:lstStyle/>
          <a:p>
            <a:r>
              <a:rPr lang="bg-BG" sz="2800">
                <a:ea typeface="+mj-lt"/>
                <a:cs typeface="+mj-lt"/>
              </a:rPr>
              <a:t>Cardiovascular disease (CVD) often occurs alongside other </a:t>
            </a:r>
            <a:r>
              <a:rPr lang="bg-BG" sz="2800" b="1">
                <a:ea typeface="+mj-lt"/>
                <a:cs typeface="+mj-lt"/>
              </a:rPr>
              <a:t>long-term health conditions (comorbidities)</a:t>
            </a:r>
            <a:r>
              <a:rPr lang="bg-BG" sz="2800">
                <a:ea typeface="+mj-lt"/>
                <a:cs typeface="+mj-lt"/>
              </a:rPr>
              <a:t>. These conditions can worsen cardiovascular outcomes and complicate treatment.</a:t>
            </a:r>
            <a:endParaRPr lang="bg-BG" sz="2800"/>
          </a:p>
        </p:txBody>
      </p:sp>
      <p:sp>
        <p:nvSpPr>
          <p:cNvPr id="3" name="Контейнер за съдържание 2">
            <a:extLst>
              <a:ext uri="{FF2B5EF4-FFF2-40B4-BE49-F238E27FC236}">
                <a16:creationId xmlns:a16="http://schemas.microsoft.com/office/drawing/2014/main" id="{EA6068B6-FDDB-8F80-DBEE-F8C5439C660F}"/>
              </a:ext>
            </a:extLst>
          </p:cNvPr>
          <p:cNvSpPr>
            <a:spLocks noGrp="1"/>
          </p:cNvSpPr>
          <p:nvPr>
            <p:ph idx="1"/>
          </p:nvPr>
        </p:nvSpPr>
        <p:spPr>
          <a:xfrm>
            <a:off x="622540" y="2055663"/>
            <a:ext cx="10515600" cy="4308206"/>
          </a:xfrm>
        </p:spPr>
        <p:txBody>
          <a:bodyPr vert="horz" lIns="91440" tIns="45720" rIns="91440" bIns="45720" rtlCol="0" anchor="t">
            <a:normAutofit lnSpcReduction="10000"/>
          </a:bodyPr>
          <a:lstStyle/>
          <a:p>
            <a:r>
              <a:rPr lang="bg-BG">
                <a:ea typeface="+mn-lt"/>
                <a:cs typeface="+mn-lt"/>
              </a:rPr>
              <a:t>Common comorbidities associated with cardiovascular disease include:</a:t>
            </a:r>
            <a:endParaRPr lang="bg-BG"/>
          </a:p>
          <a:p>
            <a:r>
              <a:rPr lang="bg-BG">
                <a:ea typeface="+mn-lt"/>
                <a:cs typeface="+mn-lt"/>
              </a:rPr>
              <a:t>Diabetes mellitus</a:t>
            </a:r>
            <a:endParaRPr lang="bg-BG"/>
          </a:p>
          <a:p>
            <a:r>
              <a:rPr lang="bg-BG">
                <a:ea typeface="+mn-lt"/>
                <a:cs typeface="+mn-lt"/>
              </a:rPr>
              <a:t>Hypertension</a:t>
            </a:r>
            <a:endParaRPr lang="bg-BG"/>
          </a:p>
          <a:p>
            <a:r>
              <a:rPr lang="bg-BG">
                <a:ea typeface="+mn-lt"/>
                <a:cs typeface="+mn-lt"/>
              </a:rPr>
              <a:t>Obesity</a:t>
            </a:r>
            <a:endParaRPr lang="bg-BG"/>
          </a:p>
          <a:p>
            <a:r>
              <a:rPr lang="bg-BG">
                <a:ea typeface="+mn-lt"/>
                <a:cs typeface="+mn-lt"/>
              </a:rPr>
              <a:t>Chronic kidney disease</a:t>
            </a:r>
            <a:endParaRPr lang="bg-BG"/>
          </a:p>
          <a:p>
            <a:r>
              <a:rPr lang="bg-BG">
                <a:ea typeface="+mn-lt"/>
                <a:cs typeface="+mn-lt"/>
              </a:rPr>
              <a:t>These conditions increase the </a:t>
            </a:r>
            <a:r>
              <a:rPr lang="bg-BG" b="1">
                <a:ea typeface="+mn-lt"/>
                <a:cs typeface="+mn-lt"/>
              </a:rPr>
              <a:t>severity, complications, and mortality risk</a:t>
            </a:r>
            <a:r>
              <a:rPr lang="bg-BG">
                <a:ea typeface="+mn-lt"/>
                <a:cs typeface="+mn-lt"/>
              </a:rPr>
              <a:t> of cardiovascular disease, making early detection and integrated management essential (NICE, 2023 and NHS, 2024).</a:t>
            </a:r>
            <a:endParaRPr lang="bg-BG"/>
          </a:p>
          <a:p>
            <a:endParaRPr lang="bg-BG"/>
          </a:p>
        </p:txBody>
      </p:sp>
    </p:spTree>
    <p:extLst>
      <p:ext uri="{BB962C8B-B14F-4D97-AF65-F5344CB8AC3E}">
        <p14:creationId xmlns:p14="http://schemas.microsoft.com/office/powerpoint/2010/main" val="2983721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AC72E9C-1B55-8622-92A9-5D0EB949AFD5}"/>
              </a:ext>
            </a:extLst>
          </p:cNvPr>
          <p:cNvSpPr>
            <a:spLocks noGrp="1"/>
          </p:cNvSpPr>
          <p:nvPr>
            <p:ph type="title"/>
          </p:nvPr>
        </p:nvSpPr>
        <p:spPr>
          <a:xfrm>
            <a:off x="838200" y="365125"/>
            <a:ext cx="10515600" cy="592318"/>
          </a:xfrm>
        </p:spPr>
        <p:txBody>
          <a:bodyPr>
            <a:normAutofit fontScale="90000"/>
          </a:bodyPr>
          <a:lstStyle/>
          <a:p>
            <a:r>
              <a:rPr lang="bg-BG"/>
              <a:t>Prevention </a:t>
            </a:r>
          </a:p>
        </p:txBody>
      </p:sp>
      <p:sp>
        <p:nvSpPr>
          <p:cNvPr id="3" name="Контейнер за съдържание 2">
            <a:extLst>
              <a:ext uri="{FF2B5EF4-FFF2-40B4-BE49-F238E27FC236}">
                <a16:creationId xmlns:a16="http://schemas.microsoft.com/office/drawing/2014/main" id="{80E2C132-02FB-A773-F186-99AC7ECC2DCF}"/>
              </a:ext>
            </a:extLst>
          </p:cNvPr>
          <p:cNvSpPr>
            <a:spLocks noGrp="1"/>
          </p:cNvSpPr>
          <p:nvPr>
            <p:ph idx="1"/>
          </p:nvPr>
        </p:nvSpPr>
        <p:spPr>
          <a:xfrm>
            <a:off x="464389" y="1135512"/>
            <a:ext cx="10889411" cy="5328998"/>
          </a:xfrm>
        </p:spPr>
        <p:txBody>
          <a:bodyPr vert="horz" lIns="91440" tIns="45720" rIns="91440" bIns="45720" rtlCol="0" anchor="t">
            <a:normAutofit/>
          </a:bodyPr>
          <a:lstStyle/>
          <a:p>
            <a:pPr marL="0" indent="0">
              <a:buNone/>
            </a:pPr>
            <a:r>
              <a:rPr lang="bg-BG" sz="1800"/>
              <a:t>The recommendations from SIGN (2017) are that every 5 years, a CVD risk assessment is conducted for all individuals aged 40 and over, even if there is no history of CVD, chronic kidney disease, familial hypercholesterolaemia, or diabetes mellitus and people who do not receive treatment for lipids or high blood pressure. Furthermore, to assess the risk of people with a first-degree relative who has familial dyslipidaemia or premature atherosclerotic CVD without age consideration. </a:t>
            </a:r>
          </a:p>
          <a:p>
            <a:pPr>
              <a:buNone/>
            </a:pPr>
            <a:r>
              <a:rPr lang="bg-BG" sz="1800">
                <a:ea typeface="+mn-lt"/>
                <a:cs typeface="+mn-lt"/>
              </a:rPr>
              <a:t>Key prevention strategies for cardiovascular disease include:</a:t>
            </a:r>
            <a:endParaRPr lang="bg-BG"/>
          </a:p>
          <a:p>
            <a:pPr>
              <a:buFont typeface="Arial"/>
              <a:buChar char="•"/>
            </a:pPr>
            <a:r>
              <a:rPr lang="bg-BG" sz="1800">
                <a:ea typeface="+mn-lt"/>
                <a:cs typeface="+mn-lt"/>
              </a:rPr>
              <a:t>Healthy diet</a:t>
            </a:r>
            <a:endParaRPr lang="bg-BG"/>
          </a:p>
          <a:p>
            <a:pPr>
              <a:buFont typeface="Arial"/>
              <a:buChar char="•"/>
            </a:pPr>
            <a:r>
              <a:rPr lang="bg-BG" sz="1800">
                <a:ea typeface="+mn-lt"/>
                <a:cs typeface="+mn-lt"/>
              </a:rPr>
              <a:t>Regular physical activity</a:t>
            </a:r>
            <a:endParaRPr lang="bg-BG"/>
          </a:p>
          <a:p>
            <a:pPr>
              <a:buFont typeface="Arial"/>
              <a:buChar char="•"/>
            </a:pPr>
            <a:r>
              <a:rPr lang="bg-BG" sz="1800">
                <a:ea typeface="+mn-lt"/>
                <a:cs typeface="+mn-lt"/>
              </a:rPr>
              <a:t>Smoking cessation</a:t>
            </a:r>
            <a:endParaRPr lang="bg-BG"/>
          </a:p>
          <a:p>
            <a:pPr>
              <a:buFont typeface="Arial"/>
              <a:buChar char="•"/>
            </a:pPr>
            <a:r>
              <a:rPr lang="bg-BG" sz="1800">
                <a:ea typeface="+mn-lt"/>
                <a:cs typeface="+mn-lt"/>
              </a:rPr>
              <a:t>Maintaining a healthy weight</a:t>
            </a:r>
            <a:endParaRPr lang="bg-BG"/>
          </a:p>
          <a:p>
            <a:pPr>
              <a:buFont typeface="Arial"/>
              <a:buChar char="•"/>
            </a:pPr>
            <a:r>
              <a:rPr lang="bg-BG" sz="1800">
                <a:ea typeface="+mn-lt"/>
                <a:cs typeface="+mn-lt"/>
              </a:rPr>
              <a:t>Regular health screening and early risk detection</a:t>
            </a:r>
            <a:endParaRPr lang="bg-BG"/>
          </a:p>
          <a:p>
            <a:pPr indent="0">
              <a:buNone/>
            </a:pPr>
            <a:r>
              <a:rPr lang="bg-BG" sz="1800" dirty="0">
                <a:ea typeface="+mn-lt"/>
                <a:cs typeface="+mn-lt"/>
              </a:rPr>
              <a:t>These strategies help </a:t>
            </a:r>
            <a:r>
              <a:rPr lang="bg-BG" sz="1800" b="1" dirty="0">
                <a:ea typeface="+mn-lt"/>
                <a:cs typeface="+mn-lt"/>
              </a:rPr>
              <a:t>reduce risk factors and prevent the development or progression of cardiovascular disease </a:t>
            </a:r>
            <a:r>
              <a:rPr lang="bg-BG" sz="1800">
                <a:ea typeface="+mn-lt"/>
                <a:cs typeface="+mn-lt"/>
              </a:rPr>
              <a:t>(NHS, 2024 and NICE, 2023).</a:t>
            </a:r>
            <a:endParaRPr lang="bg-BG" sz="1800" b="1" dirty="0"/>
          </a:p>
          <a:p>
            <a:pPr marL="0" indent="0">
              <a:buNone/>
            </a:pPr>
            <a:endParaRPr lang="bg-BG" sz="1800" dirty="0"/>
          </a:p>
        </p:txBody>
      </p:sp>
    </p:spTree>
    <p:extLst>
      <p:ext uri="{BB962C8B-B14F-4D97-AF65-F5344CB8AC3E}">
        <p14:creationId xmlns:p14="http://schemas.microsoft.com/office/powerpoint/2010/main" val="253060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CD41A85-880B-5FEF-7A73-B448932E2E82}"/>
              </a:ext>
            </a:extLst>
          </p:cNvPr>
          <p:cNvSpPr>
            <a:spLocks noGrp="1"/>
          </p:cNvSpPr>
          <p:nvPr>
            <p:ph type="title"/>
          </p:nvPr>
        </p:nvSpPr>
        <p:spPr>
          <a:xfrm>
            <a:off x="838200" y="-94951"/>
            <a:ext cx="10515600" cy="1325563"/>
          </a:xfrm>
        </p:spPr>
        <p:txBody>
          <a:bodyPr/>
          <a:lstStyle/>
          <a:p>
            <a:r>
              <a:rPr lang="bg-BG" sz="2000" b="1" i="1">
                <a:latin typeface="Arial"/>
                <a:cs typeface="Arial"/>
              </a:rPr>
              <a:t>Skills, values and behaviours</a:t>
            </a:r>
            <a:r>
              <a:rPr lang="bg-BG" sz="2000">
                <a:latin typeface="Arial"/>
                <a:cs typeface="Arial"/>
              </a:rPr>
              <a:t> required to provide </a:t>
            </a:r>
            <a:r>
              <a:rPr lang="bg-BG" sz="2000" b="1" i="1">
                <a:latin typeface="Arial"/>
                <a:cs typeface="Arial"/>
              </a:rPr>
              <a:t>co-productive care</a:t>
            </a:r>
            <a:r>
              <a:rPr lang="bg-BG" sz="2000">
                <a:latin typeface="Arial"/>
                <a:cs typeface="Arial"/>
              </a:rPr>
              <a:t> to a person suffering from CVD</a:t>
            </a:r>
            <a:endParaRPr lang="bg-BG" sz="2000"/>
          </a:p>
        </p:txBody>
      </p:sp>
      <p:sp>
        <p:nvSpPr>
          <p:cNvPr id="3" name="Контейнер за съдържание 2">
            <a:extLst>
              <a:ext uri="{FF2B5EF4-FFF2-40B4-BE49-F238E27FC236}">
                <a16:creationId xmlns:a16="http://schemas.microsoft.com/office/drawing/2014/main" id="{AA92ADF4-78DD-A116-A7A1-452BBA35CED2}"/>
              </a:ext>
            </a:extLst>
          </p:cNvPr>
          <p:cNvSpPr>
            <a:spLocks noGrp="1"/>
          </p:cNvSpPr>
          <p:nvPr>
            <p:ph idx="1"/>
          </p:nvPr>
        </p:nvSpPr>
        <p:spPr>
          <a:xfrm>
            <a:off x="176842" y="1006117"/>
            <a:ext cx="11176958" cy="5846582"/>
          </a:xfrm>
        </p:spPr>
        <p:txBody>
          <a:bodyPr vert="horz" lIns="91440" tIns="45720" rIns="91440" bIns="45720" rtlCol="0" anchor="t">
            <a:normAutofit fontScale="92500"/>
          </a:bodyPr>
          <a:lstStyle/>
          <a:p>
            <a:pPr marL="342900" indent="-342900">
              <a:buAutoNum type="arabicPeriod"/>
            </a:pPr>
            <a:r>
              <a:rPr lang="bg-BG" sz="1800">
                <a:ea typeface="+mn-lt"/>
                <a:cs typeface="+mn-lt"/>
              </a:rPr>
              <a:t>Effective </a:t>
            </a:r>
            <a:r>
              <a:rPr lang="bg-BG" sz="1800" b="1">
                <a:ea typeface="+mn-lt"/>
                <a:cs typeface="+mn-lt"/>
              </a:rPr>
              <a:t>communication skills</a:t>
            </a:r>
            <a:r>
              <a:rPr lang="bg-BG" sz="1800">
                <a:ea typeface="+mn-lt"/>
                <a:cs typeface="+mn-lt"/>
              </a:rPr>
              <a:t> are fundamental to co-productive care. Healthcare professionals must provide clear explanations of the patient’s condition, treatment options, and lifestyle interventions while actively listening to patient concerns. Research indicates that good communication improves treatment adherence and patient satisfaction (Barry and Edgman-Levitan, 2012). However, communication alone does not guarantee co-production. Patients with limited health literacy or complex social circumstances may struggle to interpret medical information, suggesting that clinicians must adapt communication strategies to individual needs (Elwyn et al., 2012).</a:t>
            </a:r>
          </a:p>
          <a:p>
            <a:pPr marL="342900" indent="-342900">
              <a:buAutoNum type="arabicPeriod"/>
            </a:pPr>
            <a:r>
              <a:rPr lang="bg-BG" sz="1800">
                <a:ea typeface="+mn-lt"/>
                <a:cs typeface="+mn-lt"/>
              </a:rPr>
              <a:t>Alongside communication, </a:t>
            </a:r>
            <a:r>
              <a:rPr lang="bg-BG" sz="1800" b="1">
                <a:ea typeface="+mn-lt"/>
                <a:cs typeface="+mn-lt"/>
              </a:rPr>
              <a:t>professional values such as respect, empathy, and dignity</a:t>
            </a:r>
            <a:r>
              <a:rPr lang="bg-BG" sz="1800">
                <a:ea typeface="+mn-lt"/>
                <a:cs typeface="+mn-lt"/>
              </a:rPr>
              <a:t> are essential. Person-centred values encourage healthcare professionals to recognise patients as active partners rather than passive recipients of care. This is particularly relevant for individuals with CVD, where long-term lifestyle adjustments—such as dietary changes and increased physical activity—require sustained motivation. Nevertheless, critics argue that healthcare systems often promote person-centred values rhetorically while organisational pressures, including limited consultation time and high workload, restrict genuine patient involvement (Coulter, 2011).</a:t>
            </a:r>
          </a:p>
          <a:p>
            <a:r>
              <a:rPr lang="bg-BG" sz="1800" b="1">
                <a:ea typeface="+mn-lt"/>
                <a:cs typeface="+mn-lt"/>
              </a:rPr>
              <a:t>Collaborative behaviours and shared decision-making</a:t>
            </a:r>
            <a:r>
              <a:rPr lang="bg-BG" sz="1800">
                <a:ea typeface="+mn-lt"/>
                <a:cs typeface="+mn-lt"/>
              </a:rPr>
              <a:t> also play a crucial role in co-productive care. Shared decision-making allows patients to weigh treatment benefits and risks according to their preferences, leading to more personalised care plans. Evidence suggests that collaborative decision-making improves engagement and health outcomes in chronic disease management (Elwyn et al., 2012). However, this approach can be challenging when patients feel overwhelmed by complex medical information or prefer clinicians to take a more directive role.</a:t>
            </a:r>
            <a:endParaRPr lang="bg-BG" sz="1800" dirty="0"/>
          </a:p>
          <a:p>
            <a:r>
              <a:rPr lang="bg-BG" sz="1800">
                <a:ea typeface="+mn-lt"/>
                <a:cs typeface="+mn-lt"/>
              </a:rPr>
              <a:t>Finally, </a:t>
            </a:r>
            <a:r>
              <a:rPr lang="bg-BG" sz="1800" b="1">
                <a:ea typeface="+mn-lt"/>
                <a:cs typeface="+mn-lt"/>
              </a:rPr>
              <a:t>supporting patient empowerment and self-management</a:t>
            </a:r>
            <a:r>
              <a:rPr lang="bg-BG" sz="1800">
                <a:ea typeface="+mn-lt"/>
                <a:cs typeface="+mn-lt"/>
              </a:rPr>
              <a:t> is critical for individuals with CVD. Education, cardiac rehabilitation programmes, and lifestyle counselling enable patients to take greater responsibility for managing their condition. While empowerment can improve long-term outcomes, it may unintentionally shift responsibility onto patients without addressing broader social determinants of health such as poverty or access to healthy food (Coulter, 2011).</a:t>
            </a:r>
            <a:endParaRPr lang="bg-BG"/>
          </a:p>
          <a:p>
            <a:pPr marL="342900" indent="-342900">
              <a:buAutoNum type="arabicPeriod"/>
            </a:pPr>
            <a:endParaRPr lang="bg-BG" sz="1800" dirty="0"/>
          </a:p>
        </p:txBody>
      </p:sp>
    </p:spTree>
    <p:extLst>
      <p:ext uri="{BB962C8B-B14F-4D97-AF65-F5344CB8AC3E}">
        <p14:creationId xmlns:p14="http://schemas.microsoft.com/office/powerpoint/2010/main" val="3919306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32D2C14-FEC7-C23D-5EB2-D373415A7B79}"/>
              </a:ext>
            </a:extLst>
          </p:cNvPr>
          <p:cNvSpPr>
            <a:spLocks noGrp="1"/>
          </p:cNvSpPr>
          <p:nvPr>
            <p:ph type="title"/>
          </p:nvPr>
        </p:nvSpPr>
        <p:spPr>
          <a:xfrm>
            <a:off x="838200" y="365125"/>
            <a:ext cx="10515600" cy="606696"/>
          </a:xfrm>
        </p:spPr>
        <p:txBody>
          <a:bodyPr>
            <a:normAutofit/>
          </a:bodyPr>
          <a:lstStyle/>
          <a:p>
            <a:r>
              <a:rPr lang="bg-BG" sz="2900">
                <a:latin typeface="Aptos"/>
              </a:rPr>
              <a:t>The comprehensive model of personalised care</a:t>
            </a:r>
            <a:endParaRPr lang="bg-BG"/>
          </a:p>
        </p:txBody>
      </p:sp>
      <p:sp>
        <p:nvSpPr>
          <p:cNvPr id="3" name="Контейнер за съдържание 2">
            <a:extLst>
              <a:ext uri="{FF2B5EF4-FFF2-40B4-BE49-F238E27FC236}">
                <a16:creationId xmlns:a16="http://schemas.microsoft.com/office/drawing/2014/main" id="{EAB14E91-B3A5-36F2-6EB5-16CA72E7F91D}"/>
              </a:ext>
            </a:extLst>
          </p:cNvPr>
          <p:cNvSpPr>
            <a:spLocks noGrp="1"/>
          </p:cNvSpPr>
          <p:nvPr>
            <p:ph idx="1"/>
          </p:nvPr>
        </p:nvSpPr>
        <p:spPr>
          <a:xfrm>
            <a:off x="363748" y="1020494"/>
            <a:ext cx="10990052" cy="5156469"/>
          </a:xfrm>
        </p:spPr>
        <p:txBody>
          <a:bodyPr vert="horz" lIns="91440" tIns="45720" rIns="91440" bIns="45720" rtlCol="0" anchor="t">
            <a:normAutofit fontScale="85000" lnSpcReduction="20000"/>
          </a:bodyPr>
          <a:lstStyle/>
          <a:p>
            <a:pPr marL="0" indent="0">
              <a:buNone/>
            </a:pPr>
            <a:r>
              <a:rPr lang="bg-BG">
                <a:ea typeface="+mn-lt"/>
                <a:cs typeface="+mn-lt"/>
              </a:rPr>
              <a:t>The comprehensive model of personalised care supports people living with CVD by encouraging collaboration between patients and healthcare professionals. In England, this model has been promoted by the NHS England as part of improving patient-centred care for long-term conditions. The model includes </a:t>
            </a:r>
            <a:r>
              <a:rPr lang="bg-BG" b="1">
                <a:ea typeface="+mn-lt"/>
                <a:cs typeface="+mn-lt"/>
              </a:rPr>
              <a:t>six evidence-based components</a:t>
            </a:r>
            <a:r>
              <a:rPr lang="bg-BG">
                <a:ea typeface="+mn-lt"/>
                <a:cs typeface="+mn-lt"/>
              </a:rPr>
              <a:t>, which can be applied to improve the management of CVD (NHS England, 2019).</a:t>
            </a:r>
            <a:endParaRPr lang="bg-BG"/>
          </a:p>
          <a:p>
            <a:pPr marL="514350" indent="-514350">
              <a:buAutoNum type="arabicPeriod"/>
            </a:pPr>
            <a:r>
              <a:rPr lang="bg-BG">
                <a:ea typeface="+mn-lt"/>
                <a:cs typeface="+mn-lt"/>
              </a:rPr>
              <a:t>Shared decision-making involves patients working together with healthcare professionals to choose treatments and care plans that reflect their preferences and values. In CVD management, this could include discussing medication options, lifestyle changes, and cardiac rehabilitation programmes. This approach improves patient engagement and adherence to treatment because individuals feel more involved in their care (Elwyn </a:t>
            </a:r>
            <a:r>
              <a:rPr lang="bg-BG" i="1">
                <a:ea typeface="+mn-lt"/>
                <a:cs typeface="+mn-lt"/>
              </a:rPr>
              <a:t>et al.</a:t>
            </a:r>
            <a:r>
              <a:rPr lang="bg-BG">
                <a:ea typeface="+mn-lt"/>
                <a:cs typeface="+mn-lt"/>
              </a:rPr>
              <a:t>, 2012).</a:t>
            </a:r>
            <a:endParaRPr lang="bg-BG"/>
          </a:p>
          <a:p>
            <a:pPr marL="514350" indent="-514350">
              <a:buAutoNum type="arabicPeriod"/>
            </a:pPr>
            <a:r>
              <a:rPr lang="bg-BG"/>
              <a:t>Personalised Care and Support Planning - </a:t>
            </a:r>
            <a:r>
              <a:rPr lang="bg-BG" dirty="0">
                <a:ea typeface="+mn-lt"/>
                <a:cs typeface="+mn-lt"/>
              </a:rPr>
              <a:t> </a:t>
            </a:r>
            <a:r>
              <a:rPr lang="bg-BG">
                <a:ea typeface="+mn-lt"/>
                <a:cs typeface="+mn-lt"/>
              </a:rPr>
              <a:t>develops care plans that consider the patient’s health needs, goals, and circumstances. For individuals with CVD, this may include tailored plans for physical activity, diet modification, medication adherence, and risk factor management such as smoking cessation or blood pressure control (NICE, 2023). Personalised planning ensures that treatment is realistic and relevant to the patient’s lifestyle.</a:t>
            </a:r>
            <a:endParaRPr lang="bg-BG"/>
          </a:p>
          <a:p>
            <a:pPr marL="514350" indent="-514350">
              <a:buAutoNum type="arabicPeriod"/>
            </a:pPr>
            <a:endParaRPr lang="bg-BG" dirty="0"/>
          </a:p>
          <a:p>
            <a:pPr>
              <a:buAutoNum type="arabicPeriod"/>
            </a:pPr>
            <a:endParaRPr lang="bg-BG" dirty="0"/>
          </a:p>
        </p:txBody>
      </p:sp>
    </p:spTree>
    <p:extLst>
      <p:ext uri="{BB962C8B-B14F-4D97-AF65-F5344CB8AC3E}">
        <p14:creationId xmlns:p14="http://schemas.microsoft.com/office/powerpoint/2010/main" val="2352528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5234E477-4A29-276A-2AB6-683A2BD2F0ED}"/>
              </a:ext>
            </a:extLst>
          </p:cNvPr>
          <p:cNvSpPr>
            <a:spLocks noGrp="1"/>
          </p:cNvSpPr>
          <p:nvPr>
            <p:ph idx="1"/>
          </p:nvPr>
        </p:nvSpPr>
        <p:spPr>
          <a:xfrm>
            <a:off x="838200" y="301625"/>
            <a:ext cx="10515600" cy="5875338"/>
          </a:xfrm>
        </p:spPr>
        <p:txBody>
          <a:bodyPr vert="horz" lIns="91440" tIns="45720" rIns="91440" bIns="45720" rtlCol="0" anchor="t">
            <a:normAutofit/>
          </a:bodyPr>
          <a:lstStyle/>
          <a:p>
            <a:pPr marL="0" indent="0">
              <a:buNone/>
            </a:pPr>
            <a:r>
              <a:rPr lang="bg-BG">
                <a:ea typeface="+mn-lt"/>
                <a:cs typeface="+mn-lt"/>
              </a:rPr>
              <a:t>3. Social prescribing allows healthcare professionals to refer patients to community services that support health and wellbeing. For people with CVD, this might include referral to exercise groups, weight-management programmes, or community support groups. These services help address social and lifestyle factors that influence cardiovascular health (NHS England, 2019).</a:t>
            </a:r>
            <a:endParaRPr lang="bg-BG"/>
          </a:p>
          <a:p>
            <a:pPr marL="0" indent="0">
              <a:buNone/>
            </a:pPr>
            <a:r>
              <a:rPr lang="bg-BG"/>
              <a:t>4. </a:t>
            </a:r>
            <a:r>
              <a:rPr lang="bg-BG">
                <a:ea typeface="+mn-lt"/>
                <a:cs typeface="+mn-lt"/>
              </a:rPr>
              <a:t>Supported self-management involves providing patients with education, tools, and confidence to manage their own health. For CVD, this includes monitoring blood pressure, maintaining healthy diets, exercising regularly, and adhering to prescribed medication. Evidence suggests that self-management support improves long-term outcomes and reduces hospital admissions for chronic conditions (Coulter, 2011).</a:t>
            </a:r>
            <a:endParaRPr lang="bg-BG" dirty="0"/>
          </a:p>
          <a:p>
            <a:endParaRPr lang="bg-BG" dirty="0"/>
          </a:p>
        </p:txBody>
      </p:sp>
    </p:spTree>
    <p:extLst>
      <p:ext uri="{BB962C8B-B14F-4D97-AF65-F5344CB8AC3E}">
        <p14:creationId xmlns:p14="http://schemas.microsoft.com/office/powerpoint/2010/main" val="2058653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42C1F13A-4298-B062-02F3-E414C4843C0B}"/>
              </a:ext>
            </a:extLst>
          </p:cNvPr>
          <p:cNvSpPr>
            <a:spLocks noGrp="1"/>
          </p:cNvSpPr>
          <p:nvPr>
            <p:ph idx="1"/>
          </p:nvPr>
        </p:nvSpPr>
        <p:spPr>
          <a:xfrm>
            <a:off x="838200" y="570567"/>
            <a:ext cx="10515600" cy="6099454"/>
          </a:xfrm>
        </p:spPr>
        <p:txBody>
          <a:bodyPr vert="horz" lIns="91440" tIns="45720" rIns="91440" bIns="45720" rtlCol="0" anchor="t">
            <a:normAutofit fontScale="92500" lnSpcReduction="20000"/>
          </a:bodyPr>
          <a:lstStyle/>
          <a:p>
            <a:pPr marL="0" indent="0">
              <a:buNone/>
            </a:pPr>
            <a:r>
              <a:rPr lang="bg-BG">
                <a:ea typeface="+mn-lt"/>
                <a:cs typeface="+mn-lt"/>
              </a:rPr>
              <a:t>5.Personal health budgets allow individuals to have more control over how funding for their healthcare is used. For patients with CVD, this might support services such as rehabilitation programmes, home-based monitoring devices, or community wellbeing activities that improve cardiovascular health (NHS England, 2019).</a:t>
            </a:r>
          </a:p>
          <a:p>
            <a:pPr marL="0" indent="0">
              <a:buNone/>
            </a:pPr>
            <a:r>
              <a:rPr lang="bg-BG"/>
              <a:t>6.</a:t>
            </a:r>
            <a:r>
              <a:rPr lang="bg-BG">
                <a:ea typeface="+mn-lt"/>
                <a:cs typeface="+mn-lt"/>
              </a:rPr>
              <a:t>Integrated personalised care ensures coordination between different healthcare professionals involved in CVD management, such as cardiologists, nurses, dietitians, and physiotherapists. This multidisciplinary approach helps deliver holistic care that addresses medical treatment, lifestyle factors, and psychological support (NICE, 2023).</a:t>
            </a:r>
          </a:p>
          <a:p>
            <a:pPr>
              <a:buNone/>
            </a:pPr>
            <a:r>
              <a:rPr lang="bg-BG" b="1"/>
              <a:t>Conclusion</a:t>
            </a:r>
          </a:p>
          <a:p>
            <a:pPr>
              <a:buNone/>
            </a:pPr>
            <a:r>
              <a:rPr lang="bg-BG">
                <a:ea typeface="+mn-lt"/>
                <a:cs typeface="+mn-lt"/>
              </a:rPr>
              <a:t>Applying the six components of the personalised care model can significantly improve the management of cardiovascular disease. Shared decision-making, personalised care planning, social prescribing, supported self-management, personal health budgets, and integrated care all promote patient involvement and empowerment. Together, these approaches help improve treatment adherence, enhance quality of life, and support better long-term outcomes for individuals living with CVD.</a:t>
            </a:r>
            <a:endParaRPr lang="bg-BG"/>
          </a:p>
          <a:p>
            <a:pPr marL="0" indent="0">
              <a:buNone/>
            </a:pPr>
            <a:endParaRPr lang="bg-BG" dirty="0"/>
          </a:p>
        </p:txBody>
      </p:sp>
    </p:spTree>
    <p:extLst>
      <p:ext uri="{BB962C8B-B14F-4D97-AF65-F5344CB8AC3E}">
        <p14:creationId xmlns:p14="http://schemas.microsoft.com/office/powerpoint/2010/main" val="1923234411"/>
      </p:ext>
    </p:extLst>
  </p:cSld>
  <p:clrMapOvr>
    <a:masterClrMapping/>
  </p:clrMapOvr>
</p:sld>
</file>

<file path=ppt/theme/theme1.xml><?xml version="1.0" encoding="utf-8"?>
<a:theme xmlns:a="http://schemas.openxmlformats.org/drawingml/2006/main" name="Office тема">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О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 екран</PresentationFormat>
  <Slides>23</Slides>
  <Notes>0</Notes>
  <HiddenSlides>0</HiddenSlides>
  <ScaleCrop>false</ScaleCrop>
  <HeadingPairs>
    <vt:vector size="4" baseType="variant">
      <vt:variant>
        <vt:lpstr>Тема</vt:lpstr>
      </vt:variant>
      <vt:variant>
        <vt:i4>1</vt:i4>
      </vt:variant>
      <vt:variant>
        <vt:lpstr>Заглавия на слайдовете</vt:lpstr>
      </vt:variant>
      <vt:variant>
        <vt:i4>23</vt:i4>
      </vt:variant>
    </vt:vector>
  </HeadingPairs>
  <TitlesOfParts>
    <vt:vector size="24" baseType="lpstr">
      <vt:lpstr>Office тема</vt:lpstr>
      <vt:lpstr>Cardiovascular disease </vt:lpstr>
      <vt:lpstr>Defenition </vt:lpstr>
      <vt:lpstr>Symptoms </vt:lpstr>
      <vt:lpstr>Risk factors/ causes</vt:lpstr>
      <vt:lpstr>Prevalence of CVD in UK</vt:lpstr>
      <vt:lpstr>CVDs Globaly </vt:lpstr>
      <vt:lpstr>Economic Burden </vt:lpstr>
      <vt:lpstr>Example of CVD condition used for global economic burden is Heart failer </vt:lpstr>
      <vt:lpstr>Social Burden </vt:lpstr>
      <vt:lpstr>Key factors of Social burden from CVD</vt:lpstr>
      <vt:lpstr>Diagnosis and Initial Assessment</vt:lpstr>
      <vt:lpstr>Diagnosis earlier the better as can allows more effective treatment and lifestyle changes which will prevent complications it is   based on clinical evaluation, blood tests and imaging tests.</vt:lpstr>
      <vt:lpstr>4. Diagnostic Imaging and Heart Tests</vt:lpstr>
      <vt:lpstr>House of Care Model</vt:lpstr>
      <vt:lpstr>House of Care Model continued</vt:lpstr>
      <vt:lpstr>Treatment Options for Cardiovascular Disease (Long-Term) – UK</vt:lpstr>
      <vt:lpstr>Презентация на PowerPoint</vt:lpstr>
      <vt:lpstr>Cardiovascular disease (CVD) often occurs alongside other long-term health conditions (comorbidities). These conditions can worsen cardiovascular outcomes and complicate treatment.</vt:lpstr>
      <vt:lpstr>Prevention </vt:lpstr>
      <vt:lpstr>Skills, values and behaviours required to provide co-productive care to a person suffering from CVD</vt:lpstr>
      <vt:lpstr>The comprehensive model of personalised care</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90</cp:revision>
  <dcterms:created xsi:type="dcterms:W3CDTF">2026-03-01T15:45:28Z</dcterms:created>
  <dcterms:modified xsi:type="dcterms:W3CDTF">2026-03-11T21:32:58Z</dcterms:modified>
</cp:coreProperties>
</file>