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9"/>
  </p:notesMasterIdLst>
  <p:sldIdLst>
    <p:sldId id="455" r:id="rId12"/>
    <p:sldId id="260"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32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E4ED39-8FA3-478E-A913-A3BDB254AC03}" v="1" dt="2023-10-16T17:31:2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09" autoAdjust="0"/>
    <p:restoredTop sz="68056" autoAdjust="0"/>
  </p:normalViewPr>
  <p:slideViewPr>
    <p:cSldViewPr snapToGrid="0">
      <p:cViewPr varScale="1">
        <p:scale>
          <a:sx n="74" d="100"/>
          <a:sy n="74" d="100"/>
        </p:scale>
        <p:origin x="6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34"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presProps" Target="presProp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focus on Marriott International Incorporated</a:t>
            </a:r>
          </a:p>
        </p:txBody>
      </p:sp>
      <p:sp>
        <p:nvSpPr>
          <p:cNvPr id="4" name="Slide Number Placeholder 3"/>
          <p:cNvSpPr>
            <a:spLocks noGrp="1"/>
          </p:cNvSpPr>
          <p:nvPr>
            <p:ph type="sldNum" sz="quarter" idx="5"/>
          </p:nvPr>
        </p:nvSpPr>
        <p:spPr/>
        <p:txBody>
          <a:bodyPr/>
          <a:lstStyle/>
          <a:p>
            <a:fld id="{324661F1-DB81-44E4-BB5E-8CFA2BC56AE0}" type="slidenum">
              <a:rPr lang="en-GB" smtClean="0"/>
              <a:t>1</a:t>
            </a:fld>
            <a:endParaRPr lang="en-GB"/>
          </a:p>
        </p:txBody>
      </p:sp>
    </p:spTree>
    <p:extLst>
      <p:ext uri="{BB962C8B-B14F-4D97-AF65-F5344CB8AC3E}">
        <p14:creationId xmlns:p14="http://schemas.microsoft.com/office/powerpoint/2010/main" val="142225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Environmental sustainability is a contemporary term that has become very important in many different businesses, including the hotel and hospitality industry.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todays presentation, the significance and pertinence of environmental sustainability in the hotel and hospitality industry will be analysed, with a specific focus on Marriott International.</a:t>
            </a:r>
            <a:endParaRPr lang="en-US"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326623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Everything from restaurants and cruise </a:t>
            </a:r>
            <a:r>
              <a:rPr lang="en-GB" sz="1000" kern="1200" dirty="0">
                <a:solidFill>
                  <a:schemeClr val="tx1"/>
                </a:solidFill>
                <a:effectLst/>
                <a:latin typeface="Times New Roman" panose="02020603050405020304" pitchFamily="18" charset="0"/>
                <a:ea typeface="+mn-ea"/>
                <a:cs typeface="Times New Roman" panose="02020603050405020304" pitchFamily="18" charset="0"/>
              </a:rPr>
              <a:t>lines, from hotels and resorts to event planning, they are all part of the hotel and hospitality industry. In the global economy, it plays an important role by providing opportunities for unemployed individuals and increasing the GDP of numerous countries. It is commonly known, however, that the industry has a large impact on the environment due to activities like garbage production, resource drain, carbon dioxide emissions, and so on. </a:t>
            </a:r>
          </a:p>
          <a:p>
            <a:r>
              <a:rPr lang="en-GB" sz="1000" kern="1200" dirty="0">
                <a:solidFill>
                  <a:schemeClr val="tx1"/>
                </a:solidFill>
                <a:effectLst/>
                <a:latin typeface="Times New Roman" panose="02020603050405020304" pitchFamily="18" charset="0"/>
                <a:ea typeface="+mn-ea"/>
                <a:cs typeface="Times New Roman" panose="02020603050405020304" pitchFamily="18" charset="0"/>
              </a:rPr>
              <a:t>Marriott International, is a global hotel management and franchising company with properties all over the globe. The Marriott International brand includes hotels operated under the Marriott, Westin, Sheraton, and Courtyard by Marriott, and the company's worldwide footprint includes more than 138 countries and territories </a:t>
            </a:r>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906999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The Importance of Environmental Sustainability in the Hotel and Hospitality Sector</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hotel and hospitality industry, the significance of environmental sustainability has increased for several reasons:</a:t>
            </a:r>
            <a:endParaRPr lang="en-US" sz="1200"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First would be Customer Expectations</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customers become more environmentally conscious, they increasingly demand hotels and other hospitality firms to adopt eco-friendly policies. </a:t>
            </a:r>
            <a:endParaRPr lang="en-US" sz="1200"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Second is Cost Savings</a:t>
            </a:r>
            <a:endParaRPr lang="en-US" sz="1200" b="1" i="1" u="sng"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Third is Long-term Viability</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hospitality and hotel sectors can't thrive in the long run without adopting eco-friendly procedures and policies. </a:t>
            </a:r>
            <a:endParaRPr lang="en-US" sz="1200"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And the fourth is Regulatory Pressure</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minimise the industry's impact on the environment, international and government organisations have developed stringent environmental standards and regulations. The company's reputation might take a hit, if they break the guidelines, which could lead to legal difficulties </a:t>
            </a:r>
            <a:endParaRPr lang="en-US"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purpose of this study is to examine Marriott International, Inc.'s efforts to promote environmental sustainability in the hospitality industry. It will also shed light on lessons learned, best methods, and difficulties experienced in this quest for betterment.</a:t>
            </a:r>
            <a:endParaRPr lang="en-US"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3069651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Evaluation of the Impact of Environmental Sustainability through the Pestle Analysis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Upon using a PESTLE framework study, Marriott International operations may be impacted by many critical variables, including the company's attempts to promote environmental sustainability in the hospitality sector.</a:t>
            </a:r>
            <a:endParaRPr lang="en-US" sz="1200" kern="1200" dirty="0">
              <a:solidFill>
                <a:schemeClr val="tx1"/>
              </a:solidFill>
              <a:effectLst/>
              <a:latin typeface="+mn-lt"/>
              <a:ea typeface="+mn-ea"/>
              <a:cs typeface="+mn-cs"/>
            </a:endParaRPr>
          </a:p>
          <a:p>
            <a:pPr lvl="1"/>
            <a:r>
              <a:rPr lang="en-GB" sz="1200" b="1" kern="1200" dirty="0">
                <a:solidFill>
                  <a:schemeClr val="tx1"/>
                </a:solidFill>
                <a:effectLst/>
                <a:latin typeface="+mn-lt"/>
                <a:ea typeface="+mn-ea"/>
                <a:cs typeface="+mn-cs"/>
              </a:rPr>
              <a:t>We have, Political Factors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Geopolitical unrest and the danger of terrorism may decrease international travel and discourage travellers from booking hotel stays, which can negatively impact Marriott's revenue. </a:t>
            </a:r>
            <a:endParaRPr lang="en-US" sz="1200" kern="1200" dirty="0">
              <a:solidFill>
                <a:schemeClr val="tx1"/>
              </a:solidFill>
              <a:effectLst/>
              <a:latin typeface="+mn-lt"/>
              <a:ea typeface="+mn-ea"/>
              <a:cs typeface="+mn-cs"/>
            </a:endParaRPr>
          </a:p>
          <a:p>
            <a:pPr lvl="1"/>
            <a:r>
              <a:rPr lang="en-GB" sz="1200" b="1" kern="1200" dirty="0">
                <a:solidFill>
                  <a:schemeClr val="tx1"/>
                </a:solidFill>
                <a:effectLst/>
                <a:latin typeface="+mn-lt"/>
                <a:ea typeface="+mn-ea"/>
                <a:cs typeface="+mn-cs"/>
              </a:rPr>
              <a:t>We have, The Economic Factors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 slowdowns or downturns, like those in China and Europe, may lower consumer spending power and corporate travel, two major income streams for Marriott. </a:t>
            </a:r>
          </a:p>
          <a:p>
            <a:r>
              <a:rPr lang="en-GB" sz="1200" b="1" kern="1200" dirty="0">
                <a:solidFill>
                  <a:schemeClr val="tx1"/>
                </a:solidFill>
                <a:effectLst/>
                <a:latin typeface="+mn-lt"/>
                <a:ea typeface="+mn-ea"/>
                <a:cs typeface="+mn-cs"/>
              </a:rPr>
              <a:t>         The Social Factors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growing number of individuals who are eager to travel and spend more on travel experiences, offers Marriott the chance to draw in upscale visitors who could be concerned about sustainability. An ageing traveller population in the UK and Europe can drive up demand for certain travel experiences, including staying at luxury resorts that provide sustainable practises</a:t>
            </a:r>
          </a:p>
          <a:p>
            <a:r>
              <a:rPr lang="en-GB" sz="1200" b="1" kern="1200" dirty="0">
                <a:solidFill>
                  <a:schemeClr val="tx1"/>
                </a:solidFill>
                <a:effectLst/>
                <a:latin typeface="+mn-lt"/>
                <a:ea typeface="+mn-ea"/>
                <a:cs typeface="+mn-cs"/>
              </a:rPr>
              <a:t>       we have Technological Factors</a:t>
            </a:r>
            <a:endParaRPr lang="en-US"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       as well as </a:t>
            </a:r>
            <a:r>
              <a:rPr lang="en-GB" sz="1200" b="1" kern="1200" dirty="0">
                <a:solidFill>
                  <a:schemeClr val="tx1"/>
                </a:solidFill>
                <a:effectLst/>
                <a:latin typeface="+mn-lt"/>
                <a:ea typeface="+mn-ea"/>
                <a:cs typeface="+mn-cs"/>
              </a:rPr>
              <a:t>Legal Factors</a:t>
            </a:r>
          </a:p>
          <a:p>
            <a:r>
              <a:rPr lang="en-GB" sz="1200" kern="1200" dirty="0">
                <a:solidFill>
                  <a:schemeClr val="tx1"/>
                </a:solidFill>
                <a:effectLst/>
                <a:latin typeface="+mn-lt"/>
                <a:ea typeface="+mn-ea"/>
                <a:cs typeface="+mn-cs"/>
              </a:rPr>
              <a:t>Costs associated with employment might increase for Marriott if a higher minimum wage is mandated by law, which could have an effect on the company's bottom line and level of customer satisfaction.</a:t>
            </a:r>
          </a:p>
          <a:p>
            <a:r>
              <a:rPr lang="en-GB" sz="1200" b="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and </a:t>
            </a:r>
            <a:r>
              <a:rPr lang="en-GB" sz="1200" b="1" kern="1200" dirty="0">
                <a:solidFill>
                  <a:schemeClr val="tx1"/>
                </a:solidFill>
                <a:effectLst/>
                <a:latin typeface="+mn-lt"/>
                <a:ea typeface="+mn-ea"/>
                <a:cs typeface="+mn-cs"/>
              </a:rPr>
              <a:t>Environmental Factors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Petrol price swings may negatively impact the tourism industry. While increased prices may discourage vacationing, cheaper petrol might actually increase demand.</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Climate change, such as temperature shifts, increasing sea levels, and extreme weather events, may cause business disruptions for Marriott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3873601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Application to the hotel and hospitality sector</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particular area in the hotel and hospitality industry that warrants consideration in light of the current sustainability issue is "</a:t>
            </a:r>
            <a:r>
              <a:rPr lang="en-GB" sz="1200" b="1" kern="1200" dirty="0">
                <a:solidFill>
                  <a:schemeClr val="tx1"/>
                </a:solidFill>
                <a:effectLst/>
                <a:latin typeface="+mn-lt"/>
                <a:ea typeface="+mn-ea"/>
                <a:cs typeface="+mn-cs"/>
              </a:rPr>
              <a:t>Food and Beverage Operations.</a:t>
            </a:r>
            <a:r>
              <a:rPr lang="en-GB" sz="1200" kern="1200" dirty="0">
                <a:solidFill>
                  <a:schemeClr val="tx1"/>
                </a:solidFill>
                <a:effectLst/>
                <a:latin typeface="+mn-lt"/>
                <a:ea typeface="+mn-ea"/>
                <a:cs typeface="+mn-cs"/>
              </a:rPr>
              <a:t>" The provision of room service, restaurants, cafés, and bars, in hotels is essential to guest happiness and has a substantial effect on the environmental sustainability of a hotel. </a:t>
            </a:r>
          </a:p>
          <a:p>
            <a:r>
              <a:rPr lang="en-GB" sz="1200" kern="1200" dirty="0">
                <a:solidFill>
                  <a:schemeClr val="tx1"/>
                </a:solidFill>
                <a:effectLst/>
                <a:latin typeface="+mn-lt"/>
                <a:ea typeface="+mn-ea"/>
                <a:cs typeface="+mn-cs"/>
              </a:rPr>
              <a:t>The true effects of sustainability on the food and beverage industry will be looked at in this part, along with management's responses—their advantages and disadvantages will be evaluated.</a:t>
            </a:r>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555925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The Actual Effects of Sustainability on the Food and Beverage Industry</a:t>
            </a:r>
            <a:endParaRPr lang="en-US" sz="1200" b="1" kern="1200" dirty="0">
              <a:solidFill>
                <a:schemeClr val="tx1"/>
              </a:solidFill>
              <a:effectLst/>
              <a:latin typeface="+mn-lt"/>
              <a:ea typeface="+mn-ea"/>
              <a:cs typeface="+mn-cs"/>
            </a:endParaRPr>
          </a:p>
          <a:p>
            <a:pPr marL="1085850" lvl="2" indent="-171450">
              <a:buFont typeface="Arial" panose="020B0604020202020204" pitchFamily="34" charset="0"/>
              <a:buChar char="•"/>
            </a:pPr>
            <a:r>
              <a:rPr lang="en-GB" sz="1200" b="1" i="1" u="sng" kern="1200" dirty="0">
                <a:solidFill>
                  <a:schemeClr val="tx1"/>
                </a:solidFill>
                <a:effectLst/>
                <a:latin typeface="+mn-lt"/>
                <a:ea typeface="+mn-ea"/>
                <a:cs typeface="+mn-cs"/>
              </a:rPr>
              <a:t>Response from Sustainable Sourcing Management</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lot of hotels are now sourcing their food and drinks responsibly and locally. This entails selecting seafood from sustainable fisheries, buying organic foods, and helping out local farmers.</a:t>
            </a:r>
            <a:endParaRPr lang="en-US" sz="1200" kern="1200" dirty="0">
              <a:solidFill>
                <a:schemeClr val="tx1"/>
              </a:solidFill>
              <a:effectLst/>
              <a:latin typeface="+mn-lt"/>
              <a:ea typeface="+mn-ea"/>
              <a:cs typeface="+mn-cs"/>
            </a:endParaRPr>
          </a:p>
          <a:p>
            <a:pPr marL="1085850" lvl="2" indent="-171450">
              <a:buFont typeface="Arial" panose="020B0604020202020204" pitchFamily="34" charset="0"/>
              <a:buChar char="•"/>
            </a:pPr>
            <a:r>
              <a:rPr lang="en-GB" sz="1200" b="1" i="1" u="sng" kern="1200" dirty="0">
                <a:solidFill>
                  <a:schemeClr val="tx1"/>
                </a:solidFill>
                <a:effectLst/>
                <a:latin typeface="+mn-lt"/>
                <a:ea typeface="+mn-ea"/>
                <a:cs typeface="+mn-cs"/>
              </a:rPr>
              <a:t>Response to Waste Reduction in Management</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 and more hotels are putting waste reduction techniques into practise, such as recycling, composting organic waste, and controlling portion sizes to reduce food waste.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180410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r>
              <a:rPr lang="en-GB" sz="1200" b="1" i="1" u="sng" kern="1200" dirty="0">
                <a:solidFill>
                  <a:schemeClr val="tx1"/>
                </a:solidFill>
                <a:effectLst/>
                <a:latin typeface="+mn-lt"/>
                <a:ea typeface="+mn-ea"/>
                <a:cs typeface="+mn-cs"/>
              </a:rPr>
              <a:t>Reaction of Energy Efficiency Management</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Lowering energy use in the areas used for food preparation and serving by using smart HVAC (heating and cooling systems), LED lighting, and energy-efficient kitchen equipment.</a:t>
            </a:r>
            <a:endParaRPr lang="en-US" sz="1200"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Reaction of Decreased Plastic Consumption Management</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Encouraging visitors to use less plastic and substituting sustainable options, such as reusable or biodegradable goods, for single-use plastics.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844832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r>
              <a:rPr lang="en-GB" sz="1200" b="1" i="1" u="sng" kern="1200" dirty="0">
                <a:solidFill>
                  <a:schemeClr val="tx1"/>
                </a:solidFill>
                <a:effectLst/>
                <a:latin typeface="+mn-lt"/>
                <a:ea typeface="+mn-ea"/>
                <a:cs typeface="+mn-cs"/>
              </a:rPr>
              <a:t>Menu Innovation </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Creating menus that emphasise sustainable and plant-based food alternatives in order to satisfy customers looking for environmentally responsible dining options.</a:t>
            </a:r>
            <a:endParaRPr lang="en-US" sz="1200"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Certifications and Awards</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Seeking recognition via sustainable eating awards or certifications like LEED (Leadership in Energy and Environmental Design), gives the hotel a competitive advantage, draws in ecologically aware visitors, and improves its reputation.</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Hotels that want to prosper in a world where people care about the environment will need to properly integrate sustainability into their food and beverage operations as the sector continues to change.</a:t>
            </a:r>
            <a:endParaRPr lang="en-US"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42250149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Frameworks for policies and regulations:</a:t>
            </a:r>
            <a:endParaRPr lang="en-US" sz="1200" b="1"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Strict Laws</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Governments need to impose more stringent environmental laws and guidelines on the hotel sector, including a requirement for sustainability reporting.</a:t>
            </a:r>
            <a:endParaRPr lang="en-GB" sz="1200" b="1" i="1" u="sng"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Eco-Norms and Certifications</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Create and advertise eco-certifications tailored to the hotel sector to honour green initiatives.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Certifications may serve as a transparent yardstick for sustainability performance and serve as a motivator for hotels to do better.</a:t>
            </a:r>
            <a:endParaRPr lang="en-US" sz="1200" kern="1200" dirty="0">
              <a:solidFill>
                <a:schemeClr val="tx1"/>
              </a:solidFill>
              <a:effectLst/>
              <a:latin typeface="+mn-lt"/>
              <a:ea typeface="+mn-ea"/>
              <a:cs typeface="+mn-cs"/>
            </a:endParaRPr>
          </a:p>
          <a:p>
            <a:pPr lvl="2"/>
            <a:endParaRPr lang="en-GB" sz="1200" b="1" i="1" u="sng" kern="1200" dirty="0">
              <a:solidFill>
                <a:schemeClr val="tx1"/>
              </a:solidFill>
              <a:effectLst/>
              <a:latin typeface="+mn-lt"/>
              <a:ea typeface="+mn-ea"/>
              <a:cs typeface="+mn-cs"/>
            </a:endParaRPr>
          </a:p>
          <a:p>
            <a:pPr lvl="2"/>
            <a:r>
              <a:rPr lang="en-GB" sz="1200" b="1" i="1" u="sng" kern="1200" dirty="0">
                <a:solidFill>
                  <a:schemeClr val="tx1"/>
                </a:solidFill>
                <a:effectLst/>
                <a:latin typeface="+mn-lt"/>
                <a:ea typeface="+mn-ea"/>
                <a:cs typeface="+mn-cs"/>
              </a:rPr>
              <a:t>Financial Incentives</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encourage hotels to engage in sustainable technology and practises, governments and financial institutions can provide financial incentives like tax breaks or low-interest loans.</a:t>
            </a:r>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495092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85850" lvl="2" indent="-171450">
              <a:buFont typeface="Arial" panose="020B0604020202020204" pitchFamily="34" charset="0"/>
              <a:buChar char="•"/>
            </a:pPr>
            <a:r>
              <a:rPr lang="en-GB" sz="1200" b="1" i="1" u="sng" kern="1200" dirty="0">
                <a:solidFill>
                  <a:schemeClr val="tx1"/>
                </a:solidFill>
                <a:effectLst/>
                <a:latin typeface="+mn-lt"/>
                <a:ea typeface="+mn-ea"/>
                <a:cs typeface="+mn-cs"/>
              </a:rPr>
              <a:t>Working Together and Exchange of Best Practises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giving hotels practical examples and direction, collaboration may hasten the implementation of sustainable practises)</a:t>
            </a:r>
            <a:endParaRPr lang="en-US" sz="1200" kern="1200" dirty="0">
              <a:solidFill>
                <a:schemeClr val="tx1"/>
              </a:solidFill>
              <a:effectLst/>
              <a:latin typeface="+mn-lt"/>
              <a:ea typeface="+mn-ea"/>
              <a:cs typeface="+mn-cs"/>
            </a:endParaRPr>
          </a:p>
          <a:p>
            <a:pPr marL="1085850" lvl="2" indent="-171450">
              <a:buFont typeface="Arial" panose="020B0604020202020204" pitchFamily="34" charset="0"/>
              <a:buChar char="•"/>
            </a:pPr>
            <a:r>
              <a:rPr lang="en-GB" sz="1200" b="1" i="1" u="sng" kern="1200" dirty="0">
                <a:solidFill>
                  <a:schemeClr val="tx1"/>
                </a:solidFill>
                <a:effectLst/>
                <a:latin typeface="+mn-lt"/>
                <a:ea typeface="+mn-ea"/>
                <a:cs typeface="+mn-cs"/>
              </a:rPr>
              <a:t>Consumer Education</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(Informed guests are more likely to choose environmentally friendly lodging, which encourages hotels to give sustainability a top priority.)</a:t>
            </a:r>
            <a:endParaRPr lang="en-US" sz="1200" kern="1200" dirty="0">
              <a:solidFill>
                <a:schemeClr val="tx1"/>
              </a:solidFill>
              <a:effectLst/>
              <a:latin typeface="+mn-lt"/>
              <a:ea typeface="+mn-ea"/>
              <a:cs typeface="+mn-cs"/>
            </a:endParaRPr>
          </a:p>
          <a:p>
            <a:pPr marL="1085850" lvl="2" indent="-171450">
              <a:buFont typeface="Arial" panose="020B0604020202020204" pitchFamily="34" charset="0"/>
              <a:buChar char="•"/>
            </a:pPr>
            <a:r>
              <a:rPr lang="en-GB" sz="1200" b="1" i="1" u="sng" kern="1200" dirty="0">
                <a:solidFill>
                  <a:schemeClr val="tx1"/>
                </a:solidFill>
                <a:effectLst/>
                <a:latin typeface="+mn-lt"/>
                <a:ea typeface="+mn-ea"/>
                <a:cs typeface="+mn-cs"/>
              </a:rPr>
              <a:t>Sustainability of the Supply Chain</a:t>
            </a:r>
            <a:endParaRPr lang="en-US" sz="1200" b="1" i="1" u="sng" kern="1200" dirty="0">
              <a:solidFill>
                <a:schemeClr val="tx1"/>
              </a:solidFill>
              <a:effectLst/>
              <a:latin typeface="+mn-lt"/>
              <a:ea typeface="+mn-ea"/>
              <a:cs typeface="+mn-cs"/>
            </a:endParaRPr>
          </a:p>
          <a:p>
            <a:r>
              <a:rPr lang="en-GB" sz="1200" kern="1200">
                <a:solidFill>
                  <a:schemeClr val="tx1"/>
                </a:solidFill>
                <a:effectLst/>
                <a:latin typeface="+mn-lt"/>
                <a:ea typeface="+mn-ea"/>
                <a:cs typeface="+mn-cs"/>
              </a:rPr>
              <a:t>(To </a:t>
            </a:r>
            <a:r>
              <a:rPr lang="en-GB" sz="1200" kern="1200" dirty="0">
                <a:solidFill>
                  <a:schemeClr val="tx1"/>
                </a:solidFill>
                <a:effectLst/>
                <a:latin typeface="+mn-lt"/>
                <a:ea typeface="+mn-ea"/>
                <a:cs typeface="+mn-cs"/>
              </a:rPr>
              <a:t>guarantee sustainable procurement of food, resources, and goods, hotels should be urged to collaborate closely with their </a:t>
            </a:r>
            <a:r>
              <a:rPr lang="en-GB" sz="1200" kern="1200">
                <a:solidFill>
                  <a:schemeClr val="tx1"/>
                </a:solidFill>
                <a:effectLst/>
                <a:latin typeface="+mn-lt"/>
                <a:ea typeface="+mn-ea"/>
                <a:cs typeface="+mn-cs"/>
              </a:rPr>
              <a:t>suppliers.)</a:t>
            </a:r>
            <a:endParaRPr lang="en-US"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37875085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85850" lvl="2" indent="-171450">
              <a:buFont typeface="Arial" panose="020B0604020202020204" pitchFamily="34" charset="0"/>
              <a:buChar char="•"/>
            </a:pPr>
            <a:r>
              <a:rPr lang="en-GB" sz="1200" b="1" i="1" u="sng" kern="1200" dirty="0">
                <a:solidFill>
                  <a:schemeClr val="tx1"/>
                </a:solidFill>
                <a:effectLst/>
                <a:latin typeface="+mn-lt"/>
                <a:ea typeface="+mn-ea"/>
                <a:cs typeface="+mn-cs"/>
              </a:rPr>
              <a:t>Integration of Technology</a:t>
            </a:r>
            <a:endParaRPr lang="en-US" sz="1200" b="1" i="1" u="sng" kern="1200" dirty="0">
              <a:solidFill>
                <a:schemeClr val="tx1"/>
              </a:solidFill>
              <a:effectLst/>
              <a:latin typeface="+mn-lt"/>
              <a:ea typeface="+mn-ea"/>
              <a:cs typeface="+mn-cs"/>
            </a:endParaRPr>
          </a:p>
          <a:p>
            <a:pPr lvl="3"/>
            <a:r>
              <a:rPr lang="en-GB" sz="1200" b="1" i="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1085850" lvl="2" indent="-171450">
              <a:buFont typeface="Arial" panose="020B0604020202020204" pitchFamily="34" charset="0"/>
              <a:buChar char="•"/>
            </a:pPr>
            <a:r>
              <a:rPr lang="en-GB" sz="1200" b="1" i="1" u="sng" kern="1200" dirty="0">
                <a:solidFill>
                  <a:schemeClr val="tx1"/>
                </a:solidFill>
                <a:effectLst/>
                <a:latin typeface="+mn-lt"/>
                <a:ea typeface="+mn-ea"/>
                <a:cs typeface="+mn-cs"/>
              </a:rPr>
              <a:t>Engagement and Training of Employees</a:t>
            </a:r>
            <a:endParaRPr lang="en-US" sz="1200" b="1" i="1" u="sng"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1085850" lvl="2" indent="-171450">
              <a:buFont typeface="Arial" panose="020B0604020202020204" pitchFamily="34" charset="0"/>
              <a:buChar char="•"/>
            </a:pPr>
            <a:r>
              <a:rPr lang="en-GB" sz="1200" b="1" i="1" u="sng" kern="1200" dirty="0">
                <a:solidFill>
                  <a:schemeClr val="tx1"/>
                </a:solidFill>
                <a:effectLst/>
                <a:latin typeface="+mn-lt"/>
                <a:ea typeface="+mn-ea"/>
                <a:cs typeface="+mn-cs"/>
              </a:rPr>
              <a:t>Guest Engagement and Feedback</a:t>
            </a:r>
            <a:endParaRPr lang="en-US" sz="1200" b="1" i="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38596822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Suggestions for the Hospitality Sector</a:t>
            </a:r>
            <a:endParaRPr lang="en-US" sz="1200" b="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Hotels should establish measurable and well-defined sustainability goals, such as reducing their overall consumption of energy and water as well as the amount of trash they generate and their emissions of carbon dioxide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Establish an open and transparent reporting system for sustainability</a:t>
            </a:r>
          </a:p>
          <a:p>
            <a:pPr lvl="0"/>
            <a:r>
              <a:rPr lang="en-GB" sz="1200" kern="1200" dirty="0">
                <a:solidFill>
                  <a:schemeClr val="tx1"/>
                </a:solidFill>
                <a:effectLst/>
                <a:latin typeface="+mn-lt"/>
                <a:ea typeface="+mn-ea"/>
                <a:cs typeface="+mn-cs"/>
              </a:rPr>
              <a:t>Put money aside to buy sustainable infrastructure and technology, such as energy-efficient lighting and heating, ventilation, and air conditioning (HVAC) systems, as well as renewable energy sources.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Make a commitment to reducing or eliminating the use of single-use plastics across all of your activities and replacing them with ecologically alternatives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Continue to cultivate and advocate for plant-based meals and items supplied locally.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Establish cooperative relationships with the local community organisations </a:t>
            </a:r>
          </a:p>
          <a:p>
            <a:pPr lvl="0"/>
            <a:r>
              <a:rPr lang="en-GB" sz="1200" kern="1200" dirty="0">
                <a:solidFill>
                  <a:schemeClr val="tx1"/>
                </a:solidFill>
                <a:effectLst/>
                <a:latin typeface="+mn-lt"/>
                <a:ea typeface="+mn-ea"/>
                <a:cs typeface="+mn-cs"/>
              </a:rPr>
              <a:t>Provide workers at all levels with in-depth training on sustainability and provide them with the resources they need to support activities relating to sustainability.</a:t>
            </a:r>
            <a:r>
              <a:rPr lang="en-US"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Visitors should be made aware of the hotel's eco-friendly initiatives and encouraged to participate in environmentally conscious activities while they are staying there.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Adopting these suggestions and actively contributing to the development of future management policies, would enable the hotel sector to make substantial progress towards environmental sustainability. In addition to being good for the environment, this proactive strategy improves the industry's standing, draws eco-aware tourists, and assures long-term survival in a world where sustainability is becoming more and more important.</a:t>
            </a:r>
            <a:endParaRPr lang="en-US" sz="1200" kern="1200" dirty="0">
              <a:solidFill>
                <a:schemeClr val="tx1"/>
              </a:solidFill>
              <a:effectLst/>
              <a:latin typeface="+mn-lt"/>
              <a:ea typeface="+mn-ea"/>
              <a:cs typeface="+mn-cs"/>
            </a:endParaRPr>
          </a:p>
          <a:p>
            <a:pPr lvl="0"/>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16604858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the hotel sector, along with other connected industries, places great weight on the modern subject of environmental sustainability.</a:t>
            </a:r>
          </a:p>
          <a:p>
            <a:r>
              <a:rPr lang="en-GB" sz="1200" kern="1200" dirty="0">
                <a:solidFill>
                  <a:schemeClr val="tx1"/>
                </a:solidFill>
                <a:effectLst/>
                <a:latin typeface="+mn-lt"/>
                <a:ea typeface="+mn-ea"/>
                <a:cs typeface="+mn-cs"/>
              </a:rPr>
              <a:t>The industry is experiencing genuine and complex effects from sustainability, as was previously discussed. Apart from mitigating their carbon footprints, hotels also need to address ethical sourcing, waste minimization, and other related issues. </a:t>
            </a:r>
          </a:p>
          <a:p>
            <a:r>
              <a:rPr lang="en-GB" sz="1200" kern="1200" dirty="0">
                <a:solidFill>
                  <a:schemeClr val="tx1"/>
                </a:solidFill>
                <a:effectLst/>
                <a:latin typeface="+mn-lt"/>
                <a:ea typeface="+mn-ea"/>
                <a:cs typeface="+mn-cs"/>
              </a:rPr>
              <a:t>Sustainable environmental practises in the hotel industry will depend on a mix of strong regulations, proactive management, and customer behaviour. Hotel management, like in Marriott International, has to make sustainability a top priority and a key component of their business plan. The use of technology, education, and collaboration will be essential in accomplishing sustainable objectives.</a:t>
            </a:r>
            <a:endParaRPr lang="en-GB" dirty="0"/>
          </a:p>
          <a:p>
            <a:endParaRPr lang="en-GB" dirty="0"/>
          </a:p>
        </p:txBody>
      </p:sp>
      <p:sp>
        <p:nvSpPr>
          <p:cNvPr id="4" name="Slide Number Placeholder 3"/>
          <p:cNvSpPr>
            <a:spLocks noGrp="1"/>
          </p:cNvSpPr>
          <p:nvPr>
            <p:ph type="sldNum" sz="quarter" idx="10"/>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3051920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3418675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11/12/23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12/11/2023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11/12/23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12/11/2023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12/11/2023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4.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54.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5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4.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54.xml"/></Relationships>
</file>

<file path=ppt/slides/_rels/slide15.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15.xml"/><Relationship Id="rId1" Type="http://schemas.openxmlformats.org/officeDocument/2006/relationships/slideLayout" Target="../slideLayouts/slideLayout5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52.xml"/><Relationship Id="rId4" Type="http://schemas.openxmlformats.org/officeDocument/2006/relationships/hyperlink" Target="https://pngimg.com/download/666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9" descr="Green fern">
            <a:extLst>
              <a:ext uri="{FF2B5EF4-FFF2-40B4-BE49-F238E27FC236}">
                <a16:creationId xmlns:a16="http://schemas.microsoft.com/office/drawing/2014/main" id="{89BF7FC3-6471-4A3A-B6FD-56C02D0EB0CF}"/>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6457072" y="0"/>
            <a:ext cx="5861538" cy="5674038"/>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p:spPr>
      </p:pic>
      <p:sp>
        <p:nvSpPr>
          <p:cNvPr id="3" name="Title 1047">
            <a:extLst>
              <a:ext uri="{FF2B5EF4-FFF2-40B4-BE49-F238E27FC236}">
                <a16:creationId xmlns:a16="http://schemas.microsoft.com/office/drawing/2014/main" id="{68A307F8-C872-4697-8D01-93B84BB73EF4}"/>
              </a:ext>
            </a:extLst>
          </p:cNvPr>
          <p:cNvSpPr txBox="1">
            <a:spLocks/>
          </p:cNvSpPr>
          <p:nvPr/>
        </p:nvSpPr>
        <p:spPr>
          <a:xfrm>
            <a:off x="-200213" y="0"/>
            <a:ext cx="7019406" cy="5046447"/>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r>
              <a:rPr lang="en-US" sz="4000"/>
              <a:t>Environmental Sustainability </a:t>
            </a:r>
          </a:p>
          <a:p>
            <a:pPr algn="ctr"/>
            <a:r>
              <a:rPr lang="en-US" sz="4000"/>
              <a:t>In The Hotel And Hospitality Sector: </a:t>
            </a:r>
          </a:p>
          <a:p>
            <a:pPr algn="ctr"/>
            <a:r>
              <a:rPr lang="en-US" sz="4000"/>
              <a:t>A Focus On Marriott International, Inc.</a:t>
            </a:r>
            <a:endParaRPr lang="en-US" sz="4000" i="1" dirty="0"/>
          </a:p>
        </p:txBody>
      </p:sp>
      <p:sp>
        <p:nvSpPr>
          <p:cNvPr id="4" name="Subtitle 3">
            <a:extLst>
              <a:ext uri="{FF2B5EF4-FFF2-40B4-BE49-F238E27FC236}">
                <a16:creationId xmlns:a16="http://schemas.microsoft.com/office/drawing/2014/main" id="{4772945D-CA91-4CFE-8EB7-941C7618C994}"/>
              </a:ext>
            </a:extLst>
          </p:cNvPr>
          <p:cNvSpPr txBox="1">
            <a:spLocks/>
          </p:cNvSpPr>
          <p:nvPr/>
        </p:nvSpPr>
        <p:spPr>
          <a:xfrm>
            <a:off x="994561" y="4665286"/>
            <a:ext cx="5124443" cy="38116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solidFill>
                  <a:schemeClr val="bg1"/>
                </a:solidFill>
              </a:rPr>
              <a:t>Conference Presentation</a:t>
            </a:r>
            <a:endParaRPr lang="en-US" dirty="0">
              <a:solidFill>
                <a:schemeClr val="bg1"/>
              </a:solidFill>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Hospitality Industr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2343" y="977031"/>
            <a:ext cx="8070750" cy="47643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7">
            <a:extLst>
              <a:ext uri="{FF2B5EF4-FFF2-40B4-BE49-F238E27FC236}">
                <a16:creationId xmlns:a16="http://schemas.microsoft.com/office/drawing/2014/main" id="{DBD9FDFD-48CE-40CD-AA8A-21ACDC758C14}"/>
              </a:ext>
            </a:extLst>
          </p:cNvPr>
          <p:cNvSpPr txBox="1">
            <a:spLocks/>
          </p:cNvSpPr>
          <p:nvPr/>
        </p:nvSpPr>
        <p:spPr>
          <a:xfrm>
            <a:off x="184627" y="271717"/>
            <a:ext cx="5911373" cy="2672863"/>
          </a:xfrm>
          <a:prstGeom prst="rect">
            <a:avLst/>
          </a:prstGeom>
          <a:noFill/>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800" b="1" dirty="0"/>
              <a:t>Student Name: Ana Maria </a:t>
            </a:r>
            <a:r>
              <a:rPr lang="en-US" sz="2800" b="1" dirty="0" err="1"/>
              <a:t>Dobrinoiu</a:t>
            </a:r>
            <a:br>
              <a:rPr lang="en-US" sz="2800" b="1" dirty="0"/>
            </a:br>
            <a:r>
              <a:rPr lang="en-US" sz="2800" b="1" dirty="0"/>
              <a:t>Student Number: 2017713</a:t>
            </a:r>
            <a:br>
              <a:rPr lang="en-US" sz="2800" b="1" dirty="0"/>
            </a:br>
            <a:r>
              <a:rPr lang="en-US" sz="2800" b="1" dirty="0"/>
              <a:t>Course: Contemporary </a:t>
            </a:r>
            <a:r>
              <a:rPr lang="en-US" sz="2800" b="1" dirty="0" err="1"/>
              <a:t>Thremes</a:t>
            </a:r>
            <a:r>
              <a:rPr lang="en-US" sz="2800" b="1" dirty="0"/>
              <a:t> in the Hotel and Hospitality Sector </a:t>
            </a:r>
            <a:br>
              <a:rPr lang="en-US" sz="2800" b="1" dirty="0"/>
            </a:br>
            <a:r>
              <a:rPr lang="en-US" sz="2800" b="1" dirty="0"/>
              <a:t>Lecturer: Giulia </a:t>
            </a:r>
            <a:r>
              <a:rPr lang="en-US" sz="2800" b="1" dirty="0" err="1"/>
              <a:t>Chifari</a:t>
            </a:r>
            <a:endParaRPr lang="en-US" sz="2800" b="1" dirty="0"/>
          </a:p>
          <a:p>
            <a:br>
              <a:rPr lang="en-US" sz="2800" b="1" dirty="0"/>
            </a:br>
            <a:r>
              <a:rPr lang="en-US" sz="2800" b="1" dirty="0"/>
              <a:t>Date: 13.11.2023</a:t>
            </a:r>
            <a:endParaRPr lang="en-US" sz="2800" b="1" i="1" dirty="0"/>
          </a:p>
        </p:txBody>
      </p:sp>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What Does Sustainable Me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788" y="790946"/>
            <a:ext cx="5669280" cy="49675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945488" y="593978"/>
            <a:ext cx="7246512" cy="646331"/>
          </a:xfrm>
          <a:prstGeom prst="rect">
            <a:avLst/>
          </a:prstGeom>
          <a:solidFill>
            <a:schemeClr val="accent2"/>
          </a:solidFill>
        </p:spPr>
        <p:txBody>
          <a:bodyPr wrap="square" rtlCol="0">
            <a:spAutoFit/>
          </a:bodyPr>
          <a:lstStyle/>
          <a:p>
            <a:pPr algn="ctr"/>
            <a:r>
              <a:rPr lang="en-GB" sz="3600" b="1" dirty="0">
                <a:solidFill>
                  <a:schemeClr val="bg1"/>
                </a:solidFill>
              </a:rPr>
              <a:t>Introduction</a:t>
            </a:r>
          </a:p>
        </p:txBody>
      </p:sp>
      <p:sp>
        <p:nvSpPr>
          <p:cNvPr id="6" name="TextBox 5"/>
          <p:cNvSpPr txBox="1"/>
          <p:nvPr/>
        </p:nvSpPr>
        <p:spPr>
          <a:xfrm>
            <a:off x="5788068" y="1689673"/>
            <a:ext cx="6000882" cy="3170099"/>
          </a:xfrm>
          <a:prstGeom prst="rect">
            <a:avLst/>
          </a:prstGeom>
          <a:solidFill>
            <a:schemeClr val="bg1"/>
          </a:solidFill>
          <a:effectLst>
            <a:glow rad="139700">
              <a:schemeClr val="accent2">
                <a:satMod val="175000"/>
                <a:alpha val="40000"/>
              </a:schemeClr>
            </a:glow>
          </a:effectLst>
        </p:spPr>
        <p:txBody>
          <a:bodyPr wrap="square" rtlCol="0">
            <a:spAutoFit/>
          </a:bodyPr>
          <a:lstStyle/>
          <a:p>
            <a:pPr marL="342900" indent="-342900">
              <a:buFont typeface="Arial" panose="020B0604020202020204" pitchFamily="34" charset="0"/>
              <a:buChar char="•"/>
            </a:pPr>
            <a:r>
              <a:rPr lang="en-US" sz="2000" dirty="0"/>
              <a:t>Environmental sustainability is a contemporary term that has become very important in many different businesses, including the hotel and hospitality industry.</a:t>
            </a:r>
          </a:p>
          <a:p>
            <a:pPr marL="342900" indent="-342900">
              <a:buFont typeface="Arial" panose="020B0604020202020204" pitchFamily="34" charset="0"/>
              <a:buChar char="•"/>
            </a:pPr>
            <a:r>
              <a:rPr lang="en-GB" sz="2000" dirty="0"/>
              <a:t>As more individuals across the globe become mindful of ecological issues like contamination, resource exhaustion, and environmental change, there is an expansion in how much tension is being placed on organizations to apply manageable practices </a:t>
            </a:r>
            <a:r>
              <a:rPr lang="en-US" sz="2000" dirty="0"/>
              <a:t>(Jones et al., 2020)</a:t>
            </a:r>
            <a:r>
              <a:rPr lang="en-GB" sz="2000" dirty="0"/>
              <a:t>.</a:t>
            </a:r>
          </a:p>
        </p:txBody>
      </p:sp>
    </p:spTree>
    <p:extLst>
      <p:ext uri="{BB962C8B-B14F-4D97-AF65-F5344CB8AC3E}">
        <p14:creationId xmlns:p14="http://schemas.microsoft.com/office/powerpoint/2010/main" val="3911126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97472"/>
            <a:ext cx="7521262" cy="646331"/>
          </a:xfrm>
          <a:prstGeom prst="rect">
            <a:avLst/>
          </a:prstGeom>
          <a:solidFill>
            <a:schemeClr val="accent2"/>
          </a:solidFill>
        </p:spPr>
        <p:txBody>
          <a:bodyPr wrap="square" rtlCol="0">
            <a:spAutoFit/>
          </a:bodyPr>
          <a:lstStyle/>
          <a:p>
            <a:pPr algn="ctr"/>
            <a:r>
              <a:rPr lang="en-GB" sz="3600" b="1" dirty="0">
                <a:solidFill>
                  <a:schemeClr val="bg1"/>
                </a:solidFill>
              </a:rPr>
              <a:t>Background</a:t>
            </a:r>
          </a:p>
        </p:txBody>
      </p:sp>
      <p:sp>
        <p:nvSpPr>
          <p:cNvPr id="5" name="TextBox 4"/>
          <p:cNvSpPr txBox="1"/>
          <p:nvPr/>
        </p:nvSpPr>
        <p:spPr>
          <a:xfrm>
            <a:off x="286085" y="1537828"/>
            <a:ext cx="5732910" cy="3785652"/>
          </a:xfrm>
          <a:prstGeom prst="rect">
            <a:avLst/>
          </a:prstGeom>
          <a:solidFill>
            <a:schemeClr val="bg1"/>
          </a:solidFill>
          <a:effectLst>
            <a:glow rad="139700">
              <a:schemeClr val="accent2">
                <a:satMod val="175000"/>
                <a:alpha val="40000"/>
              </a:schemeClr>
            </a:glow>
          </a:effectLst>
        </p:spPr>
        <p:txBody>
          <a:bodyPr wrap="square" rtlCol="0">
            <a:spAutoFit/>
          </a:bodyPr>
          <a:lstStyle/>
          <a:p>
            <a:pPr marL="342900" indent="-342900">
              <a:buFont typeface="Arial" panose="020B0604020202020204" pitchFamily="34" charset="0"/>
              <a:buChar char="•"/>
            </a:pPr>
            <a:r>
              <a:rPr lang="en-GB" sz="2000" dirty="0"/>
              <a:t>Marriott International, Inc. is a global hotel management and franchising company with properties all over the globe. </a:t>
            </a:r>
          </a:p>
          <a:p>
            <a:pPr marL="342900" indent="-342900">
              <a:buFont typeface="Arial" panose="020B0604020202020204" pitchFamily="34" charset="0"/>
              <a:buChar char="•"/>
            </a:pPr>
            <a:r>
              <a:rPr lang="en-GB" sz="2000" dirty="0"/>
              <a:t>Since 1927, Marriott has expanded to become one of the world’s most well-known and biggest hotel chains.</a:t>
            </a:r>
          </a:p>
          <a:p>
            <a:pPr marL="342900" indent="-342900">
              <a:buFont typeface="Arial" panose="020B0604020202020204" pitchFamily="34" charset="0"/>
              <a:buChar char="•"/>
            </a:pPr>
            <a:r>
              <a:rPr lang="en-GB" sz="2000" dirty="0"/>
              <a:t>The Marriott International brand includes hotels operated under the Marriott, Westin, Sheraton, and Courtyard by Marriott labels, and the company's worldwide footprint encompasses more than 138 countries and territories </a:t>
            </a:r>
            <a:r>
              <a:rPr lang="en-US" sz="2000" dirty="0"/>
              <a:t>(</a:t>
            </a:r>
            <a:r>
              <a:rPr lang="en-US" sz="2000" dirty="0" err="1"/>
              <a:t>Eschenbrenner</a:t>
            </a:r>
            <a:r>
              <a:rPr lang="en-US" sz="2000" dirty="0"/>
              <a:t> et al., 2023)</a:t>
            </a:r>
            <a:r>
              <a:rPr lang="en-GB" sz="2000" dirty="0"/>
              <a:t>.</a:t>
            </a:r>
          </a:p>
        </p:txBody>
      </p:sp>
      <p:pic>
        <p:nvPicPr>
          <p:cNvPr id="6" name="Picture 2" descr="Introducing Marriott International: the world's biggest hotel company |  Luxury Travel Magaz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537827"/>
            <a:ext cx="5791200" cy="3785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8592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68641" y="440686"/>
            <a:ext cx="8923360" cy="1083314"/>
          </a:xfrm>
          <a:prstGeom prst="rect">
            <a:avLst/>
          </a:prstGeom>
          <a:solidFill>
            <a:schemeClr val="accent2"/>
          </a:solidFill>
        </p:spPr>
        <p:txBody>
          <a:bodyPr wrap="square" rtlCol="0">
            <a:spAutoFit/>
          </a:bodyPr>
          <a:lstStyle/>
          <a:p>
            <a:pPr algn="ctr"/>
            <a:r>
              <a:rPr lang="en-GB" sz="3200" b="1" dirty="0">
                <a:solidFill>
                  <a:schemeClr val="bg1"/>
                </a:solidFill>
              </a:rPr>
              <a:t>Environmental Sustainability </a:t>
            </a:r>
          </a:p>
          <a:p>
            <a:pPr algn="ctr"/>
            <a:r>
              <a:rPr lang="en-GB" sz="3200" b="1" dirty="0">
                <a:solidFill>
                  <a:schemeClr val="bg1"/>
                </a:solidFill>
              </a:rPr>
              <a:t>Importance in Hotel &amp; Hospitality Sector</a:t>
            </a:r>
          </a:p>
        </p:txBody>
      </p:sp>
      <p:sp>
        <p:nvSpPr>
          <p:cNvPr id="5" name="TextBox 4"/>
          <p:cNvSpPr txBox="1"/>
          <p:nvPr/>
        </p:nvSpPr>
        <p:spPr>
          <a:xfrm>
            <a:off x="3268640" y="1958411"/>
            <a:ext cx="8684523" cy="2862322"/>
          </a:xfrm>
          <a:prstGeom prst="rect">
            <a:avLst/>
          </a:prstGeom>
          <a:solidFill>
            <a:schemeClr val="bg1"/>
          </a:solidFill>
          <a:effectLst>
            <a:glow rad="139700">
              <a:schemeClr val="accent2">
                <a:satMod val="175000"/>
                <a:alpha val="40000"/>
              </a:schemeClr>
            </a:glow>
          </a:effectLst>
        </p:spPr>
        <p:txBody>
          <a:bodyPr wrap="square" rtlCol="0">
            <a:spAutoFit/>
          </a:bodyPr>
          <a:lstStyle/>
          <a:p>
            <a:pPr marL="342900" indent="-342900">
              <a:buFont typeface="Arial" panose="020B0604020202020204" pitchFamily="34" charset="0"/>
              <a:buChar char="•"/>
            </a:pPr>
            <a:r>
              <a:rPr lang="en-GB" sz="2000" dirty="0"/>
              <a:t>Companies that are sustainable may get more environmentally conscious customers </a:t>
            </a:r>
            <a:r>
              <a:rPr lang="en-US" sz="2000" dirty="0"/>
              <a:t>(Bronwyn et al., 2021)</a:t>
            </a:r>
            <a:r>
              <a:rPr lang="en-GB" sz="2000" dirty="0"/>
              <a:t>.</a:t>
            </a:r>
          </a:p>
          <a:p>
            <a:pPr marL="342900" indent="-342900">
              <a:buFont typeface="Arial" panose="020B0604020202020204" pitchFamily="34" charset="0"/>
              <a:buChar char="•"/>
            </a:pPr>
            <a:r>
              <a:rPr lang="en-GB" sz="2000" dirty="0"/>
              <a:t>Sustainable practises may increase productivity while decreasing expenses for resources like water and electricity </a:t>
            </a:r>
            <a:r>
              <a:rPr lang="en-US" sz="2000" dirty="0"/>
              <a:t>(</a:t>
            </a:r>
            <a:r>
              <a:rPr lang="en-US" sz="2000" dirty="0" err="1"/>
              <a:t>Omune</a:t>
            </a:r>
            <a:r>
              <a:rPr lang="en-US" sz="2000" dirty="0"/>
              <a:t> et al., 2021)</a:t>
            </a:r>
            <a:r>
              <a:rPr lang="en-GB" sz="2000" dirty="0"/>
              <a:t>.</a:t>
            </a:r>
          </a:p>
          <a:p>
            <a:pPr marL="342900" indent="-342900">
              <a:buFont typeface="Arial" panose="020B0604020202020204" pitchFamily="34" charset="0"/>
              <a:buChar char="•"/>
            </a:pPr>
            <a:r>
              <a:rPr lang="en-GB" sz="2000" dirty="0"/>
              <a:t>Businesses that don't make an effort to be socially and environmentally responsible are putting themselves at risk </a:t>
            </a:r>
            <a:r>
              <a:rPr lang="en-US" sz="2000" dirty="0"/>
              <a:t>(Ritchie et al., 2019)</a:t>
            </a:r>
            <a:r>
              <a:rPr lang="en-GB" sz="2000" dirty="0"/>
              <a:t>.</a:t>
            </a:r>
          </a:p>
          <a:p>
            <a:pPr marL="342900" indent="-342900">
              <a:buFont typeface="Arial" panose="020B0604020202020204" pitchFamily="34" charset="0"/>
              <a:buChar char="•"/>
            </a:pPr>
            <a:r>
              <a:rPr lang="en-GB" sz="2000" dirty="0"/>
              <a:t>International and government organisations have developed stringent environmental regulations and the company could lead to legal difficulties if they break the guidelines </a:t>
            </a:r>
            <a:r>
              <a:rPr lang="en-US" sz="2000" dirty="0"/>
              <a:t>(</a:t>
            </a:r>
            <a:r>
              <a:rPr lang="en-US" sz="2000" dirty="0" err="1"/>
              <a:t>Hussain</a:t>
            </a:r>
            <a:r>
              <a:rPr lang="en-US" sz="2000" dirty="0"/>
              <a:t>, 2021)</a:t>
            </a:r>
            <a:r>
              <a:rPr lang="en-GB" sz="2000" dirty="0"/>
              <a:t>.</a:t>
            </a:r>
            <a:endParaRPr lang="en-US" sz="2000" dirty="0"/>
          </a:p>
        </p:txBody>
      </p:sp>
      <p:pic>
        <p:nvPicPr>
          <p:cNvPr id="6" name="Picture 2" descr="Benefits of Sustainability Programs for Hotels | Five Star Efficiency |  Green Hotels, Made Eas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252" y="440686"/>
            <a:ext cx="2729552" cy="5312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522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35327"/>
            <a:ext cx="10904561" cy="1077218"/>
          </a:xfrm>
          <a:prstGeom prst="rect">
            <a:avLst/>
          </a:prstGeom>
          <a:solidFill>
            <a:schemeClr val="accent2"/>
          </a:solidFill>
        </p:spPr>
        <p:txBody>
          <a:bodyPr wrap="square" rtlCol="0">
            <a:spAutoFit/>
          </a:bodyPr>
          <a:lstStyle/>
          <a:p>
            <a:pPr algn="ctr"/>
            <a:r>
              <a:rPr lang="en-US" sz="3200" b="1" dirty="0">
                <a:solidFill>
                  <a:schemeClr val="bg1"/>
                </a:solidFill>
              </a:rPr>
              <a:t>Impact of Environmental Sustainability on the Hospitality Industry through the Pestle Analysis</a:t>
            </a:r>
            <a:endParaRPr lang="en-GB" sz="3200" b="1" dirty="0">
              <a:solidFill>
                <a:schemeClr val="bg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869433654"/>
              </p:ext>
            </p:extLst>
          </p:nvPr>
        </p:nvGraphicFramePr>
        <p:xfrm>
          <a:off x="150127" y="1739975"/>
          <a:ext cx="11926674" cy="4172606"/>
        </p:xfrm>
        <a:graphic>
          <a:graphicData uri="http://schemas.openxmlformats.org/drawingml/2006/table">
            <a:tbl>
              <a:tblPr firstRow="1" bandRow="1">
                <a:tableStyleId>{69012ECD-51FC-41F1-AA8D-1B2483CD663E}</a:tableStyleId>
              </a:tblPr>
              <a:tblGrid>
                <a:gridCol w="2224583">
                  <a:extLst>
                    <a:ext uri="{9D8B030D-6E8A-4147-A177-3AD203B41FA5}">
                      <a16:colId xmlns:a16="http://schemas.microsoft.com/office/drawing/2014/main" val="20000"/>
                    </a:ext>
                  </a:extLst>
                </a:gridCol>
                <a:gridCol w="1801505">
                  <a:extLst>
                    <a:ext uri="{9D8B030D-6E8A-4147-A177-3AD203B41FA5}">
                      <a16:colId xmlns:a16="http://schemas.microsoft.com/office/drawing/2014/main" val="20001"/>
                    </a:ext>
                  </a:extLst>
                </a:gridCol>
                <a:gridCol w="1797933">
                  <a:extLst>
                    <a:ext uri="{9D8B030D-6E8A-4147-A177-3AD203B41FA5}">
                      <a16:colId xmlns:a16="http://schemas.microsoft.com/office/drawing/2014/main" val="20002"/>
                    </a:ext>
                  </a:extLst>
                </a:gridCol>
                <a:gridCol w="2127095">
                  <a:extLst>
                    <a:ext uri="{9D8B030D-6E8A-4147-A177-3AD203B41FA5}">
                      <a16:colId xmlns:a16="http://schemas.microsoft.com/office/drawing/2014/main" val="20003"/>
                    </a:ext>
                  </a:extLst>
                </a:gridCol>
                <a:gridCol w="1957157">
                  <a:extLst>
                    <a:ext uri="{9D8B030D-6E8A-4147-A177-3AD203B41FA5}">
                      <a16:colId xmlns:a16="http://schemas.microsoft.com/office/drawing/2014/main" val="20004"/>
                    </a:ext>
                  </a:extLst>
                </a:gridCol>
                <a:gridCol w="2018401">
                  <a:extLst>
                    <a:ext uri="{9D8B030D-6E8A-4147-A177-3AD203B41FA5}">
                      <a16:colId xmlns:a16="http://schemas.microsoft.com/office/drawing/2014/main" val="20005"/>
                    </a:ext>
                  </a:extLst>
                </a:gridCol>
              </a:tblGrid>
              <a:tr h="546835">
                <a:tc>
                  <a:txBody>
                    <a:bodyPr/>
                    <a:lstStyle/>
                    <a:p>
                      <a:r>
                        <a:rPr lang="en-GB" sz="1600" dirty="0"/>
                        <a:t>Political Factors</a:t>
                      </a:r>
                    </a:p>
                  </a:txBody>
                  <a:tcPr/>
                </a:tc>
                <a:tc>
                  <a:txBody>
                    <a:bodyPr/>
                    <a:lstStyle/>
                    <a:p>
                      <a:r>
                        <a:rPr lang="en-GB" sz="1600" dirty="0"/>
                        <a:t>Economical Factors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Social Factors</a:t>
                      </a:r>
                    </a:p>
                  </a:txBody>
                  <a:tcPr/>
                </a:tc>
                <a:tc>
                  <a:txBody>
                    <a:bodyPr/>
                    <a:lstStyle/>
                    <a:p>
                      <a:r>
                        <a:rPr lang="en-GB" sz="1600" dirty="0"/>
                        <a:t>Technological</a:t>
                      </a:r>
                      <a:r>
                        <a:rPr lang="en-GB" sz="1600" baseline="0" dirty="0"/>
                        <a:t> Factors</a:t>
                      </a:r>
                      <a:endParaRPr lang="en-GB" sz="1600" dirty="0"/>
                    </a:p>
                  </a:txBody>
                  <a:tcPr/>
                </a:tc>
                <a:tc>
                  <a:txBody>
                    <a:bodyPr/>
                    <a:lstStyle/>
                    <a:p>
                      <a:r>
                        <a:rPr lang="en-GB" sz="1600" dirty="0"/>
                        <a:t>Legal Factors</a:t>
                      </a:r>
                    </a:p>
                  </a:txBody>
                  <a:tcPr/>
                </a:tc>
                <a:tc>
                  <a:txBody>
                    <a:bodyPr/>
                    <a:lstStyle/>
                    <a:p>
                      <a:r>
                        <a:rPr lang="en-GB" sz="1600" dirty="0"/>
                        <a:t>Environmental Factors</a:t>
                      </a:r>
                    </a:p>
                  </a:txBody>
                  <a:tcPr/>
                </a:tc>
                <a:extLst>
                  <a:ext uri="{0D108BD9-81ED-4DB2-BD59-A6C34878D82A}">
                    <a16:rowId xmlns:a16="http://schemas.microsoft.com/office/drawing/2014/main" val="10000"/>
                  </a:ext>
                </a:extLst>
              </a:tr>
              <a:tr h="3593486">
                <a:tc>
                  <a:txBody>
                    <a:bodyPr/>
                    <a:lstStyle/>
                    <a:p>
                      <a:pPr algn="l"/>
                      <a:r>
                        <a:rPr lang="en-GB" sz="1600" kern="1200" dirty="0">
                          <a:solidFill>
                            <a:schemeClr val="tx1"/>
                          </a:solidFill>
                          <a:effectLst/>
                          <a:latin typeface="+mn-lt"/>
                          <a:ea typeface="+mn-ea"/>
                          <a:cs typeface="+mn-cs"/>
                        </a:rPr>
                        <a:t>Hotels may be significantly impacted by government policies pertaining to environmental sustainability. Hotels need to make investments in sustainable practises to comply with environmental regulations</a:t>
                      </a:r>
                      <a:r>
                        <a:rPr lang="en-GB" sz="1600" kern="1200" baseline="0" dirty="0">
                          <a:solidFill>
                            <a:schemeClr val="tx1"/>
                          </a:solidFill>
                          <a:effectLst/>
                          <a:latin typeface="+mn-lt"/>
                          <a:ea typeface="+mn-ea"/>
                          <a:cs typeface="+mn-cs"/>
                        </a:rPr>
                        <a:t> </a:t>
                      </a:r>
                      <a:r>
                        <a:rPr lang="en-US" sz="1600" kern="1200" dirty="0">
                          <a:solidFill>
                            <a:schemeClr val="tx1"/>
                          </a:solidFill>
                          <a:effectLst/>
                          <a:latin typeface="+mn-lt"/>
                          <a:ea typeface="+mn-ea"/>
                          <a:cs typeface="+mn-cs"/>
                        </a:rPr>
                        <a:t>(Agarwal, et al., 2021)</a:t>
                      </a:r>
                      <a:r>
                        <a:rPr lang="en-GB" sz="1600" kern="1200" dirty="0">
                          <a:solidFill>
                            <a:schemeClr val="tx1"/>
                          </a:solidFill>
                          <a:effectLst/>
                          <a:latin typeface="+mn-lt"/>
                          <a:ea typeface="+mn-ea"/>
                          <a:cs typeface="+mn-cs"/>
                        </a:rPr>
                        <a:t>.</a:t>
                      </a:r>
                      <a:endParaRPr lang="en-GB" sz="1600" dirty="0"/>
                    </a:p>
                  </a:txBody>
                  <a:tcPr/>
                </a:tc>
                <a:tc>
                  <a:txBody>
                    <a:bodyPr/>
                    <a:lstStyle/>
                    <a:p>
                      <a:r>
                        <a:rPr lang="en-GB" sz="1600" kern="1200" dirty="0">
                          <a:solidFill>
                            <a:schemeClr val="tx1"/>
                          </a:solidFill>
                          <a:effectLst/>
                          <a:latin typeface="+mn-lt"/>
                          <a:ea typeface="+mn-ea"/>
                          <a:cs typeface="+mn-cs"/>
                        </a:rPr>
                        <a:t>Excessive dollar conversion rates have the potential to deter international travellers from travelling to Marriott hotels, which might negatively affect occupancy rates and revenue </a:t>
                      </a:r>
                      <a:r>
                        <a:rPr lang="en-US" sz="1600" kern="1200" dirty="0">
                          <a:solidFill>
                            <a:schemeClr val="tx1"/>
                          </a:solidFill>
                          <a:effectLst/>
                          <a:latin typeface="+mn-lt"/>
                          <a:ea typeface="+mn-ea"/>
                          <a:cs typeface="+mn-cs"/>
                        </a:rPr>
                        <a:t>(Anthony, 2018)</a:t>
                      </a:r>
                      <a:r>
                        <a:rPr lang="en-GB" sz="1600" kern="1200" dirty="0">
                          <a:solidFill>
                            <a:schemeClr val="tx1"/>
                          </a:solidFill>
                          <a:effectLst/>
                          <a:latin typeface="+mn-lt"/>
                          <a:ea typeface="+mn-ea"/>
                          <a:cs typeface="+mn-cs"/>
                        </a:rPr>
                        <a:t>.</a:t>
                      </a:r>
                      <a:endParaRPr lang="en-GB" sz="1600" dirty="0"/>
                    </a:p>
                  </a:txBody>
                  <a:tcPr/>
                </a:tc>
                <a:tc>
                  <a:txBody>
                    <a:bodyPr/>
                    <a:lstStyle/>
                    <a:p>
                      <a:r>
                        <a:rPr lang="en-GB" sz="1600" kern="1200" dirty="0">
                          <a:solidFill>
                            <a:schemeClr val="tx1"/>
                          </a:solidFill>
                          <a:effectLst/>
                          <a:latin typeface="+mn-lt"/>
                          <a:ea typeface="+mn-ea"/>
                          <a:cs typeface="+mn-cs"/>
                        </a:rPr>
                        <a:t>An ageing traveller population in the UK and Europe can drive up demand for certain travel experiences, including staying at luxury resorts that provide sustainable practises </a:t>
                      </a:r>
                      <a:r>
                        <a:rPr lang="en-US" sz="1600" kern="1200" dirty="0">
                          <a:solidFill>
                            <a:schemeClr val="tx1"/>
                          </a:solidFill>
                          <a:effectLst/>
                          <a:latin typeface="+mn-lt"/>
                          <a:ea typeface="+mn-ea"/>
                          <a:cs typeface="+mn-cs"/>
                        </a:rPr>
                        <a:t>(Morrison, 2022)</a:t>
                      </a:r>
                      <a:r>
                        <a:rPr lang="en-GB" sz="1600" kern="1200" dirty="0">
                          <a:solidFill>
                            <a:schemeClr val="tx1"/>
                          </a:solidFill>
                          <a:effectLst/>
                          <a:latin typeface="+mn-lt"/>
                          <a:ea typeface="+mn-ea"/>
                          <a:cs typeface="+mn-cs"/>
                        </a:rPr>
                        <a:t>.</a:t>
                      </a:r>
                      <a:endParaRPr lang="en-GB" sz="1600" dirty="0"/>
                    </a:p>
                  </a:txBody>
                  <a:tcPr/>
                </a:tc>
                <a:tc>
                  <a:txBody>
                    <a:bodyPr/>
                    <a:lstStyle/>
                    <a:p>
                      <a:r>
                        <a:rPr lang="en-GB" sz="1600" kern="1200" dirty="0">
                          <a:solidFill>
                            <a:schemeClr val="tx1"/>
                          </a:solidFill>
                          <a:effectLst/>
                          <a:latin typeface="+mn-lt"/>
                          <a:ea typeface="+mn-ea"/>
                          <a:cs typeface="+mn-cs"/>
                        </a:rPr>
                        <a:t>Hotels may lower their environmental impact and operating expenses by using waste-reduction strategies and energy-efficient systems, among other advances in environmental technology </a:t>
                      </a:r>
                      <a:r>
                        <a:rPr lang="en-US" sz="1600" kern="1200" dirty="0">
                          <a:solidFill>
                            <a:schemeClr val="tx1"/>
                          </a:solidFill>
                          <a:effectLst/>
                          <a:latin typeface="+mn-lt"/>
                          <a:ea typeface="+mn-ea"/>
                          <a:cs typeface="+mn-cs"/>
                        </a:rPr>
                        <a:t>(</a:t>
                      </a:r>
                      <a:r>
                        <a:rPr lang="en-US" sz="1600" kern="1200" dirty="0" err="1">
                          <a:solidFill>
                            <a:schemeClr val="tx1"/>
                          </a:solidFill>
                          <a:effectLst/>
                          <a:latin typeface="+mn-lt"/>
                          <a:ea typeface="+mn-ea"/>
                          <a:cs typeface="+mn-cs"/>
                        </a:rPr>
                        <a:t>Aysegul</a:t>
                      </a:r>
                      <a:r>
                        <a:rPr lang="en-US" sz="1600" kern="1200" dirty="0">
                          <a:solidFill>
                            <a:schemeClr val="tx1"/>
                          </a:solidFill>
                          <a:effectLst/>
                          <a:latin typeface="+mn-lt"/>
                          <a:ea typeface="+mn-ea"/>
                          <a:cs typeface="+mn-cs"/>
                        </a:rPr>
                        <a:t>, et al., 2022)</a:t>
                      </a:r>
                      <a:r>
                        <a:rPr lang="en-GB" sz="1600" kern="1200" dirty="0">
                          <a:solidFill>
                            <a:schemeClr val="tx1"/>
                          </a:solidFill>
                          <a:effectLst/>
                          <a:latin typeface="+mn-lt"/>
                          <a:ea typeface="+mn-ea"/>
                          <a:cs typeface="+mn-cs"/>
                        </a:rPr>
                        <a:t>.</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Costs associated with employment might increase for Marriott if a higher minimum wage is mandated by law, which could have an effect on the company's bottom line and level of customer satisfaction. </a:t>
                      </a:r>
                      <a:r>
                        <a:rPr lang="en-US" sz="1600" kern="1200" dirty="0">
                          <a:solidFill>
                            <a:schemeClr val="tx1"/>
                          </a:solidFill>
                          <a:effectLst/>
                          <a:latin typeface="+mn-lt"/>
                          <a:ea typeface="+mn-ea"/>
                          <a:cs typeface="+mn-cs"/>
                        </a:rPr>
                        <a:t>(</a:t>
                      </a:r>
                      <a:r>
                        <a:rPr lang="en-US" sz="1600" kern="1200" dirty="0" err="1">
                          <a:solidFill>
                            <a:schemeClr val="tx1"/>
                          </a:solidFill>
                          <a:effectLst/>
                          <a:latin typeface="+mn-lt"/>
                          <a:ea typeface="+mn-ea"/>
                          <a:cs typeface="+mn-cs"/>
                        </a:rPr>
                        <a:t>Simpao</a:t>
                      </a:r>
                      <a:r>
                        <a:rPr lang="en-US" sz="1600" kern="1200" dirty="0">
                          <a:solidFill>
                            <a:schemeClr val="tx1"/>
                          </a:solidFill>
                          <a:effectLst/>
                          <a:latin typeface="+mn-lt"/>
                          <a:ea typeface="+mn-ea"/>
                          <a:cs typeface="+mn-cs"/>
                        </a:rPr>
                        <a:t>, 2018)</a:t>
                      </a:r>
                      <a:r>
                        <a:rPr lang="en-GB" sz="1600" kern="1200" dirty="0">
                          <a:solidFill>
                            <a:schemeClr val="tx1"/>
                          </a:solidFill>
                          <a:effectLst/>
                          <a:latin typeface="+mn-lt"/>
                          <a:ea typeface="+mn-ea"/>
                          <a:cs typeface="+mn-cs"/>
                        </a:rPr>
                        <a:t>.</a:t>
                      </a:r>
                      <a:endParaRPr lang="en-US" sz="1600" kern="1200" dirty="0">
                        <a:solidFill>
                          <a:schemeClr val="tx1"/>
                        </a:solidFill>
                        <a:effectLst/>
                        <a:latin typeface="+mn-lt"/>
                        <a:ea typeface="+mn-ea"/>
                        <a:cs typeface="+mn-cs"/>
                      </a:endParaRPr>
                    </a:p>
                    <a:p>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Climate change, such as temperature shifts that impact resorts and destinations, increasing sea levels, and extreme weather events, may cause business disruptions for Marriott </a:t>
                      </a:r>
                      <a:r>
                        <a:rPr lang="en-US" sz="1600" kern="1200" dirty="0">
                          <a:solidFill>
                            <a:schemeClr val="tx1"/>
                          </a:solidFill>
                          <a:effectLst/>
                          <a:latin typeface="+mn-lt"/>
                          <a:ea typeface="+mn-ea"/>
                          <a:cs typeface="+mn-cs"/>
                        </a:rPr>
                        <a:t>(</a:t>
                      </a:r>
                      <a:r>
                        <a:rPr lang="en-US" sz="1600" kern="1200" dirty="0" err="1">
                          <a:solidFill>
                            <a:schemeClr val="tx1"/>
                          </a:solidFill>
                          <a:effectLst/>
                          <a:latin typeface="+mn-lt"/>
                          <a:ea typeface="+mn-ea"/>
                          <a:cs typeface="+mn-cs"/>
                        </a:rPr>
                        <a:t>Legrand</a:t>
                      </a:r>
                      <a:r>
                        <a:rPr lang="en-US" sz="1600" kern="1200" dirty="0">
                          <a:solidFill>
                            <a:schemeClr val="tx1"/>
                          </a:solidFill>
                          <a:effectLst/>
                          <a:latin typeface="+mn-lt"/>
                          <a:ea typeface="+mn-ea"/>
                          <a:cs typeface="+mn-cs"/>
                        </a:rPr>
                        <a:t>, et al., 2022)</a:t>
                      </a:r>
                      <a:r>
                        <a:rPr lang="en-GB" sz="1600" kern="1200" dirty="0">
                          <a:solidFill>
                            <a:schemeClr val="tx1"/>
                          </a:solidFill>
                          <a:effectLst/>
                          <a:latin typeface="+mn-lt"/>
                          <a:ea typeface="+mn-ea"/>
                          <a:cs typeface="+mn-cs"/>
                        </a:rPr>
                        <a:t>.</a:t>
                      </a:r>
                      <a:endParaRPr lang="en-US" sz="1600" kern="1200" dirty="0">
                        <a:solidFill>
                          <a:schemeClr val="tx1"/>
                        </a:solidFill>
                        <a:effectLst/>
                        <a:latin typeface="+mn-lt"/>
                        <a:ea typeface="+mn-ea"/>
                        <a:cs typeface="+mn-cs"/>
                      </a:endParaRPr>
                    </a:p>
                    <a:p>
                      <a:endParaRPr lang="en-GB"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871903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342727"/>
            <a:ext cx="10099343" cy="584775"/>
          </a:xfrm>
          <a:prstGeom prst="rect">
            <a:avLst/>
          </a:prstGeom>
          <a:solidFill>
            <a:schemeClr val="accent2"/>
          </a:solidFill>
        </p:spPr>
        <p:txBody>
          <a:bodyPr wrap="square" rtlCol="0">
            <a:spAutoFit/>
          </a:bodyPr>
          <a:lstStyle/>
          <a:p>
            <a:pPr algn="ctr"/>
            <a:r>
              <a:rPr lang="en-US" sz="3200" b="1" dirty="0">
                <a:solidFill>
                  <a:schemeClr val="bg1"/>
                </a:solidFill>
              </a:rPr>
              <a:t>Application to the Hotel &amp; Hospitality Sector</a:t>
            </a:r>
            <a:endParaRPr lang="en-GB" sz="3200" b="1" dirty="0">
              <a:solidFill>
                <a:schemeClr val="bg1"/>
              </a:solidFill>
            </a:endParaRPr>
          </a:p>
        </p:txBody>
      </p:sp>
      <p:sp>
        <p:nvSpPr>
          <p:cNvPr id="5" name="TextBox 4"/>
          <p:cNvSpPr txBox="1"/>
          <p:nvPr/>
        </p:nvSpPr>
        <p:spPr>
          <a:xfrm>
            <a:off x="494514" y="1685366"/>
            <a:ext cx="5732910" cy="2862322"/>
          </a:xfrm>
          <a:prstGeom prst="rect">
            <a:avLst/>
          </a:prstGeom>
          <a:solidFill>
            <a:schemeClr val="bg1"/>
          </a:solidFill>
          <a:effectLst>
            <a:glow rad="139700">
              <a:schemeClr val="accent2">
                <a:satMod val="175000"/>
                <a:alpha val="40000"/>
              </a:schemeClr>
            </a:glow>
          </a:effectLst>
        </p:spPr>
        <p:txBody>
          <a:bodyPr wrap="square" rtlCol="0">
            <a:spAutoFit/>
          </a:bodyPr>
          <a:lstStyle/>
          <a:p>
            <a:pPr marL="342900" indent="-342900">
              <a:buFont typeface="Arial" panose="020B0604020202020204" pitchFamily="34" charset="0"/>
              <a:buChar char="•"/>
            </a:pPr>
            <a:r>
              <a:rPr lang="en-GB" sz="2000" dirty="0"/>
              <a:t>One particular area in the hotel and hospitality industry that warrants consideration in light of the current sustainability issue is "</a:t>
            </a:r>
            <a:r>
              <a:rPr lang="en-GB" sz="2000" b="1" dirty="0"/>
              <a:t>Food and Beverage Operations</a:t>
            </a:r>
            <a:r>
              <a:rPr lang="en-GB" sz="2000" dirty="0"/>
              <a:t>." </a:t>
            </a:r>
          </a:p>
          <a:p>
            <a:pPr marL="342900" indent="-342900">
              <a:buFont typeface="Arial" panose="020B0604020202020204" pitchFamily="34" charset="0"/>
              <a:buChar char="•"/>
            </a:pPr>
            <a:r>
              <a:rPr lang="en-GB" sz="2000" dirty="0"/>
              <a:t>The provision of food and beverage services, such as room service, restaurants, cafés, and bars, in hotels is essential to guest happiness and has a substantial effect on the environmental sustainability of a hotel.</a:t>
            </a:r>
          </a:p>
        </p:txBody>
      </p:sp>
      <p:pic>
        <p:nvPicPr>
          <p:cNvPr id="6" name="Picture 2" descr="Beverage PNG Pic"/>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49763" y="3587964"/>
            <a:ext cx="2588857" cy="191944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Beverage-Transparen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7831" y="2991793"/>
            <a:ext cx="4348186" cy="281418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Q Food PNG, Fast Food Pictures And Clipart Free Download - Free  Transparent PNG Logo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0152" y="1130900"/>
            <a:ext cx="2651772" cy="242420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Fork PNG Images, Fork And Spoon Clipart Download - Free Transparent PNG  Logos"/>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34144" r="32619"/>
          <a:stretch/>
        </p:blipFill>
        <p:spPr bwMode="auto">
          <a:xfrm>
            <a:off x="10099342" y="1374008"/>
            <a:ext cx="859809" cy="1617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0307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47381" y="157989"/>
            <a:ext cx="8344619" cy="1106950"/>
          </a:xfrm>
          <a:prstGeom prst="rect">
            <a:avLst/>
          </a:prstGeom>
          <a:solidFill>
            <a:schemeClr val="accent2"/>
          </a:solidFill>
        </p:spPr>
        <p:txBody>
          <a:bodyPr wrap="square" rtlCol="0">
            <a:spAutoFit/>
          </a:bodyPr>
          <a:lstStyle/>
          <a:p>
            <a:pPr algn="ctr"/>
            <a:r>
              <a:rPr lang="en-US" sz="3200" b="1" dirty="0">
                <a:solidFill>
                  <a:schemeClr val="bg1"/>
                </a:solidFill>
              </a:rPr>
              <a:t>The Actual Effects of Sustainability on the </a:t>
            </a:r>
          </a:p>
          <a:p>
            <a:pPr algn="ctr"/>
            <a:r>
              <a:rPr lang="en-US" sz="3200" b="1" dirty="0">
                <a:solidFill>
                  <a:schemeClr val="bg1"/>
                </a:solidFill>
              </a:rPr>
              <a:t>Food and Beverage Industry</a:t>
            </a:r>
            <a:endParaRPr lang="en-GB" sz="3200" b="1" dirty="0">
              <a:solidFill>
                <a:schemeClr val="bg1"/>
              </a:solidFill>
            </a:endParaRPr>
          </a:p>
        </p:txBody>
      </p:sp>
      <p:sp>
        <p:nvSpPr>
          <p:cNvPr id="5" name="TextBox 4"/>
          <p:cNvSpPr txBox="1"/>
          <p:nvPr/>
        </p:nvSpPr>
        <p:spPr>
          <a:xfrm>
            <a:off x="446012" y="1753811"/>
            <a:ext cx="4593587" cy="3570208"/>
          </a:xfrm>
          <a:prstGeom prst="rect">
            <a:avLst/>
          </a:prstGeom>
          <a:solidFill>
            <a:schemeClr val="bg1"/>
          </a:solidFill>
          <a:effectLst>
            <a:glow rad="139700">
              <a:schemeClr val="accent2">
                <a:satMod val="175000"/>
                <a:alpha val="40000"/>
              </a:schemeClr>
            </a:glow>
          </a:effectLst>
        </p:spPr>
        <p:txBody>
          <a:bodyPr wrap="square" rtlCol="0">
            <a:spAutoFit/>
          </a:bodyPr>
          <a:lstStyle/>
          <a:p>
            <a:endParaRPr lang="en-US"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GB" sz="1600" dirty="0"/>
          </a:p>
          <a:p>
            <a:endParaRPr lang="en-GB" sz="1600" b="1" dirty="0"/>
          </a:p>
          <a:p>
            <a:r>
              <a:rPr lang="en-GB" sz="1600" b="1" dirty="0"/>
              <a:t>Strength</a:t>
            </a:r>
          </a:p>
          <a:p>
            <a:pPr marL="285750" indent="-285750">
              <a:buFont typeface="Arial" panose="020B0604020202020204" pitchFamily="34" charset="0"/>
              <a:buChar char="•"/>
            </a:pPr>
            <a:r>
              <a:rPr lang="en-GB" sz="1600" dirty="0"/>
              <a:t>Encourages ethical farming methods, lessens the carbon impact caused by transportation, and helps local communities.</a:t>
            </a:r>
            <a:endParaRPr lang="en-US" sz="1600" dirty="0"/>
          </a:p>
          <a:p>
            <a:r>
              <a:rPr lang="en-GB" sz="1600" b="1" dirty="0"/>
              <a:t>Limitations </a:t>
            </a:r>
            <a:endParaRPr lang="en-US" sz="1600" b="1" dirty="0"/>
          </a:p>
          <a:p>
            <a:pPr marL="285750" indent="-285750">
              <a:buFont typeface="Arial" panose="020B0604020202020204" pitchFamily="34" charset="0"/>
              <a:buChar char="•"/>
            </a:pPr>
            <a:r>
              <a:rPr lang="en-GB" sz="1600" dirty="0"/>
              <a:t>The cost of sustainable sourcing could be higher, and seasonal fluctuations in supplies might make menu consistency difficult </a:t>
            </a:r>
            <a:r>
              <a:rPr lang="en-US" sz="1600" dirty="0"/>
              <a:t>(</a:t>
            </a:r>
            <a:r>
              <a:rPr lang="en-US" sz="1600" dirty="0" err="1"/>
              <a:t>Engida</a:t>
            </a:r>
            <a:r>
              <a:rPr lang="en-US" sz="1600" dirty="0"/>
              <a:t>, et al., 2018)</a:t>
            </a:r>
            <a:r>
              <a:rPr lang="en-GB" sz="1600" dirty="0"/>
              <a:t>.</a:t>
            </a:r>
            <a:endParaRPr lang="en-US" sz="1600" b="1" dirty="0"/>
          </a:p>
        </p:txBody>
      </p:sp>
      <p:sp>
        <p:nvSpPr>
          <p:cNvPr id="6" name="Oval 5"/>
          <p:cNvSpPr/>
          <p:nvPr/>
        </p:nvSpPr>
        <p:spPr>
          <a:xfrm>
            <a:off x="834237" y="1773621"/>
            <a:ext cx="1802932" cy="1691418"/>
          </a:xfrm>
          <a:prstGeom prst="ellipse">
            <a:avLst/>
          </a:prstGeom>
          <a:solidFill>
            <a:schemeClr val="accent6">
              <a:lumMod val="60000"/>
              <a:lumOff val="4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921615" y="2063945"/>
            <a:ext cx="1628175" cy="1077218"/>
          </a:xfrm>
          <a:prstGeom prst="rect">
            <a:avLst/>
          </a:prstGeom>
          <a:noFill/>
        </p:spPr>
        <p:txBody>
          <a:bodyPr wrap="square" rtlCol="0">
            <a:spAutoFit/>
          </a:bodyPr>
          <a:lstStyle/>
          <a:p>
            <a:pPr marL="0" lvl="2" algn="ctr"/>
            <a:r>
              <a:rPr lang="en-GB" sz="1600" b="1" i="1" u="sng" dirty="0"/>
              <a:t>Response from Sustainable Sourcing Management</a:t>
            </a:r>
            <a:endParaRPr lang="en-US" sz="1600" b="1" i="1" u="sng" dirty="0"/>
          </a:p>
        </p:txBody>
      </p:sp>
      <p:sp>
        <p:nvSpPr>
          <p:cNvPr id="8" name="TextBox 7"/>
          <p:cNvSpPr txBox="1"/>
          <p:nvPr/>
        </p:nvSpPr>
        <p:spPr>
          <a:xfrm>
            <a:off x="5446298" y="1753811"/>
            <a:ext cx="6446838" cy="3477875"/>
          </a:xfrm>
          <a:prstGeom prst="rect">
            <a:avLst/>
          </a:prstGeom>
          <a:solidFill>
            <a:schemeClr val="bg1"/>
          </a:solidFill>
          <a:effectLst>
            <a:glow rad="139700">
              <a:schemeClr val="accent2">
                <a:satMod val="175000"/>
                <a:alpha val="40000"/>
              </a:schemeClr>
            </a:glow>
          </a:effectLst>
        </p:spPr>
        <p:txBody>
          <a:bodyPr wrap="square" rtlCol="0">
            <a:spAutoFit/>
          </a:bodyPr>
          <a:lstStyle/>
          <a:p>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GB" dirty="0"/>
          </a:p>
          <a:p>
            <a:endParaRPr lang="en-GB" b="1" dirty="0"/>
          </a:p>
          <a:p>
            <a:r>
              <a:rPr lang="en-GB" sz="1600" b="1" dirty="0"/>
              <a:t>Strength</a:t>
            </a:r>
          </a:p>
          <a:p>
            <a:pPr marL="285750" indent="-285750">
              <a:buFont typeface="Arial" panose="020B0604020202020204" pitchFamily="34" charset="0"/>
              <a:buChar char="•"/>
            </a:pPr>
            <a:r>
              <a:rPr lang="en-GB" sz="1600" dirty="0"/>
              <a:t>Minimises garbage going to landfills cuts down on disposal expenses and shows visitors that you care about the environment.</a:t>
            </a:r>
          </a:p>
          <a:p>
            <a:r>
              <a:rPr lang="en-GB" sz="1600" b="1" dirty="0"/>
              <a:t>Limitations </a:t>
            </a:r>
            <a:endParaRPr lang="en-US" sz="1600" b="1" dirty="0"/>
          </a:p>
          <a:p>
            <a:pPr marL="285750" indent="-285750">
              <a:buFont typeface="Arial" panose="020B0604020202020204" pitchFamily="34" charset="0"/>
              <a:buChar char="•"/>
            </a:pPr>
            <a:r>
              <a:rPr lang="en-GB" sz="1600" dirty="0"/>
              <a:t>Training employees and making early expenditures on equipment and infrastructure are necessary for the implementation of waste reduction programmes </a:t>
            </a:r>
            <a:r>
              <a:rPr lang="en-US" sz="1600" dirty="0"/>
              <a:t>(</a:t>
            </a:r>
            <a:r>
              <a:rPr lang="en-US" sz="1600" dirty="0" err="1"/>
              <a:t>Dhir</a:t>
            </a:r>
            <a:r>
              <a:rPr lang="en-US" sz="1600" dirty="0"/>
              <a:t>, et al., 2020)</a:t>
            </a:r>
            <a:r>
              <a:rPr lang="en-GB" sz="1600" dirty="0"/>
              <a:t>.</a:t>
            </a:r>
            <a:endParaRPr lang="en-US" sz="1600" dirty="0"/>
          </a:p>
        </p:txBody>
      </p:sp>
      <p:sp>
        <p:nvSpPr>
          <p:cNvPr id="9" name="Oval 8"/>
          <p:cNvSpPr/>
          <p:nvPr/>
        </p:nvSpPr>
        <p:spPr>
          <a:xfrm>
            <a:off x="5815612" y="1793820"/>
            <a:ext cx="1853014" cy="1718714"/>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994118" y="2192665"/>
            <a:ext cx="2543730" cy="830997"/>
          </a:xfrm>
          <a:prstGeom prst="rect">
            <a:avLst/>
          </a:prstGeom>
          <a:noFill/>
        </p:spPr>
        <p:txBody>
          <a:bodyPr wrap="square" rtlCol="0">
            <a:spAutoFit/>
          </a:bodyPr>
          <a:lstStyle/>
          <a:p>
            <a:pPr lvl="2" algn="ctr"/>
            <a:r>
              <a:rPr lang="en-GB" sz="1600" b="1" i="1" u="sng" dirty="0"/>
              <a:t>Response to Waste Reduction in Management</a:t>
            </a:r>
            <a:endParaRPr lang="en-US" sz="1600" b="1" i="1" u="sng" dirty="0"/>
          </a:p>
        </p:txBody>
      </p:sp>
      <p:sp>
        <p:nvSpPr>
          <p:cNvPr id="11" name="TextBox 10"/>
          <p:cNvSpPr txBox="1"/>
          <p:nvPr/>
        </p:nvSpPr>
        <p:spPr>
          <a:xfrm>
            <a:off x="7775237" y="2184698"/>
            <a:ext cx="4011288" cy="1354217"/>
          </a:xfrm>
          <a:prstGeom prst="rect">
            <a:avLst/>
          </a:prstGeom>
          <a:noFill/>
        </p:spPr>
        <p:txBody>
          <a:bodyPr wrap="square" rtlCol="0">
            <a:spAutoFit/>
          </a:bodyPr>
          <a:lstStyle/>
          <a:p>
            <a:r>
              <a:rPr lang="en-GB" sz="1600" dirty="0"/>
              <a:t>More and more hotels are putting waste reduction techniques into practise, such as recycling, composting organic waste, and controlling portion sizes to reduce food waste.</a:t>
            </a:r>
          </a:p>
          <a:p>
            <a:endParaRPr lang="en-GB" dirty="0"/>
          </a:p>
        </p:txBody>
      </p:sp>
      <p:sp>
        <p:nvSpPr>
          <p:cNvPr id="12" name="TextBox 11"/>
          <p:cNvSpPr txBox="1"/>
          <p:nvPr/>
        </p:nvSpPr>
        <p:spPr>
          <a:xfrm>
            <a:off x="2788276" y="2184698"/>
            <a:ext cx="2118463" cy="1354217"/>
          </a:xfrm>
          <a:prstGeom prst="rect">
            <a:avLst/>
          </a:prstGeom>
          <a:noFill/>
        </p:spPr>
        <p:txBody>
          <a:bodyPr wrap="square" rtlCol="0">
            <a:spAutoFit/>
          </a:bodyPr>
          <a:lstStyle/>
          <a:p>
            <a:r>
              <a:rPr lang="en-GB" sz="1600" dirty="0"/>
              <a:t>A lot of hotels are now sourcing their food and drinks responsibly and locally.</a:t>
            </a:r>
          </a:p>
          <a:p>
            <a:endParaRPr lang="en-GB" dirty="0"/>
          </a:p>
        </p:txBody>
      </p:sp>
    </p:spTree>
    <p:extLst>
      <p:ext uri="{BB962C8B-B14F-4D97-AF65-F5344CB8AC3E}">
        <p14:creationId xmlns:p14="http://schemas.microsoft.com/office/powerpoint/2010/main" val="1183720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80431" y="260745"/>
            <a:ext cx="8411570" cy="1077218"/>
          </a:xfrm>
          <a:prstGeom prst="rect">
            <a:avLst/>
          </a:prstGeom>
          <a:solidFill>
            <a:schemeClr val="accent2"/>
          </a:solidFill>
        </p:spPr>
        <p:txBody>
          <a:bodyPr wrap="square" rtlCol="0">
            <a:spAutoFit/>
          </a:bodyPr>
          <a:lstStyle/>
          <a:p>
            <a:pPr algn="ctr"/>
            <a:r>
              <a:rPr lang="en-US" sz="3200" b="1" dirty="0">
                <a:solidFill>
                  <a:schemeClr val="bg1"/>
                </a:solidFill>
              </a:rPr>
              <a:t>The Actual Effects of Sustainability on the</a:t>
            </a:r>
          </a:p>
          <a:p>
            <a:pPr algn="ctr"/>
            <a:r>
              <a:rPr lang="en-US" sz="3200" b="1" dirty="0">
                <a:solidFill>
                  <a:schemeClr val="bg1"/>
                </a:solidFill>
              </a:rPr>
              <a:t>Food and Beverage Industry</a:t>
            </a:r>
            <a:endParaRPr lang="en-GB" sz="3200" b="1" dirty="0">
              <a:solidFill>
                <a:schemeClr val="bg1"/>
              </a:solidFill>
            </a:endParaRPr>
          </a:p>
        </p:txBody>
      </p:sp>
      <p:sp>
        <p:nvSpPr>
          <p:cNvPr id="5" name="TextBox 4"/>
          <p:cNvSpPr txBox="1"/>
          <p:nvPr/>
        </p:nvSpPr>
        <p:spPr>
          <a:xfrm>
            <a:off x="492990" y="1584999"/>
            <a:ext cx="4593587" cy="4031873"/>
          </a:xfrm>
          <a:prstGeom prst="rect">
            <a:avLst/>
          </a:prstGeom>
          <a:solidFill>
            <a:schemeClr val="bg1"/>
          </a:solidFill>
          <a:effectLst>
            <a:glow rad="139700">
              <a:schemeClr val="accent2">
                <a:satMod val="175000"/>
                <a:alpha val="40000"/>
              </a:schemeClr>
            </a:glow>
          </a:effectLst>
        </p:spPr>
        <p:txBody>
          <a:bodyPr wrap="square" rtlCol="0">
            <a:spAutoFit/>
          </a:bodyPr>
          <a:lstStyle/>
          <a:p>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GB" sz="1600" dirty="0"/>
          </a:p>
          <a:p>
            <a:endParaRPr lang="en-GB" sz="1600" b="1" dirty="0"/>
          </a:p>
          <a:p>
            <a:endParaRPr lang="en-GB" sz="1600" b="1" dirty="0"/>
          </a:p>
          <a:p>
            <a:endParaRPr lang="en-GB" sz="1600" b="1" dirty="0"/>
          </a:p>
          <a:p>
            <a:r>
              <a:rPr lang="en-GB" sz="1600" b="1" dirty="0"/>
              <a:t>Strength</a:t>
            </a:r>
          </a:p>
          <a:p>
            <a:pPr marL="285750" indent="-285750">
              <a:buFont typeface="Arial" panose="020B0604020202020204" pitchFamily="34" charset="0"/>
              <a:buChar char="•"/>
            </a:pPr>
            <a:r>
              <a:rPr lang="en-GB" sz="1600" dirty="0"/>
              <a:t>It cuts greenhouse gas emissions, lowers operating costs, and supports sustainability objectives.</a:t>
            </a:r>
          </a:p>
          <a:p>
            <a:r>
              <a:rPr lang="en-GB" sz="1600" b="1" dirty="0"/>
              <a:t>Limitations </a:t>
            </a:r>
            <a:endParaRPr lang="en-US" sz="1600" b="1" dirty="0"/>
          </a:p>
          <a:p>
            <a:pPr marL="285750" indent="-285750">
              <a:buFont typeface="Arial" panose="020B0604020202020204" pitchFamily="34" charset="0"/>
              <a:buChar char="•"/>
            </a:pPr>
            <a:r>
              <a:rPr lang="en-GB" sz="1600" dirty="0"/>
              <a:t>Energy-efficient renovations might have significant upfront expenditures, and continued efficiency depends on upkeep.</a:t>
            </a:r>
            <a:endParaRPr lang="en-US" sz="1600" dirty="0"/>
          </a:p>
        </p:txBody>
      </p:sp>
      <p:sp>
        <p:nvSpPr>
          <p:cNvPr id="6" name="Oval 5"/>
          <p:cNvSpPr/>
          <p:nvPr/>
        </p:nvSpPr>
        <p:spPr>
          <a:xfrm>
            <a:off x="776716" y="1737156"/>
            <a:ext cx="1791630" cy="1765700"/>
          </a:xfrm>
          <a:prstGeom prst="ellipse">
            <a:avLst/>
          </a:prstGeom>
          <a:solidFill>
            <a:schemeClr val="accent5">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7" name="TextBox 6"/>
          <p:cNvSpPr txBox="1"/>
          <p:nvPr/>
        </p:nvSpPr>
        <p:spPr>
          <a:xfrm>
            <a:off x="0" y="2080025"/>
            <a:ext cx="2427655" cy="1077218"/>
          </a:xfrm>
          <a:prstGeom prst="rect">
            <a:avLst/>
          </a:prstGeom>
          <a:noFill/>
        </p:spPr>
        <p:txBody>
          <a:bodyPr wrap="square" rtlCol="0">
            <a:spAutoFit/>
          </a:bodyPr>
          <a:lstStyle/>
          <a:p>
            <a:pPr lvl="2" algn="ctr"/>
            <a:r>
              <a:rPr lang="en-GB" sz="1600" b="1" i="1" u="sng" dirty="0"/>
              <a:t>Reaction of Energy Efficiency Management</a:t>
            </a:r>
            <a:endParaRPr lang="en-US" sz="1600" b="1" i="1" u="sng" dirty="0"/>
          </a:p>
        </p:txBody>
      </p:sp>
      <p:sp>
        <p:nvSpPr>
          <p:cNvPr id="8" name="TextBox 7"/>
          <p:cNvSpPr txBox="1"/>
          <p:nvPr/>
        </p:nvSpPr>
        <p:spPr>
          <a:xfrm>
            <a:off x="5418162" y="1584999"/>
            <a:ext cx="6446838" cy="3539430"/>
          </a:xfrm>
          <a:prstGeom prst="rect">
            <a:avLst/>
          </a:prstGeom>
          <a:solidFill>
            <a:schemeClr val="bg1"/>
          </a:solidFill>
          <a:effectLst>
            <a:glow rad="139700">
              <a:schemeClr val="accent2">
                <a:satMod val="175000"/>
                <a:alpha val="40000"/>
              </a:schemeClr>
            </a:glow>
          </a:effectLst>
        </p:spPr>
        <p:txBody>
          <a:bodyPr wrap="square" rtlCol="0">
            <a:spAutoFit/>
          </a:bodyPr>
          <a:lstStyle/>
          <a:p>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GB" sz="1600" dirty="0"/>
          </a:p>
          <a:p>
            <a:endParaRPr lang="en-GB" sz="1600" b="1" dirty="0"/>
          </a:p>
          <a:p>
            <a:endParaRPr lang="en-GB" sz="1600" b="1" dirty="0"/>
          </a:p>
          <a:p>
            <a:endParaRPr lang="en-GB" sz="1600" b="1" dirty="0"/>
          </a:p>
          <a:p>
            <a:r>
              <a:rPr lang="en-GB" sz="1600" b="1" dirty="0"/>
              <a:t>Strength</a:t>
            </a:r>
          </a:p>
          <a:p>
            <a:pPr marL="285750" indent="-285750">
              <a:buFont typeface="Arial" panose="020B0604020202020204" pitchFamily="34" charset="0"/>
              <a:buChar char="•"/>
            </a:pPr>
            <a:r>
              <a:rPr lang="en-GB" sz="1600" dirty="0"/>
              <a:t>Meets visitor expectations, minimises plastic litter, and demonstrates a commitment to environmental sustainability.</a:t>
            </a:r>
            <a:endParaRPr lang="en-US" sz="1600" dirty="0"/>
          </a:p>
          <a:p>
            <a:r>
              <a:rPr lang="en-GB" sz="1600" b="1" dirty="0"/>
              <a:t>Limitations </a:t>
            </a:r>
            <a:endParaRPr lang="en-US" sz="1600" b="1" dirty="0"/>
          </a:p>
          <a:p>
            <a:pPr marL="285750" indent="-285750">
              <a:buFont typeface="Arial" panose="020B0604020202020204" pitchFamily="34" charset="0"/>
              <a:buChar char="•"/>
            </a:pPr>
            <a:r>
              <a:rPr lang="en-GB" sz="1600" dirty="0"/>
              <a:t>Supply chain management changes may be necessary when switching to sustainable alternatives, which may be more expensive </a:t>
            </a:r>
            <a:r>
              <a:rPr lang="en-US" sz="1600" dirty="0"/>
              <a:t>(Kim, 2022)</a:t>
            </a:r>
            <a:r>
              <a:rPr lang="en-GB" sz="1600" dirty="0"/>
              <a:t>.</a:t>
            </a:r>
            <a:endParaRPr lang="en-US" sz="1600" dirty="0"/>
          </a:p>
        </p:txBody>
      </p:sp>
      <p:sp>
        <p:nvSpPr>
          <p:cNvPr id="9" name="Oval 8"/>
          <p:cNvSpPr/>
          <p:nvPr/>
        </p:nvSpPr>
        <p:spPr>
          <a:xfrm>
            <a:off x="5711483" y="1842868"/>
            <a:ext cx="1856935" cy="1659988"/>
          </a:xfrm>
          <a:prstGeom prst="ellipse">
            <a:avLst/>
          </a:prstGeom>
          <a:solidFill>
            <a:srgbClr val="FFFF00"/>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0" name="TextBox 9"/>
          <p:cNvSpPr txBox="1"/>
          <p:nvPr/>
        </p:nvSpPr>
        <p:spPr>
          <a:xfrm>
            <a:off x="4915929" y="1977692"/>
            <a:ext cx="2543730" cy="1323439"/>
          </a:xfrm>
          <a:prstGeom prst="rect">
            <a:avLst/>
          </a:prstGeom>
          <a:noFill/>
        </p:spPr>
        <p:txBody>
          <a:bodyPr wrap="square" rtlCol="0">
            <a:spAutoFit/>
          </a:bodyPr>
          <a:lstStyle/>
          <a:p>
            <a:pPr lvl="2" algn="ctr"/>
            <a:r>
              <a:rPr lang="en-GB" sz="1600" b="1" i="1" u="sng" dirty="0"/>
              <a:t>Reaction</a:t>
            </a:r>
            <a:endParaRPr lang="en-US" sz="1600" b="1" i="1" u="sng" dirty="0"/>
          </a:p>
          <a:p>
            <a:pPr lvl="2" algn="ctr"/>
            <a:r>
              <a:rPr lang="en-GB" sz="1600" b="1" i="1" u="sng" dirty="0"/>
              <a:t>Of Decreased Plastic Consumption Management</a:t>
            </a:r>
            <a:endParaRPr lang="en-US" sz="1600" b="1" i="1" u="sng" dirty="0"/>
          </a:p>
        </p:txBody>
      </p:sp>
      <p:sp>
        <p:nvSpPr>
          <p:cNvPr id="11" name="TextBox 10"/>
          <p:cNvSpPr txBox="1"/>
          <p:nvPr/>
        </p:nvSpPr>
        <p:spPr>
          <a:xfrm>
            <a:off x="7711065" y="2193784"/>
            <a:ext cx="4011288" cy="1077218"/>
          </a:xfrm>
          <a:prstGeom prst="rect">
            <a:avLst/>
          </a:prstGeom>
          <a:noFill/>
        </p:spPr>
        <p:txBody>
          <a:bodyPr wrap="square" rtlCol="0">
            <a:spAutoFit/>
          </a:bodyPr>
          <a:lstStyle/>
          <a:p>
            <a:r>
              <a:rPr lang="en-GB" sz="1600" dirty="0"/>
              <a:t>Encouraging visitors to use less plastic and substituting sustainable options, such as reusable or biodegradable goods, for single-use plastics.</a:t>
            </a:r>
          </a:p>
        </p:txBody>
      </p:sp>
      <p:sp>
        <p:nvSpPr>
          <p:cNvPr id="12" name="TextBox 11"/>
          <p:cNvSpPr txBox="1"/>
          <p:nvPr/>
        </p:nvSpPr>
        <p:spPr>
          <a:xfrm>
            <a:off x="2710993" y="1800257"/>
            <a:ext cx="2322760" cy="2062103"/>
          </a:xfrm>
          <a:prstGeom prst="rect">
            <a:avLst/>
          </a:prstGeom>
          <a:noFill/>
        </p:spPr>
        <p:txBody>
          <a:bodyPr wrap="square" rtlCol="0">
            <a:spAutoFit/>
          </a:bodyPr>
          <a:lstStyle/>
          <a:p>
            <a:r>
              <a:rPr lang="en-GB" sz="1600" dirty="0"/>
              <a:t>Lowering energy use in the areas used for food preparation and serving by using smart HVAC systems, LED lighting, and energy-efficient kitchen equipment.</a:t>
            </a:r>
            <a:endParaRPr lang="en-US" sz="1600" dirty="0"/>
          </a:p>
          <a:p>
            <a:endParaRPr lang="en-GB" sz="1600" dirty="0"/>
          </a:p>
        </p:txBody>
      </p:sp>
    </p:spTree>
    <p:extLst>
      <p:ext uri="{BB962C8B-B14F-4D97-AF65-F5344CB8AC3E}">
        <p14:creationId xmlns:p14="http://schemas.microsoft.com/office/powerpoint/2010/main" val="3563700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80431" y="260745"/>
            <a:ext cx="8411570" cy="1077218"/>
          </a:xfrm>
          <a:prstGeom prst="rect">
            <a:avLst/>
          </a:prstGeom>
          <a:solidFill>
            <a:schemeClr val="accent2"/>
          </a:solidFill>
        </p:spPr>
        <p:txBody>
          <a:bodyPr wrap="square" rtlCol="0">
            <a:spAutoFit/>
          </a:bodyPr>
          <a:lstStyle/>
          <a:p>
            <a:pPr algn="ctr"/>
            <a:r>
              <a:rPr lang="en-US" sz="3200" b="1" dirty="0">
                <a:solidFill>
                  <a:schemeClr val="bg1"/>
                </a:solidFill>
              </a:rPr>
              <a:t>The Actual Effects of Sustainability on the</a:t>
            </a:r>
          </a:p>
          <a:p>
            <a:pPr algn="ctr"/>
            <a:r>
              <a:rPr lang="en-US" sz="3200" b="1" dirty="0">
                <a:solidFill>
                  <a:schemeClr val="bg1"/>
                </a:solidFill>
              </a:rPr>
              <a:t> Food and Beverage Industry</a:t>
            </a:r>
            <a:endParaRPr lang="en-GB" sz="3200" b="1" dirty="0">
              <a:solidFill>
                <a:schemeClr val="bg1"/>
              </a:solidFill>
            </a:endParaRPr>
          </a:p>
        </p:txBody>
      </p:sp>
      <p:sp>
        <p:nvSpPr>
          <p:cNvPr id="5" name="TextBox 4"/>
          <p:cNvSpPr txBox="1"/>
          <p:nvPr/>
        </p:nvSpPr>
        <p:spPr>
          <a:xfrm>
            <a:off x="492990" y="1584999"/>
            <a:ext cx="4593587" cy="4031873"/>
          </a:xfrm>
          <a:prstGeom prst="rect">
            <a:avLst/>
          </a:prstGeom>
          <a:solidFill>
            <a:schemeClr val="bg1"/>
          </a:solidFill>
          <a:effectLst>
            <a:glow rad="139700">
              <a:schemeClr val="accent2">
                <a:satMod val="175000"/>
                <a:alpha val="40000"/>
              </a:schemeClr>
            </a:glow>
          </a:effectLst>
        </p:spPr>
        <p:txBody>
          <a:bodyPr wrap="square" rtlCol="0">
            <a:spAutoFit/>
          </a:bodyPr>
          <a:lstStyle/>
          <a:p>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GB" sz="1600" dirty="0"/>
          </a:p>
          <a:p>
            <a:endParaRPr lang="en-GB" sz="1600" b="1" dirty="0"/>
          </a:p>
          <a:p>
            <a:endParaRPr lang="en-GB" sz="1600" b="1" dirty="0"/>
          </a:p>
          <a:p>
            <a:endParaRPr lang="en-GB" sz="1600" b="1" dirty="0"/>
          </a:p>
          <a:p>
            <a:r>
              <a:rPr lang="en-GB" sz="1600" b="1" dirty="0"/>
              <a:t>Strength</a:t>
            </a:r>
          </a:p>
          <a:p>
            <a:pPr marL="285750" indent="-285750">
              <a:buFont typeface="Arial" panose="020B0604020202020204" pitchFamily="34" charset="0"/>
              <a:buChar char="•"/>
            </a:pPr>
            <a:r>
              <a:rPr lang="en-GB" sz="1600" dirty="0"/>
              <a:t>Draws in eco-aware customers expands menu options and complies with evolving food trends.</a:t>
            </a:r>
          </a:p>
          <a:p>
            <a:r>
              <a:rPr lang="en-GB" sz="1600" b="1" dirty="0"/>
              <a:t>Limitations </a:t>
            </a:r>
            <a:endParaRPr lang="en-US" sz="1600" b="1" dirty="0"/>
          </a:p>
          <a:p>
            <a:pPr marL="285750" indent="-285750">
              <a:buFont typeface="Arial" panose="020B0604020202020204" pitchFamily="34" charset="0"/>
              <a:buChar char="•"/>
            </a:pPr>
            <a:r>
              <a:rPr lang="en-GB" sz="1600" dirty="0"/>
              <a:t>It may be difficult to strike a balance between sustainable solutions and conventional favourites, and increasing demand and awareness may take some time.</a:t>
            </a:r>
            <a:endParaRPr lang="en-US" sz="1600" dirty="0"/>
          </a:p>
        </p:txBody>
      </p:sp>
      <p:sp>
        <p:nvSpPr>
          <p:cNvPr id="6" name="Oval 5"/>
          <p:cNvSpPr/>
          <p:nvPr/>
        </p:nvSpPr>
        <p:spPr>
          <a:xfrm>
            <a:off x="836368" y="1908771"/>
            <a:ext cx="1655249" cy="1603717"/>
          </a:xfrm>
          <a:prstGeom prst="ellipse">
            <a:avLst/>
          </a:prstGeom>
          <a:solidFill>
            <a:srgbClr val="FFC000"/>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7" name="TextBox 6"/>
          <p:cNvSpPr txBox="1"/>
          <p:nvPr/>
        </p:nvSpPr>
        <p:spPr>
          <a:xfrm>
            <a:off x="-13889" y="2362413"/>
            <a:ext cx="2427655" cy="584775"/>
          </a:xfrm>
          <a:prstGeom prst="rect">
            <a:avLst/>
          </a:prstGeom>
          <a:noFill/>
        </p:spPr>
        <p:txBody>
          <a:bodyPr wrap="square" rtlCol="0">
            <a:spAutoFit/>
          </a:bodyPr>
          <a:lstStyle/>
          <a:p>
            <a:pPr lvl="2" algn="ctr"/>
            <a:r>
              <a:rPr lang="en-GB" sz="1600" b="1" i="1" u="sng" dirty="0"/>
              <a:t>Menu Innovation</a:t>
            </a:r>
            <a:endParaRPr lang="en-US" sz="1600" b="1" i="1" u="sng" dirty="0"/>
          </a:p>
        </p:txBody>
      </p:sp>
      <p:sp>
        <p:nvSpPr>
          <p:cNvPr id="8" name="TextBox 7"/>
          <p:cNvSpPr txBox="1"/>
          <p:nvPr/>
        </p:nvSpPr>
        <p:spPr>
          <a:xfrm>
            <a:off x="5418162" y="1584999"/>
            <a:ext cx="6446838" cy="3539430"/>
          </a:xfrm>
          <a:prstGeom prst="rect">
            <a:avLst/>
          </a:prstGeom>
          <a:solidFill>
            <a:schemeClr val="bg1"/>
          </a:solidFill>
          <a:effectLst>
            <a:glow rad="139700">
              <a:schemeClr val="accent2">
                <a:satMod val="175000"/>
                <a:alpha val="40000"/>
              </a:schemeClr>
            </a:glow>
          </a:effectLst>
        </p:spPr>
        <p:txBody>
          <a:bodyPr wrap="square" rtlCol="0">
            <a:spAutoFit/>
          </a:bodyPr>
          <a:lstStyle/>
          <a:p>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GB" sz="1600" dirty="0"/>
          </a:p>
          <a:p>
            <a:endParaRPr lang="en-GB" sz="1600" b="1" dirty="0"/>
          </a:p>
          <a:p>
            <a:endParaRPr lang="en-GB" sz="1600" b="1" dirty="0"/>
          </a:p>
          <a:p>
            <a:endParaRPr lang="en-GB" sz="1600" b="1" dirty="0"/>
          </a:p>
          <a:p>
            <a:r>
              <a:rPr lang="en-GB" sz="1600" b="1" dirty="0"/>
              <a:t>Strength</a:t>
            </a:r>
          </a:p>
          <a:p>
            <a:pPr marL="285750" indent="-285750">
              <a:buFont typeface="Arial" panose="020B0604020202020204" pitchFamily="34" charset="0"/>
              <a:buChar char="•"/>
            </a:pPr>
            <a:r>
              <a:rPr lang="en-GB" sz="1600" dirty="0"/>
              <a:t>Gives the hotel a competitive advantage, draws in ecologically aware visitors, and improves its reputation.</a:t>
            </a:r>
            <a:endParaRPr lang="en-US" sz="1600" dirty="0"/>
          </a:p>
          <a:p>
            <a:r>
              <a:rPr lang="en-GB" sz="1600" b="1" dirty="0"/>
              <a:t>Limitations </a:t>
            </a:r>
            <a:endParaRPr lang="en-US" sz="1600" b="1" dirty="0"/>
          </a:p>
          <a:p>
            <a:pPr marL="285750" indent="-285750">
              <a:buFont typeface="Arial" panose="020B0604020202020204" pitchFamily="34" charset="0"/>
              <a:buChar char="•"/>
            </a:pPr>
            <a:r>
              <a:rPr lang="en-GB" sz="1600" dirty="0"/>
              <a:t>Maintaining compliance may be difficult, and obtaining certifications may require a substantial amount of paperwork </a:t>
            </a:r>
            <a:r>
              <a:rPr lang="en-US" sz="1600" dirty="0"/>
              <a:t>(</a:t>
            </a:r>
            <a:r>
              <a:rPr lang="en-US" sz="1600" dirty="0" err="1"/>
              <a:t>Haldorai</a:t>
            </a:r>
            <a:r>
              <a:rPr lang="en-US" sz="1600" dirty="0"/>
              <a:t>, et al., 2022)</a:t>
            </a:r>
            <a:r>
              <a:rPr lang="en-GB" sz="1600" dirty="0"/>
              <a:t>.</a:t>
            </a:r>
            <a:endParaRPr lang="en-US" sz="1600" dirty="0"/>
          </a:p>
        </p:txBody>
      </p:sp>
      <p:sp>
        <p:nvSpPr>
          <p:cNvPr id="9" name="Oval 8"/>
          <p:cNvSpPr/>
          <p:nvPr/>
        </p:nvSpPr>
        <p:spPr>
          <a:xfrm>
            <a:off x="5908430" y="1908771"/>
            <a:ext cx="1744395" cy="1603717"/>
          </a:xfrm>
          <a:prstGeom prst="ellipse">
            <a:avLst/>
          </a:prstGeom>
          <a:solidFill>
            <a:schemeClr val="bg2">
              <a:lumMod val="9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0" name="TextBox 9"/>
          <p:cNvSpPr txBox="1"/>
          <p:nvPr/>
        </p:nvSpPr>
        <p:spPr>
          <a:xfrm>
            <a:off x="5019031" y="2418241"/>
            <a:ext cx="2543730" cy="584775"/>
          </a:xfrm>
          <a:prstGeom prst="rect">
            <a:avLst/>
          </a:prstGeom>
          <a:noFill/>
        </p:spPr>
        <p:txBody>
          <a:bodyPr wrap="square" rtlCol="0">
            <a:spAutoFit/>
          </a:bodyPr>
          <a:lstStyle/>
          <a:p>
            <a:pPr lvl="2" algn="ctr"/>
            <a:r>
              <a:rPr lang="en-GB" sz="1600" b="1" i="1" u="sng" dirty="0"/>
              <a:t>Certifications and Awards</a:t>
            </a:r>
            <a:endParaRPr lang="en-US" sz="1600" b="1" i="1" u="sng" dirty="0"/>
          </a:p>
        </p:txBody>
      </p:sp>
      <p:sp>
        <p:nvSpPr>
          <p:cNvPr id="11" name="TextBox 10"/>
          <p:cNvSpPr txBox="1"/>
          <p:nvPr/>
        </p:nvSpPr>
        <p:spPr>
          <a:xfrm>
            <a:off x="7753269" y="2239301"/>
            <a:ext cx="4011288" cy="830997"/>
          </a:xfrm>
          <a:prstGeom prst="rect">
            <a:avLst/>
          </a:prstGeom>
          <a:noFill/>
        </p:spPr>
        <p:txBody>
          <a:bodyPr wrap="square" rtlCol="0">
            <a:spAutoFit/>
          </a:bodyPr>
          <a:lstStyle/>
          <a:p>
            <a:r>
              <a:rPr lang="en-GB" sz="1600" dirty="0"/>
              <a:t>Seeking recognition via sustainable eating awards or certifications like LEED (Leadership in Energy and Environmental Design).</a:t>
            </a:r>
          </a:p>
        </p:txBody>
      </p:sp>
      <p:sp>
        <p:nvSpPr>
          <p:cNvPr id="12" name="TextBox 11"/>
          <p:cNvSpPr txBox="1"/>
          <p:nvPr/>
        </p:nvSpPr>
        <p:spPr>
          <a:xfrm>
            <a:off x="2696271" y="1679579"/>
            <a:ext cx="2322760" cy="2062103"/>
          </a:xfrm>
          <a:prstGeom prst="rect">
            <a:avLst/>
          </a:prstGeom>
          <a:noFill/>
        </p:spPr>
        <p:txBody>
          <a:bodyPr wrap="square" rtlCol="0">
            <a:spAutoFit/>
          </a:bodyPr>
          <a:lstStyle/>
          <a:p>
            <a:r>
              <a:rPr lang="en-GB" sz="1600" dirty="0"/>
              <a:t>Creating menus that emphasise sustainable and plant-based food alternatives to satisfy customers looking for environmentally responsible dining options.</a:t>
            </a:r>
          </a:p>
        </p:txBody>
      </p:sp>
    </p:spTree>
    <p:extLst>
      <p:ext uri="{BB962C8B-B14F-4D97-AF65-F5344CB8AC3E}">
        <p14:creationId xmlns:p14="http://schemas.microsoft.com/office/powerpoint/2010/main" val="2165437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53066"/>
            <a:ext cx="8411570" cy="584775"/>
          </a:xfrm>
          <a:prstGeom prst="rect">
            <a:avLst/>
          </a:prstGeom>
          <a:solidFill>
            <a:schemeClr val="accent2"/>
          </a:solidFill>
        </p:spPr>
        <p:txBody>
          <a:bodyPr wrap="square" rtlCol="0">
            <a:spAutoFit/>
          </a:bodyPr>
          <a:lstStyle/>
          <a:p>
            <a:pPr algn="ctr"/>
            <a:r>
              <a:rPr lang="en-US" sz="3200" b="1" dirty="0">
                <a:solidFill>
                  <a:schemeClr val="bg1"/>
                </a:solidFill>
              </a:rPr>
              <a:t>Future Policy &amp; Management Action</a:t>
            </a:r>
            <a:endParaRPr lang="en-GB" sz="3200" b="1" dirty="0">
              <a:solidFill>
                <a:schemeClr val="bg1"/>
              </a:solidFill>
            </a:endParaRPr>
          </a:p>
        </p:txBody>
      </p:sp>
      <p:sp>
        <p:nvSpPr>
          <p:cNvPr id="5" name="Oval 4"/>
          <p:cNvSpPr/>
          <p:nvPr/>
        </p:nvSpPr>
        <p:spPr>
          <a:xfrm>
            <a:off x="673210" y="1209823"/>
            <a:ext cx="3033468" cy="2661722"/>
          </a:xfrm>
          <a:prstGeom prst="ellipse">
            <a:avLst/>
          </a:prstGeom>
          <a:solidFill>
            <a:schemeClr val="accent6">
              <a:lumMod val="60000"/>
              <a:lumOff val="4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6" name="TextBox 5"/>
          <p:cNvSpPr txBox="1"/>
          <p:nvPr/>
        </p:nvSpPr>
        <p:spPr>
          <a:xfrm>
            <a:off x="510153" y="1578827"/>
            <a:ext cx="2427655" cy="338554"/>
          </a:xfrm>
          <a:prstGeom prst="rect">
            <a:avLst/>
          </a:prstGeom>
          <a:noFill/>
        </p:spPr>
        <p:txBody>
          <a:bodyPr wrap="square" rtlCol="0">
            <a:spAutoFit/>
          </a:bodyPr>
          <a:lstStyle/>
          <a:p>
            <a:pPr lvl="2" algn="ctr"/>
            <a:r>
              <a:rPr lang="en-GB" sz="1600" b="1" i="1" u="sng" dirty="0"/>
              <a:t>Strict Laws</a:t>
            </a:r>
            <a:endParaRPr lang="en-US" sz="1600" b="1" i="1" u="sng" dirty="0"/>
          </a:p>
        </p:txBody>
      </p:sp>
      <p:sp>
        <p:nvSpPr>
          <p:cNvPr id="7" name="TextBox 6"/>
          <p:cNvSpPr txBox="1"/>
          <p:nvPr/>
        </p:nvSpPr>
        <p:spPr>
          <a:xfrm>
            <a:off x="673209" y="1948159"/>
            <a:ext cx="2943449" cy="1323439"/>
          </a:xfrm>
          <a:prstGeom prst="rect">
            <a:avLst/>
          </a:prstGeom>
          <a:noFill/>
        </p:spPr>
        <p:txBody>
          <a:bodyPr wrap="square" rtlCol="0">
            <a:spAutoFit/>
          </a:bodyPr>
          <a:lstStyle/>
          <a:p>
            <a:pPr algn="ctr"/>
            <a:r>
              <a:rPr lang="en-GB" sz="1600" dirty="0"/>
              <a:t>Governments need to impose more stringent environmental laws and guidelines on the hotel sector, including a requirement for sustainability reporting</a:t>
            </a:r>
          </a:p>
        </p:txBody>
      </p:sp>
      <p:sp>
        <p:nvSpPr>
          <p:cNvPr id="8" name="TextBox 7"/>
          <p:cNvSpPr txBox="1"/>
          <p:nvPr/>
        </p:nvSpPr>
        <p:spPr>
          <a:xfrm>
            <a:off x="-963803" y="3848323"/>
            <a:ext cx="4744235" cy="830997"/>
          </a:xfrm>
          <a:prstGeom prst="rect">
            <a:avLst/>
          </a:prstGeom>
          <a:noFill/>
        </p:spPr>
        <p:txBody>
          <a:bodyPr wrap="square" rtlCol="0">
            <a:spAutoFit/>
          </a:bodyPr>
          <a:lstStyle/>
          <a:p>
            <a:pPr lvl="3" algn="ctr"/>
            <a:r>
              <a:rPr lang="en-GB" sz="1600" b="1" dirty="0"/>
              <a:t>Justification</a:t>
            </a:r>
            <a:r>
              <a:rPr lang="en-US" sz="1600" b="1" dirty="0"/>
              <a:t>: </a:t>
            </a:r>
            <a:r>
              <a:rPr lang="en-GB" sz="1600" dirty="0"/>
              <a:t>Stricter rules may level the playing field and motivate all hotels to use sustainable practises.</a:t>
            </a:r>
          </a:p>
        </p:txBody>
      </p:sp>
      <p:sp>
        <p:nvSpPr>
          <p:cNvPr id="9" name="Oval 8"/>
          <p:cNvSpPr/>
          <p:nvPr/>
        </p:nvSpPr>
        <p:spPr>
          <a:xfrm>
            <a:off x="4417835" y="1559538"/>
            <a:ext cx="3270278" cy="2988729"/>
          </a:xfrm>
          <a:prstGeom prst="ellipse">
            <a:avLst/>
          </a:prstGeom>
          <a:solidFill>
            <a:schemeClr val="accent4">
              <a:lumMod val="60000"/>
              <a:lumOff val="4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0" name="TextBox 9"/>
          <p:cNvSpPr txBox="1"/>
          <p:nvPr/>
        </p:nvSpPr>
        <p:spPr>
          <a:xfrm>
            <a:off x="4562447" y="2822884"/>
            <a:ext cx="2943449" cy="1077218"/>
          </a:xfrm>
          <a:prstGeom prst="rect">
            <a:avLst/>
          </a:prstGeom>
          <a:noFill/>
        </p:spPr>
        <p:txBody>
          <a:bodyPr wrap="square" rtlCol="0">
            <a:spAutoFit/>
          </a:bodyPr>
          <a:lstStyle/>
          <a:p>
            <a:pPr algn="ctr"/>
            <a:r>
              <a:rPr lang="en-GB" sz="1600" dirty="0"/>
              <a:t>Create and advertise eco-certifications tailored to the hotel sector to honour and incentivize green initiatives.</a:t>
            </a:r>
          </a:p>
        </p:txBody>
      </p:sp>
      <p:sp>
        <p:nvSpPr>
          <p:cNvPr id="11" name="TextBox 10"/>
          <p:cNvSpPr txBox="1"/>
          <p:nvPr/>
        </p:nvSpPr>
        <p:spPr>
          <a:xfrm>
            <a:off x="2937808" y="4534944"/>
            <a:ext cx="4744235" cy="1077218"/>
          </a:xfrm>
          <a:prstGeom prst="rect">
            <a:avLst/>
          </a:prstGeom>
          <a:noFill/>
        </p:spPr>
        <p:txBody>
          <a:bodyPr wrap="square" rtlCol="0">
            <a:spAutoFit/>
          </a:bodyPr>
          <a:lstStyle/>
          <a:p>
            <a:pPr lvl="3" algn="ctr"/>
            <a:r>
              <a:rPr lang="en-GB" sz="1600" b="1" dirty="0"/>
              <a:t>Justification</a:t>
            </a:r>
            <a:r>
              <a:rPr lang="en-US" sz="1600" b="1" dirty="0"/>
              <a:t>: </a:t>
            </a:r>
            <a:r>
              <a:rPr lang="en-GB" sz="1600" dirty="0"/>
              <a:t>Certifications may serve as a transparent yardstick for sustainability performance and serve as a motivator for hotels to do better.</a:t>
            </a:r>
          </a:p>
        </p:txBody>
      </p:sp>
      <p:sp>
        <p:nvSpPr>
          <p:cNvPr id="12" name="Oval 11"/>
          <p:cNvSpPr/>
          <p:nvPr/>
        </p:nvSpPr>
        <p:spPr>
          <a:xfrm>
            <a:off x="8325517" y="930037"/>
            <a:ext cx="3270279" cy="2941508"/>
          </a:xfrm>
          <a:prstGeom prst="ellipse">
            <a:avLst/>
          </a:prstGeom>
          <a:solidFill>
            <a:schemeClr val="accent2">
              <a:lumMod val="60000"/>
              <a:lumOff val="4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3" name="TextBox 12"/>
          <p:cNvSpPr txBox="1"/>
          <p:nvPr/>
        </p:nvSpPr>
        <p:spPr>
          <a:xfrm>
            <a:off x="8598090" y="1663831"/>
            <a:ext cx="2834290" cy="1569660"/>
          </a:xfrm>
          <a:prstGeom prst="rect">
            <a:avLst/>
          </a:prstGeom>
          <a:noFill/>
        </p:spPr>
        <p:txBody>
          <a:bodyPr wrap="square" rtlCol="0">
            <a:spAutoFit/>
          </a:bodyPr>
          <a:lstStyle/>
          <a:p>
            <a:pPr algn="ctr"/>
            <a:r>
              <a:rPr lang="en-GB" sz="1600" dirty="0"/>
              <a:t>To encourage hotels to engage in sustainable technology and practises, governments and financial institutions can provide financial incentives like tax breaks or low-interest loans.</a:t>
            </a:r>
          </a:p>
        </p:txBody>
      </p:sp>
      <p:sp>
        <p:nvSpPr>
          <p:cNvPr id="14" name="TextBox 13"/>
          <p:cNvSpPr txBox="1"/>
          <p:nvPr/>
        </p:nvSpPr>
        <p:spPr>
          <a:xfrm>
            <a:off x="6851561" y="3929303"/>
            <a:ext cx="4744235" cy="830997"/>
          </a:xfrm>
          <a:prstGeom prst="rect">
            <a:avLst/>
          </a:prstGeom>
          <a:noFill/>
        </p:spPr>
        <p:txBody>
          <a:bodyPr wrap="square" rtlCol="0">
            <a:spAutoFit/>
          </a:bodyPr>
          <a:lstStyle/>
          <a:p>
            <a:pPr lvl="3" algn="ctr"/>
            <a:r>
              <a:rPr lang="en-GB" sz="1600" b="1" dirty="0"/>
              <a:t>Justification</a:t>
            </a:r>
            <a:r>
              <a:rPr lang="en-US" sz="1600" b="1" dirty="0"/>
              <a:t>: </a:t>
            </a:r>
            <a:r>
              <a:rPr lang="en-GB" sz="1600" dirty="0"/>
              <a:t>Motels may use financial incentives to offset the upfront costs of sustainability projects.</a:t>
            </a:r>
          </a:p>
        </p:txBody>
      </p:sp>
      <p:sp>
        <p:nvSpPr>
          <p:cNvPr id="15" name="TextBox 14"/>
          <p:cNvSpPr txBox="1"/>
          <p:nvPr/>
        </p:nvSpPr>
        <p:spPr>
          <a:xfrm>
            <a:off x="4098018" y="2063160"/>
            <a:ext cx="2908074" cy="584775"/>
          </a:xfrm>
          <a:prstGeom prst="rect">
            <a:avLst/>
          </a:prstGeom>
          <a:noFill/>
        </p:spPr>
        <p:txBody>
          <a:bodyPr wrap="square" rtlCol="0">
            <a:spAutoFit/>
          </a:bodyPr>
          <a:lstStyle/>
          <a:p>
            <a:pPr lvl="2" algn="ctr"/>
            <a:r>
              <a:rPr lang="en-GB" sz="1600" b="1" i="1" u="sng" dirty="0"/>
              <a:t>Eco-Norms and Certifications</a:t>
            </a:r>
            <a:endParaRPr lang="en-US" sz="1600" b="1" i="1" u="sng" dirty="0"/>
          </a:p>
        </p:txBody>
      </p:sp>
      <p:sp>
        <p:nvSpPr>
          <p:cNvPr id="16" name="TextBox 15"/>
          <p:cNvSpPr txBox="1"/>
          <p:nvPr/>
        </p:nvSpPr>
        <p:spPr>
          <a:xfrm>
            <a:off x="7956645" y="1352037"/>
            <a:ext cx="3084394" cy="338554"/>
          </a:xfrm>
          <a:prstGeom prst="rect">
            <a:avLst/>
          </a:prstGeom>
          <a:noFill/>
        </p:spPr>
        <p:txBody>
          <a:bodyPr wrap="square" rtlCol="0">
            <a:spAutoFit/>
          </a:bodyPr>
          <a:lstStyle/>
          <a:p>
            <a:pPr lvl="2" algn="ctr"/>
            <a:r>
              <a:rPr lang="en-GB" sz="1600" b="1" i="1" u="sng" dirty="0"/>
              <a:t>Financial Incentives</a:t>
            </a:r>
            <a:endParaRPr lang="en-US" sz="1600" b="1" i="1" u="sng" dirty="0"/>
          </a:p>
        </p:txBody>
      </p:sp>
    </p:spTree>
    <p:extLst>
      <p:ext uri="{BB962C8B-B14F-4D97-AF65-F5344CB8AC3E}">
        <p14:creationId xmlns:p14="http://schemas.microsoft.com/office/powerpoint/2010/main" val="1182218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93412"/>
            <a:ext cx="8411570" cy="584775"/>
          </a:xfrm>
          <a:prstGeom prst="rect">
            <a:avLst/>
          </a:prstGeom>
          <a:solidFill>
            <a:schemeClr val="accent2"/>
          </a:solidFill>
        </p:spPr>
        <p:txBody>
          <a:bodyPr wrap="square" rtlCol="0">
            <a:spAutoFit/>
          </a:bodyPr>
          <a:lstStyle/>
          <a:p>
            <a:pPr algn="ctr"/>
            <a:r>
              <a:rPr lang="en-US" sz="3200" b="1" dirty="0">
                <a:solidFill>
                  <a:schemeClr val="bg1"/>
                </a:solidFill>
              </a:rPr>
              <a:t>Future Policy &amp; Management Action</a:t>
            </a:r>
            <a:endParaRPr lang="en-GB" sz="3200" b="1" dirty="0">
              <a:solidFill>
                <a:schemeClr val="bg1"/>
              </a:solidFill>
            </a:endParaRPr>
          </a:p>
        </p:txBody>
      </p:sp>
      <p:sp>
        <p:nvSpPr>
          <p:cNvPr id="5" name="Oval 4"/>
          <p:cNvSpPr/>
          <p:nvPr/>
        </p:nvSpPr>
        <p:spPr>
          <a:xfrm>
            <a:off x="707157" y="1395576"/>
            <a:ext cx="2978573" cy="2710713"/>
          </a:xfrm>
          <a:prstGeom prst="ellipse">
            <a:avLst/>
          </a:prstGeom>
          <a:solidFill>
            <a:srgbClr val="FFFF00"/>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6" name="TextBox 5"/>
          <p:cNvSpPr txBox="1"/>
          <p:nvPr/>
        </p:nvSpPr>
        <p:spPr>
          <a:xfrm>
            <a:off x="143526" y="1768434"/>
            <a:ext cx="3152633" cy="830997"/>
          </a:xfrm>
          <a:prstGeom prst="rect">
            <a:avLst/>
          </a:prstGeom>
          <a:noFill/>
        </p:spPr>
        <p:txBody>
          <a:bodyPr wrap="square" rtlCol="0">
            <a:spAutoFit/>
          </a:bodyPr>
          <a:lstStyle/>
          <a:p>
            <a:pPr lvl="2" algn="ctr"/>
            <a:r>
              <a:rPr lang="en-GB" sz="1600" b="1" i="1" u="sng" dirty="0"/>
              <a:t>Working Together and Exchange of Best Practises</a:t>
            </a:r>
            <a:endParaRPr lang="en-US" sz="1600" b="1" i="1" u="sng" dirty="0"/>
          </a:p>
        </p:txBody>
      </p:sp>
      <p:sp>
        <p:nvSpPr>
          <p:cNvPr id="7" name="TextBox 6"/>
          <p:cNvSpPr txBox="1"/>
          <p:nvPr/>
        </p:nvSpPr>
        <p:spPr>
          <a:xfrm>
            <a:off x="900232" y="2599431"/>
            <a:ext cx="2529868" cy="1323439"/>
          </a:xfrm>
          <a:prstGeom prst="rect">
            <a:avLst/>
          </a:prstGeom>
          <a:noFill/>
        </p:spPr>
        <p:txBody>
          <a:bodyPr wrap="square" rtlCol="0">
            <a:spAutoFit/>
          </a:bodyPr>
          <a:lstStyle/>
          <a:p>
            <a:pPr algn="ctr"/>
            <a:r>
              <a:rPr lang="en-GB" sz="1600" dirty="0"/>
              <a:t>Create industry-wide forums for the exchange of sustainability-related best practises and success stories.</a:t>
            </a:r>
          </a:p>
        </p:txBody>
      </p:sp>
      <p:sp>
        <p:nvSpPr>
          <p:cNvPr id="8" name="TextBox 7"/>
          <p:cNvSpPr txBox="1"/>
          <p:nvPr/>
        </p:nvSpPr>
        <p:spPr>
          <a:xfrm>
            <a:off x="-949736" y="4125942"/>
            <a:ext cx="4744235" cy="1323439"/>
          </a:xfrm>
          <a:prstGeom prst="rect">
            <a:avLst/>
          </a:prstGeom>
          <a:noFill/>
        </p:spPr>
        <p:txBody>
          <a:bodyPr wrap="square" rtlCol="0">
            <a:spAutoFit/>
          </a:bodyPr>
          <a:lstStyle/>
          <a:p>
            <a:pPr lvl="3" algn="ctr"/>
            <a:r>
              <a:rPr lang="en-GB" sz="1600" b="1" dirty="0"/>
              <a:t>Justification</a:t>
            </a:r>
            <a:r>
              <a:rPr lang="en-US" sz="1600" b="1" dirty="0"/>
              <a:t>: </a:t>
            </a:r>
            <a:r>
              <a:rPr lang="en-GB" sz="1600" dirty="0"/>
              <a:t>By giving hotels practical examples and direction, collaboration may hasten the implementation of sustainable practises </a:t>
            </a:r>
            <a:r>
              <a:rPr lang="en-US" sz="1600" dirty="0"/>
              <a:t>(Hull, et al., 2020)</a:t>
            </a:r>
            <a:r>
              <a:rPr lang="en-GB" sz="1600" dirty="0"/>
              <a:t>.</a:t>
            </a:r>
          </a:p>
        </p:txBody>
      </p:sp>
      <p:sp>
        <p:nvSpPr>
          <p:cNvPr id="9" name="Oval 8"/>
          <p:cNvSpPr/>
          <p:nvPr/>
        </p:nvSpPr>
        <p:spPr>
          <a:xfrm>
            <a:off x="4493090" y="1605704"/>
            <a:ext cx="3047103" cy="2887972"/>
          </a:xfrm>
          <a:prstGeom prst="ellipse">
            <a:avLst/>
          </a:prstGeom>
          <a:solidFill>
            <a:schemeClr val="accent2">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0" name="TextBox 9"/>
          <p:cNvSpPr txBox="1"/>
          <p:nvPr/>
        </p:nvSpPr>
        <p:spPr>
          <a:xfrm>
            <a:off x="4575220" y="2465622"/>
            <a:ext cx="2943449" cy="1569660"/>
          </a:xfrm>
          <a:prstGeom prst="rect">
            <a:avLst/>
          </a:prstGeom>
          <a:noFill/>
        </p:spPr>
        <p:txBody>
          <a:bodyPr wrap="square" rtlCol="0">
            <a:spAutoFit/>
          </a:bodyPr>
          <a:lstStyle/>
          <a:p>
            <a:pPr algn="ctr"/>
            <a:r>
              <a:rPr lang="en-GB" sz="1600" dirty="0"/>
              <a:t>Start public awareness efforts to inform travellers about how their travel decisions affect the environment and how crucial it is to support environmentally friendly lodging.</a:t>
            </a:r>
          </a:p>
        </p:txBody>
      </p:sp>
      <p:sp>
        <p:nvSpPr>
          <p:cNvPr id="11" name="TextBox 10"/>
          <p:cNvSpPr txBox="1"/>
          <p:nvPr/>
        </p:nvSpPr>
        <p:spPr>
          <a:xfrm>
            <a:off x="2950913" y="4479147"/>
            <a:ext cx="4744235" cy="1323439"/>
          </a:xfrm>
          <a:prstGeom prst="rect">
            <a:avLst/>
          </a:prstGeom>
          <a:noFill/>
        </p:spPr>
        <p:txBody>
          <a:bodyPr wrap="square" rtlCol="0">
            <a:spAutoFit/>
          </a:bodyPr>
          <a:lstStyle/>
          <a:p>
            <a:pPr lvl="3" algn="ctr"/>
            <a:r>
              <a:rPr lang="en-GB" sz="1600" b="1" dirty="0"/>
              <a:t>Justification</a:t>
            </a:r>
            <a:r>
              <a:rPr lang="en-US" sz="1600" b="1" dirty="0"/>
              <a:t>: </a:t>
            </a:r>
            <a:r>
              <a:rPr lang="en-GB" sz="1600" dirty="0"/>
              <a:t>Informed guests are more likely to choose environmentally friendly lodging, which encourages hotels to give sustainability a top priority.</a:t>
            </a:r>
          </a:p>
        </p:txBody>
      </p:sp>
      <p:sp>
        <p:nvSpPr>
          <p:cNvPr id="12" name="Oval 11"/>
          <p:cNvSpPr/>
          <p:nvPr/>
        </p:nvSpPr>
        <p:spPr>
          <a:xfrm>
            <a:off x="8325517" y="915022"/>
            <a:ext cx="3270279" cy="2976494"/>
          </a:xfrm>
          <a:prstGeom prst="ellipse">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3" name="TextBox 12"/>
          <p:cNvSpPr txBox="1"/>
          <p:nvPr/>
        </p:nvSpPr>
        <p:spPr>
          <a:xfrm>
            <a:off x="8575621" y="2020643"/>
            <a:ext cx="2834290" cy="1323439"/>
          </a:xfrm>
          <a:prstGeom prst="rect">
            <a:avLst/>
          </a:prstGeom>
          <a:noFill/>
        </p:spPr>
        <p:txBody>
          <a:bodyPr wrap="square" rtlCol="0">
            <a:spAutoFit/>
          </a:bodyPr>
          <a:lstStyle/>
          <a:p>
            <a:pPr algn="ctr"/>
            <a:r>
              <a:rPr lang="en-GB" sz="1600" dirty="0"/>
              <a:t>To guarantee sustainable procurement of food, resources, and goods, hotels should be urged to collaborate closely with their suppliers.</a:t>
            </a:r>
          </a:p>
        </p:txBody>
      </p:sp>
      <p:sp>
        <p:nvSpPr>
          <p:cNvPr id="14" name="TextBox 13"/>
          <p:cNvSpPr txBox="1"/>
          <p:nvPr/>
        </p:nvSpPr>
        <p:spPr>
          <a:xfrm>
            <a:off x="6851561" y="3928525"/>
            <a:ext cx="4744235" cy="830997"/>
          </a:xfrm>
          <a:prstGeom prst="rect">
            <a:avLst/>
          </a:prstGeom>
          <a:noFill/>
        </p:spPr>
        <p:txBody>
          <a:bodyPr wrap="square" rtlCol="0">
            <a:spAutoFit/>
          </a:bodyPr>
          <a:lstStyle/>
          <a:p>
            <a:pPr lvl="3" algn="ctr"/>
            <a:r>
              <a:rPr lang="en-GB" sz="1600" b="1" dirty="0"/>
              <a:t>Justification</a:t>
            </a:r>
            <a:r>
              <a:rPr lang="en-US" sz="1600" b="1" dirty="0"/>
              <a:t>: </a:t>
            </a:r>
            <a:r>
              <a:rPr lang="en-GB" sz="1600" dirty="0"/>
              <a:t>Ecological supply networks lessen hotels' total environmental impact.</a:t>
            </a:r>
          </a:p>
        </p:txBody>
      </p:sp>
      <p:sp>
        <p:nvSpPr>
          <p:cNvPr id="15" name="TextBox 14"/>
          <p:cNvSpPr txBox="1"/>
          <p:nvPr/>
        </p:nvSpPr>
        <p:spPr>
          <a:xfrm>
            <a:off x="3994750" y="2080099"/>
            <a:ext cx="3185091" cy="338554"/>
          </a:xfrm>
          <a:prstGeom prst="rect">
            <a:avLst/>
          </a:prstGeom>
          <a:noFill/>
        </p:spPr>
        <p:txBody>
          <a:bodyPr wrap="square" rtlCol="0">
            <a:spAutoFit/>
          </a:bodyPr>
          <a:lstStyle/>
          <a:p>
            <a:pPr lvl="2" algn="ctr"/>
            <a:r>
              <a:rPr lang="en-GB" sz="1600" b="1" i="1" u="sng" dirty="0"/>
              <a:t>Consumer Education</a:t>
            </a:r>
            <a:endParaRPr lang="en-US" sz="1600" b="1" i="1" u="sng" dirty="0"/>
          </a:p>
        </p:txBody>
      </p:sp>
      <p:sp>
        <p:nvSpPr>
          <p:cNvPr id="16" name="TextBox 15"/>
          <p:cNvSpPr txBox="1"/>
          <p:nvPr/>
        </p:nvSpPr>
        <p:spPr>
          <a:xfrm>
            <a:off x="7956645" y="1352037"/>
            <a:ext cx="3084394" cy="584775"/>
          </a:xfrm>
          <a:prstGeom prst="rect">
            <a:avLst/>
          </a:prstGeom>
          <a:noFill/>
        </p:spPr>
        <p:txBody>
          <a:bodyPr wrap="square" rtlCol="0">
            <a:spAutoFit/>
          </a:bodyPr>
          <a:lstStyle/>
          <a:p>
            <a:pPr lvl="2" algn="ctr"/>
            <a:r>
              <a:rPr lang="en-GB" sz="1600" b="1" i="1" u="sng" dirty="0"/>
              <a:t>Sustainability of the Supply Chain</a:t>
            </a:r>
            <a:endParaRPr lang="en-US" sz="1600" b="1" i="1" u="sng" dirty="0"/>
          </a:p>
        </p:txBody>
      </p:sp>
    </p:spTree>
    <p:extLst>
      <p:ext uri="{BB962C8B-B14F-4D97-AF65-F5344CB8AC3E}">
        <p14:creationId xmlns:p14="http://schemas.microsoft.com/office/powerpoint/2010/main" val="1859833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505926"/>
            <a:ext cx="8411570" cy="584775"/>
          </a:xfrm>
          <a:prstGeom prst="rect">
            <a:avLst/>
          </a:prstGeom>
          <a:solidFill>
            <a:schemeClr val="accent2"/>
          </a:solidFill>
        </p:spPr>
        <p:txBody>
          <a:bodyPr wrap="square" rtlCol="0">
            <a:spAutoFit/>
          </a:bodyPr>
          <a:lstStyle/>
          <a:p>
            <a:pPr algn="ctr"/>
            <a:r>
              <a:rPr lang="en-US" sz="3200" b="1" dirty="0">
                <a:solidFill>
                  <a:schemeClr val="bg1"/>
                </a:solidFill>
              </a:rPr>
              <a:t>Future Policy &amp; Management Action</a:t>
            </a:r>
            <a:endParaRPr lang="en-GB" sz="3200" b="1" dirty="0">
              <a:solidFill>
                <a:schemeClr val="bg1"/>
              </a:solidFill>
            </a:endParaRPr>
          </a:p>
        </p:txBody>
      </p:sp>
      <p:sp>
        <p:nvSpPr>
          <p:cNvPr id="5" name="Oval 4"/>
          <p:cNvSpPr/>
          <p:nvPr/>
        </p:nvSpPr>
        <p:spPr>
          <a:xfrm>
            <a:off x="628653" y="1263939"/>
            <a:ext cx="3084925" cy="2741661"/>
          </a:xfrm>
          <a:prstGeom prst="ellipse">
            <a:avLst/>
          </a:prstGeom>
          <a:solidFill>
            <a:schemeClr val="accent6">
              <a:lumMod val="60000"/>
              <a:lumOff val="4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6" name="TextBox 5"/>
          <p:cNvSpPr txBox="1"/>
          <p:nvPr/>
        </p:nvSpPr>
        <p:spPr>
          <a:xfrm>
            <a:off x="110931" y="1542464"/>
            <a:ext cx="3152633" cy="584775"/>
          </a:xfrm>
          <a:prstGeom prst="rect">
            <a:avLst/>
          </a:prstGeom>
          <a:noFill/>
        </p:spPr>
        <p:txBody>
          <a:bodyPr wrap="square" rtlCol="0">
            <a:spAutoFit/>
          </a:bodyPr>
          <a:lstStyle/>
          <a:p>
            <a:pPr lvl="2" algn="ctr"/>
            <a:r>
              <a:rPr lang="en-GB" sz="1600" b="1" i="1" u="sng" dirty="0"/>
              <a:t>Integration of Technology</a:t>
            </a:r>
            <a:endParaRPr lang="en-US" sz="1600" b="1" i="1" u="sng" dirty="0"/>
          </a:p>
        </p:txBody>
      </p:sp>
      <p:sp>
        <p:nvSpPr>
          <p:cNvPr id="7" name="TextBox 6"/>
          <p:cNvSpPr txBox="1"/>
          <p:nvPr/>
        </p:nvSpPr>
        <p:spPr>
          <a:xfrm>
            <a:off x="799799" y="2148592"/>
            <a:ext cx="2735045" cy="1569660"/>
          </a:xfrm>
          <a:prstGeom prst="rect">
            <a:avLst/>
          </a:prstGeom>
          <a:noFill/>
        </p:spPr>
        <p:txBody>
          <a:bodyPr wrap="square" rtlCol="0">
            <a:spAutoFit/>
          </a:bodyPr>
          <a:lstStyle/>
          <a:p>
            <a:pPr algn="ctr"/>
            <a:r>
              <a:rPr lang="en-GB" sz="1600" dirty="0"/>
              <a:t>Make an investment in cutting-edge technology including waste management programmes, smart building management, and energy-efficient systems.</a:t>
            </a:r>
            <a:endParaRPr lang="en-US" sz="1600" dirty="0"/>
          </a:p>
        </p:txBody>
      </p:sp>
      <p:sp>
        <p:nvSpPr>
          <p:cNvPr id="8" name="TextBox 7"/>
          <p:cNvSpPr txBox="1"/>
          <p:nvPr/>
        </p:nvSpPr>
        <p:spPr>
          <a:xfrm>
            <a:off x="-896133" y="4059256"/>
            <a:ext cx="4744235" cy="830997"/>
          </a:xfrm>
          <a:prstGeom prst="rect">
            <a:avLst/>
          </a:prstGeom>
          <a:noFill/>
        </p:spPr>
        <p:txBody>
          <a:bodyPr wrap="square" rtlCol="0">
            <a:spAutoFit/>
          </a:bodyPr>
          <a:lstStyle/>
          <a:p>
            <a:pPr lvl="3" algn="ctr"/>
            <a:r>
              <a:rPr lang="en-GB" sz="1600" b="1" dirty="0"/>
              <a:t>Justification</a:t>
            </a:r>
            <a:r>
              <a:rPr lang="en-US" sz="1600" b="1" dirty="0"/>
              <a:t>: </a:t>
            </a:r>
            <a:r>
              <a:rPr lang="en-GB" sz="1600" dirty="0"/>
              <a:t>Technology has the potential to greatly enhance sustainability and resource efficiency.</a:t>
            </a:r>
          </a:p>
        </p:txBody>
      </p:sp>
      <p:sp>
        <p:nvSpPr>
          <p:cNvPr id="9" name="Oval 8"/>
          <p:cNvSpPr/>
          <p:nvPr/>
        </p:nvSpPr>
        <p:spPr>
          <a:xfrm>
            <a:off x="4544274" y="1936812"/>
            <a:ext cx="2943449" cy="2621120"/>
          </a:xfrm>
          <a:prstGeom prst="ellipse">
            <a:avLst/>
          </a:prstGeom>
          <a:solidFill>
            <a:schemeClr val="bg2"/>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0" name="TextBox 9"/>
          <p:cNvSpPr txBox="1"/>
          <p:nvPr/>
        </p:nvSpPr>
        <p:spPr>
          <a:xfrm>
            <a:off x="4544274" y="2922120"/>
            <a:ext cx="2943449" cy="1077218"/>
          </a:xfrm>
          <a:prstGeom prst="rect">
            <a:avLst/>
          </a:prstGeom>
          <a:noFill/>
        </p:spPr>
        <p:txBody>
          <a:bodyPr wrap="square" rtlCol="0">
            <a:spAutoFit/>
          </a:bodyPr>
          <a:lstStyle/>
          <a:p>
            <a:pPr algn="ctr"/>
            <a:r>
              <a:rPr lang="en-GB" sz="1600" dirty="0"/>
              <a:t>Provide thorough training courses on sustainability to hotel employees and include them in environmental projects.</a:t>
            </a:r>
            <a:endParaRPr lang="en-US" sz="1600" dirty="0"/>
          </a:p>
        </p:txBody>
      </p:sp>
      <p:sp>
        <p:nvSpPr>
          <p:cNvPr id="11" name="TextBox 10"/>
          <p:cNvSpPr txBox="1"/>
          <p:nvPr/>
        </p:nvSpPr>
        <p:spPr>
          <a:xfrm>
            <a:off x="3984858" y="4572254"/>
            <a:ext cx="3971787" cy="1077218"/>
          </a:xfrm>
          <a:prstGeom prst="rect">
            <a:avLst/>
          </a:prstGeom>
          <a:noFill/>
        </p:spPr>
        <p:txBody>
          <a:bodyPr wrap="square" rtlCol="0">
            <a:spAutoFit/>
          </a:bodyPr>
          <a:lstStyle/>
          <a:p>
            <a:pPr algn="ctr"/>
            <a:r>
              <a:rPr lang="en-GB" sz="1600" b="1" dirty="0"/>
              <a:t>Justification</a:t>
            </a:r>
            <a:r>
              <a:rPr lang="en-US" sz="1600" b="1" dirty="0"/>
              <a:t>: </a:t>
            </a:r>
            <a:r>
              <a:rPr lang="en-GB" sz="1600" dirty="0"/>
              <a:t>Skilled and empowered staff members are critical to the successful implementation of sustainability </a:t>
            </a:r>
            <a:r>
              <a:rPr lang="en-US" sz="1600" dirty="0"/>
              <a:t>(Pham et al., 2020)</a:t>
            </a:r>
            <a:r>
              <a:rPr lang="en-GB" sz="1600" dirty="0"/>
              <a:t>.</a:t>
            </a:r>
            <a:endParaRPr lang="en-US" sz="1600" dirty="0"/>
          </a:p>
        </p:txBody>
      </p:sp>
      <p:sp>
        <p:nvSpPr>
          <p:cNvPr id="12" name="Oval 11"/>
          <p:cNvSpPr/>
          <p:nvPr/>
        </p:nvSpPr>
        <p:spPr>
          <a:xfrm>
            <a:off x="8257847" y="1037422"/>
            <a:ext cx="3390815" cy="3194696"/>
          </a:xfrm>
          <a:prstGeom prst="ellipse">
            <a:avLst/>
          </a:prstGeom>
          <a:solidFill>
            <a:schemeClr val="accent5">
              <a:lumMod val="60000"/>
              <a:lumOff val="4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3" name="TextBox 12"/>
          <p:cNvSpPr txBox="1"/>
          <p:nvPr/>
        </p:nvSpPr>
        <p:spPr>
          <a:xfrm>
            <a:off x="8548763" y="2271702"/>
            <a:ext cx="2834290" cy="1323439"/>
          </a:xfrm>
          <a:prstGeom prst="rect">
            <a:avLst/>
          </a:prstGeom>
          <a:noFill/>
        </p:spPr>
        <p:txBody>
          <a:bodyPr wrap="square" rtlCol="0">
            <a:spAutoFit/>
          </a:bodyPr>
          <a:lstStyle/>
          <a:p>
            <a:pPr algn="ctr"/>
            <a:r>
              <a:rPr lang="en-GB" sz="1600" dirty="0"/>
              <a:t>Put methods in place to ask visitors about their experiences with sustainability and to include them in sustainable practises while they are visiting.</a:t>
            </a:r>
          </a:p>
        </p:txBody>
      </p:sp>
      <p:sp>
        <p:nvSpPr>
          <p:cNvPr id="14" name="TextBox 13"/>
          <p:cNvSpPr txBox="1"/>
          <p:nvPr/>
        </p:nvSpPr>
        <p:spPr>
          <a:xfrm>
            <a:off x="6904427" y="4247232"/>
            <a:ext cx="4744235" cy="830997"/>
          </a:xfrm>
          <a:prstGeom prst="rect">
            <a:avLst/>
          </a:prstGeom>
          <a:noFill/>
        </p:spPr>
        <p:txBody>
          <a:bodyPr wrap="square" rtlCol="0">
            <a:spAutoFit/>
          </a:bodyPr>
          <a:lstStyle/>
          <a:p>
            <a:pPr lvl="3" algn="ctr"/>
            <a:r>
              <a:rPr lang="en-GB" sz="1600" b="1" dirty="0"/>
              <a:t>Justification</a:t>
            </a:r>
            <a:r>
              <a:rPr lang="en-US" sz="1600" b="1" dirty="0"/>
              <a:t>: </a:t>
            </a:r>
            <a:r>
              <a:rPr lang="en-GB" sz="1600" dirty="0"/>
              <a:t>Involving visitors in sustainability might improve their stay and provide insightful information.</a:t>
            </a:r>
          </a:p>
        </p:txBody>
      </p:sp>
      <p:sp>
        <p:nvSpPr>
          <p:cNvPr id="15" name="TextBox 14"/>
          <p:cNvSpPr txBox="1"/>
          <p:nvPr/>
        </p:nvSpPr>
        <p:spPr>
          <a:xfrm>
            <a:off x="3984858" y="2380021"/>
            <a:ext cx="3185091" cy="584775"/>
          </a:xfrm>
          <a:prstGeom prst="rect">
            <a:avLst/>
          </a:prstGeom>
          <a:noFill/>
        </p:spPr>
        <p:txBody>
          <a:bodyPr wrap="square" rtlCol="0">
            <a:spAutoFit/>
          </a:bodyPr>
          <a:lstStyle/>
          <a:p>
            <a:pPr lvl="2" algn="ctr"/>
            <a:r>
              <a:rPr lang="en-GB" sz="1600" b="1" i="1" u="sng" dirty="0"/>
              <a:t>Engagement and Training of Employees</a:t>
            </a:r>
            <a:endParaRPr lang="en-US" sz="1600" b="1" i="1" u="sng" dirty="0"/>
          </a:p>
        </p:txBody>
      </p:sp>
      <p:sp>
        <p:nvSpPr>
          <p:cNvPr id="16" name="TextBox 15"/>
          <p:cNvSpPr txBox="1"/>
          <p:nvPr/>
        </p:nvSpPr>
        <p:spPr>
          <a:xfrm>
            <a:off x="7929787" y="1603096"/>
            <a:ext cx="3084394" cy="584775"/>
          </a:xfrm>
          <a:prstGeom prst="rect">
            <a:avLst/>
          </a:prstGeom>
          <a:noFill/>
        </p:spPr>
        <p:txBody>
          <a:bodyPr wrap="square" rtlCol="0">
            <a:spAutoFit/>
          </a:bodyPr>
          <a:lstStyle/>
          <a:p>
            <a:pPr lvl="2" algn="ctr"/>
            <a:r>
              <a:rPr lang="en-GB" sz="1600" b="1" i="1" u="sng" dirty="0"/>
              <a:t>Guest Engagement and Feedback</a:t>
            </a:r>
            <a:endParaRPr lang="en-US" sz="1600" b="1" i="1" u="sng" dirty="0"/>
          </a:p>
        </p:txBody>
      </p:sp>
    </p:spTree>
    <p:extLst>
      <p:ext uri="{BB962C8B-B14F-4D97-AF65-F5344CB8AC3E}">
        <p14:creationId xmlns:p14="http://schemas.microsoft.com/office/powerpoint/2010/main" val="1222952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342727"/>
            <a:ext cx="10099343" cy="584775"/>
          </a:xfrm>
          <a:prstGeom prst="rect">
            <a:avLst/>
          </a:prstGeom>
          <a:solidFill>
            <a:schemeClr val="accent2"/>
          </a:solidFill>
        </p:spPr>
        <p:txBody>
          <a:bodyPr wrap="square" rtlCol="0">
            <a:spAutoFit/>
          </a:bodyPr>
          <a:lstStyle/>
          <a:p>
            <a:pPr algn="ctr"/>
            <a:r>
              <a:rPr lang="en-US" sz="3200" b="1" dirty="0">
                <a:solidFill>
                  <a:schemeClr val="bg1"/>
                </a:solidFill>
              </a:rPr>
              <a:t>Suggestion for Hospitality Sector</a:t>
            </a:r>
            <a:endParaRPr lang="en-GB" sz="3200" b="1" dirty="0">
              <a:solidFill>
                <a:schemeClr val="bg1"/>
              </a:solidFill>
            </a:endParaRPr>
          </a:p>
        </p:txBody>
      </p:sp>
      <p:sp>
        <p:nvSpPr>
          <p:cNvPr id="5" name="TextBox 4"/>
          <p:cNvSpPr txBox="1"/>
          <p:nvPr/>
        </p:nvSpPr>
        <p:spPr>
          <a:xfrm>
            <a:off x="442187" y="1240069"/>
            <a:ext cx="6450982" cy="4093428"/>
          </a:xfrm>
          <a:prstGeom prst="rect">
            <a:avLst/>
          </a:prstGeom>
          <a:solidFill>
            <a:schemeClr val="bg1"/>
          </a:solidFill>
          <a:effectLst>
            <a:glow rad="139700">
              <a:schemeClr val="accent2">
                <a:satMod val="175000"/>
                <a:alpha val="40000"/>
              </a:schemeClr>
            </a:glow>
          </a:effectLst>
        </p:spPr>
        <p:txBody>
          <a:bodyPr wrap="square" rtlCol="0">
            <a:spAutoFit/>
          </a:bodyPr>
          <a:lstStyle/>
          <a:p>
            <a:pPr marL="342900" lvl="0" indent="-342900">
              <a:buFont typeface="Arial" panose="020B0604020202020204" pitchFamily="34" charset="0"/>
              <a:buChar char="•"/>
            </a:pPr>
            <a:r>
              <a:rPr lang="en-GB" sz="2000" dirty="0"/>
              <a:t>Establish an open and transparent reporting system for sustainability.</a:t>
            </a:r>
            <a:endParaRPr lang="en-US" sz="2000" dirty="0"/>
          </a:p>
          <a:p>
            <a:pPr marL="342900" lvl="0" indent="-342900">
              <a:buFont typeface="Arial" panose="020B0604020202020204" pitchFamily="34" charset="0"/>
              <a:buChar char="•"/>
            </a:pPr>
            <a:r>
              <a:rPr lang="en-GB" sz="2000" dirty="0"/>
              <a:t>Make a commitment to reducing or eliminating the use of single-use plastics across all of your activities </a:t>
            </a:r>
            <a:r>
              <a:rPr lang="en-US" sz="2000" dirty="0"/>
              <a:t>(</a:t>
            </a:r>
            <a:r>
              <a:rPr lang="en-US" sz="2000" dirty="0" err="1"/>
              <a:t>McCaffery</a:t>
            </a:r>
            <a:r>
              <a:rPr lang="en-US" sz="2000" dirty="0"/>
              <a:t> et al., 2023)</a:t>
            </a:r>
            <a:r>
              <a:rPr lang="en-GB" sz="2000" dirty="0"/>
              <a:t>.</a:t>
            </a:r>
          </a:p>
          <a:p>
            <a:pPr marL="342900" indent="-342900">
              <a:buFont typeface="Arial" panose="020B0604020202020204" pitchFamily="34" charset="0"/>
              <a:buChar char="•"/>
            </a:pPr>
            <a:r>
              <a:rPr lang="en-GB" sz="2000" dirty="0"/>
              <a:t>Hotels should establish measurable and well-defined sustainability goals </a:t>
            </a:r>
            <a:r>
              <a:rPr lang="en-US" sz="2000" dirty="0"/>
              <a:t>(</a:t>
            </a:r>
            <a:r>
              <a:rPr lang="en-US" sz="2000" dirty="0" err="1"/>
              <a:t>Matteucci</a:t>
            </a:r>
            <a:r>
              <a:rPr lang="en-US" sz="2000" dirty="0"/>
              <a:t>, 2020)</a:t>
            </a:r>
            <a:r>
              <a:rPr lang="en-GB" sz="2000" dirty="0"/>
              <a:t>.</a:t>
            </a:r>
          </a:p>
          <a:p>
            <a:pPr marL="342900" indent="-342900">
              <a:buFont typeface="Arial" panose="020B0604020202020204" pitchFamily="34" charset="0"/>
              <a:buChar char="•"/>
            </a:pPr>
            <a:r>
              <a:rPr lang="en-GB" sz="2000" dirty="0"/>
              <a:t>Engage in active participation in industry bodies and collaborate with other hotels to facilitate the promotion of sustainable policies and the sharing of best practises </a:t>
            </a:r>
            <a:r>
              <a:rPr lang="en-US" sz="2000" dirty="0"/>
              <a:t>(Leung et al., 2018)</a:t>
            </a:r>
            <a:r>
              <a:rPr lang="en-GB" sz="2000" dirty="0"/>
              <a:t>.</a:t>
            </a:r>
            <a:endParaRPr lang="en-US" sz="2000" dirty="0"/>
          </a:p>
          <a:p>
            <a:pPr marL="342900" indent="-342900">
              <a:buFont typeface="Arial" panose="020B0604020202020204" pitchFamily="34" charset="0"/>
              <a:buChar char="•"/>
            </a:pPr>
            <a:r>
              <a:rPr lang="en-GB" sz="2000" dirty="0"/>
              <a:t>Provide workers at all levels with in-depth training on sustainability.</a:t>
            </a:r>
            <a:endParaRPr lang="en-US" sz="2000" dirty="0"/>
          </a:p>
        </p:txBody>
      </p:sp>
      <p:pic>
        <p:nvPicPr>
          <p:cNvPr id="6" name="Picture 2" descr="How Mobile Apps are Improving Hospitality Industry?"/>
          <p:cNvPicPr>
            <a:picLocks noChangeAspect="1" noChangeArrowheads="1"/>
          </p:cNvPicPr>
          <p:nvPr/>
        </p:nvPicPr>
        <p:blipFill rotWithShape="1">
          <a:blip r:embed="rId3">
            <a:extLst>
              <a:ext uri="{28A0092B-C50C-407E-A947-70E740481C1C}">
                <a14:useLocalDpi xmlns:a14="http://schemas.microsoft.com/office/drawing/2010/main" val="0"/>
              </a:ext>
            </a:extLst>
          </a:blip>
          <a:srcRect l="12122" t="9705" r="11625" b="9014"/>
          <a:stretch/>
        </p:blipFill>
        <p:spPr bwMode="auto">
          <a:xfrm>
            <a:off x="7055892" y="1139483"/>
            <a:ext cx="4872251" cy="4375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519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48168" y="356280"/>
            <a:ext cx="8943832" cy="584775"/>
          </a:xfrm>
          <a:prstGeom prst="rect">
            <a:avLst/>
          </a:prstGeom>
          <a:solidFill>
            <a:schemeClr val="accent2"/>
          </a:solidFill>
        </p:spPr>
        <p:txBody>
          <a:bodyPr wrap="square" rtlCol="0">
            <a:spAutoFit/>
          </a:bodyPr>
          <a:lstStyle/>
          <a:p>
            <a:pPr algn="ctr"/>
            <a:r>
              <a:rPr lang="en-GB" sz="3200" b="1" dirty="0">
                <a:solidFill>
                  <a:schemeClr val="bg1"/>
                </a:solidFill>
              </a:rPr>
              <a:t>Conclusion</a:t>
            </a:r>
          </a:p>
        </p:txBody>
      </p:sp>
      <p:sp>
        <p:nvSpPr>
          <p:cNvPr id="5" name="TextBox 4"/>
          <p:cNvSpPr txBox="1"/>
          <p:nvPr/>
        </p:nvSpPr>
        <p:spPr>
          <a:xfrm>
            <a:off x="3823648" y="1305742"/>
            <a:ext cx="7792871" cy="3785652"/>
          </a:xfrm>
          <a:prstGeom prst="rect">
            <a:avLst/>
          </a:prstGeom>
          <a:solidFill>
            <a:schemeClr val="bg1"/>
          </a:solidFill>
          <a:effectLst>
            <a:glow rad="139700">
              <a:schemeClr val="accent2">
                <a:satMod val="175000"/>
                <a:alpha val="40000"/>
              </a:schemeClr>
            </a:glow>
          </a:effectLst>
        </p:spPr>
        <p:txBody>
          <a:bodyPr wrap="square" rtlCol="0">
            <a:spAutoFit/>
          </a:bodyPr>
          <a:lstStyle/>
          <a:p>
            <a:pPr marL="342900" indent="-342900">
              <a:buFont typeface="Arial" panose="020B0604020202020204" pitchFamily="34" charset="0"/>
              <a:buChar char="•"/>
            </a:pPr>
            <a:r>
              <a:rPr lang="en-GB" sz="2000" dirty="0"/>
              <a:t>The hotel sector, along with other connected industries, places great weight on the modern subject of environmental sustainability.</a:t>
            </a:r>
          </a:p>
          <a:p>
            <a:pPr marL="342900" indent="-342900">
              <a:buFont typeface="Arial" panose="020B0604020202020204" pitchFamily="34" charset="0"/>
              <a:buChar char="•"/>
            </a:pPr>
            <a:r>
              <a:rPr lang="en-GB" sz="2000" dirty="0"/>
              <a:t>Hotels need to be proactive in incorporating sustainable practises into their operations as well as acknowledging the importance of sustainability in light of the growing worldwide awareness of environmental concerns.</a:t>
            </a:r>
          </a:p>
          <a:p>
            <a:pPr marL="342900" indent="-342900">
              <a:buFont typeface="Arial" panose="020B0604020202020204" pitchFamily="34" charset="0"/>
              <a:buChar char="•"/>
            </a:pPr>
            <a:r>
              <a:rPr lang="en-GB" sz="2000" dirty="0"/>
              <a:t>Sustainable environmental practises in the hotel industry will depend on a mix of strong regulations, proactive management, and conscientious customer behaviour. </a:t>
            </a:r>
          </a:p>
          <a:p>
            <a:pPr marL="342900" indent="-342900">
              <a:buFont typeface="Arial" panose="020B0604020202020204" pitchFamily="34" charset="0"/>
              <a:buChar char="•"/>
            </a:pPr>
            <a:r>
              <a:rPr lang="en-GB" sz="2000" dirty="0"/>
              <a:t>Hotel management has to make sustainability a top priority and a key component of their business plan, and policymakers need to establish clear and strict laws.</a:t>
            </a:r>
          </a:p>
        </p:txBody>
      </p:sp>
      <p:pic>
        <p:nvPicPr>
          <p:cNvPr id="6" name="Picture 6" descr="Eco-friendly hotels UK"/>
          <p:cNvPicPr>
            <a:picLocks noChangeAspect="1" noChangeArrowheads="1"/>
          </p:cNvPicPr>
          <p:nvPr/>
        </p:nvPicPr>
        <p:blipFill rotWithShape="1">
          <a:blip r:embed="rId3">
            <a:extLst>
              <a:ext uri="{28A0092B-C50C-407E-A947-70E740481C1C}">
                <a14:useLocalDpi xmlns:a14="http://schemas.microsoft.com/office/drawing/2010/main" val="0"/>
              </a:ext>
            </a:extLst>
          </a:blip>
          <a:srcRect l="11104" r="12239"/>
          <a:stretch/>
        </p:blipFill>
        <p:spPr bwMode="auto">
          <a:xfrm>
            <a:off x="190649" y="1504970"/>
            <a:ext cx="3384645" cy="3387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39555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20292"/>
            <a:ext cx="8943832" cy="584775"/>
          </a:xfrm>
          <a:prstGeom prst="rect">
            <a:avLst/>
          </a:prstGeom>
          <a:solidFill>
            <a:schemeClr val="accent2"/>
          </a:solidFill>
        </p:spPr>
        <p:txBody>
          <a:bodyPr wrap="square" rtlCol="0">
            <a:spAutoFit/>
          </a:bodyPr>
          <a:lstStyle/>
          <a:p>
            <a:pPr algn="ctr"/>
            <a:r>
              <a:rPr lang="en-GB" sz="3200" b="1" dirty="0">
                <a:solidFill>
                  <a:schemeClr val="bg1"/>
                </a:solidFill>
              </a:rPr>
              <a:t>References</a:t>
            </a:r>
          </a:p>
        </p:txBody>
      </p:sp>
      <p:sp>
        <p:nvSpPr>
          <p:cNvPr id="5" name="TextBox 4"/>
          <p:cNvSpPr txBox="1"/>
          <p:nvPr/>
        </p:nvSpPr>
        <p:spPr>
          <a:xfrm>
            <a:off x="154745" y="1087771"/>
            <a:ext cx="11802794" cy="4401205"/>
          </a:xfrm>
          <a:prstGeom prst="rect">
            <a:avLst/>
          </a:prstGeom>
          <a:solidFill>
            <a:schemeClr val="bg1"/>
          </a:solidFill>
          <a:effectLst>
            <a:glow rad="139700">
              <a:schemeClr val="accent2">
                <a:satMod val="175000"/>
                <a:alpha val="40000"/>
              </a:schemeClr>
            </a:glow>
          </a:effectLst>
        </p:spPr>
        <p:txBody>
          <a:bodyPr wrap="square" rtlCol="0">
            <a:spAutoFit/>
          </a:bodyPr>
          <a:lstStyle/>
          <a:p>
            <a:pPr marL="171450" indent="-171450">
              <a:buFont typeface="Arial" panose="020B0604020202020204" pitchFamily="34" charset="0"/>
              <a:buChar char="•"/>
            </a:pPr>
            <a:r>
              <a:rPr lang="en-GB" sz="1000" dirty="0"/>
              <a:t>Agarwal, S., Page, S. &amp; </a:t>
            </a:r>
            <a:r>
              <a:rPr lang="en-GB" sz="1000" dirty="0" err="1"/>
              <a:t>Mawby</a:t>
            </a:r>
            <a:r>
              <a:rPr lang="en-GB" sz="1000" dirty="0"/>
              <a:t>, R., 2021. Tourist security, terrorism risk management and tourist safety. </a:t>
            </a:r>
            <a:r>
              <a:rPr lang="en-GB" sz="1000" i="1" dirty="0"/>
              <a:t>Annals of Tourism Research.</a:t>
            </a:r>
            <a:endParaRPr lang="en-US" sz="1000" dirty="0"/>
          </a:p>
          <a:p>
            <a:pPr marL="171450" indent="-171450">
              <a:buFont typeface="Arial" panose="020B0604020202020204" pitchFamily="34" charset="0"/>
              <a:buChar char="•"/>
            </a:pPr>
            <a:r>
              <a:rPr lang="en-GB" sz="1000" dirty="0"/>
              <a:t>Anthony, C., 2018. </a:t>
            </a:r>
            <a:r>
              <a:rPr lang="en-GB" sz="1000" i="1" dirty="0"/>
              <a:t>Travel marketing, tourism economics and the airline product: An introduction to theory and practice. </a:t>
            </a:r>
            <a:r>
              <a:rPr lang="en-GB" sz="1000" dirty="0" err="1"/>
              <a:t>s.l.:Springer</a:t>
            </a:r>
            <a:r>
              <a:rPr lang="en-GB" sz="1000" dirty="0"/>
              <a:t> International Publishing.</a:t>
            </a:r>
            <a:endParaRPr lang="en-US" sz="1000" dirty="0"/>
          </a:p>
          <a:p>
            <a:pPr marL="171450" indent="-171450">
              <a:buFont typeface="Arial" panose="020B0604020202020204" pitchFamily="34" charset="0"/>
              <a:buChar char="•"/>
            </a:pPr>
            <a:r>
              <a:rPr lang="en-GB" sz="1000" dirty="0" err="1"/>
              <a:t>Aysegul</a:t>
            </a:r>
            <a:r>
              <a:rPr lang="en-GB" sz="1000" dirty="0"/>
              <a:t>, G. S., </a:t>
            </a:r>
            <a:r>
              <a:rPr lang="en-GB" sz="1000" dirty="0" err="1"/>
              <a:t>Turktarhan</a:t>
            </a:r>
            <a:r>
              <a:rPr lang="en-GB" sz="1000" dirty="0"/>
              <a:t>, G. &amp; </a:t>
            </a:r>
            <a:r>
              <a:rPr lang="en-GB" sz="1000" dirty="0" err="1"/>
              <a:t>Cobanoglu</a:t>
            </a:r>
            <a:r>
              <a:rPr lang="en-GB" sz="1000" dirty="0"/>
              <a:t>, C., 2022. Progress on green technology research in hotels: a literature review. </a:t>
            </a:r>
            <a:r>
              <a:rPr lang="en-GB" sz="1000" i="1" dirty="0"/>
              <a:t>Journal of Hospitality and Tourism Insights.</a:t>
            </a:r>
            <a:endParaRPr lang="en-US" sz="1000" dirty="0"/>
          </a:p>
          <a:p>
            <a:pPr marL="171450" indent="-171450">
              <a:buFont typeface="Arial" panose="020B0604020202020204" pitchFamily="34" charset="0"/>
              <a:buChar char="•"/>
            </a:pPr>
            <a:r>
              <a:rPr lang="en-GB" sz="1000" dirty="0"/>
              <a:t>Bronwyn, W., Eid, R. &amp; </a:t>
            </a:r>
            <a:r>
              <a:rPr lang="en-GB" sz="1000" dirty="0" err="1"/>
              <a:t>Agag</a:t>
            </a:r>
            <a:r>
              <a:rPr lang="en-GB" sz="1000" dirty="0"/>
              <a:t>, G., 2021. A multilevel investigation of the link between ethical leadership behaviour and employees green behaviour in the hospitality industry. </a:t>
            </a:r>
            <a:r>
              <a:rPr lang="en-GB" sz="1000" i="1" dirty="0"/>
              <a:t>International Journal of Hospitality Management.</a:t>
            </a:r>
            <a:endParaRPr lang="en-US" sz="1000" dirty="0"/>
          </a:p>
          <a:p>
            <a:pPr marL="171450" indent="-171450">
              <a:buFont typeface="Arial" panose="020B0604020202020204" pitchFamily="34" charset="0"/>
              <a:buChar char="•"/>
            </a:pPr>
            <a:r>
              <a:rPr lang="en-GB" sz="1000" dirty="0"/>
              <a:t>Calisto, M. d. L., </a:t>
            </a:r>
            <a:r>
              <a:rPr lang="en-GB" sz="1000" dirty="0" err="1"/>
              <a:t>Umbelino</a:t>
            </a:r>
            <a:r>
              <a:rPr lang="en-GB" sz="1000" dirty="0"/>
              <a:t>, J., </a:t>
            </a:r>
            <a:r>
              <a:rPr lang="en-GB" sz="1000" dirty="0" err="1"/>
              <a:t>Gonçalves</a:t>
            </a:r>
            <a:r>
              <a:rPr lang="en-GB" sz="1000" dirty="0"/>
              <a:t>, A. &amp; </a:t>
            </a:r>
            <a:r>
              <a:rPr lang="en-GB" sz="1000" dirty="0" err="1"/>
              <a:t>Viegas</a:t>
            </a:r>
            <a:r>
              <a:rPr lang="en-GB" sz="1000" dirty="0"/>
              <a:t>, C., 2021. Environmental sustainability strategies for smaller companies in the hotel industry: doing the right thing or doing things right?. </a:t>
            </a:r>
            <a:r>
              <a:rPr lang="en-GB" sz="1000" i="1" dirty="0"/>
              <a:t>Sustainability.</a:t>
            </a:r>
            <a:endParaRPr lang="en-US" sz="1000" dirty="0"/>
          </a:p>
          <a:p>
            <a:pPr marL="171450" indent="-171450">
              <a:buFont typeface="Arial" panose="020B0604020202020204" pitchFamily="34" charset="0"/>
              <a:buChar char="•"/>
            </a:pPr>
            <a:r>
              <a:rPr lang="en-GB" sz="1000" dirty="0" err="1"/>
              <a:t>Dhir</a:t>
            </a:r>
            <a:r>
              <a:rPr lang="en-GB" sz="1000" dirty="0"/>
              <a:t>, A., </a:t>
            </a:r>
            <a:r>
              <a:rPr lang="en-GB" sz="1000" dirty="0" err="1"/>
              <a:t>Talwar</a:t>
            </a:r>
            <a:r>
              <a:rPr lang="en-GB" sz="1000" dirty="0"/>
              <a:t>, S., Kaur, P. &amp; </a:t>
            </a:r>
            <a:r>
              <a:rPr lang="en-GB" sz="1000" dirty="0" err="1"/>
              <a:t>Malibari</a:t>
            </a:r>
            <a:r>
              <a:rPr lang="en-GB" sz="1000" dirty="0"/>
              <a:t>, A., 2020. Food waste in hospitality and food services: A systematic literature review and framework development approach. </a:t>
            </a:r>
            <a:r>
              <a:rPr lang="en-GB" sz="1000" i="1" dirty="0"/>
              <a:t>Journal of Cleaner Production.</a:t>
            </a:r>
            <a:endParaRPr lang="en-US" sz="1000" dirty="0"/>
          </a:p>
          <a:p>
            <a:pPr marL="171450" indent="-171450">
              <a:buFont typeface="Arial" panose="020B0604020202020204" pitchFamily="34" charset="0"/>
              <a:buChar char="•"/>
            </a:pPr>
            <a:r>
              <a:rPr lang="en-GB" sz="1000" dirty="0" err="1"/>
              <a:t>Engida</a:t>
            </a:r>
            <a:r>
              <a:rPr lang="en-GB" sz="1000" dirty="0"/>
              <a:t>, et al., 2018. Measuring corporate sustainability performance–the case of European food and beverage companies. </a:t>
            </a:r>
            <a:r>
              <a:rPr lang="en-GB" sz="1000" i="1" dirty="0"/>
              <a:t>Journal of Cleaner Production.</a:t>
            </a:r>
            <a:endParaRPr lang="en-US" sz="1000" dirty="0"/>
          </a:p>
          <a:p>
            <a:pPr marL="171450" indent="-171450">
              <a:buFont typeface="Arial" panose="020B0604020202020204" pitchFamily="34" charset="0"/>
              <a:buChar char="•"/>
            </a:pPr>
            <a:r>
              <a:rPr lang="en-GB" sz="1000" dirty="0" err="1"/>
              <a:t>Eschenbrenner</a:t>
            </a:r>
            <a:r>
              <a:rPr lang="en-GB" sz="1000" dirty="0"/>
              <a:t>, B. A. Z. et al., 2023. Marriott International: A Managerial Strategic Audit. </a:t>
            </a:r>
            <a:endParaRPr lang="en-US" sz="1000" dirty="0"/>
          </a:p>
          <a:p>
            <a:pPr marL="171450" indent="-171450">
              <a:buFont typeface="Arial" panose="020B0604020202020204" pitchFamily="34" charset="0"/>
              <a:buChar char="•"/>
            </a:pPr>
            <a:r>
              <a:rPr lang="en-GB" sz="1000" dirty="0" err="1"/>
              <a:t>Haldorai</a:t>
            </a:r>
            <a:r>
              <a:rPr lang="en-GB" sz="1000" dirty="0"/>
              <a:t>, K., Kim, W. G. &amp; Garcia, F., 2022. Top management green commitment and green intellectual capital as enablers of hotel environmental performance: The mediating role of green human resource management. </a:t>
            </a:r>
            <a:r>
              <a:rPr lang="en-GB" sz="1000" i="1" dirty="0"/>
              <a:t>Tourism Management.</a:t>
            </a:r>
            <a:endParaRPr lang="en-US" sz="1000" dirty="0"/>
          </a:p>
          <a:p>
            <a:pPr marL="171450" indent="-171450">
              <a:buFont typeface="Arial" panose="020B0604020202020204" pitchFamily="34" charset="0"/>
              <a:buChar char="•"/>
            </a:pPr>
            <a:r>
              <a:rPr lang="en-GB" sz="1000" dirty="0"/>
              <a:t>Hull, R. B., Robertson, D. P. &amp; Mortimer, M., 2020. </a:t>
            </a:r>
            <a:r>
              <a:rPr lang="en-GB" sz="1000" i="1" dirty="0"/>
              <a:t>Leadership for sustainability: strategies for tackling wicked problems. </a:t>
            </a:r>
            <a:r>
              <a:rPr lang="en-GB" sz="1000" dirty="0" err="1"/>
              <a:t>s.l.:Island</a:t>
            </a:r>
            <a:r>
              <a:rPr lang="en-GB" sz="1000" dirty="0"/>
              <a:t> Press.</a:t>
            </a:r>
            <a:endParaRPr lang="en-US" sz="1000" dirty="0"/>
          </a:p>
          <a:p>
            <a:pPr marL="171450" indent="-171450">
              <a:buFont typeface="Arial" panose="020B0604020202020204" pitchFamily="34" charset="0"/>
              <a:buChar char="•"/>
            </a:pPr>
            <a:r>
              <a:rPr lang="en-GB" sz="1000" dirty="0" err="1"/>
              <a:t>Hussain</a:t>
            </a:r>
            <a:r>
              <a:rPr lang="en-GB" sz="1000" dirty="0"/>
              <a:t>, A., 2021. A future of tourism industry: Conscious travel, destination recovery and regenerative tourism. </a:t>
            </a:r>
            <a:r>
              <a:rPr lang="en-GB" sz="1000" i="1" dirty="0"/>
              <a:t>Journal of Sustainability and Resilience.</a:t>
            </a:r>
            <a:endParaRPr lang="en-US" sz="1000" dirty="0"/>
          </a:p>
          <a:p>
            <a:pPr marL="171450" indent="-171450">
              <a:buFont typeface="Arial" panose="020B0604020202020204" pitchFamily="34" charset="0"/>
              <a:buChar char="•"/>
            </a:pPr>
            <a:r>
              <a:rPr lang="en-GB" sz="1000" dirty="0" err="1"/>
              <a:t>Inkson</a:t>
            </a:r>
            <a:r>
              <a:rPr lang="en-GB" sz="1000" dirty="0"/>
              <a:t>, Clare &amp; </a:t>
            </a:r>
            <a:r>
              <a:rPr lang="en-GB" sz="1000" dirty="0" err="1"/>
              <a:t>Minnaert</a:t>
            </a:r>
            <a:r>
              <a:rPr lang="en-GB" sz="1000" dirty="0"/>
              <a:t>, L., 2022. </a:t>
            </a:r>
            <a:r>
              <a:rPr lang="en-GB" sz="1000" i="1" dirty="0" err="1"/>
              <a:t>ourism</a:t>
            </a:r>
            <a:r>
              <a:rPr lang="en-GB" sz="1000" i="1" dirty="0"/>
              <a:t> management: an introduction. </a:t>
            </a:r>
            <a:r>
              <a:rPr lang="en-GB" sz="1000" dirty="0" err="1"/>
              <a:t>s.l.:Sage</a:t>
            </a:r>
            <a:r>
              <a:rPr lang="en-GB" sz="1000" dirty="0"/>
              <a:t>.</a:t>
            </a:r>
            <a:endParaRPr lang="en-US" sz="1000" dirty="0"/>
          </a:p>
          <a:p>
            <a:pPr marL="171450" indent="-171450">
              <a:buFont typeface="Arial" panose="020B0604020202020204" pitchFamily="34" charset="0"/>
              <a:buChar char="•"/>
            </a:pPr>
            <a:r>
              <a:rPr lang="en-GB" sz="1000" dirty="0"/>
              <a:t>Jones, Peter &amp; Comfort, D., 2020. The COVID-19 crisis and sustainability in the hospitality industry. </a:t>
            </a:r>
            <a:r>
              <a:rPr lang="en-GB" sz="1000" i="1" dirty="0" err="1"/>
              <a:t>nternational</a:t>
            </a:r>
            <a:r>
              <a:rPr lang="en-GB" sz="1000" i="1" dirty="0"/>
              <a:t> journal of contemporary hospitality management.</a:t>
            </a:r>
            <a:endParaRPr lang="en-US" sz="1000" dirty="0"/>
          </a:p>
          <a:p>
            <a:pPr marL="171450" indent="-171450">
              <a:buFont typeface="Arial" panose="020B0604020202020204" pitchFamily="34" charset="0"/>
              <a:buChar char="•"/>
            </a:pPr>
            <a:r>
              <a:rPr lang="en-GB" sz="1000" dirty="0"/>
              <a:t>Khalil, N., Abdullah, S. N. C. &amp; </a:t>
            </a:r>
            <a:r>
              <a:rPr lang="en-GB" sz="1000" dirty="0" err="1"/>
              <a:t>Haron</a:t>
            </a:r>
            <a:r>
              <a:rPr lang="en-GB" sz="1000" dirty="0"/>
              <a:t>, S. N., 2022. A review of green practices and initiatives from stakeholder’s perspectives towards sustainable hotel operations and performance impact. </a:t>
            </a:r>
            <a:r>
              <a:rPr lang="en-GB" sz="1000" i="1" dirty="0"/>
              <a:t>Journal of Facilities Management.</a:t>
            </a:r>
            <a:endParaRPr lang="en-US" sz="1000" dirty="0"/>
          </a:p>
          <a:p>
            <a:pPr marL="171450" indent="-171450">
              <a:buFont typeface="Arial" panose="020B0604020202020204" pitchFamily="34" charset="0"/>
              <a:buChar char="•"/>
            </a:pPr>
            <a:r>
              <a:rPr lang="en-GB" sz="1000" dirty="0"/>
              <a:t>Kim, D., 2022. The effect of non-optional green practices in hotels on guests’ </a:t>
            </a:r>
            <a:r>
              <a:rPr lang="en-GB" sz="1000" dirty="0" err="1"/>
              <a:t>behavioral</a:t>
            </a:r>
            <a:r>
              <a:rPr lang="en-GB" sz="1000" dirty="0"/>
              <a:t> intentions. </a:t>
            </a:r>
            <a:r>
              <a:rPr lang="en-GB" sz="1000" i="1" dirty="0"/>
              <a:t>Journal of Quality Assurance in Hospitality &amp; Tourism.</a:t>
            </a:r>
            <a:endParaRPr lang="en-US" sz="1000" dirty="0"/>
          </a:p>
          <a:p>
            <a:pPr marL="171450" indent="-171450">
              <a:buFont typeface="Arial" panose="020B0604020202020204" pitchFamily="34" charset="0"/>
              <a:buChar char="•"/>
            </a:pPr>
            <a:r>
              <a:rPr lang="en-GB" sz="1000" dirty="0" err="1"/>
              <a:t>Legrand</a:t>
            </a:r>
            <a:r>
              <a:rPr lang="en-GB" sz="1000" dirty="0"/>
              <a:t>, W., Chen, J. &amp; </a:t>
            </a:r>
            <a:r>
              <a:rPr lang="en-GB" sz="1000" dirty="0" err="1"/>
              <a:t>Laeis</a:t>
            </a:r>
            <a:r>
              <a:rPr lang="en-GB" sz="1000" dirty="0"/>
              <a:t>, G. C., 2022. </a:t>
            </a:r>
            <a:r>
              <a:rPr lang="en-GB" sz="1000" i="1" dirty="0"/>
              <a:t>Sustainability in the hospitality industry: Principles of sustainable operations. </a:t>
            </a:r>
            <a:r>
              <a:rPr lang="en-GB" sz="1000" dirty="0"/>
              <a:t>Taylor &amp; Francis: </a:t>
            </a:r>
            <a:r>
              <a:rPr lang="en-GB" sz="1000" dirty="0" err="1"/>
              <a:t>s.n</a:t>
            </a:r>
            <a:r>
              <a:rPr lang="en-GB" sz="1000" dirty="0"/>
              <a:t>.</a:t>
            </a:r>
            <a:endParaRPr lang="en-US" sz="1000" dirty="0"/>
          </a:p>
          <a:p>
            <a:pPr marL="171450" indent="-171450">
              <a:buFont typeface="Arial" panose="020B0604020202020204" pitchFamily="34" charset="0"/>
              <a:buChar char="•"/>
            </a:pPr>
            <a:r>
              <a:rPr lang="en-GB" sz="1000" dirty="0"/>
              <a:t>Leung, Y.-F.et al., 2018. </a:t>
            </a:r>
            <a:r>
              <a:rPr lang="en-GB" sz="1000" i="1" dirty="0"/>
              <a:t>Tourism and visitor management in protected areas: Guidelines for sustainability. </a:t>
            </a:r>
            <a:r>
              <a:rPr lang="en-GB" sz="1000" dirty="0" err="1"/>
              <a:t>s.l.:Gland</a:t>
            </a:r>
            <a:r>
              <a:rPr lang="en-GB" sz="1000" dirty="0"/>
              <a:t>, Switzerland.</a:t>
            </a:r>
            <a:endParaRPr lang="en-US" sz="1000" dirty="0"/>
          </a:p>
          <a:p>
            <a:pPr marL="171450" indent="-171450">
              <a:buFont typeface="Arial" panose="020B0604020202020204" pitchFamily="34" charset="0"/>
              <a:buChar char="•"/>
            </a:pPr>
            <a:r>
              <a:rPr lang="en-GB" sz="1000" dirty="0" err="1"/>
              <a:t>Matteucci</a:t>
            </a:r>
            <a:r>
              <a:rPr lang="en-GB" sz="1000" dirty="0"/>
              <a:t>, V., 2020. How can the hospitality industry increase corporate value aligned with sustainable development goals? Case examples from Hilton, </a:t>
            </a:r>
            <a:r>
              <a:rPr lang="en-GB" sz="1000" dirty="0" err="1"/>
              <a:t>Meliá</a:t>
            </a:r>
            <a:r>
              <a:rPr lang="en-GB" sz="1000" dirty="0"/>
              <a:t> and Sun. </a:t>
            </a:r>
            <a:r>
              <a:rPr lang="en-GB" sz="1000" i="1" dirty="0"/>
              <a:t>Worldwide Hospitality and Tourism Themes.</a:t>
            </a:r>
            <a:endParaRPr lang="en-US" sz="1000" dirty="0"/>
          </a:p>
          <a:p>
            <a:pPr marL="171450" indent="-171450">
              <a:buFont typeface="Arial" panose="020B0604020202020204" pitchFamily="34" charset="0"/>
              <a:buChar char="•"/>
            </a:pPr>
            <a:r>
              <a:rPr lang="en-GB" sz="1000" dirty="0" err="1"/>
              <a:t>McCaffery</a:t>
            </a:r>
            <a:r>
              <a:rPr lang="en-GB" sz="1000" dirty="0"/>
              <a:t>, R., </a:t>
            </a:r>
            <a:r>
              <a:rPr lang="en-GB" sz="1000" dirty="0" err="1"/>
              <a:t>Hendrickx</a:t>
            </a:r>
            <a:r>
              <a:rPr lang="en-GB" sz="1000" dirty="0"/>
              <a:t>, J. &amp; </a:t>
            </a:r>
            <a:r>
              <a:rPr lang="en-GB" sz="1000" dirty="0" err="1"/>
              <a:t>Dubrocard</a:t>
            </a:r>
            <a:r>
              <a:rPr lang="en-GB" sz="1000" dirty="0"/>
              <a:t>, N., 2023. Zero Plastic in Hotels: Leading question: Is plastic-free the new norm in hotels?. </a:t>
            </a:r>
            <a:r>
              <a:rPr lang="en-GB" sz="1000" i="1" dirty="0"/>
              <a:t>In Critical Questions in Sustainability and Hospitality.</a:t>
            </a:r>
            <a:endParaRPr lang="en-US" sz="1000" dirty="0"/>
          </a:p>
          <a:p>
            <a:pPr marL="171450" indent="-171450">
              <a:buFont typeface="Arial" panose="020B0604020202020204" pitchFamily="34" charset="0"/>
              <a:buChar char="•"/>
            </a:pPr>
            <a:r>
              <a:rPr lang="en-GB" sz="1000" dirty="0"/>
              <a:t>Morrison, A., 2022. </a:t>
            </a:r>
            <a:r>
              <a:rPr lang="en-GB" sz="1000" i="1" dirty="0"/>
              <a:t>Hospitality and travel marketing. </a:t>
            </a:r>
            <a:r>
              <a:rPr lang="en-GB" sz="1000" dirty="0" err="1"/>
              <a:t>s.l.:Taylor</a:t>
            </a:r>
            <a:r>
              <a:rPr lang="en-GB" sz="1000" dirty="0"/>
              <a:t> &amp; Francis.</a:t>
            </a:r>
            <a:endParaRPr lang="en-US" sz="1000" dirty="0"/>
          </a:p>
          <a:p>
            <a:pPr marL="171450" indent="-171450">
              <a:buFont typeface="Arial" panose="020B0604020202020204" pitchFamily="34" charset="0"/>
              <a:buChar char="•"/>
            </a:pPr>
            <a:r>
              <a:rPr lang="en-GB" sz="1000" dirty="0" err="1"/>
              <a:t>Moussa</a:t>
            </a:r>
            <a:r>
              <a:rPr lang="en-GB" sz="1000" dirty="0"/>
              <a:t>, M., </a:t>
            </a:r>
            <a:r>
              <a:rPr lang="en-GB" sz="1000" dirty="0" err="1"/>
              <a:t>Essawy</a:t>
            </a:r>
            <a:r>
              <a:rPr lang="en-GB" sz="1000" dirty="0"/>
              <a:t>, M. &amp; </a:t>
            </a:r>
            <a:r>
              <a:rPr lang="en-GB" sz="1000" dirty="0" err="1"/>
              <a:t>Elziny</a:t>
            </a:r>
            <a:r>
              <a:rPr lang="en-GB" sz="1000" dirty="0"/>
              <a:t>, M., 2021. The Economic Recession on Tourism and Hospitality. </a:t>
            </a:r>
            <a:endParaRPr lang="en-US" sz="1000" dirty="0"/>
          </a:p>
          <a:p>
            <a:pPr marL="171450" indent="-171450">
              <a:buFont typeface="Arial" panose="020B0604020202020204" pitchFamily="34" charset="0"/>
              <a:buChar char="•"/>
            </a:pPr>
            <a:r>
              <a:rPr lang="en-GB" sz="1000" dirty="0" err="1"/>
              <a:t>Omune</a:t>
            </a:r>
            <a:r>
              <a:rPr lang="en-GB" sz="1000" dirty="0"/>
              <a:t>, B., </a:t>
            </a:r>
            <a:r>
              <a:rPr lang="en-GB" sz="1000" dirty="0" err="1"/>
              <a:t>Kambona</a:t>
            </a:r>
            <a:r>
              <a:rPr lang="en-GB" sz="1000" dirty="0"/>
              <a:t>, O., </a:t>
            </a:r>
            <a:r>
              <a:rPr lang="en-GB" sz="1000" dirty="0" err="1"/>
              <a:t>Wadongo</a:t>
            </a:r>
            <a:r>
              <a:rPr lang="en-GB" sz="1000" dirty="0"/>
              <a:t>, B. &amp; </a:t>
            </a:r>
            <a:r>
              <a:rPr lang="en-GB" sz="1000" dirty="0" err="1"/>
              <a:t>Wekesa</a:t>
            </a:r>
            <a:r>
              <a:rPr lang="en-GB" sz="1000" dirty="0"/>
              <a:t>, A., 2021. Environmental management practices implemented by the hotel sector. </a:t>
            </a:r>
            <a:r>
              <a:rPr lang="en-GB" sz="1000" i="1" dirty="0"/>
              <a:t>World Leisure Journal.</a:t>
            </a:r>
            <a:endParaRPr lang="en-US" sz="1000" dirty="0"/>
          </a:p>
          <a:p>
            <a:pPr marL="171450" indent="-171450">
              <a:buFont typeface="Arial" panose="020B0604020202020204" pitchFamily="34" charset="0"/>
              <a:buChar char="•"/>
            </a:pPr>
            <a:r>
              <a:rPr lang="en-GB" sz="1000" dirty="0"/>
              <a:t>Pham, N. T., </a:t>
            </a:r>
            <a:r>
              <a:rPr lang="en-GB" sz="1000" dirty="0" err="1"/>
              <a:t>Thanh</a:t>
            </a:r>
            <a:r>
              <a:rPr lang="en-GB" sz="1000" dirty="0"/>
              <a:t>, T. V., </a:t>
            </a:r>
            <a:r>
              <a:rPr lang="en-GB" sz="1000" dirty="0" err="1"/>
              <a:t>Tučková</a:t>
            </a:r>
            <a:r>
              <a:rPr lang="en-GB" sz="1000" dirty="0"/>
              <a:t>, Z. &amp; </a:t>
            </a:r>
            <a:r>
              <a:rPr lang="en-GB" sz="1000" dirty="0" err="1"/>
              <a:t>Thuy</a:t>
            </a:r>
            <a:r>
              <a:rPr lang="en-GB" sz="1000" dirty="0"/>
              <a:t>, V. T. N., 2020. The role of green human resource management in driving hotel’s environmental performance: Interaction and mediation analysis. </a:t>
            </a:r>
            <a:r>
              <a:rPr lang="en-GB" sz="1000" i="1" dirty="0"/>
              <a:t>International Journal of Hospitality Management.</a:t>
            </a:r>
            <a:endParaRPr lang="en-US" sz="1000" dirty="0"/>
          </a:p>
          <a:p>
            <a:pPr marL="171450" indent="-171450">
              <a:buFont typeface="Arial" panose="020B0604020202020204" pitchFamily="34" charset="0"/>
              <a:buChar char="•"/>
            </a:pPr>
            <a:r>
              <a:rPr lang="en-GB" sz="1000" dirty="0"/>
              <a:t>Ritchie, Brent &amp; Jiang, Y., 2019. A review of research on tourism risk, crisis and disaster management: Launching the annals of tourism research curated collection on tourism risk, crisis and disaster management. </a:t>
            </a:r>
            <a:r>
              <a:rPr lang="en-GB" sz="1000" i="1" dirty="0"/>
              <a:t>Annals of Tourism Research.</a:t>
            </a:r>
            <a:endParaRPr lang="en-US" sz="1000" dirty="0"/>
          </a:p>
          <a:p>
            <a:pPr marL="171450" indent="-171450">
              <a:buFont typeface="Arial" panose="020B0604020202020204" pitchFamily="34" charset="0"/>
              <a:buChar char="•"/>
            </a:pPr>
            <a:r>
              <a:rPr lang="en-GB" sz="1000" dirty="0" err="1"/>
              <a:t>Simpao</a:t>
            </a:r>
            <a:r>
              <a:rPr lang="en-GB" sz="1000" dirty="0"/>
              <a:t>, K. J., 2018. Labour productivity measurement and control standards for hotel. </a:t>
            </a:r>
            <a:r>
              <a:rPr lang="en-GB" sz="1000" i="1" dirty="0"/>
              <a:t>Journal of Service Science Research.</a:t>
            </a:r>
            <a:endParaRPr lang="en-GB" sz="1000" dirty="0"/>
          </a:p>
        </p:txBody>
      </p:sp>
    </p:spTree>
    <p:extLst>
      <p:ext uri="{BB962C8B-B14F-4D97-AF65-F5344CB8AC3E}">
        <p14:creationId xmlns:p14="http://schemas.microsoft.com/office/powerpoint/2010/main" val="2615373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blue and white letters on a black background&#10;&#10;Description automatically generated">
            <a:extLst>
              <a:ext uri="{FF2B5EF4-FFF2-40B4-BE49-F238E27FC236}">
                <a16:creationId xmlns:a16="http://schemas.microsoft.com/office/drawing/2014/main" id="{4B5D0E17-CDF8-4D2C-5799-D0210FF5479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44750" y="2368550"/>
            <a:ext cx="7302500" cy="2120900"/>
          </a:xfrm>
          <a:prstGeom prst="rect">
            <a:avLst/>
          </a:prstGeom>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32BBAC-3698-4F05-9D8E-6B64CA681E85}">
  <ds:schemaRefs>
    <ds:schemaRef ds:uri="http://schemas.microsoft.com/office/2006/metadata/properties"/>
    <ds:schemaRef ds:uri="http://schemas.microsoft.com/office/2006/documentManagement/types"/>
    <ds:schemaRef ds:uri="32cf4773-4f40-40c5-b712-949156571374"/>
    <ds:schemaRef ds:uri="http://purl.org/dc/terms/"/>
    <ds:schemaRef ds:uri="http://purl.org/dc/dcmitype/"/>
    <ds:schemaRef ds:uri="http://schemas.openxmlformats.org/package/2006/metadata/core-properties"/>
    <ds:schemaRef ds:uri="http://schemas.microsoft.com/office/infopath/2007/PartnerControls"/>
    <ds:schemaRef ds:uri="http://purl.org/dc/elements/1.1/"/>
    <ds:schemaRef ds:uri="74243a2f-f39c-4e43-9810-58f2f548e0d4"/>
    <ds:schemaRef ds:uri="http://www.w3.org/XML/1998/namespace"/>
  </ds:schemaRefs>
</ds:datastoreItem>
</file>

<file path=customXml/itemProps2.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1035</TotalTime>
  <Words>4037</Words>
  <Application>Microsoft Macintosh PowerPoint</Application>
  <PresentationFormat>Widescreen</PresentationFormat>
  <Paragraphs>285</Paragraphs>
  <Slides>17</Slides>
  <Notes>16</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17</vt:i4>
      </vt:variant>
    </vt:vector>
  </HeadingPairs>
  <TitlesOfParts>
    <vt:vector size="29" baseType="lpstr">
      <vt:lpstr>Arial</vt:lpstr>
      <vt:lpstr>Calibri</vt:lpstr>
      <vt:lpstr>Calibri Light</vt:lpstr>
      <vt:lpstr>Times New Roman</vt:lpstr>
      <vt:lpstr>Title Slide 1</vt:lpstr>
      <vt:lpstr>Sub Title 1</vt:lpstr>
      <vt:lpstr>1_Text Break Info Slide 2</vt:lpstr>
      <vt:lpstr>1_Title Slide 1</vt:lpstr>
      <vt:lpstr>Text 1</vt:lpstr>
      <vt:lpstr>Theme1</vt:lpstr>
      <vt:lpstr>Theme4</vt:lpstr>
      <vt:lpstr>Theme3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Ana-Maria Dobrinoiu (2017713)</cp:lastModifiedBy>
  <cp:revision>10</cp:revision>
  <dcterms:created xsi:type="dcterms:W3CDTF">2023-01-31T21:01:37Z</dcterms:created>
  <dcterms:modified xsi:type="dcterms:W3CDTF">2023-11-13T05:15:27Z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