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375" r:id="rId6"/>
    <p:sldId id="376" r:id="rId7"/>
    <p:sldId id="379" r:id="rId8"/>
    <p:sldId id="380" r:id="rId9"/>
    <p:sldId id="377" r:id="rId10"/>
    <p:sldId id="276" r:id="rId11"/>
    <p:sldId id="292" r:id="rId12"/>
    <p:sldId id="367" r:id="rId13"/>
    <p:sldId id="370" r:id="rId14"/>
    <p:sldId id="293" r:id="rId15"/>
    <p:sldId id="295" r:id="rId16"/>
    <p:sldId id="310" r:id="rId17"/>
    <p:sldId id="294" r:id="rId18"/>
    <p:sldId id="311" r:id="rId19"/>
    <p:sldId id="372" r:id="rId20"/>
    <p:sldId id="374" r:id="rId21"/>
    <p:sldId id="373" r:id="rId22"/>
    <p:sldId id="381" r:id="rId23"/>
    <p:sldId id="371" r:id="rId24"/>
    <p:sldId id="378" r:id="rId25"/>
    <p:sldId id="30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249" autoAdjust="0"/>
  </p:normalViewPr>
  <p:slideViewPr>
    <p:cSldViewPr>
      <p:cViewPr varScale="1">
        <p:scale>
          <a:sx n="72" d="100"/>
          <a:sy n="72" d="100"/>
        </p:scale>
        <p:origin x="135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85B9DC-A80E-47A0-B576-864B38E6DECE}" type="doc">
      <dgm:prSet loTypeId="urn:microsoft.com/office/officeart/2005/8/layout/radial6" loCatId="cycle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8BF8ABE-6667-4C8D-8F3F-B10B7664BE05}">
      <dgm:prSet phldrT="[Text]" custT="1"/>
      <dgm:spPr/>
      <dgm:t>
        <a:bodyPr/>
        <a:lstStyle/>
        <a:p>
          <a:r>
            <a:rPr lang="en-GB" sz="1600" b="1" dirty="0"/>
            <a:t>Independent </a:t>
          </a:r>
        </a:p>
        <a:p>
          <a:r>
            <a:rPr lang="en-GB" sz="1600" b="1" dirty="0"/>
            <a:t>Learning</a:t>
          </a:r>
        </a:p>
      </dgm:t>
    </dgm:pt>
    <dgm:pt modelId="{1CE7DB5C-69E7-4372-B774-677817F3C7A8}" type="parTrans" cxnId="{92474E9B-A73F-4814-98C0-265F769363E1}">
      <dgm:prSet/>
      <dgm:spPr/>
      <dgm:t>
        <a:bodyPr/>
        <a:lstStyle/>
        <a:p>
          <a:endParaRPr lang="en-GB" sz="3600"/>
        </a:p>
      </dgm:t>
    </dgm:pt>
    <dgm:pt modelId="{F5571C80-AC64-40C6-952E-F6A2D25BC362}" type="sibTrans" cxnId="{92474E9B-A73F-4814-98C0-265F769363E1}">
      <dgm:prSet/>
      <dgm:spPr/>
      <dgm:t>
        <a:bodyPr/>
        <a:lstStyle/>
        <a:p>
          <a:endParaRPr lang="en-GB" sz="3600"/>
        </a:p>
      </dgm:t>
    </dgm:pt>
    <dgm:pt modelId="{AFC9D706-982F-457C-9350-099D76935E1A}">
      <dgm:prSet phldrT="[Text]" custT="1"/>
      <dgm:spPr/>
      <dgm:t>
        <a:bodyPr/>
        <a:lstStyle/>
        <a:p>
          <a:r>
            <a:rPr lang="en-GB" sz="1800" dirty="0"/>
            <a:t>Time Management</a:t>
          </a:r>
        </a:p>
      </dgm:t>
    </dgm:pt>
    <dgm:pt modelId="{D9E05C21-1B8E-4508-97CC-F0E7DAAAE931}" type="parTrans" cxnId="{48923B52-B8EB-4B06-8429-18466AC58A7B}">
      <dgm:prSet/>
      <dgm:spPr/>
      <dgm:t>
        <a:bodyPr/>
        <a:lstStyle/>
        <a:p>
          <a:endParaRPr lang="en-GB" sz="3600"/>
        </a:p>
      </dgm:t>
    </dgm:pt>
    <dgm:pt modelId="{688F38F0-1D08-42C7-BC4B-620C6A3A2AAD}" type="sibTrans" cxnId="{48923B52-B8EB-4B06-8429-18466AC58A7B}">
      <dgm:prSet/>
      <dgm:spPr/>
      <dgm:t>
        <a:bodyPr/>
        <a:lstStyle/>
        <a:p>
          <a:endParaRPr lang="en-GB" sz="3600"/>
        </a:p>
      </dgm:t>
    </dgm:pt>
    <dgm:pt modelId="{E828FD49-564F-46DC-9F86-C5453DFBE707}">
      <dgm:prSet phldrT="[Text]" custT="1"/>
      <dgm:spPr/>
      <dgm:t>
        <a:bodyPr/>
        <a:lstStyle/>
        <a:p>
          <a:r>
            <a:rPr lang="en-GB" sz="1800" dirty="0"/>
            <a:t>Academic Reading</a:t>
          </a:r>
        </a:p>
      </dgm:t>
    </dgm:pt>
    <dgm:pt modelId="{122F1D54-B896-4B4A-B76E-4F4227F1E5CC}" type="parTrans" cxnId="{0063F372-2FD3-4437-A33F-CD318B5F524E}">
      <dgm:prSet/>
      <dgm:spPr/>
      <dgm:t>
        <a:bodyPr/>
        <a:lstStyle/>
        <a:p>
          <a:endParaRPr lang="en-GB" sz="3600"/>
        </a:p>
      </dgm:t>
    </dgm:pt>
    <dgm:pt modelId="{3868C2F9-F1E0-4747-8B00-56B0548FF75D}" type="sibTrans" cxnId="{0063F372-2FD3-4437-A33F-CD318B5F524E}">
      <dgm:prSet/>
      <dgm:spPr/>
      <dgm:t>
        <a:bodyPr/>
        <a:lstStyle/>
        <a:p>
          <a:endParaRPr lang="en-GB" sz="3600"/>
        </a:p>
      </dgm:t>
    </dgm:pt>
    <dgm:pt modelId="{C8A1253E-0A44-4B42-9332-D756C3BE7CFF}">
      <dgm:prSet phldrT="[Text]" custT="1"/>
      <dgm:spPr/>
      <dgm:t>
        <a:bodyPr/>
        <a:lstStyle/>
        <a:p>
          <a:r>
            <a:rPr lang="en-GB" sz="1800" dirty="0"/>
            <a:t>Group Working</a:t>
          </a:r>
        </a:p>
      </dgm:t>
    </dgm:pt>
    <dgm:pt modelId="{D281BCFD-11A1-47E3-8D1F-35D2140B6A1B}" type="parTrans" cxnId="{7BDF718D-AD8A-43C8-83AE-592A57193D8E}">
      <dgm:prSet/>
      <dgm:spPr/>
      <dgm:t>
        <a:bodyPr/>
        <a:lstStyle/>
        <a:p>
          <a:endParaRPr lang="en-GB" sz="3600"/>
        </a:p>
      </dgm:t>
    </dgm:pt>
    <dgm:pt modelId="{63705CA6-11B3-461A-89EB-7B69F20C0A04}" type="sibTrans" cxnId="{7BDF718D-AD8A-43C8-83AE-592A57193D8E}">
      <dgm:prSet/>
      <dgm:spPr/>
      <dgm:t>
        <a:bodyPr/>
        <a:lstStyle/>
        <a:p>
          <a:endParaRPr lang="en-GB" sz="3600"/>
        </a:p>
      </dgm:t>
    </dgm:pt>
    <dgm:pt modelId="{E200C419-90EC-4919-971C-1E9BB75E1BAA}">
      <dgm:prSet phldrT="[Text]"/>
      <dgm:spPr/>
      <dgm:t>
        <a:bodyPr/>
        <a:lstStyle/>
        <a:p>
          <a:endParaRPr lang="en-GB" sz="3600" dirty="0"/>
        </a:p>
      </dgm:t>
    </dgm:pt>
    <dgm:pt modelId="{3CBD45F4-154C-459A-A9C4-4BD25A7F8B12}" type="parTrans" cxnId="{DC3793EB-4E65-4A33-9EBA-7156D618B2AD}">
      <dgm:prSet/>
      <dgm:spPr/>
      <dgm:t>
        <a:bodyPr/>
        <a:lstStyle/>
        <a:p>
          <a:endParaRPr lang="en-GB" sz="3600"/>
        </a:p>
      </dgm:t>
    </dgm:pt>
    <dgm:pt modelId="{BEDB5970-1A67-4C17-804D-B07FE24E03B7}" type="sibTrans" cxnId="{DC3793EB-4E65-4A33-9EBA-7156D618B2AD}">
      <dgm:prSet/>
      <dgm:spPr/>
      <dgm:t>
        <a:bodyPr/>
        <a:lstStyle/>
        <a:p>
          <a:endParaRPr lang="en-GB" sz="3600"/>
        </a:p>
      </dgm:t>
    </dgm:pt>
    <dgm:pt modelId="{90B1A8DC-CE98-46E7-91F3-77F451A28571}">
      <dgm:prSet phldrT="[Text]" custT="1"/>
      <dgm:spPr/>
      <dgm:t>
        <a:bodyPr/>
        <a:lstStyle/>
        <a:p>
          <a:r>
            <a:rPr lang="en-GB" sz="1800" dirty="0"/>
            <a:t>Academic Writing </a:t>
          </a:r>
        </a:p>
      </dgm:t>
    </dgm:pt>
    <dgm:pt modelId="{00B98EA4-DD7C-46F4-80AD-47FB748EA264}" type="sibTrans" cxnId="{025A5CF1-502E-4832-B148-E296E10125C3}">
      <dgm:prSet/>
      <dgm:spPr/>
      <dgm:t>
        <a:bodyPr/>
        <a:lstStyle/>
        <a:p>
          <a:endParaRPr lang="en-GB" sz="3600"/>
        </a:p>
      </dgm:t>
    </dgm:pt>
    <dgm:pt modelId="{8F52E7F8-2503-4FD2-88AC-21F8D9BDF8AE}" type="parTrans" cxnId="{025A5CF1-502E-4832-B148-E296E10125C3}">
      <dgm:prSet/>
      <dgm:spPr/>
      <dgm:t>
        <a:bodyPr/>
        <a:lstStyle/>
        <a:p>
          <a:endParaRPr lang="en-GB" sz="3600"/>
        </a:p>
      </dgm:t>
    </dgm:pt>
    <dgm:pt modelId="{94BC7D49-4208-43D7-A558-04ACFECCAF8A}" type="pres">
      <dgm:prSet presAssocID="{C585B9DC-A80E-47A0-B576-864B38E6DECE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43A5C1B-9112-4C5D-A628-8265F6ED4899}" type="pres">
      <dgm:prSet presAssocID="{88BF8ABE-6667-4C8D-8F3F-B10B7664BE05}" presName="centerShape" presStyleLbl="node0" presStyleIdx="0" presStyleCnt="1" custScaleX="110896"/>
      <dgm:spPr/>
    </dgm:pt>
    <dgm:pt modelId="{6C8AD4F1-6C5F-42E3-8ACC-27C652F098E4}" type="pres">
      <dgm:prSet presAssocID="{AFC9D706-982F-457C-9350-099D76935E1A}" presName="node" presStyleLbl="node1" presStyleIdx="0" presStyleCnt="4" custScaleX="183222">
        <dgm:presLayoutVars>
          <dgm:bulletEnabled val="1"/>
        </dgm:presLayoutVars>
      </dgm:prSet>
      <dgm:spPr/>
    </dgm:pt>
    <dgm:pt modelId="{2E085930-DC80-4E21-AA62-FEC0A5E74175}" type="pres">
      <dgm:prSet presAssocID="{AFC9D706-982F-457C-9350-099D76935E1A}" presName="dummy" presStyleCnt="0"/>
      <dgm:spPr/>
    </dgm:pt>
    <dgm:pt modelId="{A970F776-FD47-4336-8602-0DD334B26D66}" type="pres">
      <dgm:prSet presAssocID="{688F38F0-1D08-42C7-BC4B-620C6A3A2AAD}" presName="sibTrans" presStyleLbl="sibTrans2D1" presStyleIdx="0" presStyleCnt="4"/>
      <dgm:spPr/>
    </dgm:pt>
    <dgm:pt modelId="{37D3DDDF-5EB0-4771-BA73-3E90F14D34B7}" type="pres">
      <dgm:prSet presAssocID="{90B1A8DC-CE98-46E7-91F3-77F451A28571}" presName="node" presStyleLbl="node1" presStyleIdx="1" presStyleCnt="4" custScaleX="137436" custRadScaleRad="105883" custRadScaleInc="-3172">
        <dgm:presLayoutVars>
          <dgm:bulletEnabled val="1"/>
        </dgm:presLayoutVars>
      </dgm:prSet>
      <dgm:spPr/>
    </dgm:pt>
    <dgm:pt modelId="{0A5C4824-AF68-49AF-958A-8592A2C0A0E3}" type="pres">
      <dgm:prSet presAssocID="{90B1A8DC-CE98-46E7-91F3-77F451A28571}" presName="dummy" presStyleCnt="0"/>
      <dgm:spPr/>
    </dgm:pt>
    <dgm:pt modelId="{01288491-B3B7-498C-91B4-99375FA41E26}" type="pres">
      <dgm:prSet presAssocID="{00B98EA4-DD7C-46F4-80AD-47FB748EA264}" presName="sibTrans" presStyleLbl="sibTrans2D1" presStyleIdx="1" presStyleCnt="4"/>
      <dgm:spPr/>
    </dgm:pt>
    <dgm:pt modelId="{417EA0EA-B8F8-4340-9832-84FE8954BD3A}" type="pres">
      <dgm:prSet presAssocID="{E828FD49-564F-46DC-9F86-C5453DFBE707}" presName="node" presStyleLbl="node1" presStyleIdx="2" presStyleCnt="4" custScaleX="158423">
        <dgm:presLayoutVars>
          <dgm:bulletEnabled val="1"/>
        </dgm:presLayoutVars>
      </dgm:prSet>
      <dgm:spPr/>
    </dgm:pt>
    <dgm:pt modelId="{BFC2CB2C-D54A-4C8F-B699-A8205E389133}" type="pres">
      <dgm:prSet presAssocID="{E828FD49-564F-46DC-9F86-C5453DFBE707}" presName="dummy" presStyleCnt="0"/>
      <dgm:spPr/>
    </dgm:pt>
    <dgm:pt modelId="{1241D61B-7570-4965-BB86-29670B0B5AA3}" type="pres">
      <dgm:prSet presAssocID="{3868C2F9-F1E0-4747-8B00-56B0548FF75D}" presName="sibTrans" presStyleLbl="sibTrans2D1" presStyleIdx="2" presStyleCnt="4"/>
      <dgm:spPr/>
    </dgm:pt>
    <dgm:pt modelId="{456A3907-CA55-44A0-BD2C-B210B2188E40}" type="pres">
      <dgm:prSet presAssocID="{C8A1253E-0A44-4B42-9332-D756C3BE7CFF}" presName="node" presStyleLbl="node1" presStyleIdx="3" presStyleCnt="4" custScaleX="155648" custRadScaleRad="109201" custRadScaleInc="3075">
        <dgm:presLayoutVars>
          <dgm:bulletEnabled val="1"/>
        </dgm:presLayoutVars>
      </dgm:prSet>
      <dgm:spPr/>
    </dgm:pt>
    <dgm:pt modelId="{4614D891-69EE-461D-993F-B7FBC5D8D001}" type="pres">
      <dgm:prSet presAssocID="{C8A1253E-0A44-4B42-9332-D756C3BE7CFF}" presName="dummy" presStyleCnt="0"/>
      <dgm:spPr/>
    </dgm:pt>
    <dgm:pt modelId="{192BD427-4219-4A8E-8E5A-83C350452302}" type="pres">
      <dgm:prSet presAssocID="{63705CA6-11B3-461A-89EB-7B69F20C0A04}" presName="sibTrans" presStyleLbl="sibTrans2D1" presStyleIdx="3" presStyleCnt="4"/>
      <dgm:spPr/>
    </dgm:pt>
  </dgm:ptLst>
  <dgm:cxnLst>
    <dgm:cxn modelId="{8E6B9807-9C2E-45E2-BD99-D72736C263CC}" type="presOf" srcId="{63705CA6-11B3-461A-89EB-7B69F20C0A04}" destId="{192BD427-4219-4A8E-8E5A-83C350452302}" srcOrd="0" destOrd="0" presId="urn:microsoft.com/office/officeart/2005/8/layout/radial6"/>
    <dgm:cxn modelId="{B08D6F22-DAE0-4639-BFA6-A5A00292FF3D}" type="presOf" srcId="{C8A1253E-0A44-4B42-9332-D756C3BE7CFF}" destId="{456A3907-CA55-44A0-BD2C-B210B2188E40}" srcOrd="0" destOrd="0" presId="urn:microsoft.com/office/officeart/2005/8/layout/radial6"/>
    <dgm:cxn modelId="{A0CE4123-36F2-457E-8B09-B963D8E1BA6E}" type="presOf" srcId="{C585B9DC-A80E-47A0-B576-864B38E6DECE}" destId="{94BC7D49-4208-43D7-A558-04ACFECCAF8A}" srcOrd="0" destOrd="0" presId="urn:microsoft.com/office/officeart/2005/8/layout/radial6"/>
    <dgm:cxn modelId="{76E01029-C401-4425-9DBD-EDB0056123EF}" type="presOf" srcId="{AFC9D706-982F-457C-9350-099D76935E1A}" destId="{6C8AD4F1-6C5F-42E3-8ACC-27C652F098E4}" srcOrd="0" destOrd="0" presId="urn:microsoft.com/office/officeart/2005/8/layout/radial6"/>
    <dgm:cxn modelId="{795CCE5B-081B-4ABD-BFD5-DFBF406EF968}" type="presOf" srcId="{90B1A8DC-CE98-46E7-91F3-77F451A28571}" destId="{37D3DDDF-5EB0-4771-BA73-3E90F14D34B7}" srcOrd="0" destOrd="0" presId="urn:microsoft.com/office/officeart/2005/8/layout/radial6"/>
    <dgm:cxn modelId="{C854BD4D-AFDB-4676-90D7-02DFC0A7984A}" type="presOf" srcId="{E828FD49-564F-46DC-9F86-C5453DFBE707}" destId="{417EA0EA-B8F8-4340-9832-84FE8954BD3A}" srcOrd="0" destOrd="0" presId="urn:microsoft.com/office/officeart/2005/8/layout/radial6"/>
    <dgm:cxn modelId="{48923B52-B8EB-4B06-8429-18466AC58A7B}" srcId="{88BF8ABE-6667-4C8D-8F3F-B10B7664BE05}" destId="{AFC9D706-982F-457C-9350-099D76935E1A}" srcOrd="0" destOrd="0" parTransId="{D9E05C21-1B8E-4508-97CC-F0E7DAAAE931}" sibTransId="{688F38F0-1D08-42C7-BC4B-620C6A3A2AAD}"/>
    <dgm:cxn modelId="{0063F372-2FD3-4437-A33F-CD318B5F524E}" srcId="{88BF8ABE-6667-4C8D-8F3F-B10B7664BE05}" destId="{E828FD49-564F-46DC-9F86-C5453DFBE707}" srcOrd="2" destOrd="0" parTransId="{122F1D54-B896-4B4A-B76E-4F4227F1E5CC}" sibTransId="{3868C2F9-F1E0-4747-8B00-56B0548FF75D}"/>
    <dgm:cxn modelId="{6EBC3B55-2BE0-440B-B739-5ED4D2B6296A}" type="presOf" srcId="{688F38F0-1D08-42C7-BC4B-620C6A3A2AAD}" destId="{A970F776-FD47-4336-8602-0DD334B26D66}" srcOrd="0" destOrd="0" presId="urn:microsoft.com/office/officeart/2005/8/layout/radial6"/>
    <dgm:cxn modelId="{EB572D7C-9429-4867-B610-23907FEC0174}" type="presOf" srcId="{00B98EA4-DD7C-46F4-80AD-47FB748EA264}" destId="{01288491-B3B7-498C-91B4-99375FA41E26}" srcOrd="0" destOrd="0" presId="urn:microsoft.com/office/officeart/2005/8/layout/radial6"/>
    <dgm:cxn modelId="{BE0E328B-76C5-4E38-AE85-03FD7D2AB605}" type="presOf" srcId="{88BF8ABE-6667-4C8D-8F3F-B10B7664BE05}" destId="{043A5C1B-9112-4C5D-A628-8265F6ED4899}" srcOrd="0" destOrd="0" presId="urn:microsoft.com/office/officeart/2005/8/layout/radial6"/>
    <dgm:cxn modelId="{7BDF718D-AD8A-43C8-83AE-592A57193D8E}" srcId="{88BF8ABE-6667-4C8D-8F3F-B10B7664BE05}" destId="{C8A1253E-0A44-4B42-9332-D756C3BE7CFF}" srcOrd="3" destOrd="0" parTransId="{D281BCFD-11A1-47E3-8D1F-35D2140B6A1B}" sibTransId="{63705CA6-11B3-461A-89EB-7B69F20C0A04}"/>
    <dgm:cxn modelId="{92474E9B-A73F-4814-98C0-265F769363E1}" srcId="{C585B9DC-A80E-47A0-B576-864B38E6DECE}" destId="{88BF8ABE-6667-4C8D-8F3F-B10B7664BE05}" srcOrd="0" destOrd="0" parTransId="{1CE7DB5C-69E7-4372-B774-677817F3C7A8}" sibTransId="{F5571C80-AC64-40C6-952E-F6A2D25BC362}"/>
    <dgm:cxn modelId="{DADFDCDF-A8A5-49E6-9FC1-C8B7C2EE0BBF}" type="presOf" srcId="{3868C2F9-F1E0-4747-8B00-56B0548FF75D}" destId="{1241D61B-7570-4965-BB86-29670B0B5AA3}" srcOrd="0" destOrd="0" presId="urn:microsoft.com/office/officeart/2005/8/layout/radial6"/>
    <dgm:cxn modelId="{DC3793EB-4E65-4A33-9EBA-7156D618B2AD}" srcId="{C585B9DC-A80E-47A0-B576-864B38E6DECE}" destId="{E200C419-90EC-4919-971C-1E9BB75E1BAA}" srcOrd="1" destOrd="0" parTransId="{3CBD45F4-154C-459A-A9C4-4BD25A7F8B12}" sibTransId="{BEDB5970-1A67-4C17-804D-B07FE24E03B7}"/>
    <dgm:cxn modelId="{025A5CF1-502E-4832-B148-E296E10125C3}" srcId="{88BF8ABE-6667-4C8D-8F3F-B10B7664BE05}" destId="{90B1A8DC-CE98-46E7-91F3-77F451A28571}" srcOrd="1" destOrd="0" parTransId="{8F52E7F8-2503-4FD2-88AC-21F8D9BDF8AE}" sibTransId="{00B98EA4-DD7C-46F4-80AD-47FB748EA264}"/>
    <dgm:cxn modelId="{A383705D-F481-4C2D-B9EE-CFC6932A0C07}" type="presParOf" srcId="{94BC7D49-4208-43D7-A558-04ACFECCAF8A}" destId="{043A5C1B-9112-4C5D-A628-8265F6ED4899}" srcOrd="0" destOrd="0" presId="urn:microsoft.com/office/officeart/2005/8/layout/radial6"/>
    <dgm:cxn modelId="{72688439-7227-46A1-BAE1-087755A7F0B0}" type="presParOf" srcId="{94BC7D49-4208-43D7-A558-04ACFECCAF8A}" destId="{6C8AD4F1-6C5F-42E3-8ACC-27C652F098E4}" srcOrd="1" destOrd="0" presId="urn:microsoft.com/office/officeart/2005/8/layout/radial6"/>
    <dgm:cxn modelId="{BD105312-0A94-44FF-85B7-1F6F0C0B6D81}" type="presParOf" srcId="{94BC7D49-4208-43D7-A558-04ACFECCAF8A}" destId="{2E085930-DC80-4E21-AA62-FEC0A5E74175}" srcOrd="2" destOrd="0" presId="urn:microsoft.com/office/officeart/2005/8/layout/radial6"/>
    <dgm:cxn modelId="{336B6DF5-21A2-4E91-8191-189D718A4F91}" type="presParOf" srcId="{94BC7D49-4208-43D7-A558-04ACFECCAF8A}" destId="{A970F776-FD47-4336-8602-0DD334B26D66}" srcOrd="3" destOrd="0" presId="urn:microsoft.com/office/officeart/2005/8/layout/radial6"/>
    <dgm:cxn modelId="{B037C8B1-7DAD-42FA-B1C0-357F9F8DC0B7}" type="presParOf" srcId="{94BC7D49-4208-43D7-A558-04ACFECCAF8A}" destId="{37D3DDDF-5EB0-4771-BA73-3E90F14D34B7}" srcOrd="4" destOrd="0" presId="urn:microsoft.com/office/officeart/2005/8/layout/radial6"/>
    <dgm:cxn modelId="{B8595929-5761-4EBD-81F2-B0A21DB5B3AD}" type="presParOf" srcId="{94BC7D49-4208-43D7-A558-04ACFECCAF8A}" destId="{0A5C4824-AF68-49AF-958A-8592A2C0A0E3}" srcOrd="5" destOrd="0" presId="urn:microsoft.com/office/officeart/2005/8/layout/radial6"/>
    <dgm:cxn modelId="{C2CC75E2-FA7C-48F3-8DB7-441DB4E51C4A}" type="presParOf" srcId="{94BC7D49-4208-43D7-A558-04ACFECCAF8A}" destId="{01288491-B3B7-498C-91B4-99375FA41E26}" srcOrd="6" destOrd="0" presId="urn:microsoft.com/office/officeart/2005/8/layout/radial6"/>
    <dgm:cxn modelId="{297B42EA-936E-4729-AECB-2238F8F65AA3}" type="presParOf" srcId="{94BC7D49-4208-43D7-A558-04ACFECCAF8A}" destId="{417EA0EA-B8F8-4340-9832-84FE8954BD3A}" srcOrd="7" destOrd="0" presId="urn:microsoft.com/office/officeart/2005/8/layout/radial6"/>
    <dgm:cxn modelId="{8194ED08-3CF8-4C4E-9DE6-D7F99A3B4F01}" type="presParOf" srcId="{94BC7D49-4208-43D7-A558-04ACFECCAF8A}" destId="{BFC2CB2C-D54A-4C8F-B699-A8205E389133}" srcOrd="8" destOrd="0" presId="urn:microsoft.com/office/officeart/2005/8/layout/radial6"/>
    <dgm:cxn modelId="{DC974D6F-D5C8-4608-A691-8C1437D55ADC}" type="presParOf" srcId="{94BC7D49-4208-43D7-A558-04ACFECCAF8A}" destId="{1241D61B-7570-4965-BB86-29670B0B5AA3}" srcOrd="9" destOrd="0" presId="urn:microsoft.com/office/officeart/2005/8/layout/radial6"/>
    <dgm:cxn modelId="{D2A248B2-4B37-4DCA-B474-29E079727824}" type="presParOf" srcId="{94BC7D49-4208-43D7-A558-04ACFECCAF8A}" destId="{456A3907-CA55-44A0-BD2C-B210B2188E40}" srcOrd="10" destOrd="0" presId="urn:microsoft.com/office/officeart/2005/8/layout/radial6"/>
    <dgm:cxn modelId="{4815A341-C056-406C-A573-4F51B129DD02}" type="presParOf" srcId="{94BC7D49-4208-43D7-A558-04ACFECCAF8A}" destId="{4614D891-69EE-461D-993F-B7FBC5D8D001}" srcOrd="11" destOrd="0" presId="urn:microsoft.com/office/officeart/2005/8/layout/radial6"/>
    <dgm:cxn modelId="{400B6A23-9B75-4A3D-B63A-EED54D0F1130}" type="presParOf" srcId="{94BC7D49-4208-43D7-A558-04ACFECCAF8A}" destId="{192BD427-4219-4A8E-8E5A-83C350452302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2BD427-4219-4A8E-8E5A-83C350452302}">
      <dsp:nvSpPr>
        <dsp:cNvPr id="0" name=""/>
        <dsp:cNvSpPr/>
      </dsp:nvSpPr>
      <dsp:spPr>
        <a:xfrm>
          <a:off x="2116569" y="532472"/>
          <a:ext cx="3601490" cy="3601490"/>
        </a:xfrm>
        <a:prstGeom prst="blockArc">
          <a:avLst>
            <a:gd name="adj1" fmla="val 10845876"/>
            <a:gd name="adj2" fmla="val 16516574"/>
            <a:gd name="adj3" fmla="val 4644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41D61B-7570-4965-BB86-29670B0B5AA3}">
      <dsp:nvSpPr>
        <dsp:cNvPr id="0" name=""/>
        <dsp:cNvSpPr/>
      </dsp:nvSpPr>
      <dsp:spPr>
        <a:xfrm>
          <a:off x="2116306" y="547401"/>
          <a:ext cx="3601490" cy="3601490"/>
        </a:xfrm>
        <a:prstGeom prst="blockArc">
          <a:avLst>
            <a:gd name="adj1" fmla="val 5082911"/>
            <a:gd name="adj2" fmla="val 10875060"/>
            <a:gd name="adj3" fmla="val 4644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288491-B3B7-498C-91B4-99375FA41E26}">
      <dsp:nvSpPr>
        <dsp:cNvPr id="0" name=""/>
        <dsp:cNvSpPr/>
      </dsp:nvSpPr>
      <dsp:spPr>
        <a:xfrm>
          <a:off x="2381865" y="542975"/>
          <a:ext cx="3601490" cy="3601490"/>
        </a:xfrm>
        <a:prstGeom prst="blockArc">
          <a:avLst>
            <a:gd name="adj1" fmla="val 21533581"/>
            <a:gd name="adj2" fmla="val 5602499"/>
            <a:gd name="adj3" fmla="val 4644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70F776-FD47-4336-8602-0DD334B26D66}">
      <dsp:nvSpPr>
        <dsp:cNvPr id="0" name=""/>
        <dsp:cNvSpPr/>
      </dsp:nvSpPr>
      <dsp:spPr>
        <a:xfrm>
          <a:off x="2381758" y="536880"/>
          <a:ext cx="3601490" cy="3601490"/>
        </a:xfrm>
        <a:prstGeom prst="blockArc">
          <a:avLst>
            <a:gd name="adj1" fmla="val 15997711"/>
            <a:gd name="adj2" fmla="val 21545496"/>
            <a:gd name="adj3" fmla="val 4644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3A5C1B-9112-4C5D-A628-8265F6ED4899}">
      <dsp:nvSpPr>
        <dsp:cNvPr id="0" name=""/>
        <dsp:cNvSpPr/>
      </dsp:nvSpPr>
      <dsp:spPr>
        <a:xfrm>
          <a:off x="3159053" y="1511056"/>
          <a:ext cx="1840015" cy="1659226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Independent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Learning</a:t>
          </a:r>
        </a:p>
      </dsp:txBody>
      <dsp:txXfrm>
        <a:off x="3428517" y="1754044"/>
        <a:ext cx="1301087" cy="1173250"/>
      </dsp:txXfrm>
    </dsp:sp>
    <dsp:sp modelId="{6C8AD4F1-6C5F-42E3-8ACC-27C652F098E4}">
      <dsp:nvSpPr>
        <dsp:cNvPr id="0" name=""/>
        <dsp:cNvSpPr/>
      </dsp:nvSpPr>
      <dsp:spPr>
        <a:xfrm>
          <a:off x="3015037" y="1008"/>
          <a:ext cx="2128047" cy="116145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Time Management</a:t>
          </a:r>
        </a:p>
      </dsp:txBody>
      <dsp:txXfrm>
        <a:off x="3326682" y="171100"/>
        <a:ext cx="1504757" cy="821274"/>
      </dsp:txXfrm>
    </dsp:sp>
    <dsp:sp modelId="{37D3DDDF-5EB0-4771-BA73-3E90F14D34B7}">
      <dsp:nvSpPr>
        <dsp:cNvPr id="0" name=""/>
        <dsp:cNvSpPr/>
      </dsp:nvSpPr>
      <dsp:spPr>
        <a:xfrm>
          <a:off x="5143083" y="1729010"/>
          <a:ext cx="1596262" cy="1161458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shade val="51000"/>
                <a:satMod val="130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shade val="93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Writing </a:t>
          </a:r>
        </a:p>
      </dsp:txBody>
      <dsp:txXfrm>
        <a:off x="5376850" y="1899102"/>
        <a:ext cx="1128728" cy="821274"/>
      </dsp:txXfrm>
    </dsp:sp>
    <dsp:sp modelId="{417EA0EA-B8F8-4340-9832-84FE8954BD3A}">
      <dsp:nvSpPr>
        <dsp:cNvPr id="0" name=""/>
        <dsp:cNvSpPr/>
      </dsp:nvSpPr>
      <dsp:spPr>
        <a:xfrm>
          <a:off x="3159052" y="3518873"/>
          <a:ext cx="1840017" cy="1161458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shade val="51000"/>
                <a:satMod val="130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shade val="93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Academic Reading</a:t>
          </a:r>
        </a:p>
      </dsp:txBody>
      <dsp:txXfrm>
        <a:off x="3428516" y="3688965"/>
        <a:ext cx="1301089" cy="821274"/>
      </dsp:txXfrm>
    </dsp:sp>
    <dsp:sp modelId="{456A3907-CA55-44A0-BD2C-B210B2188E40}">
      <dsp:nvSpPr>
        <dsp:cNvPr id="0" name=""/>
        <dsp:cNvSpPr/>
      </dsp:nvSpPr>
      <dsp:spPr>
        <a:xfrm>
          <a:off x="1254644" y="1729016"/>
          <a:ext cx="1807787" cy="1161458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Group Working</a:t>
          </a:r>
        </a:p>
      </dsp:txBody>
      <dsp:txXfrm>
        <a:off x="1519388" y="1899108"/>
        <a:ext cx="1278299" cy="8212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students to prepare their list and discuss them.</a:t>
            </a:r>
          </a:p>
          <a:p>
            <a:r>
              <a:rPr lang="en-GB" dirty="0"/>
              <a:t>Then synchronise the points from each group to prepare a master list of class rules.</a:t>
            </a:r>
          </a:p>
          <a:p>
            <a:r>
              <a:rPr lang="en-GB" dirty="0"/>
              <a:t>Generalise the expectations as mentioned in the key points of the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88843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BU88JIo5WVg&amp;feature=youtu.b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(LCBB4000)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1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Module Induction and Introduction to Academic Skills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this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Set class rules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Overview the module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493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lum bright="70000" contrast="-70000"/>
          </a:blip>
          <a:stretch>
            <a:fillRect/>
          </a:stretch>
        </p:blipFill>
        <p:spPr>
          <a:xfrm>
            <a:off x="1709682" y="1910353"/>
            <a:ext cx="5508612" cy="30848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F4740C-BB08-47F2-9AD5-33E84301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Getting to know ourselves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34F5-8395-47E3-9378-A52F792BA0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2057401"/>
            <a:ext cx="6172200" cy="29377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300" b="1" dirty="0"/>
              <a:t>Introduce yourself </a:t>
            </a:r>
          </a:p>
        </p:txBody>
      </p:sp>
    </p:spTree>
    <p:extLst>
      <p:ext uri="{BB962C8B-B14F-4D97-AF65-F5344CB8AC3E}">
        <p14:creationId xmlns:p14="http://schemas.microsoft.com/office/powerpoint/2010/main" val="598379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To provide the student with the underlying study/research strategies and software skills that can accelerate that learning process.</a:t>
            </a:r>
          </a:p>
          <a:p>
            <a:endParaRPr lang="en-GB" sz="2800" dirty="0"/>
          </a:p>
          <a:p>
            <a:r>
              <a:rPr lang="en-GB" sz="2800" dirty="0"/>
              <a:t>To encourage the development of a reflective, active, positive approach to learning, and to take responsibility for their own learning. </a:t>
            </a:r>
          </a:p>
        </p:txBody>
      </p:sp>
    </p:spTree>
    <p:extLst>
      <p:ext uri="{BB962C8B-B14F-4D97-AF65-F5344CB8AC3E}">
        <p14:creationId xmlns:p14="http://schemas.microsoft.com/office/powerpoint/2010/main" val="36461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30074"/>
            <a:ext cx="8229600" cy="3917032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dirty="0"/>
              <a:t>Analyse the published literature relating to a management related topic and produce a fully referenced management report;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Design and deploy a range of primary data collection methods;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Evaluate and interpret qualitative and quantitative data, and present the findings to specialist and non-specialist audiences; evaluate the appropriateness of different approaches to information gathering. </a:t>
            </a:r>
          </a:p>
        </p:txBody>
      </p:sp>
    </p:spTree>
    <p:extLst>
      <p:ext uri="{BB962C8B-B14F-4D97-AF65-F5344CB8AC3E}">
        <p14:creationId xmlns:p14="http://schemas.microsoft.com/office/powerpoint/2010/main" val="3571492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D03D-E6DC-4EC9-9B19-0B9F116ED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Classroom code of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FACEC-A270-42AF-8D4F-A45788F62D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Refer to the classroom code of conduct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Key highlights-professionalism, transparency, respect, commitment  </a:t>
            </a:r>
          </a:p>
        </p:txBody>
      </p:sp>
    </p:spTree>
    <p:extLst>
      <p:ext uri="{BB962C8B-B14F-4D97-AF65-F5344CB8AC3E}">
        <p14:creationId xmlns:p14="http://schemas.microsoft.com/office/powerpoint/2010/main" val="2127603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3C08C-50F9-48FD-B7E3-FB4756F4B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the session, students should be able to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Explain the </a:t>
            </a:r>
            <a:r>
              <a:rPr lang="en-GB" sz="2800" b="1" dirty="0"/>
              <a:t>meaning of Academic Skills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</a:t>
            </a:r>
            <a:r>
              <a:rPr lang="en-GB" sz="2800" b="1" dirty="0"/>
              <a:t>importance of studying Academic Skills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and use wide </a:t>
            </a:r>
            <a:r>
              <a:rPr lang="en-GB" sz="2800" b="1" dirty="0"/>
              <a:t>range of learning and studying strategies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Identify current Academic Skills and </a:t>
            </a:r>
            <a:r>
              <a:rPr lang="en-GB" sz="2800" b="1" dirty="0"/>
              <a:t>develop action plan for improvement 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AB81160-987C-4630-B0AA-26E1BED48B54}"/>
              </a:ext>
            </a:extLst>
          </p:cNvPr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Objectives for the Session</a:t>
            </a:r>
          </a:p>
        </p:txBody>
      </p:sp>
    </p:spTree>
    <p:extLst>
      <p:ext uri="{BB962C8B-B14F-4D97-AF65-F5344CB8AC3E}">
        <p14:creationId xmlns:p14="http://schemas.microsoft.com/office/powerpoint/2010/main" val="11503374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B1851-2191-45C3-91CE-587D24C305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Academic Skills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F9E9E7F-87A7-429A-8F3C-5E9B038C3746}"/>
              </a:ext>
            </a:extLst>
          </p:cNvPr>
          <p:cNvSpPr/>
          <p:nvPr/>
        </p:nvSpPr>
        <p:spPr>
          <a:xfrm>
            <a:off x="611560" y="1433938"/>
            <a:ext cx="80752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change the behaviour of students to enable them succeed successfully at the level of higher education.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3600" dirty="0"/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3600" dirty="0"/>
              <a:t>Skills required to develop strategies to improve learning ability.  </a:t>
            </a:r>
          </a:p>
        </p:txBody>
      </p:sp>
    </p:spTree>
    <p:extLst>
      <p:ext uri="{BB962C8B-B14F-4D97-AF65-F5344CB8AC3E}">
        <p14:creationId xmlns:p14="http://schemas.microsoft.com/office/powerpoint/2010/main" val="1020519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21FB4-F609-4B4E-A064-1D2A7B498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A5628-1CD8-40C6-84FA-1B3F133B1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r>
              <a:rPr lang="en-GB" dirty="0"/>
              <a:t>What do you think are the importance of academic skills in your learning? </a:t>
            </a:r>
          </a:p>
          <a:p>
            <a:endParaRPr lang="en-GB" dirty="0"/>
          </a:p>
          <a:p>
            <a:r>
              <a:rPr lang="en-GB" dirty="0"/>
              <a:t>List as many as possible. </a:t>
            </a:r>
          </a:p>
          <a:p>
            <a:pPr lvl="2"/>
            <a:r>
              <a:rPr lang="en-GB" dirty="0"/>
              <a:t>…..</a:t>
            </a:r>
          </a:p>
          <a:p>
            <a:pPr lvl="2"/>
            <a:r>
              <a:rPr lang="en-GB" dirty="0"/>
              <a:t>…..</a:t>
            </a:r>
          </a:p>
          <a:p>
            <a:pPr lvl="2"/>
            <a:r>
              <a:rPr lang="en-GB" dirty="0"/>
              <a:t>…..</a:t>
            </a:r>
          </a:p>
        </p:txBody>
      </p:sp>
    </p:spTree>
    <p:extLst>
      <p:ext uri="{BB962C8B-B14F-4D97-AF65-F5344CB8AC3E}">
        <p14:creationId xmlns:p14="http://schemas.microsoft.com/office/powerpoint/2010/main" val="28579831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E9375CB-ED26-48A3-A313-C537EA2743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7624" y="1988840"/>
            <a:ext cx="6367651" cy="345854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4EAC5F-E6BA-43E9-9551-E38B18095751}"/>
              </a:ext>
            </a:extLst>
          </p:cNvPr>
          <p:cNvSpPr txBox="1"/>
          <p:nvPr/>
        </p:nvSpPr>
        <p:spPr>
          <a:xfrm>
            <a:off x="1403648" y="600546"/>
            <a:ext cx="56886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WATCH THIS VIDEO AND LET’S DISCUSS THE IMPORTANCE OF STUDY SKILL</a:t>
            </a:r>
          </a:p>
        </p:txBody>
      </p:sp>
    </p:spTree>
    <p:extLst>
      <p:ext uri="{BB962C8B-B14F-4D97-AF65-F5344CB8AC3E}">
        <p14:creationId xmlns:p14="http://schemas.microsoft.com/office/powerpoint/2010/main" val="2877360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4E3F3-1FEF-4AFD-AF06-ACB56F521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Importance of Academic Skills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A01DB1-9A6F-48E8-AE17-168FE2A6C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Adjust learning styles and patterns </a:t>
            </a:r>
          </a:p>
          <a:p>
            <a:pPr algn="just"/>
            <a:r>
              <a:rPr lang="en-US" dirty="0"/>
              <a:t>Develop new learner attributes </a:t>
            </a:r>
          </a:p>
          <a:p>
            <a:pPr algn="just"/>
            <a:r>
              <a:rPr lang="en-US" dirty="0"/>
              <a:t>Adjust to new teaching and assessment methods required at higher learning </a:t>
            </a:r>
          </a:p>
          <a:p>
            <a:pPr algn="just"/>
            <a:r>
              <a:rPr lang="en-US" dirty="0"/>
              <a:t>Develop new skills, e.g. Critical Thinking Skills </a:t>
            </a:r>
          </a:p>
          <a:p>
            <a:pPr algn="just"/>
            <a:r>
              <a:rPr lang="en-US" dirty="0"/>
              <a:t>Work under pressure </a:t>
            </a:r>
          </a:p>
          <a:p>
            <a:pPr algn="just"/>
            <a:r>
              <a:rPr lang="en-US" dirty="0"/>
              <a:t>Become independent researcher and learner.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357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0B44-4B19-4429-8411-FB25A11D5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61372"/>
            <a:ext cx="8229600" cy="1066130"/>
          </a:xfrm>
        </p:spPr>
        <p:txBody>
          <a:bodyPr>
            <a:normAutofit/>
          </a:bodyPr>
          <a:lstStyle/>
          <a:p>
            <a:r>
              <a:rPr lang="en-GB" b="1" dirty="0"/>
              <a:t>Activity 1.2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3ADC2-6F95-4EEE-84A4-82596D6C5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66" y="2512558"/>
            <a:ext cx="7272808" cy="2736497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do you learn?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skills do you possess?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  <a:p>
            <a:pPr marL="971550" lvl="1" indent="-571500">
              <a:buFont typeface="+mj-lt"/>
              <a:buAutoNum type="romanLcPeriod"/>
            </a:pPr>
            <a:r>
              <a:rPr lang="en-GB" sz="2400" dirty="0"/>
              <a:t>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79B509-1743-4081-84F8-E9EE9812B0B3}"/>
              </a:ext>
            </a:extLst>
          </p:cNvPr>
          <p:cNvSpPr/>
          <p:nvPr/>
        </p:nvSpPr>
        <p:spPr>
          <a:xfrm>
            <a:off x="586270" y="1608945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b="1" dirty="0"/>
              <a:t>What type of learner are you?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374149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3FA1A-24C1-474B-AA1A-AAFD681D37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Approaches to learning in HE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BA305-E1CF-4C87-8C6C-AD89075F3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1196752"/>
            <a:ext cx="7056784" cy="391703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Lectures </a:t>
            </a:r>
          </a:p>
          <a:p>
            <a:r>
              <a:rPr lang="en-GB" dirty="0"/>
              <a:t>Seminar</a:t>
            </a:r>
          </a:p>
          <a:p>
            <a:r>
              <a:rPr lang="en-GB" dirty="0"/>
              <a:t>Presentations </a:t>
            </a:r>
          </a:p>
          <a:p>
            <a:r>
              <a:rPr lang="en-GB" dirty="0"/>
              <a:t>Role Plays </a:t>
            </a:r>
          </a:p>
          <a:p>
            <a:r>
              <a:rPr lang="en-GB" dirty="0"/>
              <a:t>Class Discussions </a:t>
            </a:r>
          </a:p>
          <a:p>
            <a:r>
              <a:rPr lang="en-GB" dirty="0"/>
              <a:t>Group / Team Activities or assignments</a:t>
            </a:r>
          </a:p>
          <a:p>
            <a:r>
              <a:rPr lang="en-GB" dirty="0"/>
              <a:t>Tutorials </a:t>
            </a:r>
          </a:p>
          <a:p>
            <a:r>
              <a:rPr lang="en-GB" dirty="0"/>
              <a:t>Online Activities (use of the internet)</a:t>
            </a:r>
          </a:p>
          <a:p>
            <a:r>
              <a:rPr lang="en-GB" dirty="0"/>
              <a:t>Independent Research </a:t>
            </a:r>
          </a:p>
          <a:p>
            <a:r>
              <a:rPr lang="en-GB" dirty="0"/>
              <a:t>Individual Assignments</a:t>
            </a:r>
          </a:p>
          <a:p>
            <a:r>
              <a:rPr lang="en-GB" dirty="0"/>
              <a:t>Examinations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488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3D290-5B4D-482E-8377-3FB7BA673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88640"/>
            <a:ext cx="7591872" cy="810344"/>
          </a:xfrm>
        </p:spPr>
        <p:txBody>
          <a:bodyPr/>
          <a:lstStyle/>
          <a:p>
            <a:pPr algn="l"/>
            <a:r>
              <a:rPr lang="en-GB" b="1" dirty="0"/>
              <a:t>Important Academic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C1DA4-0C88-4A87-B157-9A633A32E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751" y="1232756"/>
            <a:ext cx="8686800" cy="4392488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Academic writing skills,</a:t>
            </a:r>
          </a:p>
          <a:p>
            <a:r>
              <a:rPr lang="en-US" sz="2400" dirty="0"/>
              <a:t>Academic reading skills </a:t>
            </a:r>
          </a:p>
          <a:p>
            <a:r>
              <a:rPr lang="en-US" sz="2400" dirty="0"/>
              <a:t>Presentation skills </a:t>
            </a:r>
          </a:p>
          <a:p>
            <a:r>
              <a:rPr lang="en-US" sz="2400" dirty="0"/>
              <a:t>Group Working skills</a:t>
            </a:r>
          </a:p>
          <a:p>
            <a:r>
              <a:rPr lang="en-US" sz="2400" dirty="0"/>
              <a:t>Communication Skills</a:t>
            </a:r>
          </a:p>
          <a:p>
            <a:r>
              <a:rPr lang="en-US" sz="2400" dirty="0"/>
              <a:t>Referencing and plagiarism avoidance (Harvard Convention)</a:t>
            </a:r>
          </a:p>
          <a:p>
            <a:r>
              <a:rPr lang="en-US" sz="2400" dirty="0"/>
              <a:t>Time Management skills</a:t>
            </a:r>
          </a:p>
          <a:p>
            <a:r>
              <a:rPr lang="en-US" sz="2400" dirty="0"/>
              <a:t>Research Skills</a:t>
            </a:r>
          </a:p>
          <a:p>
            <a:r>
              <a:rPr lang="en-US" sz="2400" dirty="0"/>
              <a:t>Revision and Examination Techniques</a:t>
            </a:r>
          </a:p>
          <a:p>
            <a:r>
              <a:rPr lang="en-US" sz="2400" dirty="0"/>
              <a:t>Computer and e-learning skills</a:t>
            </a:r>
          </a:p>
        </p:txBody>
      </p:sp>
    </p:spTree>
    <p:extLst>
      <p:ext uri="{BB962C8B-B14F-4D97-AF65-F5344CB8AC3E}">
        <p14:creationId xmlns:p14="http://schemas.microsoft.com/office/powerpoint/2010/main" val="35950686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1319B-43CA-41B4-B406-23A43F2E6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1.3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D64E5-71C9-45F8-A262-FFBF82F2F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For each of the above categories, think about your current skill level (use any available evidence, including feedback from friends, teachers, past employers and your own feelings).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Give yourself a rating on a scale of 1 to 10, where 1 is very low, 10 as high as you can imagine needing. File your responses for future reference, as you may need them for subsequent work.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72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63AA7-A242-461F-95F5-A942076EB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234"/>
            <a:ext cx="8229600" cy="562074"/>
          </a:xfrm>
        </p:spPr>
        <p:txBody>
          <a:bodyPr>
            <a:noAutofit/>
          </a:bodyPr>
          <a:lstStyle/>
          <a:p>
            <a:r>
              <a:rPr lang="en-GB" sz="3200" b="1" dirty="0"/>
              <a:t>Independent Learning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8AC41C2-5FC2-4A78-B831-7F7B041328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9681157"/>
              </p:ext>
            </p:extLst>
          </p:nvPr>
        </p:nvGraphicFramePr>
        <p:xfrm>
          <a:off x="1619672" y="729675"/>
          <a:ext cx="8052360" cy="468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2C71466-7F99-443F-8E14-6CEC1CEA5741}"/>
              </a:ext>
            </a:extLst>
          </p:cNvPr>
          <p:cNvSpPr txBox="1"/>
          <p:nvPr/>
        </p:nvSpPr>
        <p:spPr>
          <a:xfrm>
            <a:off x="526672" y="1916183"/>
            <a:ext cx="2186000" cy="230832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Five essential skills for success in business and management studies </a:t>
            </a:r>
          </a:p>
        </p:txBody>
      </p:sp>
    </p:spTree>
    <p:extLst>
      <p:ext uri="{BB962C8B-B14F-4D97-AF65-F5344CB8AC3E}">
        <p14:creationId xmlns:p14="http://schemas.microsoft.com/office/powerpoint/2010/main" val="3082872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7534-2988-4035-92DF-B98B4BF1A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43" y="0"/>
            <a:ext cx="8229600" cy="710952"/>
          </a:xfrm>
        </p:spPr>
        <p:txBody>
          <a:bodyPr>
            <a:normAutofit/>
          </a:bodyPr>
          <a:lstStyle/>
          <a:p>
            <a:r>
              <a:rPr lang="en-GB" sz="3200" b="1" dirty="0"/>
              <a:t>Independent Learning Map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7B1EB6C-374C-49A3-B617-429C1B728D69}"/>
              </a:ext>
            </a:extLst>
          </p:cNvPr>
          <p:cNvGrpSpPr/>
          <p:nvPr/>
        </p:nvGrpSpPr>
        <p:grpSpPr>
          <a:xfrm>
            <a:off x="457200" y="963324"/>
            <a:ext cx="8229600" cy="4841939"/>
            <a:chOff x="1007604" y="1371171"/>
            <a:chExt cx="7128792" cy="391641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01350E-4B64-41AA-A3B7-AFAA3ADFAE1A}"/>
                </a:ext>
              </a:extLst>
            </p:cNvPr>
            <p:cNvSpPr/>
            <p:nvPr/>
          </p:nvSpPr>
          <p:spPr>
            <a:xfrm>
              <a:off x="1007604" y="1772816"/>
              <a:ext cx="7128792" cy="351477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Anxiety or confusion		   - Self-efficacy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Disorganised group work	   - Project Management/Planning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Interpersonal Conflicts 	                  - Communication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Procrastination 		   - Time Management </a:t>
              </a:r>
            </a:p>
            <a:p>
              <a:pPr marL="342900" indent="-342900">
                <a:lnSpc>
                  <a:spcPct val="150000"/>
                </a:lnSpc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Minimal tutor guidance  	   - Academic Writing 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Referencing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Academic Reading</a:t>
              </a:r>
            </a:p>
            <a:p>
              <a:pPr lvl="8">
                <a:lnSpc>
                  <a:spcPct val="150000"/>
                </a:lnSpc>
              </a:pPr>
              <a:r>
                <a:rPr lang="en-GB" dirty="0">
                  <a:solidFill>
                    <a:schemeClr val="tx1"/>
                  </a:solidFill>
                </a:rPr>
                <a:t>   - Reflective Writing </a:t>
              </a:r>
            </a:p>
            <a:p>
              <a:pPr marL="4000500" lvl="8" indent="-342900">
                <a:buFont typeface="+mj-lt"/>
                <a:buAutoNum type="arabicPeriod"/>
              </a:pPr>
              <a:endParaRPr lang="en-GB" sz="2000" dirty="0">
                <a:solidFill>
                  <a:schemeClr val="tx1"/>
                </a:solidFill>
              </a:endParaRPr>
            </a:p>
            <a:p>
              <a:pPr marL="342900" indent="-342900">
                <a:buFont typeface="+mj-lt"/>
                <a:buAutoNum type="arabicPeriod"/>
              </a:pPr>
              <a:r>
                <a:rPr lang="en-GB" dirty="0">
                  <a:solidFill>
                    <a:schemeClr val="tx1"/>
                  </a:solidFill>
                </a:rPr>
                <a:t>Poor Academic Report	                  - Research (Data Collection 					      methods, etc)</a:t>
              </a:r>
            </a:p>
            <a:p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2512152-8283-4CF6-A099-EDF00C94527E}"/>
                </a:ext>
              </a:extLst>
            </p:cNvPr>
            <p:cNvSpPr/>
            <p:nvPr/>
          </p:nvSpPr>
          <p:spPr>
            <a:xfrm>
              <a:off x="1007604" y="1371171"/>
              <a:ext cx="7128792" cy="40164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sz="2000" b="1" dirty="0">
                  <a:solidFill>
                    <a:schemeClr val="tx1"/>
                  </a:solidFill>
                </a:rPr>
                <a:t>HE CHALLENGES       		CORE SKILLS REQUIRED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21983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3BE1-34B6-4985-881A-A78EF3693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00216-918B-4545-B8CE-D16EE4335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586609"/>
            <a:ext cx="8229600" cy="1143000"/>
          </a:xfrm>
        </p:spPr>
        <p:txBody>
          <a:bodyPr/>
          <a:lstStyle/>
          <a:p>
            <a:pPr algn="ctr"/>
            <a:r>
              <a:rPr lang="en-GB" dirty="0">
                <a:highlight>
                  <a:srgbClr val="C0C0C0"/>
                </a:highlight>
              </a:rPr>
              <a:t>Attempt the QUIZ (Skills for HE) on Moodle</a:t>
            </a:r>
          </a:p>
        </p:txBody>
      </p:sp>
    </p:spTree>
    <p:extLst>
      <p:ext uri="{BB962C8B-B14F-4D97-AF65-F5344CB8AC3E}">
        <p14:creationId xmlns:p14="http://schemas.microsoft.com/office/powerpoint/2010/main" val="28838767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54025-59EA-4768-AA32-3BB7B1E47E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Exploring the LCBB4000 Moodle Area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29BEACE-AE96-42C2-8465-E8885501175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3080973"/>
            <a:ext cx="4038600" cy="1027841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B41507-0E57-4A7E-90E1-81EF5DD5AAB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List some key areas in Moodle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else did you spot?</a:t>
            </a:r>
          </a:p>
          <a:p>
            <a:pPr marL="0" indent="0">
              <a:buNone/>
            </a:pPr>
            <a:r>
              <a:rPr lang="en-GB" dirty="0"/>
              <a:t>Prepare to share </a:t>
            </a:r>
          </a:p>
        </p:txBody>
      </p:sp>
    </p:spTree>
    <p:extLst>
      <p:ext uri="{BB962C8B-B14F-4D97-AF65-F5344CB8AC3E}">
        <p14:creationId xmlns:p14="http://schemas.microsoft.com/office/powerpoint/2010/main" val="7376269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F22B4-A4B9-42EB-8108-AACC0CE23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F92F3-8700-4801-84E0-A95073197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58" y="1470484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b="1" dirty="0"/>
              <a:t>Component 1 – Individual Academic Report (25%)</a:t>
            </a:r>
          </a:p>
          <a:p>
            <a:pPr lvl="1" algn="just"/>
            <a:r>
              <a:rPr lang="en-GB" sz="2400" dirty="0"/>
              <a:t>Date of Submission: </a:t>
            </a:r>
            <a:r>
              <a:rPr lang="en-GB" sz="2400" dirty="0">
                <a:solidFill>
                  <a:srgbClr val="FF0000"/>
                </a:solidFill>
              </a:rPr>
              <a:t>TBC</a:t>
            </a:r>
          </a:p>
          <a:p>
            <a:pPr lvl="1" algn="just"/>
            <a:endParaRPr lang="en-GB" sz="2800" b="1" dirty="0"/>
          </a:p>
          <a:p>
            <a:pPr marL="0" indent="0" algn="just">
              <a:buNone/>
            </a:pPr>
            <a:r>
              <a:rPr lang="en-GB" sz="2800" b="1" dirty="0"/>
              <a:t>Component 2 – Group Work (75%)</a:t>
            </a:r>
          </a:p>
          <a:p>
            <a:pPr lvl="1" algn="just"/>
            <a:r>
              <a:rPr lang="en-GB" sz="2400" dirty="0"/>
              <a:t>Submission of Slides: </a:t>
            </a:r>
            <a:r>
              <a:rPr lang="en-GB" sz="2400" dirty="0">
                <a:solidFill>
                  <a:srgbClr val="FF0000"/>
                </a:solidFill>
              </a:rPr>
              <a:t>TBC</a:t>
            </a:r>
          </a:p>
          <a:p>
            <a:pPr marL="457200" lvl="1" indent="0" algn="just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lvl="1" algn="just"/>
            <a:r>
              <a:rPr lang="en-GB" sz="2400" dirty="0"/>
              <a:t>Oral Presentation: </a:t>
            </a:r>
            <a:r>
              <a:rPr lang="en-GB" sz="2400" dirty="0">
                <a:solidFill>
                  <a:srgbClr val="FF0000"/>
                </a:solidFill>
              </a:rPr>
              <a:t>	Week 10</a:t>
            </a:r>
          </a:p>
        </p:txBody>
      </p:sp>
    </p:spTree>
    <p:extLst>
      <p:ext uri="{BB962C8B-B14F-4D97-AF65-F5344CB8AC3E}">
        <p14:creationId xmlns:p14="http://schemas.microsoft.com/office/powerpoint/2010/main" val="40179222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FAF83C0-3D20-4697-A664-E8B5A5F719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790" y="1106742"/>
            <a:ext cx="3780420" cy="3780420"/>
          </a:xfrm>
          <a:prstGeom prst="rect">
            <a:avLst/>
          </a:prstGeom>
        </p:spPr>
      </p:pic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24C4818-9A4F-4A28-9471-84993D779662}"/>
              </a:ext>
            </a:extLst>
          </p:cNvPr>
          <p:cNvSpPr/>
          <p:nvPr/>
        </p:nvSpPr>
        <p:spPr>
          <a:xfrm>
            <a:off x="1574667" y="2564904"/>
            <a:ext cx="5994666" cy="864096"/>
          </a:xfrm>
          <a:prstGeom prst="roundRect">
            <a:avLst/>
          </a:prstGeom>
          <a:solidFill>
            <a:schemeClr val="bg1">
              <a:alpha val="70000"/>
            </a:schemeClr>
          </a:solidFill>
          <a:ln w="127000" cmpd="sng">
            <a:solidFill>
              <a:srgbClr val="00B05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300" b="1" dirty="0">
                <a:solidFill>
                  <a:srgbClr val="FF0000"/>
                </a:solidFill>
              </a:rPr>
              <a:t>The Assignment Brief will be on Moodle</a:t>
            </a:r>
          </a:p>
        </p:txBody>
      </p:sp>
    </p:spTree>
    <p:extLst>
      <p:ext uri="{BB962C8B-B14F-4D97-AF65-F5344CB8AC3E}">
        <p14:creationId xmlns:p14="http://schemas.microsoft.com/office/powerpoint/2010/main" val="2925092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BF4A1-593D-46A1-883A-55AD1165A1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266429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/>
              <a:t>NEXT WEEK …</a:t>
            </a:r>
          </a:p>
          <a:p>
            <a:pPr marL="457200" lvl="1" indent="0" algn="ctr">
              <a:buNone/>
            </a:pPr>
            <a:r>
              <a:rPr lang="en-GB" sz="4800" dirty="0"/>
              <a:t>Writing and Reading for Academic Purposes</a:t>
            </a:r>
          </a:p>
        </p:txBody>
      </p:sp>
    </p:spTree>
    <p:extLst>
      <p:ext uri="{BB962C8B-B14F-4D97-AF65-F5344CB8AC3E}">
        <p14:creationId xmlns:p14="http://schemas.microsoft.com/office/powerpoint/2010/main" val="33243094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8A0C572-12CD-4983-B493-0C046FD3354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3018</TotalTime>
  <Words>726</Words>
  <Application>Microsoft Office PowerPoint</Application>
  <PresentationFormat>On-screen Show (4:3)</PresentationFormat>
  <Paragraphs>126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Myriad Pro</vt:lpstr>
      <vt:lpstr>20140311PresentationUWTSDTemplate</vt:lpstr>
      <vt:lpstr>Bachelor of Arts Business Management   ACADEMIC SKILLS (LCBB4000)  WEEK 1 Module Induction and Introduction to Academic Skills</vt:lpstr>
      <vt:lpstr>In this session we will…..</vt:lpstr>
      <vt:lpstr>Getting to know ourselves</vt:lpstr>
      <vt:lpstr>Module Aim </vt:lpstr>
      <vt:lpstr>Learning Outcomes </vt:lpstr>
      <vt:lpstr>Classroom code of conduct</vt:lpstr>
      <vt:lpstr>PowerPoint Presentation</vt:lpstr>
      <vt:lpstr>Academic Skills</vt:lpstr>
      <vt:lpstr>Activity 1.1</vt:lpstr>
      <vt:lpstr>PowerPoint Presentation</vt:lpstr>
      <vt:lpstr>Importance of Academic Skills</vt:lpstr>
      <vt:lpstr>Activity 1.2</vt:lpstr>
      <vt:lpstr>Approaches to learning in HE</vt:lpstr>
      <vt:lpstr>Important Academic Skills</vt:lpstr>
      <vt:lpstr>Activity 1.3</vt:lpstr>
      <vt:lpstr>Independent Learning</vt:lpstr>
      <vt:lpstr>Independent Learning Map</vt:lpstr>
      <vt:lpstr>Activity - Individual</vt:lpstr>
      <vt:lpstr>Exploring the LCBB4000 Moodle Area </vt:lpstr>
      <vt:lpstr>Assessments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1 Induction and Introduction</dc:title>
  <dc:creator>Eric Osei</dc:creator>
  <cp:lastModifiedBy>Tarila Zuofa</cp:lastModifiedBy>
  <cp:revision>24</cp:revision>
  <dcterms:created xsi:type="dcterms:W3CDTF">2020-05-06T19:07:22Z</dcterms:created>
  <dcterms:modified xsi:type="dcterms:W3CDTF">2022-05-15T21:25:14Z</dcterms:modified>
</cp:coreProperties>
</file>