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sldIdLst>
    <p:sldId id="291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90" r:id="rId3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9D5284-DBB3-4CD5-8577-86A16C040419}" v="2" dt="2026-10-22T12:46:51.3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47" d="100"/>
          <a:sy n="47" d="100"/>
        </p:scale>
        <p:origin x="60" y="704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C54F4CE-85F0-46ED-80DA-9518C9251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ADD1FCA-8ACB-4958-81DD-4CDD6D3E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802086" cy="6858000"/>
          </a:xfrm>
          <a:custGeom>
            <a:avLst/>
            <a:gdLst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9647 w 5734864"/>
              <a:gd name="connsiteY33" fmla="*/ 1936120 h 6858000"/>
              <a:gd name="connsiteX34" fmla="*/ 714660 w 5734864"/>
              <a:gd name="connsiteY34" fmla="*/ 1982709 h 6858000"/>
              <a:gd name="connsiteX35" fmla="*/ 710759 w 5734864"/>
              <a:gd name="connsiteY35" fmla="*/ 2013010 h 6858000"/>
              <a:gd name="connsiteX36" fmla="*/ 697927 w 5734864"/>
              <a:gd name="connsiteY36" fmla="*/ 2069833 h 6858000"/>
              <a:gd name="connsiteX37" fmla="*/ 693594 w 5734864"/>
              <a:gd name="connsiteY37" fmla="*/ 2103731 h 6858000"/>
              <a:gd name="connsiteX38" fmla="*/ 691109 w 5734864"/>
              <a:gd name="connsiteY38" fmla="*/ 2124027 h 6858000"/>
              <a:gd name="connsiteX39" fmla="*/ 676593 w 5734864"/>
              <a:gd name="connsiteY39" fmla="*/ 2176182 h 6858000"/>
              <a:gd name="connsiteX40" fmla="*/ 633227 w 5734864"/>
              <a:gd name="connsiteY40" fmla="*/ 2258036 h 6858000"/>
              <a:gd name="connsiteX41" fmla="*/ 625564 w 5734864"/>
              <a:gd name="connsiteY41" fmla="*/ 2284567 h 6858000"/>
              <a:gd name="connsiteX42" fmla="*/ 627074 w 5734864"/>
              <a:gd name="connsiteY42" fmla="*/ 2289605 h 6858000"/>
              <a:gd name="connsiteX43" fmla="*/ 614574 w 5734864"/>
              <a:gd name="connsiteY43" fmla="*/ 2308717 h 6858000"/>
              <a:gd name="connsiteX44" fmla="*/ 606890 w 5734864"/>
              <a:gd name="connsiteY44" fmla="*/ 2320662 h 6858000"/>
              <a:gd name="connsiteX45" fmla="*/ 605558 w 5734864"/>
              <a:gd name="connsiteY45" fmla="*/ 2327897 h 6858000"/>
              <a:gd name="connsiteX46" fmla="*/ 602202 w 5734864"/>
              <a:gd name="connsiteY46" fmla="*/ 2357749 h 6858000"/>
              <a:gd name="connsiteX47" fmla="*/ 600213 w 5734864"/>
              <a:gd name="connsiteY47" fmla="*/ 2364905 h 6858000"/>
              <a:gd name="connsiteX48" fmla="*/ 597160 w 5734864"/>
              <a:gd name="connsiteY48" fmla="*/ 2388351 h 6858000"/>
              <a:gd name="connsiteX49" fmla="*/ 597982 w 5734864"/>
              <a:gd name="connsiteY49" fmla="*/ 2402296 h 6858000"/>
              <a:gd name="connsiteX50" fmla="*/ 593150 w 5734864"/>
              <a:gd name="connsiteY50" fmla="*/ 2420015 h 6858000"/>
              <a:gd name="connsiteX51" fmla="*/ 592833 w 5734864"/>
              <a:gd name="connsiteY51" fmla="*/ 2422749 h 6858000"/>
              <a:gd name="connsiteX52" fmla="*/ 594479 w 5734864"/>
              <a:gd name="connsiteY52" fmla="*/ 2426002 h 6858000"/>
              <a:gd name="connsiteX53" fmla="*/ 591963 w 5734864"/>
              <a:gd name="connsiteY53" fmla="*/ 2431950 h 6858000"/>
              <a:gd name="connsiteX54" fmla="*/ 591544 w 5734864"/>
              <a:gd name="connsiteY54" fmla="*/ 2433897 h 6858000"/>
              <a:gd name="connsiteX55" fmla="*/ 589519 w 5734864"/>
              <a:gd name="connsiteY55" fmla="*/ 2451398 h 6858000"/>
              <a:gd name="connsiteX56" fmla="*/ 590037 w 5734864"/>
              <a:gd name="connsiteY56" fmla="*/ 2455536 h 6858000"/>
              <a:gd name="connsiteX57" fmla="*/ 588179 w 5734864"/>
              <a:gd name="connsiteY57" fmla="*/ 2462981 h 6858000"/>
              <a:gd name="connsiteX58" fmla="*/ 583434 w 5734864"/>
              <a:gd name="connsiteY58" fmla="*/ 2503991 h 6858000"/>
              <a:gd name="connsiteX59" fmla="*/ 567942 w 5734864"/>
              <a:gd name="connsiteY59" fmla="*/ 2652936 h 6858000"/>
              <a:gd name="connsiteX60" fmla="*/ 573869 w 5734864"/>
              <a:gd name="connsiteY60" fmla="*/ 2670188 h 6858000"/>
              <a:gd name="connsiteX61" fmla="*/ 575243 w 5734864"/>
              <a:gd name="connsiteY61" fmla="*/ 2688114 h 6858000"/>
              <a:gd name="connsiteX62" fmla="*/ 573824 w 5734864"/>
              <a:gd name="connsiteY62" fmla="*/ 2689856 h 6858000"/>
              <a:gd name="connsiteX63" fmla="*/ 570699 w 5734864"/>
              <a:gd name="connsiteY63" fmla="*/ 2709353 h 6858000"/>
              <a:gd name="connsiteX64" fmla="*/ 573192 w 5734864"/>
              <a:gd name="connsiteY64" fmla="*/ 2714527 h 6858000"/>
              <a:gd name="connsiteX65" fmla="*/ 572044 w 5734864"/>
              <a:gd name="connsiteY65" fmla="*/ 2728187 h 6858000"/>
              <a:gd name="connsiteX66" fmla="*/ 572465 w 5734864"/>
              <a:gd name="connsiteY66" fmla="*/ 2755863 h 6858000"/>
              <a:gd name="connsiteX67" fmla="*/ 570028 w 5734864"/>
              <a:gd name="connsiteY67" fmla="*/ 2760324 h 6858000"/>
              <a:gd name="connsiteX68" fmla="*/ 566748 w 5734864"/>
              <a:gd name="connsiteY68" fmla="*/ 2800948 h 6858000"/>
              <a:gd name="connsiteX69" fmla="*/ 565509 w 5734864"/>
              <a:gd name="connsiteY69" fmla="*/ 2801167 h 6858000"/>
              <a:gd name="connsiteX70" fmla="*/ 559367 w 5734864"/>
              <a:gd name="connsiteY70" fmla="*/ 2811129 h 6858000"/>
              <a:gd name="connsiteX71" fmla="*/ 550354 w 5734864"/>
              <a:gd name="connsiteY71" fmla="*/ 2830949 h 6858000"/>
              <a:gd name="connsiteX72" fmla="*/ 514795 w 5734864"/>
              <a:gd name="connsiteY72" fmla="*/ 2872433 h 6858000"/>
              <a:gd name="connsiteX73" fmla="*/ 509875 w 5734864"/>
              <a:gd name="connsiteY73" fmla="*/ 2923099 h 6858000"/>
              <a:gd name="connsiteX74" fmla="*/ 509577 w 5734864"/>
              <a:gd name="connsiteY74" fmla="*/ 2923197 h 6858000"/>
              <a:gd name="connsiteX75" fmla="*/ 507597 w 5734864"/>
              <a:gd name="connsiteY75" fmla="*/ 2931868 h 6858000"/>
              <a:gd name="connsiteX76" fmla="*/ 507379 w 5734864"/>
              <a:gd name="connsiteY76" fmla="*/ 2938322 h 6858000"/>
              <a:gd name="connsiteX77" fmla="*/ 504725 w 5734864"/>
              <a:gd name="connsiteY77" fmla="*/ 2954519 h 6858000"/>
              <a:gd name="connsiteX78" fmla="*/ 502018 w 5734864"/>
              <a:gd name="connsiteY78" fmla="*/ 2959643 h 6858000"/>
              <a:gd name="connsiteX79" fmla="*/ 498360 w 5734864"/>
              <a:gd name="connsiteY79" fmla="*/ 2961019 h 6858000"/>
              <a:gd name="connsiteX80" fmla="*/ 498483 w 5734864"/>
              <a:gd name="connsiteY80" fmla="*/ 2962590 h 6858000"/>
              <a:gd name="connsiteX81" fmla="*/ 484403 w 5734864"/>
              <a:gd name="connsiteY81" fmla="*/ 2990538 h 6858000"/>
              <a:gd name="connsiteX82" fmla="*/ 463075 w 5734864"/>
              <a:gd name="connsiteY82" fmla="*/ 3055956 h 6858000"/>
              <a:gd name="connsiteX83" fmla="*/ 455013 w 5734864"/>
              <a:gd name="connsiteY83" fmla="*/ 3094482 h 6858000"/>
              <a:gd name="connsiteX84" fmla="*/ 428391 w 5734864"/>
              <a:gd name="connsiteY84" fmla="*/ 3198850 h 6858000"/>
              <a:gd name="connsiteX85" fmla="*/ 401440 w 5734864"/>
              <a:gd name="connsiteY85" fmla="*/ 3307560 h 6858000"/>
              <a:gd name="connsiteX86" fmla="*/ 386076 w 5734864"/>
              <a:gd name="connsiteY86" fmla="*/ 3373943 h 6858000"/>
              <a:gd name="connsiteX87" fmla="*/ 374726 w 5734864"/>
              <a:gd name="connsiteY87" fmla="*/ 3381364 h 6858000"/>
              <a:gd name="connsiteX88" fmla="*/ 369145 w 5734864"/>
              <a:gd name="connsiteY88" fmla="*/ 3383729 h 6858000"/>
              <a:gd name="connsiteX89" fmla="*/ 364294 w 5734864"/>
              <a:gd name="connsiteY89" fmla="*/ 3414159 h 6858000"/>
              <a:gd name="connsiteX90" fmla="*/ 366450 w 5734864"/>
              <a:gd name="connsiteY90" fmla="*/ 3436925 h 6858000"/>
              <a:gd name="connsiteX91" fmla="*/ 351743 w 5734864"/>
              <a:gd name="connsiteY91" fmla="*/ 3521619 h 6858000"/>
              <a:gd name="connsiteX92" fmla="*/ 345784 w 5734864"/>
              <a:gd name="connsiteY92" fmla="*/ 3603757 h 6858000"/>
              <a:gd name="connsiteX93" fmla="*/ 344198 w 5734864"/>
              <a:gd name="connsiteY93" fmla="*/ 3652424 h 6858000"/>
              <a:gd name="connsiteX94" fmla="*/ 352450 w 5734864"/>
              <a:gd name="connsiteY94" fmla="*/ 3665222 h 6858000"/>
              <a:gd name="connsiteX95" fmla="*/ 342621 w 5734864"/>
              <a:gd name="connsiteY95" fmla="*/ 3700804 h 6858000"/>
              <a:gd name="connsiteX96" fmla="*/ 341514 w 5734864"/>
              <a:gd name="connsiteY96" fmla="*/ 3734774 h 6858000"/>
              <a:gd name="connsiteX97" fmla="*/ 340607 w 5734864"/>
              <a:gd name="connsiteY97" fmla="*/ 3785153 h 6858000"/>
              <a:gd name="connsiteX98" fmla="*/ 340707 w 5734864"/>
              <a:gd name="connsiteY98" fmla="*/ 3788177 h 6858000"/>
              <a:gd name="connsiteX99" fmla="*/ 340361 w 5734864"/>
              <a:gd name="connsiteY99" fmla="*/ 3798803 h 6858000"/>
              <a:gd name="connsiteX100" fmla="*/ 339642 w 5734864"/>
              <a:gd name="connsiteY100" fmla="*/ 3838750 h 6858000"/>
              <a:gd name="connsiteX101" fmla="*/ 360295 w 5734864"/>
              <a:gd name="connsiteY101" fmla="*/ 4015196 h 6858000"/>
              <a:gd name="connsiteX102" fmla="*/ 339043 w 5734864"/>
              <a:gd name="connsiteY102" fmla="*/ 4052778 h 6858000"/>
              <a:gd name="connsiteX103" fmla="*/ 339343 w 5734864"/>
              <a:gd name="connsiteY103" fmla="*/ 4096257 h 6858000"/>
              <a:gd name="connsiteX104" fmla="*/ 340786 w 5734864"/>
              <a:gd name="connsiteY104" fmla="*/ 4321136 h 6858000"/>
              <a:gd name="connsiteX105" fmla="*/ 343158 w 5734864"/>
              <a:gd name="connsiteY105" fmla="*/ 4429174 h 6858000"/>
              <a:gd name="connsiteX106" fmla="*/ 334599 w 5734864"/>
              <a:gd name="connsiteY106" fmla="*/ 4449938 h 6858000"/>
              <a:gd name="connsiteX107" fmla="*/ 332890 w 5734864"/>
              <a:gd name="connsiteY107" fmla="*/ 4453515 h 6858000"/>
              <a:gd name="connsiteX108" fmla="*/ 331105 w 5734864"/>
              <a:gd name="connsiteY108" fmla="*/ 4467941 h 6858000"/>
              <a:gd name="connsiteX109" fmla="*/ 324289 w 5734864"/>
              <a:gd name="connsiteY109" fmla="*/ 4471861 h 6858000"/>
              <a:gd name="connsiteX110" fmla="*/ 317079 w 5734864"/>
              <a:gd name="connsiteY110" fmla="*/ 4493468 h 6858000"/>
              <a:gd name="connsiteX111" fmla="*/ 315557 w 5734864"/>
              <a:gd name="connsiteY111" fmla="*/ 4520067 h 6858000"/>
              <a:gd name="connsiteX112" fmla="*/ 315240 w 5734864"/>
              <a:gd name="connsiteY112" fmla="*/ 4536872 h 6858000"/>
              <a:gd name="connsiteX113" fmla="*/ 316200 w 5734864"/>
              <a:gd name="connsiteY113" fmla="*/ 4538297 h 6858000"/>
              <a:gd name="connsiteX114" fmla="*/ 317507 w 5734864"/>
              <a:gd name="connsiteY114" fmla="*/ 4547582 h 6858000"/>
              <a:gd name="connsiteX115" fmla="*/ 323078 w 5734864"/>
              <a:gd name="connsiteY115" fmla="*/ 4592102 h 6858000"/>
              <a:gd name="connsiteX116" fmla="*/ 328722 w 5734864"/>
              <a:gd name="connsiteY116" fmla="*/ 4667914 h 6858000"/>
              <a:gd name="connsiteX117" fmla="*/ 335597 w 5734864"/>
              <a:gd name="connsiteY117" fmla="*/ 4695035 h 6858000"/>
              <a:gd name="connsiteX118" fmla="*/ 339485 w 5734864"/>
              <a:gd name="connsiteY118" fmla="*/ 4695979 h 6858000"/>
              <a:gd name="connsiteX119" fmla="*/ 341089 w 5734864"/>
              <a:gd name="connsiteY119" fmla="*/ 4704268 h 6858000"/>
              <a:gd name="connsiteX120" fmla="*/ 342177 w 5734864"/>
              <a:gd name="connsiteY120" fmla="*/ 4706060 h 6858000"/>
              <a:gd name="connsiteX121" fmla="*/ 347751 w 5734864"/>
              <a:gd name="connsiteY121" fmla="*/ 4716754 h 6858000"/>
              <a:gd name="connsiteX122" fmla="*/ 344125 w 5734864"/>
              <a:gd name="connsiteY122" fmla="*/ 4764669 h 6858000"/>
              <a:gd name="connsiteX123" fmla="*/ 340188 w 5734864"/>
              <a:gd name="connsiteY123" fmla="*/ 4779386 h 6858000"/>
              <a:gd name="connsiteX124" fmla="*/ 335146 w 5734864"/>
              <a:gd name="connsiteY124" fmla="*/ 4787491 h 6858000"/>
              <a:gd name="connsiteX125" fmla="*/ 319124 w 5734864"/>
              <a:gd name="connsiteY125" fmla="*/ 4843514 h 6858000"/>
              <a:gd name="connsiteX126" fmla="*/ 305956 w 5734864"/>
              <a:gd name="connsiteY126" fmla="*/ 4881505 h 6858000"/>
              <a:gd name="connsiteX127" fmla="*/ 301062 w 5734864"/>
              <a:gd name="connsiteY127" fmla="*/ 4889332 h 6858000"/>
              <a:gd name="connsiteX128" fmla="*/ 302141 w 5734864"/>
              <a:gd name="connsiteY128" fmla="*/ 4899400 h 6858000"/>
              <a:gd name="connsiteX129" fmla="*/ 304424 w 5734864"/>
              <a:gd name="connsiteY129" fmla="*/ 4902664 h 6858000"/>
              <a:gd name="connsiteX130" fmla="*/ 293123 w 5734864"/>
              <a:gd name="connsiteY130" fmla="*/ 4932769 h 6858000"/>
              <a:gd name="connsiteX131" fmla="*/ 292275 w 5734864"/>
              <a:gd name="connsiteY131" fmla="*/ 4936482 h 6858000"/>
              <a:gd name="connsiteX132" fmla="*/ 288304 w 5734864"/>
              <a:gd name="connsiteY132" fmla="*/ 4962325 h 6858000"/>
              <a:gd name="connsiteX133" fmla="*/ 287420 w 5734864"/>
              <a:gd name="connsiteY133" fmla="*/ 5042193 h 6858000"/>
              <a:gd name="connsiteX134" fmla="*/ 287020 w 5734864"/>
              <a:gd name="connsiteY134" fmla="*/ 5065655 h 6858000"/>
              <a:gd name="connsiteX135" fmla="*/ 288488 w 5734864"/>
              <a:gd name="connsiteY135" fmla="*/ 5082216 h 6858000"/>
              <a:gd name="connsiteX136" fmla="*/ 282763 w 5734864"/>
              <a:gd name="connsiteY136" fmla="*/ 5127114 h 6858000"/>
              <a:gd name="connsiteX137" fmla="*/ 269316 w 5734864"/>
              <a:gd name="connsiteY137" fmla="*/ 5202682 h 6858000"/>
              <a:gd name="connsiteX138" fmla="*/ 269174 w 5734864"/>
              <a:gd name="connsiteY138" fmla="*/ 5230835 h 6858000"/>
              <a:gd name="connsiteX139" fmla="*/ 272679 w 5734864"/>
              <a:gd name="connsiteY139" fmla="*/ 5232660 h 6858000"/>
              <a:gd name="connsiteX140" fmla="*/ 272160 w 5734864"/>
              <a:gd name="connsiteY140" fmla="*/ 5241150 h 6858000"/>
              <a:gd name="connsiteX141" fmla="*/ 272760 w 5734864"/>
              <a:gd name="connsiteY141" fmla="*/ 5243156 h 6858000"/>
              <a:gd name="connsiteX142" fmla="*/ 275462 w 5734864"/>
              <a:gd name="connsiteY142" fmla="*/ 5254919 h 6858000"/>
              <a:gd name="connsiteX143" fmla="*/ 262897 w 5734864"/>
              <a:gd name="connsiteY143" fmla="*/ 5286259 h 6858000"/>
              <a:gd name="connsiteX144" fmla="*/ 252761 w 5734864"/>
              <a:gd name="connsiteY144" fmla="*/ 5357801 h 6858000"/>
              <a:gd name="connsiteX145" fmla="*/ 242360 w 5734864"/>
              <a:gd name="connsiteY145" fmla="*/ 5460080 h 6858000"/>
              <a:gd name="connsiteX146" fmla="*/ 229880 w 5734864"/>
              <a:gd name="connsiteY146" fmla="*/ 5539714 h 6858000"/>
              <a:gd name="connsiteX147" fmla="*/ 204283 w 5734864"/>
              <a:gd name="connsiteY147" fmla="*/ 5639080 h 6858000"/>
              <a:gd name="connsiteX148" fmla="*/ 198948 w 5734864"/>
              <a:gd name="connsiteY148" fmla="*/ 5710958 h 6858000"/>
              <a:gd name="connsiteX149" fmla="*/ 192367 w 5734864"/>
              <a:gd name="connsiteY149" fmla="*/ 5719859 h 6858000"/>
              <a:gd name="connsiteX150" fmla="*/ 188035 w 5734864"/>
              <a:gd name="connsiteY150" fmla="*/ 5729935 h 6858000"/>
              <a:gd name="connsiteX151" fmla="*/ 188428 w 5734864"/>
              <a:gd name="connsiteY151" fmla="*/ 5731182 h 6858000"/>
              <a:gd name="connsiteX152" fmla="*/ 181635 w 5734864"/>
              <a:gd name="connsiteY152" fmla="*/ 5753538 h 6858000"/>
              <a:gd name="connsiteX153" fmla="*/ 169744 w 5734864"/>
              <a:gd name="connsiteY153" fmla="*/ 5796307 h 6858000"/>
              <a:gd name="connsiteX154" fmla="*/ 170351 w 5734864"/>
              <a:gd name="connsiteY154" fmla="*/ 5796644 h 6858000"/>
              <a:gd name="connsiteX155" fmla="*/ 171559 w 5734864"/>
              <a:gd name="connsiteY155" fmla="*/ 5803435 h 6858000"/>
              <a:gd name="connsiteX156" fmla="*/ 172284 w 5734864"/>
              <a:gd name="connsiteY156" fmla="*/ 5816391 h 6858000"/>
              <a:gd name="connsiteX157" fmla="*/ 182542 w 5734864"/>
              <a:gd name="connsiteY157" fmla="*/ 5846382 h 6858000"/>
              <a:gd name="connsiteX158" fmla="*/ 175877 w 5734864"/>
              <a:gd name="connsiteY158" fmla="*/ 5871336 h 6858000"/>
              <a:gd name="connsiteX159" fmla="*/ 174910 w 5734864"/>
              <a:gd name="connsiteY159" fmla="*/ 5876376 h 6858000"/>
              <a:gd name="connsiteX160" fmla="*/ 175047 w 5734864"/>
              <a:gd name="connsiteY160" fmla="*/ 5876483 h 6858000"/>
              <a:gd name="connsiteX161" fmla="*/ 174335 w 5734864"/>
              <a:gd name="connsiteY161" fmla="*/ 5881814 h 6858000"/>
              <a:gd name="connsiteX162" fmla="*/ 171273 w 5734864"/>
              <a:gd name="connsiteY162" fmla="*/ 5895339 h 6858000"/>
              <a:gd name="connsiteX163" fmla="*/ 171658 w 5734864"/>
              <a:gd name="connsiteY163" fmla="*/ 5898749 h 6858000"/>
              <a:gd name="connsiteX164" fmla="*/ 174658 w 5734864"/>
              <a:gd name="connsiteY164" fmla="*/ 5919558 h 6858000"/>
              <a:gd name="connsiteX165" fmla="*/ 169099 w 5734864"/>
              <a:gd name="connsiteY165" fmla="*/ 5984417 h 6858000"/>
              <a:gd name="connsiteX166" fmla="*/ 162007 w 5734864"/>
              <a:gd name="connsiteY166" fmla="*/ 6049043 h 6858000"/>
              <a:gd name="connsiteX167" fmla="*/ 156875 w 5734864"/>
              <a:gd name="connsiteY167" fmla="*/ 6114000 h 6858000"/>
              <a:gd name="connsiteX168" fmla="*/ 165441 w 5734864"/>
              <a:gd name="connsiteY168" fmla="*/ 6146938 h 6858000"/>
              <a:gd name="connsiteX169" fmla="*/ 165177 w 5734864"/>
              <a:gd name="connsiteY169" fmla="*/ 6150658 h 6858000"/>
              <a:gd name="connsiteX170" fmla="*/ 161772 w 5734864"/>
              <a:gd name="connsiteY170" fmla="*/ 6160011 h 6858000"/>
              <a:gd name="connsiteX171" fmla="*/ 160051 w 5734864"/>
              <a:gd name="connsiteY171" fmla="*/ 6163393 h 6858000"/>
              <a:gd name="connsiteX172" fmla="*/ 158473 w 5734864"/>
              <a:gd name="connsiteY172" fmla="*/ 6168628 h 6858000"/>
              <a:gd name="connsiteX173" fmla="*/ 158573 w 5734864"/>
              <a:gd name="connsiteY173" fmla="*/ 6168799 h 6858000"/>
              <a:gd name="connsiteX174" fmla="*/ 146463 w 5734864"/>
              <a:gd name="connsiteY174" fmla="*/ 6196671 h 6858000"/>
              <a:gd name="connsiteX175" fmla="*/ 150209 w 5734864"/>
              <a:gd name="connsiteY175" fmla="*/ 6232365 h 6858000"/>
              <a:gd name="connsiteX176" fmla="*/ 148544 w 5734864"/>
              <a:gd name="connsiteY176" fmla="*/ 6246162 h 6858000"/>
              <a:gd name="connsiteX177" fmla="*/ 148403 w 5734864"/>
              <a:gd name="connsiteY177" fmla="*/ 6253754 h 6858000"/>
              <a:gd name="connsiteX178" fmla="*/ 138880 w 5734864"/>
              <a:gd name="connsiteY178" fmla="*/ 6276449 h 6858000"/>
              <a:gd name="connsiteX179" fmla="*/ 138683 w 5734864"/>
              <a:gd name="connsiteY179" fmla="*/ 6279721 h 6858000"/>
              <a:gd name="connsiteX180" fmla="*/ 130721 w 5734864"/>
              <a:gd name="connsiteY180" fmla="*/ 6293675 h 6858000"/>
              <a:gd name="connsiteX181" fmla="*/ 120717 w 5734864"/>
              <a:gd name="connsiteY181" fmla="*/ 6313967 h 6858000"/>
              <a:gd name="connsiteX182" fmla="*/ 120841 w 5734864"/>
              <a:gd name="connsiteY182" fmla="*/ 6315437 h 6858000"/>
              <a:gd name="connsiteX183" fmla="*/ 115208 w 5734864"/>
              <a:gd name="connsiteY183" fmla="*/ 6324024 h 6858000"/>
              <a:gd name="connsiteX184" fmla="*/ 101217 w 5734864"/>
              <a:gd name="connsiteY184" fmla="*/ 6365923 h 6858000"/>
              <a:gd name="connsiteX185" fmla="*/ 74946 w 5734864"/>
              <a:gd name="connsiteY185" fmla="*/ 6556817 h 6858000"/>
              <a:gd name="connsiteX186" fmla="*/ 16001 w 5734864"/>
              <a:gd name="connsiteY186" fmla="*/ 6808678 h 6858000"/>
              <a:gd name="connsiteX187" fmla="*/ 0 w 5734864"/>
              <a:gd name="connsiteY187" fmla="*/ 6858000 h 6858000"/>
              <a:gd name="connsiteX188" fmla="*/ 5734864 w 5734864"/>
              <a:gd name="connsiteY188" fmla="*/ 685800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4660 w 5734864"/>
              <a:gd name="connsiteY33" fmla="*/ 1982709 h 6858000"/>
              <a:gd name="connsiteX34" fmla="*/ 710759 w 5734864"/>
              <a:gd name="connsiteY34" fmla="*/ 2013010 h 6858000"/>
              <a:gd name="connsiteX35" fmla="*/ 697927 w 5734864"/>
              <a:gd name="connsiteY35" fmla="*/ 2069833 h 6858000"/>
              <a:gd name="connsiteX36" fmla="*/ 693594 w 5734864"/>
              <a:gd name="connsiteY36" fmla="*/ 2103731 h 6858000"/>
              <a:gd name="connsiteX37" fmla="*/ 691109 w 5734864"/>
              <a:gd name="connsiteY37" fmla="*/ 2124027 h 6858000"/>
              <a:gd name="connsiteX38" fmla="*/ 676593 w 5734864"/>
              <a:gd name="connsiteY38" fmla="*/ 2176182 h 6858000"/>
              <a:gd name="connsiteX39" fmla="*/ 633227 w 5734864"/>
              <a:gd name="connsiteY39" fmla="*/ 2258036 h 6858000"/>
              <a:gd name="connsiteX40" fmla="*/ 625564 w 5734864"/>
              <a:gd name="connsiteY40" fmla="*/ 2284567 h 6858000"/>
              <a:gd name="connsiteX41" fmla="*/ 627074 w 5734864"/>
              <a:gd name="connsiteY41" fmla="*/ 2289605 h 6858000"/>
              <a:gd name="connsiteX42" fmla="*/ 614574 w 5734864"/>
              <a:gd name="connsiteY42" fmla="*/ 2308717 h 6858000"/>
              <a:gd name="connsiteX43" fmla="*/ 606890 w 5734864"/>
              <a:gd name="connsiteY43" fmla="*/ 2320662 h 6858000"/>
              <a:gd name="connsiteX44" fmla="*/ 605558 w 5734864"/>
              <a:gd name="connsiteY44" fmla="*/ 2327897 h 6858000"/>
              <a:gd name="connsiteX45" fmla="*/ 602202 w 5734864"/>
              <a:gd name="connsiteY45" fmla="*/ 2357749 h 6858000"/>
              <a:gd name="connsiteX46" fmla="*/ 600213 w 5734864"/>
              <a:gd name="connsiteY46" fmla="*/ 2364905 h 6858000"/>
              <a:gd name="connsiteX47" fmla="*/ 597160 w 5734864"/>
              <a:gd name="connsiteY47" fmla="*/ 2388351 h 6858000"/>
              <a:gd name="connsiteX48" fmla="*/ 597982 w 5734864"/>
              <a:gd name="connsiteY48" fmla="*/ 2402296 h 6858000"/>
              <a:gd name="connsiteX49" fmla="*/ 593150 w 5734864"/>
              <a:gd name="connsiteY49" fmla="*/ 2420015 h 6858000"/>
              <a:gd name="connsiteX50" fmla="*/ 592833 w 5734864"/>
              <a:gd name="connsiteY50" fmla="*/ 2422749 h 6858000"/>
              <a:gd name="connsiteX51" fmla="*/ 594479 w 5734864"/>
              <a:gd name="connsiteY51" fmla="*/ 2426002 h 6858000"/>
              <a:gd name="connsiteX52" fmla="*/ 591963 w 5734864"/>
              <a:gd name="connsiteY52" fmla="*/ 2431950 h 6858000"/>
              <a:gd name="connsiteX53" fmla="*/ 591544 w 5734864"/>
              <a:gd name="connsiteY53" fmla="*/ 2433897 h 6858000"/>
              <a:gd name="connsiteX54" fmla="*/ 589519 w 5734864"/>
              <a:gd name="connsiteY54" fmla="*/ 2451398 h 6858000"/>
              <a:gd name="connsiteX55" fmla="*/ 590037 w 5734864"/>
              <a:gd name="connsiteY55" fmla="*/ 2455536 h 6858000"/>
              <a:gd name="connsiteX56" fmla="*/ 588179 w 5734864"/>
              <a:gd name="connsiteY56" fmla="*/ 2462981 h 6858000"/>
              <a:gd name="connsiteX57" fmla="*/ 583434 w 5734864"/>
              <a:gd name="connsiteY57" fmla="*/ 2503991 h 6858000"/>
              <a:gd name="connsiteX58" fmla="*/ 567942 w 5734864"/>
              <a:gd name="connsiteY58" fmla="*/ 2652936 h 6858000"/>
              <a:gd name="connsiteX59" fmla="*/ 573869 w 5734864"/>
              <a:gd name="connsiteY59" fmla="*/ 2670188 h 6858000"/>
              <a:gd name="connsiteX60" fmla="*/ 575243 w 5734864"/>
              <a:gd name="connsiteY60" fmla="*/ 2688114 h 6858000"/>
              <a:gd name="connsiteX61" fmla="*/ 573824 w 5734864"/>
              <a:gd name="connsiteY61" fmla="*/ 2689856 h 6858000"/>
              <a:gd name="connsiteX62" fmla="*/ 570699 w 5734864"/>
              <a:gd name="connsiteY62" fmla="*/ 2709353 h 6858000"/>
              <a:gd name="connsiteX63" fmla="*/ 573192 w 5734864"/>
              <a:gd name="connsiteY63" fmla="*/ 2714527 h 6858000"/>
              <a:gd name="connsiteX64" fmla="*/ 572044 w 5734864"/>
              <a:gd name="connsiteY64" fmla="*/ 2728187 h 6858000"/>
              <a:gd name="connsiteX65" fmla="*/ 572465 w 5734864"/>
              <a:gd name="connsiteY65" fmla="*/ 2755863 h 6858000"/>
              <a:gd name="connsiteX66" fmla="*/ 570028 w 5734864"/>
              <a:gd name="connsiteY66" fmla="*/ 2760324 h 6858000"/>
              <a:gd name="connsiteX67" fmla="*/ 566748 w 5734864"/>
              <a:gd name="connsiteY67" fmla="*/ 2800948 h 6858000"/>
              <a:gd name="connsiteX68" fmla="*/ 565509 w 5734864"/>
              <a:gd name="connsiteY68" fmla="*/ 2801167 h 6858000"/>
              <a:gd name="connsiteX69" fmla="*/ 559367 w 5734864"/>
              <a:gd name="connsiteY69" fmla="*/ 2811129 h 6858000"/>
              <a:gd name="connsiteX70" fmla="*/ 550354 w 5734864"/>
              <a:gd name="connsiteY70" fmla="*/ 2830949 h 6858000"/>
              <a:gd name="connsiteX71" fmla="*/ 514795 w 5734864"/>
              <a:gd name="connsiteY71" fmla="*/ 2872433 h 6858000"/>
              <a:gd name="connsiteX72" fmla="*/ 509875 w 5734864"/>
              <a:gd name="connsiteY72" fmla="*/ 2923099 h 6858000"/>
              <a:gd name="connsiteX73" fmla="*/ 509577 w 5734864"/>
              <a:gd name="connsiteY73" fmla="*/ 2923197 h 6858000"/>
              <a:gd name="connsiteX74" fmla="*/ 507597 w 5734864"/>
              <a:gd name="connsiteY74" fmla="*/ 2931868 h 6858000"/>
              <a:gd name="connsiteX75" fmla="*/ 507379 w 5734864"/>
              <a:gd name="connsiteY75" fmla="*/ 2938322 h 6858000"/>
              <a:gd name="connsiteX76" fmla="*/ 504725 w 5734864"/>
              <a:gd name="connsiteY76" fmla="*/ 2954519 h 6858000"/>
              <a:gd name="connsiteX77" fmla="*/ 502018 w 5734864"/>
              <a:gd name="connsiteY77" fmla="*/ 2959643 h 6858000"/>
              <a:gd name="connsiteX78" fmla="*/ 498360 w 5734864"/>
              <a:gd name="connsiteY78" fmla="*/ 2961019 h 6858000"/>
              <a:gd name="connsiteX79" fmla="*/ 498483 w 5734864"/>
              <a:gd name="connsiteY79" fmla="*/ 2962590 h 6858000"/>
              <a:gd name="connsiteX80" fmla="*/ 484403 w 5734864"/>
              <a:gd name="connsiteY80" fmla="*/ 2990538 h 6858000"/>
              <a:gd name="connsiteX81" fmla="*/ 463075 w 5734864"/>
              <a:gd name="connsiteY81" fmla="*/ 3055956 h 6858000"/>
              <a:gd name="connsiteX82" fmla="*/ 455013 w 5734864"/>
              <a:gd name="connsiteY82" fmla="*/ 3094482 h 6858000"/>
              <a:gd name="connsiteX83" fmla="*/ 428391 w 5734864"/>
              <a:gd name="connsiteY83" fmla="*/ 3198850 h 6858000"/>
              <a:gd name="connsiteX84" fmla="*/ 401440 w 5734864"/>
              <a:gd name="connsiteY84" fmla="*/ 3307560 h 6858000"/>
              <a:gd name="connsiteX85" fmla="*/ 386076 w 5734864"/>
              <a:gd name="connsiteY85" fmla="*/ 3373943 h 6858000"/>
              <a:gd name="connsiteX86" fmla="*/ 374726 w 5734864"/>
              <a:gd name="connsiteY86" fmla="*/ 3381364 h 6858000"/>
              <a:gd name="connsiteX87" fmla="*/ 369145 w 5734864"/>
              <a:gd name="connsiteY87" fmla="*/ 3383729 h 6858000"/>
              <a:gd name="connsiteX88" fmla="*/ 364294 w 5734864"/>
              <a:gd name="connsiteY88" fmla="*/ 3414159 h 6858000"/>
              <a:gd name="connsiteX89" fmla="*/ 366450 w 5734864"/>
              <a:gd name="connsiteY89" fmla="*/ 3436925 h 6858000"/>
              <a:gd name="connsiteX90" fmla="*/ 351743 w 5734864"/>
              <a:gd name="connsiteY90" fmla="*/ 3521619 h 6858000"/>
              <a:gd name="connsiteX91" fmla="*/ 345784 w 5734864"/>
              <a:gd name="connsiteY91" fmla="*/ 3603757 h 6858000"/>
              <a:gd name="connsiteX92" fmla="*/ 344198 w 5734864"/>
              <a:gd name="connsiteY92" fmla="*/ 3652424 h 6858000"/>
              <a:gd name="connsiteX93" fmla="*/ 352450 w 5734864"/>
              <a:gd name="connsiteY93" fmla="*/ 3665222 h 6858000"/>
              <a:gd name="connsiteX94" fmla="*/ 342621 w 5734864"/>
              <a:gd name="connsiteY94" fmla="*/ 3700804 h 6858000"/>
              <a:gd name="connsiteX95" fmla="*/ 341514 w 5734864"/>
              <a:gd name="connsiteY95" fmla="*/ 3734774 h 6858000"/>
              <a:gd name="connsiteX96" fmla="*/ 340607 w 5734864"/>
              <a:gd name="connsiteY96" fmla="*/ 3785153 h 6858000"/>
              <a:gd name="connsiteX97" fmla="*/ 340707 w 5734864"/>
              <a:gd name="connsiteY97" fmla="*/ 3788177 h 6858000"/>
              <a:gd name="connsiteX98" fmla="*/ 340361 w 5734864"/>
              <a:gd name="connsiteY98" fmla="*/ 3798803 h 6858000"/>
              <a:gd name="connsiteX99" fmla="*/ 339642 w 5734864"/>
              <a:gd name="connsiteY99" fmla="*/ 3838750 h 6858000"/>
              <a:gd name="connsiteX100" fmla="*/ 360295 w 5734864"/>
              <a:gd name="connsiteY100" fmla="*/ 4015196 h 6858000"/>
              <a:gd name="connsiteX101" fmla="*/ 339043 w 5734864"/>
              <a:gd name="connsiteY101" fmla="*/ 4052778 h 6858000"/>
              <a:gd name="connsiteX102" fmla="*/ 339343 w 5734864"/>
              <a:gd name="connsiteY102" fmla="*/ 4096257 h 6858000"/>
              <a:gd name="connsiteX103" fmla="*/ 340786 w 5734864"/>
              <a:gd name="connsiteY103" fmla="*/ 4321136 h 6858000"/>
              <a:gd name="connsiteX104" fmla="*/ 343158 w 5734864"/>
              <a:gd name="connsiteY104" fmla="*/ 4429174 h 6858000"/>
              <a:gd name="connsiteX105" fmla="*/ 334599 w 5734864"/>
              <a:gd name="connsiteY105" fmla="*/ 4449938 h 6858000"/>
              <a:gd name="connsiteX106" fmla="*/ 332890 w 5734864"/>
              <a:gd name="connsiteY106" fmla="*/ 4453515 h 6858000"/>
              <a:gd name="connsiteX107" fmla="*/ 331105 w 5734864"/>
              <a:gd name="connsiteY107" fmla="*/ 4467941 h 6858000"/>
              <a:gd name="connsiteX108" fmla="*/ 324289 w 5734864"/>
              <a:gd name="connsiteY108" fmla="*/ 4471861 h 6858000"/>
              <a:gd name="connsiteX109" fmla="*/ 317079 w 5734864"/>
              <a:gd name="connsiteY109" fmla="*/ 4493468 h 6858000"/>
              <a:gd name="connsiteX110" fmla="*/ 315557 w 5734864"/>
              <a:gd name="connsiteY110" fmla="*/ 4520067 h 6858000"/>
              <a:gd name="connsiteX111" fmla="*/ 315240 w 5734864"/>
              <a:gd name="connsiteY111" fmla="*/ 4536872 h 6858000"/>
              <a:gd name="connsiteX112" fmla="*/ 316200 w 5734864"/>
              <a:gd name="connsiteY112" fmla="*/ 4538297 h 6858000"/>
              <a:gd name="connsiteX113" fmla="*/ 317507 w 5734864"/>
              <a:gd name="connsiteY113" fmla="*/ 4547582 h 6858000"/>
              <a:gd name="connsiteX114" fmla="*/ 323078 w 5734864"/>
              <a:gd name="connsiteY114" fmla="*/ 4592102 h 6858000"/>
              <a:gd name="connsiteX115" fmla="*/ 328722 w 5734864"/>
              <a:gd name="connsiteY115" fmla="*/ 4667914 h 6858000"/>
              <a:gd name="connsiteX116" fmla="*/ 335597 w 5734864"/>
              <a:gd name="connsiteY116" fmla="*/ 4695035 h 6858000"/>
              <a:gd name="connsiteX117" fmla="*/ 339485 w 5734864"/>
              <a:gd name="connsiteY117" fmla="*/ 4695979 h 6858000"/>
              <a:gd name="connsiteX118" fmla="*/ 341089 w 5734864"/>
              <a:gd name="connsiteY118" fmla="*/ 4704268 h 6858000"/>
              <a:gd name="connsiteX119" fmla="*/ 342177 w 5734864"/>
              <a:gd name="connsiteY119" fmla="*/ 4706060 h 6858000"/>
              <a:gd name="connsiteX120" fmla="*/ 347751 w 5734864"/>
              <a:gd name="connsiteY120" fmla="*/ 4716754 h 6858000"/>
              <a:gd name="connsiteX121" fmla="*/ 344125 w 5734864"/>
              <a:gd name="connsiteY121" fmla="*/ 4764669 h 6858000"/>
              <a:gd name="connsiteX122" fmla="*/ 340188 w 5734864"/>
              <a:gd name="connsiteY122" fmla="*/ 4779386 h 6858000"/>
              <a:gd name="connsiteX123" fmla="*/ 335146 w 5734864"/>
              <a:gd name="connsiteY123" fmla="*/ 4787491 h 6858000"/>
              <a:gd name="connsiteX124" fmla="*/ 319124 w 5734864"/>
              <a:gd name="connsiteY124" fmla="*/ 4843514 h 6858000"/>
              <a:gd name="connsiteX125" fmla="*/ 305956 w 5734864"/>
              <a:gd name="connsiteY125" fmla="*/ 4881505 h 6858000"/>
              <a:gd name="connsiteX126" fmla="*/ 301062 w 5734864"/>
              <a:gd name="connsiteY126" fmla="*/ 4889332 h 6858000"/>
              <a:gd name="connsiteX127" fmla="*/ 302141 w 5734864"/>
              <a:gd name="connsiteY127" fmla="*/ 4899400 h 6858000"/>
              <a:gd name="connsiteX128" fmla="*/ 304424 w 5734864"/>
              <a:gd name="connsiteY128" fmla="*/ 4902664 h 6858000"/>
              <a:gd name="connsiteX129" fmla="*/ 293123 w 5734864"/>
              <a:gd name="connsiteY129" fmla="*/ 4932769 h 6858000"/>
              <a:gd name="connsiteX130" fmla="*/ 292275 w 5734864"/>
              <a:gd name="connsiteY130" fmla="*/ 4936482 h 6858000"/>
              <a:gd name="connsiteX131" fmla="*/ 288304 w 5734864"/>
              <a:gd name="connsiteY131" fmla="*/ 4962325 h 6858000"/>
              <a:gd name="connsiteX132" fmla="*/ 287420 w 5734864"/>
              <a:gd name="connsiteY132" fmla="*/ 5042193 h 6858000"/>
              <a:gd name="connsiteX133" fmla="*/ 287020 w 5734864"/>
              <a:gd name="connsiteY133" fmla="*/ 5065655 h 6858000"/>
              <a:gd name="connsiteX134" fmla="*/ 288488 w 5734864"/>
              <a:gd name="connsiteY134" fmla="*/ 5082216 h 6858000"/>
              <a:gd name="connsiteX135" fmla="*/ 282763 w 5734864"/>
              <a:gd name="connsiteY135" fmla="*/ 5127114 h 6858000"/>
              <a:gd name="connsiteX136" fmla="*/ 269316 w 5734864"/>
              <a:gd name="connsiteY136" fmla="*/ 5202682 h 6858000"/>
              <a:gd name="connsiteX137" fmla="*/ 269174 w 5734864"/>
              <a:gd name="connsiteY137" fmla="*/ 5230835 h 6858000"/>
              <a:gd name="connsiteX138" fmla="*/ 272679 w 5734864"/>
              <a:gd name="connsiteY138" fmla="*/ 5232660 h 6858000"/>
              <a:gd name="connsiteX139" fmla="*/ 272160 w 5734864"/>
              <a:gd name="connsiteY139" fmla="*/ 5241150 h 6858000"/>
              <a:gd name="connsiteX140" fmla="*/ 272760 w 5734864"/>
              <a:gd name="connsiteY140" fmla="*/ 5243156 h 6858000"/>
              <a:gd name="connsiteX141" fmla="*/ 275462 w 5734864"/>
              <a:gd name="connsiteY141" fmla="*/ 5254919 h 6858000"/>
              <a:gd name="connsiteX142" fmla="*/ 262897 w 5734864"/>
              <a:gd name="connsiteY142" fmla="*/ 5286259 h 6858000"/>
              <a:gd name="connsiteX143" fmla="*/ 252761 w 5734864"/>
              <a:gd name="connsiteY143" fmla="*/ 5357801 h 6858000"/>
              <a:gd name="connsiteX144" fmla="*/ 242360 w 5734864"/>
              <a:gd name="connsiteY144" fmla="*/ 5460080 h 6858000"/>
              <a:gd name="connsiteX145" fmla="*/ 229880 w 5734864"/>
              <a:gd name="connsiteY145" fmla="*/ 5539714 h 6858000"/>
              <a:gd name="connsiteX146" fmla="*/ 204283 w 5734864"/>
              <a:gd name="connsiteY146" fmla="*/ 5639080 h 6858000"/>
              <a:gd name="connsiteX147" fmla="*/ 198948 w 5734864"/>
              <a:gd name="connsiteY147" fmla="*/ 5710958 h 6858000"/>
              <a:gd name="connsiteX148" fmla="*/ 192367 w 5734864"/>
              <a:gd name="connsiteY148" fmla="*/ 5719859 h 6858000"/>
              <a:gd name="connsiteX149" fmla="*/ 188035 w 5734864"/>
              <a:gd name="connsiteY149" fmla="*/ 5729935 h 6858000"/>
              <a:gd name="connsiteX150" fmla="*/ 188428 w 5734864"/>
              <a:gd name="connsiteY150" fmla="*/ 5731182 h 6858000"/>
              <a:gd name="connsiteX151" fmla="*/ 181635 w 5734864"/>
              <a:gd name="connsiteY151" fmla="*/ 5753538 h 6858000"/>
              <a:gd name="connsiteX152" fmla="*/ 169744 w 5734864"/>
              <a:gd name="connsiteY152" fmla="*/ 5796307 h 6858000"/>
              <a:gd name="connsiteX153" fmla="*/ 170351 w 5734864"/>
              <a:gd name="connsiteY153" fmla="*/ 5796644 h 6858000"/>
              <a:gd name="connsiteX154" fmla="*/ 171559 w 5734864"/>
              <a:gd name="connsiteY154" fmla="*/ 5803435 h 6858000"/>
              <a:gd name="connsiteX155" fmla="*/ 172284 w 5734864"/>
              <a:gd name="connsiteY155" fmla="*/ 5816391 h 6858000"/>
              <a:gd name="connsiteX156" fmla="*/ 182542 w 5734864"/>
              <a:gd name="connsiteY156" fmla="*/ 5846382 h 6858000"/>
              <a:gd name="connsiteX157" fmla="*/ 175877 w 5734864"/>
              <a:gd name="connsiteY157" fmla="*/ 5871336 h 6858000"/>
              <a:gd name="connsiteX158" fmla="*/ 174910 w 5734864"/>
              <a:gd name="connsiteY158" fmla="*/ 5876376 h 6858000"/>
              <a:gd name="connsiteX159" fmla="*/ 175047 w 5734864"/>
              <a:gd name="connsiteY159" fmla="*/ 5876483 h 6858000"/>
              <a:gd name="connsiteX160" fmla="*/ 174335 w 5734864"/>
              <a:gd name="connsiteY160" fmla="*/ 5881814 h 6858000"/>
              <a:gd name="connsiteX161" fmla="*/ 171273 w 5734864"/>
              <a:gd name="connsiteY161" fmla="*/ 5895339 h 6858000"/>
              <a:gd name="connsiteX162" fmla="*/ 171658 w 5734864"/>
              <a:gd name="connsiteY162" fmla="*/ 5898749 h 6858000"/>
              <a:gd name="connsiteX163" fmla="*/ 174658 w 5734864"/>
              <a:gd name="connsiteY163" fmla="*/ 5919558 h 6858000"/>
              <a:gd name="connsiteX164" fmla="*/ 169099 w 5734864"/>
              <a:gd name="connsiteY164" fmla="*/ 5984417 h 6858000"/>
              <a:gd name="connsiteX165" fmla="*/ 162007 w 5734864"/>
              <a:gd name="connsiteY165" fmla="*/ 6049043 h 6858000"/>
              <a:gd name="connsiteX166" fmla="*/ 156875 w 5734864"/>
              <a:gd name="connsiteY166" fmla="*/ 6114000 h 6858000"/>
              <a:gd name="connsiteX167" fmla="*/ 165441 w 5734864"/>
              <a:gd name="connsiteY167" fmla="*/ 6146938 h 6858000"/>
              <a:gd name="connsiteX168" fmla="*/ 165177 w 5734864"/>
              <a:gd name="connsiteY168" fmla="*/ 6150658 h 6858000"/>
              <a:gd name="connsiteX169" fmla="*/ 161772 w 5734864"/>
              <a:gd name="connsiteY169" fmla="*/ 6160011 h 6858000"/>
              <a:gd name="connsiteX170" fmla="*/ 160051 w 5734864"/>
              <a:gd name="connsiteY170" fmla="*/ 6163393 h 6858000"/>
              <a:gd name="connsiteX171" fmla="*/ 158473 w 5734864"/>
              <a:gd name="connsiteY171" fmla="*/ 6168628 h 6858000"/>
              <a:gd name="connsiteX172" fmla="*/ 158573 w 5734864"/>
              <a:gd name="connsiteY172" fmla="*/ 6168799 h 6858000"/>
              <a:gd name="connsiteX173" fmla="*/ 146463 w 5734864"/>
              <a:gd name="connsiteY173" fmla="*/ 6196671 h 6858000"/>
              <a:gd name="connsiteX174" fmla="*/ 150209 w 5734864"/>
              <a:gd name="connsiteY174" fmla="*/ 6232365 h 6858000"/>
              <a:gd name="connsiteX175" fmla="*/ 148544 w 5734864"/>
              <a:gd name="connsiteY175" fmla="*/ 6246162 h 6858000"/>
              <a:gd name="connsiteX176" fmla="*/ 148403 w 5734864"/>
              <a:gd name="connsiteY176" fmla="*/ 6253754 h 6858000"/>
              <a:gd name="connsiteX177" fmla="*/ 138880 w 5734864"/>
              <a:gd name="connsiteY177" fmla="*/ 6276449 h 6858000"/>
              <a:gd name="connsiteX178" fmla="*/ 138683 w 5734864"/>
              <a:gd name="connsiteY178" fmla="*/ 6279721 h 6858000"/>
              <a:gd name="connsiteX179" fmla="*/ 130721 w 5734864"/>
              <a:gd name="connsiteY179" fmla="*/ 6293675 h 6858000"/>
              <a:gd name="connsiteX180" fmla="*/ 120717 w 5734864"/>
              <a:gd name="connsiteY180" fmla="*/ 6313967 h 6858000"/>
              <a:gd name="connsiteX181" fmla="*/ 120841 w 5734864"/>
              <a:gd name="connsiteY181" fmla="*/ 6315437 h 6858000"/>
              <a:gd name="connsiteX182" fmla="*/ 115208 w 5734864"/>
              <a:gd name="connsiteY182" fmla="*/ 6324024 h 6858000"/>
              <a:gd name="connsiteX183" fmla="*/ 101217 w 5734864"/>
              <a:gd name="connsiteY183" fmla="*/ 6365923 h 6858000"/>
              <a:gd name="connsiteX184" fmla="*/ 74946 w 5734864"/>
              <a:gd name="connsiteY184" fmla="*/ 6556817 h 6858000"/>
              <a:gd name="connsiteX185" fmla="*/ 16001 w 5734864"/>
              <a:gd name="connsiteY185" fmla="*/ 6808678 h 6858000"/>
              <a:gd name="connsiteX186" fmla="*/ 0 w 5734864"/>
              <a:gd name="connsiteY186" fmla="*/ 6858000 h 6858000"/>
              <a:gd name="connsiteX187" fmla="*/ 5734864 w 5734864"/>
              <a:gd name="connsiteY187" fmla="*/ 6858000 h 6858000"/>
              <a:gd name="connsiteX188" fmla="*/ 5734864 w 5734864"/>
              <a:gd name="connsiteY188" fmla="*/ 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7865 w 5734864"/>
              <a:gd name="connsiteY13" fmla="*/ 1070795 h 6858000"/>
              <a:gd name="connsiteX14" fmla="*/ 862786 w 5734864"/>
              <a:gd name="connsiteY14" fmla="*/ 1238994 h 6858000"/>
              <a:gd name="connsiteX15" fmla="*/ 859345 w 5734864"/>
              <a:gd name="connsiteY15" fmla="*/ 1380427 h 6858000"/>
              <a:gd name="connsiteX16" fmla="*/ 855172 w 5734864"/>
              <a:gd name="connsiteY16" fmla="*/ 1435262 h 6858000"/>
              <a:gd name="connsiteX17" fmla="*/ 860494 w 5734864"/>
              <a:gd name="connsiteY17" fmla="*/ 1453861 h 6858000"/>
              <a:gd name="connsiteX18" fmla="*/ 853731 w 5734864"/>
              <a:gd name="connsiteY18" fmla="*/ 1467047 h 6858000"/>
              <a:gd name="connsiteX19" fmla="*/ 845847 w 5734864"/>
              <a:gd name="connsiteY19" fmla="*/ 1502307 h 6858000"/>
              <a:gd name="connsiteX20" fmla="*/ 817613 w 5734864"/>
              <a:gd name="connsiteY20" fmla="*/ 1565166 h 6858000"/>
              <a:gd name="connsiteX21" fmla="*/ 804223 w 5734864"/>
              <a:gd name="connsiteY21" fmla="*/ 1601941 h 6858000"/>
              <a:gd name="connsiteX22" fmla="*/ 791773 w 5734864"/>
              <a:gd name="connsiteY22" fmla="*/ 1627005 h 6858000"/>
              <a:gd name="connsiteX23" fmla="*/ 774645 w 5734864"/>
              <a:gd name="connsiteY23" fmla="*/ 1699922 h 6858000"/>
              <a:gd name="connsiteX24" fmla="*/ 752343 w 5734864"/>
              <a:gd name="connsiteY24" fmla="*/ 1824604 h 6858000"/>
              <a:gd name="connsiteX25" fmla="*/ 746254 w 5734864"/>
              <a:gd name="connsiteY25" fmla="*/ 1850222 h 6858000"/>
              <a:gd name="connsiteX26" fmla="*/ 728600 w 5734864"/>
              <a:gd name="connsiteY26" fmla="*/ 1869603 h 6858000"/>
              <a:gd name="connsiteX27" fmla="*/ 724396 w 5734864"/>
              <a:gd name="connsiteY27" fmla="*/ 1883104 h 6858000"/>
              <a:gd name="connsiteX28" fmla="*/ 722165 w 5734864"/>
              <a:gd name="connsiteY28" fmla="*/ 1885924 h 6858000"/>
              <a:gd name="connsiteX29" fmla="*/ 721338 w 5734864"/>
              <a:gd name="connsiteY29" fmla="*/ 1887123 h 6858000"/>
              <a:gd name="connsiteX30" fmla="*/ 714840 w 5734864"/>
              <a:gd name="connsiteY30" fmla="*/ 1902274 h 6858000"/>
              <a:gd name="connsiteX31" fmla="*/ 722847 w 5734864"/>
              <a:gd name="connsiteY31" fmla="*/ 1929891 h 6858000"/>
              <a:gd name="connsiteX32" fmla="*/ 714660 w 5734864"/>
              <a:gd name="connsiteY32" fmla="*/ 1982709 h 6858000"/>
              <a:gd name="connsiteX33" fmla="*/ 710759 w 5734864"/>
              <a:gd name="connsiteY33" fmla="*/ 2013010 h 6858000"/>
              <a:gd name="connsiteX34" fmla="*/ 697927 w 5734864"/>
              <a:gd name="connsiteY34" fmla="*/ 2069833 h 6858000"/>
              <a:gd name="connsiteX35" fmla="*/ 693594 w 5734864"/>
              <a:gd name="connsiteY35" fmla="*/ 2103731 h 6858000"/>
              <a:gd name="connsiteX36" fmla="*/ 691109 w 5734864"/>
              <a:gd name="connsiteY36" fmla="*/ 2124027 h 6858000"/>
              <a:gd name="connsiteX37" fmla="*/ 676593 w 5734864"/>
              <a:gd name="connsiteY37" fmla="*/ 2176182 h 6858000"/>
              <a:gd name="connsiteX38" fmla="*/ 633227 w 5734864"/>
              <a:gd name="connsiteY38" fmla="*/ 2258036 h 6858000"/>
              <a:gd name="connsiteX39" fmla="*/ 625564 w 5734864"/>
              <a:gd name="connsiteY39" fmla="*/ 2284567 h 6858000"/>
              <a:gd name="connsiteX40" fmla="*/ 627074 w 5734864"/>
              <a:gd name="connsiteY40" fmla="*/ 2289605 h 6858000"/>
              <a:gd name="connsiteX41" fmla="*/ 614574 w 5734864"/>
              <a:gd name="connsiteY41" fmla="*/ 2308717 h 6858000"/>
              <a:gd name="connsiteX42" fmla="*/ 606890 w 5734864"/>
              <a:gd name="connsiteY42" fmla="*/ 2320662 h 6858000"/>
              <a:gd name="connsiteX43" fmla="*/ 605558 w 5734864"/>
              <a:gd name="connsiteY43" fmla="*/ 2327897 h 6858000"/>
              <a:gd name="connsiteX44" fmla="*/ 602202 w 5734864"/>
              <a:gd name="connsiteY44" fmla="*/ 2357749 h 6858000"/>
              <a:gd name="connsiteX45" fmla="*/ 600213 w 5734864"/>
              <a:gd name="connsiteY45" fmla="*/ 2364905 h 6858000"/>
              <a:gd name="connsiteX46" fmla="*/ 597160 w 5734864"/>
              <a:gd name="connsiteY46" fmla="*/ 2388351 h 6858000"/>
              <a:gd name="connsiteX47" fmla="*/ 597982 w 5734864"/>
              <a:gd name="connsiteY47" fmla="*/ 2402296 h 6858000"/>
              <a:gd name="connsiteX48" fmla="*/ 593150 w 5734864"/>
              <a:gd name="connsiteY48" fmla="*/ 2420015 h 6858000"/>
              <a:gd name="connsiteX49" fmla="*/ 592833 w 5734864"/>
              <a:gd name="connsiteY49" fmla="*/ 2422749 h 6858000"/>
              <a:gd name="connsiteX50" fmla="*/ 594479 w 5734864"/>
              <a:gd name="connsiteY50" fmla="*/ 2426002 h 6858000"/>
              <a:gd name="connsiteX51" fmla="*/ 591963 w 5734864"/>
              <a:gd name="connsiteY51" fmla="*/ 2431950 h 6858000"/>
              <a:gd name="connsiteX52" fmla="*/ 591544 w 5734864"/>
              <a:gd name="connsiteY52" fmla="*/ 2433897 h 6858000"/>
              <a:gd name="connsiteX53" fmla="*/ 589519 w 5734864"/>
              <a:gd name="connsiteY53" fmla="*/ 2451398 h 6858000"/>
              <a:gd name="connsiteX54" fmla="*/ 590037 w 5734864"/>
              <a:gd name="connsiteY54" fmla="*/ 2455536 h 6858000"/>
              <a:gd name="connsiteX55" fmla="*/ 588179 w 5734864"/>
              <a:gd name="connsiteY55" fmla="*/ 2462981 h 6858000"/>
              <a:gd name="connsiteX56" fmla="*/ 583434 w 5734864"/>
              <a:gd name="connsiteY56" fmla="*/ 2503991 h 6858000"/>
              <a:gd name="connsiteX57" fmla="*/ 567942 w 5734864"/>
              <a:gd name="connsiteY57" fmla="*/ 2652936 h 6858000"/>
              <a:gd name="connsiteX58" fmla="*/ 573869 w 5734864"/>
              <a:gd name="connsiteY58" fmla="*/ 2670188 h 6858000"/>
              <a:gd name="connsiteX59" fmla="*/ 575243 w 5734864"/>
              <a:gd name="connsiteY59" fmla="*/ 2688114 h 6858000"/>
              <a:gd name="connsiteX60" fmla="*/ 573824 w 5734864"/>
              <a:gd name="connsiteY60" fmla="*/ 2689856 h 6858000"/>
              <a:gd name="connsiteX61" fmla="*/ 570699 w 5734864"/>
              <a:gd name="connsiteY61" fmla="*/ 2709353 h 6858000"/>
              <a:gd name="connsiteX62" fmla="*/ 573192 w 5734864"/>
              <a:gd name="connsiteY62" fmla="*/ 2714527 h 6858000"/>
              <a:gd name="connsiteX63" fmla="*/ 572044 w 5734864"/>
              <a:gd name="connsiteY63" fmla="*/ 2728187 h 6858000"/>
              <a:gd name="connsiteX64" fmla="*/ 572465 w 5734864"/>
              <a:gd name="connsiteY64" fmla="*/ 2755863 h 6858000"/>
              <a:gd name="connsiteX65" fmla="*/ 570028 w 5734864"/>
              <a:gd name="connsiteY65" fmla="*/ 2760324 h 6858000"/>
              <a:gd name="connsiteX66" fmla="*/ 566748 w 5734864"/>
              <a:gd name="connsiteY66" fmla="*/ 2800948 h 6858000"/>
              <a:gd name="connsiteX67" fmla="*/ 565509 w 5734864"/>
              <a:gd name="connsiteY67" fmla="*/ 2801167 h 6858000"/>
              <a:gd name="connsiteX68" fmla="*/ 559367 w 5734864"/>
              <a:gd name="connsiteY68" fmla="*/ 2811129 h 6858000"/>
              <a:gd name="connsiteX69" fmla="*/ 550354 w 5734864"/>
              <a:gd name="connsiteY69" fmla="*/ 2830949 h 6858000"/>
              <a:gd name="connsiteX70" fmla="*/ 514795 w 5734864"/>
              <a:gd name="connsiteY70" fmla="*/ 2872433 h 6858000"/>
              <a:gd name="connsiteX71" fmla="*/ 509875 w 5734864"/>
              <a:gd name="connsiteY71" fmla="*/ 2923099 h 6858000"/>
              <a:gd name="connsiteX72" fmla="*/ 509577 w 5734864"/>
              <a:gd name="connsiteY72" fmla="*/ 2923197 h 6858000"/>
              <a:gd name="connsiteX73" fmla="*/ 507597 w 5734864"/>
              <a:gd name="connsiteY73" fmla="*/ 2931868 h 6858000"/>
              <a:gd name="connsiteX74" fmla="*/ 507379 w 5734864"/>
              <a:gd name="connsiteY74" fmla="*/ 2938322 h 6858000"/>
              <a:gd name="connsiteX75" fmla="*/ 504725 w 5734864"/>
              <a:gd name="connsiteY75" fmla="*/ 2954519 h 6858000"/>
              <a:gd name="connsiteX76" fmla="*/ 502018 w 5734864"/>
              <a:gd name="connsiteY76" fmla="*/ 2959643 h 6858000"/>
              <a:gd name="connsiteX77" fmla="*/ 498360 w 5734864"/>
              <a:gd name="connsiteY77" fmla="*/ 2961019 h 6858000"/>
              <a:gd name="connsiteX78" fmla="*/ 498483 w 5734864"/>
              <a:gd name="connsiteY78" fmla="*/ 2962590 h 6858000"/>
              <a:gd name="connsiteX79" fmla="*/ 484403 w 5734864"/>
              <a:gd name="connsiteY79" fmla="*/ 2990538 h 6858000"/>
              <a:gd name="connsiteX80" fmla="*/ 463075 w 5734864"/>
              <a:gd name="connsiteY80" fmla="*/ 3055956 h 6858000"/>
              <a:gd name="connsiteX81" fmla="*/ 455013 w 5734864"/>
              <a:gd name="connsiteY81" fmla="*/ 3094482 h 6858000"/>
              <a:gd name="connsiteX82" fmla="*/ 428391 w 5734864"/>
              <a:gd name="connsiteY82" fmla="*/ 3198850 h 6858000"/>
              <a:gd name="connsiteX83" fmla="*/ 401440 w 5734864"/>
              <a:gd name="connsiteY83" fmla="*/ 3307560 h 6858000"/>
              <a:gd name="connsiteX84" fmla="*/ 386076 w 5734864"/>
              <a:gd name="connsiteY84" fmla="*/ 3373943 h 6858000"/>
              <a:gd name="connsiteX85" fmla="*/ 374726 w 5734864"/>
              <a:gd name="connsiteY85" fmla="*/ 3381364 h 6858000"/>
              <a:gd name="connsiteX86" fmla="*/ 369145 w 5734864"/>
              <a:gd name="connsiteY86" fmla="*/ 3383729 h 6858000"/>
              <a:gd name="connsiteX87" fmla="*/ 364294 w 5734864"/>
              <a:gd name="connsiteY87" fmla="*/ 3414159 h 6858000"/>
              <a:gd name="connsiteX88" fmla="*/ 366450 w 5734864"/>
              <a:gd name="connsiteY88" fmla="*/ 3436925 h 6858000"/>
              <a:gd name="connsiteX89" fmla="*/ 351743 w 5734864"/>
              <a:gd name="connsiteY89" fmla="*/ 3521619 h 6858000"/>
              <a:gd name="connsiteX90" fmla="*/ 345784 w 5734864"/>
              <a:gd name="connsiteY90" fmla="*/ 3603757 h 6858000"/>
              <a:gd name="connsiteX91" fmla="*/ 344198 w 5734864"/>
              <a:gd name="connsiteY91" fmla="*/ 3652424 h 6858000"/>
              <a:gd name="connsiteX92" fmla="*/ 352450 w 5734864"/>
              <a:gd name="connsiteY92" fmla="*/ 3665222 h 6858000"/>
              <a:gd name="connsiteX93" fmla="*/ 342621 w 5734864"/>
              <a:gd name="connsiteY93" fmla="*/ 3700804 h 6858000"/>
              <a:gd name="connsiteX94" fmla="*/ 341514 w 5734864"/>
              <a:gd name="connsiteY94" fmla="*/ 3734774 h 6858000"/>
              <a:gd name="connsiteX95" fmla="*/ 340607 w 5734864"/>
              <a:gd name="connsiteY95" fmla="*/ 3785153 h 6858000"/>
              <a:gd name="connsiteX96" fmla="*/ 340707 w 5734864"/>
              <a:gd name="connsiteY96" fmla="*/ 3788177 h 6858000"/>
              <a:gd name="connsiteX97" fmla="*/ 340361 w 5734864"/>
              <a:gd name="connsiteY97" fmla="*/ 3798803 h 6858000"/>
              <a:gd name="connsiteX98" fmla="*/ 339642 w 5734864"/>
              <a:gd name="connsiteY98" fmla="*/ 3838750 h 6858000"/>
              <a:gd name="connsiteX99" fmla="*/ 360295 w 5734864"/>
              <a:gd name="connsiteY99" fmla="*/ 4015196 h 6858000"/>
              <a:gd name="connsiteX100" fmla="*/ 339043 w 5734864"/>
              <a:gd name="connsiteY100" fmla="*/ 4052778 h 6858000"/>
              <a:gd name="connsiteX101" fmla="*/ 339343 w 5734864"/>
              <a:gd name="connsiteY101" fmla="*/ 4096257 h 6858000"/>
              <a:gd name="connsiteX102" fmla="*/ 340786 w 5734864"/>
              <a:gd name="connsiteY102" fmla="*/ 4321136 h 6858000"/>
              <a:gd name="connsiteX103" fmla="*/ 343158 w 5734864"/>
              <a:gd name="connsiteY103" fmla="*/ 4429174 h 6858000"/>
              <a:gd name="connsiteX104" fmla="*/ 334599 w 5734864"/>
              <a:gd name="connsiteY104" fmla="*/ 4449938 h 6858000"/>
              <a:gd name="connsiteX105" fmla="*/ 332890 w 5734864"/>
              <a:gd name="connsiteY105" fmla="*/ 4453515 h 6858000"/>
              <a:gd name="connsiteX106" fmla="*/ 331105 w 5734864"/>
              <a:gd name="connsiteY106" fmla="*/ 4467941 h 6858000"/>
              <a:gd name="connsiteX107" fmla="*/ 324289 w 5734864"/>
              <a:gd name="connsiteY107" fmla="*/ 4471861 h 6858000"/>
              <a:gd name="connsiteX108" fmla="*/ 317079 w 5734864"/>
              <a:gd name="connsiteY108" fmla="*/ 4493468 h 6858000"/>
              <a:gd name="connsiteX109" fmla="*/ 315557 w 5734864"/>
              <a:gd name="connsiteY109" fmla="*/ 4520067 h 6858000"/>
              <a:gd name="connsiteX110" fmla="*/ 315240 w 5734864"/>
              <a:gd name="connsiteY110" fmla="*/ 4536872 h 6858000"/>
              <a:gd name="connsiteX111" fmla="*/ 316200 w 5734864"/>
              <a:gd name="connsiteY111" fmla="*/ 4538297 h 6858000"/>
              <a:gd name="connsiteX112" fmla="*/ 317507 w 5734864"/>
              <a:gd name="connsiteY112" fmla="*/ 4547582 h 6858000"/>
              <a:gd name="connsiteX113" fmla="*/ 323078 w 5734864"/>
              <a:gd name="connsiteY113" fmla="*/ 4592102 h 6858000"/>
              <a:gd name="connsiteX114" fmla="*/ 328722 w 5734864"/>
              <a:gd name="connsiteY114" fmla="*/ 4667914 h 6858000"/>
              <a:gd name="connsiteX115" fmla="*/ 335597 w 5734864"/>
              <a:gd name="connsiteY115" fmla="*/ 4695035 h 6858000"/>
              <a:gd name="connsiteX116" fmla="*/ 339485 w 5734864"/>
              <a:gd name="connsiteY116" fmla="*/ 4695979 h 6858000"/>
              <a:gd name="connsiteX117" fmla="*/ 341089 w 5734864"/>
              <a:gd name="connsiteY117" fmla="*/ 4704268 h 6858000"/>
              <a:gd name="connsiteX118" fmla="*/ 342177 w 5734864"/>
              <a:gd name="connsiteY118" fmla="*/ 4706060 h 6858000"/>
              <a:gd name="connsiteX119" fmla="*/ 347751 w 5734864"/>
              <a:gd name="connsiteY119" fmla="*/ 4716754 h 6858000"/>
              <a:gd name="connsiteX120" fmla="*/ 344125 w 5734864"/>
              <a:gd name="connsiteY120" fmla="*/ 4764669 h 6858000"/>
              <a:gd name="connsiteX121" fmla="*/ 340188 w 5734864"/>
              <a:gd name="connsiteY121" fmla="*/ 4779386 h 6858000"/>
              <a:gd name="connsiteX122" fmla="*/ 335146 w 5734864"/>
              <a:gd name="connsiteY122" fmla="*/ 4787491 h 6858000"/>
              <a:gd name="connsiteX123" fmla="*/ 319124 w 5734864"/>
              <a:gd name="connsiteY123" fmla="*/ 4843514 h 6858000"/>
              <a:gd name="connsiteX124" fmla="*/ 305956 w 5734864"/>
              <a:gd name="connsiteY124" fmla="*/ 4881505 h 6858000"/>
              <a:gd name="connsiteX125" fmla="*/ 301062 w 5734864"/>
              <a:gd name="connsiteY125" fmla="*/ 4889332 h 6858000"/>
              <a:gd name="connsiteX126" fmla="*/ 302141 w 5734864"/>
              <a:gd name="connsiteY126" fmla="*/ 4899400 h 6858000"/>
              <a:gd name="connsiteX127" fmla="*/ 304424 w 5734864"/>
              <a:gd name="connsiteY127" fmla="*/ 4902664 h 6858000"/>
              <a:gd name="connsiteX128" fmla="*/ 293123 w 5734864"/>
              <a:gd name="connsiteY128" fmla="*/ 4932769 h 6858000"/>
              <a:gd name="connsiteX129" fmla="*/ 292275 w 5734864"/>
              <a:gd name="connsiteY129" fmla="*/ 4936482 h 6858000"/>
              <a:gd name="connsiteX130" fmla="*/ 288304 w 5734864"/>
              <a:gd name="connsiteY130" fmla="*/ 4962325 h 6858000"/>
              <a:gd name="connsiteX131" fmla="*/ 287420 w 5734864"/>
              <a:gd name="connsiteY131" fmla="*/ 5042193 h 6858000"/>
              <a:gd name="connsiteX132" fmla="*/ 287020 w 5734864"/>
              <a:gd name="connsiteY132" fmla="*/ 5065655 h 6858000"/>
              <a:gd name="connsiteX133" fmla="*/ 288488 w 5734864"/>
              <a:gd name="connsiteY133" fmla="*/ 5082216 h 6858000"/>
              <a:gd name="connsiteX134" fmla="*/ 282763 w 5734864"/>
              <a:gd name="connsiteY134" fmla="*/ 5127114 h 6858000"/>
              <a:gd name="connsiteX135" fmla="*/ 269316 w 5734864"/>
              <a:gd name="connsiteY135" fmla="*/ 5202682 h 6858000"/>
              <a:gd name="connsiteX136" fmla="*/ 269174 w 5734864"/>
              <a:gd name="connsiteY136" fmla="*/ 5230835 h 6858000"/>
              <a:gd name="connsiteX137" fmla="*/ 272679 w 5734864"/>
              <a:gd name="connsiteY137" fmla="*/ 5232660 h 6858000"/>
              <a:gd name="connsiteX138" fmla="*/ 272160 w 5734864"/>
              <a:gd name="connsiteY138" fmla="*/ 5241150 h 6858000"/>
              <a:gd name="connsiteX139" fmla="*/ 272760 w 5734864"/>
              <a:gd name="connsiteY139" fmla="*/ 5243156 h 6858000"/>
              <a:gd name="connsiteX140" fmla="*/ 275462 w 5734864"/>
              <a:gd name="connsiteY140" fmla="*/ 5254919 h 6858000"/>
              <a:gd name="connsiteX141" fmla="*/ 262897 w 5734864"/>
              <a:gd name="connsiteY141" fmla="*/ 5286259 h 6858000"/>
              <a:gd name="connsiteX142" fmla="*/ 252761 w 5734864"/>
              <a:gd name="connsiteY142" fmla="*/ 5357801 h 6858000"/>
              <a:gd name="connsiteX143" fmla="*/ 242360 w 5734864"/>
              <a:gd name="connsiteY143" fmla="*/ 5460080 h 6858000"/>
              <a:gd name="connsiteX144" fmla="*/ 229880 w 5734864"/>
              <a:gd name="connsiteY144" fmla="*/ 5539714 h 6858000"/>
              <a:gd name="connsiteX145" fmla="*/ 204283 w 5734864"/>
              <a:gd name="connsiteY145" fmla="*/ 5639080 h 6858000"/>
              <a:gd name="connsiteX146" fmla="*/ 198948 w 5734864"/>
              <a:gd name="connsiteY146" fmla="*/ 5710958 h 6858000"/>
              <a:gd name="connsiteX147" fmla="*/ 192367 w 5734864"/>
              <a:gd name="connsiteY147" fmla="*/ 5719859 h 6858000"/>
              <a:gd name="connsiteX148" fmla="*/ 188035 w 5734864"/>
              <a:gd name="connsiteY148" fmla="*/ 5729935 h 6858000"/>
              <a:gd name="connsiteX149" fmla="*/ 188428 w 5734864"/>
              <a:gd name="connsiteY149" fmla="*/ 5731182 h 6858000"/>
              <a:gd name="connsiteX150" fmla="*/ 181635 w 5734864"/>
              <a:gd name="connsiteY150" fmla="*/ 5753538 h 6858000"/>
              <a:gd name="connsiteX151" fmla="*/ 169744 w 5734864"/>
              <a:gd name="connsiteY151" fmla="*/ 5796307 h 6858000"/>
              <a:gd name="connsiteX152" fmla="*/ 170351 w 5734864"/>
              <a:gd name="connsiteY152" fmla="*/ 5796644 h 6858000"/>
              <a:gd name="connsiteX153" fmla="*/ 171559 w 5734864"/>
              <a:gd name="connsiteY153" fmla="*/ 5803435 h 6858000"/>
              <a:gd name="connsiteX154" fmla="*/ 172284 w 5734864"/>
              <a:gd name="connsiteY154" fmla="*/ 5816391 h 6858000"/>
              <a:gd name="connsiteX155" fmla="*/ 182542 w 5734864"/>
              <a:gd name="connsiteY155" fmla="*/ 5846382 h 6858000"/>
              <a:gd name="connsiteX156" fmla="*/ 175877 w 5734864"/>
              <a:gd name="connsiteY156" fmla="*/ 5871336 h 6858000"/>
              <a:gd name="connsiteX157" fmla="*/ 174910 w 5734864"/>
              <a:gd name="connsiteY157" fmla="*/ 5876376 h 6858000"/>
              <a:gd name="connsiteX158" fmla="*/ 175047 w 5734864"/>
              <a:gd name="connsiteY158" fmla="*/ 5876483 h 6858000"/>
              <a:gd name="connsiteX159" fmla="*/ 174335 w 5734864"/>
              <a:gd name="connsiteY159" fmla="*/ 5881814 h 6858000"/>
              <a:gd name="connsiteX160" fmla="*/ 171273 w 5734864"/>
              <a:gd name="connsiteY160" fmla="*/ 5895339 h 6858000"/>
              <a:gd name="connsiteX161" fmla="*/ 171658 w 5734864"/>
              <a:gd name="connsiteY161" fmla="*/ 5898749 h 6858000"/>
              <a:gd name="connsiteX162" fmla="*/ 174658 w 5734864"/>
              <a:gd name="connsiteY162" fmla="*/ 5919558 h 6858000"/>
              <a:gd name="connsiteX163" fmla="*/ 169099 w 5734864"/>
              <a:gd name="connsiteY163" fmla="*/ 5984417 h 6858000"/>
              <a:gd name="connsiteX164" fmla="*/ 162007 w 5734864"/>
              <a:gd name="connsiteY164" fmla="*/ 6049043 h 6858000"/>
              <a:gd name="connsiteX165" fmla="*/ 156875 w 5734864"/>
              <a:gd name="connsiteY165" fmla="*/ 6114000 h 6858000"/>
              <a:gd name="connsiteX166" fmla="*/ 165441 w 5734864"/>
              <a:gd name="connsiteY166" fmla="*/ 6146938 h 6858000"/>
              <a:gd name="connsiteX167" fmla="*/ 165177 w 5734864"/>
              <a:gd name="connsiteY167" fmla="*/ 6150658 h 6858000"/>
              <a:gd name="connsiteX168" fmla="*/ 161772 w 5734864"/>
              <a:gd name="connsiteY168" fmla="*/ 6160011 h 6858000"/>
              <a:gd name="connsiteX169" fmla="*/ 160051 w 5734864"/>
              <a:gd name="connsiteY169" fmla="*/ 6163393 h 6858000"/>
              <a:gd name="connsiteX170" fmla="*/ 158473 w 5734864"/>
              <a:gd name="connsiteY170" fmla="*/ 6168628 h 6858000"/>
              <a:gd name="connsiteX171" fmla="*/ 158573 w 5734864"/>
              <a:gd name="connsiteY171" fmla="*/ 6168799 h 6858000"/>
              <a:gd name="connsiteX172" fmla="*/ 146463 w 5734864"/>
              <a:gd name="connsiteY172" fmla="*/ 6196671 h 6858000"/>
              <a:gd name="connsiteX173" fmla="*/ 150209 w 5734864"/>
              <a:gd name="connsiteY173" fmla="*/ 6232365 h 6858000"/>
              <a:gd name="connsiteX174" fmla="*/ 148544 w 5734864"/>
              <a:gd name="connsiteY174" fmla="*/ 6246162 h 6858000"/>
              <a:gd name="connsiteX175" fmla="*/ 148403 w 5734864"/>
              <a:gd name="connsiteY175" fmla="*/ 6253754 h 6858000"/>
              <a:gd name="connsiteX176" fmla="*/ 138880 w 5734864"/>
              <a:gd name="connsiteY176" fmla="*/ 6276449 h 6858000"/>
              <a:gd name="connsiteX177" fmla="*/ 138683 w 5734864"/>
              <a:gd name="connsiteY177" fmla="*/ 6279721 h 6858000"/>
              <a:gd name="connsiteX178" fmla="*/ 130721 w 5734864"/>
              <a:gd name="connsiteY178" fmla="*/ 6293675 h 6858000"/>
              <a:gd name="connsiteX179" fmla="*/ 120717 w 5734864"/>
              <a:gd name="connsiteY179" fmla="*/ 6313967 h 6858000"/>
              <a:gd name="connsiteX180" fmla="*/ 120841 w 5734864"/>
              <a:gd name="connsiteY180" fmla="*/ 6315437 h 6858000"/>
              <a:gd name="connsiteX181" fmla="*/ 115208 w 5734864"/>
              <a:gd name="connsiteY181" fmla="*/ 6324024 h 6858000"/>
              <a:gd name="connsiteX182" fmla="*/ 101217 w 5734864"/>
              <a:gd name="connsiteY182" fmla="*/ 6365923 h 6858000"/>
              <a:gd name="connsiteX183" fmla="*/ 74946 w 5734864"/>
              <a:gd name="connsiteY183" fmla="*/ 6556817 h 6858000"/>
              <a:gd name="connsiteX184" fmla="*/ 16001 w 5734864"/>
              <a:gd name="connsiteY184" fmla="*/ 6808678 h 6858000"/>
              <a:gd name="connsiteX185" fmla="*/ 0 w 5734864"/>
              <a:gd name="connsiteY185" fmla="*/ 6858000 h 6858000"/>
              <a:gd name="connsiteX186" fmla="*/ 5734864 w 5734864"/>
              <a:gd name="connsiteY186" fmla="*/ 6858000 h 6858000"/>
              <a:gd name="connsiteX187" fmla="*/ 5734864 w 5734864"/>
              <a:gd name="connsiteY18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5734864" h="6858000">
                <a:moveTo>
                  <a:pt x="5734864" y="0"/>
                </a:moveTo>
                <a:lnTo>
                  <a:pt x="771611" y="0"/>
                </a:lnTo>
                <a:cubicBezTo>
                  <a:pt x="771634" y="16369"/>
                  <a:pt x="771656" y="32739"/>
                  <a:pt x="771679" y="49108"/>
                </a:cubicBezTo>
                <a:cubicBezTo>
                  <a:pt x="775201" y="55622"/>
                  <a:pt x="788724" y="196721"/>
                  <a:pt x="794248" y="200968"/>
                </a:cubicBezTo>
                <a:lnTo>
                  <a:pt x="801749" y="414071"/>
                </a:lnTo>
                <a:cubicBezTo>
                  <a:pt x="807329" y="440933"/>
                  <a:pt x="835107" y="598697"/>
                  <a:pt x="818548" y="585467"/>
                </a:cubicBezTo>
                <a:cubicBezTo>
                  <a:pt x="856197" y="664140"/>
                  <a:pt x="837895" y="708473"/>
                  <a:pt x="857476" y="800623"/>
                </a:cubicBezTo>
                <a:cubicBezTo>
                  <a:pt x="822401" y="857344"/>
                  <a:pt x="855723" y="824571"/>
                  <a:pt x="851083" y="878903"/>
                </a:cubicBezTo>
                <a:cubicBezTo>
                  <a:pt x="884811" y="859448"/>
                  <a:pt x="834648" y="946397"/>
                  <a:pt x="873564" y="943826"/>
                </a:cubicBezTo>
                <a:cubicBezTo>
                  <a:pt x="871487" y="953795"/>
                  <a:pt x="868248" y="963533"/>
                  <a:pt x="864705" y="973328"/>
                </a:cubicBezTo>
                <a:lnTo>
                  <a:pt x="862869" y="978457"/>
                </a:lnTo>
                <a:lnTo>
                  <a:pt x="862233" y="998041"/>
                </a:lnTo>
                <a:lnTo>
                  <a:pt x="853665" y="1004750"/>
                </a:lnTo>
                <a:lnTo>
                  <a:pt x="847865" y="1070795"/>
                </a:lnTo>
                <a:cubicBezTo>
                  <a:pt x="870234" y="1110486"/>
                  <a:pt x="833172" y="1190441"/>
                  <a:pt x="862786" y="1238994"/>
                </a:cubicBezTo>
                <a:cubicBezTo>
                  <a:pt x="864699" y="1290599"/>
                  <a:pt x="860615" y="1347716"/>
                  <a:pt x="859345" y="1380427"/>
                </a:cubicBezTo>
                <a:cubicBezTo>
                  <a:pt x="845703" y="1396391"/>
                  <a:pt x="873184" y="1435525"/>
                  <a:pt x="855172" y="1435262"/>
                </a:cubicBezTo>
                <a:lnTo>
                  <a:pt x="860494" y="1453861"/>
                </a:lnTo>
                <a:lnTo>
                  <a:pt x="853731" y="1467047"/>
                </a:lnTo>
                <a:cubicBezTo>
                  <a:pt x="846549" y="1480528"/>
                  <a:pt x="841728" y="1491093"/>
                  <a:pt x="845847" y="1502307"/>
                </a:cubicBezTo>
                <a:lnTo>
                  <a:pt x="817613" y="1565166"/>
                </a:lnTo>
                <a:cubicBezTo>
                  <a:pt x="805468" y="1557258"/>
                  <a:pt x="816534" y="1596564"/>
                  <a:pt x="804223" y="1601941"/>
                </a:cubicBezTo>
                <a:cubicBezTo>
                  <a:pt x="794287" y="1604654"/>
                  <a:pt x="795328" y="1617209"/>
                  <a:pt x="791773" y="1627005"/>
                </a:cubicBezTo>
                <a:cubicBezTo>
                  <a:pt x="781684" y="1634393"/>
                  <a:pt x="772978" y="1683187"/>
                  <a:pt x="774645" y="1699922"/>
                </a:cubicBezTo>
                <a:cubicBezTo>
                  <a:pt x="785341" y="1746767"/>
                  <a:pt x="744845" y="1787099"/>
                  <a:pt x="752343" y="1824604"/>
                </a:cubicBezTo>
                <a:cubicBezTo>
                  <a:pt x="751502" y="1834578"/>
                  <a:pt x="749297" y="1842929"/>
                  <a:pt x="746254" y="1850222"/>
                </a:cubicBezTo>
                <a:lnTo>
                  <a:pt x="728600" y="1869603"/>
                </a:lnTo>
                <a:lnTo>
                  <a:pt x="724396" y="1883104"/>
                </a:lnTo>
                <a:lnTo>
                  <a:pt x="722165" y="1885924"/>
                </a:lnTo>
                <a:lnTo>
                  <a:pt x="721338" y="1887123"/>
                </a:lnTo>
                <a:lnTo>
                  <a:pt x="714840" y="1902274"/>
                </a:lnTo>
                <a:lnTo>
                  <a:pt x="722847" y="1929891"/>
                </a:lnTo>
                <a:lnTo>
                  <a:pt x="714660" y="1982709"/>
                </a:lnTo>
                <a:cubicBezTo>
                  <a:pt x="727725" y="2006201"/>
                  <a:pt x="714739" y="1997091"/>
                  <a:pt x="710759" y="2013010"/>
                </a:cubicBezTo>
                <a:cubicBezTo>
                  <a:pt x="707970" y="2027531"/>
                  <a:pt x="700788" y="2054714"/>
                  <a:pt x="697927" y="2069833"/>
                </a:cubicBezTo>
                <a:cubicBezTo>
                  <a:pt x="685211" y="2080229"/>
                  <a:pt x="698762" y="2088241"/>
                  <a:pt x="693594" y="2103731"/>
                </a:cubicBezTo>
                <a:cubicBezTo>
                  <a:pt x="688481" y="2110649"/>
                  <a:pt x="687183" y="2115973"/>
                  <a:pt x="691109" y="2124027"/>
                </a:cubicBezTo>
                <a:cubicBezTo>
                  <a:pt x="666413" y="2155740"/>
                  <a:pt x="688031" y="2144874"/>
                  <a:pt x="676593" y="2176182"/>
                </a:cubicBezTo>
                <a:cubicBezTo>
                  <a:pt x="665190" y="2202944"/>
                  <a:pt x="656416" y="2233857"/>
                  <a:pt x="633227" y="2258036"/>
                </a:cubicBezTo>
                <a:cubicBezTo>
                  <a:pt x="626930" y="2262191"/>
                  <a:pt x="623498" y="2274069"/>
                  <a:pt x="625564" y="2284567"/>
                </a:cubicBezTo>
                <a:cubicBezTo>
                  <a:pt x="625918" y="2286374"/>
                  <a:pt x="626427" y="2288071"/>
                  <a:pt x="627074" y="2289605"/>
                </a:cubicBezTo>
                <a:cubicBezTo>
                  <a:pt x="619029" y="2296628"/>
                  <a:pt x="616453" y="2303188"/>
                  <a:pt x="614574" y="2308717"/>
                </a:cubicBezTo>
                <a:lnTo>
                  <a:pt x="606890" y="2320662"/>
                </a:lnTo>
                <a:lnTo>
                  <a:pt x="605558" y="2327897"/>
                </a:lnTo>
                <a:lnTo>
                  <a:pt x="602202" y="2357749"/>
                </a:lnTo>
                <a:lnTo>
                  <a:pt x="600213" y="2364905"/>
                </a:lnTo>
                <a:lnTo>
                  <a:pt x="597160" y="2388351"/>
                </a:lnTo>
                <a:lnTo>
                  <a:pt x="597982" y="2402296"/>
                </a:lnTo>
                <a:lnTo>
                  <a:pt x="593150" y="2420015"/>
                </a:lnTo>
                <a:cubicBezTo>
                  <a:pt x="593044" y="2420926"/>
                  <a:pt x="592939" y="2421838"/>
                  <a:pt x="592833" y="2422749"/>
                </a:cubicBezTo>
                <a:lnTo>
                  <a:pt x="594479" y="2426002"/>
                </a:lnTo>
                <a:cubicBezTo>
                  <a:pt x="594168" y="2427683"/>
                  <a:pt x="593118" y="2429721"/>
                  <a:pt x="591963" y="2431950"/>
                </a:cubicBezTo>
                <a:cubicBezTo>
                  <a:pt x="591823" y="2432599"/>
                  <a:pt x="591684" y="2433248"/>
                  <a:pt x="591544" y="2433897"/>
                </a:cubicBezTo>
                <a:lnTo>
                  <a:pt x="589519" y="2451398"/>
                </a:lnTo>
                <a:cubicBezTo>
                  <a:pt x="589692" y="2452777"/>
                  <a:pt x="589864" y="2454157"/>
                  <a:pt x="590037" y="2455536"/>
                </a:cubicBezTo>
                <a:lnTo>
                  <a:pt x="588179" y="2462981"/>
                </a:lnTo>
                <a:lnTo>
                  <a:pt x="583434" y="2503991"/>
                </a:lnTo>
                <a:cubicBezTo>
                  <a:pt x="576530" y="2566058"/>
                  <a:pt x="570433" y="2625224"/>
                  <a:pt x="567942" y="2652936"/>
                </a:cubicBezTo>
                <a:cubicBezTo>
                  <a:pt x="570864" y="2658290"/>
                  <a:pt x="572739" y="2664095"/>
                  <a:pt x="573869" y="2670188"/>
                </a:cubicBezTo>
                <a:lnTo>
                  <a:pt x="575243" y="2688114"/>
                </a:lnTo>
                <a:lnTo>
                  <a:pt x="573824" y="2689856"/>
                </a:lnTo>
                <a:cubicBezTo>
                  <a:pt x="569972" y="2698471"/>
                  <a:pt x="569572" y="2704494"/>
                  <a:pt x="570699" y="2709353"/>
                </a:cubicBezTo>
                <a:lnTo>
                  <a:pt x="573192" y="2714527"/>
                </a:lnTo>
                <a:cubicBezTo>
                  <a:pt x="572809" y="2719080"/>
                  <a:pt x="572427" y="2723634"/>
                  <a:pt x="572044" y="2728187"/>
                </a:cubicBezTo>
                <a:cubicBezTo>
                  <a:pt x="572184" y="2737412"/>
                  <a:pt x="572325" y="2746638"/>
                  <a:pt x="572465" y="2755863"/>
                </a:cubicBezTo>
                <a:lnTo>
                  <a:pt x="570028" y="2760324"/>
                </a:lnTo>
                <a:lnTo>
                  <a:pt x="566748" y="2800948"/>
                </a:lnTo>
                <a:lnTo>
                  <a:pt x="565509" y="2801167"/>
                </a:lnTo>
                <a:cubicBezTo>
                  <a:pt x="562655" y="2802587"/>
                  <a:pt x="560408" y="2805381"/>
                  <a:pt x="559367" y="2811129"/>
                </a:cubicBezTo>
                <a:cubicBezTo>
                  <a:pt x="543471" y="2797318"/>
                  <a:pt x="552020" y="2812773"/>
                  <a:pt x="550354" y="2830949"/>
                </a:cubicBezTo>
                <a:cubicBezTo>
                  <a:pt x="525292" y="2813553"/>
                  <a:pt x="531129" y="2868192"/>
                  <a:pt x="514795" y="2872433"/>
                </a:cubicBezTo>
                <a:lnTo>
                  <a:pt x="509875" y="2923099"/>
                </a:lnTo>
                <a:lnTo>
                  <a:pt x="509577" y="2923197"/>
                </a:lnTo>
                <a:cubicBezTo>
                  <a:pt x="508704" y="2924865"/>
                  <a:pt x="508038" y="2927556"/>
                  <a:pt x="507597" y="2931868"/>
                </a:cubicBezTo>
                <a:cubicBezTo>
                  <a:pt x="507524" y="2934019"/>
                  <a:pt x="507452" y="2936171"/>
                  <a:pt x="507379" y="2938322"/>
                </a:cubicBezTo>
                <a:lnTo>
                  <a:pt x="504725" y="2954519"/>
                </a:lnTo>
                <a:lnTo>
                  <a:pt x="502018" y="2959643"/>
                </a:lnTo>
                <a:lnTo>
                  <a:pt x="498360" y="2961019"/>
                </a:lnTo>
                <a:lnTo>
                  <a:pt x="498483" y="2962590"/>
                </a:lnTo>
                <a:cubicBezTo>
                  <a:pt x="502388" y="2975027"/>
                  <a:pt x="510202" y="2980016"/>
                  <a:pt x="484403" y="2990538"/>
                </a:cubicBezTo>
                <a:cubicBezTo>
                  <a:pt x="489425" y="3018352"/>
                  <a:pt x="474337" y="3021029"/>
                  <a:pt x="463075" y="3055956"/>
                </a:cubicBezTo>
                <a:cubicBezTo>
                  <a:pt x="469487" y="3072485"/>
                  <a:pt x="464165" y="3083955"/>
                  <a:pt x="455013" y="3094482"/>
                </a:cubicBezTo>
                <a:cubicBezTo>
                  <a:pt x="453131" y="3130054"/>
                  <a:pt x="437643" y="3160106"/>
                  <a:pt x="428391" y="3198850"/>
                </a:cubicBezTo>
                <a:lnTo>
                  <a:pt x="401440" y="3307560"/>
                </a:lnTo>
                <a:lnTo>
                  <a:pt x="386076" y="3373943"/>
                </a:lnTo>
                <a:cubicBezTo>
                  <a:pt x="386236" y="3376061"/>
                  <a:pt x="380537" y="3378856"/>
                  <a:pt x="374726" y="3381364"/>
                </a:cubicBezTo>
                <a:lnTo>
                  <a:pt x="369145" y="3383729"/>
                </a:lnTo>
                <a:lnTo>
                  <a:pt x="364294" y="3414159"/>
                </a:lnTo>
                <a:lnTo>
                  <a:pt x="366450" y="3436925"/>
                </a:lnTo>
                <a:lnTo>
                  <a:pt x="351743" y="3521619"/>
                </a:lnTo>
                <a:lnTo>
                  <a:pt x="345784" y="3603757"/>
                </a:lnTo>
                <a:cubicBezTo>
                  <a:pt x="345255" y="3619979"/>
                  <a:pt x="344727" y="3636202"/>
                  <a:pt x="344198" y="3652424"/>
                </a:cubicBezTo>
                <a:lnTo>
                  <a:pt x="352450" y="3665222"/>
                </a:lnTo>
                <a:lnTo>
                  <a:pt x="342621" y="3700804"/>
                </a:lnTo>
                <a:lnTo>
                  <a:pt x="341514" y="3734774"/>
                </a:lnTo>
                <a:cubicBezTo>
                  <a:pt x="341212" y="3751567"/>
                  <a:pt x="340909" y="3768360"/>
                  <a:pt x="340607" y="3785153"/>
                </a:cubicBezTo>
                <a:cubicBezTo>
                  <a:pt x="340640" y="3786161"/>
                  <a:pt x="340674" y="3787169"/>
                  <a:pt x="340707" y="3788177"/>
                </a:cubicBezTo>
                <a:cubicBezTo>
                  <a:pt x="340592" y="3791719"/>
                  <a:pt x="340476" y="3795261"/>
                  <a:pt x="340361" y="3798803"/>
                </a:cubicBezTo>
                <a:cubicBezTo>
                  <a:pt x="340121" y="3812119"/>
                  <a:pt x="339882" y="3825434"/>
                  <a:pt x="339642" y="3838750"/>
                </a:cubicBezTo>
                <a:cubicBezTo>
                  <a:pt x="337363" y="3949044"/>
                  <a:pt x="361794" y="3960437"/>
                  <a:pt x="360295" y="4015196"/>
                </a:cubicBezTo>
                <a:lnTo>
                  <a:pt x="339043" y="4052778"/>
                </a:lnTo>
                <a:lnTo>
                  <a:pt x="339343" y="4096257"/>
                </a:lnTo>
                <a:cubicBezTo>
                  <a:pt x="362058" y="4159145"/>
                  <a:pt x="332404" y="4250479"/>
                  <a:pt x="340786" y="4321136"/>
                </a:cubicBezTo>
                <a:cubicBezTo>
                  <a:pt x="341421" y="4376624"/>
                  <a:pt x="344189" y="4407708"/>
                  <a:pt x="343158" y="4429174"/>
                </a:cubicBezTo>
                <a:cubicBezTo>
                  <a:pt x="340948" y="4436304"/>
                  <a:pt x="337887" y="4443121"/>
                  <a:pt x="334599" y="4449938"/>
                </a:cubicBezTo>
                <a:lnTo>
                  <a:pt x="332890" y="4453515"/>
                </a:lnTo>
                <a:lnTo>
                  <a:pt x="331105" y="4467941"/>
                </a:lnTo>
                <a:lnTo>
                  <a:pt x="324289" y="4471861"/>
                </a:lnTo>
                <a:lnTo>
                  <a:pt x="317079" y="4493468"/>
                </a:lnTo>
                <a:cubicBezTo>
                  <a:pt x="315353" y="4501584"/>
                  <a:pt x="314639" y="4510343"/>
                  <a:pt x="315557" y="4520067"/>
                </a:cubicBezTo>
                <a:cubicBezTo>
                  <a:pt x="315451" y="4525669"/>
                  <a:pt x="315346" y="4531270"/>
                  <a:pt x="315240" y="4536872"/>
                </a:cubicBezTo>
                <a:lnTo>
                  <a:pt x="316200" y="4538297"/>
                </a:lnTo>
                <a:cubicBezTo>
                  <a:pt x="316738" y="4541182"/>
                  <a:pt x="316785" y="4544563"/>
                  <a:pt x="317507" y="4547582"/>
                </a:cubicBezTo>
                <a:cubicBezTo>
                  <a:pt x="322716" y="4552468"/>
                  <a:pt x="324912" y="4582137"/>
                  <a:pt x="323078" y="4592102"/>
                </a:cubicBezTo>
                <a:cubicBezTo>
                  <a:pt x="314597" y="4619728"/>
                  <a:pt x="334923" y="4645745"/>
                  <a:pt x="328722" y="4667914"/>
                </a:cubicBezTo>
                <a:cubicBezTo>
                  <a:pt x="330810" y="4685069"/>
                  <a:pt x="333803" y="4690356"/>
                  <a:pt x="335597" y="4695035"/>
                </a:cubicBezTo>
                <a:lnTo>
                  <a:pt x="339485" y="4695979"/>
                </a:lnTo>
                <a:lnTo>
                  <a:pt x="341089" y="4704268"/>
                </a:lnTo>
                <a:lnTo>
                  <a:pt x="342177" y="4706060"/>
                </a:lnTo>
                <a:cubicBezTo>
                  <a:pt x="344268" y="4709474"/>
                  <a:pt x="346234" y="4712931"/>
                  <a:pt x="347751" y="4716754"/>
                </a:cubicBezTo>
                <a:lnTo>
                  <a:pt x="344125" y="4764669"/>
                </a:lnTo>
                <a:lnTo>
                  <a:pt x="340188" y="4779386"/>
                </a:lnTo>
                <a:lnTo>
                  <a:pt x="335146" y="4787491"/>
                </a:lnTo>
                <a:lnTo>
                  <a:pt x="319124" y="4843514"/>
                </a:lnTo>
                <a:lnTo>
                  <a:pt x="305956" y="4881505"/>
                </a:lnTo>
                <a:lnTo>
                  <a:pt x="301062" y="4889332"/>
                </a:lnTo>
                <a:lnTo>
                  <a:pt x="302141" y="4899400"/>
                </a:lnTo>
                <a:cubicBezTo>
                  <a:pt x="302767" y="4900706"/>
                  <a:pt x="303536" y="4901803"/>
                  <a:pt x="304424" y="4902664"/>
                </a:cubicBezTo>
                <a:lnTo>
                  <a:pt x="293123" y="4932769"/>
                </a:lnTo>
                <a:lnTo>
                  <a:pt x="292275" y="4936482"/>
                </a:lnTo>
                <a:lnTo>
                  <a:pt x="288304" y="4962325"/>
                </a:lnTo>
                <a:cubicBezTo>
                  <a:pt x="288009" y="4988948"/>
                  <a:pt x="287715" y="5015570"/>
                  <a:pt x="287420" y="5042193"/>
                </a:cubicBezTo>
                <a:cubicBezTo>
                  <a:pt x="295373" y="5039737"/>
                  <a:pt x="281659" y="5060438"/>
                  <a:pt x="287020" y="5065655"/>
                </a:cubicBezTo>
                <a:cubicBezTo>
                  <a:pt x="291675" y="5068928"/>
                  <a:pt x="288601" y="5075970"/>
                  <a:pt x="288488" y="5082216"/>
                </a:cubicBezTo>
                <a:cubicBezTo>
                  <a:pt x="292282" y="5088207"/>
                  <a:pt x="287008" y="5117775"/>
                  <a:pt x="282763" y="5127114"/>
                </a:cubicBezTo>
                <a:cubicBezTo>
                  <a:pt x="267723" y="5152218"/>
                  <a:pt x="280799" y="5182399"/>
                  <a:pt x="269316" y="5202682"/>
                </a:cubicBezTo>
                <a:cubicBezTo>
                  <a:pt x="267050" y="5219969"/>
                  <a:pt x="268614" y="5225841"/>
                  <a:pt x="269174" y="5230835"/>
                </a:cubicBezTo>
                <a:lnTo>
                  <a:pt x="272679" y="5232660"/>
                </a:lnTo>
                <a:lnTo>
                  <a:pt x="272160" y="5241150"/>
                </a:lnTo>
                <a:lnTo>
                  <a:pt x="272760" y="5243156"/>
                </a:lnTo>
                <a:cubicBezTo>
                  <a:pt x="273922" y="5246984"/>
                  <a:pt x="274952" y="5250824"/>
                  <a:pt x="275462" y="5254919"/>
                </a:cubicBezTo>
                <a:cubicBezTo>
                  <a:pt x="258407" y="5258851"/>
                  <a:pt x="276976" y="5290392"/>
                  <a:pt x="262897" y="5286259"/>
                </a:cubicBezTo>
                <a:cubicBezTo>
                  <a:pt x="262724" y="5309439"/>
                  <a:pt x="239612" y="5337531"/>
                  <a:pt x="252761" y="5357801"/>
                </a:cubicBezTo>
                <a:cubicBezTo>
                  <a:pt x="248775" y="5392256"/>
                  <a:pt x="247799" y="5423412"/>
                  <a:pt x="242360" y="5460080"/>
                </a:cubicBezTo>
                <a:cubicBezTo>
                  <a:pt x="232632" y="5488478"/>
                  <a:pt x="242025" y="5519143"/>
                  <a:pt x="229880" y="5539714"/>
                </a:cubicBezTo>
                <a:cubicBezTo>
                  <a:pt x="230558" y="5572454"/>
                  <a:pt x="222150" y="5613340"/>
                  <a:pt x="204283" y="5639080"/>
                </a:cubicBezTo>
                <a:cubicBezTo>
                  <a:pt x="201596" y="5674226"/>
                  <a:pt x="191051" y="5680198"/>
                  <a:pt x="198948" y="5710958"/>
                </a:cubicBezTo>
                <a:cubicBezTo>
                  <a:pt x="196338" y="5713534"/>
                  <a:pt x="194185" y="5716550"/>
                  <a:pt x="192367" y="5719859"/>
                </a:cubicBezTo>
                <a:lnTo>
                  <a:pt x="188035" y="5729935"/>
                </a:lnTo>
                <a:lnTo>
                  <a:pt x="188428" y="5731182"/>
                </a:lnTo>
                <a:lnTo>
                  <a:pt x="181635" y="5753538"/>
                </a:lnTo>
                <a:lnTo>
                  <a:pt x="169744" y="5796307"/>
                </a:lnTo>
                <a:lnTo>
                  <a:pt x="170351" y="5796644"/>
                </a:lnTo>
                <a:cubicBezTo>
                  <a:pt x="171558" y="5797954"/>
                  <a:pt x="172173" y="5799948"/>
                  <a:pt x="171559" y="5803435"/>
                </a:cubicBezTo>
                <a:cubicBezTo>
                  <a:pt x="182664" y="5798231"/>
                  <a:pt x="175075" y="5805646"/>
                  <a:pt x="172284" y="5816391"/>
                </a:cubicBezTo>
                <a:cubicBezTo>
                  <a:pt x="188911" y="5810703"/>
                  <a:pt x="174844" y="5841128"/>
                  <a:pt x="182542" y="5846382"/>
                </a:cubicBezTo>
                <a:cubicBezTo>
                  <a:pt x="180118" y="5854404"/>
                  <a:pt x="177856" y="5862781"/>
                  <a:pt x="175877" y="5871336"/>
                </a:cubicBezTo>
                <a:lnTo>
                  <a:pt x="174910" y="5876376"/>
                </a:lnTo>
                <a:lnTo>
                  <a:pt x="175047" y="5876483"/>
                </a:lnTo>
                <a:cubicBezTo>
                  <a:pt x="175167" y="5877594"/>
                  <a:pt x="174973" y="5879257"/>
                  <a:pt x="174335" y="5881814"/>
                </a:cubicBezTo>
                <a:lnTo>
                  <a:pt x="171273" y="5895339"/>
                </a:lnTo>
                <a:cubicBezTo>
                  <a:pt x="171401" y="5896476"/>
                  <a:pt x="171530" y="5897612"/>
                  <a:pt x="171658" y="5898749"/>
                </a:cubicBezTo>
                <a:lnTo>
                  <a:pt x="174658" y="5919558"/>
                </a:lnTo>
                <a:cubicBezTo>
                  <a:pt x="173958" y="5933601"/>
                  <a:pt x="171208" y="5962838"/>
                  <a:pt x="169099" y="5984417"/>
                </a:cubicBezTo>
                <a:cubicBezTo>
                  <a:pt x="162916" y="6005205"/>
                  <a:pt x="164971" y="6025162"/>
                  <a:pt x="162007" y="6049043"/>
                </a:cubicBezTo>
                <a:cubicBezTo>
                  <a:pt x="150795" y="6073830"/>
                  <a:pt x="160091" y="6088483"/>
                  <a:pt x="156875" y="6114000"/>
                </a:cubicBezTo>
                <a:cubicBezTo>
                  <a:pt x="141597" y="6134477"/>
                  <a:pt x="163381" y="6133378"/>
                  <a:pt x="165441" y="6146938"/>
                </a:cubicBezTo>
                <a:lnTo>
                  <a:pt x="165177" y="6150658"/>
                </a:lnTo>
                <a:lnTo>
                  <a:pt x="161772" y="6160011"/>
                </a:lnTo>
                <a:lnTo>
                  <a:pt x="160051" y="6163393"/>
                </a:lnTo>
                <a:cubicBezTo>
                  <a:pt x="159032" y="6165775"/>
                  <a:pt x="158564" y="6167421"/>
                  <a:pt x="158473" y="6168628"/>
                </a:cubicBezTo>
                <a:cubicBezTo>
                  <a:pt x="158506" y="6168685"/>
                  <a:pt x="158540" y="6168742"/>
                  <a:pt x="158573" y="6168799"/>
                </a:cubicBezTo>
                <a:lnTo>
                  <a:pt x="146463" y="6196671"/>
                </a:lnTo>
                <a:cubicBezTo>
                  <a:pt x="152348" y="6205503"/>
                  <a:pt x="134460" y="6231012"/>
                  <a:pt x="150209" y="6232365"/>
                </a:cubicBezTo>
                <a:cubicBezTo>
                  <a:pt x="145821" y="6242321"/>
                  <a:pt x="137774" y="6246719"/>
                  <a:pt x="148544" y="6246162"/>
                </a:cubicBezTo>
                <a:cubicBezTo>
                  <a:pt x="147378" y="6249522"/>
                  <a:pt x="147566" y="6251866"/>
                  <a:pt x="148403" y="6253754"/>
                </a:cubicBezTo>
                <a:lnTo>
                  <a:pt x="138880" y="6276449"/>
                </a:lnTo>
                <a:cubicBezTo>
                  <a:pt x="138814" y="6277540"/>
                  <a:pt x="138749" y="6278630"/>
                  <a:pt x="138683" y="6279721"/>
                </a:cubicBezTo>
                <a:lnTo>
                  <a:pt x="130721" y="6293675"/>
                </a:lnTo>
                <a:lnTo>
                  <a:pt x="120717" y="6313967"/>
                </a:lnTo>
                <a:cubicBezTo>
                  <a:pt x="120758" y="6314457"/>
                  <a:pt x="120800" y="6314947"/>
                  <a:pt x="120841" y="6315437"/>
                </a:cubicBezTo>
                <a:lnTo>
                  <a:pt x="115208" y="6324024"/>
                </a:lnTo>
                <a:cubicBezTo>
                  <a:pt x="113007" y="6326672"/>
                  <a:pt x="103991" y="6364381"/>
                  <a:pt x="101217" y="6365923"/>
                </a:cubicBezTo>
                <a:lnTo>
                  <a:pt x="74946" y="6556817"/>
                </a:lnTo>
                <a:cubicBezTo>
                  <a:pt x="55357" y="6665926"/>
                  <a:pt x="35695" y="6744075"/>
                  <a:pt x="16001" y="6808678"/>
                </a:cubicBezTo>
                <a:lnTo>
                  <a:pt x="0" y="6858000"/>
                </a:lnTo>
                <a:lnTo>
                  <a:pt x="5734864" y="6858000"/>
                </a:lnTo>
                <a:lnTo>
                  <a:pt x="5734864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B74C6B-883C-B129-BBCC-7ACFF3CC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3408" y="992094"/>
            <a:ext cx="5122343" cy="2795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342900" indent="-342900" defTabSz="914400">
              <a:lnSpc>
                <a:spcPct val="90000"/>
              </a:lnSpc>
            </a:pPr>
            <a: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Sound Fundamentals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D0A07-663C-AD1F-BE67-D9DA7EDAE7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6287" y="4121253"/>
            <a:ext cx="4682618" cy="1136843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 algn="ctr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Understanding Sound Waves, Frequency, Wavelength and Intensity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711A65-BB05-4289-C64E-74FF71381F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5751" y="1601516"/>
            <a:ext cx="5708649" cy="3624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90480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59436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rPr dirty="0"/>
              <a:t>Learning outcomes</a:t>
            </a:r>
          </a:p>
        </p:txBody>
      </p:sp>
      <p:sp>
        <p:nvSpPr>
          <p:cNvPr id="5" name="Rectangle 4"/>
          <p:cNvSpPr/>
          <p:nvPr/>
        </p:nvSpPr>
        <p:spPr>
          <a:xfrm>
            <a:off x="502920" y="1225296"/>
            <a:ext cx="960120" cy="45720"/>
          </a:xfrm>
          <a:prstGeom prst="rect">
            <a:avLst/>
          </a:prstGeom>
          <a:solidFill>
            <a:srgbClr val="F2A6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77240" y="1554480"/>
            <a:ext cx="10698480" cy="4829014"/>
          </a:xfrm>
          <a:prstGeom prst="rect">
            <a:avLst/>
          </a:prstGeom>
          <a:noFill/>
        </p:spPr>
        <p:txBody>
          <a:bodyPr wrap="square" lIns="109728" tIns="73152">
            <a:spAutoFit/>
          </a:bodyPr>
          <a:lstStyle/>
          <a:p>
            <a:pPr>
              <a:spcAft>
                <a:spcPts val="1500"/>
              </a:spcAft>
              <a:defRPr sz="2300">
                <a:solidFill>
                  <a:srgbClr val="283442"/>
                </a:solidFill>
                <a:latin typeface="Aptos"/>
              </a:defRPr>
            </a:pPr>
            <a:r>
              <a:rPr sz="3200" dirty="0"/>
              <a:t>Explain how a vibrating source creates sound in air.</a:t>
            </a:r>
          </a:p>
          <a:p>
            <a:pPr>
              <a:spcAft>
                <a:spcPts val="1500"/>
              </a:spcAft>
              <a:defRPr sz="2300">
                <a:solidFill>
                  <a:srgbClr val="283442"/>
                </a:solidFill>
                <a:latin typeface="Aptos"/>
              </a:defRPr>
            </a:pPr>
            <a:r>
              <a:rPr sz="3200" dirty="0"/>
              <a:t>Distinguish frequency, pitch, amplitude, loudness and wavelength.</a:t>
            </a:r>
          </a:p>
          <a:p>
            <a:pPr>
              <a:spcAft>
                <a:spcPts val="1500"/>
              </a:spcAft>
              <a:defRPr sz="2300">
                <a:solidFill>
                  <a:srgbClr val="283442"/>
                </a:solidFill>
                <a:latin typeface="Aptos"/>
              </a:defRPr>
            </a:pPr>
            <a:r>
              <a:rPr sz="3200" dirty="0"/>
              <a:t>Use the wave equation v = </a:t>
            </a:r>
            <a:r>
              <a:rPr sz="3200" dirty="0" err="1"/>
              <a:t>fλ</a:t>
            </a:r>
            <a:r>
              <a:rPr sz="3200" dirty="0"/>
              <a:t> and show every calculation step.</a:t>
            </a:r>
          </a:p>
          <a:p>
            <a:pPr>
              <a:spcAft>
                <a:spcPts val="1500"/>
              </a:spcAft>
              <a:defRPr sz="2300">
                <a:solidFill>
                  <a:srgbClr val="283442"/>
                </a:solidFill>
                <a:latin typeface="Aptos"/>
              </a:defRPr>
            </a:pPr>
            <a:r>
              <a:rPr sz="3200" dirty="0"/>
              <a:t>Calculate sound intensity from power and distance.</a:t>
            </a:r>
          </a:p>
          <a:p>
            <a:pPr>
              <a:spcAft>
                <a:spcPts val="1500"/>
              </a:spcAft>
              <a:defRPr sz="2300">
                <a:solidFill>
                  <a:srgbClr val="283442"/>
                </a:solidFill>
                <a:latin typeface="Aptos"/>
              </a:defRPr>
            </a:pPr>
            <a:r>
              <a:rPr sz="3200" dirty="0"/>
              <a:t>Recognize hearing threshold, octave bands, attenuation and resonance.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886397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rPr sz="4800" dirty="0"/>
              <a:t>which sound has the higher pitch?</a:t>
            </a:r>
          </a:p>
        </p:txBody>
      </p:sp>
      <p:sp>
        <p:nvSpPr>
          <p:cNvPr id="5" name="Rectangle 4"/>
          <p:cNvSpPr/>
          <p:nvPr/>
        </p:nvSpPr>
        <p:spPr>
          <a:xfrm>
            <a:off x="502920" y="1225296"/>
            <a:ext cx="960120" cy="45720"/>
          </a:xfrm>
          <a:prstGeom prst="rect">
            <a:avLst/>
          </a:prstGeom>
          <a:solidFill>
            <a:srgbClr val="F2A6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3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1520" y="1600200"/>
            <a:ext cx="5166360" cy="1828800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731520" y="1600200"/>
            <a:ext cx="82296" cy="1828800"/>
          </a:xfrm>
          <a:prstGeom prst="rect">
            <a:avLst/>
          </a:prstGeom>
          <a:solidFill>
            <a:srgbClr val="4880B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32688" y="1737360"/>
            <a:ext cx="4818888" cy="640175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rPr sz="3200" dirty="0"/>
              <a:t>Tone A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2688" y="2167128"/>
            <a:ext cx="4800600" cy="1170432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200" b="0">
                <a:solidFill>
                  <a:srgbClr val="283442"/>
                </a:solidFill>
                <a:latin typeface="Aptos"/>
              </a:defRPr>
            </a:pPr>
            <a:r>
              <a:rPr sz="3200" dirty="0"/>
              <a:t>100 Hz</a:t>
            </a:r>
            <a:br>
              <a:rPr sz="3200" dirty="0"/>
            </a:br>
            <a:r>
              <a:rPr sz="3200" dirty="0"/>
              <a:t>Low frequency = low pitch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263640" y="1600200"/>
            <a:ext cx="5166360" cy="1828800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3" name="Rectangle 12"/>
          <p:cNvSpPr/>
          <p:nvPr/>
        </p:nvSpPr>
        <p:spPr>
          <a:xfrm>
            <a:off x="6263640" y="1600200"/>
            <a:ext cx="82296" cy="1828800"/>
          </a:xfrm>
          <a:prstGeom prst="rect">
            <a:avLst/>
          </a:prstGeom>
          <a:solidFill>
            <a:srgbClr val="F2A6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437376" y="1618439"/>
            <a:ext cx="4818888" cy="640175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rPr sz="3200" dirty="0"/>
              <a:t>Tone B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528817" y="1910525"/>
            <a:ext cx="4736590" cy="162506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200" b="0">
                <a:solidFill>
                  <a:srgbClr val="283442"/>
                </a:solidFill>
                <a:latin typeface="Aptos"/>
              </a:defRPr>
            </a:pPr>
            <a:r>
              <a:rPr sz="3200" dirty="0"/>
              <a:t>1,000 Hz</a:t>
            </a:r>
            <a:br>
              <a:rPr sz="3200" dirty="0"/>
            </a:br>
            <a:r>
              <a:rPr sz="3200" dirty="0"/>
              <a:t>Higher frequency = higher pitch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14400" y="3977639"/>
            <a:ext cx="10241280" cy="1255728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2400" b="1">
                <a:solidFill>
                  <a:srgbClr val="142742"/>
                </a:solidFill>
                <a:latin typeface="Aptos"/>
              </a:defRPr>
            </a:pPr>
            <a:r>
              <a:rPr sz="3600" dirty="0"/>
              <a:t>Which tone sounds higher, and what property tells you?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13816" y="5233366"/>
            <a:ext cx="10341864" cy="1378839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2000" b="1">
                <a:solidFill>
                  <a:srgbClr val="29855D"/>
                </a:solidFill>
                <a:latin typeface="Aptos"/>
              </a:defRPr>
            </a:pPr>
            <a:r>
              <a:rPr sz="4000" dirty="0"/>
              <a:t>Answer: 1,000 Hz is higher in pitch because it vibrates 10 times as often each second.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 animBg="1"/>
      <p:bldP spid="12" grpId="0" animBg="1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24840" y="608076"/>
            <a:ext cx="11064240" cy="1163395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rPr sz="6600" dirty="0"/>
              <a:t>1. What is sound?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4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02920" y="1508760"/>
            <a:ext cx="7470648" cy="4736681"/>
          </a:xfrm>
          <a:prstGeom prst="rect">
            <a:avLst/>
          </a:prstGeom>
          <a:noFill/>
        </p:spPr>
        <p:txBody>
          <a:bodyPr wrap="square" lIns="109728" tIns="73152">
            <a:spAutoFit/>
          </a:bodyPr>
          <a:lstStyle/>
          <a:p>
            <a:pPr>
              <a:spcAft>
                <a:spcPts val="1200"/>
              </a:spcAft>
              <a:defRPr sz="2000">
                <a:solidFill>
                  <a:srgbClr val="283442"/>
                </a:solidFill>
                <a:latin typeface="Aptos"/>
              </a:defRPr>
            </a:pPr>
            <a:r>
              <a:rPr sz="2400" dirty="0"/>
              <a:t>Sound begins when an object vibrates (for example, a speaker cone or vocal cords).</a:t>
            </a:r>
          </a:p>
          <a:p>
            <a:pPr>
              <a:spcAft>
                <a:spcPts val="1200"/>
              </a:spcAft>
              <a:defRPr sz="2000">
                <a:solidFill>
                  <a:srgbClr val="283442"/>
                </a:solidFill>
                <a:latin typeface="Aptos"/>
              </a:defRPr>
            </a:pPr>
            <a:r>
              <a:rPr sz="2400" dirty="0"/>
              <a:t>The vibration creates small changes in air pressure.</a:t>
            </a:r>
          </a:p>
          <a:p>
            <a:pPr>
              <a:spcAft>
                <a:spcPts val="1200"/>
              </a:spcAft>
              <a:defRPr sz="2000">
                <a:solidFill>
                  <a:srgbClr val="283442"/>
                </a:solidFill>
                <a:latin typeface="Aptos"/>
              </a:defRPr>
            </a:pPr>
            <a:r>
              <a:rPr sz="2400" dirty="0"/>
              <a:t>These pressure changes travel through the air to the listener’s ear.</a:t>
            </a:r>
          </a:p>
          <a:p>
            <a:pPr>
              <a:spcAft>
                <a:spcPts val="1200"/>
              </a:spcAft>
              <a:defRPr sz="2000">
                <a:solidFill>
                  <a:srgbClr val="283442"/>
                </a:solidFill>
                <a:latin typeface="Aptos"/>
              </a:defRPr>
            </a:pPr>
            <a:r>
              <a:rPr sz="2400" dirty="0"/>
              <a:t>Sound is a mechanical wave: it needs a material medium such as air, water or a solid.</a:t>
            </a:r>
            <a:endParaRPr lang="en-GB" sz="2400" dirty="0"/>
          </a:p>
          <a:p>
            <a:pPr>
              <a:spcAft>
                <a:spcPts val="1200"/>
              </a:spcAft>
              <a:defRPr sz="2000">
                <a:solidFill>
                  <a:srgbClr val="283442"/>
                </a:solidFill>
                <a:latin typeface="Aptos"/>
              </a:defRPr>
            </a:pPr>
            <a:r>
              <a:rPr lang="en-GB" sz="2400" b="1" dirty="0"/>
              <a:t>Units of sounds are </a:t>
            </a:r>
          </a:p>
          <a:p>
            <a:pPr>
              <a:spcAft>
                <a:spcPts val="1200"/>
              </a:spcAft>
              <a:defRPr sz="2000">
                <a:solidFill>
                  <a:srgbClr val="283442"/>
                </a:solidFill>
                <a:latin typeface="Aptos"/>
              </a:defRPr>
            </a:pPr>
            <a:r>
              <a:rPr lang="en-GB" sz="2400" b="1" dirty="0"/>
              <a:t>Decibels </a:t>
            </a:r>
            <a:r>
              <a:rPr lang="en-GB" sz="2400" dirty="0"/>
              <a:t>(dB)</a:t>
            </a:r>
          </a:p>
          <a:p>
            <a:pPr>
              <a:spcAft>
                <a:spcPts val="1200"/>
              </a:spcAft>
              <a:defRPr sz="2000">
                <a:solidFill>
                  <a:srgbClr val="283442"/>
                </a:solidFill>
                <a:latin typeface="Aptos"/>
              </a:defRPr>
            </a:pPr>
            <a:r>
              <a:rPr lang="en-GB" sz="2400" b="1" dirty="0"/>
              <a:t>Hertz</a:t>
            </a:r>
            <a:r>
              <a:rPr lang="en-GB" sz="2400" dirty="0"/>
              <a:t>(Hz)</a:t>
            </a:r>
            <a:endParaRPr sz="2400" dirty="0"/>
          </a:p>
        </p:txBody>
      </p:sp>
      <p:sp>
        <p:nvSpPr>
          <p:cNvPr id="23" name="TextBox 22"/>
          <p:cNvSpPr txBox="1"/>
          <p:nvPr/>
        </p:nvSpPr>
        <p:spPr>
          <a:xfrm>
            <a:off x="8321040" y="3429000"/>
            <a:ext cx="3593592" cy="2302169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800" b="0">
                <a:solidFill>
                  <a:srgbClr val="283442"/>
                </a:solidFill>
                <a:latin typeface="Aptos"/>
              </a:defRPr>
            </a:pPr>
            <a:r>
              <a:rPr sz="2800" dirty="0"/>
              <a:t>Energy travels through the medium. The air </a:t>
            </a:r>
            <a:r>
              <a:rPr lang="en-GB" sz="2800" dirty="0"/>
              <a:t>does</a:t>
            </a:r>
            <a:r>
              <a:rPr sz="2800" dirty="0"/>
              <a:t> not travel from the speaker to the listener.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CAE1327-4AEC-B626-1DAA-17E96A30B5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3256" y="1508759"/>
            <a:ext cx="4047744" cy="164592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824841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rPr sz="4400" dirty="0"/>
              <a:t>2. How does sound travel through air?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5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31520" y="1463040"/>
            <a:ext cx="10698480" cy="1009507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100" b="0">
                <a:solidFill>
                  <a:srgbClr val="283442"/>
                </a:solidFill>
                <a:latin typeface="Aptos"/>
              </a:defRPr>
            </a:pPr>
            <a:r>
              <a:rPr sz="2800" dirty="0"/>
              <a:t>A vibrating source pushes and pulls nearby air. This produces alternating regions of pressure.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62000" y="2365961"/>
            <a:ext cx="2240280" cy="393954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600" b="1">
                <a:solidFill>
                  <a:srgbClr val="142742"/>
                </a:solidFill>
                <a:latin typeface="Aptos"/>
              </a:defRPr>
            </a:pPr>
            <a:r>
              <a:rPr dirty="0"/>
              <a:t>Vibrating source</a:t>
            </a:r>
          </a:p>
        </p:txBody>
      </p:sp>
      <p:cxnSp>
        <p:nvCxnSpPr>
          <p:cNvPr id="10" name="Connector 9"/>
          <p:cNvCxnSpPr/>
          <p:nvPr/>
        </p:nvCxnSpPr>
        <p:spPr>
          <a:xfrm>
            <a:off x="1051560" y="2926080"/>
            <a:ext cx="0" cy="868680"/>
          </a:xfrm>
          <a:prstGeom prst="line">
            <a:avLst/>
          </a:prstGeom>
          <a:ln w="50800">
            <a:solidFill>
              <a:srgbClr val="14274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Connector 10"/>
          <p:cNvCxnSpPr/>
          <p:nvPr/>
        </p:nvCxnSpPr>
        <p:spPr>
          <a:xfrm>
            <a:off x="1325880" y="2926080"/>
            <a:ext cx="0" cy="868680"/>
          </a:xfrm>
          <a:prstGeom prst="line">
            <a:avLst/>
          </a:prstGeom>
          <a:ln w="50800">
            <a:solidFill>
              <a:srgbClr val="14274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Connector 11"/>
          <p:cNvCxnSpPr/>
          <p:nvPr/>
        </p:nvCxnSpPr>
        <p:spPr>
          <a:xfrm>
            <a:off x="1554480" y="3337560"/>
            <a:ext cx="48260" cy="67815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Connector 12"/>
          <p:cNvCxnSpPr/>
          <p:nvPr/>
        </p:nvCxnSpPr>
        <p:spPr>
          <a:xfrm>
            <a:off x="1602740" y="3405375"/>
            <a:ext cx="48260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Connector 13"/>
          <p:cNvCxnSpPr/>
          <p:nvPr/>
        </p:nvCxnSpPr>
        <p:spPr>
          <a:xfrm>
            <a:off x="1651000" y="3466553"/>
            <a:ext cx="48260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Connector 14"/>
          <p:cNvCxnSpPr/>
          <p:nvPr/>
        </p:nvCxnSpPr>
        <p:spPr>
          <a:xfrm>
            <a:off x="1699260" y="3515103"/>
            <a:ext cx="48259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Connector 15"/>
          <p:cNvCxnSpPr/>
          <p:nvPr/>
        </p:nvCxnSpPr>
        <p:spPr>
          <a:xfrm>
            <a:off x="1747519" y="3546275"/>
            <a:ext cx="48261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Connector 16"/>
          <p:cNvCxnSpPr/>
          <p:nvPr/>
        </p:nvCxnSpPr>
        <p:spPr>
          <a:xfrm flipV="1">
            <a:off x="1795780" y="3546275"/>
            <a:ext cx="48260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Connector 17"/>
          <p:cNvCxnSpPr/>
          <p:nvPr/>
        </p:nvCxnSpPr>
        <p:spPr>
          <a:xfrm flipV="1">
            <a:off x="1844040" y="3515103"/>
            <a:ext cx="48260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Connector 18"/>
          <p:cNvCxnSpPr/>
          <p:nvPr/>
        </p:nvCxnSpPr>
        <p:spPr>
          <a:xfrm flipV="1">
            <a:off x="1892300" y="3466553"/>
            <a:ext cx="48260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Connector 19"/>
          <p:cNvCxnSpPr/>
          <p:nvPr/>
        </p:nvCxnSpPr>
        <p:spPr>
          <a:xfrm flipV="1">
            <a:off x="1940560" y="3405375"/>
            <a:ext cx="48259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Connector 20"/>
          <p:cNvCxnSpPr/>
          <p:nvPr/>
        </p:nvCxnSpPr>
        <p:spPr>
          <a:xfrm flipV="1">
            <a:off x="1988819" y="3337560"/>
            <a:ext cx="48261" cy="67815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Connector 21"/>
          <p:cNvCxnSpPr/>
          <p:nvPr/>
        </p:nvCxnSpPr>
        <p:spPr>
          <a:xfrm flipV="1">
            <a:off x="2037080" y="3269744"/>
            <a:ext cx="48260" cy="67816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Connector 22"/>
          <p:cNvCxnSpPr/>
          <p:nvPr/>
        </p:nvCxnSpPr>
        <p:spPr>
          <a:xfrm flipV="1">
            <a:off x="2085340" y="3208566"/>
            <a:ext cx="48259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Connector 23"/>
          <p:cNvCxnSpPr/>
          <p:nvPr/>
        </p:nvCxnSpPr>
        <p:spPr>
          <a:xfrm flipV="1">
            <a:off x="2133599" y="3160016"/>
            <a:ext cx="48261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Connector 24"/>
          <p:cNvCxnSpPr/>
          <p:nvPr/>
        </p:nvCxnSpPr>
        <p:spPr>
          <a:xfrm flipV="1">
            <a:off x="2181860" y="3128844"/>
            <a:ext cx="48260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Connector 25"/>
          <p:cNvCxnSpPr/>
          <p:nvPr/>
        </p:nvCxnSpPr>
        <p:spPr>
          <a:xfrm flipV="1">
            <a:off x="2230120" y="3118104"/>
            <a:ext cx="48260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Connector 26"/>
          <p:cNvCxnSpPr/>
          <p:nvPr/>
        </p:nvCxnSpPr>
        <p:spPr>
          <a:xfrm>
            <a:off x="2278380" y="3118104"/>
            <a:ext cx="48260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Connector 27"/>
          <p:cNvCxnSpPr/>
          <p:nvPr/>
        </p:nvCxnSpPr>
        <p:spPr>
          <a:xfrm>
            <a:off x="2326640" y="3128844"/>
            <a:ext cx="48260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Connector 28"/>
          <p:cNvCxnSpPr/>
          <p:nvPr/>
        </p:nvCxnSpPr>
        <p:spPr>
          <a:xfrm>
            <a:off x="2374900" y="3160016"/>
            <a:ext cx="48260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Connector 29"/>
          <p:cNvCxnSpPr/>
          <p:nvPr/>
        </p:nvCxnSpPr>
        <p:spPr>
          <a:xfrm>
            <a:off x="2423160" y="3208566"/>
            <a:ext cx="48259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Connector 30"/>
          <p:cNvCxnSpPr/>
          <p:nvPr/>
        </p:nvCxnSpPr>
        <p:spPr>
          <a:xfrm>
            <a:off x="2471419" y="3269744"/>
            <a:ext cx="48261" cy="67816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Connector 31"/>
          <p:cNvCxnSpPr/>
          <p:nvPr/>
        </p:nvCxnSpPr>
        <p:spPr>
          <a:xfrm>
            <a:off x="2519680" y="3337560"/>
            <a:ext cx="48260" cy="67815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Connector 32"/>
          <p:cNvCxnSpPr/>
          <p:nvPr/>
        </p:nvCxnSpPr>
        <p:spPr>
          <a:xfrm>
            <a:off x="2567940" y="3405375"/>
            <a:ext cx="48260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Connector 33"/>
          <p:cNvCxnSpPr/>
          <p:nvPr/>
        </p:nvCxnSpPr>
        <p:spPr>
          <a:xfrm>
            <a:off x="2616200" y="3466553"/>
            <a:ext cx="48260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Connector 34"/>
          <p:cNvCxnSpPr/>
          <p:nvPr/>
        </p:nvCxnSpPr>
        <p:spPr>
          <a:xfrm>
            <a:off x="2664460" y="3515103"/>
            <a:ext cx="48260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Connector 35"/>
          <p:cNvCxnSpPr/>
          <p:nvPr/>
        </p:nvCxnSpPr>
        <p:spPr>
          <a:xfrm>
            <a:off x="2712720" y="3546275"/>
            <a:ext cx="48260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7" name="Connector 36"/>
          <p:cNvCxnSpPr/>
          <p:nvPr/>
        </p:nvCxnSpPr>
        <p:spPr>
          <a:xfrm flipV="1">
            <a:off x="2760980" y="3546275"/>
            <a:ext cx="48259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Connector 37"/>
          <p:cNvCxnSpPr/>
          <p:nvPr/>
        </p:nvCxnSpPr>
        <p:spPr>
          <a:xfrm flipV="1">
            <a:off x="2809239" y="3515103"/>
            <a:ext cx="48261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Connector 38"/>
          <p:cNvCxnSpPr/>
          <p:nvPr/>
        </p:nvCxnSpPr>
        <p:spPr>
          <a:xfrm flipV="1">
            <a:off x="2857500" y="3466553"/>
            <a:ext cx="48260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Connector 39"/>
          <p:cNvCxnSpPr/>
          <p:nvPr/>
        </p:nvCxnSpPr>
        <p:spPr>
          <a:xfrm flipV="1">
            <a:off x="2905760" y="3405375"/>
            <a:ext cx="48259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Connector 40"/>
          <p:cNvCxnSpPr/>
          <p:nvPr/>
        </p:nvCxnSpPr>
        <p:spPr>
          <a:xfrm flipV="1">
            <a:off x="2954019" y="3337560"/>
            <a:ext cx="48261" cy="67815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Connector 41"/>
          <p:cNvCxnSpPr/>
          <p:nvPr/>
        </p:nvCxnSpPr>
        <p:spPr>
          <a:xfrm flipV="1">
            <a:off x="3002280" y="3269744"/>
            <a:ext cx="48260" cy="67816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3" name="Connector 42"/>
          <p:cNvCxnSpPr/>
          <p:nvPr/>
        </p:nvCxnSpPr>
        <p:spPr>
          <a:xfrm flipV="1">
            <a:off x="3050540" y="3208566"/>
            <a:ext cx="48260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Connector 43"/>
          <p:cNvCxnSpPr/>
          <p:nvPr/>
        </p:nvCxnSpPr>
        <p:spPr>
          <a:xfrm flipV="1">
            <a:off x="3098800" y="3160016"/>
            <a:ext cx="48260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Connector 44"/>
          <p:cNvCxnSpPr/>
          <p:nvPr/>
        </p:nvCxnSpPr>
        <p:spPr>
          <a:xfrm flipV="1">
            <a:off x="3147060" y="3128844"/>
            <a:ext cx="48260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6" name="Connector 45"/>
          <p:cNvCxnSpPr/>
          <p:nvPr/>
        </p:nvCxnSpPr>
        <p:spPr>
          <a:xfrm flipV="1">
            <a:off x="3195320" y="3118104"/>
            <a:ext cx="48260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7" name="Connector 46"/>
          <p:cNvCxnSpPr/>
          <p:nvPr/>
        </p:nvCxnSpPr>
        <p:spPr>
          <a:xfrm>
            <a:off x="3243580" y="3118104"/>
            <a:ext cx="48259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8" name="Connector 47"/>
          <p:cNvCxnSpPr/>
          <p:nvPr/>
        </p:nvCxnSpPr>
        <p:spPr>
          <a:xfrm>
            <a:off x="3291839" y="3128844"/>
            <a:ext cx="48261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" name="Connector 48"/>
          <p:cNvCxnSpPr/>
          <p:nvPr/>
        </p:nvCxnSpPr>
        <p:spPr>
          <a:xfrm>
            <a:off x="3340100" y="3160016"/>
            <a:ext cx="48260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Connector 49"/>
          <p:cNvCxnSpPr/>
          <p:nvPr/>
        </p:nvCxnSpPr>
        <p:spPr>
          <a:xfrm>
            <a:off x="3388360" y="3208566"/>
            <a:ext cx="48259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" name="Connector 50"/>
          <p:cNvCxnSpPr/>
          <p:nvPr/>
        </p:nvCxnSpPr>
        <p:spPr>
          <a:xfrm>
            <a:off x="3436619" y="3269744"/>
            <a:ext cx="48261" cy="67816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Connector 51"/>
          <p:cNvCxnSpPr/>
          <p:nvPr/>
        </p:nvCxnSpPr>
        <p:spPr>
          <a:xfrm>
            <a:off x="3484880" y="3337560"/>
            <a:ext cx="48260" cy="67815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3" name="Connector 52"/>
          <p:cNvCxnSpPr/>
          <p:nvPr/>
        </p:nvCxnSpPr>
        <p:spPr>
          <a:xfrm>
            <a:off x="3533140" y="3405375"/>
            <a:ext cx="48260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Connector 53"/>
          <p:cNvCxnSpPr/>
          <p:nvPr/>
        </p:nvCxnSpPr>
        <p:spPr>
          <a:xfrm>
            <a:off x="3581400" y="3466553"/>
            <a:ext cx="48259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5" name="Connector 54"/>
          <p:cNvCxnSpPr/>
          <p:nvPr/>
        </p:nvCxnSpPr>
        <p:spPr>
          <a:xfrm>
            <a:off x="3629659" y="3515103"/>
            <a:ext cx="48261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6" name="Connector 55"/>
          <p:cNvCxnSpPr/>
          <p:nvPr/>
        </p:nvCxnSpPr>
        <p:spPr>
          <a:xfrm>
            <a:off x="3677920" y="3546275"/>
            <a:ext cx="48260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7" name="Connector 56"/>
          <p:cNvCxnSpPr/>
          <p:nvPr/>
        </p:nvCxnSpPr>
        <p:spPr>
          <a:xfrm flipV="1">
            <a:off x="3726180" y="3546275"/>
            <a:ext cx="48259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8" name="Connector 57"/>
          <p:cNvCxnSpPr/>
          <p:nvPr/>
        </p:nvCxnSpPr>
        <p:spPr>
          <a:xfrm flipV="1">
            <a:off x="3774439" y="3515103"/>
            <a:ext cx="48261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9" name="Connector 58"/>
          <p:cNvCxnSpPr/>
          <p:nvPr/>
        </p:nvCxnSpPr>
        <p:spPr>
          <a:xfrm flipV="1">
            <a:off x="3822700" y="3466553"/>
            <a:ext cx="48260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0" name="Connector 59"/>
          <p:cNvCxnSpPr/>
          <p:nvPr/>
        </p:nvCxnSpPr>
        <p:spPr>
          <a:xfrm flipV="1">
            <a:off x="3870960" y="3405375"/>
            <a:ext cx="48260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1" name="Connector 60"/>
          <p:cNvCxnSpPr/>
          <p:nvPr/>
        </p:nvCxnSpPr>
        <p:spPr>
          <a:xfrm flipV="1">
            <a:off x="3919220" y="3337560"/>
            <a:ext cx="48259" cy="67815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2" name="Connector 61"/>
          <p:cNvCxnSpPr/>
          <p:nvPr/>
        </p:nvCxnSpPr>
        <p:spPr>
          <a:xfrm flipV="1">
            <a:off x="3967479" y="3269744"/>
            <a:ext cx="48261" cy="67816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3" name="Connector 62"/>
          <p:cNvCxnSpPr/>
          <p:nvPr/>
        </p:nvCxnSpPr>
        <p:spPr>
          <a:xfrm flipV="1">
            <a:off x="4015740" y="3208566"/>
            <a:ext cx="48260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4" name="Connector 63"/>
          <p:cNvCxnSpPr/>
          <p:nvPr/>
        </p:nvCxnSpPr>
        <p:spPr>
          <a:xfrm flipV="1">
            <a:off x="4064000" y="3160016"/>
            <a:ext cx="48259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5" name="Connector 64"/>
          <p:cNvCxnSpPr/>
          <p:nvPr/>
        </p:nvCxnSpPr>
        <p:spPr>
          <a:xfrm flipV="1">
            <a:off x="4112259" y="3128844"/>
            <a:ext cx="48261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6" name="Connector 65"/>
          <p:cNvCxnSpPr/>
          <p:nvPr/>
        </p:nvCxnSpPr>
        <p:spPr>
          <a:xfrm flipV="1">
            <a:off x="4160520" y="3118104"/>
            <a:ext cx="48260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7" name="Connector 66"/>
          <p:cNvCxnSpPr/>
          <p:nvPr/>
        </p:nvCxnSpPr>
        <p:spPr>
          <a:xfrm>
            <a:off x="4208780" y="3118104"/>
            <a:ext cx="48260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8" name="Connector 67"/>
          <p:cNvCxnSpPr/>
          <p:nvPr/>
        </p:nvCxnSpPr>
        <p:spPr>
          <a:xfrm>
            <a:off x="4257040" y="3128844"/>
            <a:ext cx="48260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9" name="Connector 68"/>
          <p:cNvCxnSpPr/>
          <p:nvPr/>
        </p:nvCxnSpPr>
        <p:spPr>
          <a:xfrm>
            <a:off x="4305300" y="3160016"/>
            <a:ext cx="48260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0" name="Connector 69"/>
          <p:cNvCxnSpPr/>
          <p:nvPr/>
        </p:nvCxnSpPr>
        <p:spPr>
          <a:xfrm>
            <a:off x="4353560" y="3208566"/>
            <a:ext cx="48260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1" name="Connector 70"/>
          <p:cNvCxnSpPr/>
          <p:nvPr/>
        </p:nvCxnSpPr>
        <p:spPr>
          <a:xfrm>
            <a:off x="4401820" y="3269744"/>
            <a:ext cx="48260" cy="67816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2" name="Connector 71"/>
          <p:cNvCxnSpPr/>
          <p:nvPr/>
        </p:nvCxnSpPr>
        <p:spPr>
          <a:xfrm>
            <a:off x="4450080" y="3337560"/>
            <a:ext cx="48260" cy="67815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3" name="Connector 72"/>
          <p:cNvCxnSpPr/>
          <p:nvPr/>
        </p:nvCxnSpPr>
        <p:spPr>
          <a:xfrm>
            <a:off x="4498340" y="3405375"/>
            <a:ext cx="48260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4" name="Connector 73"/>
          <p:cNvCxnSpPr/>
          <p:nvPr/>
        </p:nvCxnSpPr>
        <p:spPr>
          <a:xfrm>
            <a:off x="4546600" y="3466553"/>
            <a:ext cx="48260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5" name="Connector 74"/>
          <p:cNvCxnSpPr/>
          <p:nvPr/>
        </p:nvCxnSpPr>
        <p:spPr>
          <a:xfrm>
            <a:off x="4594860" y="3515103"/>
            <a:ext cx="48260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6" name="Connector 75"/>
          <p:cNvCxnSpPr/>
          <p:nvPr/>
        </p:nvCxnSpPr>
        <p:spPr>
          <a:xfrm>
            <a:off x="4643120" y="3546275"/>
            <a:ext cx="48260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7" name="Connector 76"/>
          <p:cNvCxnSpPr/>
          <p:nvPr/>
        </p:nvCxnSpPr>
        <p:spPr>
          <a:xfrm flipV="1">
            <a:off x="4691380" y="3546275"/>
            <a:ext cx="48260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8" name="Connector 77"/>
          <p:cNvCxnSpPr/>
          <p:nvPr/>
        </p:nvCxnSpPr>
        <p:spPr>
          <a:xfrm flipV="1">
            <a:off x="4739640" y="3515103"/>
            <a:ext cx="48260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9" name="Connector 78"/>
          <p:cNvCxnSpPr/>
          <p:nvPr/>
        </p:nvCxnSpPr>
        <p:spPr>
          <a:xfrm flipV="1">
            <a:off x="4787900" y="3466553"/>
            <a:ext cx="48260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0" name="Connector 79"/>
          <p:cNvCxnSpPr/>
          <p:nvPr/>
        </p:nvCxnSpPr>
        <p:spPr>
          <a:xfrm flipV="1">
            <a:off x="4836160" y="3405375"/>
            <a:ext cx="48260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1" name="Connector 80"/>
          <p:cNvCxnSpPr/>
          <p:nvPr/>
        </p:nvCxnSpPr>
        <p:spPr>
          <a:xfrm flipV="1">
            <a:off x="4884420" y="3337560"/>
            <a:ext cx="48260" cy="67815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2" name="Connector 81"/>
          <p:cNvCxnSpPr/>
          <p:nvPr/>
        </p:nvCxnSpPr>
        <p:spPr>
          <a:xfrm flipV="1">
            <a:off x="4932680" y="3269744"/>
            <a:ext cx="48260" cy="67816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3" name="Connector 82"/>
          <p:cNvCxnSpPr/>
          <p:nvPr/>
        </p:nvCxnSpPr>
        <p:spPr>
          <a:xfrm flipV="1">
            <a:off x="4980940" y="3208566"/>
            <a:ext cx="48260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4" name="Connector 83"/>
          <p:cNvCxnSpPr/>
          <p:nvPr/>
        </p:nvCxnSpPr>
        <p:spPr>
          <a:xfrm flipV="1">
            <a:off x="5029200" y="3160016"/>
            <a:ext cx="48260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5" name="Connector 84"/>
          <p:cNvCxnSpPr/>
          <p:nvPr/>
        </p:nvCxnSpPr>
        <p:spPr>
          <a:xfrm flipV="1">
            <a:off x="5077460" y="3128844"/>
            <a:ext cx="48260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6" name="Connector 85"/>
          <p:cNvCxnSpPr/>
          <p:nvPr/>
        </p:nvCxnSpPr>
        <p:spPr>
          <a:xfrm flipV="1">
            <a:off x="5125720" y="3118104"/>
            <a:ext cx="48260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7" name="Connector 86"/>
          <p:cNvCxnSpPr/>
          <p:nvPr/>
        </p:nvCxnSpPr>
        <p:spPr>
          <a:xfrm>
            <a:off x="5173980" y="3118104"/>
            <a:ext cx="48260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8" name="Connector 87"/>
          <p:cNvCxnSpPr/>
          <p:nvPr/>
        </p:nvCxnSpPr>
        <p:spPr>
          <a:xfrm>
            <a:off x="5222240" y="3128844"/>
            <a:ext cx="48260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9" name="Connector 88"/>
          <p:cNvCxnSpPr/>
          <p:nvPr/>
        </p:nvCxnSpPr>
        <p:spPr>
          <a:xfrm>
            <a:off x="5270500" y="3160016"/>
            <a:ext cx="48260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0" name="Connector 89"/>
          <p:cNvCxnSpPr/>
          <p:nvPr/>
        </p:nvCxnSpPr>
        <p:spPr>
          <a:xfrm>
            <a:off x="5318760" y="3208566"/>
            <a:ext cx="48260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1" name="Connector 90"/>
          <p:cNvCxnSpPr/>
          <p:nvPr/>
        </p:nvCxnSpPr>
        <p:spPr>
          <a:xfrm>
            <a:off x="5367020" y="3269744"/>
            <a:ext cx="48260" cy="67815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2" name="Connector 91"/>
          <p:cNvCxnSpPr/>
          <p:nvPr/>
        </p:nvCxnSpPr>
        <p:spPr>
          <a:xfrm>
            <a:off x="5415280" y="3337559"/>
            <a:ext cx="48260" cy="67816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3" name="Connector 92"/>
          <p:cNvCxnSpPr/>
          <p:nvPr/>
        </p:nvCxnSpPr>
        <p:spPr>
          <a:xfrm>
            <a:off x="5463540" y="3405375"/>
            <a:ext cx="48260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4" name="Connector 93"/>
          <p:cNvCxnSpPr/>
          <p:nvPr/>
        </p:nvCxnSpPr>
        <p:spPr>
          <a:xfrm>
            <a:off x="5511800" y="3466553"/>
            <a:ext cx="48260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5" name="Connector 94"/>
          <p:cNvCxnSpPr/>
          <p:nvPr/>
        </p:nvCxnSpPr>
        <p:spPr>
          <a:xfrm>
            <a:off x="5560060" y="3515103"/>
            <a:ext cx="48260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6" name="Connector 95"/>
          <p:cNvCxnSpPr/>
          <p:nvPr/>
        </p:nvCxnSpPr>
        <p:spPr>
          <a:xfrm>
            <a:off x="5608320" y="3546275"/>
            <a:ext cx="48260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7" name="Connector 96"/>
          <p:cNvCxnSpPr/>
          <p:nvPr/>
        </p:nvCxnSpPr>
        <p:spPr>
          <a:xfrm flipV="1">
            <a:off x="5656580" y="3546275"/>
            <a:ext cx="48260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Connector 97"/>
          <p:cNvCxnSpPr/>
          <p:nvPr/>
        </p:nvCxnSpPr>
        <p:spPr>
          <a:xfrm flipV="1">
            <a:off x="5704840" y="3515103"/>
            <a:ext cx="48260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Connector 98"/>
          <p:cNvCxnSpPr/>
          <p:nvPr/>
        </p:nvCxnSpPr>
        <p:spPr>
          <a:xfrm flipV="1">
            <a:off x="5753100" y="3466553"/>
            <a:ext cx="48260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0" name="Connector 99"/>
          <p:cNvCxnSpPr/>
          <p:nvPr/>
        </p:nvCxnSpPr>
        <p:spPr>
          <a:xfrm flipV="1">
            <a:off x="5801360" y="3405375"/>
            <a:ext cx="48260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1" name="Connector 100"/>
          <p:cNvCxnSpPr/>
          <p:nvPr/>
        </p:nvCxnSpPr>
        <p:spPr>
          <a:xfrm flipV="1">
            <a:off x="5849620" y="3337560"/>
            <a:ext cx="48260" cy="67815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2" name="Connector 101"/>
          <p:cNvCxnSpPr/>
          <p:nvPr/>
        </p:nvCxnSpPr>
        <p:spPr>
          <a:xfrm flipV="1">
            <a:off x="5897880" y="3269744"/>
            <a:ext cx="48260" cy="67816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Connector 102"/>
          <p:cNvCxnSpPr/>
          <p:nvPr/>
        </p:nvCxnSpPr>
        <p:spPr>
          <a:xfrm flipV="1">
            <a:off x="5946140" y="3208566"/>
            <a:ext cx="48260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Connector 103"/>
          <p:cNvCxnSpPr/>
          <p:nvPr/>
        </p:nvCxnSpPr>
        <p:spPr>
          <a:xfrm flipV="1">
            <a:off x="5994400" y="3160016"/>
            <a:ext cx="48260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Connector 104"/>
          <p:cNvCxnSpPr/>
          <p:nvPr/>
        </p:nvCxnSpPr>
        <p:spPr>
          <a:xfrm flipV="1">
            <a:off x="6042660" y="3128844"/>
            <a:ext cx="48260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Connector 105"/>
          <p:cNvCxnSpPr/>
          <p:nvPr/>
        </p:nvCxnSpPr>
        <p:spPr>
          <a:xfrm flipV="1">
            <a:off x="6090920" y="3118104"/>
            <a:ext cx="48260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Connector 106"/>
          <p:cNvCxnSpPr/>
          <p:nvPr/>
        </p:nvCxnSpPr>
        <p:spPr>
          <a:xfrm>
            <a:off x="6139180" y="3118104"/>
            <a:ext cx="48260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Connector 107"/>
          <p:cNvCxnSpPr/>
          <p:nvPr/>
        </p:nvCxnSpPr>
        <p:spPr>
          <a:xfrm>
            <a:off x="6187440" y="3128844"/>
            <a:ext cx="48260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Connector 108"/>
          <p:cNvCxnSpPr/>
          <p:nvPr/>
        </p:nvCxnSpPr>
        <p:spPr>
          <a:xfrm>
            <a:off x="6235700" y="3160016"/>
            <a:ext cx="48260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" name="Connector 109"/>
          <p:cNvCxnSpPr/>
          <p:nvPr/>
        </p:nvCxnSpPr>
        <p:spPr>
          <a:xfrm>
            <a:off x="6283960" y="3208566"/>
            <a:ext cx="48260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1" name="Connector 110"/>
          <p:cNvCxnSpPr/>
          <p:nvPr/>
        </p:nvCxnSpPr>
        <p:spPr>
          <a:xfrm>
            <a:off x="6332220" y="3269744"/>
            <a:ext cx="48260" cy="67815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2" name="Connector 111"/>
          <p:cNvCxnSpPr/>
          <p:nvPr/>
        </p:nvCxnSpPr>
        <p:spPr>
          <a:xfrm>
            <a:off x="6380480" y="3337559"/>
            <a:ext cx="48260" cy="67816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3" name="Connector 112"/>
          <p:cNvCxnSpPr/>
          <p:nvPr/>
        </p:nvCxnSpPr>
        <p:spPr>
          <a:xfrm>
            <a:off x="6428740" y="3405375"/>
            <a:ext cx="48260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4" name="Connector 113"/>
          <p:cNvCxnSpPr/>
          <p:nvPr/>
        </p:nvCxnSpPr>
        <p:spPr>
          <a:xfrm>
            <a:off x="6477000" y="3466553"/>
            <a:ext cx="48260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5" name="Connector 114"/>
          <p:cNvCxnSpPr/>
          <p:nvPr/>
        </p:nvCxnSpPr>
        <p:spPr>
          <a:xfrm>
            <a:off x="6525260" y="3515103"/>
            <a:ext cx="48260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6" name="Connector 115"/>
          <p:cNvCxnSpPr/>
          <p:nvPr/>
        </p:nvCxnSpPr>
        <p:spPr>
          <a:xfrm>
            <a:off x="6573520" y="3546275"/>
            <a:ext cx="48260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7" name="Connector 116"/>
          <p:cNvCxnSpPr/>
          <p:nvPr/>
        </p:nvCxnSpPr>
        <p:spPr>
          <a:xfrm flipV="1">
            <a:off x="6621780" y="3546275"/>
            <a:ext cx="48260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8" name="Connector 117"/>
          <p:cNvCxnSpPr/>
          <p:nvPr/>
        </p:nvCxnSpPr>
        <p:spPr>
          <a:xfrm flipV="1">
            <a:off x="6670040" y="3515103"/>
            <a:ext cx="48260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9" name="Connector 118"/>
          <p:cNvCxnSpPr/>
          <p:nvPr/>
        </p:nvCxnSpPr>
        <p:spPr>
          <a:xfrm flipV="1">
            <a:off x="6718300" y="3466553"/>
            <a:ext cx="48260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0" name="Connector 119"/>
          <p:cNvCxnSpPr/>
          <p:nvPr/>
        </p:nvCxnSpPr>
        <p:spPr>
          <a:xfrm flipV="1">
            <a:off x="6766560" y="3405375"/>
            <a:ext cx="48260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1" name="Connector 120"/>
          <p:cNvCxnSpPr/>
          <p:nvPr/>
        </p:nvCxnSpPr>
        <p:spPr>
          <a:xfrm flipV="1">
            <a:off x="6814820" y="3337559"/>
            <a:ext cx="48260" cy="67816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2" name="Connector 121"/>
          <p:cNvCxnSpPr/>
          <p:nvPr/>
        </p:nvCxnSpPr>
        <p:spPr>
          <a:xfrm flipV="1">
            <a:off x="6863080" y="3269744"/>
            <a:ext cx="48260" cy="67815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3" name="Connector 122"/>
          <p:cNvCxnSpPr/>
          <p:nvPr/>
        </p:nvCxnSpPr>
        <p:spPr>
          <a:xfrm flipV="1">
            <a:off x="6911340" y="3208566"/>
            <a:ext cx="48260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4" name="Connector 123"/>
          <p:cNvCxnSpPr/>
          <p:nvPr/>
        </p:nvCxnSpPr>
        <p:spPr>
          <a:xfrm flipV="1">
            <a:off x="6959600" y="3160016"/>
            <a:ext cx="48260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5" name="Connector 124"/>
          <p:cNvCxnSpPr/>
          <p:nvPr/>
        </p:nvCxnSpPr>
        <p:spPr>
          <a:xfrm flipV="1">
            <a:off x="7007860" y="3128844"/>
            <a:ext cx="48260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6" name="Connector 125"/>
          <p:cNvCxnSpPr/>
          <p:nvPr/>
        </p:nvCxnSpPr>
        <p:spPr>
          <a:xfrm flipV="1">
            <a:off x="7056120" y="3118104"/>
            <a:ext cx="48260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7" name="Connector 126"/>
          <p:cNvCxnSpPr/>
          <p:nvPr/>
        </p:nvCxnSpPr>
        <p:spPr>
          <a:xfrm>
            <a:off x="7104380" y="3118104"/>
            <a:ext cx="48260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8" name="Connector 127"/>
          <p:cNvCxnSpPr/>
          <p:nvPr/>
        </p:nvCxnSpPr>
        <p:spPr>
          <a:xfrm>
            <a:off x="7152640" y="3128844"/>
            <a:ext cx="48260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9" name="Connector 128"/>
          <p:cNvCxnSpPr/>
          <p:nvPr/>
        </p:nvCxnSpPr>
        <p:spPr>
          <a:xfrm>
            <a:off x="7200900" y="3160016"/>
            <a:ext cx="48260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0" name="Connector 129"/>
          <p:cNvCxnSpPr/>
          <p:nvPr/>
        </p:nvCxnSpPr>
        <p:spPr>
          <a:xfrm>
            <a:off x="7249160" y="3208566"/>
            <a:ext cx="48260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1" name="Connector 130"/>
          <p:cNvCxnSpPr/>
          <p:nvPr/>
        </p:nvCxnSpPr>
        <p:spPr>
          <a:xfrm>
            <a:off x="7297420" y="3269744"/>
            <a:ext cx="48260" cy="67815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2" name="Connector 131"/>
          <p:cNvCxnSpPr/>
          <p:nvPr/>
        </p:nvCxnSpPr>
        <p:spPr>
          <a:xfrm>
            <a:off x="7345680" y="3337559"/>
            <a:ext cx="48259" cy="67816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3" name="Connector 132"/>
          <p:cNvCxnSpPr/>
          <p:nvPr/>
        </p:nvCxnSpPr>
        <p:spPr>
          <a:xfrm>
            <a:off x="7393939" y="3405375"/>
            <a:ext cx="48261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4" name="Connector 133"/>
          <p:cNvCxnSpPr/>
          <p:nvPr/>
        </p:nvCxnSpPr>
        <p:spPr>
          <a:xfrm>
            <a:off x="7442200" y="3466553"/>
            <a:ext cx="48260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5" name="Connector 134"/>
          <p:cNvCxnSpPr/>
          <p:nvPr/>
        </p:nvCxnSpPr>
        <p:spPr>
          <a:xfrm>
            <a:off x="7490460" y="3515103"/>
            <a:ext cx="48259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6" name="Connector 135"/>
          <p:cNvCxnSpPr/>
          <p:nvPr/>
        </p:nvCxnSpPr>
        <p:spPr>
          <a:xfrm>
            <a:off x="7538719" y="3546275"/>
            <a:ext cx="48261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7" name="Connector 136"/>
          <p:cNvCxnSpPr/>
          <p:nvPr/>
        </p:nvCxnSpPr>
        <p:spPr>
          <a:xfrm flipV="1">
            <a:off x="7586980" y="3546275"/>
            <a:ext cx="48260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8" name="Connector 137"/>
          <p:cNvCxnSpPr/>
          <p:nvPr/>
        </p:nvCxnSpPr>
        <p:spPr>
          <a:xfrm flipV="1">
            <a:off x="7635240" y="3515103"/>
            <a:ext cx="48259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9" name="Connector 138"/>
          <p:cNvCxnSpPr/>
          <p:nvPr/>
        </p:nvCxnSpPr>
        <p:spPr>
          <a:xfrm flipV="1">
            <a:off x="7683499" y="3466553"/>
            <a:ext cx="48261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0" name="Connector 139"/>
          <p:cNvCxnSpPr/>
          <p:nvPr/>
        </p:nvCxnSpPr>
        <p:spPr>
          <a:xfrm flipV="1">
            <a:off x="7731760" y="3405375"/>
            <a:ext cx="48260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1" name="Connector 140"/>
          <p:cNvCxnSpPr/>
          <p:nvPr/>
        </p:nvCxnSpPr>
        <p:spPr>
          <a:xfrm flipV="1">
            <a:off x="7780020" y="3337559"/>
            <a:ext cx="48259" cy="67816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2" name="Connector 141"/>
          <p:cNvCxnSpPr/>
          <p:nvPr/>
        </p:nvCxnSpPr>
        <p:spPr>
          <a:xfrm flipV="1">
            <a:off x="7828279" y="3269744"/>
            <a:ext cx="48261" cy="67815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3" name="Connector 142"/>
          <p:cNvCxnSpPr/>
          <p:nvPr/>
        </p:nvCxnSpPr>
        <p:spPr>
          <a:xfrm flipV="1">
            <a:off x="7876540" y="3208566"/>
            <a:ext cx="48259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4" name="Connector 143"/>
          <p:cNvCxnSpPr/>
          <p:nvPr/>
        </p:nvCxnSpPr>
        <p:spPr>
          <a:xfrm flipV="1">
            <a:off x="7924799" y="3160016"/>
            <a:ext cx="48261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5" name="Connector 144"/>
          <p:cNvCxnSpPr/>
          <p:nvPr/>
        </p:nvCxnSpPr>
        <p:spPr>
          <a:xfrm flipV="1">
            <a:off x="7973060" y="3128844"/>
            <a:ext cx="48260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6" name="Connector 145"/>
          <p:cNvCxnSpPr/>
          <p:nvPr/>
        </p:nvCxnSpPr>
        <p:spPr>
          <a:xfrm flipV="1">
            <a:off x="8021320" y="3118104"/>
            <a:ext cx="48259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7" name="Connector 146"/>
          <p:cNvCxnSpPr/>
          <p:nvPr/>
        </p:nvCxnSpPr>
        <p:spPr>
          <a:xfrm>
            <a:off x="8069579" y="3118104"/>
            <a:ext cx="48261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8" name="Connector 147"/>
          <p:cNvCxnSpPr/>
          <p:nvPr/>
        </p:nvCxnSpPr>
        <p:spPr>
          <a:xfrm>
            <a:off x="8117840" y="3128844"/>
            <a:ext cx="48260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9" name="Connector 148"/>
          <p:cNvCxnSpPr/>
          <p:nvPr/>
        </p:nvCxnSpPr>
        <p:spPr>
          <a:xfrm>
            <a:off x="8166100" y="3160016"/>
            <a:ext cx="48259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0" name="Connector 149"/>
          <p:cNvCxnSpPr/>
          <p:nvPr/>
        </p:nvCxnSpPr>
        <p:spPr>
          <a:xfrm>
            <a:off x="8214359" y="3208566"/>
            <a:ext cx="48261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1" name="Connector 150"/>
          <p:cNvCxnSpPr/>
          <p:nvPr/>
        </p:nvCxnSpPr>
        <p:spPr>
          <a:xfrm>
            <a:off x="8262620" y="3269744"/>
            <a:ext cx="48260" cy="67815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2" name="Connector 151"/>
          <p:cNvCxnSpPr/>
          <p:nvPr/>
        </p:nvCxnSpPr>
        <p:spPr>
          <a:xfrm>
            <a:off x="8310880" y="3337559"/>
            <a:ext cx="48259" cy="67816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3" name="Connector 152"/>
          <p:cNvCxnSpPr/>
          <p:nvPr/>
        </p:nvCxnSpPr>
        <p:spPr>
          <a:xfrm>
            <a:off x="8359139" y="3405375"/>
            <a:ext cx="48261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4" name="Connector 153"/>
          <p:cNvCxnSpPr/>
          <p:nvPr/>
        </p:nvCxnSpPr>
        <p:spPr>
          <a:xfrm>
            <a:off x="8407400" y="3466553"/>
            <a:ext cx="48260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5" name="Connector 154"/>
          <p:cNvCxnSpPr/>
          <p:nvPr/>
        </p:nvCxnSpPr>
        <p:spPr>
          <a:xfrm>
            <a:off x="8455660" y="3515103"/>
            <a:ext cx="48259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6" name="Connector 155"/>
          <p:cNvCxnSpPr/>
          <p:nvPr/>
        </p:nvCxnSpPr>
        <p:spPr>
          <a:xfrm>
            <a:off x="8503919" y="3546275"/>
            <a:ext cx="48261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7" name="Connector 156"/>
          <p:cNvCxnSpPr/>
          <p:nvPr/>
        </p:nvCxnSpPr>
        <p:spPr>
          <a:xfrm flipV="1">
            <a:off x="8552180" y="3546275"/>
            <a:ext cx="48260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8" name="Connector 157"/>
          <p:cNvCxnSpPr/>
          <p:nvPr/>
        </p:nvCxnSpPr>
        <p:spPr>
          <a:xfrm flipV="1">
            <a:off x="8600440" y="3515103"/>
            <a:ext cx="48260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9" name="Connector 158"/>
          <p:cNvCxnSpPr/>
          <p:nvPr/>
        </p:nvCxnSpPr>
        <p:spPr>
          <a:xfrm flipV="1">
            <a:off x="8648700" y="3466553"/>
            <a:ext cx="48260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0" name="Connector 159"/>
          <p:cNvCxnSpPr/>
          <p:nvPr/>
        </p:nvCxnSpPr>
        <p:spPr>
          <a:xfrm flipV="1">
            <a:off x="8696960" y="3405375"/>
            <a:ext cx="48260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1" name="Connector 160"/>
          <p:cNvCxnSpPr/>
          <p:nvPr/>
        </p:nvCxnSpPr>
        <p:spPr>
          <a:xfrm flipV="1">
            <a:off x="8745220" y="3337559"/>
            <a:ext cx="48260" cy="67816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2" name="Connector 161"/>
          <p:cNvCxnSpPr/>
          <p:nvPr/>
        </p:nvCxnSpPr>
        <p:spPr>
          <a:xfrm flipV="1">
            <a:off x="8793480" y="3269744"/>
            <a:ext cx="48260" cy="67815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3" name="Connector 162"/>
          <p:cNvCxnSpPr/>
          <p:nvPr/>
        </p:nvCxnSpPr>
        <p:spPr>
          <a:xfrm flipV="1">
            <a:off x="8841740" y="3208566"/>
            <a:ext cx="48260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4" name="Connector 163"/>
          <p:cNvCxnSpPr/>
          <p:nvPr/>
        </p:nvCxnSpPr>
        <p:spPr>
          <a:xfrm flipV="1">
            <a:off x="8890000" y="3160016"/>
            <a:ext cx="48259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5" name="Connector 164"/>
          <p:cNvCxnSpPr/>
          <p:nvPr/>
        </p:nvCxnSpPr>
        <p:spPr>
          <a:xfrm flipV="1">
            <a:off x="8938259" y="3128844"/>
            <a:ext cx="48261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6" name="Connector 165"/>
          <p:cNvCxnSpPr/>
          <p:nvPr/>
        </p:nvCxnSpPr>
        <p:spPr>
          <a:xfrm flipV="1">
            <a:off x="8986520" y="3118104"/>
            <a:ext cx="48260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7" name="Connector 166"/>
          <p:cNvCxnSpPr/>
          <p:nvPr/>
        </p:nvCxnSpPr>
        <p:spPr>
          <a:xfrm>
            <a:off x="9034780" y="3118104"/>
            <a:ext cx="48259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8" name="Connector 167"/>
          <p:cNvCxnSpPr/>
          <p:nvPr/>
        </p:nvCxnSpPr>
        <p:spPr>
          <a:xfrm>
            <a:off x="9083039" y="3128844"/>
            <a:ext cx="48261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9" name="Connector 168"/>
          <p:cNvCxnSpPr/>
          <p:nvPr/>
        </p:nvCxnSpPr>
        <p:spPr>
          <a:xfrm>
            <a:off x="9131300" y="3160016"/>
            <a:ext cx="48259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0" name="Connector 169"/>
          <p:cNvCxnSpPr/>
          <p:nvPr/>
        </p:nvCxnSpPr>
        <p:spPr>
          <a:xfrm>
            <a:off x="9179559" y="3208566"/>
            <a:ext cx="48261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1" name="Connector 170"/>
          <p:cNvCxnSpPr/>
          <p:nvPr/>
        </p:nvCxnSpPr>
        <p:spPr>
          <a:xfrm>
            <a:off x="9227820" y="3269744"/>
            <a:ext cx="48260" cy="67815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2" name="Connector 171"/>
          <p:cNvCxnSpPr/>
          <p:nvPr/>
        </p:nvCxnSpPr>
        <p:spPr>
          <a:xfrm>
            <a:off x="9276080" y="3337559"/>
            <a:ext cx="48259" cy="67816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3" name="Connector 172"/>
          <p:cNvCxnSpPr/>
          <p:nvPr/>
        </p:nvCxnSpPr>
        <p:spPr>
          <a:xfrm>
            <a:off x="9324339" y="3405375"/>
            <a:ext cx="48261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4" name="Connector 173"/>
          <p:cNvCxnSpPr/>
          <p:nvPr/>
        </p:nvCxnSpPr>
        <p:spPr>
          <a:xfrm>
            <a:off x="9372600" y="3466553"/>
            <a:ext cx="48260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5" name="Connector 174"/>
          <p:cNvCxnSpPr/>
          <p:nvPr/>
        </p:nvCxnSpPr>
        <p:spPr>
          <a:xfrm>
            <a:off x="9420860" y="3515103"/>
            <a:ext cx="48259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6" name="Connector 175"/>
          <p:cNvCxnSpPr/>
          <p:nvPr/>
        </p:nvCxnSpPr>
        <p:spPr>
          <a:xfrm>
            <a:off x="9469119" y="3546275"/>
            <a:ext cx="48261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7" name="Connector 176"/>
          <p:cNvCxnSpPr/>
          <p:nvPr/>
        </p:nvCxnSpPr>
        <p:spPr>
          <a:xfrm flipV="1">
            <a:off x="9517380" y="3546275"/>
            <a:ext cx="48260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8" name="Connector 177"/>
          <p:cNvCxnSpPr/>
          <p:nvPr/>
        </p:nvCxnSpPr>
        <p:spPr>
          <a:xfrm flipV="1">
            <a:off x="9565640" y="3515103"/>
            <a:ext cx="48259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9" name="Connector 178"/>
          <p:cNvCxnSpPr/>
          <p:nvPr/>
        </p:nvCxnSpPr>
        <p:spPr>
          <a:xfrm flipV="1">
            <a:off x="9613899" y="3466553"/>
            <a:ext cx="48261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0" name="Connector 179"/>
          <p:cNvCxnSpPr/>
          <p:nvPr/>
        </p:nvCxnSpPr>
        <p:spPr>
          <a:xfrm flipV="1">
            <a:off x="9662160" y="3405375"/>
            <a:ext cx="48260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1" name="Connector 180"/>
          <p:cNvCxnSpPr/>
          <p:nvPr/>
        </p:nvCxnSpPr>
        <p:spPr>
          <a:xfrm flipV="1">
            <a:off x="9710420" y="3337560"/>
            <a:ext cx="48259" cy="67815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2" name="Connector 181"/>
          <p:cNvCxnSpPr/>
          <p:nvPr/>
        </p:nvCxnSpPr>
        <p:spPr>
          <a:xfrm flipV="1">
            <a:off x="9758679" y="3269744"/>
            <a:ext cx="48261" cy="67816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3" name="Connector 182"/>
          <p:cNvCxnSpPr/>
          <p:nvPr/>
        </p:nvCxnSpPr>
        <p:spPr>
          <a:xfrm flipV="1">
            <a:off x="9806940" y="3208566"/>
            <a:ext cx="48260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4" name="Connector 183"/>
          <p:cNvCxnSpPr/>
          <p:nvPr/>
        </p:nvCxnSpPr>
        <p:spPr>
          <a:xfrm flipV="1">
            <a:off x="9855200" y="3160016"/>
            <a:ext cx="48260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5" name="Connector 184"/>
          <p:cNvCxnSpPr/>
          <p:nvPr/>
        </p:nvCxnSpPr>
        <p:spPr>
          <a:xfrm flipV="1">
            <a:off x="9903460" y="3128844"/>
            <a:ext cx="48260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6" name="Connector 185"/>
          <p:cNvCxnSpPr/>
          <p:nvPr/>
        </p:nvCxnSpPr>
        <p:spPr>
          <a:xfrm flipV="1">
            <a:off x="9951720" y="3118104"/>
            <a:ext cx="48259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7" name="Connector 186"/>
          <p:cNvCxnSpPr/>
          <p:nvPr/>
        </p:nvCxnSpPr>
        <p:spPr>
          <a:xfrm>
            <a:off x="9999979" y="3118104"/>
            <a:ext cx="48261" cy="1074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8" name="Connector 187"/>
          <p:cNvCxnSpPr/>
          <p:nvPr/>
        </p:nvCxnSpPr>
        <p:spPr>
          <a:xfrm>
            <a:off x="10048240" y="3128844"/>
            <a:ext cx="48260" cy="31172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9" name="Connector 188"/>
          <p:cNvCxnSpPr/>
          <p:nvPr/>
        </p:nvCxnSpPr>
        <p:spPr>
          <a:xfrm>
            <a:off x="10096500" y="3160016"/>
            <a:ext cx="48259" cy="48550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0" name="Connector 189"/>
          <p:cNvCxnSpPr/>
          <p:nvPr/>
        </p:nvCxnSpPr>
        <p:spPr>
          <a:xfrm>
            <a:off x="10144759" y="3208566"/>
            <a:ext cx="48261" cy="61178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1" name="Connector 190"/>
          <p:cNvCxnSpPr/>
          <p:nvPr/>
        </p:nvCxnSpPr>
        <p:spPr>
          <a:xfrm>
            <a:off x="10193020" y="3269744"/>
            <a:ext cx="48260" cy="67815"/>
          </a:xfrm>
          <a:prstGeom prst="line">
            <a:avLst/>
          </a:prstGeom>
          <a:ln w="25400">
            <a:solidFill>
              <a:srgbClr val="00919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2" name="Connector 191"/>
          <p:cNvCxnSpPr/>
          <p:nvPr/>
        </p:nvCxnSpPr>
        <p:spPr>
          <a:xfrm>
            <a:off x="1795780" y="2898648"/>
            <a:ext cx="8138160" cy="0"/>
          </a:xfrm>
          <a:prstGeom prst="line">
            <a:avLst/>
          </a:prstGeom>
          <a:ln w="25400">
            <a:solidFill>
              <a:srgbClr val="F2A63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3" name="TextBox 192"/>
          <p:cNvSpPr txBox="1"/>
          <p:nvPr/>
        </p:nvSpPr>
        <p:spPr>
          <a:xfrm>
            <a:off x="3840479" y="2331720"/>
            <a:ext cx="5387339" cy="455509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1600" b="1">
                <a:solidFill>
                  <a:srgbClr val="F2A630"/>
                </a:solidFill>
                <a:latin typeface="Aptos"/>
              </a:defRPr>
            </a:pPr>
            <a:r>
              <a:rPr sz="2000" dirty="0"/>
              <a:t>Direction the sound disturbance travels →</a:t>
            </a:r>
          </a:p>
        </p:txBody>
      </p:sp>
      <p:sp>
        <p:nvSpPr>
          <p:cNvPr id="194" name="TextBox 193"/>
          <p:cNvSpPr txBox="1"/>
          <p:nvPr/>
        </p:nvSpPr>
        <p:spPr>
          <a:xfrm>
            <a:off x="1828800" y="3977639"/>
            <a:ext cx="2560320" cy="57862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1700" b="1">
                <a:solidFill>
                  <a:srgbClr val="C0423A"/>
                </a:solidFill>
                <a:latin typeface="Aptos"/>
              </a:defRPr>
            </a:pPr>
            <a:r>
              <a:rPr sz="2800" dirty="0"/>
              <a:t>Compression</a:t>
            </a:r>
          </a:p>
        </p:txBody>
      </p:sp>
      <p:sp>
        <p:nvSpPr>
          <p:cNvPr id="195" name="TextBox 194"/>
          <p:cNvSpPr txBox="1"/>
          <p:nvPr/>
        </p:nvSpPr>
        <p:spPr>
          <a:xfrm>
            <a:off x="4691380" y="3977639"/>
            <a:ext cx="2560320" cy="57862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1700" b="1">
                <a:solidFill>
                  <a:srgbClr val="4880BA"/>
                </a:solidFill>
                <a:latin typeface="Aptos"/>
              </a:defRPr>
            </a:pPr>
            <a:r>
              <a:rPr sz="2800" dirty="0"/>
              <a:t>Rarefaction</a:t>
            </a:r>
          </a:p>
        </p:txBody>
      </p:sp>
      <p:sp>
        <p:nvSpPr>
          <p:cNvPr id="196" name="TextBox 195"/>
          <p:cNvSpPr txBox="1"/>
          <p:nvPr/>
        </p:nvSpPr>
        <p:spPr>
          <a:xfrm>
            <a:off x="7315200" y="3977639"/>
            <a:ext cx="2560320" cy="57862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1700" b="1">
                <a:solidFill>
                  <a:srgbClr val="C0423A"/>
                </a:solidFill>
                <a:latin typeface="Aptos"/>
              </a:defRPr>
            </a:pPr>
            <a:r>
              <a:rPr sz="2800" dirty="0"/>
              <a:t>Compression</a:t>
            </a:r>
          </a:p>
        </p:txBody>
      </p:sp>
      <p:sp>
        <p:nvSpPr>
          <p:cNvPr id="197" name="TextBox 196"/>
          <p:cNvSpPr txBox="1"/>
          <p:nvPr/>
        </p:nvSpPr>
        <p:spPr>
          <a:xfrm>
            <a:off x="868680" y="4983480"/>
            <a:ext cx="10607040" cy="886397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0">
                <a:solidFill>
                  <a:srgbClr val="283442"/>
                </a:solidFill>
                <a:latin typeface="Aptos"/>
              </a:defRPr>
            </a:pPr>
            <a:r>
              <a:rPr sz="2400" dirty="0"/>
              <a:t>Particles vibrate back and forth parallel to the direction the wave travels. They pass energy on to neighboring particles.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763286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rPr sz="4000" dirty="0"/>
              <a:t>Compression and </a:t>
            </a:r>
            <a:r>
              <a:rPr sz="4000"/>
              <a:t>rarefaction:</a:t>
            </a:r>
            <a:endParaRPr sz="4000" dirty="0"/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6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1520" y="1554480"/>
            <a:ext cx="5166360" cy="2057400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32688" y="1691639"/>
            <a:ext cx="4818888" cy="640175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rPr sz="3200" dirty="0"/>
              <a:t>COMPRESSION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2688" y="2121408"/>
            <a:ext cx="4818888" cy="1255728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000" b="0">
                <a:solidFill>
                  <a:srgbClr val="283442"/>
                </a:solidFill>
                <a:latin typeface="Aptos"/>
              </a:defRPr>
            </a:pPr>
            <a:r>
              <a:rPr sz="2400" dirty="0"/>
              <a:t>Air particles are closer together.</a:t>
            </a:r>
            <a:br>
              <a:rPr sz="2400" dirty="0"/>
            </a:br>
            <a:r>
              <a:rPr sz="2400" dirty="0"/>
              <a:t>Pressure is slightly higher than normal.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263640" y="1554480"/>
            <a:ext cx="5166360" cy="2057400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464807" y="1691639"/>
            <a:ext cx="4818888" cy="640175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rPr sz="3200" dirty="0"/>
              <a:t>RAREFACTION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64807" y="2121408"/>
            <a:ext cx="4800600" cy="1440394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000" b="0">
                <a:solidFill>
                  <a:srgbClr val="283442"/>
                </a:solidFill>
                <a:latin typeface="Aptos"/>
              </a:defRPr>
            </a:pPr>
            <a:r>
              <a:rPr sz="2800" dirty="0"/>
              <a:t>Air particles are farther apart.</a:t>
            </a:r>
            <a:br>
              <a:rPr sz="2800" dirty="0"/>
            </a:br>
            <a:r>
              <a:rPr sz="2800" dirty="0"/>
              <a:t>Pressure is slightly lower than normal.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051560" y="3749039"/>
            <a:ext cx="10378440" cy="886397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2100" b="1">
                <a:solidFill>
                  <a:srgbClr val="142742"/>
                </a:solidFill>
                <a:latin typeface="Aptos"/>
              </a:defRPr>
            </a:pPr>
            <a:r>
              <a:rPr sz="2400" dirty="0"/>
              <a:t>Important: the pattern moves forward; each air particle only oscillates around its usual position.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41EAA426-3717-4ACC-60A1-5CC25DB5C2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6328" y="4494435"/>
            <a:ext cx="4495800" cy="225380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1F8C129A-4F18-4D18-03AE-D351F5977C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432" y="4635436"/>
            <a:ext cx="4393692" cy="20854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 animBg="1"/>
      <p:bldP spid="12" grpId="0" animBg="1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640175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rPr sz="3200" dirty="0"/>
              <a:t>3. Frequency: how many vibrations each second?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7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1520" y="1554480"/>
            <a:ext cx="5120640" cy="1828800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32688" y="1691639"/>
            <a:ext cx="4773168" cy="640175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rPr sz="3200" dirty="0"/>
              <a:t>Definition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2688" y="2121408"/>
            <a:ext cx="4754879" cy="1440394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100" b="0">
                <a:solidFill>
                  <a:srgbClr val="283442"/>
                </a:solidFill>
                <a:latin typeface="Aptos"/>
              </a:defRPr>
            </a:pPr>
            <a:r>
              <a:rPr sz="2800" dirty="0"/>
              <a:t>Frequency is the number of complete vibrations each second.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217920" y="1554480"/>
            <a:ext cx="5212080" cy="1828800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419088" y="1691639"/>
            <a:ext cx="4864608" cy="640175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rPr sz="3200" dirty="0"/>
              <a:t>Unit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19088" y="2121408"/>
            <a:ext cx="4846320" cy="1009507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100" b="0">
                <a:solidFill>
                  <a:srgbClr val="283442"/>
                </a:solidFill>
                <a:latin typeface="Aptos"/>
              </a:defRPr>
            </a:pPr>
            <a:r>
              <a:rPr sz="2800" dirty="0"/>
              <a:t>Hertz (Hz)</a:t>
            </a:r>
            <a:br>
              <a:rPr sz="2800" dirty="0"/>
            </a:br>
            <a:r>
              <a:rPr sz="2800" dirty="0"/>
              <a:t>1 Hz = 1 vibration per second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14400" y="3886200"/>
            <a:ext cx="10332720" cy="1255728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2300" b="1">
                <a:solidFill>
                  <a:srgbClr val="142742"/>
                </a:solidFill>
                <a:latin typeface="Aptos"/>
              </a:defRPr>
            </a:pPr>
            <a:r>
              <a:rPr sz="3600" dirty="0"/>
              <a:t>Frequency mainly determines pitch: higher frequency → higher pitch.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14400" y="5303520"/>
            <a:ext cx="10332720" cy="1132618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1900" b="0">
                <a:solidFill>
                  <a:srgbClr val="283442"/>
                </a:solidFill>
                <a:latin typeface="Aptos"/>
              </a:defRPr>
            </a:pPr>
            <a:r>
              <a:rPr sz="3200" dirty="0"/>
              <a:t>Examples: 100 Hz = 100 vibrations each second. 1,000 Hz = 1,000 vibrations each second.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 animBg="1"/>
      <p:bldP spid="12" grpId="0" animBg="1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824841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rPr sz="4400" dirty="0"/>
              <a:t>Worked concept: 100 Hz or 1,000 Hz?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8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77240" y="1600200"/>
            <a:ext cx="5074920" cy="2194560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78408" y="1737360"/>
            <a:ext cx="4727448" cy="763286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rPr sz="4000" dirty="0"/>
              <a:t>100 Hz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05840" y="2304288"/>
            <a:ext cx="4681727" cy="1440394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100" b="0">
                <a:solidFill>
                  <a:srgbClr val="283442"/>
                </a:solidFill>
                <a:latin typeface="Aptos"/>
              </a:defRPr>
            </a:pPr>
            <a:r>
              <a:rPr sz="2800" dirty="0"/>
              <a:t>100 vibrations each second</a:t>
            </a:r>
            <a:br>
              <a:rPr sz="2800" dirty="0"/>
            </a:br>
            <a:r>
              <a:rPr sz="2800" dirty="0"/>
              <a:t>Lower frequency</a:t>
            </a:r>
            <a:br>
              <a:rPr sz="2800" dirty="0"/>
            </a:br>
            <a:r>
              <a:rPr sz="2800" dirty="0"/>
              <a:t>Lower pitch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309360" y="1600200"/>
            <a:ext cx="5074920" cy="2194560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510528" y="1737360"/>
            <a:ext cx="4727448" cy="701731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rPr sz="3600" dirty="0"/>
              <a:t>1,000 Hz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510528" y="2167128"/>
            <a:ext cx="4709159" cy="1440394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100" b="0">
                <a:solidFill>
                  <a:srgbClr val="283442"/>
                </a:solidFill>
                <a:latin typeface="Aptos"/>
              </a:defRPr>
            </a:pPr>
            <a:r>
              <a:rPr sz="2800" dirty="0"/>
              <a:t>1,000 vibrations each second</a:t>
            </a:r>
            <a:br>
              <a:rPr sz="2800" dirty="0"/>
            </a:br>
            <a:r>
              <a:rPr sz="2800" dirty="0"/>
              <a:t>10 times the frequency</a:t>
            </a:r>
            <a:br>
              <a:rPr sz="2800" dirty="0"/>
            </a:br>
            <a:r>
              <a:rPr sz="2800" dirty="0"/>
              <a:t>Higher pitch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005840" y="4343400"/>
            <a:ext cx="10149840" cy="1809726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2200" b="1">
                <a:solidFill>
                  <a:srgbClr val="29855D"/>
                </a:solidFill>
                <a:latin typeface="Aptos"/>
              </a:defRPr>
            </a:pPr>
            <a:r>
              <a:rPr sz="3600" dirty="0"/>
              <a:t>Correct answer: the 1,000 Hz tone has the higher pitch. Frequency is not the same as loudness.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2" grpId="0" animBg="1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763286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rPr sz="4000" dirty="0"/>
              <a:t>4. Amplitude: how strong is the vibration?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9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38047" y="1250540"/>
            <a:ext cx="10515600" cy="1132618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100" b="0">
                <a:solidFill>
                  <a:srgbClr val="283442"/>
                </a:solidFill>
                <a:latin typeface="Aptos"/>
              </a:defRPr>
            </a:pPr>
            <a:r>
              <a:rPr sz="3200" dirty="0"/>
              <a:t>Amplitude is the size of the pressure/vibration change from its resting value.</a:t>
            </a:r>
          </a:p>
        </p:txBody>
      </p:sp>
      <p:sp>
        <p:nvSpPr>
          <p:cNvPr id="213" name="TextBox 212"/>
          <p:cNvSpPr txBox="1"/>
          <p:nvPr/>
        </p:nvSpPr>
        <p:spPr>
          <a:xfrm>
            <a:off x="1133856" y="5129784"/>
            <a:ext cx="9601200" cy="794064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2100" b="1">
                <a:solidFill>
                  <a:srgbClr val="142742"/>
                </a:solidFill>
                <a:latin typeface="Aptos"/>
              </a:defRPr>
            </a:pPr>
            <a:r>
              <a:rPr dirty="0"/>
              <a:t>For the same tone, greater amplitude usually means a louder sound. Amplitude does not tell us the pitch.</a:t>
            </a:r>
          </a:p>
        </p:txBody>
      </p:sp>
      <p:pic>
        <p:nvPicPr>
          <p:cNvPr id="224" name="Picture 223">
            <a:extLst>
              <a:ext uri="{FF2B5EF4-FFF2-40B4-BE49-F238E27FC236}">
                <a16:creationId xmlns:a16="http://schemas.microsoft.com/office/drawing/2014/main" id="{2299316B-CB2F-FB73-07B9-B32D24E204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0136" y="2383158"/>
            <a:ext cx="5202936" cy="2591178"/>
          </a:xfrm>
          <a:prstGeom prst="rect">
            <a:avLst/>
          </a:prstGeom>
        </p:spPr>
      </p:pic>
      <p:pic>
        <p:nvPicPr>
          <p:cNvPr id="226" name="Picture 225">
            <a:extLst>
              <a:ext uri="{FF2B5EF4-FFF2-40B4-BE49-F238E27FC236}">
                <a16:creationId xmlns:a16="http://schemas.microsoft.com/office/drawing/2014/main" id="{35D715B2-1234-FD64-56B9-2F5446D6F6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1" y="2383158"/>
            <a:ext cx="4666640" cy="24082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978729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rPr sz="5400" dirty="0"/>
              <a:t>Pitch and loudness are different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10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77240" y="1600200"/>
            <a:ext cx="5074920" cy="2286000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78408" y="1737360"/>
            <a:ext cx="4727448" cy="640175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rPr sz="3200" dirty="0"/>
              <a:t>PITCH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78408" y="2167128"/>
            <a:ext cx="4709159" cy="1440394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000" b="0">
                <a:solidFill>
                  <a:srgbClr val="283442"/>
                </a:solidFill>
                <a:latin typeface="Aptos"/>
              </a:defRPr>
            </a:pPr>
            <a:r>
              <a:rPr sz="2800" dirty="0"/>
              <a:t>Mostly linked to frequency.</a:t>
            </a:r>
            <a:br>
              <a:rPr sz="2800" dirty="0"/>
            </a:br>
            <a:r>
              <a:rPr sz="2800" dirty="0"/>
              <a:t>High frequency = high pitch.</a:t>
            </a:r>
            <a:br>
              <a:rPr sz="2800" dirty="0"/>
            </a:br>
            <a:r>
              <a:rPr sz="2800" dirty="0"/>
              <a:t>Low frequency = low pitch.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309360" y="1600200"/>
            <a:ext cx="5074920" cy="2286000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510528" y="1737360"/>
            <a:ext cx="4727448" cy="640175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rPr sz="3200" dirty="0"/>
              <a:t>LOUDNESS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510528" y="2167128"/>
            <a:ext cx="4709159" cy="1871282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000" b="0">
                <a:solidFill>
                  <a:srgbClr val="283442"/>
                </a:solidFill>
                <a:latin typeface="Aptos"/>
              </a:defRPr>
            </a:pPr>
            <a:r>
              <a:rPr sz="2800" dirty="0"/>
              <a:t>Linked to sound level and wave amplitude.</a:t>
            </a:r>
            <a:br>
              <a:rPr sz="2800" dirty="0"/>
            </a:br>
            <a:r>
              <a:rPr sz="2800" dirty="0"/>
              <a:t>Greater amplitude usually sounds louder.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78408" y="4105656"/>
            <a:ext cx="10085832" cy="1255728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2100" b="1">
                <a:solidFill>
                  <a:srgbClr val="142742"/>
                </a:solidFill>
                <a:latin typeface="Aptos"/>
              </a:defRPr>
            </a:pPr>
            <a:r>
              <a:rPr sz="3600" dirty="0"/>
              <a:t>Quick check: if you turn up the volume without changing the note, what changes?</a:t>
            </a:r>
          </a:p>
        </p:txBody>
      </p:sp>
      <p:sp>
        <p:nvSpPr>
          <p:cNvPr id="17" name="TextBox 16"/>
          <p:cNvSpPr txBox="1"/>
          <p:nvPr/>
        </p:nvSpPr>
        <p:spPr>
          <a:xfrm rot="10800000" flipV="1">
            <a:off x="1408176" y="5440818"/>
            <a:ext cx="9656064" cy="1255728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1800" b="1">
                <a:solidFill>
                  <a:srgbClr val="29855D"/>
                </a:solidFill>
                <a:latin typeface="Aptos"/>
              </a:defRPr>
            </a:pPr>
            <a:r>
              <a:rPr sz="3600" dirty="0"/>
              <a:t>amplitude / loudness increases; pitch stays the same.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 animBg="1"/>
      <p:bldP spid="12" grpId="0" animBg="1"/>
      <p:bldP spid="16" grpId="0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763286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rPr sz="4000" dirty="0"/>
              <a:t>5. Wavelength: length of one complete wave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11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77240" y="1417320"/>
            <a:ext cx="10515600" cy="1255728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100" b="0">
                <a:solidFill>
                  <a:srgbClr val="283442"/>
                </a:solidFill>
                <a:latin typeface="Aptos"/>
              </a:defRPr>
            </a:pPr>
            <a:r>
              <a:rPr sz="3600" dirty="0"/>
              <a:t>Wavelength (λ) is the distance between two matching points in a wave.</a:t>
            </a:r>
          </a:p>
        </p:txBody>
      </p:sp>
      <p:sp>
        <p:nvSpPr>
          <p:cNvPr id="114" name="TextBox 113"/>
          <p:cNvSpPr txBox="1"/>
          <p:nvPr/>
        </p:nvSpPr>
        <p:spPr>
          <a:xfrm>
            <a:off x="914400" y="5120640"/>
            <a:ext cx="10058400" cy="1132618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1800" b="0">
                <a:solidFill>
                  <a:srgbClr val="142742"/>
                </a:solidFill>
                <a:latin typeface="Aptos"/>
              </a:defRPr>
            </a:pPr>
            <a:r>
              <a:rPr sz="3200" dirty="0"/>
              <a:t>For sound in air, you can also measure λ from the </a:t>
            </a:r>
            <a:r>
              <a:rPr sz="3200" dirty="0" err="1"/>
              <a:t>centre</a:t>
            </a:r>
            <a:r>
              <a:rPr sz="3200" dirty="0"/>
              <a:t> of one compression to the next.</a:t>
            </a:r>
          </a:p>
        </p:txBody>
      </p:sp>
      <p:pic>
        <p:nvPicPr>
          <p:cNvPr id="116" name="Picture 115">
            <a:extLst>
              <a:ext uri="{FF2B5EF4-FFF2-40B4-BE49-F238E27FC236}">
                <a16:creationId xmlns:a16="http://schemas.microsoft.com/office/drawing/2014/main" id="{DDB3C348-6762-2C7F-EE1B-510336B5C4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2075" y="2751010"/>
            <a:ext cx="3856525" cy="1944673"/>
          </a:xfrm>
          <a:prstGeom prst="rect">
            <a:avLst/>
          </a:prstGeom>
        </p:spPr>
      </p:pic>
      <p:pic>
        <p:nvPicPr>
          <p:cNvPr id="118" name="Picture 117">
            <a:extLst>
              <a:ext uri="{FF2B5EF4-FFF2-40B4-BE49-F238E27FC236}">
                <a16:creationId xmlns:a16="http://schemas.microsoft.com/office/drawing/2014/main" id="{582AA76D-4635-BEBD-0069-80FAC3E608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9576" y="2673047"/>
            <a:ext cx="5936369" cy="228300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701731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rPr sz="3600" dirty="0"/>
              <a:t>6. The wave equation — learn this before calculating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12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05840" y="1554480"/>
            <a:ext cx="10149840" cy="978729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3600" b="1">
                <a:solidFill>
                  <a:srgbClr val="009196"/>
                </a:solidFill>
                <a:latin typeface="Aptos"/>
              </a:defRPr>
            </a:pPr>
            <a:r>
              <a:rPr sz="5400" dirty="0"/>
              <a:t>v = f × λ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31520" y="2743200"/>
            <a:ext cx="3429000" cy="1417320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32688" y="2880360"/>
            <a:ext cx="3081528" cy="57862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rPr sz="2800" dirty="0"/>
              <a:t>v = wave speed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32688" y="3310128"/>
            <a:ext cx="3145536" cy="1009507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700" b="0">
                <a:solidFill>
                  <a:srgbClr val="283442"/>
                </a:solidFill>
                <a:latin typeface="Aptos"/>
              </a:defRPr>
            </a:pPr>
            <a:r>
              <a:rPr sz="2800" dirty="0"/>
              <a:t>Unit: </a:t>
            </a:r>
            <a:r>
              <a:rPr sz="2800" dirty="0" err="1"/>
              <a:t>metres</a:t>
            </a:r>
            <a:r>
              <a:rPr sz="2800" dirty="0"/>
              <a:t> per second (m/s)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389120" y="2743200"/>
            <a:ext cx="3429000" cy="1417320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4590288" y="2880360"/>
            <a:ext cx="3081528" cy="57862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rPr sz="2800" dirty="0"/>
              <a:t>f = frequency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590288" y="3310128"/>
            <a:ext cx="3063240" cy="57862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700" b="0">
                <a:solidFill>
                  <a:srgbClr val="283442"/>
                </a:solidFill>
                <a:latin typeface="Aptos"/>
              </a:defRPr>
            </a:pPr>
            <a:r>
              <a:rPr sz="2800" dirty="0"/>
              <a:t>Unit: hertz (Hz)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046720" y="2743200"/>
            <a:ext cx="3429000" cy="1417320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8247888" y="2880360"/>
            <a:ext cx="3081528" cy="640175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rPr sz="3200" dirty="0"/>
              <a:t>λ = wavelength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247888" y="3310128"/>
            <a:ext cx="3063240" cy="57862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700" b="0">
                <a:solidFill>
                  <a:srgbClr val="283442"/>
                </a:solidFill>
                <a:latin typeface="Aptos"/>
              </a:defRPr>
            </a:pPr>
            <a:r>
              <a:rPr sz="2800" dirty="0"/>
              <a:t>Unit: </a:t>
            </a:r>
            <a:r>
              <a:rPr sz="2800" dirty="0" err="1"/>
              <a:t>metres</a:t>
            </a:r>
            <a:r>
              <a:rPr sz="2800" dirty="0"/>
              <a:t> (m)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914400" y="4754880"/>
            <a:ext cx="10241280" cy="701731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2200" b="1">
                <a:solidFill>
                  <a:srgbClr val="142742"/>
                </a:solidFill>
                <a:latin typeface="Aptos"/>
              </a:defRPr>
            </a:pPr>
            <a:r>
              <a:rPr sz="3600" dirty="0"/>
              <a:t>Rearrange when needed:  λ = v ÷ f     and     f = v ÷ λ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14400" y="5532120"/>
            <a:ext cx="10241280" cy="1132618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1600" b="0">
                <a:solidFill>
                  <a:srgbClr val="5B6C7D"/>
                </a:solidFill>
                <a:latin typeface="Aptos"/>
              </a:defRPr>
            </a:pPr>
            <a:r>
              <a:rPr sz="3200" dirty="0"/>
              <a:t>In air at room temperature, use about 343 m/s unless the question gives another value.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 animBg="1"/>
      <p:bldP spid="13" grpId="0" animBg="1"/>
      <p:bldP spid="17" grpId="0" animBg="1"/>
      <p:bldP spid="21" grpId="0"/>
      <p:bldP spid="2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701731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rPr sz="3600" dirty="0"/>
              <a:t>Worked example 1: calculate wavelength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13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1417320"/>
            <a:ext cx="10515600" cy="1255728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000" b="1">
                <a:solidFill>
                  <a:srgbClr val="142742"/>
                </a:solidFill>
                <a:latin typeface="Aptos"/>
              </a:defRPr>
            </a:pPr>
            <a:r>
              <a:rPr sz="3600" dirty="0"/>
              <a:t>Question: A sound travels at 340 m/s and has a frequency of 170 Hz. Calculate its wavelength.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609344" y="2569464"/>
            <a:ext cx="9454896" cy="2666884"/>
          </a:xfrm>
          <a:prstGeom prst="rect">
            <a:avLst/>
          </a:prstGeom>
          <a:noFill/>
        </p:spPr>
        <p:txBody>
          <a:bodyPr wrap="square" lIns="109728" tIns="73152">
            <a:spAutoFit/>
          </a:bodyPr>
          <a:lstStyle/>
          <a:p>
            <a:pPr>
              <a:spcAft>
                <a:spcPts val="1500"/>
              </a:spcAft>
              <a:defRPr sz="2200">
                <a:solidFill>
                  <a:srgbClr val="283442"/>
                </a:solidFill>
                <a:latin typeface="Aptos"/>
              </a:defRPr>
            </a:pPr>
            <a:r>
              <a:rPr sz="3200" dirty="0"/>
              <a:t>Step 1 — Write the formula:  λ = v ÷ f</a:t>
            </a:r>
          </a:p>
          <a:p>
            <a:pPr>
              <a:spcAft>
                <a:spcPts val="1500"/>
              </a:spcAft>
              <a:defRPr sz="2200">
                <a:solidFill>
                  <a:srgbClr val="283442"/>
                </a:solidFill>
                <a:latin typeface="Aptos"/>
              </a:defRPr>
            </a:pPr>
            <a:r>
              <a:rPr sz="3200" dirty="0"/>
              <a:t>Step 2 — Substitute values:  λ = 340 m/s ÷ 170 Hz</a:t>
            </a:r>
          </a:p>
          <a:p>
            <a:pPr>
              <a:spcAft>
                <a:spcPts val="1500"/>
              </a:spcAft>
              <a:defRPr sz="2200">
                <a:solidFill>
                  <a:srgbClr val="283442"/>
                </a:solidFill>
                <a:latin typeface="Aptos"/>
              </a:defRPr>
            </a:pPr>
            <a:r>
              <a:rPr sz="3200" dirty="0"/>
              <a:t>Step 3 — Calculate:  λ = 2.0 m</a:t>
            </a:r>
          </a:p>
          <a:p>
            <a:pPr>
              <a:spcAft>
                <a:spcPts val="1500"/>
              </a:spcAft>
              <a:defRPr sz="2200">
                <a:solidFill>
                  <a:srgbClr val="283442"/>
                </a:solidFill>
                <a:latin typeface="Aptos"/>
              </a:defRPr>
            </a:pPr>
            <a:r>
              <a:rPr sz="3200" dirty="0"/>
              <a:t>Step 4 — Include the unit: </a:t>
            </a:r>
            <a:r>
              <a:rPr sz="3200" dirty="0" err="1"/>
              <a:t>metres</a:t>
            </a:r>
            <a:r>
              <a:rPr sz="3200" dirty="0"/>
              <a:t> (m).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05840" y="5257800"/>
            <a:ext cx="10058400" cy="701731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2400" b="1">
                <a:solidFill>
                  <a:srgbClr val="29855D"/>
                </a:solidFill>
                <a:latin typeface="Aptos"/>
              </a:defRPr>
            </a:pPr>
            <a:r>
              <a:rPr sz="3600" dirty="0"/>
              <a:t>Answer: wavelength = 2.0 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763286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rPr sz="4000" dirty="0"/>
              <a:t>Class practice 1: wave equation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14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1508760"/>
            <a:ext cx="10424160" cy="1009507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000" b="1">
                <a:solidFill>
                  <a:srgbClr val="142742"/>
                </a:solidFill>
                <a:latin typeface="Aptos"/>
              </a:defRPr>
            </a:pPr>
            <a:r>
              <a:rPr sz="2800" dirty="0"/>
              <a:t>Work individually. Show formula, substitution, calculation and unit.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58368" y="2752344"/>
            <a:ext cx="3520440" cy="2066544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50976" y="2752343"/>
            <a:ext cx="3154680" cy="44012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rPr dirty="0"/>
              <a:t>Question A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22960" y="3426540"/>
            <a:ext cx="3264408" cy="1440394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000" b="0">
                <a:solidFill>
                  <a:srgbClr val="283442"/>
                </a:solidFill>
                <a:latin typeface="Aptos"/>
              </a:defRPr>
            </a:pPr>
            <a:r>
              <a:rPr sz="2800" dirty="0"/>
              <a:t>v = 340 m/s</a:t>
            </a:r>
            <a:br>
              <a:rPr sz="2800" dirty="0"/>
            </a:br>
            <a:r>
              <a:rPr sz="2800" dirty="0"/>
              <a:t>f = 200 Hz</a:t>
            </a:r>
            <a:br>
              <a:rPr sz="2800" dirty="0"/>
            </a:br>
            <a:r>
              <a:rPr sz="2800" dirty="0"/>
              <a:t>Find λ.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370832" y="2898648"/>
            <a:ext cx="3520440" cy="2066544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 rot="10800000" flipV="1">
            <a:off x="4681728" y="2852926"/>
            <a:ext cx="3035808" cy="44012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rPr dirty="0"/>
              <a:t>Question B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608576" y="3426540"/>
            <a:ext cx="3090672" cy="162506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000" b="0">
                <a:solidFill>
                  <a:srgbClr val="283442"/>
                </a:solidFill>
                <a:latin typeface="Aptos"/>
              </a:defRPr>
            </a:pPr>
            <a:r>
              <a:rPr sz="3200" dirty="0"/>
              <a:t>v = 343 m/s</a:t>
            </a:r>
            <a:br>
              <a:rPr sz="3200" dirty="0"/>
            </a:br>
            <a:r>
              <a:rPr sz="3200" dirty="0"/>
              <a:t>f = 343 Hz</a:t>
            </a:r>
            <a:br>
              <a:rPr sz="3200" dirty="0"/>
            </a:br>
            <a:r>
              <a:rPr sz="3200" dirty="0"/>
              <a:t>Find λ.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973568" y="2898648"/>
            <a:ext cx="3520440" cy="2389464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 rot="10800000" flipV="1">
            <a:off x="8293608" y="2852926"/>
            <a:ext cx="3035808" cy="44012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rPr dirty="0"/>
              <a:t>Question C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266176" y="3478386"/>
            <a:ext cx="3044952" cy="1809726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000" b="0">
                <a:solidFill>
                  <a:srgbClr val="283442"/>
                </a:solidFill>
                <a:latin typeface="Aptos"/>
              </a:defRPr>
            </a:pPr>
            <a:r>
              <a:rPr sz="3600" dirty="0"/>
              <a:t>v = 330 m/s</a:t>
            </a:r>
            <a:br>
              <a:rPr sz="3600" dirty="0"/>
            </a:br>
            <a:r>
              <a:rPr sz="3600" dirty="0"/>
              <a:t>λ = 1.5 m</a:t>
            </a:r>
            <a:br>
              <a:rPr sz="3600" dirty="0"/>
            </a:br>
            <a:r>
              <a:rPr sz="3600" dirty="0"/>
              <a:t>Find f.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59436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t>Class practice 1: answers and method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2920" y="6565392"/>
            <a:ext cx="9144000" cy="164592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900" b="0">
                <a:solidFill>
                  <a:srgbClr val="5B6C7D"/>
                </a:solidFill>
                <a:latin typeface="Aptos"/>
              </a:defRPr>
            </a:pPr>
            <a:r>
              <a:t>SOUND FUNDAMENTALS • 22 OCTOBER 2026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15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1508760"/>
            <a:ext cx="10515600" cy="4389120"/>
          </a:xfrm>
          <a:prstGeom prst="rect">
            <a:avLst/>
          </a:prstGeom>
          <a:noFill/>
        </p:spPr>
        <p:txBody>
          <a:bodyPr wrap="square" lIns="109728" tIns="73152">
            <a:spAutoFit/>
          </a:bodyPr>
          <a:lstStyle/>
          <a:p>
            <a:pPr>
              <a:spcAft>
                <a:spcPts val="1700"/>
              </a:spcAft>
              <a:defRPr sz="2200">
                <a:solidFill>
                  <a:srgbClr val="283442"/>
                </a:solidFill>
                <a:latin typeface="Aptos"/>
              </a:defRPr>
            </a:pPr>
            <a:r>
              <a:t>A: λ = v ÷ f = 340 ÷ 200 = 1.7 m</a:t>
            </a:r>
          </a:p>
          <a:p>
            <a:pPr>
              <a:spcAft>
                <a:spcPts val="1700"/>
              </a:spcAft>
              <a:defRPr sz="2200">
                <a:solidFill>
                  <a:srgbClr val="283442"/>
                </a:solidFill>
                <a:latin typeface="Aptos"/>
              </a:defRPr>
            </a:pPr>
            <a:r>
              <a:t>B: λ = 343 ÷ 343 = 1.0 m</a:t>
            </a:r>
          </a:p>
          <a:p>
            <a:pPr>
              <a:spcAft>
                <a:spcPts val="1700"/>
              </a:spcAft>
              <a:defRPr sz="2200">
                <a:solidFill>
                  <a:srgbClr val="283442"/>
                </a:solidFill>
                <a:latin typeface="Aptos"/>
              </a:defRPr>
            </a:pPr>
            <a:r>
              <a:t>C: f = v ÷ λ = 330 ÷ 1.5 = 220 Hz</a:t>
            </a:r>
          </a:p>
          <a:p>
            <a:pPr>
              <a:spcAft>
                <a:spcPts val="1700"/>
              </a:spcAft>
              <a:defRPr sz="2200">
                <a:solidFill>
                  <a:srgbClr val="283442"/>
                </a:solidFill>
                <a:latin typeface="Aptos"/>
              </a:defRPr>
            </a:pPr>
            <a:r>
              <a:t>Check: wavelength is in metres; frequency is in hertz.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567160" cy="640175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rPr sz="3200" dirty="0"/>
              <a:t>7. Frequency and wavelength move in opposite directions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2920" y="6565392"/>
            <a:ext cx="9144000" cy="164592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900" b="0">
                <a:solidFill>
                  <a:srgbClr val="5B6C7D"/>
                </a:solidFill>
                <a:latin typeface="Aptos"/>
              </a:defRPr>
            </a:pPr>
            <a:r>
              <a:t>SOUND FUNDAMENTALS • 22 OCTOBER 2026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16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77240" y="1645919"/>
            <a:ext cx="5010912" cy="2569559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78408" y="1783080"/>
            <a:ext cx="4727448" cy="701731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rPr sz="3600" dirty="0"/>
              <a:t>Higher frequency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78408" y="2212848"/>
            <a:ext cx="4709159" cy="2117503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0">
                <a:solidFill>
                  <a:srgbClr val="283442"/>
                </a:solidFill>
                <a:latin typeface="Aptos"/>
              </a:defRPr>
            </a:pPr>
            <a:r>
              <a:rPr sz="3200" dirty="0"/>
              <a:t>More wave cycles pass each second.</a:t>
            </a:r>
            <a:br>
              <a:rPr sz="3200" dirty="0"/>
            </a:br>
            <a:r>
              <a:rPr sz="3200" dirty="0"/>
              <a:t>In the same medium, wavelength is shorter.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309360" y="1645920"/>
            <a:ext cx="5074920" cy="2514600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510528" y="1783080"/>
            <a:ext cx="4727448" cy="640175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rPr sz="3200" dirty="0"/>
              <a:t>Lower frequency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510528" y="2212848"/>
            <a:ext cx="4709159" cy="2117503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0">
                <a:solidFill>
                  <a:srgbClr val="283442"/>
                </a:solidFill>
                <a:latin typeface="Aptos"/>
              </a:defRPr>
            </a:pPr>
            <a:r>
              <a:rPr sz="3200" dirty="0"/>
              <a:t>Fewer wave cycles pass each second.</a:t>
            </a:r>
            <a:br>
              <a:rPr sz="3200" dirty="0"/>
            </a:br>
            <a:r>
              <a:rPr sz="3200" dirty="0"/>
              <a:t>In the same medium, wavelength is longer.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389888" y="4636006"/>
            <a:ext cx="9674352" cy="1994392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2100" b="1">
                <a:solidFill>
                  <a:srgbClr val="142742"/>
                </a:solidFill>
                <a:latin typeface="Aptos"/>
              </a:defRPr>
            </a:pPr>
            <a:r>
              <a:rPr sz="4000" dirty="0"/>
              <a:t>Why? Sound speed is approximately constant in the same air conditions, and v = </a:t>
            </a:r>
            <a:r>
              <a:rPr sz="4000" dirty="0" err="1"/>
              <a:t>fλ</a:t>
            </a:r>
            <a:r>
              <a:rPr sz="4000" dirty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 animBg="1"/>
      <p:bldP spid="12" grpId="0" animBg="1"/>
      <p:bldP spid="1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701731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rPr sz="3600" dirty="0"/>
              <a:t>8. Human hearing range and hearing threshold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17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1520" y="1554480"/>
            <a:ext cx="5120640" cy="2340864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32688" y="1691639"/>
            <a:ext cx="4773168" cy="640175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rPr sz="3200" dirty="0"/>
              <a:t>Typical hearing range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2688" y="2121408"/>
            <a:ext cx="4754879" cy="1871282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800" b="0">
                <a:solidFill>
                  <a:srgbClr val="283442"/>
                </a:solidFill>
                <a:latin typeface="Aptos"/>
              </a:defRPr>
            </a:pPr>
            <a:r>
              <a:rPr sz="2800" dirty="0"/>
              <a:t>About 20 Hz to 20,000 Hz (20 kHz) for a young, healthy listener. Hearing range varies with age and person.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217920" y="1554480"/>
            <a:ext cx="5212080" cy="2340864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419088" y="1691639"/>
            <a:ext cx="4864608" cy="640175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rPr sz="3200" dirty="0"/>
              <a:t>Threshold of hearing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19088" y="2121408"/>
            <a:ext cx="4846320" cy="162506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800" b="0">
                <a:solidFill>
                  <a:srgbClr val="283442"/>
                </a:solidFill>
                <a:latin typeface="Aptos"/>
              </a:defRPr>
            </a:pPr>
            <a:r>
              <a:rPr sz="2400" dirty="0"/>
              <a:t>The quietest sound a person can just detect under specified conditions. It is commonly referenced as 0 dB SPL at 1 kHz.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14400" y="4069080"/>
            <a:ext cx="10241280" cy="162506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2000" b="1">
                <a:solidFill>
                  <a:srgbClr val="142742"/>
                </a:solidFill>
                <a:latin typeface="Aptos"/>
              </a:defRPr>
            </a:pPr>
            <a:r>
              <a:rPr sz="3200" dirty="0"/>
              <a:t>Exam wording matters: “threshold” means the minimum detectable level, not the maximum safe level.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 animBg="1"/>
      <p:bldP spid="12" grpId="0" animBg="1"/>
      <p:bldP spid="1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59436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rPr dirty="0"/>
              <a:t>9. Decibels (dB): sound level is logarithmic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18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1554480"/>
            <a:ext cx="10424160" cy="4813625"/>
          </a:xfrm>
          <a:prstGeom prst="rect">
            <a:avLst/>
          </a:prstGeom>
          <a:noFill/>
        </p:spPr>
        <p:txBody>
          <a:bodyPr wrap="square" lIns="109728" tIns="73152">
            <a:spAutoFit/>
          </a:bodyPr>
          <a:lstStyle/>
          <a:p>
            <a:pPr>
              <a:spcAft>
                <a:spcPts val="1500"/>
              </a:spcAft>
              <a:defRPr sz="2100">
                <a:solidFill>
                  <a:srgbClr val="283442"/>
                </a:solidFill>
                <a:latin typeface="Aptos"/>
              </a:defRPr>
            </a:pPr>
            <a:r>
              <a:rPr sz="4000" dirty="0"/>
              <a:t>The decibel (dB) is used to describe sound levels.</a:t>
            </a:r>
          </a:p>
          <a:p>
            <a:pPr>
              <a:spcAft>
                <a:spcPts val="1500"/>
              </a:spcAft>
              <a:defRPr sz="2100">
                <a:solidFill>
                  <a:srgbClr val="283442"/>
                </a:solidFill>
                <a:latin typeface="Aptos"/>
              </a:defRPr>
            </a:pPr>
            <a:r>
              <a:rPr sz="4000" dirty="0"/>
              <a:t>A change of 10 dB represents a tenfold change in sound intensity, not a simple 10% increase.</a:t>
            </a:r>
          </a:p>
          <a:p>
            <a:pPr>
              <a:spcAft>
                <a:spcPts val="1500"/>
              </a:spcAft>
              <a:defRPr sz="2100">
                <a:solidFill>
                  <a:srgbClr val="283442"/>
                </a:solidFill>
                <a:latin typeface="Aptos"/>
              </a:defRPr>
            </a:pPr>
            <a:r>
              <a:rPr sz="4000" dirty="0"/>
              <a:t>Perceived loudness also depends on frequency and the listener; equal dB values may not sound equally loud at all frequencies.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763286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rPr sz="4000" dirty="0"/>
              <a:t>10. Octave bands: grouping sound by frequency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19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87552" y="1227201"/>
            <a:ext cx="10351008" cy="1132618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000" b="0">
                <a:solidFill>
                  <a:srgbClr val="283442"/>
                </a:solidFill>
                <a:latin typeface="Aptos"/>
              </a:defRPr>
            </a:pPr>
            <a:r>
              <a:rPr sz="3200" dirty="0"/>
              <a:t>An octave band covers a frequency range where the upper limit is twice the lower limit.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22960" y="2423160"/>
            <a:ext cx="1508760" cy="914400"/>
          </a:xfrm>
          <a:prstGeom prst="roundRect">
            <a:avLst/>
          </a:prstGeom>
          <a:solidFill>
            <a:srgbClr val="4880B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22960" y="2697480"/>
            <a:ext cx="1508760" cy="27432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1800" b="1">
                <a:solidFill>
                  <a:srgbClr val="FFFFFF"/>
                </a:solidFill>
                <a:latin typeface="Aptos"/>
              </a:defRPr>
            </a:pPr>
            <a:r>
              <a:t>125 Hz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148840" y="3474720"/>
            <a:ext cx="457200" cy="27432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1300" b="1">
                <a:solidFill>
                  <a:srgbClr val="5B6C7D"/>
                </a:solidFill>
                <a:latin typeface="Aptos"/>
              </a:defRPr>
            </a:pPr>
            <a:r>
              <a:t>×2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2651760" y="2423160"/>
            <a:ext cx="1508760" cy="914400"/>
          </a:xfrm>
          <a:prstGeom prst="round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2651760" y="2697480"/>
            <a:ext cx="1508760" cy="27432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1800" b="1">
                <a:solidFill>
                  <a:srgbClr val="FFFFFF"/>
                </a:solidFill>
                <a:latin typeface="Aptos"/>
              </a:defRPr>
            </a:pPr>
            <a:r>
              <a:t>250 Hz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977639" y="3474720"/>
            <a:ext cx="457200" cy="27432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1300" b="1">
                <a:solidFill>
                  <a:srgbClr val="5B6C7D"/>
                </a:solidFill>
                <a:latin typeface="Aptos"/>
              </a:defRPr>
            </a:pPr>
            <a:r>
              <a:t>×2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480560" y="2423160"/>
            <a:ext cx="1508760" cy="914400"/>
          </a:xfrm>
          <a:prstGeom prst="round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4480560" y="2697480"/>
            <a:ext cx="1508760" cy="27432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1800" b="1">
                <a:solidFill>
                  <a:srgbClr val="FFFFFF"/>
                </a:solidFill>
                <a:latin typeface="Aptos"/>
              </a:defRPr>
            </a:pPr>
            <a:r>
              <a:t>500 Hz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806440" y="3474720"/>
            <a:ext cx="457200" cy="27432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1300" b="1">
                <a:solidFill>
                  <a:srgbClr val="5B6C7D"/>
                </a:solidFill>
                <a:latin typeface="Aptos"/>
              </a:defRPr>
            </a:pPr>
            <a:r>
              <a:t>×2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6309360" y="2423160"/>
            <a:ext cx="1508760" cy="914400"/>
          </a:xfrm>
          <a:prstGeom prst="roundRect">
            <a:avLst/>
          </a:prstGeom>
          <a:solidFill>
            <a:srgbClr val="F2A6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6309360" y="2697480"/>
            <a:ext cx="1508760" cy="27432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1800" b="1">
                <a:solidFill>
                  <a:srgbClr val="FFFFFF"/>
                </a:solidFill>
                <a:latin typeface="Aptos"/>
              </a:defRPr>
            </a:pPr>
            <a:r>
              <a:t>1 kHz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635240" y="3474720"/>
            <a:ext cx="457200" cy="27432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1300" b="1">
                <a:solidFill>
                  <a:srgbClr val="5B6C7D"/>
                </a:solidFill>
                <a:latin typeface="Aptos"/>
              </a:defRPr>
            </a:pPr>
            <a:r>
              <a:t>×2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8138160" y="2423160"/>
            <a:ext cx="1508760" cy="914400"/>
          </a:xfrm>
          <a:prstGeom prst="roundRect">
            <a:avLst/>
          </a:prstGeom>
          <a:solidFill>
            <a:srgbClr val="F2A6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8138160" y="2697480"/>
            <a:ext cx="1508760" cy="27432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1800" b="1">
                <a:solidFill>
                  <a:srgbClr val="FFFFFF"/>
                </a:solidFill>
                <a:latin typeface="Aptos"/>
              </a:defRPr>
            </a:pPr>
            <a:r>
              <a:t>2 kHz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9464040" y="3474720"/>
            <a:ext cx="457200" cy="27432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1300" b="1">
                <a:solidFill>
                  <a:srgbClr val="5B6C7D"/>
                </a:solidFill>
                <a:latin typeface="Aptos"/>
              </a:defRPr>
            </a:pPr>
            <a:r>
              <a:t>×2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9966960" y="2423160"/>
            <a:ext cx="1508760" cy="914400"/>
          </a:xfrm>
          <a:prstGeom prst="roundRect">
            <a:avLst/>
          </a:prstGeom>
          <a:solidFill>
            <a:srgbClr val="C042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9966960" y="2697480"/>
            <a:ext cx="1508760" cy="27432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1800" b="1">
                <a:solidFill>
                  <a:srgbClr val="FFFFFF"/>
                </a:solidFill>
                <a:latin typeface="Aptos"/>
              </a:defRPr>
            </a:pPr>
            <a:r>
              <a:t>4 kHz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914400" y="4251960"/>
            <a:ext cx="10149840" cy="1378839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2100" b="1">
                <a:solidFill>
                  <a:srgbClr val="142742"/>
                </a:solidFill>
                <a:latin typeface="Aptos"/>
              </a:defRPr>
            </a:pPr>
            <a:r>
              <a:rPr sz="4000" dirty="0"/>
              <a:t>Examples: 125 Hz → 250 Hz is one octave; 500 Hz → 1,000 Hz is one octave.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271016" y="5276088"/>
            <a:ext cx="9793224" cy="1378839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1800" b="0">
                <a:solidFill>
                  <a:srgbClr val="283442"/>
                </a:solidFill>
                <a:latin typeface="Aptos"/>
              </a:defRPr>
            </a:pPr>
            <a:r>
              <a:rPr sz="4000" dirty="0"/>
              <a:t>Octave-band analysis helps describe which frequency ranges dominate a noise.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1255728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rPr sz="3600" dirty="0"/>
              <a:t>11. The ear is not equally sensitive to every frequency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20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1554480"/>
            <a:ext cx="6620256" cy="4357090"/>
          </a:xfrm>
          <a:prstGeom prst="rect">
            <a:avLst/>
          </a:prstGeom>
          <a:noFill/>
        </p:spPr>
        <p:txBody>
          <a:bodyPr wrap="square" lIns="109728" tIns="73152">
            <a:spAutoFit/>
          </a:bodyPr>
          <a:lstStyle/>
          <a:p>
            <a:pPr>
              <a:spcAft>
                <a:spcPts val="1400"/>
              </a:spcAft>
              <a:defRPr sz="2000">
                <a:solidFill>
                  <a:srgbClr val="283442"/>
                </a:solidFill>
                <a:latin typeface="Aptos"/>
              </a:defRPr>
            </a:pPr>
            <a:r>
              <a:rPr sz="2800" dirty="0"/>
              <a:t>Human hearing is generally most sensitive in the mid-frequency range, roughly around 2–5 kHz.</a:t>
            </a:r>
          </a:p>
          <a:p>
            <a:pPr>
              <a:spcAft>
                <a:spcPts val="1400"/>
              </a:spcAft>
              <a:defRPr sz="2000">
                <a:solidFill>
                  <a:srgbClr val="283442"/>
                </a:solidFill>
                <a:latin typeface="Aptos"/>
              </a:defRPr>
            </a:pPr>
            <a:r>
              <a:rPr sz="2800" dirty="0"/>
              <a:t>At very low or very high frequencies, a sound may need a higher sound-pressure level to seem equally loud.</a:t>
            </a:r>
          </a:p>
          <a:p>
            <a:pPr>
              <a:spcAft>
                <a:spcPts val="1400"/>
              </a:spcAft>
              <a:defRPr sz="2000">
                <a:solidFill>
                  <a:srgbClr val="283442"/>
                </a:solidFill>
                <a:latin typeface="Aptos"/>
              </a:defRPr>
            </a:pPr>
            <a:r>
              <a:rPr sz="2800" dirty="0"/>
              <a:t>This is why a single dB number does not tell the whole story of how a sound is perceived.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589520" y="1828800"/>
            <a:ext cx="3657600" cy="2286000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7790688" y="1965960"/>
            <a:ext cx="3310128" cy="384048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rPr dirty="0"/>
              <a:t>Exam tip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790688" y="2395728"/>
            <a:ext cx="3291840" cy="1627632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0">
                <a:solidFill>
                  <a:srgbClr val="283442"/>
                </a:solidFill>
                <a:latin typeface="Aptos"/>
              </a:defRPr>
            </a:pPr>
            <a:r>
              <a:rPr dirty="0"/>
              <a:t>If asked about ear sensitivity, do not say “the ear hears every frequency equally well.”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1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701731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rPr sz="3600" dirty="0"/>
              <a:t>12. Sound power and sound intensity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21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1520" y="1554480"/>
            <a:ext cx="5321808" cy="2606040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731520" y="1554480"/>
            <a:ext cx="54864" cy="2606040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32688" y="1691639"/>
            <a:ext cx="4864608" cy="640175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rPr sz="3200" dirty="0"/>
              <a:t>Sound power, P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2688" y="2121408"/>
            <a:ext cx="4846320" cy="1809726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000" b="0">
                <a:solidFill>
                  <a:srgbClr val="283442"/>
                </a:solidFill>
                <a:latin typeface="Aptos"/>
              </a:defRPr>
            </a:pPr>
            <a:r>
              <a:rPr sz="3600" dirty="0"/>
              <a:t>Rate at which a source emits sound energy.</a:t>
            </a:r>
            <a:br>
              <a:rPr sz="3600" dirty="0"/>
            </a:br>
            <a:r>
              <a:rPr sz="3600" dirty="0"/>
              <a:t>Unit: watt (W).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217920" y="1554480"/>
            <a:ext cx="5212080" cy="2606040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6217920" y="1554480"/>
            <a:ext cx="45719" cy="2606040"/>
          </a:xfrm>
          <a:prstGeom prst="rect">
            <a:avLst/>
          </a:prstGeom>
          <a:solidFill>
            <a:srgbClr val="F2A6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419088" y="1691639"/>
            <a:ext cx="4864608" cy="640175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rPr sz="3200" dirty="0"/>
              <a:t>Sound intensity, I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19088" y="2121408"/>
            <a:ext cx="4846320" cy="2117503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000" b="0">
                <a:solidFill>
                  <a:srgbClr val="283442"/>
                </a:solidFill>
                <a:latin typeface="Aptos"/>
              </a:defRPr>
            </a:pPr>
            <a:r>
              <a:rPr sz="3200" dirty="0"/>
              <a:t>Sound power passing through each square </a:t>
            </a:r>
            <a:r>
              <a:rPr sz="3200" dirty="0" err="1"/>
              <a:t>metre</a:t>
            </a:r>
            <a:r>
              <a:rPr sz="3200" dirty="0"/>
              <a:t>.</a:t>
            </a:r>
            <a:br>
              <a:rPr sz="3200" dirty="0"/>
            </a:br>
            <a:r>
              <a:rPr sz="3200" dirty="0"/>
              <a:t>Unit: W/m².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56032" y="4437197"/>
            <a:ext cx="10808208" cy="1255728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2000" b="1">
                <a:solidFill>
                  <a:srgbClr val="142742"/>
                </a:solidFill>
                <a:latin typeface="Aptos"/>
              </a:defRPr>
            </a:pPr>
            <a:r>
              <a:rPr sz="3600" dirty="0"/>
              <a:t>For a point source radiating equally in all directions:</a:t>
            </a:r>
          </a:p>
        </p:txBody>
      </p:sp>
      <p:sp>
        <p:nvSpPr>
          <p:cNvPr id="17" name="TextBox 16"/>
          <p:cNvSpPr txBox="1"/>
          <p:nvPr/>
        </p:nvSpPr>
        <p:spPr>
          <a:xfrm rot="10800000" flipV="1">
            <a:off x="1243584" y="5482610"/>
            <a:ext cx="9820656" cy="701731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3100" b="1">
                <a:solidFill>
                  <a:srgbClr val="009196"/>
                </a:solidFill>
                <a:latin typeface="Aptos"/>
              </a:defRPr>
            </a:pPr>
            <a:r>
              <a:rPr sz="3600" dirty="0"/>
              <a:t>I = P ÷ (4πr²)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 animBg="1"/>
      <p:bldP spid="12" grpId="0" animBg="1"/>
      <p:bldP spid="16" grpId="0"/>
      <p:bldP spid="1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701731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rPr sz="3600" dirty="0"/>
              <a:t>Worked example 2: sound intensity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22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1417320"/>
            <a:ext cx="10515600" cy="1009507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rPr sz="2800" dirty="0"/>
              <a:t>Question: A source emits 120 W of sound power. Find intensity 5 m away, assuming spherical spreading.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78992" y="2688336"/>
            <a:ext cx="10076688" cy="3159326"/>
          </a:xfrm>
          <a:prstGeom prst="rect">
            <a:avLst/>
          </a:prstGeom>
          <a:noFill/>
        </p:spPr>
        <p:txBody>
          <a:bodyPr wrap="square" lIns="109728" tIns="73152">
            <a:spAutoFit/>
          </a:bodyPr>
          <a:lstStyle/>
          <a:p>
            <a:pPr>
              <a:spcAft>
                <a:spcPts val="1500"/>
              </a:spcAft>
              <a:defRPr sz="2100">
                <a:solidFill>
                  <a:srgbClr val="283442"/>
                </a:solidFill>
                <a:latin typeface="Aptos"/>
              </a:defRPr>
            </a:pPr>
            <a:r>
              <a:rPr sz="4000" dirty="0"/>
              <a:t>Formula:  I = P ÷ (4πr²)</a:t>
            </a:r>
          </a:p>
          <a:p>
            <a:pPr>
              <a:spcAft>
                <a:spcPts val="1500"/>
              </a:spcAft>
              <a:defRPr sz="2100">
                <a:solidFill>
                  <a:srgbClr val="283442"/>
                </a:solidFill>
                <a:latin typeface="Aptos"/>
              </a:defRPr>
            </a:pPr>
            <a:r>
              <a:rPr sz="4000" dirty="0"/>
              <a:t>Substitute:  I = 120 ÷ (4 × π × 5²)</a:t>
            </a:r>
          </a:p>
          <a:p>
            <a:pPr>
              <a:spcAft>
                <a:spcPts val="1500"/>
              </a:spcAft>
              <a:defRPr sz="2100">
                <a:solidFill>
                  <a:srgbClr val="283442"/>
                </a:solidFill>
                <a:latin typeface="Aptos"/>
              </a:defRPr>
            </a:pPr>
            <a:r>
              <a:rPr sz="4000" dirty="0"/>
              <a:t>Calculate:  I = 120 ÷ 314.16 ≈ 0.382 W/m²</a:t>
            </a:r>
          </a:p>
          <a:p>
            <a:pPr>
              <a:spcAft>
                <a:spcPts val="1500"/>
              </a:spcAft>
              <a:defRPr sz="2100">
                <a:solidFill>
                  <a:srgbClr val="283442"/>
                </a:solidFill>
                <a:latin typeface="Aptos"/>
              </a:defRPr>
            </a:pPr>
            <a:r>
              <a:rPr sz="4000" dirty="0"/>
              <a:t>Answer: approximately 0.38 W/m².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59436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t>Class practice 2: intensity</a:t>
            </a:r>
          </a:p>
        </p:txBody>
      </p:sp>
      <p:sp>
        <p:nvSpPr>
          <p:cNvPr id="5" name="Rectangle 4"/>
          <p:cNvSpPr/>
          <p:nvPr/>
        </p:nvSpPr>
        <p:spPr>
          <a:xfrm>
            <a:off x="502920" y="1225296"/>
            <a:ext cx="960120" cy="45720"/>
          </a:xfrm>
          <a:prstGeom prst="rect">
            <a:avLst/>
          </a:prstGeom>
          <a:solidFill>
            <a:srgbClr val="F2A6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23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77240" y="1645920"/>
            <a:ext cx="5074920" cy="2011680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777240" y="1645920"/>
            <a:ext cx="82296" cy="2011680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78408" y="1783080"/>
            <a:ext cx="4727448" cy="384048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t>Question A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78408" y="2212848"/>
            <a:ext cx="4709159" cy="1353312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000" b="0">
                <a:solidFill>
                  <a:srgbClr val="283442"/>
                </a:solidFill>
                <a:latin typeface="Aptos"/>
              </a:defRPr>
            </a:pPr>
            <a:r>
              <a:t>P = 80 W; r = 4 m.</a:t>
            </a:r>
            <a:br/>
            <a:r>
              <a:t>Calculate I in W/m².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309360" y="1645920"/>
            <a:ext cx="5074920" cy="2011680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6309360" y="1645920"/>
            <a:ext cx="82296" cy="2011680"/>
          </a:xfrm>
          <a:prstGeom prst="rect">
            <a:avLst/>
          </a:prstGeom>
          <a:solidFill>
            <a:srgbClr val="F2A6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510528" y="1783080"/>
            <a:ext cx="4727448" cy="384048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t>Question B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510528" y="2212848"/>
            <a:ext cx="4709159" cy="1353312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000" b="0">
                <a:solidFill>
                  <a:srgbClr val="283442"/>
                </a:solidFill>
                <a:latin typeface="Aptos"/>
              </a:defRPr>
            </a:pPr>
            <a:r>
              <a:t>P = 50 W; r = 2 m.</a:t>
            </a:r>
            <a:br/>
            <a:r>
              <a:t>Calculate I in W/m².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14400" y="4297680"/>
            <a:ext cx="10149840" cy="50292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1900" b="1">
                <a:solidFill>
                  <a:srgbClr val="142742"/>
                </a:solidFill>
                <a:latin typeface="Aptos"/>
              </a:defRPr>
            </a:pPr>
            <a:r>
              <a:t>Remember to square the distance before multiplying by 4π.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59436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t>Class practice 2: answers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2920" y="6565392"/>
            <a:ext cx="9144000" cy="164592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900" b="0">
                <a:solidFill>
                  <a:srgbClr val="5B6C7D"/>
                </a:solidFill>
                <a:latin typeface="Aptos"/>
              </a:defRPr>
            </a:pPr>
            <a:r>
              <a:t>SOUND FUNDAMENTALS • 22 OCTOBER 2026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24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1600200"/>
            <a:ext cx="10424160" cy="3840480"/>
          </a:xfrm>
          <a:prstGeom prst="rect">
            <a:avLst/>
          </a:prstGeom>
          <a:noFill/>
        </p:spPr>
        <p:txBody>
          <a:bodyPr wrap="square" lIns="109728" tIns="73152">
            <a:spAutoFit/>
          </a:bodyPr>
          <a:lstStyle/>
          <a:p>
            <a:pPr>
              <a:spcAft>
                <a:spcPts val="1800"/>
              </a:spcAft>
              <a:defRPr sz="2100">
                <a:solidFill>
                  <a:srgbClr val="283442"/>
                </a:solidFill>
                <a:latin typeface="Aptos"/>
              </a:defRPr>
            </a:pPr>
            <a:r>
              <a:t>A: I = 80 ÷ (4π × 4²) = 80 ÷ 201.06 ≈ 0.398 W/m²</a:t>
            </a:r>
          </a:p>
          <a:p>
            <a:pPr>
              <a:spcAft>
                <a:spcPts val="1800"/>
              </a:spcAft>
              <a:defRPr sz="2100">
                <a:solidFill>
                  <a:srgbClr val="283442"/>
                </a:solidFill>
                <a:latin typeface="Aptos"/>
              </a:defRPr>
            </a:pPr>
            <a:r>
              <a:t>B: I = 50 ÷ (4π × 2²) = 50 ÷ 50.27 ≈ 0.995 W/m²</a:t>
            </a:r>
          </a:p>
          <a:p>
            <a:pPr>
              <a:spcAft>
                <a:spcPts val="1800"/>
              </a:spcAft>
              <a:defRPr sz="2100">
                <a:solidFill>
                  <a:srgbClr val="283442"/>
                </a:solidFill>
                <a:latin typeface="Aptos"/>
              </a:defRPr>
            </a:pPr>
            <a:r>
              <a:t>Check: the closer listener has greater intensity when the source power is unchanged.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640175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rPr sz="3200" dirty="0"/>
              <a:t>13. Attenuation: why sound gets weaker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25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1554480"/>
            <a:ext cx="6583680" cy="4498154"/>
          </a:xfrm>
          <a:prstGeom prst="rect">
            <a:avLst/>
          </a:prstGeom>
          <a:noFill/>
        </p:spPr>
        <p:txBody>
          <a:bodyPr wrap="square" lIns="109728" tIns="73152">
            <a:spAutoFit/>
          </a:bodyPr>
          <a:lstStyle/>
          <a:p>
            <a:pPr>
              <a:spcAft>
                <a:spcPts val="1300"/>
              </a:spcAft>
              <a:defRPr sz="2000">
                <a:solidFill>
                  <a:srgbClr val="283442"/>
                </a:solidFill>
                <a:latin typeface="Aptos"/>
              </a:defRPr>
            </a:pPr>
            <a:r>
              <a:rPr sz="2800" dirty="0"/>
              <a:t>Attenuation means a reduction in sound level as sound travels.</a:t>
            </a:r>
          </a:p>
          <a:p>
            <a:pPr>
              <a:spcAft>
                <a:spcPts val="1300"/>
              </a:spcAft>
              <a:defRPr sz="2000">
                <a:solidFill>
                  <a:srgbClr val="283442"/>
                </a:solidFill>
                <a:latin typeface="Aptos"/>
              </a:defRPr>
            </a:pPr>
            <a:r>
              <a:rPr sz="2800" dirty="0"/>
              <a:t>Distance spreads the sound energy over a larger area.</a:t>
            </a:r>
          </a:p>
          <a:p>
            <a:pPr>
              <a:spcAft>
                <a:spcPts val="1300"/>
              </a:spcAft>
              <a:defRPr sz="2000">
                <a:solidFill>
                  <a:srgbClr val="283442"/>
                </a:solidFill>
                <a:latin typeface="Aptos"/>
              </a:defRPr>
            </a:pPr>
            <a:r>
              <a:rPr sz="2800" dirty="0"/>
              <a:t>Air, curtains, acoustic panels and other materials can absorb some sound energy.</a:t>
            </a:r>
          </a:p>
          <a:p>
            <a:pPr>
              <a:spcAft>
                <a:spcPts val="1300"/>
              </a:spcAft>
              <a:defRPr sz="2000">
                <a:solidFill>
                  <a:srgbClr val="283442"/>
                </a:solidFill>
                <a:latin typeface="Aptos"/>
              </a:defRPr>
            </a:pPr>
            <a:r>
              <a:rPr sz="2800" dirty="0"/>
              <a:t>Barriers and building elements can reduce the sound transmitted to another space.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772400" y="1828800"/>
            <a:ext cx="3474720" cy="2194560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7772400" y="1828800"/>
            <a:ext cx="82296" cy="2194560"/>
          </a:xfrm>
          <a:prstGeom prst="rect">
            <a:avLst/>
          </a:prstGeom>
          <a:solidFill>
            <a:srgbClr val="F2A6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7973568" y="1965960"/>
            <a:ext cx="3127248" cy="384048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rPr dirty="0"/>
              <a:t>Building example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973568" y="2395728"/>
            <a:ext cx="3108960" cy="1536192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800" b="0">
                <a:solidFill>
                  <a:srgbClr val="283442"/>
                </a:solidFill>
                <a:latin typeface="Aptos"/>
              </a:defRPr>
            </a:pPr>
            <a:r>
              <a:rPr dirty="0"/>
              <a:t>A noisy corridor is less audible inside a room when the door is closed and the partition is well sealed.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640175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rPr sz="3200" dirty="0"/>
              <a:t>14. Resonance: when a vibration is strongly amplified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26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58368" y="1216248"/>
            <a:ext cx="7168896" cy="5403531"/>
          </a:xfrm>
          <a:prstGeom prst="rect">
            <a:avLst/>
          </a:prstGeom>
          <a:noFill/>
        </p:spPr>
        <p:txBody>
          <a:bodyPr wrap="square" lIns="109728" tIns="73152">
            <a:spAutoFit/>
          </a:bodyPr>
          <a:lstStyle/>
          <a:p>
            <a:pPr>
              <a:spcAft>
                <a:spcPts val="1400"/>
              </a:spcAft>
              <a:defRPr sz="2000">
                <a:solidFill>
                  <a:srgbClr val="283442"/>
                </a:solidFill>
                <a:latin typeface="Aptos"/>
              </a:defRPr>
            </a:pPr>
            <a:r>
              <a:rPr sz="3200" dirty="0"/>
              <a:t>Every object has natural frequencies at which it tends to vibrate.</a:t>
            </a:r>
          </a:p>
          <a:p>
            <a:pPr>
              <a:spcAft>
                <a:spcPts val="1400"/>
              </a:spcAft>
              <a:defRPr sz="2000">
                <a:solidFill>
                  <a:srgbClr val="283442"/>
                </a:solidFill>
                <a:latin typeface="Aptos"/>
              </a:defRPr>
            </a:pPr>
            <a:r>
              <a:rPr sz="3200" dirty="0"/>
              <a:t>When an external vibration matches a natural frequency, the response can become much larger: resonance.</a:t>
            </a:r>
          </a:p>
          <a:p>
            <a:pPr>
              <a:spcAft>
                <a:spcPts val="1400"/>
              </a:spcAft>
              <a:defRPr sz="2000">
                <a:solidFill>
                  <a:srgbClr val="283442"/>
                </a:solidFill>
                <a:latin typeface="Aptos"/>
              </a:defRPr>
            </a:pPr>
            <a:r>
              <a:rPr sz="3200" dirty="0"/>
              <a:t>A singer and a glass is a familiar example often used to discuss resonance; breaking a glass requires the right conditions and sufficient energy.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772400" y="1828800"/>
            <a:ext cx="3474720" cy="2286000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7772400" y="1828800"/>
            <a:ext cx="82296" cy="2286000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7973568" y="1965960"/>
            <a:ext cx="3127248" cy="384048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rPr dirty="0"/>
              <a:t>Building comfort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973568" y="2395728"/>
            <a:ext cx="3108960" cy="1627632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800" b="0">
                <a:solidFill>
                  <a:srgbClr val="283442"/>
                </a:solidFill>
                <a:latin typeface="Aptos"/>
              </a:defRPr>
            </a:pPr>
            <a:r>
              <a:t>Room modes and vibrating building elements can cause some frequencies to sound unusually strong.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701731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rPr sz="3600" dirty="0"/>
              <a:t>15. Ambient noise: the sound already present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27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859536" y="1296091"/>
            <a:ext cx="5236464" cy="3029224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 flipH="1">
            <a:off x="804671" y="1591056"/>
            <a:ext cx="100585" cy="2523744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1106424" y="1572768"/>
            <a:ext cx="4599432" cy="517065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rPr sz="2400" dirty="0"/>
              <a:t>Definition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106424" y="1965960"/>
            <a:ext cx="4581143" cy="2363724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800" b="0">
                <a:solidFill>
                  <a:srgbClr val="283442"/>
                </a:solidFill>
                <a:latin typeface="Aptos"/>
              </a:defRPr>
            </a:pPr>
            <a:r>
              <a:rPr sz="2400" dirty="0"/>
              <a:t>Ambient noise is the existing background sound in an environment, excluding or including a particular source depending on the measurement definition.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309360" y="1645920"/>
            <a:ext cx="5074920" cy="2011680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6309360" y="1645920"/>
            <a:ext cx="82296" cy="2011680"/>
          </a:xfrm>
          <a:prstGeom prst="rect">
            <a:avLst/>
          </a:prstGeom>
          <a:solidFill>
            <a:srgbClr val="F2A6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510528" y="1783080"/>
            <a:ext cx="4727448" cy="517065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rPr sz="2400" dirty="0"/>
              <a:t>Building examples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510528" y="2212848"/>
            <a:ext cx="4709159" cy="886397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0">
                <a:solidFill>
                  <a:srgbClr val="283442"/>
                </a:solidFill>
                <a:latin typeface="Aptos"/>
              </a:defRPr>
            </a:pPr>
            <a:r>
              <a:rPr sz="2400" dirty="0"/>
              <a:t>Ventilation, traffic, people talking, computers and plant equipment.</a:t>
            </a:r>
          </a:p>
        </p:txBody>
      </p:sp>
      <p:sp>
        <p:nvSpPr>
          <p:cNvPr id="16" name="TextBox 15"/>
          <p:cNvSpPr txBox="1"/>
          <p:nvPr/>
        </p:nvSpPr>
        <p:spPr>
          <a:xfrm rot="10800000" flipV="1">
            <a:off x="859536" y="4528840"/>
            <a:ext cx="10204704" cy="1809726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2000" b="1">
                <a:solidFill>
                  <a:srgbClr val="142742"/>
                </a:solidFill>
                <a:latin typeface="Aptos"/>
              </a:defRPr>
            </a:pPr>
            <a:r>
              <a:rPr sz="3600" dirty="0"/>
              <a:t>Design goal: background noise should be suitable for the activity — speech, study, sleep or performance.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2" grpId="0" animBg="1"/>
      <p:bldP spid="1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763286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rPr sz="4000" dirty="0"/>
              <a:t>Exam practice: choose the best answer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28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1508760"/>
            <a:ext cx="10570464" cy="4767459"/>
          </a:xfrm>
          <a:prstGeom prst="rect">
            <a:avLst/>
          </a:prstGeom>
          <a:noFill/>
        </p:spPr>
        <p:txBody>
          <a:bodyPr wrap="square" lIns="109728" tIns="73152">
            <a:spAutoFit/>
          </a:bodyPr>
          <a:lstStyle/>
          <a:p>
            <a:pPr>
              <a:spcAft>
                <a:spcPts val="1500"/>
              </a:spcAft>
              <a:defRPr sz="2100">
                <a:solidFill>
                  <a:srgbClr val="283442"/>
                </a:solidFill>
                <a:latin typeface="Aptos"/>
              </a:defRPr>
            </a:pPr>
            <a:r>
              <a:rPr sz="3600" dirty="0"/>
              <a:t>1. Which has the higher pitch: 100 Hz or 1,000 Hz?</a:t>
            </a:r>
          </a:p>
          <a:p>
            <a:pPr>
              <a:spcAft>
                <a:spcPts val="1500"/>
              </a:spcAft>
              <a:defRPr sz="2100">
                <a:solidFill>
                  <a:srgbClr val="283442"/>
                </a:solidFill>
                <a:latin typeface="Aptos"/>
              </a:defRPr>
            </a:pPr>
            <a:r>
              <a:rPr sz="3600" dirty="0"/>
              <a:t>2. What does amplitude mainly affect: pitch or loudness?</a:t>
            </a:r>
          </a:p>
          <a:p>
            <a:pPr>
              <a:spcAft>
                <a:spcPts val="1500"/>
              </a:spcAft>
              <a:defRPr sz="2100">
                <a:solidFill>
                  <a:srgbClr val="283442"/>
                </a:solidFill>
                <a:latin typeface="Aptos"/>
              </a:defRPr>
            </a:pPr>
            <a:r>
              <a:rPr sz="3600" dirty="0"/>
              <a:t>3. What is the unit of frequency?</a:t>
            </a:r>
          </a:p>
          <a:p>
            <a:pPr>
              <a:spcAft>
                <a:spcPts val="1500"/>
              </a:spcAft>
              <a:defRPr sz="2100">
                <a:solidFill>
                  <a:srgbClr val="283442"/>
                </a:solidFill>
                <a:latin typeface="Aptos"/>
              </a:defRPr>
            </a:pPr>
            <a:r>
              <a:rPr sz="3600" dirty="0"/>
              <a:t>4. In air, if frequency increases while wave speed stays constant, what happens to wavelength?</a:t>
            </a:r>
          </a:p>
          <a:p>
            <a:pPr>
              <a:spcAft>
                <a:spcPts val="1500"/>
              </a:spcAft>
              <a:defRPr sz="2100">
                <a:solidFill>
                  <a:srgbClr val="283442"/>
                </a:solidFill>
                <a:latin typeface="Aptos"/>
              </a:defRPr>
            </a:pPr>
            <a:r>
              <a:rPr sz="3600" dirty="0"/>
              <a:t>5. What is a rarefaction?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59436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rPr dirty="0"/>
              <a:t>Exam practice: answers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2920" y="6565392"/>
            <a:ext cx="9144000" cy="164592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900" b="0">
                <a:solidFill>
                  <a:srgbClr val="5B6C7D"/>
                </a:solidFill>
                <a:latin typeface="Aptos"/>
              </a:defRPr>
            </a:pPr>
            <a:r>
              <a:t>SOUND FUNDAMENTALS • 22 OCTOBER 2026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29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1554480"/>
            <a:ext cx="10424160" cy="4114800"/>
          </a:xfrm>
          <a:prstGeom prst="rect">
            <a:avLst/>
          </a:prstGeom>
          <a:noFill/>
        </p:spPr>
        <p:txBody>
          <a:bodyPr wrap="square" lIns="109728" tIns="73152">
            <a:spAutoFit/>
          </a:bodyPr>
          <a:lstStyle/>
          <a:p>
            <a:pPr>
              <a:spcAft>
                <a:spcPts val="1500"/>
              </a:spcAft>
              <a:defRPr sz="2100">
                <a:solidFill>
                  <a:srgbClr val="283442"/>
                </a:solidFill>
                <a:latin typeface="Aptos"/>
              </a:defRPr>
            </a:pPr>
            <a:r>
              <a:t>1. 1,000 Hz — higher frequency means higher pitch.</a:t>
            </a:r>
          </a:p>
          <a:p>
            <a:pPr>
              <a:spcAft>
                <a:spcPts val="1500"/>
              </a:spcAft>
              <a:defRPr sz="2100">
                <a:solidFill>
                  <a:srgbClr val="283442"/>
                </a:solidFill>
                <a:latin typeface="Aptos"/>
              </a:defRPr>
            </a:pPr>
            <a:r>
              <a:t>2. Loudness (for the same tone and conditions).</a:t>
            </a:r>
          </a:p>
          <a:p>
            <a:pPr>
              <a:spcAft>
                <a:spcPts val="1500"/>
              </a:spcAft>
              <a:defRPr sz="2100">
                <a:solidFill>
                  <a:srgbClr val="283442"/>
                </a:solidFill>
                <a:latin typeface="Aptos"/>
              </a:defRPr>
            </a:pPr>
            <a:r>
              <a:t>3. Hertz (Hz).</a:t>
            </a:r>
          </a:p>
          <a:p>
            <a:pPr>
              <a:spcAft>
                <a:spcPts val="1500"/>
              </a:spcAft>
              <a:defRPr sz="2100">
                <a:solidFill>
                  <a:srgbClr val="283442"/>
                </a:solidFill>
                <a:latin typeface="Aptos"/>
              </a:defRPr>
            </a:pPr>
            <a:r>
              <a:t>4. Wavelength decreases because v = fλ and v is approximately constant.</a:t>
            </a:r>
          </a:p>
          <a:p>
            <a:pPr>
              <a:spcAft>
                <a:spcPts val="1500"/>
              </a:spcAft>
              <a:defRPr sz="2100">
                <a:solidFill>
                  <a:srgbClr val="283442"/>
                </a:solidFill>
                <a:latin typeface="Aptos"/>
              </a:defRPr>
            </a:pPr>
            <a:r>
              <a:t>5. A region where air particles are farther apart and pressure is slightly lower.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59436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rPr dirty="0"/>
              <a:t>Exam-style calculation: wavelength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30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1417320"/>
            <a:ext cx="10515600" cy="59436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100" b="1">
                <a:solidFill>
                  <a:srgbClr val="142742"/>
                </a:solidFill>
                <a:latin typeface="Aptos"/>
              </a:defRPr>
            </a:pPr>
            <a:r>
              <a:rPr dirty="0"/>
              <a:t>A sound wave travels at 340 m/s and has a frequency of 500 Hz. Calculate its wavelength.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14400" y="2423160"/>
            <a:ext cx="10149840" cy="50292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2500" b="1">
                <a:solidFill>
                  <a:srgbClr val="009196"/>
                </a:solidFill>
                <a:latin typeface="Aptos"/>
              </a:defRPr>
            </a:pPr>
            <a:r>
              <a:rPr dirty="0"/>
              <a:t>Formula:  λ = v ÷ f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14400" y="3200400"/>
            <a:ext cx="10149840" cy="50292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2300" b="0">
                <a:solidFill>
                  <a:srgbClr val="283442"/>
                </a:solidFill>
                <a:latin typeface="Aptos"/>
              </a:defRPr>
            </a:pPr>
            <a:r>
              <a:rPr dirty="0"/>
              <a:t>Substitution:  λ = 340 ÷ 500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14400" y="3977639"/>
            <a:ext cx="10149840" cy="50292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2500" b="1">
                <a:solidFill>
                  <a:srgbClr val="29855D"/>
                </a:solidFill>
                <a:latin typeface="Aptos"/>
              </a:defRPr>
            </a:pPr>
            <a:r>
              <a:rPr dirty="0"/>
              <a:t>Calculation:  λ = 0.68 m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14400" y="4800600"/>
            <a:ext cx="10149840" cy="50292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ctr">
              <a:defRPr sz="1800" b="0">
                <a:solidFill>
                  <a:srgbClr val="5B6C7D"/>
                </a:solidFill>
                <a:latin typeface="Aptos"/>
              </a:defRPr>
            </a:pPr>
            <a:r>
              <a:rPr dirty="0"/>
              <a:t>Exam habit: write the formula first, show substitution, then state the answer with a unit.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59436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rPr dirty="0"/>
              <a:t>Exit ticket: answer before you leave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2920" y="6565392"/>
            <a:ext cx="9144000" cy="164592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900" b="0">
                <a:solidFill>
                  <a:srgbClr val="5B6C7D"/>
                </a:solidFill>
                <a:latin typeface="Aptos"/>
              </a:defRPr>
            </a:pPr>
            <a:r>
              <a:t>SOUND FUNDAMENTALS • 22 OCTOBER 2026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31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1554480"/>
            <a:ext cx="10424160" cy="4023360"/>
          </a:xfrm>
          <a:prstGeom prst="rect">
            <a:avLst/>
          </a:prstGeom>
          <a:noFill/>
        </p:spPr>
        <p:txBody>
          <a:bodyPr wrap="square" lIns="109728" tIns="73152">
            <a:spAutoFit/>
          </a:bodyPr>
          <a:lstStyle/>
          <a:p>
            <a:pPr>
              <a:spcAft>
                <a:spcPts val="1800"/>
              </a:spcAft>
              <a:defRPr sz="2100">
                <a:solidFill>
                  <a:srgbClr val="283442"/>
                </a:solidFill>
                <a:latin typeface="Aptos"/>
              </a:defRPr>
            </a:pPr>
            <a:r>
              <a:rPr dirty="0"/>
              <a:t>Explain in one sentence how sound travels through air.</a:t>
            </a:r>
          </a:p>
          <a:p>
            <a:pPr>
              <a:spcAft>
                <a:spcPts val="1800"/>
              </a:spcAft>
              <a:defRPr sz="2100">
                <a:solidFill>
                  <a:srgbClr val="283442"/>
                </a:solidFill>
                <a:latin typeface="Aptos"/>
              </a:defRPr>
            </a:pPr>
            <a:r>
              <a:rPr dirty="0"/>
              <a:t>What is the difference between frequency and amplitude?</a:t>
            </a:r>
          </a:p>
          <a:p>
            <a:pPr>
              <a:spcAft>
                <a:spcPts val="1800"/>
              </a:spcAft>
              <a:defRPr sz="2100">
                <a:solidFill>
                  <a:srgbClr val="283442"/>
                </a:solidFill>
                <a:latin typeface="Aptos"/>
              </a:defRPr>
            </a:pPr>
            <a:r>
              <a:rPr dirty="0"/>
              <a:t>Write the wave equation and identify its three quantities.</a:t>
            </a:r>
          </a:p>
          <a:p>
            <a:pPr>
              <a:spcAft>
                <a:spcPts val="1800"/>
              </a:spcAft>
              <a:defRPr sz="2100">
                <a:solidFill>
                  <a:srgbClr val="283442"/>
                </a:solidFill>
                <a:latin typeface="Aptos"/>
              </a:defRPr>
            </a:pPr>
            <a:r>
              <a:rPr dirty="0"/>
              <a:t>A 100 Hz tone and a 1,000 Hz tone are played at the same loudness. Which has the higher pitch?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576072"/>
            <a:ext cx="11064240" cy="59436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2900" b="1">
                <a:solidFill>
                  <a:srgbClr val="142742"/>
                </a:solidFill>
                <a:latin typeface="Aptos"/>
              </a:defRPr>
            </a:pPr>
            <a:r>
              <a:t>Formula and unit reference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2920" y="6565392"/>
            <a:ext cx="9144000" cy="164592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900" b="0">
                <a:solidFill>
                  <a:srgbClr val="5B6C7D"/>
                </a:solidFill>
                <a:latin typeface="Aptos"/>
              </a:defRPr>
            </a:pPr>
            <a:r>
              <a:t>SOUND FUNDAMENTALS • 22 OCTOBER 2026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09960" y="6537960"/>
            <a:ext cx="548640" cy="182880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 algn="r">
              <a:defRPr sz="900" b="0">
                <a:solidFill>
                  <a:srgbClr val="5B6C7D"/>
                </a:solidFill>
                <a:latin typeface="Aptos"/>
              </a:defRPr>
            </a:pPr>
            <a:r>
              <a:t>32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1520" y="1508760"/>
            <a:ext cx="5212080" cy="1463040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731520" y="1508760"/>
            <a:ext cx="82296" cy="1463040"/>
          </a:xfrm>
          <a:prstGeom prst="rect">
            <a:avLst/>
          </a:prstGeom>
          <a:solidFill>
            <a:srgbClr val="00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32688" y="1645919"/>
            <a:ext cx="4864608" cy="384048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t>Wave equation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2688" y="2075688"/>
            <a:ext cx="4846320" cy="804672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0">
                <a:solidFill>
                  <a:srgbClr val="283442"/>
                </a:solidFill>
                <a:latin typeface="Aptos"/>
              </a:defRPr>
            </a:pPr>
            <a:r>
              <a:t>v = fλ</a:t>
            </a:r>
            <a:br/>
            <a:r>
              <a:t>λ = v ÷ f</a:t>
            </a:r>
            <a:br/>
            <a:r>
              <a:t>f = v ÷ λ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217920" y="1508760"/>
            <a:ext cx="5212080" cy="1463040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6217920" y="1508760"/>
            <a:ext cx="82296" cy="1463040"/>
          </a:xfrm>
          <a:prstGeom prst="rect">
            <a:avLst/>
          </a:prstGeom>
          <a:solidFill>
            <a:srgbClr val="F2A6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419088" y="1645919"/>
            <a:ext cx="4864608" cy="384048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t>Sound intensity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19088" y="2075688"/>
            <a:ext cx="4846320" cy="804672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0">
                <a:solidFill>
                  <a:srgbClr val="283442"/>
                </a:solidFill>
                <a:latin typeface="Aptos"/>
              </a:defRPr>
            </a:pPr>
            <a:r>
              <a:t>I = P ÷ (4πr²)</a:t>
            </a:r>
            <a:br/>
            <a:r>
              <a:t>I in W/m²; P in W; r in m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731520" y="3337560"/>
            <a:ext cx="5212080" cy="1417320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731520" y="3337560"/>
            <a:ext cx="82296" cy="1417320"/>
          </a:xfrm>
          <a:prstGeom prst="rect">
            <a:avLst/>
          </a:prstGeom>
          <a:solidFill>
            <a:srgbClr val="4880B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932688" y="3474720"/>
            <a:ext cx="4864608" cy="384048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t>Key units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32688" y="3904487"/>
            <a:ext cx="4846320" cy="758952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800" b="0">
                <a:solidFill>
                  <a:srgbClr val="283442"/>
                </a:solidFill>
                <a:latin typeface="Aptos"/>
              </a:defRPr>
            </a:pPr>
            <a:r>
              <a:t>Frequency: Hz</a:t>
            </a:r>
            <a:br/>
            <a:r>
              <a:t>Wavelength: m</a:t>
            </a:r>
            <a:br/>
            <a:r>
              <a:t>Wave speed: m/s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6217920" y="3337560"/>
            <a:ext cx="5212080" cy="1417320"/>
          </a:xfrm>
          <a:prstGeom prst="roundRect">
            <a:avLst/>
          </a:prstGeom>
          <a:solidFill>
            <a:srgbClr val="EFF6F8"/>
          </a:solidFill>
          <a:ln>
            <a:solidFill>
              <a:srgbClr val="DCE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Rectangle 20"/>
          <p:cNvSpPr/>
          <p:nvPr/>
        </p:nvSpPr>
        <p:spPr>
          <a:xfrm>
            <a:off x="6217920" y="3337560"/>
            <a:ext cx="82296" cy="1417320"/>
          </a:xfrm>
          <a:prstGeom prst="rect">
            <a:avLst/>
          </a:prstGeom>
          <a:solidFill>
            <a:srgbClr val="C042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6419088" y="3474720"/>
            <a:ext cx="4864608" cy="384048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900" b="1">
                <a:solidFill>
                  <a:srgbClr val="142742"/>
                </a:solidFill>
                <a:latin typeface="Aptos"/>
              </a:defRPr>
            </a:pPr>
            <a:r>
              <a:t>Remember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419088" y="3904487"/>
            <a:ext cx="4846320" cy="758952"/>
          </a:xfrm>
          <a:prstGeom prst="rect">
            <a:avLst/>
          </a:prstGeom>
          <a:noFill/>
        </p:spPr>
        <p:txBody>
          <a:bodyPr wrap="square" lIns="73152" tIns="73152" rIns="73152" bIns="73152">
            <a:spAutoFit/>
          </a:bodyPr>
          <a:lstStyle/>
          <a:p>
            <a:pPr>
              <a:defRPr sz="1800" b="0">
                <a:solidFill>
                  <a:srgbClr val="283442"/>
                </a:solidFill>
                <a:latin typeface="Aptos"/>
              </a:defRPr>
            </a:pPr>
            <a:r>
              <a:t>Pitch ↔ frequency</a:t>
            </a:r>
            <a:br/>
            <a:r>
              <a:t>Loudness ↔ amplitude / sound level</a:t>
            </a:r>
            <a:br/>
            <a:r>
              <a:t>Octave: frequency ratio 2:1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051AD-735C-7676-4DF5-9CEED2289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Homework before next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4F7141-31C7-FAA9-4FB6-685177BBCA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11237976" cy="452596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1. Is a 100 Hz tone higher or lower in pitch than a 1,000 Hz tone? Explain your answer.</a:t>
            </a:r>
          </a:p>
          <a:p>
            <a:pPr marL="0" indent="0">
              <a:buNone/>
            </a:pPr>
            <a:r>
              <a:rPr lang="en-GB" dirty="0"/>
              <a:t>2. A sound wave travels at 340 m/s and has a frequency of 500 Hz. Calculate its wavelength using the formula: Wavelength = Wave speed / Frequency.</a:t>
            </a:r>
          </a:p>
          <a:p>
            <a:pPr marL="0" indent="0">
              <a:buNone/>
            </a:pPr>
            <a:r>
              <a:rPr lang="en-GB" dirty="0"/>
              <a:t>3. A sound wave has a frequency of 200 Hz and a wavelength of 1.5 m. Calculate its speed using the formula: Wave speed = Frequency × Wavelength.</a:t>
            </a:r>
          </a:p>
          <a:p>
            <a:pPr marL="0" indent="0">
              <a:buNone/>
            </a:pPr>
            <a:r>
              <a:rPr lang="en-GB" dirty="0"/>
              <a:t>4. A sound source has a power of 120 W. Calculate the sound intensity at a distance of 5 m using the formula: I = P / (4πr²).</a:t>
            </a:r>
          </a:p>
          <a:p>
            <a:pPr marL="0" indent="0">
              <a:buNone/>
            </a:pPr>
            <a:r>
              <a:rPr lang="en-GB" dirty="0"/>
              <a:t>5. Explain the difference between frequency and amplitude. How does each affect the sound we hear?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32351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2282</Words>
  <Application>Microsoft Office PowerPoint</Application>
  <PresentationFormat>Widescreen</PresentationFormat>
  <Paragraphs>248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6" baseType="lpstr">
      <vt:lpstr>Calibri</vt:lpstr>
      <vt:lpstr>Arial</vt:lpstr>
      <vt:lpstr>Office Theme</vt:lpstr>
      <vt:lpstr>Sound Fundamentals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Homework before next session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Chandana Kola</cp:lastModifiedBy>
  <cp:revision>44</cp:revision>
  <dcterms:created xsi:type="dcterms:W3CDTF">2013-01-27T09:14:16Z</dcterms:created>
  <dcterms:modified xsi:type="dcterms:W3CDTF">2026-10-22T15:22:45Z</dcterms:modified>
  <cp:category/>
</cp:coreProperties>
</file>