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71" r:id="rId2"/>
    <p:sldId id="256" r:id="rId3"/>
    <p:sldId id="272" r:id="rId4"/>
    <p:sldId id="258" r:id="rId5"/>
    <p:sldId id="259" r:id="rId6"/>
    <p:sldId id="257" r:id="rId7"/>
    <p:sldId id="260" r:id="rId8"/>
    <p:sldId id="261" r:id="rId9"/>
    <p:sldId id="262" r:id="rId10"/>
    <p:sldId id="263" r:id="rId11"/>
    <p:sldId id="264" r:id="rId12"/>
    <p:sldId id="265" r:id="rId13"/>
    <p:sldId id="270" r:id="rId14"/>
    <p:sldId id="266" r:id="rId15"/>
    <p:sldId id="267" r:id="rId16"/>
    <p:sldId id="268" r:id="rId17"/>
    <p:sldId id="273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40C9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8162" autoAdjust="0"/>
    <p:restoredTop sz="94660"/>
  </p:normalViewPr>
  <p:slideViewPr>
    <p:cSldViewPr snapToGrid="0">
      <p:cViewPr varScale="1">
        <p:scale>
          <a:sx n="72" d="100"/>
          <a:sy n="72" d="100"/>
        </p:scale>
        <p:origin x="936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C2B9F7-401D-47C7-B416-0DF1F1C608E4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B5C8FC-24E9-4189-9724-914A57027A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97378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1FBC9A-3823-45F6-A674-B511AAA86CD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9FAA4D1-EABF-456B-96F3-9C39D74ADAC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46F3A2-3AA3-4CD7-8A0C-6A0AF254F1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866DD2-DC1E-45C5-860A-D5BEEE9C6D9C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C82663-20D7-4D69-B1DE-B3A32CBA0E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F1C978-7CF9-4230-BF58-25C649F72C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B6D0A4-A646-493E-B4F8-22B94B9B9F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91669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B18D8F-AF83-4B32-9EC2-A7F4D42AD9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E957FC-B663-452C-91BE-B978D29AAF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FF98F5-12A4-47F0-9E3B-E32DCBEBB5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866DD2-DC1E-45C5-860A-D5BEEE9C6D9C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4A1038-CEB3-45F7-B13B-D5EC3FC156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10107A-9C51-42D0-8A20-81D60BA168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B6D0A4-A646-493E-B4F8-22B94B9B9F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91887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69CF2C-99E7-400B-BE11-B5AADD6408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49E4DE8-7AF8-4D03-876E-7E4912B3C8D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D54A99-8E02-4390-BB35-51480A1C0F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866DD2-DC1E-45C5-860A-D5BEEE9C6D9C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451569-E216-400A-B3BC-9CB076F5B6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7785C7-4DDC-4819-926E-260779B315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B6D0A4-A646-493E-B4F8-22B94B9B9F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76434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CB6F13-3EEB-4F77-A467-A1CC09DCE3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BC5322-3BC9-4EC0-BFAF-6139A548242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315822A-5C2F-4F0F-BE62-DACD25E2E8A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6D53D18-F1B4-4465-B754-5BDCEFDE70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866DD2-DC1E-45C5-860A-D5BEEE9C6D9C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71EF64B-02F2-4545-8FC1-878D44A6E0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BD6224F-ECEB-4D12-A75C-E11A9BE3DE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B6D0A4-A646-493E-B4F8-22B94B9B9F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64782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257734-838B-4AC9-83FF-8C75C32747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F59F17-96DC-4B0E-A94A-254345AEBE3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379CCA8-9342-46AF-AE9E-58C6DBC58D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629C4DA-0841-4B73-BDB5-12E5AA58027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06E2EAB-4F1C-4EC8-BC83-E2A647AAA6A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03623A3-E620-4CA8-A0EC-1707747A38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866DD2-DC1E-45C5-860A-D5BEEE9C6D9C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4CF01A4-9D3B-43BC-94F7-00F4A19A66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C956A63-B3DC-4ADF-AC89-ADED6DE0C1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B6D0A4-A646-493E-B4F8-22B94B9B9F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78589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FE9C52-8B86-4702-9AF2-F67423B22A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F759830-C5EB-4663-B5A1-D59162321F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866DD2-DC1E-45C5-860A-D5BEEE9C6D9C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D95867B-E93C-47F6-8DD4-2F2E2E35BA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036AE77-C4CC-4AB0-BFEC-5F151C48E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B6D0A4-A646-493E-B4F8-22B94B9B9F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23696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2B26DF6-AA33-4EBD-ACEA-81645DB28B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866DD2-DC1E-45C5-860A-D5BEEE9C6D9C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316875A-9966-4311-9154-DFE5F52CC7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4F6670B-63FA-43FD-BB3C-B6AE206B07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B6D0A4-A646-493E-B4F8-22B94B9B9F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94126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0D1599-D257-4341-ABEC-68B2957A89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E88AC4-89B8-497D-918B-421871EA2D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B304F61-488A-4F43-8AC4-F79568FA97F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9A0B4FA-BB75-4F2C-8619-E11EC7D112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866DD2-DC1E-45C5-860A-D5BEEE9C6D9C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6CD14C4-11D7-4535-AC8D-3DB07219AE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E5BA61-C691-44DC-9DE4-FBE4B3229D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B6D0A4-A646-493E-B4F8-22B94B9B9F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42171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A79C34-04D5-4EF1-AF6C-3D8758B922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0F27C93-178F-4566-B9AD-F588086909A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1A6934-85A7-41FA-B8D4-4000E58BCA2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94D414F-9D93-4724-A754-2EB855AA20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866DD2-DC1E-45C5-860A-D5BEEE9C6D9C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AA4F5B8-8BBF-4E55-A74F-DFDD93D0BB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6C99F4D-66E4-4221-90AE-35C1D3074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B6D0A4-A646-493E-B4F8-22B94B9B9F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6462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8A2D5D-43A1-42D1-A578-ACCA7C4236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9FA5525-A4C9-4FD2-B7C2-E90F064758D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54FA51-F5F5-441B-9F3D-8A809A7A7A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866DD2-DC1E-45C5-860A-D5BEEE9C6D9C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5931DA-6AEC-4B85-8400-54601F4D4F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2EDC14-AFAA-49E4-A207-A93959C865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B6D0A4-A646-493E-B4F8-22B94B9B9F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63802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EEDF394-2B4B-4D68-8D80-64F4BFC9D88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829CF91-519F-428F-A671-E5DFEF7B0AF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FB7594-1F28-4BFB-912D-E944F6BBE7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866DD2-DC1E-45C5-860A-D5BEEE9C6D9C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D4EB23-AE5F-4A64-9659-2ED6C4A4D6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AF8791-0F48-41CA-8D72-678CAFE7DD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B6D0A4-A646-493E-B4F8-22B94B9B9F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352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F9ADB9-36B6-4B67-9874-D6B0204BC5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305D113-76C3-46CA-8E54-66D1594949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4B8A62-DC0D-48A9-A6BE-ADE721697FB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866DD2-DC1E-45C5-860A-D5BEEE9C6D9C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916848-24A5-43C0-9431-9DA9BB92C14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CE50FA-BD27-4478-89E2-F64B5CA3608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B6D0A4-A646-493E-B4F8-22B94B9B9F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78430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7.jpg"/><Relationship Id="rId7" Type="http://schemas.openxmlformats.org/officeDocument/2006/relationships/image" Target="../media/image5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4.png"/><Relationship Id="rId10" Type="http://schemas.openxmlformats.org/officeDocument/2006/relationships/image" Target="../media/image19.jpg"/><Relationship Id="rId4" Type="http://schemas.openxmlformats.org/officeDocument/2006/relationships/image" Target="../media/image3.png"/><Relationship Id="rId9" Type="http://schemas.openxmlformats.org/officeDocument/2006/relationships/image" Target="../media/image17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73842DBE-BC55-4768-8314-0642BDED7EAA}"/>
              </a:ext>
            </a:extLst>
          </p:cNvPr>
          <p:cNvSpPr/>
          <p:nvPr/>
        </p:nvSpPr>
        <p:spPr>
          <a:xfrm>
            <a:off x="0" y="4348158"/>
            <a:ext cx="11673003" cy="209288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8000" b="1" dirty="0">
                <a:ln w="22225">
                  <a:solidFill>
                    <a:srgbClr val="C00000"/>
                  </a:solidFill>
                  <a:prstDash val="solid"/>
                </a:ln>
                <a:solidFill>
                  <a:srgbClr val="FF0000"/>
                </a:solidFill>
                <a:latin typeface="Sassoon Primary Std" panose="020B0503020103030203" pitchFamily="34" charset="0"/>
              </a:rPr>
              <a:t> </a:t>
            </a:r>
            <a:r>
              <a:rPr lang="en-GB" sz="13000" b="1" dirty="0" err="1">
                <a:ln w="22225">
                  <a:solidFill>
                    <a:srgbClr val="C00000"/>
                  </a:solidFill>
                  <a:prstDash val="solid"/>
                </a:ln>
                <a:solidFill>
                  <a:srgbClr val="FF0000"/>
                </a:solidFill>
                <a:latin typeface="Sassoon Primary Std" panose="020B0503020103030203" pitchFamily="34" charset="0"/>
              </a:rPr>
              <a:t>Croeso</a:t>
            </a:r>
            <a:r>
              <a:rPr lang="en-GB" sz="13000" b="1" dirty="0">
                <a:ln w="22225">
                  <a:solidFill>
                    <a:srgbClr val="C00000"/>
                  </a:solidFill>
                  <a:prstDash val="solid"/>
                </a:ln>
                <a:solidFill>
                  <a:srgbClr val="FF0000"/>
                </a:solidFill>
                <a:latin typeface="Sassoon Primary Std" panose="020B0503020103030203" pitchFamily="34" charset="0"/>
              </a:rPr>
              <a:t> </a:t>
            </a:r>
            <a:r>
              <a:rPr lang="en-GB" sz="13000" b="1" dirty="0" err="1">
                <a:ln w="22225">
                  <a:solidFill>
                    <a:srgbClr val="C00000"/>
                  </a:solidFill>
                  <a:prstDash val="solid"/>
                </a:ln>
                <a:solidFill>
                  <a:srgbClr val="FF0000"/>
                </a:solidFill>
                <a:latin typeface="Sassoon Primary Std" panose="020B0503020103030203" pitchFamily="34" charset="0"/>
              </a:rPr>
              <a:t>i’r</a:t>
            </a:r>
            <a:r>
              <a:rPr lang="en-GB" sz="13000" b="1" dirty="0">
                <a:ln w="22225">
                  <a:solidFill>
                    <a:srgbClr val="C00000"/>
                  </a:solidFill>
                  <a:prstDash val="solid"/>
                </a:ln>
                <a:solidFill>
                  <a:srgbClr val="FF0000"/>
                </a:solidFill>
                <a:latin typeface="Sassoon Primary Std" panose="020B0503020103030203" pitchFamily="34" charset="0"/>
              </a:rPr>
              <a:t> </a:t>
            </a:r>
            <a:r>
              <a:rPr lang="en-GB" sz="13000" b="1" dirty="0" err="1">
                <a:ln w="22225">
                  <a:solidFill>
                    <a:srgbClr val="C00000"/>
                  </a:solidFill>
                  <a:prstDash val="solid"/>
                </a:ln>
                <a:solidFill>
                  <a:srgbClr val="FF0000"/>
                </a:solidFill>
                <a:latin typeface="Sassoon Primary Std" panose="020B0503020103030203" pitchFamily="34" charset="0"/>
              </a:rPr>
              <a:t>wers</a:t>
            </a:r>
            <a:r>
              <a:rPr lang="en-GB" sz="13000" b="1" dirty="0">
                <a:ln w="22225">
                  <a:solidFill>
                    <a:srgbClr val="C00000"/>
                  </a:solidFill>
                  <a:prstDash val="solid"/>
                </a:ln>
                <a:solidFill>
                  <a:srgbClr val="FF0000"/>
                </a:solidFill>
                <a:latin typeface="Sassoon Primary Std" panose="020B0503020103030203" pitchFamily="34" charset="0"/>
              </a:rPr>
              <a:t>!</a:t>
            </a:r>
            <a:endParaRPr lang="en-US" sz="13000" b="1" dirty="0">
              <a:ln w="22225">
                <a:solidFill>
                  <a:srgbClr val="C00000"/>
                </a:solidFill>
                <a:prstDash val="solid"/>
              </a:ln>
              <a:solidFill>
                <a:srgbClr val="FF0000"/>
              </a:solidFill>
            </a:endParaRPr>
          </a:p>
        </p:txBody>
      </p:sp>
      <p:pic>
        <p:nvPicPr>
          <p:cNvPr id="8" name="Picture 7" descr="A cup of coffee&#10;&#10;Description automatically generated">
            <a:extLst>
              <a:ext uri="{FF2B5EF4-FFF2-40B4-BE49-F238E27FC236}">
                <a16:creationId xmlns:a16="http://schemas.microsoft.com/office/drawing/2014/main" id="{A820729B-4A10-4C12-8295-0513EDC6DFC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57" r="2020" b="3948"/>
          <a:stretch/>
        </p:blipFill>
        <p:spPr>
          <a:xfrm>
            <a:off x="4815802" y="246406"/>
            <a:ext cx="2998694" cy="41017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37853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499E82-F245-485B-9BE0-765DEBF585A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38765" y="1907209"/>
            <a:ext cx="7533704" cy="2387600"/>
          </a:xfrm>
        </p:spPr>
        <p:txBody>
          <a:bodyPr>
            <a:noAutofit/>
          </a:bodyPr>
          <a:lstStyle/>
          <a:p>
            <a:r>
              <a:rPr lang="en-GB" sz="11000" dirty="0" err="1">
                <a:solidFill>
                  <a:srgbClr val="00B050"/>
                </a:solidFill>
                <a:latin typeface="Sassoon Primary Std" panose="020B0503020103030203" pitchFamily="34" charset="0"/>
              </a:rPr>
              <a:t>Anifeiliaid</a:t>
            </a:r>
            <a:r>
              <a:rPr lang="en-GB" sz="11000" dirty="0">
                <a:solidFill>
                  <a:srgbClr val="00B050"/>
                </a:solidFill>
                <a:latin typeface="Sassoon Primary Std" panose="020B0503020103030203" pitchFamily="34" charset="0"/>
              </a:rPr>
              <a:t> y </a:t>
            </a:r>
            <a:r>
              <a:rPr lang="en-GB" sz="11000" dirty="0" err="1">
                <a:solidFill>
                  <a:srgbClr val="00B050"/>
                </a:solidFill>
                <a:latin typeface="Sassoon Primary Std" panose="020B0503020103030203" pitchFamily="34" charset="0"/>
              </a:rPr>
              <a:t>goedwig</a:t>
            </a:r>
            <a:r>
              <a:rPr lang="en-GB" sz="11000" dirty="0">
                <a:solidFill>
                  <a:srgbClr val="00B050"/>
                </a:solidFill>
                <a:latin typeface="Sassoon Primary Std" panose="020B0503020103030203" pitchFamily="34" charset="0"/>
              </a:rPr>
              <a:t> law</a:t>
            </a:r>
          </a:p>
        </p:txBody>
      </p:sp>
      <p:pic>
        <p:nvPicPr>
          <p:cNvPr id="3" name="Picture 2" descr="A picture containing drawing&#10;&#10;Description automatically generated">
            <a:extLst>
              <a:ext uri="{FF2B5EF4-FFF2-40B4-BE49-F238E27FC236}">
                <a16:creationId xmlns:a16="http://schemas.microsoft.com/office/drawing/2014/main" id="{7A8021C8-A8A5-4F8F-BB8D-EA5F791FA3C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163" y="162530"/>
            <a:ext cx="2771323" cy="2818190"/>
          </a:xfrm>
          <a:prstGeom prst="rect">
            <a:avLst/>
          </a:prstGeom>
        </p:spPr>
      </p:pic>
      <p:pic>
        <p:nvPicPr>
          <p:cNvPr id="4" name="Picture 3" descr="A drawing of a cartoon character&#10;&#10;Description automatically generated">
            <a:extLst>
              <a:ext uri="{FF2B5EF4-FFF2-40B4-BE49-F238E27FC236}">
                <a16:creationId xmlns:a16="http://schemas.microsoft.com/office/drawing/2014/main" id="{ADDFE596-EF40-475F-AC86-10AF15C7730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163" y="4054231"/>
            <a:ext cx="2771323" cy="2520950"/>
          </a:xfrm>
          <a:prstGeom prst="rect">
            <a:avLst/>
          </a:prstGeom>
        </p:spPr>
      </p:pic>
      <p:pic>
        <p:nvPicPr>
          <p:cNvPr id="5" name="Picture 4" descr="A close up of an animal&#10;&#10;Description automatically generated">
            <a:extLst>
              <a:ext uri="{FF2B5EF4-FFF2-40B4-BE49-F238E27FC236}">
                <a16:creationId xmlns:a16="http://schemas.microsoft.com/office/drawing/2014/main" id="{834C6DF6-FBC9-4105-B705-5E5F1982E69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73434" y="4419603"/>
            <a:ext cx="3786361" cy="2042476"/>
          </a:xfrm>
          <a:prstGeom prst="rect">
            <a:avLst/>
          </a:prstGeom>
        </p:spPr>
      </p:pic>
      <p:pic>
        <p:nvPicPr>
          <p:cNvPr id="6" name="Content Placeholder 4" descr="A picture containing parrot, bird, kite&#10;&#10;Description automatically generated">
            <a:extLst>
              <a:ext uri="{FF2B5EF4-FFF2-40B4-BE49-F238E27FC236}">
                <a16:creationId xmlns:a16="http://schemas.microsoft.com/office/drawing/2014/main" id="{C00052BA-0EF4-4E5E-ACAE-5AEE0C609626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291" r="22726"/>
          <a:stretch/>
        </p:blipFill>
        <p:spPr>
          <a:xfrm>
            <a:off x="9933740" y="139772"/>
            <a:ext cx="2091099" cy="33736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75174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D3556D-0270-4C7D-B763-2263B17AC7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0818" y="351873"/>
            <a:ext cx="11940209" cy="1325563"/>
          </a:xfrm>
        </p:spPr>
        <p:txBody>
          <a:bodyPr>
            <a:normAutofit/>
          </a:bodyPr>
          <a:lstStyle/>
          <a:p>
            <a:pPr algn="ctr"/>
            <a:r>
              <a:rPr lang="en-GB" b="1" dirty="0" err="1">
                <a:latin typeface="Sassoon Primary Std" panose="020B0503020103030203" pitchFamily="34" charset="0"/>
              </a:rPr>
              <a:t>Dyddiad</a:t>
            </a:r>
            <a:r>
              <a:rPr lang="en-GB" b="1" dirty="0">
                <a:latin typeface="Sassoon Primary Std" panose="020B0503020103030203" pitchFamily="34" charset="0"/>
              </a:rPr>
              <a:t>: </a:t>
            </a:r>
            <a:r>
              <a:rPr lang="en-GB" dirty="0">
                <a:latin typeface="Sassoon Primary Std" panose="020B0503020103030203" pitchFamily="34" charset="0"/>
              </a:rPr>
              <a:t>Y </a:t>
            </a:r>
            <a:r>
              <a:rPr lang="en-GB" dirty="0" err="1">
                <a:latin typeface="Sassoon Primary Std" panose="020B0503020103030203" pitchFamily="34" charset="0"/>
              </a:rPr>
              <a:t>pumed</a:t>
            </a:r>
            <a:r>
              <a:rPr lang="en-GB" dirty="0">
                <a:latin typeface="Sassoon Primary Std" panose="020B0503020103030203" pitchFamily="34" charset="0"/>
              </a:rPr>
              <a:t> </a:t>
            </a:r>
            <a:r>
              <a:rPr lang="en-GB" dirty="0" err="1">
                <a:latin typeface="Sassoon Primary Std" panose="020B0503020103030203" pitchFamily="34" charset="0"/>
              </a:rPr>
              <a:t>ar</a:t>
            </a:r>
            <a:r>
              <a:rPr lang="en-GB" dirty="0">
                <a:latin typeface="Sassoon Primary Std" panose="020B0503020103030203" pitchFamily="34" charset="0"/>
              </a:rPr>
              <a:t> </a:t>
            </a:r>
            <a:r>
              <a:rPr lang="en-GB" dirty="0" err="1">
                <a:latin typeface="Sassoon Primary Std" panose="020B0503020103030203" pitchFamily="34" charset="0"/>
              </a:rPr>
              <a:t>hugain</a:t>
            </a:r>
            <a:r>
              <a:rPr lang="en-GB" dirty="0">
                <a:latin typeface="Sassoon Primary Std" panose="020B0503020103030203" pitchFamily="34" charset="0"/>
              </a:rPr>
              <a:t> o </a:t>
            </a:r>
            <a:r>
              <a:rPr lang="en-GB" dirty="0" err="1">
                <a:latin typeface="Sassoon Primary Std" panose="020B0503020103030203" pitchFamily="34" charset="0"/>
              </a:rPr>
              <a:t>Chwefror</a:t>
            </a:r>
            <a:r>
              <a:rPr lang="en-GB" dirty="0">
                <a:latin typeface="Sassoon Primary Std" panose="020B0503020103030203" pitchFamily="34" charset="0"/>
              </a:rPr>
              <a:t>.                  </a:t>
            </a:r>
            <a:r>
              <a:rPr lang="en-GB" sz="2600" dirty="0">
                <a:latin typeface="Sassoon Primary Std" panose="020B0503020103030203" pitchFamily="34" charset="0"/>
              </a:rPr>
              <a:t>25/02/2020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AC079D-E959-40BC-8630-0EC5318B75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652645"/>
            <a:ext cx="10515600" cy="3011418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rgbClr val="FF0000"/>
                </a:solidFill>
                <a:latin typeface="Sassoon Primary Std" panose="020B0503020103030203" pitchFamily="34" charset="0"/>
              </a:rPr>
              <a:t>Nod y </a:t>
            </a:r>
            <a:r>
              <a:rPr lang="en-GB" sz="3200" dirty="0" err="1">
                <a:solidFill>
                  <a:srgbClr val="FF0000"/>
                </a:solidFill>
                <a:latin typeface="Sassoon Primary Std" panose="020B0503020103030203" pitchFamily="34" charset="0"/>
              </a:rPr>
              <a:t>wers</a:t>
            </a:r>
            <a:r>
              <a:rPr lang="en-GB" sz="3200" dirty="0">
                <a:solidFill>
                  <a:srgbClr val="FF0000"/>
                </a:solidFill>
                <a:latin typeface="Sassoon Primary Std" panose="020B0503020103030203" pitchFamily="34" charset="0"/>
              </a:rPr>
              <a:t>: </a:t>
            </a:r>
            <a:r>
              <a:rPr lang="en-GB" sz="3200" dirty="0" err="1">
                <a:solidFill>
                  <a:srgbClr val="FF0000"/>
                </a:solidFill>
                <a:latin typeface="Sassoon Primary Std" panose="020B0503020103030203" pitchFamily="34" charset="0"/>
              </a:rPr>
              <a:t>Dysgu</a:t>
            </a:r>
            <a:r>
              <a:rPr lang="en-GB" sz="3200" dirty="0">
                <a:solidFill>
                  <a:srgbClr val="FF0000"/>
                </a:solidFill>
                <a:latin typeface="Sassoon Primary Std" panose="020B0503020103030203" pitchFamily="34" charset="0"/>
              </a:rPr>
              <a:t> am </a:t>
            </a:r>
            <a:r>
              <a:rPr lang="en-GB" sz="3200" dirty="0" err="1">
                <a:solidFill>
                  <a:srgbClr val="FF0000"/>
                </a:solidFill>
                <a:latin typeface="Sassoon Primary Std" panose="020B0503020103030203" pitchFamily="34" charset="0"/>
              </a:rPr>
              <a:t>enwau</a:t>
            </a:r>
            <a:r>
              <a:rPr lang="en-GB" sz="3200" dirty="0">
                <a:solidFill>
                  <a:srgbClr val="FF0000"/>
                </a:solidFill>
                <a:latin typeface="Sassoon Primary Std" panose="020B0503020103030203" pitchFamily="34" charset="0"/>
              </a:rPr>
              <a:t> o </a:t>
            </a:r>
            <a:r>
              <a:rPr lang="en-GB" sz="3200" dirty="0" err="1">
                <a:solidFill>
                  <a:srgbClr val="FF0000"/>
                </a:solidFill>
                <a:latin typeface="Sassoon Primary Std" panose="020B0503020103030203" pitchFamily="34" charset="0"/>
              </a:rPr>
              <a:t>anifeiliaid</a:t>
            </a:r>
            <a:r>
              <a:rPr lang="en-GB" sz="3200" dirty="0">
                <a:solidFill>
                  <a:srgbClr val="FF0000"/>
                </a:solidFill>
                <a:latin typeface="Sassoon Primary Std" panose="020B0503020103030203" pitchFamily="34" charset="0"/>
              </a:rPr>
              <a:t> </a:t>
            </a:r>
            <a:r>
              <a:rPr lang="en-GB" sz="3200" dirty="0" err="1">
                <a:solidFill>
                  <a:srgbClr val="FF0000"/>
                </a:solidFill>
                <a:latin typeface="Sassoon Primary Std" panose="020B0503020103030203" pitchFamily="34" charset="0"/>
              </a:rPr>
              <a:t>goedwig</a:t>
            </a:r>
            <a:r>
              <a:rPr lang="en-GB" sz="3200" dirty="0">
                <a:solidFill>
                  <a:srgbClr val="FF0000"/>
                </a:solidFill>
                <a:latin typeface="Sassoon Primary Std" panose="020B0503020103030203" pitchFamily="34" charset="0"/>
              </a:rPr>
              <a:t> law </a:t>
            </a:r>
            <a:r>
              <a:rPr lang="en-GB" sz="3200" dirty="0" err="1">
                <a:solidFill>
                  <a:srgbClr val="FF0000"/>
                </a:solidFill>
                <a:latin typeface="Sassoon Primary Std" panose="020B0503020103030203" pitchFamily="34" charset="0"/>
              </a:rPr>
              <a:t>yn</a:t>
            </a:r>
            <a:r>
              <a:rPr lang="en-GB" sz="3200" dirty="0">
                <a:solidFill>
                  <a:srgbClr val="FF0000"/>
                </a:solidFill>
                <a:latin typeface="Sassoon Primary Std" panose="020B0503020103030203" pitchFamily="34" charset="0"/>
              </a:rPr>
              <a:t> </a:t>
            </a:r>
            <a:r>
              <a:rPr lang="en-GB" sz="3200" dirty="0" err="1">
                <a:solidFill>
                  <a:srgbClr val="FF0000"/>
                </a:solidFill>
                <a:latin typeface="Sassoon Primary Std" panose="020B0503020103030203" pitchFamily="34" charset="0"/>
              </a:rPr>
              <a:t>Gymraeg</a:t>
            </a:r>
            <a:r>
              <a:rPr lang="en-GB" sz="3200" dirty="0">
                <a:solidFill>
                  <a:srgbClr val="FF0000"/>
                </a:solidFill>
                <a:latin typeface="Sassoon Primary Std" panose="020B0503020103030203" pitchFamily="34" charset="0"/>
              </a:rPr>
              <a:t> ac </a:t>
            </a:r>
            <a:r>
              <a:rPr lang="en-GB" sz="3200" dirty="0" err="1">
                <a:solidFill>
                  <a:srgbClr val="FF0000"/>
                </a:solidFill>
                <a:latin typeface="Sassoon Primary Std" panose="020B0503020103030203" pitchFamily="34" charset="0"/>
              </a:rPr>
              <a:t>disgrifio’r</a:t>
            </a:r>
            <a:r>
              <a:rPr lang="en-GB" sz="3200" dirty="0">
                <a:solidFill>
                  <a:srgbClr val="FF0000"/>
                </a:solidFill>
                <a:latin typeface="Sassoon Primary Std" panose="020B0503020103030203" pitchFamily="34" charset="0"/>
              </a:rPr>
              <a:t> </a:t>
            </a:r>
            <a:r>
              <a:rPr lang="en-GB" sz="3200" dirty="0" err="1">
                <a:solidFill>
                  <a:srgbClr val="FF0000"/>
                </a:solidFill>
                <a:latin typeface="Sassoon Primary Std" panose="020B0503020103030203" pitchFamily="34" charset="0"/>
              </a:rPr>
              <a:t>lliwiau</a:t>
            </a:r>
            <a:r>
              <a:rPr lang="en-GB" sz="3200" dirty="0">
                <a:solidFill>
                  <a:srgbClr val="FF0000"/>
                </a:solidFill>
                <a:latin typeface="Sassoon Primary Std" panose="020B0503020103030203" pitchFamily="34" charset="0"/>
              </a:rPr>
              <a:t> </a:t>
            </a:r>
            <a:r>
              <a:rPr lang="en-GB" sz="3200" dirty="0" err="1">
                <a:solidFill>
                  <a:srgbClr val="FF0000"/>
                </a:solidFill>
                <a:latin typeface="Sassoon Primary Std" panose="020B0503020103030203" pitchFamily="34" charset="0"/>
              </a:rPr>
              <a:t>o’r</a:t>
            </a:r>
            <a:r>
              <a:rPr lang="en-GB" sz="3200" dirty="0">
                <a:solidFill>
                  <a:srgbClr val="FF0000"/>
                </a:solidFill>
                <a:latin typeface="Sassoon Primary Std" panose="020B0503020103030203" pitchFamily="34" charset="0"/>
              </a:rPr>
              <a:t> </a:t>
            </a:r>
            <a:r>
              <a:rPr lang="en-GB" sz="3200" dirty="0" err="1">
                <a:solidFill>
                  <a:srgbClr val="FF0000"/>
                </a:solidFill>
                <a:latin typeface="Sassoon Primary Std" panose="020B0503020103030203" pitchFamily="34" charset="0"/>
              </a:rPr>
              <a:t>anifeiliaid</a:t>
            </a:r>
            <a:r>
              <a:rPr lang="en-GB" sz="3200" dirty="0">
                <a:solidFill>
                  <a:srgbClr val="FF0000"/>
                </a:solidFill>
                <a:latin typeface="Sassoon Primary Std" panose="020B0503020103030203" pitchFamily="34" charset="0"/>
              </a:rPr>
              <a:t>.</a:t>
            </a:r>
          </a:p>
          <a:p>
            <a:endParaRPr lang="en-GB" sz="3200" dirty="0">
              <a:solidFill>
                <a:srgbClr val="FF0000"/>
              </a:solidFill>
              <a:latin typeface="Sassoon Primary Std" panose="020B0503020103030203" pitchFamily="34" charset="0"/>
            </a:endParaRPr>
          </a:p>
          <a:p>
            <a:r>
              <a:rPr lang="en-GB" sz="3200" dirty="0">
                <a:latin typeface="Sassoon Primary Std" panose="020B0503020103030203" pitchFamily="34" charset="0"/>
              </a:rPr>
              <a:t>Lesson aim: Learn about names of rainforest animals in Welsh and describe the colours of the animals.</a:t>
            </a:r>
          </a:p>
        </p:txBody>
      </p:sp>
    </p:spTree>
    <p:extLst>
      <p:ext uri="{BB962C8B-B14F-4D97-AF65-F5344CB8AC3E}">
        <p14:creationId xmlns:p14="http://schemas.microsoft.com/office/powerpoint/2010/main" val="28188883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C6385A0A-CA6B-4C64-B000-AEB3C63C1FDE}"/>
              </a:ext>
            </a:extLst>
          </p:cNvPr>
          <p:cNvSpPr txBox="1">
            <a:spLocks/>
          </p:cNvSpPr>
          <p:nvPr/>
        </p:nvSpPr>
        <p:spPr>
          <a:xfrm>
            <a:off x="4134678" y="0"/>
            <a:ext cx="4452730" cy="2387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13000" dirty="0" err="1">
                <a:solidFill>
                  <a:srgbClr val="00B050"/>
                </a:solidFill>
                <a:latin typeface="Sassoon Primary Std" panose="020B0503020103030203" pitchFamily="34" charset="0"/>
              </a:rPr>
              <a:t>neidr</a:t>
            </a:r>
            <a:endParaRPr lang="en-GB" sz="13000" dirty="0">
              <a:solidFill>
                <a:srgbClr val="00B050"/>
              </a:solidFill>
              <a:latin typeface="Sassoon Primary Std" panose="020B0503020103030203" pitchFamily="34" charset="0"/>
            </a:endParaRPr>
          </a:p>
        </p:txBody>
      </p:sp>
      <p:pic>
        <p:nvPicPr>
          <p:cNvPr id="6" name="Picture 5" descr="A picture containing drawing&#10;&#10;Description automatically generated">
            <a:extLst>
              <a:ext uri="{FF2B5EF4-FFF2-40B4-BE49-F238E27FC236}">
                <a16:creationId xmlns:a16="http://schemas.microsoft.com/office/drawing/2014/main" id="{E39625A6-B6DD-4024-8365-F08F341513F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4420" y="1829075"/>
            <a:ext cx="4845231" cy="4627195"/>
          </a:xfrm>
          <a:prstGeom prst="rect">
            <a:avLst/>
          </a:prstGeom>
        </p:spPr>
      </p:pic>
      <p:pic>
        <p:nvPicPr>
          <p:cNvPr id="8" name="Picture 7" descr="A snake in the grass&#10;&#10;Description automatically generated">
            <a:extLst>
              <a:ext uri="{FF2B5EF4-FFF2-40B4-BE49-F238E27FC236}">
                <a16:creationId xmlns:a16="http://schemas.microsoft.com/office/drawing/2014/main" id="{F2E722CE-D519-4938-A44E-5EF025B8663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697" t="14478" r="23176" b="11836"/>
          <a:stretch/>
        </p:blipFill>
        <p:spPr>
          <a:xfrm>
            <a:off x="6825172" y="2135600"/>
            <a:ext cx="4425923" cy="42523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5579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190837E5-8C76-460C-982A-949305BE33DA}"/>
              </a:ext>
            </a:extLst>
          </p:cNvPr>
          <p:cNvSpPr txBox="1">
            <a:spLocks/>
          </p:cNvSpPr>
          <p:nvPr/>
        </p:nvSpPr>
        <p:spPr>
          <a:xfrm>
            <a:off x="3869635" y="159027"/>
            <a:ext cx="4452730" cy="2387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7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13000" dirty="0">
                <a:latin typeface="Sassoon Primary Std" panose="020B0503020103030203" pitchFamily="34" charset="0"/>
              </a:rPr>
              <a:t>pry cop</a:t>
            </a:r>
          </a:p>
        </p:txBody>
      </p:sp>
      <p:pic>
        <p:nvPicPr>
          <p:cNvPr id="6" name="Picture 5" descr="A picture containing drawing&#10;&#10;Description automatically generated">
            <a:extLst>
              <a:ext uri="{FF2B5EF4-FFF2-40B4-BE49-F238E27FC236}">
                <a16:creationId xmlns:a16="http://schemas.microsoft.com/office/drawing/2014/main" id="{01E75D48-5D4D-480A-8FA4-11C67BEA3CB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1549" y="2928584"/>
            <a:ext cx="5557216" cy="3130331"/>
          </a:xfrm>
          <a:prstGeom prst="rect">
            <a:avLst/>
          </a:prstGeom>
        </p:spPr>
      </p:pic>
      <p:pic>
        <p:nvPicPr>
          <p:cNvPr id="8" name="Picture 7" descr="A spider on a table&#10;&#10;Description automatically generated">
            <a:extLst>
              <a:ext uri="{FF2B5EF4-FFF2-40B4-BE49-F238E27FC236}">
                <a16:creationId xmlns:a16="http://schemas.microsoft.com/office/drawing/2014/main" id="{FA28A995-E8A4-460D-AB42-7DC9E50A3C6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88" r="13939"/>
          <a:stretch/>
        </p:blipFill>
        <p:spPr>
          <a:xfrm>
            <a:off x="6736660" y="2546627"/>
            <a:ext cx="4823791" cy="38942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21477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drawing of a cartoon character&#10;&#10;Description automatically generated">
            <a:extLst>
              <a:ext uri="{FF2B5EF4-FFF2-40B4-BE49-F238E27FC236}">
                <a16:creationId xmlns:a16="http://schemas.microsoft.com/office/drawing/2014/main" id="{DDD59DD1-B474-4A19-BFB1-220C540A5E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7809" y="1577226"/>
            <a:ext cx="5525257" cy="5026083"/>
          </a:xfrm>
          <a:prstGeom prst="rect">
            <a:avLst/>
          </a:prstGeom>
        </p:spPr>
      </p:pic>
      <p:pic>
        <p:nvPicPr>
          <p:cNvPr id="7" name="Picture 6" descr="A monkey that is standing in the grass&#10;&#10;Description automatically generated">
            <a:extLst>
              <a:ext uri="{FF2B5EF4-FFF2-40B4-BE49-F238E27FC236}">
                <a16:creationId xmlns:a16="http://schemas.microsoft.com/office/drawing/2014/main" id="{95567A14-9CC8-464A-9EC0-2D43650C52A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570" r="1641"/>
          <a:stretch/>
        </p:blipFill>
        <p:spPr>
          <a:xfrm>
            <a:off x="6546574" y="2030001"/>
            <a:ext cx="5287617" cy="4418052"/>
          </a:xfrm>
          <a:prstGeom prst="rect">
            <a:avLst/>
          </a:prstGeom>
        </p:spPr>
      </p:pic>
      <p:sp>
        <p:nvSpPr>
          <p:cNvPr id="10" name="Title 1">
            <a:extLst>
              <a:ext uri="{FF2B5EF4-FFF2-40B4-BE49-F238E27FC236}">
                <a16:creationId xmlns:a16="http://schemas.microsoft.com/office/drawing/2014/main" id="{4748FBA2-85BE-462A-A1E5-EF37CDF39F62}"/>
              </a:ext>
            </a:extLst>
          </p:cNvPr>
          <p:cNvSpPr txBox="1">
            <a:spLocks/>
          </p:cNvSpPr>
          <p:nvPr/>
        </p:nvSpPr>
        <p:spPr>
          <a:xfrm>
            <a:off x="3810000" y="-357599"/>
            <a:ext cx="4572000" cy="2387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13000" dirty="0" err="1">
                <a:solidFill>
                  <a:schemeClr val="accent2">
                    <a:lumMod val="50000"/>
                  </a:schemeClr>
                </a:solidFill>
                <a:latin typeface="Sassoon Primary Std" panose="020B0503020103030203" pitchFamily="34" charset="0"/>
              </a:rPr>
              <a:t>mwnci</a:t>
            </a:r>
            <a:endParaRPr lang="en-GB" sz="13000" dirty="0">
              <a:solidFill>
                <a:schemeClr val="accent2">
                  <a:lumMod val="50000"/>
                </a:schemeClr>
              </a:solidFill>
              <a:latin typeface="Sassoon Primary Std" panose="020B050302010303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153878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1D1B5485-EBE8-4A9D-A593-249985F9202C}"/>
              </a:ext>
            </a:extLst>
          </p:cNvPr>
          <p:cNvSpPr txBox="1">
            <a:spLocks/>
          </p:cNvSpPr>
          <p:nvPr/>
        </p:nvSpPr>
        <p:spPr>
          <a:xfrm>
            <a:off x="4134678" y="0"/>
            <a:ext cx="4452730" cy="2387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13000" dirty="0" err="1">
                <a:solidFill>
                  <a:srgbClr val="FFC000"/>
                </a:solidFill>
                <a:latin typeface="Sassoon Primary Std" panose="020B0503020103030203" pitchFamily="34" charset="0"/>
              </a:rPr>
              <a:t>teigr</a:t>
            </a:r>
            <a:endParaRPr lang="en-GB" sz="13000" dirty="0">
              <a:solidFill>
                <a:srgbClr val="FFC000"/>
              </a:solidFill>
              <a:latin typeface="Sassoon Primary Std" panose="020B0503020103030203" pitchFamily="34" charset="0"/>
            </a:endParaRPr>
          </a:p>
        </p:txBody>
      </p:sp>
      <p:pic>
        <p:nvPicPr>
          <p:cNvPr id="6" name="Picture 5" descr="A close up of an animal&#10;&#10;Description automatically generated">
            <a:extLst>
              <a:ext uri="{FF2B5EF4-FFF2-40B4-BE49-F238E27FC236}">
                <a16:creationId xmlns:a16="http://schemas.microsoft.com/office/drawing/2014/main" id="{0F193C16-6BAD-4E19-9215-9C5463444E0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792" y="2819759"/>
            <a:ext cx="5598516" cy="3020005"/>
          </a:xfrm>
          <a:prstGeom prst="rect">
            <a:avLst/>
          </a:prstGeom>
        </p:spPr>
      </p:pic>
      <p:pic>
        <p:nvPicPr>
          <p:cNvPr id="8" name="Picture 7" descr="A tiger looking at the camera&#10;&#10;Description automatically generated">
            <a:extLst>
              <a:ext uri="{FF2B5EF4-FFF2-40B4-BE49-F238E27FC236}">
                <a16:creationId xmlns:a16="http://schemas.microsoft.com/office/drawing/2014/main" id="{F081A0C7-D064-460A-B3D6-CAF0FBF50FC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638"/>
          <a:stretch/>
        </p:blipFill>
        <p:spPr>
          <a:xfrm>
            <a:off x="6294035" y="2310640"/>
            <a:ext cx="5646173" cy="40382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11313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59EBA4A8-7DE6-4C37-A39A-9365C6D93DB3}"/>
              </a:ext>
            </a:extLst>
          </p:cNvPr>
          <p:cNvSpPr txBox="1">
            <a:spLocks/>
          </p:cNvSpPr>
          <p:nvPr/>
        </p:nvSpPr>
        <p:spPr>
          <a:xfrm>
            <a:off x="4134678" y="0"/>
            <a:ext cx="4452730" cy="2387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7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13000" dirty="0">
                <a:solidFill>
                  <a:srgbClr val="FF0000"/>
                </a:solidFill>
                <a:latin typeface="Sassoon Primary Std" panose="020B0503020103030203" pitchFamily="34" charset="0"/>
              </a:rPr>
              <a:t>p</a:t>
            </a:r>
            <a:r>
              <a:rPr lang="en-GB" sz="13000" dirty="0">
                <a:solidFill>
                  <a:srgbClr val="FFC000"/>
                </a:solidFill>
                <a:latin typeface="Sassoon Primary Std" panose="020B0503020103030203" pitchFamily="34" charset="0"/>
              </a:rPr>
              <a:t>i</a:t>
            </a:r>
            <a:r>
              <a:rPr lang="en-GB" sz="13000" dirty="0">
                <a:solidFill>
                  <a:srgbClr val="FFFF00"/>
                </a:solidFill>
                <a:latin typeface="Sassoon Primary Std" panose="020B0503020103030203" pitchFamily="34" charset="0"/>
              </a:rPr>
              <a:t>l</a:t>
            </a:r>
            <a:r>
              <a:rPr lang="en-GB" sz="13000" dirty="0">
                <a:solidFill>
                  <a:srgbClr val="92D050"/>
                </a:solidFill>
                <a:latin typeface="Sassoon Primary Std" panose="020B0503020103030203" pitchFamily="34" charset="0"/>
              </a:rPr>
              <a:t>i</a:t>
            </a:r>
            <a:r>
              <a:rPr lang="en-GB" sz="13000" dirty="0">
                <a:latin typeface="Sassoon Primary Std" panose="020B0503020103030203" pitchFamily="34" charset="0"/>
              </a:rPr>
              <a:t>-</a:t>
            </a:r>
            <a:r>
              <a:rPr lang="en-GB" sz="13000" dirty="0" err="1">
                <a:solidFill>
                  <a:srgbClr val="00B0F0"/>
                </a:solidFill>
                <a:latin typeface="Sassoon Primary Std" panose="020B0503020103030203" pitchFamily="34" charset="0"/>
              </a:rPr>
              <a:t>p</a:t>
            </a:r>
            <a:r>
              <a:rPr lang="en-GB" sz="13000" dirty="0" err="1">
                <a:solidFill>
                  <a:srgbClr val="0070C0"/>
                </a:solidFill>
                <a:latin typeface="Sassoon Primary Std" panose="020B0503020103030203" pitchFamily="34" charset="0"/>
              </a:rPr>
              <a:t>a</a:t>
            </a:r>
            <a:r>
              <a:rPr lang="en-GB" sz="13000" dirty="0" err="1">
                <a:solidFill>
                  <a:srgbClr val="7030A0"/>
                </a:solidFill>
                <a:latin typeface="Sassoon Primary Std" panose="020B0503020103030203" pitchFamily="34" charset="0"/>
              </a:rPr>
              <a:t>l</a:t>
            </a:r>
            <a:r>
              <a:rPr lang="en-GB" sz="13000" dirty="0" err="1">
                <a:solidFill>
                  <a:srgbClr val="F40C91"/>
                </a:solidFill>
                <a:latin typeface="Sassoon Primary Std" panose="020B0503020103030203" pitchFamily="34" charset="0"/>
              </a:rPr>
              <a:t>a</a:t>
            </a:r>
            <a:endParaRPr lang="en-GB" sz="13000" dirty="0">
              <a:solidFill>
                <a:srgbClr val="F40C91"/>
              </a:solidFill>
              <a:latin typeface="Sassoon Primary Std" panose="020B0503020103030203" pitchFamily="34" charset="0"/>
            </a:endParaRPr>
          </a:p>
        </p:txBody>
      </p:sp>
      <p:pic>
        <p:nvPicPr>
          <p:cNvPr id="6" name="Picture 5" descr="A picture containing food&#10;&#10;Description automatically generated">
            <a:extLst>
              <a:ext uri="{FF2B5EF4-FFF2-40B4-BE49-F238E27FC236}">
                <a16:creationId xmlns:a16="http://schemas.microsoft.com/office/drawing/2014/main" id="{ECE8C22C-DFFB-491C-A287-B81BE45F842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5789" y="1786826"/>
            <a:ext cx="4158733" cy="4913777"/>
          </a:xfrm>
          <a:prstGeom prst="rect">
            <a:avLst/>
          </a:prstGeom>
        </p:spPr>
      </p:pic>
      <p:pic>
        <p:nvPicPr>
          <p:cNvPr id="8" name="Picture 7" descr="A picture containing animal, small, bird, sitting&#10;&#10;Description automatically generated">
            <a:extLst>
              <a:ext uri="{FF2B5EF4-FFF2-40B4-BE49-F238E27FC236}">
                <a16:creationId xmlns:a16="http://schemas.microsoft.com/office/drawing/2014/main" id="{DEB971C8-E5EA-4341-988F-EA7AFE14A63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174" t="13526" r="22826" b="11063"/>
          <a:stretch/>
        </p:blipFill>
        <p:spPr>
          <a:xfrm>
            <a:off x="6226268" y="2387600"/>
            <a:ext cx="5250114" cy="37116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76465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picture containing parrot, bird, kite&#10;&#10;Description automatically generated">
            <a:extLst>
              <a:ext uri="{FF2B5EF4-FFF2-40B4-BE49-F238E27FC236}">
                <a16:creationId xmlns:a16="http://schemas.microsoft.com/office/drawing/2014/main" id="{9C72F266-B53F-400E-993B-D8677A6BE47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3070" y="1769220"/>
            <a:ext cx="4875034" cy="4875034"/>
          </a:xfr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08FF8513-FEBE-4DEE-BCC5-DFB64D04B0C1}"/>
              </a:ext>
            </a:extLst>
          </p:cNvPr>
          <p:cNvSpPr txBox="1">
            <a:spLocks/>
          </p:cNvSpPr>
          <p:nvPr/>
        </p:nvSpPr>
        <p:spPr>
          <a:xfrm>
            <a:off x="3810000" y="-357599"/>
            <a:ext cx="4572000" cy="2387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13000" dirty="0" err="1">
                <a:solidFill>
                  <a:srgbClr val="FF0000"/>
                </a:solidFill>
                <a:latin typeface="Sassoon Primary Std" panose="020B0503020103030203" pitchFamily="34" charset="0"/>
              </a:rPr>
              <a:t>p</a:t>
            </a:r>
            <a:r>
              <a:rPr lang="en-GB" sz="13000" dirty="0" err="1">
                <a:solidFill>
                  <a:srgbClr val="FFFF00"/>
                </a:solidFill>
                <a:latin typeface="Sassoon Primary Std" panose="020B0503020103030203" pitchFamily="34" charset="0"/>
              </a:rPr>
              <a:t>a</a:t>
            </a:r>
            <a:r>
              <a:rPr lang="en-GB" sz="13000" dirty="0" err="1">
                <a:solidFill>
                  <a:srgbClr val="0070C0"/>
                </a:solidFill>
                <a:latin typeface="Sassoon Primary Std" panose="020B0503020103030203" pitchFamily="34" charset="0"/>
              </a:rPr>
              <a:t>r</a:t>
            </a:r>
            <a:r>
              <a:rPr lang="en-GB" sz="13000" dirty="0" err="1">
                <a:solidFill>
                  <a:srgbClr val="00B050"/>
                </a:solidFill>
                <a:latin typeface="Sassoon Primary Std" panose="020B0503020103030203" pitchFamily="34" charset="0"/>
              </a:rPr>
              <a:t>o</a:t>
            </a:r>
            <a:r>
              <a:rPr lang="en-GB" sz="13000" dirty="0" err="1">
                <a:solidFill>
                  <a:schemeClr val="bg2">
                    <a:lumMod val="10000"/>
                  </a:schemeClr>
                </a:solidFill>
                <a:latin typeface="Sassoon Primary Std" panose="020B0503020103030203" pitchFamily="34" charset="0"/>
              </a:rPr>
              <a:t>t</a:t>
            </a:r>
            <a:endParaRPr lang="en-GB" sz="13000" dirty="0">
              <a:solidFill>
                <a:schemeClr val="bg2">
                  <a:lumMod val="10000"/>
                </a:schemeClr>
              </a:solidFill>
              <a:latin typeface="Sassoon Primary Std" panose="020B0503020103030203" pitchFamily="34" charset="0"/>
            </a:endParaRPr>
          </a:p>
        </p:txBody>
      </p:sp>
      <p:pic>
        <p:nvPicPr>
          <p:cNvPr id="8" name="Picture 7" descr="A colorful bird perched on top of a parrot&#10;&#10;Description automatically generated">
            <a:extLst>
              <a:ext uri="{FF2B5EF4-FFF2-40B4-BE49-F238E27FC236}">
                <a16:creationId xmlns:a16="http://schemas.microsoft.com/office/drawing/2014/main" id="{831A9886-7AFC-4042-AC9F-230B02246ED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443" t="9468" r="22174"/>
          <a:stretch/>
        </p:blipFill>
        <p:spPr>
          <a:xfrm>
            <a:off x="6730622" y="1760384"/>
            <a:ext cx="3302756" cy="47031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92135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C23987E4-6841-4F0F-B9F4-96B6E0F5EF80}"/>
              </a:ext>
            </a:extLst>
          </p:cNvPr>
          <p:cNvSpPr txBox="1">
            <a:spLocks/>
          </p:cNvSpPr>
          <p:nvPr/>
        </p:nvSpPr>
        <p:spPr>
          <a:xfrm>
            <a:off x="3810000" y="92975"/>
            <a:ext cx="4572000" cy="2387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13000" dirty="0" err="1">
                <a:solidFill>
                  <a:srgbClr val="00B050"/>
                </a:solidFill>
                <a:latin typeface="Sassoon Primary Std" panose="020B0503020103030203" pitchFamily="34" charset="0"/>
              </a:rPr>
              <a:t>broga</a:t>
            </a:r>
            <a:endParaRPr lang="en-GB" sz="13000" dirty="0">
              <a:solidFill>
                <a:srgbClr val="00B050"/>
              </a:solidFill>
              <a:latin typeface="Sassoon Primary Std" panose="020B0503020103030203" pitchFamily="34" charset="0"/>
            </a:endParaRPr>
          </a:p>
        </p:txBody>
      </p:sp>
      <p:pic>
        <p:nvPicPr>
          <p:cNvPr id="6" name="Picture 5" descr="A close up of a logo&#10;&#10;Description automatically generated">
            <a:extLst>
              <a:ext uri="{FF2B5EF4-FFF2-40B4-BE49-F238E27FC236}">
                <a16:creationId xmlns:a16="http://schemas.microsoft.com/office/drawing/2014/main" id="{06EC8757-A305-4CE4-B447-6B27EA18347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6035" y="2401821"/>
            <a:ext cx="3810278" cy="3951209"/>
          </a:xfrm>
          <a:prstGeom prst="rect">
            <a:avLst/>
          </a:prstGeom>
        </p:spPr>
      </p:pic>
      <p:pic>
        <p:nvPicPr>
          <p:cNvPr id="8" name="Picture 7" descr="A green frog&#10;&#10;Description automatically generated">
            <a:extLst>
              <a:ext uri="{FF2B5EF4-FFF2-40B4-BE49-F238E27FC236}">
                <a16:creationId xmlns:a16="http://schemas.microsoft.com/office/drawing/2014/main" id="{44059BB5-05CD-460F-A2C5-A932B47E6AA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9335" y="2401821"/>
            <a:ext cx="4819498" cy="39512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340245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fish, blue, sitting, black&#10;&#10;Description automatically generated">
            <a:extLst>
              <a:ext uri="{FF2B5EF4-FFF2-40B4-BE49-F238E27FC236}">
                <a16:creationId xmlns:a16="http://schemas.microsoft.com/office/drawing/2014/main" id="{43DA7E61-4113-4678-BF4A-725C450FCDD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62" b="25411"/>
          <a:stretch/>
        </p:blipFill>
        <p:spPr>
          <a:xfrm>
            <a:off x="6202018" y="2439322"/>
            <a:ext cx="5658678" cy="2755530"/>
          </a:xfrm>
          <a:prstGeom prst="rect">
            <a:avLst/>
          </a:prstGeom>
        </p:spPr>
      </p:pic>
      <p:pic>
        <p:nvPicPr>
          <p:cNvPr id="7" name="Picture 6" descr="A close up of a logo&#10;&#10;Description automatically generated">
            <a:extLst>
              <a:ext uri="{FF2B5EF4-FFF2-40B4-BE49-F238E27FC236}">
                <a16:creationId xmlns:a16="http://schemas.microsoft.com/office/drawing/2014/main" id="{74D5BD8B-77F3-4DD0-B9F4-8C383FD9EBA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04" y="2439322"/>
            <a:ext cx="5387483" cy="4004696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83CA0804-47BB-4553-A877-96C5080F8FC9}"/>
              </a:ext>
            </a:extLst>
          </p:cNvPr>
          <p:cNvSpPr txBox="1">
            <a:spLocks/>
          </p:cNvSpPr>
          <p:nvPr/>
        </p:nvSpPr>
        <p:spPr>
          <a:xfrm>
            <a:off x="3031670" y="-158816"/>
            <a:ext cx="5658677" cy="2387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13000" dirty="0" err="1">
                <a:solidFill>
                  <a:srgbClr val="00B0F0"/>
                </a:solidFill>
                <a:latin typeface="Sassoon Primary Std" panose="020B0503020103030203" pitchFamily="34" charset="0"/>
              </a:rPr>
              <a:t>pysgod</a:t>
            </a:r>
            <a:endParaRPr lang="en-GB" sz="13000" dirty="0">
              <a:solidFill>
                <a:srgbClr val="00B0F0"/>
              </a:solidFill>
              <a:latin typeface="Sassoon Primary Std" panose="020B050302010303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36819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8E71E54A-57B0-481D-92FF-EEB4DF633AAB}"/>
              </a:ext>
            </a:extLst>
          </p:cNvPr>
          <p:cNvSpPr txBox="1">
            <a:spLocks/>
          </p:cNvSpPr>
          <p:nvPr/>
        </p:nvSpPr>
        <p:spPr>
          <a:xfrm>
            <a:off x="3810000" y="92975"/>
            <a:ext cx="4572000" cy="2387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13000" dirty="0" err="1">
                <a:latin typeface="Sassoon Primary Std" panose="020B0503020103030203" pitchFamily="34" charset="0"/>
              </a:rPr>
              <a:t>gorila</a:t>
            </a:r>
            <a:endParaRPr lang="en-GB" sz="13000" dirty="0">
              <a:latin typeface="Sassoon Primary Std" panose="020B0503020103030203" pitchFamily="34" charset="0"/>
            </a:endParaRPr>
          </a:p>
        </p:txBody>
      </p:sp>
      <p:pic>
        <p:nvPicPr>
          <p:cNvPr id="6" name="Picture 5" descr="A picture containing grass, outdoor, mammal, animal&#10;&#10;Description automatically generated">
            <a:extLst>
              <a:ext uri="{FF2B5EF4-FFF2-40B4-BE49-F238E27FC236}">
                <a16:creationId xmlns:a16="http://schemas.microsoft.com/office/drawing/2014/main" id="{2F4F8B7B-4068-4ED0-8BED-55FE28DEEED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60071" y="2434326"/>
            <a:ext cx="4514850" cy="3886200"/>
          </a:xfrm>
          <a:prstGeom prst="rect">
            <a:avLst/>
          </a:prstGeom>
        </p:spPr>
      </p:pic>
      <p:pic>
        <p:nvPicPr>
          <p:cNvPr id="8" name="Picture 7" descr="A picture containing drawing&#10;&#10;Description automatically generated">
            <a:extLst>
              <a:ext uri="{FF2B5EF4-FFF2-40B4-BE49-F238E27FC236}">
                <a16:creationId xmlns:a16="http://schemas.microsoft.com/office/drawing/2014/main" id="{B85A3CB7-622C-44C3-85EF-9BFD657DE46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7079" y="2203345"/>
            <a:ext cx="4884051" cy="43481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049179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02BF8B02-048F-4075-B5D6-B4C22C58F4C6}"/>
              </a:ext>
            </a:extLst>
          </p:cNvPr>
          <p:cNvSpPr txBox="1">
            <a:spLocks/>
          </p:cNvSpPr>
          <p:nvPr/>
        </p:nvSpPr>
        <p:spPr>
          <a:xfrm>
            <a:off x="513108" y="-417268"/>
            <a:ext cx="12006470" cy="2387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6000" b="1" dirty="0">
                <a:solidFill>
                  <a:srgbClr val="00B050"/>
                </a:solidFill>
                <a:latin typeface="Sassoon Primary Std" panose="020B0503020103030203" pitchFamily="34" charset="0"/>
              </a:rPr>
              <a:t>Mae </a:t>
            </a:r>
            <a:r>
              <a:rPr lang="en-GB" sz="6000" b="1" u="sng" dirty="0">
                <a:solidFill>
                  <a:srgbClr val="00B050"/>
                </a:solidFill>
                <a:latin typeface="Sassoon Primary Std" panose="020B0503020103030203" pitchFamily="34" charset="0"/>
              </a:rPr>
              <a:t>  </a:t>
            </a:r>
            <a:r>
              <a:rPr lang="en-GB" sz="6000" u="sng" dirty="0">
                <a:solidFill>
                  <a:srgbClr val="00B050"/>
                </a:solidFill>
                <a:latin typeface="Sassoon Primary Std" panose="020B0503020103030203" pitchFamily="34" charset="0"/>
              </a:rPr>
              <a:t>(</a:t>
            </a:r>
            <a:r>
              <a:rPr lang="en-GB" sz="6000" u="sng" dirty="0" err="1">
                <a:solidFill>
                  <a:srgbClr val="00B050"/>
                </a:solidFill>
                <a:latin typeface="Sassoon Primary Std" panose="020B0503020103030203" pitchFamily="34" charset="0"/>
              </a:rPr>
              <a:t>anifail</a:t>
            </a:r>
            <a:r>
              <a:rPr lang="en-GB" sz="6000" u="sng" dirty="0">
                <a:solidFill>
                  <a:srgbClr val="00B050"/>
                </a:solidFill>
                <a:latin typeface="Sassoon Primary Std" panose="020B0503020103030203" pitchFamily="34" charset="0"/>
              </a:rPr>
              <a:t>)  </a:t>
            </a:r>
            <a:r>
              <a:rPr lang="en-GB" sz="6000" dirty="0">
                <a:solidFill>
                  <a:srgbClr val="00B050"/>
                </a:solidFill>
                <a:latin typeface="Sassoon Primary Std" panose="020B0503020103030203" pitchFamily="34" charset="0"/>
              </a:rPr>
              <a:t>  </a:t>
            </a:r>
            <a:r>
              <a:rPr lang="en-GB" sz="6000" b="1" dirty="0" err="1">
                <a:solidFill>
                  <a:srgbClr val="00B050"/>
                </a:solidFill>
                <a:latin typeface="Sassoon Primary Std" panose="020B0503020103030203" pitchFamily="34" charset="0"/>
              </a:rPr>
              <a:t>yn</a:t>
            </a:r>
            <a:r>
              <a:rPr lang="en-GB" sz="6000" b="1" dirty="0">
                <a:solidFill>
                  <a:srgbClr val="00B050"/>
                </a:solidFill>
                <a:latin typeface="Sassoon Primary Std" panose="020B0503020103030203" pitchFamily="34" charset="0"/>
              </a:rPr>
              <a:t>   </a:t>
            </a:r>
            <a:r>
              <a:rPr lang="en-GB" sz="6000" b="1" u="sng" dirty="0">
                <a:solidFill>
                  <a:srgbClr val="00B050"/>
                </a:solidFill>
                <a:latin typeface="Sassoon Primary Std" panose="020B0503020103030203" pitchFamily="34" charset="0"/>
              </a:rPr>
              <a:t>   </a:t>
            </a:r>
            <a:r>
              <a:rPr lang="en-GB" sz="6000" u="sng" dirty="0">
                <a:solidFill>
                  <a:srgbClr val="00B050"/>
                </a:solidFill>
                <a:latin typeface="Sassoon Primary Std" panose="020B0503020103030203" pitchFamily="34" charset="0"/>
              </a:rPr>
              <a:t>(</a:t>
            </a:r>
            <a:r>
              <a:rPr lang="en-GB" sz="6000" u="sng" dirty="0" err="1">
                <a:solidFill>
                  <a:srgbClr val="00B050"/>
                </a:solidFill>
                <a:latin typeface="Sassoon Primary Std" panose="020B0503020103030203" pitchFamily="34" charset="0"/>
              </a:rPr>
              <a:t>lliw</a:t>
            </a:r>
            <a:r>
              <a:rPr lang="en-GB" sz="6000" u="sng" dirty="0">
                <a:solidFill>
                  <a:srgbClr val="00B050"/>
                </a:solidFill>
                <a:latin typeface="Sassoon Primary Std" panose="020B0503020103030203" pitchFamily="34" charset="0"/>
              </a:rPr>
              <a:t>)  </a:t>
            </a:r>
            <a:r>
              <a:rPr lang="en-GB" sz="6000" b="1" u="sng" dirty="0">
                <a:solidFill>
                  <a:srgbClr val="00B050"/>
                </a:solidFill>
                <a:latin typeface="Sassoon Primary Std" panose="020B0503020103030203" pitchFamily="34" charset="0"/>
              </a:rPr>
              <a:t>.</a:t>
            </a:r>
          </a:p>
        </p:txBody>
      </p:sp>
      <p:pic>
        <p:nvPicPr>
          <p:cNvPr id="5" name="Picture 4" descr="A picture containing drawing&#10;&#10;Description automatically generated">
            <a:extLst>
              <a:ext uri="{FF2B5EF4-FFF2-40B4-BE49-F238E27FC236}">
                <a16:creationId xmlns:a16="http://schemas.microsoft.com/office/drawing/2014/main" id="{89FDBAAD-8F3D-4C0B-9D97-BA396864978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9345" y="1487874"/>
            <a:ext cx="2103286" cy="2008638"/>
          </a:xfrm>
          <a:prstGeom prst="rect">
            <a:avLst/>
          </a:prstGeom>
        </p:spPr>
      </p:pic>
      <p:pic>
        <p:nvPicPr>
          <p:cNvPr id="6" name="Picture 5" descr="A picture containing drawing&#10;&#10;Description automatically generated">
            <a:extLst>
              <a:ext uri="{FF2B5EF4-FFF2-40B4-BE49-F238E27FC236}">
                <a16:creationId xmlns:a16="http://schemas.microsoft.com/office/drawing/2014/main" id="{C25C7DCF-9F58-497C-A7A9-B9C7CD28B06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75934" y="2018203"/>
            <a:ext cx="2639691" cy="1486915"/>
          </a:xfrm>
          <a:prstGeom prst="rect">
            <a:avLst/>
          </a:prstGeom>
        </p:spPr>
      </p:pic>
      <p:pic>
        <p:nvPicPr>
          <p:cNvPr id="7" name="Picture 6" descr="A drawing of a cartoon character&#10;&#10;Description automatically generated">
            <a:extLst>
              <a:ext uri="{FF2B5EF4-FFF2-40B4-BE49-F238E27FC236}">
                <a16:creationId xmlns:a16="http://schemas.microsoft.com/office/drawing/2014/main" id="{5CDFE1E6-9DD8-4DA9-BACC-BCE2A9E3503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4153" y="1693756"/>
            <a:ext cx="2103287" cy="1913268"/>
          </a:xfrm>
          <a:prstGeom prst="rect">
            <a:avLst/>
          </a:prstGeom>
        </p:spPr>
      </p:pic>
      <p:pic>
        <p:nvPicPr>
          <p:cNvPr id="8" name="Picture 7" descr="A close up of an animal&#10;&#10;Description automatically generated">
            <a:extLst>
              <a:ext uri="{FF2B5EF4-FFF2-40B4-BE49-F238E27FC236}">
                <a16:creationId xmlns:a16="http://schemas.microsoft.com/office/drawing/2014/main" id="{6BA50811-3ADC-4A33-AE08-63465C3A785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35968" y="2065099"/>
            <a:ext cx="2225553" cy="1200529"/>
          </a:xfrm>
          <a:prstGeom prst="rect">
            <a:avLst/>
          </a:prstGeom>
        </p:spPr>
      </p:pic>
      <p:pic>
        <p:nvPicPr>
          <p:cNvPr id="9" name="Picture 8" descr="A picture containing food&#10;&#10;Description automatically generated">
            <a:extLst>
              <a:ext uri="{FF2B5EF4-FFF2-40B4-BE49-F238E27FC236}">
                <a16:creationId xmlns:a16="http://schemas.microsoft.com/office/drawing/2014/main" id="{41A80951-3FAA-4AAD-A86B-19B4287BE11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482" y="4169445"/>
            <a:ext cx="1686423" cy="1992604"/>
          </a:xfrm>
          <a:prstGeom prst="rect">
            <a:avLst/>
          </a:prstGeom>
        </p:spPr>
      </p:pic>
      <p:pic>
        <p:nvPicPr>
          <p:cNvPr id="10" name="Content Placeholder 4" descr="A picture containing parrot, bird, kite&#10;&#10;Description automatically generated">
            <a:extLst>
              <a:ext uri="{FF2B5EF4-FFF2-40B4-BE49-F238E27FC236}">
                <a16:creationId xmlns:a16="http://schemas.microsoft.com/office/drawing/2014/main" id="{02AA5117-3CA9-47F9-8177-C6F30CE038A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7227" y="4332084"/>
            <a:ext cx="1963322" cy="1963322"/>
          </a:xfrm>
        </p:spPr>
      </p:pic>
      <p:pic>
        <p:nvPicPr>
          <p:cNvPr id="11" name="Picture 10" descr="A close up of a logo&#10;&#10;Description automatically generated">
            <a:extLst>
              <a:ext uri="{FF2B5EF4-FFF2-40B4-BE49-F238E27FC236}">
                <a16:creationId xmlns:a16="http://schemas.microsoft.com/office/drawing/2014/main" id="{FCDD01CE-3078-4A20-8F72-546627997881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06006" y="4280526"/>
            <a:ext cx="1701519" cy="1764453"/>
          </a:xfrm>
          <a:prstGeom prst="rect">
            <a:avLst/>
          </a:prstGeom>
        </p:spPr>
      </p:pic>
      <p:pic>
        <p:nvPicPr>
          <p:cNvPr id="12" name="Picture 11" descr="A close up of a logo&#10;&#10;Description automatically generated">
            <a:extLst>
              <a:ext uri="{FF2B5EF4-FFF2-40B4-BE49-F238E27FC236}">
                <a16:creationId xmlns:a16="http://schemas.microsoft.com/office/drawing/2014/main" id="{BFB49645-C6B8-4A78-A8C6-FED808A80272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34006" y="4388330"/>
            <a:ext cx="2151147" cy="1599019"/>
          </a:xfrm>
          <a:prstGeom prst="rect">
            <a:avLst/>
          </a:prstGeom>
        </p:spPr>
      </p:pic>
      <p:pic>
        <p:nvPicPr>
          <p:cNvPr id="13" name="Picture 12" descr="A picture containing drawing&#10;&#10;Description automatically generated">
            <a:extLst>
              <a:ext uri="{FF2B5EF4-FFF2-40B4-BE49-F238E27FC236}">
                <a16:creationId xmlns:a16="http://schemas.microsoft.com/office/drawing/2014/main" id="{FD1186BB-AC8C-4CE0-9BB0-0F3A187D11AA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05081" y="4249029"/>
            <a:ext cx="1946437" cy="1732870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57AC42B5-9BE3-402E-9E57-F090B1A1B833}"/>
              </a:ext>
            </a:extLst>
          </p:cNvPr>
          <p:cNvSpPr txBox="1"/>
          <p:nvPr/>
        </p:nvSpPr>
        <p:spPr>
          <a:xfrm>
            <a:off x="1092529" y="3393003"/>
            <a:ext cx="125264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="1" dirty="0" err="1">
                <a:latin typeface="Sassoon Primary Std" panose="020B0503020103030203" pitchFamily="34" charset="0"/>
              </a:rPr>
              <a:t>neidr</a:t>
            </a:r>
            <a:endParaRPr lang="en-GB" sz="3000" b="1" dirty="0">
              <a:latin typeface="Sassoon Primary Std" panose="020B0503020103030203" pitchFamily="34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D06EAF5-2500-4D45-8049-B66C015A1E28}"/>
              </a:ext>
            </a:extLst>
          </p:cNvPr>
          <p:cNvSpPr txBox="1"/>
          <p:nvPr/>
        </p:nvSpPr>
        <p:spPr>
          <a:xfrm>
            <a:off x="3909133" y="3164644"/>
            <a:ext cx="168642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="1">
                <a:latin typeface="Sassoon Primary Std" panose="020B0503020103030203" pitchFamily="34" charset="0"/>
              </a:rPr>
              <a:t>pry </a:t>
            </a:r>
            <a:r>
              <a:rPr lang="en-GB" sz="3000" b="1" dirty="0">
                <a:latin typeface="Sassoon Primary Std" panose="020B0503020103030203" pitchFamily="34" charset="0"/>
              </a:rPr>
              <a:t>cop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0C2B8C5-74E5-43C1-A2A4-313ECFE9B44D}"/>
              </a:ext>
            </a:extLst>
          </p:cNvPr>
          <p:cNvSpPr txBox="1"/>
          <p:nvPr/>
        </p:nvSpPr>
        <p:spPr>
          <a:xfrm>
            <a:off x="6747929" y="3484453"/>
            <a:ext cx="125264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="1" dirty="0" err="1">
                <a:latin typeface="Sassoon Primary Std" panose="020B0503020103030203" pitchFamily="34" charset="0"/>
              </a:rPr>
              <a:t>mwnci</a:t>
            </a:r>
            <a:endParaRPr lang="en-GB" sz="3000" b="1" dirty="0">
              <a:latin typeface="Sassoon Primary Std" panose="020B0503020103030203" pitchFamily="34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3F62D6EF-9EFB-433E-8BB4-14E2A81042FF}"/>
              </a:ext>
            </a:extLst>
          </p:cNvPr>
          <p:cNvSpPr txBox="1"/>
          <p:nvPr/>
        </p:nvSpPr>
        <p:spPr>
          <a:xfrm>
            <a:off x="9492062" y="3152001"/>
            <a:ext cx="125264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="1" dirty="0" err="1">
                <a:latin typeface="Sassoon Primary Std" panose="020B0503020103030203" pitchFamily="34" charset="0"/>
              </a:rPr>
              <a:t>teigr</a:t>
            </a:r>
            <a:endParaRPr lang="en-GB" sz="3000" b="1" dirty="0">
              <a:latin typeface="Sassoon Primary Std" panose="020B0503020103030203" pitchFamily="34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74F4625D-4D37-45F6-B30D-39F7EBC63F8D}"/>
              </a:ext>
            </a:extLst>
          </p:cNvPr>
          <p:cNvSpPr txBox="1"/>
          <p:nvPr/>
        </p:nvSpPr>
        <p:spPr>
          <a:xfrm>
            <a:off x="513108" y="6060533"/>
            <a:ext cx="1730147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="1" dirty="0">
                <a:latin typeface="Sassoon Primary Std" panose="020B0503020103030203" pitchFamily="34" charset="0"/>
              </a:rPr>
              <a:t>pili-</a:t>
            </a:r>
            <a:r>
              <a:rPr lang="en-GB" sz="3000" b="1" dirty="0" err="1">
                <a:latin typeface="Sassoon Primary Std" panose="020B0503020103030203" pitchFamily="34" charset="0"/>
              </a:rPr>
              <a:t>pala</a:t>
            </a:r>
            <a:endParaRPr lang="en-GB" sz="3000" b="1" dirty="0">
              <a:latin typeface="Sassoon Primary Std" panose="020B0503020103030203" pitchFamily="34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0AB19646-1F79-4A15-9461-16BBC541AFF1}"/>
              </a:ext>
            </a:extLst>
          </p:cNvPr>
          <p:cNvSpPr txBox="1"/>
          <p:nvPr/>
        </p:nvSpPr>
        <p:spPr>
          <a:xfrm>
            <a:off x="3168333" y="5845822"/>
            <a:ext cx="1730147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="1" dirty="0" err="1">
                <a:latin typeface="Sassoon Primary Std" panose="020B0503020103030203" pitchFamily="34" charset="0"/>
              </a:rPr>
              <a:t>parot</a:t>
            </a:r>
            <a:endParaRPr lang="en-GB" sz="3000" b="1" dirty="0">
              <a:latin typeface="Sassoon Primary Std" panose="020B0503020103030203" pitchFamily="34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75E53B77-A791-4CE2-8BF6-6D51DD8D8AD3}"/>
              </a:ext>
            </a:extLst>
          </p:cNvPr>
          <p:cNvSpPr txBox="1"/>
          <p:nvPr/>
        </p:nvSpPr>
        <p:spPr>
          <a:xfrm>
            <a:off x="5196333" y="5934069"/>
            <a:ext cx="1730147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="1" dirty="0" err="1">
                <a:latin typeface="Sassoon Primary Std" panose="020B0503020103030203" pitchFamily="34" charset="0"/>
              </a:rPr>
              <a:t>broga</a:t>
            </a:r>
            <a:endParaRPr lang="en-GB" sz="3000" b="1" dirty="0">
              <a:latin typeface="Sassoon Primary Std" panose="020B0503020103030203" pitchFamily="34" charset="0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0EBA53CE-B661-4EB3-9FD0-384D12807F8A}"/>
              </a:ext>
            </a:extLst>
          </p:cNvPr>
          <p:cNvSpPr txBox="1"/>
          <p:nvPr/>
        </p:nvSpPr>
        <p:spPr>
          <a:xfrm>
            <a:off x="7423182" y="5814682"/>
            <a:ext cx="1730147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="1" dirty="0" err="1">
                <a:latin typeface="Sassoon Primary Std" panose="020B0503020103030203" pitchFamily="34" charset="0"/>
              </a:rPr>
              <a:t>pysgod</a:t>
            </a:r>
            <a:endParaRPr lang="en-GB" sz="3000" b="1" dirty="0">
              <a:latin typeface="Sassoon Primary Std" panose="020B0503020103030203" pitchFamily="34" charset="0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0BE40342-BFD6-47ED-98B0-C9E52FFE8A7D}"/>
              </a:ext>
            </a:extLst>
          </p:cNvPr>
          <p:cNvSpPr txBox="1"/>
          <p:nvPr/>
        </p:nvSpPr>
        <p:spPr>
          <a:xfrm>
            <a:off x="10021371" y="5854321"/>
            <a:ext cx="1730147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="1" dirty="0" err="1">
                <a:latin typeface="Sassoon Primary Std" panose="020B0503020103030203" pitchFamily="34" charset="0"/>
              </a:rPr>
              <a:t>gorila</a:t>
            </a:r>
            <a:endParaRPr lang="en-GB" sz="3000" b="1" dirty="0">
              <a:latin typeface="Sassoon Primary Std" panose="020B050302010303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5502743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C68AD1F5-68AA-4130-91A3-F62A21C9EC7A}"/>
              </a:ext>
            </a:extLst>
          </p:cNvPr>
          <p:cNvSpPr txBox="1">
            <a:spLocks/>
          </p:cNvSpPr>
          <p:nvPr/>
        </p:nvSpPr>
        <p:spPr>
          <a:xfrm>
            <a:off x="556591" y="1983409"/>
            <a:ext cx="5128788" cy="245607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15000" dirty="0" err="1">
                <a:solidFill>
                  <a:srgbClr val="7030A0"/>
                </a:solidFill>
                <a:latin typeface="Sassoon Primary Std" panose="020B0503020103030203" pitchFamily="34" charset="0"/>
              </a:rPr>
              <a:t>Amser</a:t>
            </a:r>
            <a:endParaRPr lang="en-GB" sz="15000" dirty="0">
              <a:solidFill>
                <a:srgbClr val="7030A0"/>
              </a:solidFill>
              <a:latin typeface="Sassoon Primary Std" panose="020B0503020103030203" pitchFamily="34" charset="0"/>
            </a:endParaRPr>
          </a:p>
        </p:txBody>
      </p:sp>
      <p:pic>
        <p:nvPicPr>
          <p:cNvPr id="3" name="Picture 2" descr="A picture containing drawing&#10;&#10;Description automatically generated">
            <a:extLst>
              <a:ext uri="{FF2B5EF4-FFF2-40B4-BE49-F238E27FC236}">
                <a16:creationId xmlns:a16="http://schemas.microsoft.com/office/drawing/2014/main" id="{68C50429-772E-45C4-A3BA-0FD77F19ABF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37517" y="1546412"/>
            <a:ext cx="5426635" cy="30524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177671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2E916C1F-9172-4271-9AED-698A48A352E7}"/>
              </a:ext>
            </a:extLst>
          </p:cNvPr>
          <p:cNvSpPr/>
          <p:nvPr/>
        </p:nvSpPr>
        <p:spPr>
          <a:xfrm>
            <a:off x="3982419" y="2382560"/>
            <a:ext cx="1790875" cy="104644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62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 Primary Std" panose="020B0503020103030203" pitchFamily="34" charset="0"/>
              </a:rPr>
              <a:t>teigr</a:t>
            </a:r>
            <a:r>
              <a:rPr lang="en-US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0336C9C-D861-40B3-B7FC-A759DA9E57A2}"/>
              </a:ext>
            </a:extLst>
          </p:cNvPr>
          <p:cNvSpPr/>
          <p:nvPr/>
        </p:nvSpPr>
        <p:spPr>
          <a:xfrm>
            <a:off x="1356379" y="4419842"/>
            <a:ext cx="2626040" cy="104644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62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 Primary Std" panose="020B0503020103030203" pitchFamily="34" charset="0"/>
              </a:rPr>
              <a:t>pysgod</a:t>
            </a:r>
            <a:r>
              <a:rPr lang="en-US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728430A-3531-491C-BAEA-16712B069138}"/>
              </a:ext>
            </a:extLst>
          </p:cNvPr>
          <p:cNvSpPr/>
          <p:nvPr/>
        </p:nvSpPr>
        <p:spPr>
          <a:xfrm>
            <a:off x="5627369" y="534123"/>
            <a:ext cx="2182970" cy="104644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62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 Primary Std" panose="020B0503020103030203" pitchFamily="34" charset="0"/>
              </a:rPr>
              <a:t>broga</a:t>
            </a:r>
            <a:r>
              <a:rPr lang="en-US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7AC083D-F149-44EB-BFDF-9634574AE98B}"/>
              </a:ext>
            </a:extLst>
          </p:cNvPr>
          <p:cNvSpPr/>
          <p:nvPr/>
        </p:nvSpPr>
        <p:spPr>
          <a:xfrm>
            <a:off x="1414068" y="411902"/>
            <a:ext cx="2858476" cy="104644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6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 Primary Std" panose="020B0503020103030203" pitchFamily="34" charset="0"/>
              </a:rPr>
              <a:t>pili-</a:t>
            </a:r>
            <a:r>
              <a:rPr lang="en-US" sz="62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 Primary Std" panose="020B0503020103030203" pitchFamily="34" charset="0"/>
              </a:rPr>
              <a:t>pala</a:t>
            </a:r>
            <a:r>
              <a:rPr lang="en-US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F2D3189-BC4B-46EE-ADF5-A9FAB0915EF7}"/>
              </a:ext>
            </a:extLst>
          </p:cNvPr>
          <p:cNvSpPr/>
          <p:nvPr/>
        </p:nvSpPr>
        <p:spPr>
          <a:xfrm>
            <a:off x="7023920" y="2507830"/>
            <a:ext cx="2040302" cy="104644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62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 Primary Std" panose="020B0503020103030203" pitchFamily="34" charset="0"/>
              </a:rPr>
              <a:t>parot</a:t>
            </a:r>
            <a:r>
              <a:rPr lang="en-US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6D888CD-E466-4F58-97A2-21652D4E0D9E}"/>
              </a:ext>
            </a:extLst>
          </p:cNvPr>
          <p:cNvSpPr/>
          <p:nvPr/>
        </p:nvSpPr>
        <p:spPr>
          <a:xfrm>
            <a:off x="9171931" y="1261361"/>
            <a:ext cx="2379177" cy="104644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62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 Primary Std" panose="020B0503020103030203" pitchFamily="34" charset="0"/>
              </a:rPr>
              <a:t>mwnci</a:t>
            </a:r>
            <a:r>
              <a:rPr lang="en-US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EC4791E-89FC-48EA-AC30-FEB88D2E3A68}"/>
              </a:ext>
            </a:extLst>
          </p:cNvPr>
          <p:cNvSpPr/>
          <p:nvPr/>
        </p:nvSpPr>
        <p:spPr>
          <a:xfrm>
            <a:off x="5077553" y="5277437"/>
            <a:ext cx="1946367" cy="104644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62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 Primary Std" panose="020B0503020103030203" pitchFamily="34" charset="0"/>
              </a:rPr>
              <a:t>neidr</a:t>
            </a:r>
            <a:r>
              <a:rPr lang="en-US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5895073-96AC-457D-91FC-AA982AE784D9}"/>
              </a:ext>
            </a:extLst>
          </p:cNvPr>
          <p:cNvSpPr/>
          <p:nvPr/>
        </p:nvSpPr>
        <p:spPr>
          <a:xfrm>
            <a:off x="231555" y="2645394"/>
            <a:ext cx="2007281" cy="104644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62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 Primary Std" panose="020B0503020103030203" pitchFamily="34" charset="0"/>
              </a:rPr>
              <a:t>gorila</a:t>
            </a:r>
            <a:endParaRPr lang="en-US" sz="62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Sassoon Primary Std" panose="020B0503020103030203" pitchFamily="34" charset="0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4A6C18F-7971-4B82-BCB2-6B80947D7A20}"/>
              </a:ext>
            </a:extLst>
          </p:cNvPr>
          <p:cNvSpPr/>
          <p:nvPr/>
        </p:nvSpPr>
        <p:spPr>
          <a:xfrm>
            <a:off x="8401159" y="4230997"/>
            <a:ext cx="2765502" cy="104644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6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 Primary Std" panose="020B0503020103030203" pitchFamily="34" charset="0"/>
              </a:rPr>
              <a:t>pry cop</a:t>
            </a:r>
            <a:r>
              <a:rPr lang="en-US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62361800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53E5875-B101-44D2-BAED-2A40A35CA8AE}"/>
              </a:ext>
            </a:extLst>
          </p:cNvPr>
          <p:cNvSpPr txBox="1"/>
          <p:nvPr/>
        </p:nvSpPr>
        <p:spPr>
          <a:xfrm>
            <a:off x="1338470" y="1749287"/>
            <a:ext cx="3975652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GB" sz="6000" dirty="0">
                <a:latin typeface="Sassoon Primary Std" panose="020B0503020103030203" pitchFamily="34" charset="0"/>
              </a:rPr>
              <a:t> </a:t>
            </a:r>
            <a:r>
              <a:rPr lang="en-GB" sz="6000" dirty="0" err="1">
                <a:latin typeface="Sassoon Primary Std" panose="020B0503020103030203" pitchFamily="34" charset="0"/>
              </a:rPr>
              <a:t>Teigr</a:t>
            </a:r>
            <a:r>
              <a:rPr lang="en-GB" sz="6000" dirty="0">
                <a:latin typeface="Sassoon Primary Std" panose="020B0503020103030203" pitchFamily="34" charset="0"/>
              </a:rPr>
              <a:t> </a:t>
            </a:r>
          </a:p>
          <a:p>
            <a:pPr marL="342900" indent="-342900">
              <a:buAutoNum type="arabicPeriod"/>
            </a:pPr>
            <a:r>
              <a:rPr lang="en-GB" sz="6000" dirty="0">
                <a:latin typeface="Sassoon Primary Std" panose="020B0503020103030203" pitchFamily="34" charset="0"/>
              </a:rPr>
              <a:t> </a:t>
            </a:r>
            <a:r>
              <a:rPr lang="en-GB" sz="6000" dirty="0" err="1">
                <a:latin typeface="Sassoon Primary Std" panose="020B0503020103030203" pitchFamily="34" charset="0"/>
              </a:rPr>
              <a:t>Parot</a:t>
            </a:r>
            <a:endParaRPr lang="en-GB" sz="6000" dirty="0">
              <a:latin typeface="Sassoon Primary Std" panose="020B0503020103030203" pitchFamily="34" charset="0"/>
            </a:endParaRPr>
          </a:p>
          <a:p>
            <a:pPr marL="342900" indent="-342900">
              <a:buAutoNum type="arabicPeriod"/>
            </a:pPr>
            <a:r>
              <a:rPr lang="en-GB" sz="6000" dirty="0">
                <a:latin typeface="Sassoon Primary Std" panose="020B0503020103030203" pitchFamily="34" charset="0"/>
              </a:rPr>
              <a:t> Pili-</a:t>
            </a:r>
            <a:r>
              <a:rPr lang="en-GB" sz="6000" dirty="0" err="1">
                <a:latin typeface="Sassoon Primary Std" panose="020B0503020103030203" pitchFamily="34" charset="0"/>
              </a:rPr>
              <a:t>pala</a:t>
            </a:r>
            <a:endParaRPr lang="en-GB" sz="6000" dirty="0">
              <a:latin typeface="Sassoon Primary Std" panose="020B0503020103030203" pitchFamily="34" charset="0"/>
            </a:endParaRPr>
          </a:p>
          <a:p>
            <a:pPr marL="342900" indent="-342900">
              <a:buAutoNum type="arabicPeriod"/>
            </a:pPr>
            <a:r>
              <a:rPr lang="en-GB" sz="6000" dirty="0">
                <a:latin typeface="Sassoon Primary Std" panose="020B0503020103030203" pitchFamily="34" charset="0"/>
              </a:rPr>
              <a:t> </a:t>
            </a:r>
            <a:r>
              <a:rPr lang="en-GB" sz="6000" dirty="0" err="1">
                <a:latin typeface="Sassoon Primary Std" panose="020B0503020103030203" pitchFamily="34" charset="0"/>
              </a:rPr>
              <a:t>Mwnci</a:t>
            </a:r>
            <a:endParaRPr lang="en-GB" sz="6000" dirty="0">
              <a:latin typeface="Sassoon Primary Std" panose="020B0503020103030203" pitchFamily="34" charset="0"/>
            </a:endParaRPr>
          </a:p>
          <a:p>
            <a:pPr marL="342900" indent="-342900">
              <a:buAutoNum type="arabicPeriod"/>
            </a:pPr>
            <a:r>
              <a:rPr lang="en-GB" sz="6000" dirty="0">
                <a:latin typeface="Sassoon Primary Std" panose="020B0503020103030203" pitchFamily="34" charset="0"/>
              </a:rPr>
              <a:t> </a:t>
            </a:r>
            <a:r>
              <a:rPr lang="en-GB" sz="6000" dirty="0" err="1">
                <a:latin typeface="Sassoon Primary Std" panose="020B0503020103030203" pitchFamily="34" charset="0"/>
              </a:rPr>
              <a:t>Pysgod</a:t>
            </a:r>
            <a:r>
              <a:rPr lang="en-GB" sz="4400" dirty="0">
                <a:latin typeface="Sassoon Primary Std" panose="020B0503020103030203" pitchFamily="34" charset="0"/>
              </a:rPr>
              <a:t>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1C44D1C-CAB6-477C-9C36-8408BFC27B83}"/>
              </a:ext>
            </a:extLst>
          </p:cNvPr>
          <p:cNvSpPr/>
          <p:nvPr/>
        </p:nvSpPr>
        <p:spPr>
          <a:xfrm>
            <a:off x="6546574" y="2210951"/>
            <a:ext cx="4306956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6000" dirty="0">
                <a:latin typeface="Sassoon Primary Std" panose="020B0503020103030203" pitchFamily="34" charset="0"/>
              </a:rPr>
              <a:t>6. Broga</a:t>
            </a:r>
          </a:p>
          <a:p>
            <a:r>
              <a:rPr lang="en-GB" sz="6000" dirty="0">
                <a:latin typeface="Sassoon Primary Std" panose="020B0503020103030203" pitchFamily="34" charset="0"/>
              </a:rPr>
              <a:t>7. </a:t>
            </a:r>
            <a:r>
              <a:rPr lang="en-GB" sz="6000" dirty="0" err="1">
                <a:latin typeface="Sassoon Primary Std" panose="020B0503020103030203" pitchFamily="34" charset="0"/>
              </a:rPr>
              <a:t>Gorila</a:t>
            </a:r>
            <a:endParaRPr lang="en-GB" sz="6000" dirty="0">
              <a:latin typeface="Sassoon Primary Std" panose="020B0503020103030203" pitchFamily="34" charset="0"/>
            </a:endParaRPr>
          </a:p>
          <a:p>
            <a:r>
              <a:rPr lang="en-GB" sz="6000" dirty="0">
                <a:latin typeface="Sassoon Primary Std" panose="020B0503020103030203" pitchFamily="34" charset="0"/>
              </a:rPr>
              <a:t>8. </a:t>
            </a:r>
            <a:r>
              <a:rPr lang="en-GB" sz="6000" dirty="0" err="1">
                <a:latin typeface="Sassoon Primary Std" panose="020B0503020103030203" pitchFamily="34" charset="0"/>
              </a:rPr>
              <a:t>Neidr</a:t>
            </a:r>
            <a:r>
              <a:rPr lang="en-GB" sz="6000" dirty="0">
                <a:latin typeface="Sassoon Primary Std" panose="020B0503020103030203" pitchFamily="34" charset="0"/>
              </a:rPr>
              <a:t> </a:t>
            </a:r>
          </a:p>
          <a:p>
            <a:r>
              <a:rPr lang="en-GB" sz="6000" dirty="0">
                <a:latin typeface="Sassoon Primary Std" panose="020B0503020103030203" pitchFamily="34" charset="0"/>
              </a:rPr>
              <a:t>9. Pry cop</a:t>
            </a:r>
            <a:endParaRPr lang="en-GB" sz="6000" dirty="0"/>
          </a:p>
        </p:txBody>
      </p:sp>
      <p:pic>
        <p:nvPicPr>
          <p:cNvPr id="6" name="Picture 5" descr="A picture containing drawing&#10;&#10;Description automatically generated">
            <a:extLst>
              <a:ext uri="{FF2B5EF4-FFF2-40B4-BE49-F238E27FC236}">
                <a16:creationId xmlns:a16="http://schemas.microsoft.com/office/drawing/2014/main" id="{C35FAC4C-9866-49BB-A76A-194F7EAAB33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61252" y="132522"/>
            <a:ext cx="5486400" cy="17492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7943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 up of a sign&#10;&#10;Description automatically generated">
            <a:extLst>
              <a:ext uri="{FF2B5EF4-FFF2-40B4-BE49-F238E27FC236}">
                <a16:creationId xmlns:a16="http://schemas.microsoft.com/office/drawing/2014/main" id="{77705659-EA1C-44C4-B328-95FF30A5792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37" t="2327" r="1756"/>
          <a:stretch/>
        </p:blipFill>
        <p:spPr>
          <a:xfrm>
            <a:off x="5605670" y="1202790"/>
            <a:ext cx="6202018" cy="4452419"/>
          </a:xfrm>
          <a:prstGeom prst="rect">
            <a:avLst/>
          </a:prstGeom>
        </p:spPr>
      </p:pic>
      <p:pic>
        <p:nvPicPr>
          <p:cNvPr id="7" name="Picture 6" descr="A picture containing plate, drawing, clock&#10;&#10;Description automatically generated">
            <a:extLst>
              <a:ext uri="{FF2B5EF4-FFF2-40B4-BE49-F238E27FC236}">
                <a16:creationId xmlns:a16="http://schemas.microsoft.com/office/drawing/2014/main" id="{A34A6C56-E507-441C-A466-7AFC731DA16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953" t="10525" r="10526" b="12495"/>
          <a:stretch/>
        </p:blipFill>
        <p:spPr>
          <a:xfrm rot="21091757">
            <a:off x="622853" y="962543"/>
            <a:ext cx="4664765" cy="46926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187171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432</TotalTime>
  <Words>120</Words>
  <Application>Microsoft Office PowerPoint</Application>
  <PresentationFormat>Widescreen</PresentationFormat>
  <Paragraphs>44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Arial</vt:lpstr>
      <vt:lpstr>Calibri</vt:lpstr>
      <vt:lpstr>Calibri Light</vt:lpstr>
      <vt:lpstr>Sassoon Primary Std</vt:lpstr>
      <vt:lpstr>Office Theme</vt:lpstr>
      <vt:lpstr>PowerPoint Presentation</vt:lpstr>
      <vt:lpstr>Anifeiliaid y goedwig law</vt:lpstr>
      <vt:lpstr>Dyddiad: Y pumed ar hugain o Chwefror.                  25/02/2020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Goedwig law</dc:title>
  <dc:creator>Emily Nicholas</dc:creator>
  <cp:lastModifiedBy>Emily Nicholas</cp:lastModifiedBy>
  <cp:revision>44</cp:revision>
  <dcterms:created xsi:type="dcterms:W3CDTF">2019-11-24T15:26:11Z</dcterms:created>
  <dcterms:modified xsi:type="dcterms:W3CDTF">2020-02-24T23:08:59Z</dcterms:modified>
</cp:coreProperties>
</file>