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1" r:id="rId1"/>
  </p:sldMasterIdLst>
  <p:notesMasterIdLst>
    <p:notesMasterId r:id="rId14"/>
  </p:notesMasterIdLst>
  <p:sldIdLst>
    <p:sldId id="267" r:id="rId2"/>
    <p:sldId id="256" r:id="rId3"/>
    <p:sldId id="257" r:id="rId4"/>
    <p:sldId id="258" r:id="rId5"/>
    <p:sldId id="259" r:id="rId6"/>
    <p:sldId id="260" r:id="rId7"/>
    <p:sldId id="261" r:id="rId8"/>
    <p:sldId id="262" r:id="rId9"/>
    <p:sldId id="263" r:id="rId10"/>
    <p:sldId id="264" r:id="rId11"/>
    <p:sldId id="265" r:id="rId12"/>
    <p:sldId id="266"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notesView">
  <p:normalViewPr>
    <p:restoredLeft sz="15000" autoAdjust="0"/>
    <p:restoredTop sz="94660"/>
  </p:normalViewPr>
  <p:slideViewPr>
    <p:cSldViewPr snapToGrid="0">
      <p:cViewPr varScale="1">
        <p:scale>
          <a:sx n="70" d="100"/>
          <a:sy n="70" d="100"/>
        </p:scale>
        <p:origin x="738" y="84"/>
      </p:cViewPr>
      <p:guideLst/>
    </p:cSldViewPr>
  </p:slideViewPr>
  <p:notesTextViewPr>
    <p:cViewPr>
      <p:scale>
        <a:sx n="1" d="1"/>
        <a:sy n="1" d="1"/>
      </p:scale>
      <p:origin x="0" y="0"/>
    </p:cViewPr>
  </p:notesTextViewPr>
  <p:notesViewPr>
    <p:cSldViewPr snapToGrid="0">
      <p:cViewPr varScale="1">
        <p:scale>
          <a:sx n="57" d="100"/>
          <a:sy n="57" d="100"/>
        </p:scale>
        <p:origin x="2832" y="4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EBBFC7-0FD2-4719-B861-5A89BF2E6B24}" type="datetimeFigureOut">
              <a:rPr lang="en-GB" smtClean="0"/>
              <a:t>03/08/2019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E6DAC7C-1487-46F8-910A-6F138E15B396}" type="slidenum">
              <a:rPr lang="en-GB" smtClean="0"/>
              <a:t>‹#›</a:t>
            </a:fld>
            <a:endParaRPr lang="en-GB"/>
          </a:p>
        </p:txBody>
      </p:sp>
    </p:spTree>
    <p:extLst>
      <p:ext uri="{BB962C8B-B14F-4D97-AF65-F5344CB8AC3E}">
        <p14:creationId xmlns:p14="http://schemas.microsoft.com/office/powerpoint/2010/main" val="32438465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onlinelibrary.wiley.com/doi/10.1111/j.1744-6570.2011.01239.x/full"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acas.org.uk/index.aspx?articleid=3677"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330200"/>
            <a:ext cx="5486400" cy="3086100"/>
          </a:xfrm>
        </p:spPr>
      </p:sp>
      <p:sp>
        <p:nvSpPr>
          <p:cNvPr id="3" name="Notes Placeholder 2"/>
          <p:cNvSpPr>
            <a:spLocks noGrp="1"/>
          </p:cNvSpPr>
          <p:nvPr>
            <p:ph type="body" idx="1"/>
          </p:nvPr>
        </p:nvSpPr>
        <p:spPr>
          <a:xfrm>
            <a:off x="726546" y="3824817"/>
            <a:ext cx="5486400" cy="3600450"/>
          </a:xfrm>
        </p:spPr>
        <p:txBody>
          <a:bodyPr/>
          <a:lstStyle/>
          <a:p>
            <a:endParaRPr lang="en-GB" dirty="0"/>
          </a:p>
        </p:txBody>
      </p:sp>
      <p:sp>
        <p:nvSpPr>
          <p:cNvPr id="4" name="Slide Number Placeholder 3"/>
          <p:cNvSpPr>
            <a:spLocks noGrp="1"/>
          </p:cNvSpPr>
          <p:nvPr>
            <p:ph type="sldNum" sz="quarter" idx="10"/>
          </p:nvPr>
        </p:nvSpPr>
        <p:spPr/>
        <p:txBody>
          <a:bodyPr/>
          <a:lstStyle/>
          <a:p>
            <a:fld id="{AE6DAC7C-1487-46F8-910A-6F138E15B396}" type="slidenum">
              <a:rPr lang="en-GB" smtClean="0"/>
              <a:t>1</a:t>
            </a:fld>
            <a:endParaRPr lang="en-GB"/>
          </a:p>
        </p:txBody>
      </p:sp>
    </p:spTree>
    <p:extLst>
      <p:ext uri="{BB962C8B-B14F-4D97-AF65-F5344CB8AC3E}">
        <p14:creationId xmlns:p14="http://schemas.microsoft.com/office/powerpoint/2010/main" val="26608477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E6DAC7C-1487-46F8-910A-6F138E15B396}" type="slidenum">
              <a:rPr lang="en-GB" smtClean="0"/>
              <a:t>2</a:t>
            </a:fld>
            <a:endParaRPr lang="en-GB"/>
          </a:p>
        </p:txBody>
      </p:sp>
    </p:spTree>
    <p:extLst>
      <p:ext uri="{BB962C8B-B14F-4D97-AF65-F5344CB8AC3E}">
        <p14:creationId xmlns:p14="http://schemas.microsoft.com/office/powerpoint/2010/main" val="37155479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smtClean="0">
                <a:solidFill>
                  <a:schemeClr val="tx1"/>
                </a:solidFill>
                <a:effectLst/>
                <a:latin typeface="+mn-lt"/>
                <a:ea typeface="+mn-ea"/>
                <a:cs typeface="+mn-cs"/>
              </a:rPr>
              <a:t>This presentation will look to give details of how managing performance correctly can have a huge benefit to how staff perform in the workplace. It will show that by setting up appropriate work practices and an effective performance management process that employees buy into as well as ensuring employees are fully engaged will result in both the performance of the induvial and the organisation improving. It will also look to show how your role as a line manager in partnership with HR can help develop and implement a performance management procedure that adds benefit.  </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AE6DAC7C-1487-46F8-910A-6F138E15B396}" type="slidenum">
              <a:rPr lang="en-GB" smtClean="0"/>
              <a:t>3</a:t>
            </a:fld>
            <a:endParaRPr lang="en-GB"/>
          </a:p>
        </p:txBody>
      </p:sp>
    </p:spTree>
    <p:extLst>
      <p:ext uri="{BB962C8B-B14F-4D97-AF65-F5344CB8AC3E}">
        <p14:creationId xmlns:p14="http://schemas.microsoft.com/office/powerpoint/2010/main" val="4958988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217488"/>
            <a:ext cx="5486400" cy="3086100"/>
          </a:xfrm>
        </p:spPr>
      </p:sp>
      <p:sp>
        <p:nvSpPr>
          <p:cNvPr id="3" name="Notes Placeholder 2"/>
          <p:cNvSpPr>
            <a:spLocks noGrp="1"/>
          </p:cNvSpPr>
          <p:nvPr>
            <p:ph type="body" idx="1"/>
          </p:nvPr>
        </p:nvSpPr>
        <p:spPr>
          <a:xfrm>
            <a:off x="685800" y="3486150"/>
            <a:ext cx="5486400" cy="4830536"/>
          </a:xfrm>
        </p:spPr>
        <p:txBody>
          <a:bodyPr/>
          <a:lstStyle/>
          <a:p>
            <a:pPr algn="just"/>
            <a:r>
              <a:rPr lang="en-GB" sz="1200" kern="1200" dirty="0" smtClean="0">
                <a:solidFill>
                  <a:schemeClr val="tx1"/>
                </a:solidFill>
                <a:effectLst/>
                <a:latin typeface="+mn-lt"/>
                <a:ea typeface="+mn-ea"/>
                <a:cs typeface="+mn-cs"/>
              </a:rPr>
              <a:t>Getting the best out of an employee is a fundamental part of running a successful business. It is therefore important that High Performance Working (HPW) is implemented by a company in order to ensure they meet their objectives. Although the actual definition of HPW is subjective Taylor (2016) suggests that it has been around for centuries and the early aspects can be traced back to Fredrick W. Taylor’s ‘</a:t>
            </a:r>
            <a:r>
              <a:rPr lang="en-GB" sz="1200" i="1" kern="1200" dirty="0" smtClean="0">
                <a:solidFill>
                  <a:schemeClr val="tx1"/>
                </a:solidFill>
                <a:effectLst/>
                <a:latin typeface="+mn-lt"/>
                <a:ea typeface="+mn-ea"/>
                <a:cs typeface="+mn-cs"/>
              </a:rPr>
              <a:t>scientific management</a:t>
            </a:r>
            <a:r>
              <a:rPr lang="en-GB" sz="1200" kern="1200" dirty="0" smtClean="0">
                <a:solidFill>
                  <a:schemeClr val="tx1"/>
                </a:solidFill>
                <a:effectLst/>
                <a:latin typeface="+mn-lt"/>
                <a:ea typeface="+mn-ea"/>
                <a:cs typeface="+mn-cs"/>
              </a:rPr>
              <a:t>’ theory. He adds that with the development of technology there was a shift from the more old school thinking into developing a better rapport with employees through good employee relations. In their report Wood, Burridge, Green, Nolte, &amp; </a:t>
            </a:r>
            <a:r>
              <a:rPr lang="en-GB" sz="1200" kern="1200" dirty="0" err="1" smtClean="0">
                <a:solidFill>
                  <a:schemeClr val="tx1"/>
                </a:solidFill>
                <a:effectLst/>
                <a:latin typeface="+mn-lt"/>
                <a:ea typeface="+mn-ea"/>
                <a:cs typeface="+mn-cs"/>
              </a:rPr>
              <a:t>Rudloff</a:t>
            </a:r>
            <a:r>
              <a:rPr lang="en-GB" sz="1200" kern="1200" dirty="0" smtClean="0">
                <a:solidFill>
                  <a:schemeClr val="tx1"/>
                </a:solidFill>
                <a:effectLst/>
                <a:latin typeface="+mn-lt"/>
                <a:ea typeface="+mn-ea"/>
                <a:cs typeface="+mn-cs"/>
              </a:rPr>
              <a:t> (2013) quote Bells and Giles (2009) as defining HPW as, ‘a</a:t>
            </a:r>
            <a:r>
              <a:rPr lang="en-GB" sz="1200" i="1" kern="1200" dirty="0" smtClean="0">
                <a:solidFill>
                  <a:schemeClr val="tx1"/>
                </a:solidFill>
                <a:effectLst/>
                <a:latin typeface="+mn-lt"/>
                <a:ea typeface="+mn-ea"/>
                <a:cs typeface="+mn-cs"/>
              </a:rPr>
              <a:t> general approach to managing organisations that aims to stimulate more effective employee involvement and commitment in order to achieve high levels of performance.’ In her article Willyerd (2014) states the importance of a HPW quoting, “A high performer can </a:t>
            </a:r>
            <a:r>
              <a:rPr lang="en-GB" sz="1200" i="1" u="none" strike="noStrike" kern="1200" dirty="0" smtClean="0">
                <a:solidFill>
                  <a:schemeClr val="tx1"/>
                </a:solidFill>
                <a:effectLst/>
                <a:latin typeface="+mn-lt"/>
                <a:ea typeface="+mn-ea"/>
                <a:cs typeface="+mn-cs"/>
                <a:hlinkClick r:id="rId3"/>
              </a:rPr>
              <a:t>deliver 400% more productivity than the average performer</a:t>
            </a:r>
            <a:r>
              <a:rPr lang="en-GB" sz="1200" i="1" kern="1200" dirty="0" smtClean="0">
                <a:solidFill>
                  <a:schemeClr val="tx1"/>
                </a:solidFill>
                <a:effectLst/>
                <a:latin typeface="+mn-lt"/>
                <a:ea typeface="+mn-ea"/>
                <a:cs typeface="+mn-cs"/>
              </a:rPr>
              <a:t>.”</a:t>
            </a:r>
            <a:r>
              <a:rPr lang="en-GB" sz="1200" kern="1200" dirty="0" smtClean="0">
                <a:solidFill>
                  <a:schemeClr val="tx1"/>
                </a:solidFill>
                <a:effectLst/>
                <a:latin typeface="+mn-lt"/>
                <a:ea typeface="+mn-ea"/>
                <a:cs typeface="+mn-cs"/>
              </a:rPr>
              <a:t> She goes on to say that if managed correctly a HPW will be more satisfied in their job and will be therefore less likely to leave. She does however suggest that by rewarding a HPW it could potentially lead to conflict arising from other workers who feel they are being hard done by. </a:t>
            </a:r>
            <a:r>
              <a:rPr lang="en-GB" sz="1200" i="1" kern="1200" dirty="0" smtClean="0">
                <a:solidFill>
                  <a:schemeClr val="tx1"/>
                </a:solidFill>
                <a:effectLst/>
                <a:latin typeface="+mn-lt"/>
                <a:ea typeface="+mn-ea"/>
                <a:cs typeface="+mn-cs"/>
              </a:rPr>
              <a:t>Taylor (2016) suggests that the most successful companies will adapt High Performance Work Systems (HPWS) which he states are, “a bundle of distinct human resource management policies and practices which are introduced in an organisation.” (Taylor 2016, pp199). He goes to enforce the importance of a good working relationship between an employee and the employer by saying that it is important that a company invests in all areas of the employee life cycle. This would include the very beginning by implements a robust recruitment process which allows a variety of candidates to apply, to then giving employees the chance to develop and reward them for their good work. As well as this it is a process that allows flexibility within the workplace and ensures that staff feel valued and feel stable in their job.</a:t>
            </a:r>
            <a:endParaRPr lang="en-GB" dirty="0"/>
          </a:p>
        </p:txBody>
      </p:sp>
      <p:sp>
        <p:nvSpPr>
          <p:cNvPr id="4" name="Slide Number Placeholder 3"/>
          <p:cNvSpPr>
            <a:spLocks noGrp="1"/>
          </p:cNvSpPr>
          <p:nvPr>
            <p:ph type="sldNum" sz="quarter" idx="10"/>
          </p:nvPr>
        </p:nvSpPr>
        <p:spPr/>
        <p:txBody>
          <a:bodyPr/>
          <a:lstStyle/>
          <a:p>
            <a:fld id="{AE6DAC7C-1487-46F8-910A-6F138E15B396}" type="slidenum">
              <a:rPr lang="en-GB" smtClean="0"/>
              <a:t>4</a:t>
            </a:fld>
            <a:endParaRPr lang="en-GB"/>
          </a:p>
        </p:txBody>
      </p:sp>
    </p:spTree>
    <p:extLst>
      <p:ext uri="{BB962C8B-B14F-4D97-AF65-F5344CB8AC3E}">
        <p14:creationId xmlns:p14="http://schemas.microsoft.com/office/powerpoint/2010/main" val="1320449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347663"/>
            <a:ext cx="5486400" cy="3086100"/>
          </a:xfrm>
        </p:spPr>
      </p:sp>
      <p:sp>
        <p:nvSpPr>
          <p:cNvPr id="3" name="Notes Placeholder 2"/>
          <p:cNvSpPr>
            <a:spLocks noGrp="1"/>
          </p:cNvSpPr>
          <p:nvPr>
            <p:ph type="body" idx="1"/>
          </p:nvPr>
        </p:nvSpPr>
        <p:spPr>
          <a:xfrm>
            <a:off x="685800" y="3605893"/>
            <a:ext cx="5486400" cy="5178878"/>
          </a:xfrm>
        </p:spPr>
        <p:txBody>
          <a:bodyPr/>
          <a:lstStyle/>
          <a:p>
            <a:pPr algn="just"/>
            <a:r>
              <a:rPr lang="en-GB" sz="1200" kern="1200" dirty="0" smtClean="0">
                <a:solidFill>
                  <a:schemeClr val="tx1"/>
                </a:solidFill>
                <a:effectLst/>
                <a:latin typeface="+mn-lt"/>
                <a:ea typeface="+mn-ea"/>
                <a:cs typeface="+mn-cs"/>
              </a:rPr>
              <a:t>In order to evaluate the link between HPW and organisational performance there have been many different forms or research. Taylor (2016) identifies a significant piece of research done by Mark Huselid at Rutgers University. He states that this detailed study in which Huselid sourced large amount of data from companies from various industries all of whom had over 100 employees showed that there was tangible evidence to suggest HPW had a positive impact on organisational performance, which resulted in a financial gain to the company. Taylor (2016) goes on to say that following the success of Huselid’ s research it was used as a template for future studies and he concluded that, “</a:t>
            </a:r>
            <a:r>
              <a:rPr lang="en-GB" sz="1200" i="1" kern="1200" dirty="0" smtClean="0">
                <a:solidFill>
                  <a:schemeClr val="tx1"/>
                </a:solidFill>
                <a:effectLst/>
                <a:latin typeface="+mn-lt"/>
                <a:ea typeface="+mn-ea"/>
                <a:cs typeface="+mn-cs"/>
              </a:rPr>
              <a:t>not all had quite such striking results, but in the vast majority of cases the conclusions have been broadly comparable with those of Huselid’ s original study</a:t>
            </a:r>
            <a:r>
              <a:rPr lang="en-GB" sz="1200" kern="1200" dirty="0" smtClean="0">
                <a:solidFill>
                  <a:schemeClr val="tx1"/>
                </a:solidFill>
                <a:effectLst/>
                <a:latin typeface="+mn-lt"/>
                <a:ea typeface="+mn-ea"/>
                <a:cs typeface="+mn-cs"/>
              </a:rPr>
              <a:t>.” (Taylor 2016, pp201). Taylor (2016) states another study that showed a positive link between HPW and organisational performance is Combs et al’s (2006) meta-analysis. As with Huselid’s study Combs et al (2006) had a large source of data with results showing HPW had on average a, “</a:t>
            </a:r>
            <a:r>
              <a:rPr lang="en-GB" sz="1200" i="1" kern="1200" dirty="0" smtClean="0">
                <a:solidFill>
                  <a:schemeClr val="tx1"/>
                </a:solidFill>
                <a:effectLst/>
                <a:latin typeface="+mn-lt"/>
                <a:ea typeface="+mn-ea"/>
                <a:cs typeface="+mn-cs"/>
              </a:rPr>
              <a:t>4.6% increase in return on assets and a 4.4% reduction in staff turnover</a:t>
            </a:r>
            <a:r>
              <a:rPr lang="en-GB" sz="1200" kern="1200" dirty="0" smtClean="0">
                <a:solidFill>
                  <a:schemeClr val="tx1"/>
                </a:solidFill>
                <a:effectLst/>
                <a:latin typeface="+mn-lt"/>
                <a:ea typeface="+mn-ea"/>
                <a:cs typeface="+mn-cs"/>
              </a:rPr>
              <a:t>.” (Taylor 2016, pp 201). These studies showed that if a company puts in place HPWP it will not only ensure a sustained organisation performance which will give them a competitive advantage but will also ensure the company continues to grow as well as keep staff turnover down. Taylor (2016) goes on to explain the link between HPW and organisational performance by giving examples of other studies such as John Purcell’s ‘</a:t>
            </a:r>
            <a:r>
              <a:rPr lang="en-GB" sz="1200" i="1" kern="1200" dirty="0" smtClean="0">
                <a:solidFill>
                  <a:schemeClr val="tx1"/>
                </a:solidFill>
                <a:effectLst/>
                <a:latin typeface="+mn-lt"/>
                <a:ea typeface="+mn-ea"/>
                <a:cs typeface="+mn-cs"/>
              </a:rPr>
              <a:t>the black box studies</a:t>
            </a:r>
            <a:r>
              <a:rPr lang="en-GB" sz="1200" kern="1200" dirty="0" smtClean="0">
                <a:solidFill>
                  <a:schemeClr val="tx1"/>
                </a:solidFill>
                <a:effectLst/>
                <a:latin typeface="+mn-lt"/>
                <a:ea typeface="+mn-ea"/>
                <a:cs typeface="+mn-cs"/>
              </a:rPr>
              <a:t>.’ These studies looked to engage with staff of different companies asking them extensive questions which resulted in them concluding that by implementing good HPWP within the organisation and implementing them effectively it would have a positive impact on performance. To conclude the research shows that when HPWP are in place it gives an employee higher job satisfaction which in turn increase their productivity. A company will then gain a good reputation and will become an employer of choice meaning a higher calibre of employee will want to work for the company.</a:t>
            </a:r>
            <a:endParaRPr lang="en-GB" dirty="0"/>
          </a:p>
        </p:txBody>
      </p:sp>
      <p:sp>
        <p:nvSpPr>
          <p:cNvPr id="4" name="Slide Number Placeholder 3"/>
          <p:cNvSpPr>
            <a:spLocks noGrp="1"/>
          </p:cNvSpPr>
          <p:nvPr>
            <p:ph type="sldNum" sz="quarter" idx="10"/>
          </p:nvPr>
        </p:nvSpPr>
        <p:spPr/>
        <p:txBody>
          <a:bodyPr/>
          <a:lstStyle/>
          <a:p>
            <a:fld id="{AE6DAC7C-1487-46F8-910A-6F138E15B396}" type="slidenum">
              <a:rPr lang="en-GB" smtClean="0"/>
              <a:t>5</a:t>
            </a:fld>
            <a:endParaRPr lang="en-GB"/>
          </a:p>
        </p:txBody>
      </p:sp>
    </p:spTree>
    <p:extLst>
      <p:ext uri="{BB962C8B-B14F-4D97-AF65-F5344CB8AC3E}">
        <p14:creationId xmlns:p14="http://schemas.microsoft.com/office/powerpoint/2010/main" val="7329309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282575"/>
            <a:ext cx="5486400" cy="3086100"/>
          </a:xfrm>
        </p:spPr>
      </p:sp>
      <p:sp>
        <p:nvSpPr>
          <p:cNvPr id="3" name="Notes Placeholder 2"/>
          <p:cNvSpPr>
            <a:spLocks noGrp="1"/>
          </p:cNvSpPr>
          <p:nvPr>
            <p:ph type="body" idx="1"/>
          </p:nvPr>
        </p:nvSpPr>
        <p:spPr>
          <a:xfrm>
            <a:off x="685800" y="3529692"/>
            <a:ext cx="5486400" cy="4841421"/>
          </a:xfrm>
        </p:spPr>
        <p:txBody>
          <a:bodyPr/>
          <a:lstStyle/>
          <a:p>
            <a:pPr algn="just"/>
            <a:r>
              <a:rPr lang="en-GB" sz="1200" kern="1200" dirty="0" smtClean="0">
                <a:solidFill>
                  <a:schemeClr val="tx1"/>
                </a:solidFill>
                <a:effectLst/>
                <a:latin typeface="+mn-lt"/>
                <a:ea typeface="+mn-ea"/>
                <a:cs typeface="+mn-cs"/>
              </a:rPr>
              <a:t>A company needs to ensure that the well-being of their staff is high on their priorities. This is because a happy employee will perform to a higher standard. This is evident in an article in Personnel Today (2018) in which they state that there is substantial proof that there is a link between the well-being of an employee and their performance. They go on to say that when an employee has a job that is classed as, ”</a:t>
            </a:r>
            <a:r>
              <a:rPr lang="en-GB" sz="1200" i="1" kern="1200" dirty="0" smtClean="0">
                <a:solidFill>
                  <a:schemeClr val="tx1"/>
                </a:solidFill>
                <a:effectLst/>
                <a:latin typeface="+mn-lt"/>
                <a:ea typeface="+mn-ea"/>
                <a:cs typeface="+mn-cs"/>
              </a:rPr>
              <a:t>‘Good work’ (jobs that are skilled, autonomous, supported, secure, with good work–life balance, good income)</a:t>
            </a:r>
            <a:r>
              <a:rPr lang="en-GB" sz="1200" kern="1200" dirty="0" smtClean="0">
                <a:solidFill>
                  <a:schemeClr val="tx1"/>
                </a:solidFill>
                <a:effectLst/>
                <a:latin typeface="+mn-lt"/>
                <a:ea typeface="+mn-ea"/>
                <a:cs typeface="+mn-cs"/>
              </a:rPr>
              <a:t>” it has a positive effect on both their physical and mental health which in turn results in them having a higher work attendance. In their report Boxall &amp; Mackay (2014) explored the link between putting in certain HPWP and the well-being of staff. Their research concludes that when a company fully engages with their staff and allow them to be highly involved with work decisions it had a positive effect on their well-being which is evident by them stating, “</a:t>
            </a:r>
            <a:r>
              <a:rPr lang="en-GB" sz="1200" i="1" kern="1200" dirty="0" smtClean="0">
                <a:solidFill>
                  <a:schemeClr val="tx1"/>
                </a:solidFill>
                <a:effectLst/>
                <a:latin typeface="+mn-lt"/>
                <a:ea typeface="+mn-ea"/>
                <a:cs typeface="+mn-cs"/>
              </a:rPr>
              <a:t>The multivariate analyses show that high-involvement work processes are associated with greater satisfaction and better work–life balance and have no relationship with fatigue and stress.</a:t>
            </a:r>
            <a:r>
              <a:rPr lang="en-GB" sz="1200" kern="1200" dirty="0" smtClean="0">
                <a:solidFill>
                  <a:schemeClr val="tx1"/>
                </a:solidFill>
                <a:effectLst/>
                <a:latin typeface="+mn-lt"/>
                <a:ea typeface="+mn-ea"/>
                <a:cs typeface="+mn-cs"/>
              </a:rPr>
              <a:t>” (Boxall &amp; Mackay, pp 14). In contrast their results showed that in companies where there was less HPWP in place and the emphasis was more on staff simply completing their role with little flexibility or involvement it was, “</a:t>
            </a:r>
            <a:r>
              <a:rPr lang="en-GB" sz="1200" i="1" kern="1200" dirty="0" smtClean="0">
                <a:solidFill>
                  <a:schemeClr val="tx1"/>
                </a:solidFill>
                <a:effectLst/>
                <a:latin typeface="+mn-lt"/>
                <a:ea typeface="+mn-ea"/>
                <a:cs typeface="+mn-cs"/>
              </a:rPr>
              <a:t>associated with greater fatigue, stress and work–life imbalance</a:t>
            </a:r>
            <a:r>
              <a:rPr lang="en-GB" sz="1200" kern="1200" dirty="0" smtClean="0">
                <a:solidFill>
                  <a:schemeClr val="tx1"/>
                </a:solidFill>
                <a:effectLst/>
                <a:latin typeface="+mn-lt"/>
                <a:ea typeface="+mn-ea"/>
                <a:cs typeface="+mn-cs"/>
              </a:rPr>
              <a:t>.” (Boxall &amp; Mackay, pp 14). In her article for the CIPD Suff (2019) stresses the growing importance of focusing on employee’s well-being when they are at work. She states that by having in place effective process that encourage a positive working environment it will not only help satisfy individuals needs but will see the performance of the company improve. The CIPD developed their Well-being Pyramid which suggests that by having a solid foundation based on the culture, leadership and people management it allows a positive environment which will mean staff are happy in their job knowing their well-being is a priority with the tip of the pyramid being engagement which again keeps staff happy knowing their views and opinions matter.</a:t>
            </a:r>
            <a:endParaRPr lang="en-GB" dirty="0"/>
          </a:p>
        </p:txBody>
      </p:sp>
      <p:sp>
        <p:nvSpPr>
          <p:cNvPr id="4" name="Slide Number Placeholder 3"/>
          <p:cNvSpPr>
            <a:spLocks noGrp="1"/>
          </p:cNvSpPr>
          <p:nvPr>
            <p:ph type="sldNum" sz="quarter" idx="10"/>
          </p:nvPr>
        </p:nvSpPr>
        <p:spPr/>
        <p:txBody>
          <a:bodyPr/>
          <a:lstStyle/>
          <a:p>
            <a:fld id="{AE6DAC7C-1487-46F8-910A-6F138E15B396}" type="slidenum">
              <a:rPr lang="en-GB" smtClean="0"/>
              <a:t>6</a:t>
            </a:fld>
            <a:endParaRPr lang="en-GB"/>
          </a:p>
        </p:txBody>
      </p:sp>
    </p:spTree>
    <p:extLst>
      <p:ext uri="{BB962C8B-B14F-4D97-AF65-F5344CB8AC3E}">
        <p14:creationId xmlns:p14="http://schemas.microsoft.com/office/powerpoint/2010/main" val="8608922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293688"/>
            <a:ext cx="5486400" cy="3086100"/>
          </a:xfrm>
        </p:spPr>
      </p:sp>
      <p:sp>
        <p:nvSpPr>
          <p:cNvPr id="3" name="Notes Placeholder 2"/>
          <p:cNvSpPr>
            <a:spLocks noGrp="1"/>
          </p:cNvSpPr>
          <p:nvPr>
            <p:ph type="body" idx="1"/>
          </p:nvPr>
        </p:nvSpPr>
        <p:spPr>
          <a:xfrm>
            <a:off x="130628" y="3584121"/>
            <a:ext cx="6585857" cy="7584622"/>
          </a:xfrm>
        </p:spPr>
        <p:txBody>
          <a:bodyPr/>
          <a:lstStyle/>
          <a:p>
            <a:pPr algn="just"/>
            <a:r>
              <a:rPr lang="en-GB" sz="1200" kern="1200" dirty="0" smtClean="0">
                <a:solidFill>
                  <a:schemeClr val="tx1"/>
                </a:solidFill>
                <a:effectLst/>
                <a:latin typeface="+mn-lt"/>
                <a:ea typeface="+mn-ea"/>
                <a:cs typeface="+mn-cs"/>
              </a:rPr>
              <a:t>In order for a company to ensure that it looks to meet its objectives and continues to grow it has to put a high emphasis on developing their staff. This is done by having a robust performance management process in place. Roberts (2016) states the importance of this by saying that in order for the company to develop it needs to engage with their staff and put in place processes which encourage feedback and input in order for them both to grow. In larger companies with an Organisational Development (OD) department this would mean designing performance management policies which line managers would need to adhere to which allows staff to feel part of the company and ensures that their development needs are met.  Gifford (2018) defines performance management as, “</a:t>
            </a:r>
            <a:r>
              <a:rPr lang="en-GB" sz="1200" i="1" kern="1200" dirty="0" smtClean="0">
                <a:solidFill>
                  <a:schemeClr val="tx1"/>
                </a:solidFill>
                <a:effectLst/>
                <a:latin typeface="+mn-lt"/>
                <a:ea typeface="+mn-ea"/>
                <a:cs typeface="+mn-cs"/>
              </a:rPr>
              <a:t>the activity and set of processes that aim to maintain and improve employee performance in line with an organisation's objectives</a:t>
            </a:r>
            <a:r>
              <a:rPr lang="en-GB" sz="1200" kern="1200" dirty="0" smtClean="0">
                <a:solidFill>
                  <a:schemeClr val="tx1"/>
                </a:solidFill>
                <a:effectLst/>
                <a:latin typeface="+mn-lt"/>
                <a:ea typeface="+mn-ea"/>
                <a:cs typeface="+mn-cs"/>
              </a:rPr>
              <a:t>.” Taylor (2016) concurs with this as well as adding that in most businesses there are procedures put in place that not only ensures a fixed meeting in the form of  appraisals but also a regular open communication with staff in a more informal way. In order to do this there are systems put in place to get the best out of employees. Armstrong (2018) gives his insight into how an ideal performance management system would work. He suggest that there is three stages of the process which are;</a:t>
            </a:r>
          </a:p>
          <a:p>
            <a:pPr algn="just"/>
            <a:r>
              <a:rPr lang="en-GB" sz="1200" kern="1200" dirty="0" smtClean="0">
                <a:solidFill>
                  <a:schemeClr val="tx1"/>
                </a:solidFill>
                <a:effectLst/>
                <a:latin typeface="+mn-lt"/>
                <a:ea typeface="+mn-ea"/>
                <a:cs typeface="+mn-cs"/>
              </a:rPr>
              <a:t> </a:t>
            </a:r>
          </a:p>
          <a:p>
            <a:pPr lvl="0" algn="just"/>
            <a:r>
              <a:rPr lang="en-GB" sz="1200" b="1" kern="1200" dirty="0" smtClean="0">
                <a:solidFill>
                  <a:schemeClr val="tx1"/>
                </a:solidFill>
                <a:effectLst/>
                <a:latin typeface="+mn-lt"/>
                <a:ea typeface="+mn-ea"/>
                <a:cs typeface="+mn-cs"/>
              </a:rPr>
              <a:t>Plan</a:t>
            </a:r>
            <a:r>
              <a:rPr lang="en-GB" sz="1200" kern="1200" dirty="0" smtClean="0">
                <a:solidFill>
                  <a:schemeClr val="tx1"/>
                </a:solidFill>
                <a:effectLst/>
                <a:latin typeface="+mn-lt"/>
                <a:ea typeface="+mn-ea"/>
                <a:cs typeface="+mn-cs"/>
              </a:rPr>
              <a:t> – This would be done early on in the career of an employee. Their role would be identified and they would be given instructions of what is expected of them. They would also look to put a plan in place of their developments needs which suited the employee as well as the business. </a:t>
            </a:r>
          </a:p>
          <a:p>
            <a:pPr lvl="0" algn="just"/>
            <a:r>
              <a:rPr lang="en-GB" sz="1200" b="1" kern="1200" dirty="0" smtClean="0">
                <a:solidFill>
                  <a:schemeClr val="tx1"/>
                </a:solidFill>
                <a:effectLst/>
                <a:latin typeface="+mn-lt"/>
                <a:ea typeface="+mn-ea"/>
                <a:cs typeface="+mn-cs"/>
              </a:rPr>
              <a:t>Monitor </a:t>
            </a:r>
            <a:r>
              <a:rPr lang="en-GB" sz="1200" kern="1200" dirty="0" smtClean="0">
                <a:solidFill>
                  <a:schemeClr val="tx1"/>
                </a:solidFill>
                <a:effectLst/>
                <a:latin typeface="+mn-lt"/>
                <a:ea typeface="+mn-ea"/>
                <a:cs typeface="+mn-cs"/>
              </a:rPr>
              <a:t>– This stage would be done on a continuous basis where a manager would have an open dialogue with the employee and give feedback on how they are performing in their role. It would give them opportunity to help in areas that were not satisfactory as well as highlight anything that was a concern. </a:t>
            </a:r>
          </a:p>
          <a:p>
            <a:pPr lvl="0" algn="just"/>
            <a:r>
              <a:rPr lang="en-GB" sz="1200" b="1" kern="1200" dirty="0" smtClean="0">
                <a:solidFill>
                  <a:schemeClr val="tx1"/>
                </a:solidFill>
                <a:effectLst/>
                <a:latin typeface="+mn-lt"/>
                <a:ea typeface="+mn-ea"/>
                <a:cs typeface="+mn-cs"/>
              </a:rPr>
              <a:t>Review</a:t>
            </a:r>
            <a:r>
              <a:rPr lang="en-GB" sz="1200" kern="1200" dirty="0" smtClean="0">
                <a:solidFill>
                  <a:schemeClr val="tx1"/>
                </a:solidFill>
                <a:effectLst/>
                <a:latin typeface="+mn-lt"/>
                <a:ea typeface="+mn-ea"/>
                <a:cs typeface="+mn-cs"/>
              </a:rPr>
              <a:t> – This would be done on an arranged date in a formal meeting in the form of an appraisal. This would either be done annually or at a set time frame as stipulated by policy. This meeting would be used to have an open and honest discussion of how an employee is performing as well as setting targets for the future which satisfies both the employee and the organisation. Any training and developing needs would also be discussed with a plan put in place.</a:t>
            </a:r>
          </a:p>
          <a:p>
            <a:pPr algn="just"/>
            <a:r>
              <a:rPr lang="en-GB" sz="1200" kern="1200" dirty="0" smtClean="0">
                <a:solidFill>
                  <a:schemeClr val="tx1"/>
                </a:solidFill>
                <a:effectLst/>
                <a:latin typeface="+mn-lt"/>
                <a:ea typeface="+mn-ea"/>
                <a:cs typeface="+mn-cs"/>
              </a:rPr>
              <a:t> </a:t>
            </a:r>
          </a:p>
          <a:p>
            <a:pPr algn="just"/>
            <a:r>
              <a:rPr lang="en-GB" sz="1200" kern="1200" dirty="0" smtClean="0">
                <a:solidFill>
                  <a:schemeClr val="tx1"/>
                </a:solidFill>
                <a:effectLst/>
                <a:latin typeface="+mn-lt"/>
                <a:ea typeface="+mn-ea"/>
                <a:cs typeface="+mn-cs"/>
              </a:rPr>
              <a:t> Although many companies do follow these processes Cappelli &amp; Tavis (2016) suggest that a growing number of companies are looking at alternative methods when dealing with performance management.  They state that organisations are going against the norm as they feel that the standard yearly appraisal is nothing more than a paper exercise which does not benefit the employer or the employee. This view is echoed by Sloan et al (2017) who say companies are increasingly changing the ways they deliver performance management to role with the ever changing times.  </a:t>
            </a:r>
          </a:p>
          <a:p>
            <a:pPr algn="just"/>
            <a:endParaRPr lang="en-GB" dirty="0"/>
          </a:p>
        </p:txBody>
      </p:sp>
      <p:sp>
        <p:nvSpPr>
          <p:cNvPr id="4" name="Slide Number Placeholder 3"/>
          <p:cNvSpPr>
            <a:spLocks noGrp="1"/>
          </p:cNvSpPr>
          <p:nvPr>
            <p:ph type="sldNum" sz="quarter" idx="10"/>
          </p:nvPr>
        </p:nvSpPr>
        <p:spPr/>
        <p:txBody>
          <a:bodyPr/>
          <a:lstStyle/>
          <a:p>
            <a:fld id="{AE6DAC7C-1487-46F8-910A-6F138E15B396}" type="slidenum">
              <a:rPr lang="en-GB" smtClean="0"/>
              <a:t>7</a:t>
            </a:fld>
            <a:endParaRPr lang="en-GB"/>
          </a:p>
        </p:txBody>
      </p:sp>
    </p:spTree>
    <p:extLst>
      <p:ext uri="{BB962C8B-B14F-4D97-AF65-F5344CB8AC3E}">
        <p14:creationId xmlns:p14="http://schemas.microsoft.com/office/powerpoint/2010/main" val="20081245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61988" y="239713"/>
            <a:ext cx="5486400" cy="3086100"/>
          </a:xfrm>
        </p:spPr>
      </p:sp>
      <p:sp>
        <p:nvSpPr>
          <p:cNvPr id="3" name="Notes Placeholder 2"/>
          <p:cNvSpPr>
            <a:spLocks noGrp="1"/>
          </p:cNvSpPr>
          <p:nvPr>
            <p:ph type="body" idx="1"/>
          </p:nvPr>
        </p:nvSpPr>
        <p:spPr>
          <a:xfrm>
            <a:off x="662442" y="3616779"/>
            <a:ext cx="5486400" cy="5167992"/>
          </a:xfrm>
        </p:spPr>
        <p:txBody>
          <a:bodyPr/>
          <a:lstStyle/>
          <a:p>
            <a:pPr algn="just"/>
            <a:r>
              <a:rPr lang="en-GB" dirty="0"/>
              <a:t>When practices are developed it allows staff to have a clear vision of what is expected of them as well as giving them the opportunity to put in place a development plan to path out their career. Taylor (2016) states that a common performance management process which is put in place is the ‘</a:t>
            </a:r>
            <a:r>
              <a:rPr lang="en-GB" i="1" dirty="0"/>
              <a:t>360-degree feedback</a:t>
            </a:r>
            <a:r>
              <a:rPr lang="en-GB" dirty="0"/>
              <a:t>.’ As with Armstrong’s theory this would give an employer the chance to meet up with an employee to discuss how they are performing and put in place a plan to ensure they are working to their maximum and meeting their career needs which in turn will benefit the company. By having this in place it ensures that an employee is responsible for their own career which again reflects on their contribution to the company and satisfies their role in meeting business objectives. Marchington et al (2016) give details of what is discussed in a formal appraisal and identify the positives that come from this. They state that when an employee feels like they are listened to as well as having their working needs met it will result in them being satisfied in their role and ensure they are fully committed to the company  which will improve their productivity. Rankin (2019) reinforces this point by stipulating the importance of performance management on the contribution of a member of staff’s capability to fulfil their role.  However, Allan et al (2019) disagrees with this approach and state that by meeting on an annual basis where statistics of how an employee is performing is discussed it will have a negative impact on the employee. They state that by simply going on a set date with figures it does not reflect the employee’s true performance, and results in giving anxiety to the employee which will mean they are less productive. It is important that when an employee is performing well that they are rewarded for their contribution. Cotton (2019) states that by recognising good performance it will result in a company having a higher staff retention and attracting a higher calibre of staff by being an employer of choice. Cotton does however lists some drawbacks to rewarding talent by stating it could result in staff feeling unappreciated by their employer who has just gone on statistics rather than the intangibles which cannot be formalised. </a:t>
            </a:r>
          </a:p>
        </p:txBody>
      </p:sp>
      <p:sp>
        <p:nvSpPr>
          <p:cNvPr id="4" name="Slide Number Placeholder 3"/>
          <p:cNvSpPr>
            <a:spLocks noGrp="1"/>
          </p:cNvSpPr>
          <p:nvPr>
            <p:ph type="sldNum" sz="quarter" idx="10"/>
          </p:nvPr>
        </p:nvSpPr>
        <p:spPr/>
        <p:txBody>
          <a:bodyPr/>
          <a:lstStyle/>
          <a:p>
            <a:fld id="{AE6DAC7C-1487-46F8-910A-6F138E15B396}" type="slidenum">
              <a:rPr lang="en-GB" smtClean="0"/>
              <a:t>8</a:t>
            </a:fld>
            <a:endParaRPr lang="en-GB"/>
          </a:p>
        </p:txBody>
      </p:sp>
    </p:spTree>
    <p:extLst>
      <p:ext uri="{BB962C8B-B14F-4D97-AF65-F5344CB8AC3E}">
        <p14:creationId xmlns:p14="http://schemas.microsoft.com/office/powerpoint/2010/main" val="430581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1038" y="157163"/>
            <a:ext cx="5486400" cy="3086100"/>
          </a:xfrm>
        </p:spPr>
      </p:sp>
      <p:sp>
        <p:nvSpPr>
          <p:cNvPr id="3" name="Notes Placeholder 2"/>
          <p:cNvSpPr>
            <a:spLocks noGrp="1"/>
          </p:cNvSpPr>
          <p:nvPr>
            <p:ph type="body" idx="1"/>
          </p:nvPr>
        </p:nvSpPr>
        <p:spPr>
          <a:xfrm>
            <a:off x="163283" y="3266280"/>
            <a:ext cx="6520543" cy="5877720"/>
          </a:xfrm>
        </p:spPr>
        <p:txBody>
          <a:bodyPr/>
          <a:lstStyle/>
          <a:p>
            <a:pPr algn="just"/>
            <a:r>
              <a:rPr lang="en-GB" dirty="0"/>
              <a:t>In order to implement the processes designed by the company, and the Organisational Development department in particular, when it comes to performance management line managers have a big role to play to ensure these practices are followed. This is evident in Marchington et al (2016) when they state, “Line managers are usually given responsibility for performance review.” (Marchington et al 2016, pp243). They go on to suggest it is therefore important that the line managers are trained to the required standard to conduct the reviews. They state a reason for this is evident from research done by Purcell and Hutchinson (2007) which concluded that the most common reason for staff being unhappy with the performance management process was the role the line manager plays.      Armstrong (2017) concurs with these findings and states that a reason why there has been a change from the traditional form of performance management process is the fact that line managers did not have the skill set to fully implement the policies designed to gain success. It is therefore important that line managers are in a position to be able to fully support staff when it comes to performance management going forward. ACAS (2012) reaffirm this by stating, </a:t>
            </a:r>
          </a:p>
          <a:p>
            <a:pPr algn="just"/>
            <a:r>
              <a:rPr lang="en-GB" dirty="0"/>
              <a:t> </a:t>
            </a:r>
          </a:p>
          <a:p>
            <a:pPr algn="just"/>
            <a:r>
              <a:rPr lang="en-GB" dirty="0"/>
              <a:t>“</a:t>
            </a:r>
            <a:r>
              <a:rPr lang="en-GB" i="1" dirty="0"/>
              <a:t>Line managers play a particularly important role in performance management. Research has shown that the key relationship in the workplace is between an individual employee and their immediate line manager, and that it is the line manager who has the greatest impact on the motivation and performance of employees</a:t>
            </a:r>
            <a:r>
              <a:rPr lang="en-GB" dirty="0"/>
              <a:t>.” (Source: </a:t>
            </a:r>
            <a:r>
              <a:rPr lang="en-GB" u="sng" dirty="0">
                <a:hlinkClick r:id="rId3"/>
              </a:rPr>
              <a:t>https://www.acas.org.uk/index.aspx?articleid=3677</a:t>
            </a:r>
            <a:r>
              <a:rPr lang="en-GB" dirty="0"/>
              <a:t>) </a:t>
            </a:r>
          </a:p>
          <a:p>
            <a:pPr algn="just"/>
            <a:r>
              <a:rPr lang="en-GB" dirty="0"/>
              <a:t> </a:t>
            </a:r>
          </a:p>
          <a:p>
            <a:pPr algn="just"/>
            <a:r>
              <a:rPr lang="en-GB" dirty="0"/>
              <a:t>In her article Juneja (2015) advises ways in which the line manager’s role needs to evolve in order to get the best from staff through performance management. She states that to many managers the process is viewed as time consuming with little benefit to them. However, Juneja suggests that if managers can look to develop their skills and the processes it could result in a massive boost for all concerned. She suggests the following ways in which will aid the process;</a:t>
            </a:r>
          </a:p>
          <a:p>
            <a:pPr lvl="0" algn="just"/>
            <a:r>
              <a:rPr lang="en-GB" i="1" dirty="0"/>
              <a:t>By providing leadership from the top. </a:t>
            </a:r>
            <a:endParaRPr lang="en-GB" dirty="0"/>
          </a:p>
          <a:p>
            <a:pPr lvl="0" algn="just"/>
            <a:r>
              <a:rPr lang="en-GB" i="1" dirty="0"/>
              <a:t>By communicating with the line managers about the importance of performance management in driving successful results and how it is a part of their responsibility. </a:t>
            </a:r>
            <a:endParaRPr lang="en-GB" dirty="0"/>
          </a:p>
          <a:p>
            <a:pPr lvl="0" algn="just"/>
            <a:r>
              <a:rPr lang="en-GB" i="1" dirty="0"/>
              <a:t>By maintaining simplicity in the overall process of performance management. </a:t>
            </a:r>
            <a:endParaRPr lang="en-GB" dirty="0"/>
          </a:p>
          <a:p>
            <a:pPr lvl="0" algn="just"/>
            <a:r>
              <a:rPr lang="en-GB" i="1" dirty="0"/>
              <a:t>By reducing the pressure from the line managers by making the process an ongoing one instead of an annual review. </a:t>
            </a:r>
            <a:endParaRPr lang="en-GB" dirty="0"/>
          </a:p>
          <a:p>
            <a:pPr algn="just"/>
            <a:r>
              <a:rPr lang="en-GB" i="1" dirty="0"/>
              <a:t>By involving the line managers in the design and development of the performance management processes by representing them in pilot studies.</a:t>
            </a:r>
            <a:endParaRPr lang="en-GB" dirty="0"/>
          </a:p>
        </p:txBody>
      </p:sp>
      <p:sp>
        <p:nvSpPr>
          <p:cNvPr id="4" name="Slide Number Placeholder 3"/>
          <p:cNvSpPr>
            <a:spLocks noGrp="1"/>
          </p:cNvSpPr>
          <p:nvPr>
            <p:ph type="sldNum" sz="quarter" idx="10"/>
          </p:nvPr>
        </p:nvSpPr>
        <p:spPr/>
        <p:txBody>
          <a:bodyPr/>
          <a:lstStyle/>
          <a:p>
            <a:fld id="{AE6DAC7C-1487-46F8-910A-6F138E15B396}" type="slidenum">
              <a:rPr lang="en-GB" smtClean="0"/>
              <a:t>9</a:t>
            </a:fld>
            <a:endParaRPr lang="en-GB"/>
          </a:p>
        </p:txBody>
      </p:sp>
    </p:spTree>
    <p:extLst>
      <p:ext uri="{BB962C8B-B14F-4D97-AF65-F5344CB8AC3E}">
        <p14:creationId xmlns:p14="http://schemas.microsoft.com/office/powerpoint/2010/main" val="209156627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30175"/>
            <a:ext cx="5486400" cy="3086100"/>
          </a:xfrm>
        </p:spPr>
      </p:sp>
      <p:sp>
        <p:nvSpPr>
          <p:cNvPr id="3" name="Notes Placeholder 2"/>
          <p:cNvSpPr>
            <a:spLocks noGrp="1"/>
          </p:cNvSpPr>
          <p:nvPr>
            <p:ph type="body" idx="1"/>
          </p:nvPr>
        </p:nvSpPr>
        <p:spPr>
          <a:xfrm>
            <a:off x="685800" y="3399064"/>
            <a:ext cx="5486400" cy="5527222"/>
          </a:xfrm>
        </p:spPr>
        <p:txBody>
          <a:bodyPr/>
          <a:lstStyle/>
          <a:p>
            <a:pPr algn="just"/>
            <a:r>
              <a:rPr lang="en-GB" dirty="0"/>
              <a:t>As HR has developed over the years to become a strategic business partner so has their involvement in setting out policies and procedures for line managers to implement in order to meet the business objectives. This is evident in an article by Juneja (2015) where she states, “</a:t>
            </a:r>
            <a:r>
              <a:rPr lang="en-GB" i="1" dirty="0"/>
              <a:t>The HR department today is a strategic partner and plays a vital role in pursuing a particular strategy</a:t>
            </a:r>
            <a:r>
              <a:rPr lang="en-GB" dirty="0"/>
              <a:t>.” This would result in HR being involved with senior management when putting in strategic measures in relation to performance management rather than simply being responsible for implementing and supporting them. Another way in which HR would link in with line managers to ensure the smooth running of performance management would be to ensure that line managers are appropriately trained to carry out performance reviews. Taylor (2016) gives details of this by stating two ways in which HR aid line managers is through;</a:t>
            </a:r>
          </a:p>
          <a:p>
            <a:pPr lvl="0" algn="just"/>
            <a:r>
              <a:rPr lang="en-GB" b="1" dirty="0"/>
              <a:t>Documentation</a:t>
            </a:r>
            <a:r>
              <a:rPr lang="en-GB" dirty="0"/>
              <a:t> – HR would develop different performance management documents for a line manager to use as best practice. This would ensure that all forms established are fit for purpose and would cover the grounds needed to get the appropriate information from the employee as well as setting targets which would be agreed by all parties. </a:t>
            </a:r>
          </a:p>
          <a:p>
            <a:pPr lvl="0" algn="just"/>
            <a:r>
              <a:rPr lang="en-GB" b="1" dirty="0"/>
              <a:t>Appraisal Training</a:t>
            </a:r>
            <a:r>
              <a:rPr lang="en-GB" dirty="0"/>
              <a:t> – This is a key role for HR to play as it is imperative that line manager’s carry out an effective appraisal to ensure that the employee’s morale does not suffer. Taylor (2016) states the importance of this by saying a, “</a:t>
            </a:r>
            <a:r>
              <a:rPr lang="en-GB" i="1" dirty="0"/>
              <a:t>a badly done appraisal is worse than no appraisal</a:t>
            </a:r>
            <a:r>
              <a:rPr lang="en-GB" dirty="0"/>
              <a:t>.” (Taylor 2016, pp212). HR would therefore need to work closely with line manager’s in delivering good treating that develops the basic skills needed to conduct an affective appraisal.  </a:t>
            </a:r>
          </a:p>
          <a:p>
            <a:pPr algn="just"/>
            <a:r>
              <a:rPr lang="en-GB" dirty="0"/>
              <a:t>Another was in which HR will work together in performance management is by supporting them to develop a </a:t>
            </a:r>
            <a:r>
              <a:rPr lang="en-GB" i="1" dirty="0"/>
              <a:t>High Performance Culture</a:t>
            </a:r>
            <a:r>
              <a:rPr lang="en-GB" dirty="0"/>
              <a:t>. Taylor (2016) states that in order to do this it would require a large amount of staff buying into the philosophy of the company and getting them to go the ‘</a:t>
            </a:r>
            <a:r>
              <a:rPr lang="en-GB" i="1" dirty="0"/>
              <a:t>extra mile</a:t>
            </a:r>
            <a:r>
              <a:rPr lang="en-GB" dirty="0"/>
              <a:t>’. Although this is difficult to get to by HR working closely with line managers in ensuring staff feel valued through high engagement and a feeling of trust it can result in a company achieving the desired culture which would make it an employer of choice. </a:t>
            </a:r>
          </a:p>
        </p:txBody>
      </p:sp>
      <p:sp>
        <p:nvSpPr>
          <p:cNvPr id="4" name="Slide Number Placeholder 3"/>
          <p:cNvSpPr>
            <a:spLocks noGrp="1"/>
          </p:cNvSpPr>
          <p:nvPr>
            <p:ph type="sldNum" sz="quarter" idx="10"/>
          </p:nvPr>
        </p:nvSpPr>
        <p:spPr/>
        <p:txBody>
          <a:bodyPr/>
          <a:lstStyle/>
          <a:p>
            <a:fld id="{AE6DAC7C-1487-46F8-910A-6F138E15B396}" type="slidenum">
              <a:rPr lang="en-GB" smtClean="0"/>
              <a:t>10</a:t>
            </a:fld>
            <a:endParaRPr lang="en-GB"/>
          </a:p>
        </p:txBody>
      </p:sp>
    </p:spTree>
    <p:extLst>
      <p:ext uri="{BB962C8B-B14F-4D97-AF65-F5344CB8AC3E}">
        <p14:creationId xmlns:p14="http://schemas.microsoft.com/office/powerpoint/2010/main" val="410554115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60338"/>
            <a:ext cx="5486400" cy="3086100"/>
          </a:xfrm>
        </p:spPr>
      </p:sp>
      <p:sp>
        <p:nvSpPr>
          <p:cNvPr id="3" name="Notes Placeholder 2"/>
          <p:cNvSpPr>
            <a:spLocks noGrp="1"/>
          </p:cNvSpPr>
          <p:nvPr>
            <p:ph type="body" idx="1"/>
          </p:nvPr>
        </p:nvSpPr>
        <p:spPr>
          <a:xfrm>
            <a:off x="685800" y="3469216"/>
            <a:ext cx="5486400" cy="3600450"/>
          </a:xfrm>
        </p:spPr>
        <p:txBody>
          <a:bodyPr/>
          <a:lstStyle/>
          <a:p>
            <a:pPr algn="just"/>
            <a:r>
              <a:rPr lang="en-GB" dirty="0"/>
              <a:t>This presentation has looked to give details of the link between performances of an individual and the company they work for. It has given details of what a high performing working is and shown how by a business putting this in place through high performing working practices it helps motivate staff as well as helps their well-being. It has then looked at performance management and the different ways in which this is delivered which again aids individual employees which in turn helps the company. </a:t>
            </a:r>
          </a:p>
          <a:p>
            <a:endParaRPr lang="en-GB" dirty="0"/>
          </a:p>
        </p:txBody>
      </p:sp>
      <p:sp>
        <p:nvSpPr>
          <p:cNvPr id="4" name="Slide Number Placeholder 3"/>
          <p:cNvSpPr>
            <a:spLocks noGrp="1"/>
          </p:cNvSpPr>
          <p:nvPr>
            <p:ph type="sldNum" sz="quarter" idx="10"/>
          </p:nvPr>
        </p:nvSpPr>
        <p:spPr/>
        <p:txBody>
          <a:bodyPr/>
          <a:lstStyle/>
          <a:p>
            <a:fld id="{AE6DAC7C-1487-46F8-910A-6F138E15B396}" type="slidenum">
              <a:rPr lang="en-GB" smtClean="0"/>
              <a:t>11</a:t>
            </a:fld>
            <a:endParaRPr lang="en-GB"/>
          </a:p>
        </p:txBody>
      </p:sp>
    </p:spTree>
    <p:extLst>
      <p:ext uri="{BB962C8B-B14F-4D97-AF65-F5344CB8AC3E}">
        <p14:creationId xmlns:p14="http://schemas.microsoft.com/office/powerpoint/2010/main" val="422890614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60866"/>
            <a:ext cx="5486400" cy="3086100"/>
          </a:xfrm>
        </p:spPr>
      </p:sp>
      <p:sp>
        <p:nvSpPr>
          <p:cNvPr id="3" name="Notes Placeholder 2"/>
          <p:cNvSpPr>
            <a:spLocks noGrp="1"/>
          </p:cNvSpPr>
          <p:nvPr>
            <p:ph type="body" idx="1"/>
          </p:nvPr>
        </p:nvSpPr>
        <p:spPr>
          <a:xfrm>
            <a:off x="186267" y="3351742"/>
            <a:ext cx="6468533" cy="10177992"/>
          </a:xfrm>
        </p:spPr>
        <p:txBody>
          <a:bodyPr/>
          <a:lstStyle/>
          <a:p>
            <a:r>
              <a:rPr lang="en-US" sz="1200" b="1" kern="1200" dirty="0" smtClean="0">
                <a:solidFill>
                  <a:schemeClr val="tx1"/>
                </a:solidFill>
                <a:effectLst/>
                <a:latin typeface="+mn-lt"/>
                <a:ea typeface="+mn-ea"/>
                <a:cs typeface="+mn-cs"/>
              </a:rPr>
              <a:t>Bibliography</a:t>
            </a:r>
            <a:endParaRPr lang="en-GB" sz="1200" b="1"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ACAS, 2012. </a:t>
            </a:r>
            <a:r>
              <a:rPr lang="en-US" sz="1200" i="1" kern="1200" dirty="0" smtClean="0">
                <a:solidFill>
                  <a:schemeClr val="tx1"/>
                </a:solidFill>
                <a:effectLst/>
                <a:latin typeface="+mn-lt"/>
                <a:ea typeface="+mn-ea"/>
                <a:cs typeface="+mn-cs"/>
              </a:rPr>
              <a:t>Good performance management needs good line managers. </a:t>
            </a:r>
            <a:r>
              <a:rPr lang="en-US" sz="1200" kern="1200" dirty="0" smtClean="0">
                <a:solidFill>
                  <a:schemeClr val="tx1"/>
                </a:solidFill>
                <a:effectLst/>
                <a:latin typeface="+mn-lt"/>
                <a:ea typeface="+mn-ea"/>
                <a:cs typeface="+mn-cs"/>
              </a:rPr>
              <a:t>[Online] </a:t>
            </a:r>
            <a:br>
              <a:rPr lang="en-US" sz="1200" kern="1200" dirty="0" smtClean="0">
                <a:solidFill>
                  <a:schemeClr val="tx1"/>
                </a:solidFill>
                <a:effectLst/>
                <a:latin typeface="+mn-lt"/>
                <a:ea typeface="+mn-ea"/>
                <a:cs typeface="+mn-cs"/>
              </a:rPr>
            </a:br>
            <a:r>
              <a:rPr lang="en-US" sz="1200" kern="1200" dirty="0" smtClean="0">
                <a:solidFill>
                  <a:schemeClr val="tx1"/>
                </a:solidFill>
                <a:effectLst/>
                <a:latin typeface="+mn-lt"/>
                <a:ea typeface="+mn-ea"/>
                <a:cs typeface="+mn-cs"/>
              </a:rPr>
              <a:t>Available at: </a:t>
            </a:r>
            <a:r>
              <a:rPr lang="en-US" sz="1200" u="sng" kern="1200" dirty="0" smtClean="0">
                <a:solidFill>
                  <a:schemeClr val="tx1"/>
                </a:solidFill>
                <a:effectLst/>
                <a:latin typeface="+mn-lt"/>
                <a:ea typeface="+mn-ea"/>
                <a:cs typeface="+mn-cs"/>
              </a:rPr>
              <a:t>https://www.acas.org.uk/index.aspx?articleid=3677</a:t>
            </a:r>
            <a:r>
              <a:rPr lang="en-US" sz="1200" kern="1200" dirty="0" smtClean="0">
                <a:solidFill>
                  <a:schemeClr val="tx1"/>
                </a:solidFill>
                <a:effectLst/>
                <a:latin typeface="+mn-lt"/>
                <a:ea typeface="+mn-ea"/>
                <a:cs typeface="+mn-cs"/>
              </a:rPr>
              <a:t/>
            </a:r>
            <a:br>
              <a:rPr lang="en-US" sz="1200" kern="1200" dirty="0" smtClean="0">
                <a:solidFill>
                  <a:schemeClr val="tx1"/>
                </a:solidFill>
                <a:effectLst/>
                <a:latin typeface="+mn-lt"/>
                <a:ea typeface="+mn-ea"/>
                <a:cs typeface="+mn-cs"/>
              </a:rPr>
            </a:br>
            <a:r>
              <a:rPr lang="en-US" sz="1200" kern="1200" dirty="0" smtClean="0">
                <a:solidFill>
                  <a:schemeClr val="tx1"/>
                </a:solidFill>
                <a:effectLst/>
                <a:latin typeface="+mn-lt"/>
                <a:ea typeface="+mn-ea"/>
                <a:cs typeface="+mn-cs"/>
              </a:rPr>
              <a:t>[Accessed 10 7 2019].</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Allan, S., </a:t>
            </a:r>
            <a:r>
              <a:rPr lang="en-US" sz="1200" kern="1200" dirty="0" err="1" smtClean="0">
                <a:solidFill>
                  <a:schemeClr val="tx1"/>
                </a:solidFill>
                <a:effectLst/>
                <a:latin typeface="+mn-lt"/>
                <a:ea typeface="+mn-ea"/>
                <a:cs typeface="+mn-cs"/>
              </a:rPr>
              <a:t>Faulconbridge</a:t>
            </a:r>
            <a:r>
              <a:rPr lang="en-US" sz="1200" kern="1200" dirty="0" smtClean="0">
                <a:solidFill>
                  <a:schemeClr val="tx1"/>
                </a:solidFill>
                <a:effectLst/>
                <a:latin typeface="+mn-lt"/>
                <a:ea typeface="+mn-ea"/>
                <a:cs typeface="+mn-cs"/>
              </a:rPr>
              <a:t>, J. &amp; Thomas, P., 2019. </a:t>
            </a:r>
            <a:r>
              <a:rPr lang="en-US" sz="1200" i="1" kern="1200" dirty="0" smtClean="0">
                <a:solidFill>
                  <a:schemeClr val="tx1"/>
                </a:solidFill>
                <a:effectLst/>
                <a:latin typeface="+mn-lt"/>
                <a:ea typeface="+mn-ea"/>
                <a:cs typeface="+mn-cs"/>
              </a:rPr>
              <a:t>Work has been corrupted by performance metrics. </a:t>
            </a:r>
            <a:r>
              <a:rPr lang="en-US" sz="1200" kern="1200" dirty="0" smtClean="0">
                <a:solidFill>
                  <a:schemeClr val="tx1"/>
                </a:solidFill>
                <a:effectLst/>
                <a:latin typeface="+mn-lt"/>
                <a:ea typeface="+mn-ea"/>
                <a:cs typeface="+mn-cs"/>
              </a:rPr>
              <a:t>[Online] </a:t>
            </a:r>
            <a:br>
              <a:rPr lang="en-US" sz="1200" kern="1200" dirty="0" smtClean="0">
                <a:solidFill>
                  <a:schemeClr val="tx1"/>
                </a:solidFill>
                <a:effectLst/>
                <a:latin typeface="+mn-lt"/>
                <a:ea typeface="+mn-ea"/>
                <a:cs typeface="+mn-cs"/>
              </a:rPr>
            </a:br>
            <a:r>
              <a:rPr lang="en-US" sz="1200" kern="1200" dirty="0" smtClean="0">
                <a:solidFill>
                  <a:schemeClr val="tx1"/>
                </a:solidFill>
                <a:effectLst/>
                <a:latin typeface="+mn-lt"/>
                <a:ea typeface="+mn-ea"/>
                <a:cs typeface="+mn-cs"/>
              </a:rPr>
              <a:t>Available at: </a:t>
            </a:r>
            <a:r>
              <a:rPr lang="en-US" sz="1200" u="sng" kern="1200" dirty="0" smtClean="0">
                <a:solidFill>
                  <a:schemeClr val="tx1"/>
                </a:solidFill>
                <a:effectLst/>
                <a:latin typeface="+mn-lt"/>
                <a:ea typeface="+mn-ea"/>
                <a:cs typeface="+mn-cs"/>
              </a:rPr>
              <a:t>http://www.hrmagazine.co.uk/article-details/work-has-been-corrupted-by-performance-metrics/452286/?utm_content=Work%20has%20been%20corrupted%20by%20performance%20metrics&amp;utm_campaign=HR31Jan19&amp;utm_source=HR%20Magazine&amp;utm_medium=adestra_email&amp;utm_term=htt</a:t>
            </a:r>
            <a:r>
              <a:rPr lang="en-US" sz="1200" kern="1200" dirty="0" smtClean="0">
                <a:solidFill>
                  <a:schemeClr val="tx1"/>
                </a:solidFill>
                <a:effectLst/>
                <a:latin typeface="+mn-lt"/>
                <a:ea typeface="+mn-ea"/>
                <a:cs typeface="+mn-cs"/>
              </a:rPr>
              <a:t/>
            </a:r>
            <a:br>
              <a:rPr lang="en-US" sz="1200" kern="1200" dirty="0" smtClean="0">
                <a:solidFill>
                  <a:schemeClr val="tx1"/>
                </a:solidFill>
                <a:effectLst/>
                <a:latin typeface="+mn-lt"/>
                <a:ea typeface="+mn-ea"/>
                <a:cs typeface="+mn-cs"/>
              </a:rPr>
            </a:br>
            <a:r>
              <a:rPr lang="en-US" sz="1200" kern="1200" dirty="0" smtClean="0">
                <a:solidFill>
                  <a:schemeClr val="tx1"/>
                </a:solidFill>
                <a:effectLst/>
                <a:latin typeface="+mn-lt"/>
                <a:ea typeface="+mn-ea"/>
                <a:cs typeface="+mn-cs"/>
              </a:rPr>
              <a:t>[Accessed 10 7 2019].</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Armstrong, M., 2017. </a:t>
            </a:r>
            <a:r>
              <a:rPr lang="en-US" sz="1200" i="1" kern="1200" dirty="0" smtClean="0">
                <a:solidFill>
                  <a:schemeClr val="tx1"/>
                </a:solidFill>
                <a:effectLst/>
                <a:latin typeface="+mn-lt"/>
                <a:ea typeface="+mn-ea"/>
                <a:cs typeface="+mn-cs"/>
              </a:rPr>
              <a:t>How can we fix performance management?. </a:t>
            </a:r>
            <a:r>
              <a:rPr lang="en-US" sz="1200" kern="1200" dirty="0" smtClean="0">
                <a:solidFill>
                  <a:schemeClr val="tx1"/>
                </a:solidFill>
                <a:effectLst/>
                <a:latin typeface="+mn-lt"/>
                <a:ea typeface="+mn-ea"/>
                <a:cs typeface="+mn-cs"/>
              </a:rPr>
              <a:t>[Online] </a:t>
            </a:r>
            <a:br>
              <a:rPr lang="en-US" sz="1200" kern="1200" dirty="0" smtClean="0">
                <a:solidFill>
                  <a:schemeClr val="tx1"/>
                </a:solidFill>
                <a:effectLst/>
                <a:latin typeface="+mn-lt"/>
                <a:ea typeface="+mn-ea"/>
                <a:cs typeface="+mn-cs"/>
              </a:rPr>
            </a:br>
            <a:r>
              <a:rPr lang="en-US" sz="1200" kern="1200" dirty="0" smtClean="0">
                <a:solidFill>
                  <a:schemeClr val="tx1"/>
                </a:solidFill>
                <a:effectLst/>
                <a:latin typeface="+mn-lt"/>
                <a:ea typeface="+mn-ea"/>
                <a:cs typeface="+mn-cs"/>
              </a:rPr>
              <a:t>Available at: </a:t>
            </a:r>
            <a:r>
              <a:rPr lang="en-US" sz="1200" u="sng" kern="1200" dirty="0" smtClean="0">
                <a:solidFill>
                  <a:schemeClr val="tx1"/>
                </a:solidFill>
                <a:effectLst/>
                <a:latin typeface="+mn-lt"/>
                <a:ea typeface="+mn-ea"/>
                <a:cs typeface="+mn-cs"/>
              </a:rPr>
              <a:t>https://www.peoplemanagement.co.uk/voices/comment/fix-performance-management#_ga=2.234717086.1038224926.1552657222-1720027656.1545140203</a:t>
            </a:r>
            <a:r>
              <a:rPr lang="en-US" sz="1200" kern="1200" dirty="0" smtClean="0">
                <a:solidFill>
                  <a:schemeClr val="tx1"/>
                </a:solidFill>
                <a:effectLst/>
                <a:latin typeface="+mn-lt"/>
                <a:ea typeface="+mn-ea"/>
                <a:cs typeface="+mn-cs"/>
              </a:rPr>
              <a:t/>
            </a:r>
            <a:br>
              <a:rPr lang="en-US" sz="1200" kern="1200" dirty="0" smtClean="0">
                <a:solidFill>
                  <a:schemeClr val="tx1"/>
                </a:solidFill>
                <a:effectLst/>
                <a:latin typeface="+mn-lt"/>
                <a:ea typeface="+mn-ea"/>
                <a:cs typeface="+mn-cs"/>
              </a:rPr>
            </a:br>
            <a:r>
              <a:rPr lang="en-US" sz="1200" kern="1200" dirty="0" smtClean="0">
                <a:solidFill>
                  <a:schemeClr val="tx1"/>
                </a:solidFill>
                <a:effectLst/>
                <a:latin typeface="+mn-lt"/>
                <a:ea typeface="+mn-ea"/>
                <a:cs typeface="+mn-cs"/>
              </a:rPr>
              <a:t>[Accessed 10 7 2019].</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Armstrong, M., 2018. </a:t>
            </a:r>
            <a:r>
              <a:rPr lang="en-US" sz="1200" i="1" kern="1200" dirty="0" smtClean="0">
                <a:solidFill>
                  <a:schemeClr val="tx1"/>
                </a:solidFill>
                <a:effectLst/>
                <a:latin typeface="+mn-lt"/>
                <a:ea typeface="+mn-ea"/>
                <a:cs typeface="+mn-cs"/>
              </a:rPr>
              <a:t>The Ideal of Performance Management. </a:t>
            </a:r>
            <a:r>
              <a:rPr lang="en-US" sz="1200" kern="1200" dirty="0" smtClean="0">
                <a:solidFill>
                  <a:schemeClr val="tx1"/>
                </a:solidFill>
                <a:effectLst/>
                <a:latin typeface="+mn-lt"/>
                <a:ea typeface="+mn-ea"/>
                <a:cs typeface="+mn-cs"/>
              </a:rPr>
              <a:t>[Online] </a:t>
            </a:r>
            <a:br>
              <a:rPr lang="en-US" sz="1200" kern="1200" dirty="0" smtClean="0">
                <a:solidFill>
                  <a:schemeClr val="tx1"/>
                </a:solidFill>
                <a:effectLst/>
                <a:latin typeface="+mn-lt"/>
                <a:ea typeface="+mn-ea"/>
                <a:cs typeface="+mn-cs"/>
              </a:rPr>
            </a:br>
            <a:r>
              <a:rPr lang="en-US" sz="1200" kern="1200" dirty="0" smtClean="0">
                <a:solidFill>
                  <a:schemeClr val="tx1"/>
                </a:solidFill>
                <a:effectLst/>
                <a:latin typeface="+mn-lt"/>
                <a:ea typeface="+mn-ea"/>
                <a:cs typeface="+mn-cs"/>
              </a:rPr>
              <a:t>Available at: </a:t>
            </a:r>
            <a:r>
              <a:rPr lang="en-US" sz="1200" u="sng" kern="1200" dirty="0" smtClean="0">
                <a:solidFill>
                  <a:schemeClr val="tx1"/>
                </a:solidFill>
                <a:effectLst/>
                <a:latin typeface="+mn-lt"/>
                <a:ea typeface="+mn-ea"/>
                <a:cs typeface="+mn-cs"/>
              </a:rPr>
              <a:t>https://www.koganpage.com/article/the-ideal-of-performance-management</a:t>
            </a:r>
            <a:r>
              <a:rPr lang="en-US" sz="1200" kern="1200" dirty="0" smtClean="0">
                <a:solidFill>
                  <a:schemeClr val="tx1"/>
                </a:solidFill>
                <a:effectLst/>
                <a:latin typeface="+mn-lt"/>
                <a:ea typeface="+mn-ea"/>
                <a:cs typeface="+mn-cs"/>
              </a:rPr>
              <a:t/>
            </a:r>
            <a:br>
              <a:rPr lang="en-US" sz="1200" kern="1200" dirty="0" smtClean="0">
                <a:solidFill>
                  <a:schemeClr val="tx1"/>
                </a:solidFill>
                <a:effectLst/>
                <a:latin typeface="+mn-lt"/>
                <a:ea typeface="+mn-ea"/>
                <a:cs typeface="+mn-cs"/>
              </a:rPr>
            </a:br>
            <a:r>
              <a:rPr lang="en-US" sz="1200" kern="1200" dirty="0" smtClean="0">
                <a:solidFill>
                  <a:schemeClr val="tx1"/>
                </a:solidFill>
                <a:effectLst/>
                <a:latin typeface="+mn-lt"/>
                <a:ea typeface="+mn-ea"/>
                <a:cs typeface="+mn-cs"/>
              </a:rPr>
              <a:t>[Accessed 10 7 2019].</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Boxall, P. &amp; </a:t>
            </a:r>
            <a:r>
              <a:rPr lang="en-US" sz="1200" kern="1200" dirty="0" err="1" smtClean="0">
                <a:solidFill>
                  <a:schemeClr val="tx1"/>
                </a:solidFill>
                <a:effectLst/>
                <a:latin typeface="+mn-lt"/>
                <a:ea typeface="+mn-ea"/>
                <a:cs typeface="+mn-cs"/>
              </a:rPr>
              <a:t>Macky</a:t>
            </a:r>
            <a:r>
              <a:rPr lang="en-US" sz="1200" kern="1200" dirty="0" smtClean="0">
                <a:solidFill>
                  <a:schemeClr val="tx1"/>
                </a:solidFill>
                <a:effectLst/>
                <a:latin typeface="+mn-lt"/>
                <a:ea typeface="+mn-ea"/>
                <a:cs typeface="+mn-cs"/>
              </a:rPr>
              <a:t>, K., 2014. </a:t>
            </a:r>
            <a:r>
              <a:rPr lang="en-US" sz="1200" i="1" kern="1200" dirty="0" smtClean="0">
                <a:solidFill>
                  <a:schemeClr val="tx1"/>
                </a:solidFill>
                <a:effectLst/>
                <a:latin typeface="+mn-lt"/>
                <a:ea typeface="+mn-ea"/>
                <a:cs typeface="+mn-cs"/>
              </a:rPr>
              <a:t>High-involvement work processes, work intensification and employee well-being, </a:t>
            </a:r>
            <a:r>
              <a:rPr lang="en-US" sz="1200" kern="1200" dirty="0" smtClean="0">
                <a:solidFill>
                  <a:schemeClr val="tx1"/>
                </a:solidFill>
                <a:effectLst/>
                <a:latin typeface="+mn-lt"/>
                <a:ea typeface="+mn-ea"/>
                <a:cs typeface="+mn-cs"/>
              </a:rPr>
              <a:t>London: SAGE.</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Cappelli, P. &amp; Tavis, A., 2016. </a:t>
            </a:r>
            <a:r>
              <a:rPr lang="en-US" sz="1200" i="1" kern="1200" dirty="0" smtClean="0">
                <a:solidFill>
                  <a:schemeClr val="tx1"/>
                </a:solidFill>
                <a:effectLst/>
                <a:latin typeface="+mn-lt"/>
                <a:ea typeface="+mn-ea"/>
                <a:cs typeface="+mn-cs"/>
              </a:rPr>
              <a:t>The Performance Management Revolution. </a:t>
            </a:r>
            <a:r>
              <a:rPr lang="en-US" sz="1200" kern="1200" dirty="0" smtClean="0">
                <a:solidFill>
                  <a:schemeClr val="tx1"/>
                </a:solidFill>
                <a:effectLst/>
                <a:latin typeface="+mn-lt"/>
                <a:ea typeface="+mn-ea"/>
                <a:cs typeface="+mn-cs"/>
              </a:rPr>
              <a:t>[Online] </a:t>
            </a:r>
            <a:br>
              <a:rPr lang="en-US" sz="1200" kern="1200" dirty="0" smtClean="0">
                <a:solidFill>
                  <a:schemeClr val="tx1"/>
                </a:solidFill>
                <a:effectLst/>
                <a:latin typeface="+mn-lt"/>
                <a:ea typeface="+mn-ea"/>
                <a:cs typeface="+mn-cs"/>
              </a:rPr>
            </a:br>
            <a:r>
              <a:rPr lang="en-US" sz="1200" kern="1200" dirty="0" smtClean="0">
                <a:solidFill>
                  <a:schemeClr val="tx1"/>
                </a:solidFill>
                <a:effectLst/>
                <a:latin typeface="+mn-lt"/>
                <a:ea typeface="+mn-ea"/>
                <a:cs typeface="+mn-cs"/>
              </a:rPr>
              <a:t>Available at: </a:t>
            </a:r>
            <a:r>
              <a:rPr lang="en-US" sz="1200" u="sng" kern="1200" dirty="0" smtClean="0">
                <a:solidFill>
                  <a:schemeClr val="tx1"/>
                </a:solidFill>
                <a:effectLst/>
                <a:latin typeface="+mn-lt"/>
                <a:ea typeface="+mn-ea"/>
                <a:cs typeface="+mn-cs"/>
              </a:rPr>
              <a:t>The Performance Management Revolution</a:t>
            </a:r>
            <a:r>
              <a:rPr lang="en-US" sz="1200" kern="1200" dirty="0" smtClean="0">
                <a:solidFill>
                  <a:schemeClr val="tx1"/>
                </a:solidFill>
                <a:effectLst/>
                <a:latin typeface="+mn-lt"/>
                <a:ea typeface="+mn-ea"/>
                <a:cs typeface="+mn-cs"/>
              </a:rPr>
              <a:t/>
            </a:r>
            <a:br>
              <a:rPr lang="en-US" sz="1200" kern="1200" dirty="0" smtClean="0">
                <a:solidFill>
                  <a:schemeClr val="tx1"/>
                </a:solidFill>
                <a:effectLst/>
                <a:latin typeface="+mn-lt"/>
                <a:ea typeface="+mn-ea"/>
                <a:cs typeface="+mn-cs"/>
              </a:rPr>
            </a:br>
            <a:r>
              <a:rPr lang="en-US" sz="1200" kern="1200" dirty="0" smtClean="0">
                <a:solidFill>
                  <a:schemeClr val="tx1"/>
                </a:solidFill>
                <a:effectLst/>
                <a:latin typeface="+mn-lt"/>
                <a:ea typeface="+mn-ea"/>
                <a:cs typeface="+mn-cs"/>
              </a:rPr>
              <a:t>[Accessed 10 7 2019].</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Gifford, J., 2018. </a:t>
            </a:r>
            <a:r>
              <a:rPr lang="en-US" sz="1200" i="1" kern="1200" dirty="0" smtClean="0">
                <a:solidFill>
                  <a:schemeClr val="tx1"/>
                </a:solidFill>
                <a:effectLst/>
                <a:latin typeface="+mn-lt"/>
                <a:ea typeface="+mn-ea"/>
                <a:cs typeface="+mn-cs"/>
              </a:rPr>
              <a:t>Performance management: an introduction. </a:t>
            </a:r>
            <a:r>
              <a:rPr lang="en-US" sz="1200" kern="1200" dirty="0" smtClean="0">
                <a:solidFill>
                  <a:schemeClr val="tx1"/>
                </a:solidFill>
                <a:effectLst/>
                <a:latin typeface="+mn-lt"/>
                <a:ea typeface="+mn-ea"/>
                <a:cs typeface="+mn-cs"/>
              </a:rPr>
              <a:t>[Online] </a:t>
            </a:r>
            <a:br>
              <a:rPr lang="en-US" sz="1200" kern="1200" dirty="0" smtClean="0">
                <a:solidFill>
                  <a:schemeClr val="tx1"/>
                </a:solidFill>
                <a:effectLst/>
                <a:latin typeface="+mn-lt"/>
                <a:ea typeface="+mn-ea"/>
                <a:cs typeface="+mn-cs"/>
              </a:rPr>
            </a:br>
            <a:r>
              <a:rPr lang="en-US" sz="1200" kern="1200" dirty="0" smtClean="0">
                <a:solidFill>
                  <a:schemeClr val="tx1"/>
                </a:solidFill>
                <a:effectLst/>
                <a:latin typeface="+mn-lt"/>
                <a:ea typeface="+mn-ea"/>
                <a:cs typeface="+mn-cs"/>
              </a:rPr>
              <a:t>Available at: </a:t>
            </a:r>
            <a:r>
              <a:rPr lang="en-US" sz="1200" u="sng" kern="1200" dirty="0" smtClean="0">
                <a:solidFill>
                  <a:schemeClr val="tx1"/>
                </a:solidFill>
                <a:effectLst/>
                <a:latin typeface="+mn-lt"/>
                <a:ea typeface="+mn-ea"/>
                <a:cs typeface="+mn-cs"/>
              </a:rPr>
              <a:t>https://www.cipd.co.uk/knowledge/fundamentals/people/performance/factsheet</a:t>
            </a:r>
            <a:r>
              <a:rPr lang="en-US" sz="1200" kern="1200" dirty="0" smtClean="0">
                <a:solidFill>
                  <a:schemeClr val="tx1"/>
                </a:solidFill>
                <a:effectLst/>
                <a:latin typeface="+mn-lt"/>
                <a:ea typeface="+mn-ea"/>
                <a:cs typeface="+mn-cs"/>
              </a:rPr>
              <a:t/>
            </a:r>
            <a:br>
              <a:rPr lang="en-US" sz="1200" kern="1200" dirty="0" smtClean="0">
                <a:solidFill>
                  <a:schemeClr val="tx1"/>
                </a:solidFill>
                <a:effectLst/>
                <a:latin typeface="+mn-lt"/>
                <a:ea typeface="+mn-ea"/>
                <a:cs typeface="+mn-cs"/>
              </a:rPr>
            </a:br>
            <a:r>
              <a:rPr lang="en-US" sz="1200" kern="1200" dirty="0" smtClean="0">
                <a:solidFill>
                  <a:schemeClr val="tx1"/>
                </a:solidFill>
                <a:effectLst/>
                <a:latin typeface="+mn-lt"/>
                <a:ea typeface="+mn-ea"/>
                <a:cs typeface="+mn-cs"/>
              </a:rPr>
              <a:t>[Accessed 10 7 2019].</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Juneja, P., 2015. </a:t>
            </a:r>
            <a:r>
              <a:rPr lang="en-US" sz="1200" i="1" kern="1200" dirty="0" smtClean="0">
                <a:solidFill>
                  <a:schemeClr val="tx1"/>
                </a:solidFill>
                <a:effectLst/>
                <a:latin typeface="+mn-lt"/>
                <a:ea typeface="+mn-ea"/>
                <a:cs typeface="+mn-cs"/>
              </a:rPr>
              <a:t>Role of Managers in Performance Management. </a:t>
            </a:r>
            <a:r>
              <a:rPr lang="en-US" sz="1200" kern="1200" dirty="0" smtClean="0">
                <a:solidFill>
                  <a:schemeClr val="tx1"/>
                </a:solidFill>
                <a:effectLst/>
                <a:latin typeface="+mn-lt"/>
                <a:ea typeface="+mn-ea"/>
                <a:cs typeface="+mn-cs"/>
              </a:rPr>
              <a:t>[Online] </a:t>
            </a:r>
            <a:br>
              <a:rPr lang="en-US" sz="1200" kern="1200" dirty="0" smtClean="0">
                <a:solidFill>
                  <a:schemeClr val="tx1"/>
                </a:solidFill>
                <a:effectLst/>
                <a:latin typeface="+mn-lt"/>
                <a:ea typeface="+mn-ea"/>
                <a:cs typeface="+mn-cs"/>
              </a:rPr>
            </a:br>
            <a:r>
              <a:rPr lang="en-US" sz="1200" kern="1200" dirty="0" smtClean="0">
                <a:solidFill>
                  <a:schemeClr val="tx1"/>
                </a:solidFill>
                <a:effectLst/>
                <a:latin typeface="+mn-lt"/>
                <a:ea typeface="+mn-ea"/>
                <a:cs typeface="+mn-cs"/>
              </a:rPr>
              <a:t>Available at: </a:t>
            </a:r>
            <a:r>
              <a:rPr lang="en-US" sz="1200" u="sng" kern="1200" dirty="0" smtClean="0">
                <a:solidFill>
                  <a:schemeClr val="tx1"/>
                </a:solidFill>
                <a:effectLst/>
                <a:latin typeface="+mn-lt"/>
                <a:ea typeface="+mn-ea"/>
                <a:cs typeface="+mn-cs"/>
              </a:rPr>
              <a:t>https://www.managementstudyguide.com/role-of-managers-in-performance-management.htm</a:t>
            </a:r>
            <a:r>
              <a:rPr lang="en-US" sz="1200" kern="1200" dirty="0" smtClean="0">
                <a:solidFill>
                  <a:schemeClr val="tx1"/>
                </a:solidFill>
                <a:effectLst/>
                <a:latin typeface="+mn-lt"/>
                <a:ea typeface="+mn-ea"/>
                <a:cs typeface="+mn-cs"/>
              </a:rPr>
              <a:t/>
            </a:r>
            <a:br>
              <a:rPr lang="en-US" sz="1200" kern="1200" dirty="0" smtClean="0">
                <a:solidFill>
                  <a:schemeClr val="tx1"/>
                </a:solidFill>
                <a:effectLst/>
                <a:latin typeface="+mn-lt"/>
                <a:ea typeface="+mn-ea"/>
                <a:cs typeface="+mn-cs"/>
              </a:rPr>
            </a:br>
            <a:r>
              <a:rPr lang="en-US" sz="1200" kern="1200" dirty="0" smtClean="0">
                <a:solidFill>
                  <a:schemeClr val="tx1"/>
                </a:solidFill>
                <a:effectLst/>
                <a:latin typeface="+mn-lt"/>
                <a:ea typeface="+mn-ea"/>
                <a:cs typeface="+mn-cs"/>
              </a:rPr>
              <a:t>[Accessed 10 7 2019].</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Marchington, M., Wilkinson, A., Donnelly, R. &amp; </a:t>
            </a:r>
            <a:r>
              <a:rPr lang="en-US" sz="1200" kern="1200" dirty="0" err="1" smtClean="0">
                <a:solidFill>
                  <a:schemeClr val="tx1"/>
                </a:solidFill>
                <a:effectLst/>
                <a:latin typeface="+mn-lt"/>
                <a:ea typeface="+mn-ea"/>
                <a:cs typeface="+mn-cs"/>
              </a:rPr>
              <a:t>Kynighou</a:t>
            </a:r>
            <a:r>
              <a:rPr lang="en-US" sz="1200" kern="1200" dirty="0" smtClean="0">
                <a:solidFill>
                  <a:schemeClr val="tx1"/>
                </a:solidFill>
                <a:effectLst/>
                <a:latin typeface="+mn-lt"/>
                <a:ea typeface="+mn-ea"/>
                <a:cs typeface="+mn-cs"/>
              </a:rPr>
              <a:t>, A., 2016. </a:t>
            </a:r>
            <a:r>
              <a:rPr lang="en-US" sz="1200" i="1" kern="1200" dirty="0" smtClean="0">
                <a:solidFill>
                  <a:schemeClr val="tx1"/>
                </a:solidFill>
                <a:effectLst/>
                <a:latin typeface="+mn-lt"/>
                <a:ea typeface="+mn-ea"/>
                <a:cs typeface="+mn-cs"/>
              </a:rPr>
              <a:t>Human Resources Management at Work. </a:t>
            </a:r>
            <a:r>
              <a:rPr lang="en-US" sz="1200" kern="1200" dirty="0" smtClean="0">
                <a:solidFill>
                  <a:schemeClr val="tx1"/>
                </a:solidFill>
                <a:effectLst/>
                <a:latin typeface="+mn-lt"/>
                <a:ea typeface="+mn-ea"/>
                <a:cs typeface="+mn-cs"/>
              </a:rPr>
              <a:t>6th ed. London: CIPD.</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Personnel Today, 2018. </a:t>
            </a:r>
            <a:r>
              <a:rPr lang="en-US" sz="1200" i="1" kern="1200" dirty="0" smtClean="0">
                <a:solidFill>
                  <a:schemeClr val="tx1"/>
                </a:solidFill>
                <a:effectLst/>
                <a:latin typeface="+mn-lt"/>
                <a:ea typeface="+mn-ea"/>
                <a:cs typeface="+mn-cs"/>
              </a:rPr>
              <a:t>The case for linking employee wellbeing and productivity. </a:t>
            </a:r>
            <a:r>
              <a:rPr lang="en-US" sz="1200" kern="1200" dirty="0" smtClean="0">
                <a:solidFill>
                  <a:schemeClr val="tx1"/>
                </a:solidFill>
                <a:effectLst/>
                <a:latin typeface="+mn-lt"/>
                <a:ea typeface="+mn-ea"/>
                <a:cs typeface="+mn-cs"/>
              </a:rPr>
              <a:t>[Online] </a:t>
            </a:r>
            <a:br>
              <a:rPr lang="en-US" sz="1200" kern="1200" dirty="0" smtClean="0">
                <a:solidFill>
                  <a:schemeClr val="tx1"/>
                </a:solidFill>
                <a:effectLst/>
                <a:latin typeface="+mn-lt"/>
                <a:ea typeface="+mn-ea"/>
                <a:cs typeface="+mn-cs"/>
              </a:rPr>
            </a:br>
            <a:r>
              <a:rPr lang="en-US" sz="1200" kern="1200" dirty="0" smtClean="0">
                <a:solidFill>
                  <a:schemeClr val="tx1"/>
                </a:solidFill>
                <a:effectLst/>
                <a:latin typeface="+mn-lt"/>
                <a:ea typeface="+mn-ea"/>
                <a:cs typeface="+mn-cs"/>
              </a:rPr>
              <a:t>Available at: </a:t>
            </a:r>
            <a:r>
              <a:rPr lang="en-US" sz="1200" u="sng" kern="1200" dirty="0" smtClean="0">
                <a:solidFill>
                  <a:schemeClr val="tx1"/>
                </a:solidFill>
                <a:effectLst/>
                <a:latin typeface="+mn-lt"/>
                <a:ea typeface="+mn-ea"/>
                <a:cs typeface="+mn-cs"/>
              </a:rPr>
              <a:t>https://www.personneltoday.com/hr/case-linking-employee-wellbeing-productivity/</a:t>
            </a:r>
            <a:r>
              <a:rPr lang="en-US" sz="1200" kern="1200" dirty="0" smtClean="0">
                <a:solidFill>
                  <a:schemeClr val="tx1"/>
                </a:solidFill>
                <a:effectLst/>
                <a:latin typeface="+mn-lt"/>
                <a:ea typeface="+mn-ea"/>
                <a:cs typeface="+mn-cs"/>
              </a:rPr>
              <a:t/>
            </a:r>
            <a:br>
              <a:rPr lang="en-US" sz="1200" kern="1200" dirty="0" smtClean="0">
                <a:solidFill>
                  <a:schemeClr val="tx1"/>
                </a:solidFill>
                <a:effectLst/>
                <a:latin typeface="+mn-lt"/>
                <a:ea typeface="+mn-ea"/>
                <a:cs typeface="+mn-cs"/>
              </a:rPr>
            </a:br>
            <a:r>
              <a:rPr lang="en-US" sz="1200" kern="1200" dirty="0" smtClean="0">
                <a:solidFill>
                  <a:schemeClr val="tx1"/>
                </a:solidFill>
                <a:effectLst/>
                <a:latin typeface="+mn-lt"/>
                <a:ea typeface="+mn-ea"/>
                <a:cs typeface="+mn-cs"/>
              </a:rPr>
              <a:t>[Accessed 10 7 2019].</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Rankin, N., 2019. </a:t>
            </a:r>
            <a:r>
              <a:rPr lang="en-US" sz="1200" i="1" kern="1200" dirty="0" smtClean="0">
                <a:solidFill>
                  <a:schemeClr val="tx1"/>
                </a:solidFill>
                <a:effectLst/>
                <a:latin typeface="+mn-lt"/>
                <a:ea typeface="+mn-ea"/>
                <a:cs typeface="+mn-cs"/>
              </a:rPr>
              <a:t>Performance management. </a:t>
            </a:r>
            <a:r>
              <a:rPr lang="en-US" sz="1200" kern="1200" dirty="0" smtClean="0">
                <a:solidFill>
                  <a:schemeClr val="tx1"/>
                </a:solidFill>
                <a:effectLst/>
                <a:latin typeface="+mn-lt"/>
                <a:ea typeface="+mn-ea"/>
                <a:cs typeface="+mn-cs"/>
              </a:rPr>
              <a:t>[Online] </a:t>
            </a:r>
            <a:br>
              <a:rPr lang="en-US" sz="1200" kern="1200" dirty="0" smtClean="0">
                <a:solidFill>
                  <a:schemeClr val="tx1"/>
                </a:solidFill>
                <a:effectLst/>
                <a:latin typeface="+mn-lt"/>
                <a:ea typeface="+mn-ea"/>
                <a:cs typeface="+mn-cs"/>
              </a:rPr>
            </a:br>
            <a:r>
              <a:rPr lang="en-US" sz="1200" kern="1200" dirty="0" smtClean="0">
                <a:solidFill>
                  <a:schemeClr val="tx1"/>
                </a:solidFill>
                <a:effectLst/>
                <a:latin typeface="+mn-lt"/>
                <a:ea typeface="+mn-ea"/>
                <a:cs typeface="+mn-cs"/>
              </a:rPr>
              <a:t>Available at: </a:t>
            </a:r>
            <a:r>
              <a:rPr lang="en-US" sz="1200" u="sng" kern="1200" dirty="0" smtClean="0">
                <a:solidFill>
                  <a:schemeClr val="tx1"/>
                </a:solidFill>
                <a:effectLst/>
                <a:latin typeface="+mn-lt"/>
                <a:ea typeface="+mn-ea"/>
                <a:cs typeface="+mn-cs"/>
              </a:rPr>
              <a:t>https://www.xperthr.co.uk/good-practice-manual/performance-management/90112/?keywords=performance</a:t>
            </a:r>
            <a:r>
              <a:rPr lang="en-US" sz="1200" kern="1200" dirty="0" smtClean="0">
                <a:solidFill>
                  <a:schemeClr val="tx1"/>
                </a:solidFill>
                <a:effectLst/>
                <a:latin typeface="+mn-lt"/>
                <a:ea typeface="+mn-ea"/>
                <a:cs typeface="+mn-cs"/>
              </a:rPr>
              <a:t/>
            </a:r>
            <a:br>
              <a:rPr lang="en-US" sz="1200" kern="1200" dirty="0" smtClean="0">
                <a:solidFill>
                  <a:schemeClr val="tx1"/>
                </a:solidFill>
                <a:effectLst/>
                <a:latin typeface="+mn-lt"/>
                <a:ea typeface="+mn-ea"/>
                <a:cs typeface="+mn-cs"/>
              </a:rPr>
            </a:br>
            <a:r>
              <a:rPr lang="en-US" sz="1200" kern="1200" dirty="0" smtClean="0">
                <a:solidFill>
                  <a:schemeClr val="tx1"/>
                </a:solidFill>
                <a:effectLst/>
                <a:latin typeface="+mn-lt"/>
                <a:ea typeface="+mn-ea"/>
                <a:cs typeface="+mn-cs"/>
              </a:rPr>
              <a:t>[Accessed 10 7 2109].</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Roberts, C., 2016. Organisation Design and Organisation Development . In: 2nd, ed. </a:t>
            </a:r>
            <a:r>
              <a:rPr lang="en-US" sz="1200" i="1" kern="1200" dirty="0" smtClean="0">
                <a:solidFill>
                  <a:schemeClr val="tx1"/>
                </a:solidFill>
                <a:effectLst/>
                <a:latin typeface="+mn-lt"/>
                <a:ea typeface="+mn-ea"/>
                <a:cs typeface="+mn-cs"/>
              </a:rPr>
              <a:t>Human Resource </a:t>
            </a:r>
            <a:r>
              <a:rPr lang="en-US" sz="1200" i="1" kern="1200" dirty="0" err="1" smtClean="0">
                <a:solidFill>
                  <a:schemeClr val="tx1"/>
                </a:solidFill>
                <a:effectLst/>
                <a:latin typeface="+mn-lt"/>
                <a:ea typeface="+mn-ea"/>
                <a:cs typeface="+mn-cs"/>
              </a:rPr>
              <a:t>Managemeny</a:t>
            </a:r>
            <a:r>
              <a:rPr lang="en-US" sz="1200" i="1" kern="1200" dirty="0" smtClean="0">
                <a:solidFill>
                  <a:schemeClr val="tx1"/>
                </a:solidFill>
                <a:effectLst/>
                <a:latin typeface="+mn-lt"/>
                <a:ea typeface="+mn-ea"/>
                <a:cs typeface="+mn-cs"/>
              </a:rPr>
              <a:t>: People and </a:t>
            </a:r>
            <a:r>
              <a:rPr lang="en-US" sz="1200" i="1" kern="1200" dirty="0" err="1" smtClean="0">
                <a:solidFill>
                  <a:schemeClr val="tx1"/>
                </a:solidFill>
                <a:effectLst/>
                <a:latin typeface="+mn-lt"/>
                <a:ea typeface="+mn-ea"/>
                <a:cs typeface="+mn-cs"/>
              </a:rPr>
              <a:t>Organisations</a:t>
            </a:r>
            <a:r>
              <a:rPr lang="en-US" sz="1200" i="1" kern="1200" dirty="0" smtClean="0">
                <a:solidFill>
                  <a:schemeClr val="tx1"/>
                </a:solidFill>
                <a:effectLst/>
                <a:latin typeface="+mn-lt"/>
                <a:ea typeface="+mn-ea"/>
                <a:cs typeface="+mn-cs"/>
              </a:rPr>
              <a:t>. </a:t>
            </a:r>
            <a:r>
              <a:rPr lang="en-US" sz="1200" kern="1200" dirty="0" smtClean="0">
                <a:solidFill>
                  <a:schemeClr val="tx1"/>
                </a:solidFill>
                <a:effectLst/>
                <a:latin typeface="+mn-lt"/>
                <a:ea typeface="+mn-ea"/>
                <a:cs typeface="+mn-cs"/>
              </a:rPr>
              <a:t>London: CIPD, pp. 165-195.</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Sloan, N., Agarwal, D., Garr, S. &amp; </a:t>
            </a:r>
            <a:r>
              <a:rPr lang="en-US" sz="1200" kern="1200" dirty="0" err="1" smtClean="0">
                <a:solidFill>
                  <a:schemeClr val="tx1"/>
                </a:solidFill>
                <a:effectLst/>
                <a:latin typeface="+mn-lt"/>
                <a:ea typeface="+mn-ea"/>
                <a:cs typeface="+mn-cs"/>
              </a:rPr>
              <a:t>Pastakia</a:t>
            </a:r>
            <a:r>
              <a:rPr lang="en-US" sz="1200" kern="1200" dirty="0" smtClean="0">
                <a:solidFill>
                  <a:schemeClr val="tx1"/>
                </a:solidFill>
                <a:effectLst/>
                <a:latin typeface="+mn-lt"/>
                <a:ea typeface="+mn-ea"/>
                <a:cs typeface="+mn-cs"/>
              </a:rPr>
              <a:t>, K., 2017. </a:t>
            </a:r>
            <a:r>
              <a:rPr lang="en-US" sz="1200" i="1" kern="1200" dirty="0" smtClean="0">
                <a:solidFill>
                  <a:schemeClr val="tx1"/>
                </a:solidFill>
                <a:effectLst/>
                <a:latin typeface="+mn-lt"/>
                <a:ea typeface="+mn-ea"/>
                <a:cs typeface="+mn-cs"/>
              </a:rPr>
              <a:t>Performance management: Playing a winning hand. </a:t>
            </a:r>
            <a:r>
              <a:rPr lang="en-US" sz="1200" kern="1200" dirty="0" smtClean="0">
                <a:solidFill>
                  <a:schemeClr val="tx1"/>
                </a:solidFill>
                <a:effectLst/>
                <a:latin typeface="+mn-lt"/>
                <a:ea typeface="+mn-ea"/>
                <a:cs typeface="+mn-cs"/>
              </a:rPr>
              <a:t>[Online] </a:t>
            </a:r>
            <a:br>
              <a:rPr lang="en-US" sz="1200" kern="1200" dirty="0" smtClean="0">
                <a:solidFill>
                  <a:schemeClr val="tx1"/>
                </a:solidFill>
                <a:effectLst/>
                <a:latin typeface="+mn-lt"/>
                <a:ea typeface="+mn-ea"/>
                <a:cs typeface="+mn-cs"/>
              </a:rPr>
            </a:br>
            <a:r>
              <a:rPr lang="en-US" sz="1200" kern="1200" dirty="0" smtClean="0">
                <a:solidFill>
                  <a:schemeClr val="tx1"/>
                </a:solidFill>
                <a:effectLst/>
                <a:latin typeface="+mn-lt"/>
                <a:ea typeface="+mn-ea"/>
                <a:cs typeface="+mn-cs"/>
              </a:rPr>
              <a:t>Available at: </a:t>
            </a:r>
            <a:r>
              <a:rPr lang="en-US" sz="1200" u="sng" kern="1200" dirty="0" smtClean="0">
                <a:solidFill>
                  <a:schemeClr val="tx1"/>
                </a:solidFill>
                <a:effectLst/>
                <a:latin typeface="+mn-lt"/>
                <a:ea typeface="+mn-ea"/>
                <a:cs typeface="+mn-cs"/>
              </a:rPr>
              <a:t>https://www2.deloitte.com/insights/us/en/focus/human-capital-trends/2017/redesigning-performance-management.html</a:t>
            </a:r>
            <a:r>
              <a:rPr lang="en-US" sz="1200" kern="1200" dirty="0" smtClean="0">
                <a:solidFill>
                  <a:schemeClr val="tx1"/>
                </a:solidFill>
                <a:effectLst/>
                <a:latin typeface="+mn-lt"/>
                <a:ea typeface="+mn-ea"/>
                <a:cs typeface="+mn-cs"/>
              </a:rPr>
              <a:t/>
            </a:r>
            <a:br>
              <a:rPr lang="en-US" sz="1200" kern="1200" dirty="0" smtClean="0">
                <a:solidFill>
                  <a:schemeClr val="tx1"/>
                </a:solidFill>
                <a:effectLst/>
                <a:latin typeface="+mn-lt"/>
                <a:ea typeface="+mn-ea"/>
                <a:cs typeface="+mn-cs"/>
              </a:rPr>
            </a:br>
            <a:r>
              <a:rPr lang="en-US" sz="1200" kern="1200" dirty="0" smtClean="0">
                <a:solidFill>
                  <a:schemeClr val="tx1"/>
                </a:solidFill>
                <a:effectLst/>
                <a:latin typeface="+mn-lt"/>
                <a:ea typeface="+mn-ea"/>
                <a:cs typeface="+mn-cs"/>
              </a:rPr>
              <a:t>[Accessed 10 7 2019].</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Suff, R., 2019. </a:t>
            </a:r>
            <a:r>
              <a:rPr lang="en-US" sz="1200" i="1" kern="1200" dirty="0" smtClean="0">
                <a:solidFill>
                  <a:schemeClr val="tx1"/>
                </a:solidFill>
                <a:effectLst/>
                <a:latin typeface="+mn-lt"/>
                <a:ea typeface="+mn-ea"/>
                <a:cs typeface="+mn-cs"/>
              </a:rPr>
              <a:t>Well-being at work. </a:t>
            </a:r>
            <a:r>
              <a:rPr lang="en-US" sz="1200" kern="1200" dirty="0" smtClean="0">
                <a:solidFill>
                  <a:schemeClr val="tx1"/>
                </a:solidFill>
                <a:effectLst/>
                <a:latin typeface="+mn-lt"/>
                <a:ea typeface="+mn-ea"/>
                <a:cs typeface="+mn-cs"/>
              </a:rPr>
              <a:t>[Online] </a:t>
            </a:r>
            <a:br>
              <a:rPr lang="en-US" sz="1200" kern="1200" dirty="0" smtClean="0">
                <a:solidFill>
                  <a:schemeClr val="tx1"/>
                </a:solidFill>
                <a:effectLst/>
                <a:latin typeface="+mn-lt"/>
                <a:ea typeface="+mn-ea"/>
                <a:cs typeface="+mn-cs"/>
              </a:rPr>
            </a:br>
            <a:r>
              <a:rPr lang="en-US" sz="1200" kern="1200" dirty="0" smtClean="0">
                <a:solidFill>
                  <a:schemeClr val="tx1"/>
                </a:solidFill>
                <a:effectLst/>
                <a:latin typeface="+mn-lt"/>
                <a:ea typeface="+mn-ea"/>
                <a:cs typeface="+mn-cs"/>
              </a:rPr>
              <a:t>[Accessed 10 7 2019].</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Taylor, S., 2016. Improving Organisational Performance. In: </a:t>
            </a:r>
            <a:r>
              <a:rPr lang="en-US" sz="1200" i="1" kern="1200" dirty="0" smtClean="0">
                <a:solidFill>
                  <a:schemeClr val="tx1"/>
                </a:solidFill>
                <a:effectLst/>
                <a:latin typeface="+mn-lt"/>
                <a:ea typeface="+mn-ea"/>
                <a:cs typeface="+mn-cs"/>
              </a:rPr>
              <a:t>Human Resource Management: People and </a:t>
            </a:r>
            <a:r>
              <a:rPr lang="en-US" sz="1200" i="1" kern="1200" dirty="0" err="1" smtClean="0">
                <a:solidFill>
                  <a:schemeClr val="tx1"/>
                </a:solidFill>
                <a:effectLst/>
                <a:latin typeface="+mn-lt"/>
                <a:ea typeface="+mn-ea"/>
                <a:cs typeface="+mn-cs"/>
              </a:rPr>
              <a:t>Organisations</a:t>
            </a:r>
            <a:r>
              <a:rPr lang="en-US" sz="1200" i="1" kern="1200" dirty="0" smtClean="0">
                <a:solidFill>
                  <a:schemeClr val="tx1"/>
                </a:solidFill>
                <a:effectLst/>
                <a:latin typeface="+mn-lt"/>
                <a:ea typeface="+mn-ea"/>
                <a:cs typeface="+mn-cs"/>
              </a:rPr>
              <a:t>. </a:t>
            </a:r>
            <a:r>
              <a:rPr lang="en-US" sz="1200" kern="1200" dirty="0" smtClean="0">
                <a:solidFill>
                  <a:schemeClr val="tx1"/>
                </a:solidFill>
                <a:effectLst/>
                <a:latin typeface="+mn-lt"/>
                <a:ea typeface="+mn-ea"/>
                <a:cs typeface="+mn-cs"/>
              </a:rPr>
              <a:t>London: CIPD, pp. 197-218.</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Willyerd, K., 2014. </a:t>
            </a:r>
            <a:r>
              <a:rPr lang="en-US" sz="1200" i="1" kern="1200" dirty="0" smtClean="0">
                <a:solidFill>
                  <a:schemeClr val="tx1"/>
                </a:solidFill>
                <a:effectLst/>
                <a:latin typeface="+mn-lt"/>
                <a:ea typeface="+mn-ea"/>
                <a:cs typeface="+mn-cs"/>
              </a:rPr>
              <a:t>What High Performers Want at Work. </a:t>
            </a:r>
            <a:r>
              <a:rPr lang="en-US" sz="1200" kern="1200" dirty="0" smtClean="0">
                <a:solidFill>
                  <a:schemeClr val="tx1"/>
                </a:solidFill>
                <a:effectLst/>
                <a:latin typeface="+mn-lt"/>
                <a:ea typeface="+mn-ea"/>
                <a:cs typeface="+mn-cs"/>
              </a:rPr>
              <a:t>[Online] </a:t>
            </a:r>
            <a:br>
              <a:rPr lang="en-US" sz="1200" kern="1200" dirty="0" smtClean="0">
                <a:solidFill>
                  <a:schemeClr val="tx1"/>
                </a:solidFill>
                <a:effectLst/>
                <a:latin typeface="+mn-lt"/>
                <a:ea typeface="+mn-ea"/>
                <a:cs typeface="+mn-cs"/>
              </a:rPr>
            </a:br>
            <a:r>
              <a:rPr lang="en-US" sz="1200" kern="1200" dirty="0" smtClean="0">
                <a:solidFill>
                  <a:schemeClr val="tx1"/>
                </a:solidFill>
                <a:effectLst/>
                <a:latin typeface="+mn-lt"/>
                <a:ea typeface="+mn-ea"/>
                <a:cs typeface="+mn-cs"/>
              </a:rPr>
              <a:t>Available at: </a:t>
            </a:r>
            <a:r>
              <a:rPr lang="en-US" sz="1200" u="sng" kern="1200" dirty="0" smtClean="0">
                <a:solidFill>
                  <a:schemeClr val="tx1"/>
                </a:solidFill>
                <a:effectLst/>
                <a:latin typeface="+mn-lt"/>
                <a:ea typeface="+mn-ea"/>
                <a:cs typeface="+mn-cs"/>
              </a:rPr>
              <a:t>https://hbr.org/2014/11/what-high-performers-want-at-work</a:t>
            </a:r>
            <a:r>
              <a:rPr lang="en-US" sz="1200" kern="1200" dirty="0" smtClean="0">
                <a:solidFill>
                  <a:schemeClr val="tx1"/>
                </a:solidFill>
                <a:effectLst/>
                <a:latin typeface="+mn-lt"/>
                <a:ea typeface="+mn-ea"/>
                <a:cs typeface="+mn-cs"/>
              </a:rPr>
              <a:t/>
            </a:r>
            <a:br>
              <a:rPr lang="en-US" sz="1200" kern="1200" dirty="0" smtClean="0">
                <a:solidFill>
                  <a:schemeClr val="tx1"/>
                </a:solidFill>
                <a:effectLst/>
                <a:latin typeface="+mn-lt"/>
                <a:ea typeface="+mn-ea"/>
                <a:cs typeface="+mn-cs"/>
              </a:rPr>
            </a:br>
            <a:r>
              <a:rPr lang="en-US" sz="1200" kern="1200" dirty="0" smtClean="0">
                <a:solidFill>
                  <a:schemeClr val="tx1"/>
                </a:solidFill>
                <a:effectLst/>
                <a:latin typeface="+mn-lt"/>
                <a:ea typeface="+mn-ea"/>
                <a:cs typeface="+mn-cs"/>
              </a:rPr>
              <a:t>[Accessed 9 6 2019].</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Wood , S. et al., 2013. </a:t>
            </a:r>
            <a:r>
              <a:rPr lang="en-US" sz="1200" i="1" kern="1200" dirty="0" smtClean="0">
                <a:solidFill>
                  <a:schemeClr val="tx1"/>
                </a:solidFill>
                <a:effectLst/>
                <a:latin typeface="+mn-lt"/>
                <a:ea typeface="+mn-ea"/>
                <a:cs typeface="+mn-cs"/>
              </a:rPr>
              <a:t>High Performance Working in the Employer Skills Surveys, </a:t>
            </a:r>
            <a:r>
              <a:rPr lang="en-US" sz="1200" kern="1200" dirty="0" err="1" smtClean="0">
                <a:solidFill>
                  <a:schemeClr val="tx1"/>
                </a:solidFill>
                <a:effectLst/>
                <a:latin typeface="+mn-lt"/>
                <a:ea typeface="+mn-ea"/>
                <a:cs typeface="+mn-cs"/>
              </a:rPr>
              <a:t>s.l.</a:t>
            </a:r>
            <a:r>
              <a:rPr lang="en-US" sz="1200" kern="1200" dirty="0" smtClean="0">
                <a:solidFill>
                  <a:schemeClr val="tx1"/>
                </a:solidFill>
                <a:effectLst/>
                <a:latin typeface="+mn-lt"/>
                <a:ea typeface="+mn-ea"/>
                <a:cs typeface="+mn-cs"/>
              </a:rPr>
              <a:t>: UK </a:t>
            </a:r>
            <a:r>
              <a:rPr lang="en-US" sz="1200" kern="1200" dirty="0" err="1" smtClean="0">
                <a:solidFill>
                  <a:schemeClr val="tx1"/>
                </a:solidFill>
                <a:effectLst/>
                <a:latin typeface="+mn-lt"/>
                <a:ea typeface="+mn-ea"/>
                <a:cs typeface="+mn-cs"/>
              </a:rPr>
              <a:t>Commision</a:t>
            </a:r>
            <a:r>
              <a:rPr lang="en-US" sz="1200" kern="1200" dirty="0" smtClean="0">
                <a:solidFill>
                  <a:schemeClr val="tx1"/>
                </a:solidFill>
                <a:effectLst/>
                <a:latin typeface="+mn-lt"/>
                <a:ea typeface="+mn-ea"/>
                <a:cs typeface="+mn-cs"/>
              </a:rPr>
              <a:t> for Employment and Skills.</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AE6DAC7C-1487-46F8-910A-6F138E15B396}" type="slidenum">
              <a:rPr lang="en-GB" smtClean="0"/>
              <a:t>12</a:t>
            </a:fld>
            <a:endParaRPr lang="en-GB"/>
          </a:p>
        </p:txBody>
      </p:sp>
    </p:spTree>
    <p:extLst>
      <p:ext uri="{BB962C8B-B14F-4D97-AF65-F5344CB8AC3E}">
        <p14:creationId xmlns:p14="http://schemas.microsoft.com/office/powerpoint/2010/main" val="3286303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E22737F1-F5BC-49E4-BD10-F8A1FF19BA5B}" type="datetimeFigureOut">
              <a:rPr lang="en-GB" smtClean="0"/>
              <a:t>03/08/2019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2B9C23F-0D50-4B1F-8531-420006678CD2}" type="slidenum">
              <a:rPr lang="en-GB" smtClean="0"/>
              <a:t>‹#›</a:t>
            </a:fld>
            <a:endParaRPr lang="en-GB"/>
          </a:p>
        </p:txBody>
      </p:sp>
    </p:spTree>
    <p:extLst>
      <p:ext uri="{BB962C8B-B14F-4D97-AF65-F5344CB8AC3E}">
        <p14:creationId xmlns:p14="http://schemas.microsoft.com/office/powerpoint/2010/main" val="12285761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22737F1-F5BC-49E4-BD10-F8A1FF19BA5B}" type="datetimeFigureOut">
              <a:rPr lang="en-GB" smtClean="0"/>
              <a:t>03/08/2019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2B9C23F-0D50-4B1F-8531-420006678CD2}" type="slidenum">
              <a:rPr lang="en-GB" smtClean="0"/>
              <a:t>‹#›</a:t>
            </a:fld>
            <a:endParaRPr lang="en-GB"/>
          </a:p>
        </p:txBody>
      </p:sp>
    </p:spTree>
    <p:extLst>
      <p:ext uri="{BB962C8B-B14F-4D97-AF65-F5344CB8AC3E}">
        <p14:creationId xmlns:p14="http://schemas.microsoft.com/office/powerpoint/2010/main" val="12407019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22737F1-F5BC-49E4-BD10-F8A1FF19BA5B}" type="datetimeFigureOut">
              <a:rPr lang="en-GB" smtClean="0"/>
              <a:t>03/08/2019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2B9C23F-0D50-4B1F-8531-420006678CD2}" type="slidenum">
              <a:rPr lang="en-GB" smtClean="0"/>
              <a:t>‹#›</a:t>
            </a:fld>
            <a:endParaRPr lang="en-GB"/>
          </a:p>
        </p:txBody>
      </p:sp>
    </p:spTree>
    <p:extLst>
      <p:ext uri="{BB962C8B-B14F-4D97-AF65-F5344CB8AC3E}">
        <p14:creationId xmlns:p14="http://schemas.microsoft.com/office/powerpoint/2010/main" val="34636895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E22737F1-F5BC-49E4-BD10-F8A1FF19BA5B}" type="datetimeFigureOut">
              <a:rPr lang="en-GB" smtClean="0"/>
              <a:t>03/08/2019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2B9C23F-0D50-4B1F-8531-420006678CD2}" type="slidenum">
              <a:rPr lang="en-GB" smtClean="0"/>
              <a:t>‹#›</a:t>
            </a:fld>
            <a:endParaRPr lang="en-GB"/>
          </a:p>
        </p:txBody>
      </p:sp>
    </p:spTree>
    <p:extLst>
      <p:ext uri="{BB962C8B-B14F-4D97-AF65-F5344CB8AC3E}">
        <p14:creationId xmlns:p14="http://schemas.microsoft.com/office/powerpoint/2010/main" val="1003855943"/>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E22737F1-F5BC-49E4-BD10-F8A1FF19BA5B}" type="datetimeFigureOut">
              <a:rPr lang="en-GB" smtClean="0"/>
              <a:t>03/08/2019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2B9C23F-0D50-4B1F-8531-420006678CD2}" type="slidenum">
              <a:rPr lang="en-GB" smtClean="0"/>
              <a:t>‹#›</a:t>
            </a:fld>
            <a:endParaRPr lang="en-GB"/>
          </a:p>
        </p:txBody>
      </p:sp>
    </p:spTree>
    <p:extLst>
      <p:ext uri="{BB962C8B-B14F-4D97-AF65-F5344CB8AC3E}">
        <p14:creationId xmlns:p14="http://schemas.microsoft.com/office/powerpoint/2010/main" val="873800984"/>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E22737F1-F5BC-49E4-BD10-F8A1FF19BA5B}" type="datetimeFigureOut">
              <a:rPr lang="en-GB" smtClean="0"/>
              <a:t>03/08/2019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2B9C23F-0D50-4B1F-8531-420006678CD2}" type="slidenum">
              <a:rPr lang="en-GB" smtClean="0"/>
              <a:t>‹#›</a:t>
            </a:fld>
            <a:endParaRPr lang="en-GB"/>
          </a:p>
        </p:txBody>
      </p:sp>
    </p:spTree>
    <p:extLst>
      <p:ext uri="{BB962C8B-B14F-4D97-AF65-F5344CB8AC3E}">
        <p14:creationId xmlns:p14="http://schemas.microsoft.com/office/powerpoint/2010/main" val="39988078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22737F1-F5BC-49E4-BD10-F8A1FF19BA5B}" type="datetimeFigureOut">
              <a:rPr lang="en-GB" smtClean="0"/>
              <a:t>03/08/2019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2B9C23F-0D50-4B1F-8531-420006678CD2}" type="slidenum">
              <a:rPr lang="en-GB" smtClean="0"/>
              <a:t>‹#›</a:t>
            </a:fld>
            <a:endParaRPr lang="en-GB"/>
          </a:p>
        </p:txBody>
      </p:sp>
    </p:spTree>
    <p:extLst>
      <p:ext uri="{BB962C8B-B14F-4D97-AF65-F5344CB8AC3E}">
        <p14:creationId xmlns:p14="http://schemas.microsoft.com/office/powerpoint/2010/main" val="31385392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22737F1-F5BC-49E4-BD10-F8A1FF19BA5B}" type="datetimeFigureOut">
              <a:rPr lang="en-GB" smtClean="0"/>
              <a:t>03/08/2019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2B9C23F-0D50-4B1F-8531-420006678CD2}" type="slidenum">
              <a:rPr lang="en-GB" smtClean="0"/>
              <a:t>‹#›</a:t>
            </a:fld>
            <a:endParaRPr lang="en-GB"/>
          </a:p>
        </p:txBody>
      </p:sp>
    </p:spTree>
    <p:extLst>
      <p:ext uri="{BB962C8B-B14F-4D97-AF65-F5344CB8AC3E}">
        <p14:creationId xmlns:p14="http://schemas.microsoft.com/office/powerpoint/2010/main" val="3523875763"/>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22737F1-F5BC-49E4-BD10-F8A1FF19BA5B}" type="datetimeFigureOut">
              <a:rPr lang="en-GB" smtClean="0"/>
              <a:t>03/08/2019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2B9C23F-0D50-4B1F-8531-420006678CD2}" type="slidenum">
              <a:rPr lang="en-GB" smtClean="0"/>
              <a:t>‹#›</a:t>
            </a:fld>
            <a:endParaRPr lang="en-GB"/>
          </a:p>
        </p:txBody>
      </p:sp>
    </p:spTree>
    <p:extLst>
      <p:ext uri="{BB962C8B-B14F-4D97-AF65-F5344CB8AC3E}">
        <p14:creationId xmlns:p14="http://schemas.microsoft.com/office/powerpoint/2010/main" val="6380958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22737F1-F5BC-49E4-BD10-F8A1FF19BA5B}" type="datetimeFigureOut">
              <a:rPr lang="en-GB" smtClean="0"/>
              <a:t>03/08/2019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2B9C23F-0D50-4B1F-8531-420006678CD2}" type="slidenum">
              <a:rPr lang="en-GB" smtClean="0"/>
              <a:t>‹#›</a:t>
            </a:fld>
            <a:endParaRPr lang="en-GB"/>
          </a:p>
        </p:txBody>
      </p:sp>
    </p:spTree>
    <p:extLst>
      <p:ext uri="{BB962C8B-B14F-4D97-AF65-F5344CB8AC3E}">
        <p14:creationId xmlns:p14="http://schemas.microsoft.com/office/powerpoint/2010/main" val="8110211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22737F1-F5BC-49E4-BD10-F8A1FF19BA5B}" type="datetimeFigureOut">
              <a:rPr lang="en-GB" smtClean="0"/>
              <a:t>03/08/2019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2B9C23F-0D50-4B1F-8531-420006678CD2}"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5992221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22737F1-F5BC-49E4-BD10-F8A1FF19BA5B}" type="datetimeFigureOut">
              <a:rPr lang="en-GB" smtClean="0"/>
              <a:t>03/08/2019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2B9C23F-0D50-4B1F-8531-420006678CD2}" type="slidenum">
              <a:rPr lang="en-GB" smtClean="0"/>
              <a:t>‹#›</a:t>
            </a:fld>
            <a:endParaRPr lang="en-GB"/>
          </a:p>
        </p:txBody>
      </p:sp>
    </p:spTree>
    <p:extLst>
      <p:ext uri="{BB962C8B-B14F-4D97-AF65-F5344CB8AC3E}">
        <p14:creationId xmlns:p14="http://schemas.microsoft.com/office/powerpoint/2010/main" val="190000739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22737F1-F5BC-49E4-BD10-F8A1FF19BA5B}" type="datetimeFigureOut">
              <a:rPr lang="en-GB" smtClean="0"/>
              <a:t>03/08/2019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2B9C23F-0D50-4B1F-8531-420006678CD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08318145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22737F1-F5BC-49E4-BD10-F8A1FF19BA5B}" type="datetimeFigureOut">
              <a:rPr lang="en-GB" smtClean="0"/>
              <a:t>03/08/2019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2B9C23F-0D50-4B1F-8531-420006678CD2}" type="slidenum">
              <a:rPr lang="en-GB" smtClean="0"/>
              <a:t>‹#›</a:t>
            </a:fld>
            <a:endParaRPr lang="en-GB"/>
          </a:p>
        </p:txBody>
      </p:sp>
    </p:spTree>
    <p:extLst>
      <p:ext uri="{BB962C8B-B14F-4D97-AF65-F5344CB8AC3E}">
        <p14:creationId xmlns:p14="http://schemas.microsoft.com/office/powerpoint/2010/main" val="57227997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22737F1-F5BC-49E4-BD10-F8A1FF19BA5B}" type="datetimeFigureOut">
              <a:rPr lang="en-GB" smtClean="0"/>
              <a:t>03/08/2019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2B9C23F-0D50-4B1F-8531-420006678CD2}" type="slidenum">
              <a:rPr lang="en-GB" smtClean="0"/>
              <a:t>‹#›</a:t>
            </a:fld>
            <a:endParaRPr lang="en-GB"/>
          </a:p>
        </p:txBody>
      </p:sp>
    </p:spTree>
    <p:extLst>
      <p:ext uri="{BB962C8B-B14F-4D97-AF65-F5344CB8AC3E}">
        <p14:creationId xmlns:p14="http://schemas.microsoft.com/office/powerpoint/2010/main" val="83186458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22737F1-F5BC-49E4-BD10-F8A1FF19BA5B}" type="datetimeFigureOut">
              <a:rPr lang="en-GB" smtClean="0"/>
              <a:t>03/08/2019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2B9C23F-0D50-4B1F-8531-420006678CD2}" type="slidenum">
              <a:rPr lang="en-GB" smtClean="0"/>
              <a:t>‹#›</a:t>
            </a:fld>
            <a:endParaRPr lang="en-GB"/>
          </a:p>
        </p:txBody>
      </p:sp>
    </p:spTree>
    <p:extLst>
      <p:ext uri="{BB962C8B-B14F-4D97-AF65-F5344CB8AC3E}">
        <p14:creationId xmlns:p14="http://schemas.microsoft.com/office/powerpoint/2010/main" val="21714874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E22737F1-F5BC-49E4-BD10-F8A1FF19BA5B}" type="datetimeFigureOut">
              <a:rPr lang="en-GB" smtClean="0"/>
              <a:t>03/08/2019</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2B9C23F-0D50-4B1F-8531-420006678CD2}" type="slidenum">
              <a:rPr lang="en-GB" smtClean="0"/>
              <a:t>‹#›</a:t>
            </a:fld>
            <a:endParaRPr lang="en-GB"/>
          </a:p>
        </p:txBody>
      </p:sp>
    </p:spTree>
    <p:extLst>
      <p:ext uri="{BB962C8B-B14F-4D97-AF65-F5344CB8AC3E}">
        <p14:creationId xmlns:p14="http://schemas.microsoft.com/office/powerpoint/2010/main" val="217485557"/>
      </p:ext>
    </p:extLst>
  </p:cSld>
  <p:clrMap bg1="lt1" tx1="dk1" bg2="lt2" tx2="dk2" accent1="accent1" accent2="accent2" accent3="accent3" accent4="accent4" accent5="accent5" accent6="accent6" hlink="hlink" folHlink="folHlink"/>
  <p:sldLayoutIdLst>
    <p:sldLayoutId id="2147483732" r:id="rId1"/>
    <p:sldLayoutId id="2147483733" r:id="rId2"/>
    <p:sldLayoutId id="2147483734" r:id="rId3"/>
    <p:sldLayoutId id="2147483735" r:id="rId4"/>
    <p:sldLayoutId id="2147483736" r:id="rId5"/>
    <p:sldLayoutId id="2147483737" r:id="rId6"/>
    <p:sldLayoutId id="2147483738" r:id="rId7"/>
    <p:sldLayoutId id="2147483739" r:id="rId8"/>
    <p:sldLayoutId id="2147483740" r:id="rId9"/>
    <p:sldLayoutId id="2147483741" r:id="rId10"/>
    <p:sldLayoutId id="2147483742" r:id="rId11"/>
    <p:sldLayoutId id="2147483743" r:id="rId12"/>
    <p:sldLayoutId id="2147483744" r:id="rId13"/>
    <p:sldLayoutId id="2147483745" r:id="rId14"/>
    <p:sldLayoutId id="2147483746" r:id="rId15"/>
    <p:sldLayoutId id="2147483747"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bing.com/images/search?view=detailV2&amp;ccid=tn5%2b3tJz&amp;id=AD6F51106C876FAAD8F8366C3E5FCD466F69BE6B&amp;thid=OIP.tn5-3tJzxtx0PHBUpMeCDAHaFe&amp;mediaurl=https://www.cipd.co.uk/Images/well-being-pyramid_670x_tcm18-19141.gif&amp;exph=496&amp;expw=670&amp;q=cipd+wellbeing+pyramid&amp;simid=607990380165072932&amp;selectedIndex=1"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jpeg"/></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acas.org.uk/index.aspx?articleid=3677"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87104" y="368490"/>
            <a:ext cx="8052180" cy="6073073"/>
          </a:xfrm>
          <a:prstGeom prst="rect">
            <a:avLst/>
          </a:prstGeom>
        </p:spPr>
        <p:txBody>
          <a:bodyPr wrap="square">
            <a:spAutoFit/>
          </a:bodyPr>
          <a:lstStyle/>
          <a:p>
            <a:pPr>
              <a:lnSpc>
                <a:spcPct val="107000"/>
              </a:lnSpc>
              <a:spcAft>
                <a:spcPts val="800"/>
              </a:spcAft>
            </a:pPr>
            <a:r>
              <a:rPr lang="en-GB" dirty="0">
                <a:solidFill>
                  <a:srgbClr val="58595B"/>
                </a:solidFill>
                <a:latin typeface="Calibri" panose="020F0502020204030204" pitchFamily="34" charset="0"/>
                <a:ea typeface="Calibri" panose="020F0502020204030204" pitchFamily="34" charset="0"/>
                <a:cs typeface="Arial" panose="020B0604020202020204" pitchFamily="34" charset="0"/>
              </a:rPr>
              <a:t>Qualification: CIPD Diploma in Applied Human Resources</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dirty="0">
                <a:solidFill>
                  <a:srgbClr val="58595B"/>
                </a:solidFill>
                <a:latin typeface="Calibri" panose="020F0502020204030204" pitchFamily="34" charset="0"/>
                <a:ea typeface="Calibri" panose="020F0502020204030204" pitchFamily="34" charset="0"/>
                <a:cs typeface="Arial" panose="020B0604020202020204" pitchFamily="34" charset="0"/>
              </a:rPr>
              <a:t> </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tabLst>
                <a:tab pos="2865755" algn="ctr"/>
                <a:tab pos="5731510" algn="r"/>
              </a:tabLst>
            </a:pPr>
            <a:r>
              <a:rPr lang="en-GB" dirty="0">
                <a:solidFill>
                  <a:srgbClr val="58595B"/>
                </a:solidFill>
                <a:latin typeface="Calibri" panose="020F0502020204030204" pitchFamily="34" charset="0"/>
                <a:ea typeface="Calibri" panose="020F0502020204030204" pitchFamily="34" charset="0"/>
                <a:cs typeface="Times New Roman" panose="02020603050405020304" pitchFamily="18" charset="0"/>
              </a:rPr>
              <a:t>Module Name: </a:t>
            </a:r>
            <a:r>
              <a:rPr lang="en-GB" dirty="0">
                <a:solidFill>
                  <a:srgbClr val="595959"/>
                </a:solidFill>
                <a:latin typeface="Calibri" panose="020F0502020204030204" pitchFamily="34" charset="0"/>
                <a:ea typeface="Calibri" panose="020F0502020204030204" pitchFamily="34" charset="0"/>
                <a:cs typeface="Times New Roman" panose="02020603050405020304" pitchFamily="18" charset="0"/>
              </a:rPr>
              <a:t>Understanding the </a:t>
            </a:r>
            <a:r>
              <a:rPr lang="en-GB" dirty="0" smtClean="0">
                <a:solidFill>
                  <a:srgbClr val="595959"/>
                </a:solidFill>
                <a:latin typeface="Calibri" panose="020F0502020204030204" pitchFamily="34" charset="0"/>
                <a:ea typeface="Calibri" panose="020F0502020204030204" pitchFamily="34" charset="0"/>
                <a:cs typeface="Times New Roman" panose="02020603050405020304" pitchFamily="18" charset="0"/>
              </a:rPr>
              <a:t>Link between Individual &amp; Organisational Performance</a:t>
            </a:r>
            <a:endParaRPr lang="en-GB" sz="1200" dirty="0">
              <a:solidFill>
                <a:srgbClr val="000000"/>
              </a:solidFill>
              <a:latin typeface="Arial" panose="020B0604020202020204" pitchFamily="34" charset="0"/>
              <a:ea typeface="Calibri" panose="020F0502020204030204" pitchFamily="34" charset="0"/>
            </a:endParaRPr>
          </a:p>
          <a:p>
            <a:pPr>
              <a:lnSpc>
                <a:spcPct val="107000"/>
              </a:lnSpc>
              <a:spcAft>
                <a:spcPts val="800"/>
              </a:spcAft>
            </a:pPr>
            <a:r>
              <a:rPr lang="en-GB" sz="1100" dirty="0">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dirty="0">
                <a:solidFill>
                  <a:srgbClr val="58595B"/>
                </a:solidFill>
                <a:latin typeface="Calibri" panose="020F0502020204030204" pitchFamily="34" charset="0"/>
                <a:ea typeface="Calibri" panose="020F0502020204030204" pitchFamily="34" charset="0"/>
                <a:cs typeface="Arial" panose="020B0604020202020204" pitchFamily="34" charset="0"/>
              </a:rPr>
              <a:t>Word Count: </a:t>
            </a:r>
            <a:r>
              <a:rPr lang="en-GB" dirty="0" smtClean="0">
                <a:solidFill>
                  <a:srgbClr val="58595B"/>
                </a:solidFill>
                <a:latin typeface="Calibri" panose="020F0502020204030204" pitchFamily="34" charset="0"/>
                <a:ea typeface="Calibri" panose="020F0502020204030204" pitchFamily="34" charset="0"/>
                <a:cs typeface="Arial" panose="020B0604020202020204" pitchFamily="34" charset="0"/>
              </a:rPr>
              <a:t>3058</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dirty="0">
                <a:solidFill>
                  <a:srgbClr val="58595B"/>
                </a:solidFill>
                <a:latin typeface="Calibri" panose="020F0502020204030204" pitchFamily="34" charset="0"/>
                <a:ea typeface="Calibri" panose="020F0502020204030204" pitchFamily="34" charset="0"/>
                <a:cs typeface="Arial" panose="020B0604020202020204" pitchFamily="34" charset="0"/>
              </a:rPr>
              <a:t> </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dirty="0">
                <a:solidFill>
                  <a:srgbClr val="58595B"/>
                </a:solidFill>
                <a:latin typeface="Calibri" panose="020F0502020204030204" pitchFamily="34" charset="0"/>
                <a:ea typeface="Calibri" panose="020F0502020204030204" pitchFamily="34" charset="0"/>
                <a:cs typeface="Arial" panose="020B0604020202020204" pitchFamily="34" charset="0"/>
              </a:rPr>
              <a:t>Student Name: Darren Bonnell</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dirty="0">
                <a:solidFill>
                  <a:srgbClr val="58595B"/>
                </a:solidFill>
                <a:latin typeface="Calibri" panose="020F0502020204030204" pitchFamily="34" charset="0"/>
                <a:ea typeface="Calibri" panose="020F0502020204030204" pitchFamily="34" charset="0"/>
                <a:cs typeface="Arial" panose="020B0604020202020204" pitchFamily="34" charset="0"/>
              </a:rPr>
              <a:t>Student Number: 1810223</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dirty="0">
                <a:solidFill>
                  <a:srgbClr val="58595B"/>
                </a:solidFill>
                <a:latin typeface="Calibri" panose="020F0502020204030204" pitchFamily="34" charset="0"/>
                <a:ea typeface="Calibri" panose="020F0502020204030204" pitchFamily="34" charset="0"/>
                <a:cs typeface="Arial" panose="020B0604020202020204" pitchFamily="34" charset="0"/>
              </a:rPr>
              <a:t>CIPD Membership Number: </a:t>
            </a:r>
            <a:r>
              <a:rPr lang="en-GB" dirty="0" smtClean="0">
                <a:solidFill>
                  <a:srgbClr val="58595B"/>
                </a:solidFill>
                <a:latin typeface="Calibri" panose="020F0502020204030204" pitchFamily="34" charset="0"/>
                <a:ea typeface="Calibri" panose="020F0502020204030204" pitchFamily="34" charset="0"/>
                <a:cs typeface="Arial" panose="020B0604020202020204" pitchFamily="34" charset="0"/>
              </a:rPr>
              <a:t>53274287</a:t>
            </a:r>
            <a:endParaRPr lang="en-GB" sz="1100" dirty="0" smtClean="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100" dirty="0" smtClean="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dirty="0" smtClean="0">
                <a:solidFill>
                  <a:srgbClr val="58595B"/>
                </a:solidFill>
                <a:latin typeface="Calibri" panose="020F0502020204030204" pitchFamily="34" charset="0"/>
                <a:ea typeface="Calibri" panose="020F0502020204030204" pitchFamily="34" charset="0"/>
                <a:cs typeface="Arial" panose="020B0604020202020204" pitchFamily="34" charset="0"/>
              </a:rPr>
              <a:t>By </a:t>
            </a:r>
            <a:r>
              <a:rPr lang="en-GB" dirty="0">
                <a:solidFill>
                  <a:srgbClr val="58595B"/>
                </a:solidFill>
                <a:latin typeface="Calibri" panose="020F0502020204030204" pitchFamily="34" charset="0"/>
                <a:ea typeface="Calibri" panose="020F0502020204030204" pitchFamily="34" charset="0"/>
                <a:cs typeface="Arial" panose="020B0604020202020204" pitchFamily="34" charset="0"/>
              </a:rPr>
              <a:t>signing below, I confirm that the work/evidence presented is my own, unaided work. I understand the regulations pertaining to candidate malpractice and the action that may be taken as a result.</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dirty="0">
                <a:solidFill>
                  <a:srgbClr val="58595B"/>
                </a:solidFill>
                <a:latin typeface="Calibri" panose="020F0502020204030204" pitchFamily="34" charset="0"/>
                <a:ea typeface="Calibri" panose="020F0502020204030204" pitchFamily="34" charset="0"/>
                <a:cs typeface="Arial" panose="020B0604020202020204" pitchFamily="34" charset="0"/>
              </a:rPr>
              <a:t> </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dirty="0">
                <a:solidFill>
                  <a:srgbClr val="58595B"/>
                </a:solidFill>
                <a:latin typeface="Calibri" panose="020F0502020204030204" pitchFamily="34" charset="0"/>
                <a:ea typeface="Calibri" panose="020F0502020204030204" pitchFamily="34" charset="0"/>
                <a:cs typeface="Arial" panose="020B0604020202020204" pitchFamily="34" charset="0"/>
              </a:rPr>
              <a:t>Signed: </a:t>
            </a:r>
            <a:r>
              <a:rPr lang="en-GB" dirty="0">
                <a:solidFill>
                  <a:srgbClr val="58595B"/>
                </a:solidFill>
                <a:latin typeface="Script MT Bold" panose="03040602040607080904" pitchFamily="66" charset="0"/>
                <a:ea typeface="Calibri" panose="020F0502020204030204" pitchFamily="34" charset="0"/>
                <a:cs typeface="Arial" panose="020B0604020202020204" pitchFamily="34" charset="0"/>
              </a:rPr>
              <a:t>Darren Bonnell</a:t>
            </a:r>
            <a:r>
              <a:rPr lang="en-GB" dirty="0">
                <a:solidFill>
                  <a:srgbClr val="58595B"/>
                </a:solidFill>
                <a:latin typeface="Calibri" panose="020F0502020204030204" pitchFamily="34" charset="0"/>
                <a:ea typeface="Calibri" panose="020F0502020204030204" pitchFamily="34" charset="0"/>
                <a:cs typeface="Arial" panose="020B0604020202020204" pitchFamily="34" charset="0"/>
              </a:rPr>
              <a:t>	</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r>
              <a:rPr lang="en-GB" dirty="0">
                <a:solidFill>
                  <a:srgbClr val="58595B"/>
                </a:solidFill>
                <a:latin typeface="Calibri" panose="020F0502020204030204" pitchFamily="34" charset="0"/>
                <a:ea typeface="Calibri" panose="020F0502020204030204" pitchFamily="34" charset="0"/>
                <a:cs typeface="Arial" panose="020B0604020202020204" pitchFamily="34" charset="0"/>
              </a:rPr>
              <a:t>Date: </a:t>
            </a:r>
            <a:r>
              <a:rPr lang="en-GB" dirty="0" smtClean="0">
                <a:solidFill>
                  <a:srgbClr val="58595B"/>
                </a:solidFill>
                <a:latin typeface="Calibri" panose="020F0502020204030204" pitchFamily="34" charset="0"/>
                <a:ea typeface="Calibri" panose="020F0502020204030204" pitchFamily="34" charset="0"/>
                <a:cs typeface="Arial" panose="020B0604020202020204" pitchFamily="34" charset="0"/>
              </a:rPr>
              <a:t>02/08/2019</a:t>
            </a:r>
            <a:endParaRPr lang="en-GB" dirty="0"/>
          </a:p>
        </p:txBody>
      </p:sp>
    </p:spTree>
    <p:extLst>
      <p:ext uri="{BB962C8B-B14F-4D97-AF65-F5344CB8AC3E}">
        <p14:creationId xmlns:p14="http://schemas.microsoft.com/office/powerpoint/2010/main" val="28144388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735997"/>
            <a:ext cx="9144000" cy="2387600"/>
          </a:xfrm>
        </p:spPr>
        <p:txBody>
          <a:bodyPr>
            <a:normAutofit fontScale="90000"/>
          </a:bodyPr>
          <a:lstStyle/>
          <a:p>
            <a:pPr algn="ctr"/>
            <a:r>
              <a:rPr lang="en-GB" dirty="0" smtClean="0"/>
              <a:t> Understanding the Link between Individual and Organisational Performance</a:t>
            </a:r>
            <a:endParaRPr lang="en-GB" dirty="0"/>
          </a:p>
        </p:txBody>
      </p:sp>
      <p:sp>
        <p:nvSpPr>
          <p:cNvPr id="3" name="Subtitle 2"/>
          <p:cNvSpPr>
            <a:spLocks noGrp="1"/>
          </p:cNvSpPr>
          <p:nvPr>
            <p:ph type="subTitle" idx="1"/>
          </p:nvPr>
        </p:nvSpPr>
        <p:spPr>
          <a:xfrm>
            <a:off x="1524000" y="4168709"/>
            <a:ext cx="9144000" cy="1655762"/>
          </a:xfrm>
        </p:spPr>
        <p:txBody>
          <a:bodyPr>
            <a:normAutofit/>
          </a:bodyPr>
          <a:lstStyle/>
          <a:p>
            <a:pPr algn="ctr"/>
            <a:r>
              <a:rPr lang="en-GB" sz="5400" dirty="0" smtClean="0"/>
              <a:t>Darren </a:t>
            </a:r>
            <a:r>
              <a:rPr lang="en-GB" sz="5400" dirty="0" smtClean="0"/>
              <a:t>Bonnell</a:t>
            </a:r>
            <a:endParaRPr lang="en-GB" sz="5400" dirty="0"/>
          </a:p>
        </p:txBody>
      </p:sp>
    </p:spTree>
    <p:extLst>
      <p:ext uri="{BB962C8B-B14F-4D97-AF65-F5344CB8AC3E}">
        <p14:creationId xmlns:p14="http://schemas.microsoft.com/office/powerpoint/2010/main" val="115530805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8048" y="0"/>
            <a:ext cx="10515600" cy="1325563"/>
          </a:xfrm>
        </p:spPr>
        <p:txBody>
          <a:bodyPr>
            <a:normAutofit/>
          </a:bodyPr>
          <a:lstStyle/>
          <a:p>
            <a:pPr algn="ctr"/>
            <a:r>
              <a:rPr lang="en-GB" sz="7200" b="1" u="sng" dirty="0" smtClean="0"/>
              <a:t>Introduction</a:t>
            </a:r>
            <a:endParaRPr lang="en-GB" sz="16600" b="1" u="sng" dirty="0"/>
          </a:p>
        </p:txBody>
      </p:sp>
      <p:sp>
        <p:nvSpPr>
          <p:cNvPr id="3" name="Content Placeholder 2"/>
          <p:cNvSpPr>
            <a:spLocks noGrp="1"/>
          </p:cNvSpPr>
          <p:nvPr>
            <p:ph idx="1"/>
          </p:nvPr>
        </p:nvSpPr>
        <p:spPr>
          <a:xfrm>
            <a:off x="609096" y="1696565"/>
            <a:ext cx="8596668" cy="3880773"/>
          </a:xfrm>
        </p:spPr>
        <p:txBody>
          <a:bodyPr>
            <a:noAutofit/>
          </a:bodyPr>
          <a:lstStyle/>
          <a:p>
            <a:r>
              <a:rPr lang="en-GB" sz="2800" dirty="0" smtClean="0"/>
              <a:t>What is the benefit of performance management?</a:t>
            </a:r>
          </a:p>
          <a:p>
            <a:endParaRPr lang="en-GB" sz="2800" dirty="0"/>
          </a:p>
          <a:p>
            <a:r>
              <a:rPr lang="en-GB" sz="2800" dirty="0" smtClean="0"/>
              <a:t>How to fully implement an efficient performance management?</a:t>
            </a:r>
          </a:p>
          <a:p>
            <a:endParaRPr lang="en-GB" sz="2800" dirty="0"/>
          </a:p>
          <a:p>
            <a:r>
              <a:rPr lang="en-GB" sz="2800" dirty="0" smtClean="0"/>
              <a:t>Your role as line manager in performance management?</a:t>
            </a:r>
          </a:p>
          <a:p>
            <a:endParaRPr lang="en-GB" sz="2800" dirty="0"/>
          </a:p>
          <a:p>
            <a:r>
              <a:rPr lang="en-GB" sz="2800" dirty="0" smtClean="0"/>
              <a:t>How HR can assist as a business partner? </a:t>
            </a:r>
            <a:endParaRPr lang="en-GB" sz="2800" dirty="0"/>
          </a:p>
        </p:txBody>
      </p:sp>
    </p:spTree>
    <p:extLst>
      <p:ext uri="{BB962C8B-B14F-4D97-AF65-F5344CB8AC3E}">
        <p14:creationId xmlns:p14="http://schemas.microsoft.com/office/powerpoint/2010/main" val="307079081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20086" y="0"/>
            <a:ext cx="10515600" cy="643944"/>
          </a:xfrm>
        </p:spPr>
        <p:txBody>
          <a:bodyPr>
            <a:noAutofit/>
          </a:bodyPr>
          <a:lstStyle/>
          <a:p>
            <a:pPr algn="ctr"/>
            <a:r>
              <a:rPr lang="en-GB" sz="4800" b="1" u="sng" dirty="0" smtClean="0"/>
              <a:t>The </a:t>
            </a:r>
            <a:r>
              <a:rPr lang="en-GB" sz="4800" b="1" u="sng" dirty="0"/>
              <a:t>concept and key components of HPW</a:t>
            </a:r>
          </a:p>
        </p:txBody>
      </p:sp>
      <p:sp>
        <p:nvSpPr>
          <p:cNvPr id="3" name="Content Placeholder 2"/>
          <p:cNvSpPr>
            <a:spLocks noGrp="1"/>
          </p:cNvSpPr>
          <p:nvPr>
            <p:ph idx="1"/>
          </p:nvPr>
        </p:nvSpPr>
        <p:spPr>
          <a:xfrm>
            <a:off x="557965" y="1827834"/>
            <a:ext cx="10515600" cy="4351338"/>
          </a:xfrm>
        </p:spPr>
        <p:txBody>
          <a:bodyPr>
            <a:normAutofit fontScale="92500" lnSpcReduction="10000"/>
          </a:bodyPr>
          <a:lstStyle/>
          <a:p>
            <a:r>
              <a:rPr lang="en-GB" sz="3600" dirty="0" smtClean="0"/>
              <a:t>What is HPW? </a:t>
            </a:r>
            <a:r>
              <a:rPr lang="en-GB" sz="3600" dirty="0"/>
              <a:t>‘a</a:t>
            </a:r>
            <a:r>
              <a:rPr lang="en-GB" sz="3600" i="1" dirty="0"/>
              <a:t> general approach to managing organisations that aims to stimulate more effective employee involvement and commitment in order to achieve high levels of performance.’</a:t>
            </a:r>
            <a:endParaRPr lang="en-GB" sz="3600" dirty="0" smtClean="0"/>
          </a:p>
          <a:p>
            <a:endParaRPr lang="en-GB" sz="3600" dirty="0"/>
          </a:p>
          <a:p>
            <a:r>
              <a:rPr lang="en-GB" sz="3600" dirty="0" smtClean="0"/>
              <a:t>What are HPWS? </a:t>
            </a:r>
            <a:r>
              <a:rPr lang="en-GB" sz="3600" i="1" dirty="0"/>
              <a:t>“a bundle of distinct human resource management policies and practices which are introduced in an organisation.” </a:t>
            </a:r>
            <a:endParaRPr lang="en-GB" sz="3600" dirty="0" smtClean="0"/>
          </a:p>
          <a:p>
            <a:endParaRPr lang="en-GB" dirty="0"/>
          </a:p>
          <a:p>
            <a:endParaRPr lang="en-GB" dirty="0"/>
          </a:p>
        </p:txBody>
      </p:sp>
    </p:spTree>
    <p:extLst>
      <p:ext uri="{BB962C8B-B14F-4D97-AF65-F5344CB8AC3E}">
        <p14:creationId xmlns:p14="http://schemas.microsoft.com/office/powerpoint/2010/main" val="82245361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
            <a:ext cx="10515600" cy="1184856"/>
          </a:xfrm>
        </p:spPr>
        <p:txBody>
          <a:bodyPr>
            <a:noAutofit/>
          </a:bodyPr>
          <a:lstStyle/>
          <a:p>
            <a:pPr algn="ctr"/>
            <a:r>
              <a:rPr lang="en-GB" b="1" u="sng" dirty="0" smtClean="0"/>
              <a:t>The </a:t>
            </a:r>
            <a:r>
              <a:rPr lang="en-GB" b="1" u="sng" dirty="0"/>
              <a:t>link between HPW, competitive advantage and sustainable organisation performance.</a:t>
            </a:r>
          </a:p>
        </p:txBody>
      </p:sp>
      <p:sp>
        <p:nvSpPr>
          <p:cNvPr id="3" name="Content Placeholder 2"/>
          <p:cNvSpPr>
            <a:spLocks noGrp="1"/>
          </p:cNvSpPr>
          <p:nvPr>
            <p:ph idx="1"/>
          </p:nvPr>
        </p:nvSpPr>
        <p:spPr>
          <a:xfrm>
            <a:off x="759823" y="1546951"/>
            <a:ext cx="10515600" cy="4351338"/>
          </a:xfrm>
        </p:spPr>
        <p:txBody>
          <a:bodyPr>
            <a:noAutofit/>
          </a:bodyPr>
          <a:lstStyle/>
          <a:p>
            <a:pPr algn="ctr"/>
            <a:r>
              <a:rPr lang="en-GB" sz="4000" dirty="0"/>
              <a:t>Mark </a:t>
            </a:r>
            <a:r>
              <a:rPr lang="en-GB" sz="4000" dirty="0" smtClean="0"/>
              <a:t>Huselid</a:t>
            </a:r>
          </a:p>
          <a:p>
            <a:pPr algn="ctr"/>
            <a:endParaRPr lang="en-GB" sz="4000" dirty="0"/>
          </a:p>
          <a:p>
            <a:pPr algn="ctr"/>
            <a:r>
              <a:rPr lang="en-GB" sz="4000" dirty="0"/>
              <a:t>Combs et al’s (2006) </a:t>
            </a:r>
            <a:r>
              <a:rPr lang="en-GB" sz="4000" dirty="0" smtClean="0"/>
              <a:t>meta-analysis</a:t>
            </a:r>
          </a:p>
          <a:p>
            <a:pPr algn="ctr"/>
            <a:endParaRPr lang="en-GB" sz="4000" dirty="0"/>
          </a:p>
          <a:p>
            <a:pPr algn="ctr"/>
            <a:r>
              <a:rPr lang="en-GB" sz="4000" dirty="0"/>
              <a:t>‘</a:t>
            </a:r>
            <a:r>
              <a:rPr lang="en-GB" sz="4000" i="1" dirty="0"/>
              <a:t>the black box studies</a:t>
            </a:r>
            <a:r>
              <a:rPr lang="en-GB" sz="4000" dirty="0" smtClean="0"/>
              <a:t>.’</a:t>
            </a:r>
          </a:p>
          <a:p>
            <a:pPr algn="ctr"/>
            <a:endParaRPr lang="en-GB" sz="4000" dirty="0"/>
          </a:p>
          <a:p>
            <a:pPr algn="ctr"/>
            <a:r>
              <a:rPr lang="en-GB" sz="4000" dirty="0"/>
              <a:t>higher job satisfaction </a:t>
            </a:r>
          </a:p>
        </p:txBody>
      </p:sp>
    </p:spTree>
    <p:extLst>
      <p:ext uri="{BB962C8B-B14F-4D97-AF65-F5344CB8AC3E}">
        <p14:creationId xmlns:p14="http://schemas.microsoft.com/office/powerpoint/2010/main" val="339420135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0515600" cy="1133341"/>
          </a:xfrm>
        </p:spPr>
        <p:txBody>
          <a:bodyPr>
            <a:noAutofit/>
          </a:bodyPr>
          <a:lstStyle/>
          <a:p>
            <a:pPr algn="ctr"/>
            <a:r>
              <a:rPr lang="en-GB" b="1" u="sng" dirty="0" smtClean="0"/>
              <a:t>The </a:t>
            </a:r>
            <a:r>
              <a:rPr lang="en-GB" b="1" u="sng" dirty="0"/>
              <a:t>link between HPW and employee </a:t>
            </a:r>
            <a:br>
              <a:rPr lang="en-GB" b="1" u="sng" dirty="0"/>
            </a:br>
            <a:r>
              <a:rPr lang="en-GB" b="1" u="sng" dirty="0" smtClean="0"/>
              <a:t>well-being</a:t>
            </a:r>
            <a:endParaRPr lang="en-GB" b="1" u="sng" dirty="0"/>
          </a:p>
        </p:txBody>
      </p:sp>
      <p:sp>
        <p:nvSpPr>
          <p:cNvPr id="3" name="Content Placeholder 2"/>
          <p:cNvSpPr>
            <a:spLocks noGrp="1"/>
          </p:cNvSpPr>
          <p:nvPr>
            <p:ph idx="1"/>
          </p:nvPr>
        </p:nvSpPr>
        <p:spPr>
          <a:xfrm>
            <a:off x="368300" y="1246271"/>
            <a:ext cx="8596668" cy="3880773"/>
          </a:xfrm>
        </p:spPr>
        <p:txBody>
          <a:bodyPr>
            <a:normAutofit lnSpcReduction="10000"/>
          </a:bodyPr>
          <a:lstStyle/>
          <a:p>
            <a:r>
              <a:rPr lang="en-GB" sz="2400" dirty="0"/>
              <a:t>Boxall &amp; Mackay (2014) “</a:t>
            </a:r>
            <a:r>
              <a:rPr lang="en-GB" sz="2400" i="1" dirty="0"/>
              <a:t>The multivariate analyses show that high-involvement work processes are associated with greater satisfaction and better work–life balance and have no relationship with fatigue and stress</a:t>
            </a:r>
            <a:r>
              <a:rPr lang="en-GB" sz="2400" i="1" dirty="0" smtClean="0"/>
              <a:t>.</a:t>
            </a:r>
            <a:r>
              <a:rPr lang="en-GB" sz="2400" dirty="0" smtClean="0"/>
              <a:t>”</a:t>
            </a:r>
          </a:p>
          <a:p>
            <a:endParaRPr lang="en-GB" sz="2400" dirty="0"/>
          </a:p>
          <a:p>
            <a:r>
              <a:rPr lang="en-GB" sz="2400" dirty="0"/>
              <a:t>Suff (2019</a:t>
            </a:r>
            <a:r>
              <a:rPr lang="en-GB" sz="2400" dirty="0" smtClean="0"/>
              <a:t>) </a:t>
            </a:r>
            <a:endParaRPr lang="en-GB" sz="2400" dirty="0" smtClean="0"/>
          </a:p>
          <a:p>
            <a:endParaRPr lang="en-GB" sz="2400" dirty="0" smtClean="0"/>
          </a:p>
          <a:p>
            <a:endParaRPr lang="en-GB" sz="2400" dirty="0"/>
          </a:p>
          <a:p>
            <a:r>
              <a:rPr lang="en-GB" sz="2400" dirty="0" smtClean="0"/>
              <a:t>CIPD Well-being </a:t>
            </a:r>
            <a:r>
              <a:rPr lang="en-GB" sz="2400" dirty="0"/>
              <a:t>Pyramid </a:t>
            </a:r>
          </a:p>
        </p:txBody>
      </p:sp>
      <p:sp>
        <p:nvSpPr>
          <p:cNvPr id="4" name="AutoShape 2" descr="Image result for cipd well being pyramid"/>
          <p:cNvSpPr>
            <a:spLocks noChangeAspect="1" noChangeArrowheads="1"/>
          </p:cNvSpPr>
          <p:nvPr/>
        </p:nvSpPr>
        <p:spPr bwMode="auto">
          <a:xfrm>
            <a:off x="63500"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descr="Image result for cipd wellbeing pyramid">
            <a:hlinkClick r:id="rId3"/>
          </p:cNvPr>
          <p:cNvPicPr/>
          <p:nvPr/>
        </p:nvPicPr>
        <p:blipFill>
          <a:blip r:embed="rId4">
            <a:extLst>
              <a:ext uri="{28A0092B-C50C-407E-A947-70E740481C1C}">
                <a14:useLocalDpi xmlns:a14="http://schemas.microsoft.com/office/drawing/2010/main" val="0"/>
              </a:ext>
            </a:extLst>
          </a:blip>
          <a:srcRect/>
          <a:stretch>
            <a:fillRect/>
          </a:stretch>
        </p:blipFill>
        <p:spPr bwMode="auto">
          <a:xfrm>
            <a:off x="4666634" y="2995590"/>
            <a:ext cx="4355510" cy="2990305"/>
          </a:xfrm>
          <a:prstGeom prst="rect">
            <a:avLst/>
          </a:prstGeom>
          <a:noFill/>
          <a:ln>
            <a:noFill/>
          </a:ln>
        </p:spPr>
      </p:pic>
    </p:spTree>
    <p:extLst>
      <p:ext uri="{BB962C8B-B14F-4D97-AF65-F5344CB8AC3E}">
        <p14:creationId xmlns:p14="http://schemas.microsoft.com/office/powerpoint/2010/main" val="286621794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0515600" cy="1133341"/>
          </a:xfrm>
        </p:spPr>
        <p:txBody>
          <a:bodyPr>
            <a:noAutofit/>
          </a:bodyPr>
          <a:lstStyle/>
          <a:p>
            <a:pPr algn="ctr"/>
            <a:r>
              <a:rPr lang="en-GB" b="1" u="sng" dirty="0"/>
              <a:t>Performance Management Cycle and key performance management activities.</a:t>
            </a:r>
          </a:p>
        </p:txBody>
      </p:sp>
      <p:sp>
        <p:nvSpPr>
          <p:cNvPr id="3" name="Content Placeholder 2"/>
          <p:cNvSpPr>
            <a:spLocks noGrp="1"/>
          </p:cNvSpPr>
          <p:nvPr>
            <p:ph idx="1"/>
          </p:nvPr>
        </p:nvSpPr>
        <p:spPr>
          <a:xfrm>
            <a:off x="357051" y="1355362"/>
            <a:ext cx="11495315" cy="5141232"/>
          </a:xfrm>
        </p:spPr>
        <p:txBody>
          <a:bodyPr>
            <a:normAutofit/>
          </a:bodyPr>
          <a:lstStyle/>
          <a:p>
            <a:r>
              <a:rPr lang="en-GB" sz="2800" dirty="0" smtClean="0"/>
              <a:t>What is performance management? </a:t>
            </a:r>
            <a:r>
              <a:rPr lang="en-GB" sz="2800" dirty="0"/>
              <a:t>“</a:t>
            </a:r>
            <a:r>
              <a:rPr lang="en-GB" sz="2800" i="1" dirty="0"/>
              <a:t>the activity and set of processes that aim to maintain and improve employee performance in line with an organisation's objectives</a:t>
            </a:r>
            <a:r>
              <a:rPr lang="en-GB" sz="2800" dirty="0" smtClean="0"/>
              <a:t>.” </a:t>
            </a:r>
            <a:r>
              <a:rPr lang="en-GB" sz="2800" dirty="0"/>
              <a:t>Gifford (2018</a:t>
            </a:r>
            <a:r>
              <a:rPr lang="en-GB" sz="2800" dirty="0" smtClean="0"/>
              <a:t>)</a:t>
            </a:r>
          </a:p>
          <a:p>
            <a:endParaRPr lang="en-GB" sz="2800" dirty="0"/>
          </a:p>
          <a:p>
            <a:r>
              <a:rPr lang="en-GB" sz="2800" dirty="0" smtClean="0"/>
              <a:t>Armstrong (2018) – </a:t>
            </a:r>
          </a:p>
          <a:p>
            <a:endParaRPr lang="en-GB" sz="2800" dirty="0"/>
          </a:p>
          <a:p>
            <a:r>
              <a:rPr lang="en-GB" sz="2800" dirty="0"/>
              <a:t>Cappelli &amp; Tavis (2016</a:t>
            </a:r>
            <a:r>
              <a:rPr lang="en-GB" sz="2800" dirty="0" smtClean="0"/>
              <a:t>)</a:t>
            </a:r>
          </a:p>
          <a:p>
            <a:endParaRPr lang="en-GB" sz="2800" dirty="0"/>
          </a:p>
          <a:p>
            <a:r>
              <a:rPr lang="en-GB" sz="2800" dirty="0"/>
              <a:t>Sloan et al (2017)</a:t>
            </a:r>
            <a:endParaRPr lang="en-GB" sz="2800" dirty="0" smtClean="0"/>
          </a:p>
        </p:txBody>
      </p:sp>
      <p:pic>
        <p:nvPicPr>
          <p:cNvPr id="4" name="Picture 3"/>
          <p:cNvPicPr/>
          <p:nvPr/>
        </p:nvPicPr>
        <p:blipFill>
          <a:blip r:embed="rId3">
            <a:extLst>
              <a:ext uri="{28A0092B-C50C-407E-A947-70E740481C1C}">
                <a14:useLocalDpi xmlns:a14="http://schemas.microsoft.com/office/drawing/2010/main" val="0"/>
              </a:ext>
            </a:extLst>
          </a:blip>
          <a:srcRect/>
          <a:stretch>
            <a:fillRect/>
          </a:stretch>
        </p:blipFill>
        <p:spPr bwMode="auto">
          <a:xfrm>
            <a:off x="4981434" y="2984552"/>
            <a:ext cx="4193866" cy="3307066"/>
          </a:xfrm>
          <a:prstGeom prst="rect">
            <a:avLst/>
          </a:prstGeom>
          <a:noFill/>
          <a:ln>
            <a:noFill/>
          </a:ln>
        </p:spPr>
      </p:pic>
    </p:spTree>
    <p:extLst>
      <p:ext uri="{BB962C8B-B14F-4D97-AF65-F5344CB8AC3E}">
        <p14:creationId xmlns:p14="http://schemas.microsoft.com/office/powerpoint/2010/main" val="249071003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
            <a:ext cx="12192000" cy="1880316"/>
          </a:xfrm>
        </p:spPr>
        <p:txBody>
          <a:bodyPr>
            <a:noAutofit/>
          </a:bodyPr>
          <a:lstStyle/>
          <a:p>
            <a:pPr algn="ctr"/>
            <a:r>
              <a:rPr lang="en-GB" b="1" u="sng" dirty="0" smtClean="0"/>
              <a:t>The </a:t>
            </a:r>
            <a:r>
              <a:rPr lang="en-GB" b="1" u="sng" dirty="0"/>
              <a:t>contribution of performance management activities to employee capability and commitment, and to recognising and rewarding talent. </a:t>
            </a:r>
          </a:p>
        </p:txBody>
      </p:sp>
      <p:sp>
        <p:nvSpPr>
          <p:cNvPr id="3" name="Content Placeholder 2"/>
          <p:cNvSpPr>
            <a:spLocks noGrp="1"/>
          </p:cNvSpPr>
          <p:nvPr>
            <p:ph idx="1"/>
          </p:nvPr>
        </p:nvSpPr>
        <p:spPr>
          <a:xfrm>
            <a:off x="838200" y="2262822"/>
            <a:ext cx="10515600" cy="4351338"/>
          </a:xfrm>
        </p:spPr>
        <p:txBody>
          <a:bodyPr>
            <a:noAutofit/>
          </a:bodyPr>
          <a:lstStyle/>
          <a:p>
            <a:pPr algn="ctr"/>
            <a:r>
              <a:rPr lang="en-GB" sz="4800" dirty="0"/>
              <a:t>‘</a:t>
            </a:r>
            <a:r>
              <a:rPr lang="en-GB" sz="4800" i="1" dirty="0"/>
              <a:t>360-degree feedback</a:t>
            </a:r>
            <a:r>
              <a:rPr lang="en-GB" sz="4800" dirty="0"/>
              <a:t>.’ </a:t>
            </a:r>
          </a:p>
          <a:p>
            <a:pPr algn="ctr"/>
            <a:r>
              <a:rPr lang="en-GB" sz="4800" dirty="0"/>
              <a:t>F</a:t>
            </a:r>
            <a:r>
              <a:rPr lang="en-GB" sz="4800" dirty="0" smtClean="0"/>
              <a:t>ormal Appraisal</a:t>
            </a:r>
            <a:endParaRPr lang="en-GB" sz="4800" dirty="0"/>
          </a:p>
          <a:p>
            <a:pPr algn="ctr"/>
            <a:r>
              <a:rPr lang="en-GB" sz="4800" dirty="0"/>
              <a:t>I</a:t>
            </a:r>
            <a:r>
              <a:rPr lang="en-GB" sz="4800" dirty="0" smtClean="0"/>
              <a:t>mprove Productivity </a:t>
            </a:r>
            <a:endParaRPr lang="en-GB" sz="4800" dirty="0"/>
          </a:p>
          <a:p>
            <a:pPr algn="ctr"/>
            <a:r>
              <a:rPr lang="en-GB" sz="4800" dirty="0"/>
              <a:t>Cotton (2019</a:t>
            </a:r>
            <a:r>
              <a:rPr lang="en-GB" sz="4800" dirty="0" smtClean="0"/>
              <a:t>)</a:t>
            </a:r>
            <a:endParaRPr lang="en-GB" sz="4800" dirty="0"/>
          </a:p>
          <a:p>
            <a:pPr algn="ctr"/>
            <a:r>
              <a:rPr lang="en-GB" sz="4800" dirty="0"/>
              <a:t>E</a:t>
            </a:r>
            <a:r>
              <a:rPr lang="en-GB" sz="4800" dirty="0" smtClean="0"/>
              <a:t>mployer </a:t>
            </a:r>
            <a:r>
              <a:rPr lang="en-GB" sz="4800" dirty="0"/>
              <a:t>of </a:t>
            </a:r>
            <a:r>
              <a:rPr lang="en-GB" sz="4800" dirty="0" smtClean="0"/>
              <a:t>Choice</a:t>
            </a:r>
            <a:endParaRPr lang="en-GB" sz="4800" dirty="0"/>
          </a:p>
        </p:txBody>
      </p:sp>
    </p:spTree>
    <p:extLst>
      <p:ext uri="{BB962C8B-B14F-4D97-AF65-F5344CB8AC3E}">
        <p14:creationId xmlns:p14="http://schemas.microsoft.com/office/powerpoint/2010/main" val="302736374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
            <a:ext cx="10515600" cy="1120462"/>
          </a:xfrm>
        </p:spPr>
        <p:txBody>
          <a:bodyPr>
            <a:noAutofit/>
          </a:bodyPr>
          <a:lstStyle/>
          <a:p>
            <a:pPr algn="ctr"/>
            <a:r>
              <a:rPr lang="en-GB" b="1" u="sng" dirty="0" smtClean="0"/>
              <a:t>The </a:t>
            </a:r>
            <a:r>
              <a:rPr lang="en-GB" b="1" u="sng" dirty="0"/>
              <a:t>role of line managers in performance management </a:t>
            </a:r>
            <a:r>
              <a:rPr lang="en-GB" b="1" u="sng" dirty="0" smtClean="0"/>
              <a:t>processes.</a:t>
            </a:r>
            <a:endParaRPr lang="en-GB" b="1" u="sng" dirty="0"/>
          </a:p>
        </p:txBody>
      </p:sp>
      <p:sp>
        <p:nvSpPr>
          <p:cNvPr id="3" name="Content Placeholder 2"/>
          <p:cNvSpPr>
            <a:spLocks noGrp="1"/>
          </p:cNvSpPr>
          <p:nvPr>
            <p:ph idx="1"/>
          </p:nvPr>
        </p:nvSpPr>
        <p:spPr>
          <a:xfrm>
            <a:off x="838200" y="1660162"/>
            <a:ext cx="10515600" cy="4351338"/>
          </a:xfrm>
        </p:spPr>
        <p:txBody>
          <a:bodyPr>
            <a:normAutofit/>
          </a:bodyPr>
          <a:lstStyle/>
          <a:p>
            <a:r>
              <a:rPr lang="en-GB" sz="2400" dirty="0"/>
              <a:t>“</a:t>
            </a:r>
            <a:r>
              <a:rPr lang="en-GB" sz="2400" i="1" dirty="0"/>
              <a:t>Line managers play a particularly important role in performance management. Research has shown that the key relationship in the workplace is between an individual employee and their immediate line manager, and that it is the line manager who has the greatest impact on the motivation and performance of employees</a:t>
            </a:r>
            <a:r>
              <a:rPr lang="en-GB" sz="2400" dirty="0"/>
              <a:t>.” (Source: </a:t>
            </a:r>
            <a:r>
              <a:rPr lang="en-GB" sz="2400" u="sng" dirty="0">
                <a:hlinkClick r:id="rId3"/>
              </a:rPr>
              <a:t>https://www.acas.org.uk/index.aspx?articleid=3677</a:t>
            </a:r>
            <a:r>
              <a:rPr lang="en-GB" sz="2400" dirty="0" smtClean="0"/>
              <a:t>)</a:t>
            </a:r>
          </a:p>
          <a:p>
            <a:endParaRPr lang="en-GB" sz="2400" dirty="0" smtClean="0"/>
          </a:p>
          <a:p>
            <a:r>
              <a:rPr lang="en-GB" sz="2400" dirty="0"/>
              <a:t>Purcell and Hutchinson (2007) </a:t>
            </a:r>
            <a:endParaRPr lang="en-GB" sz="2400" dirty="0" smtClean="0"/>
          </a:p>
          <a:p>
            <a:endParaRPr lang="en-GB" sz="2400" dirty="0"/>
          </a:p>
          <a:p>
            <a:r>
              <a:rPr lang="en-GB" sz="2400" dirty="0"/>
              <a:t>Juneja (2015) </a:t>
            </a:r>
            <a:endParaRPr lang="en-GB" sz="2400" dirty="0" smtClean="0"/>
          </a:p>
          <a:p>
            <a:endParaRPr lang="en-GB" dirty="0"/>
          </a:p>
        </p:txBody>
      </p:sp>
    </p:spTree>
    <p:extLst>
      <p:ext uri="{BB962C8B-B14F-4D97-AF65-F5344CB8AC3E}">
        <p14:creationId xmlns:p14="http://schemas.microsoft.com/office/powerpoint/2010/main" val="100698389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1667" y="249215"/>
            <a:ext cx="11874321" cy="639427"/>
          </a:xfrm>
        </p:spPr>
        <p:txBody>
          <a:bodyPr>
            <a:noAutofit/>
          </a:bodyPr>
          <a:lstStyle/>
          <a:p>
            <a:pPr algn="ctr"/>
            <a:r>
              <a:rPr lang="en-GB" b="1" u="sng" dirty="0" smtClean="0"/>
              <a:t>Ways </a:t>
            </a:r>
            <a:r>
              <a:rPr lang="en-GB" b="1" u="sng" dirty="0"/>
              <a:t>in which HR and line managers can work together in performance management processes. </a:t>
            </a:r>
          </a:p>
        </p:txBody>
      </p:sp>
      <p:sp>
        <p:nvSpPr>
          <p:cNvPr id="3" name="Content Placeholder 2"/>
          <p:cNvSpPr>
            <a:spLocks noGrp="1"/>
          </p:cNvSpPr>
          <p:nvPr>
            <p:ph idx="1"/>
          </p:nvPr>
        </p:nvSpPr>
        <p:spPr>
          <a:xfrm>
            <a:off x="718278" y="2078703"/>
            <a:ext cx="8596668" cy="4049142"/>
          </a:xfrm>
        </p:spPr>
        <p:txBody>
          <a:bodyPr>
            <a:noAutofit/>
          </a:bodyPr>
          <a:lstStyle/>
          <a:p>
            <a:r>
              <a:rPr lang="en-GB" sz="2800" dirty="0"/>
              <a:t>Juneja (2015) </a:t>
            </a:r>
            <a:r>
              <a:rPr lang="en-GB" sz="2800" dirty="0" smtClean="0"/>
              <a:t>- </a:t>
            </a:r>
            <a:r>
              <a:rPr lang="en-GB" sz="2800" dirty="0"/>
              <a:t>“</a:t>
            </a:r>
            <a:r>
              <a:rPr lang="en-GB" sz="2800" i="1" dirty="0"/>
              <a:t>The HR department today is a strategic partner and plays a vital role in pursuing a particular strategy</a:t>
            </a:r>
            <a:r>
              <a:rPr lang="en-GB" sz="2800" dirty="0"/>
              <a:t>.”</a:t>
            </a:r>
            <a:r>
              <a:rPr lang="en-GB" sz="2800" dirty="0" smtClean="0"/>
              <a:t> </a:t>
            </a:r>
          </a:p>
          <a:p>
            <a:endParaRPr lang="en-GB" sz="2800" dirty="0"/>
          </a:p>
          <a:p>
            <a:r>
              <a:rPr lang="en-GB" sz="2800" dirty="0" smtClean="0"/>
              <a:t>Taylor (2016) – ‘Documentation &amp; Appraisal Training</a:t>
            </a:r>
          </a:p>
          <a:p>
            <a:pPr marL="0" indent="0">
              <a:buNone/>
            </a:pPr>
            <a:endParaRPr lang="en-GB" sz="2800" dirty="0"/>
          </a:p>
          <a:p>
            <a:r>
              <a:rPr lang="en-GB" sz="2800" dirty="0" smtClean="0"/>
              <a:t>High Performance Culture</a:t>
            </a:r>
            <a:endParaRPr lang="en-GB" sz="2800" dirty="0"/>
          </a:p>
        </p:txBody>
      </p:sp>
    </p:spTree>
    <p:extLst>
      <p:ext uri="{BB962C8B-B14F-4D97-AF65-F5344CB8AC3E}">
        <p14:creationId xmlns:p14="http://schemas.microsoft.com/office/powerpoint/2010/main" val="173954520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6880" y="0"/>
            <a:ext cx="10515600" cy="643944"/>
          </a:xfrm>
        </p:spPr>
        <p:txBody>
          <a:bodyPr>
            <a:noAutofit/>
          </a:bodyPr>
          <a:lstStyle/>
          <a:p>
            <a:pPr algn="ctr"/>
            <a:r>
              <a:rPr lang="en-GB" sz="8800" b="1" u="sng" dirty="0" smtClean="0"/>
              <a:t>Conclusion</a:t>
            </a:r>
            <a:endParaRPr lang="en-GB" sz="8800" b="1" u="sng" dirty="0"/>
          </a:p>
        </p:txBody>
      </p:sp>
      <p:sp>
        <p:nvSpPr>
          <p:cNvPr id="3" name="Content Placeholder 2"/>
          <p:cNvSpPr>
            <a:spLocks noGrp="1"/>
          </p:cNvSpPr>
          <p:nvPr>
            <p:ph idx="1"/>
          </p:nvPr>
        </p:nvSpPr>
        <p:spPr>
          <a:xfrm>
            <a:off x="581800" y="1778452"/>
            <a:ext cx="8596668" cy="3880773"/>
          </a:xfrm>
        </p:spPr>
        <p:txBody>
          <a:bodyPr>
            <a:noAutofit/>
          </a:bodyPr>
          <a:lstStyle/>
          <a:p>
            <a:r>
              <a:rPr lang="en-GB" sz="3200" dirty="0" smtClean="0"/>
              <a:t>Link between individual performance and the organisation</a:t>
            </a:r>
          </a:p>
          <a:p>
            <a:endParaRPr lang="en-GB" sz="3200" dirty="0"/>
          </a:p>
          <a:p>
            <a:r>
              <a:rPr lang="en-GB" sz="3200" dirty="0" smtClean="0"/>
              <a:t>HPW &amp; HPWP aid individuals which in turn help the company.</a:t>
            </a:r>
          </a:p>
          <a:p>
            <a:endParaRPr lang="en-GB" sz="3200" dirty="0"/>
          </a:p>
          <a:p>
            <a:r>
              <a:rPr lang="en-GB" sz="3200" dirty="0" smtClean="0"/>
              <a:t>Performance Management </a:t>
            </a:r>
            <a:endParaRPr lang="en-GB" sz="3200" dirty="0"/>
          </a:p>
        </p:txBody>
      </p:sp>
    </p:spTree>
    <p:extLst>
      <p:ext uri="{BB962C8B-B14F-4D97-AF65-F5344CB8AC3E}">
        <p14:creationId xmlns:p14="http://schemas.microsoft.com/office/powerpoint/2010/main" val="81128188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9914" y="2315571"/>
            <a:ext cx="9749556" cy="1320800"/>
          </a:xfrm>
        </p:spPr>
        <p:txBody>
          <a:bodyPr>
            <a:noAutofit/>
          </a:bodyPr>
          <a:lstStyle/>
          <a:p>
            <a:pPr algn="ctr"/>
            <a:r>
              <a:rPr lang="en-GB" sz="11500" b="1" u="sng" dirty="0" smtClean="0"/>
              <a:t>Bibliography</a:t>
            </a:r>
            <a:endParaRPr lang="en-GB" sz="11500" b="1" u="sng" dirty="0"/>
          </a:p>
        </p:txBody>
      </p:sp>
    </p:spTree>
    <p:extLst>
      <p:ext uri="{BB962C8B-B14F-4D97-AF65-F5344CB8AC3E}">
        <p14:creationId xmlns:p14="http://schemas.microsoft.com/office/powerpoint/2010/main" val="4102973233"/>
      </p:ext>
    </p:extLst>
  </p:cSld>
  <p:clrMapOvr>
    <a:masterClrMapping/>
  </p:clrMapOvr>
  <p:timing>
    <p:tnLst>
      <p:par>
        <p:cTn id="1" dur="indefinite" restart="never" nodeType="tmRoot"/>
      </p:par>
    </p:tn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81</TotalTime>
  <Words>3150</Words>
  <Application>Microsoft Office PowerPoint</Application>
  <PresentationFormat>Widescreen</PresentationFormat>
  <Paragraphs>134</Paragraphs>
  <Slides>12</Slides>
  <Notes>12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Arial</vt:lpstr>
      <vt:lpstr>Calibri</vt:lpstr>
      <vt:lpstr>Script MT Bold</vt:lpstr>
      <vt:lpstr>Times New Roman</vt:lpstr>
      <vt:lpstr>Trebuchet MS</vt:lpstr>
      <vt:lpstr>Wingdings 3</vt:lpstr>
      <vt:lpstr>Facet</vt:lpstr>
      <vt:lpstr>PowerPoint Presentation</vt:lpstr>
      <vt:lpstr> Understanding the Link between Individual and Organisational Performance</vt:lpstr>
      <vt:lpstr>Introduction</vt:lpstr>
      <vt:lpstr>The concept and key components of HPW</vt:lpstr>
      <vt:lpstr>The link between HPW, competitive advantage and sustainable organisation performance.</vt:lpstr>
      <vt:lpstr>The link between HPW and employee  well-being</vt:lpstr>
      <vt:lpstr>Performance Management Cycle and key performance management activities.</vt:lpstr>
      <vt:lpstr>The contribution of performance management activities to employee capability and commitment, and to recognising and rewarding talent. </vt:lpstr>
      <vt:lpstr>The role of line managers in performance management processes.</vt:lpstr>
      <vt:lpstr>Ways in which HR and line managers can work together in performance management processes. </vt:lpstr>
      <vt:lpstr>Conclusion</vt:lpstr>
      <vt:lpstr>Bibliography</vt:lpstr>
    </vt:vector>
  </TitlesOfParts>
  <Company>Carmarthenshire County Council</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the Link between Individual and Organisational Performance</dc:title>
  <dc:creator>Darren E Bonnell</dc:creator>
  <cp:lastModifiedBy>Darren E Bonnell</cp:lastModifiedBy>
  <cp:revision>19</cp:revision>
  <dcterms:created xsi:type="dcterms:W3CDTF">2019-06-07T13:10:52Z</dcterms:created>
  <dcterms:modified xsi:type="dcterms:W3CDTF">2019-08-03T10:46:35Z</dcterms:modified>
</cp:coreProperties>
</file>