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64"/>
  </p:notesMasterIdLst>
  <p:handoutMasterIdLst>
    <p:handoutMasterId r:id="rId65"/>
  </p:handoutMasterIdLst>
  <p:sldIdLst>
    <p:sldId id="256" r:id="rId2"/>
    <p:sldId id="259" r:id="rId3"/>
    <p:sldId id="257" r:id="rId4"/>
    <p:sldId id="260" r:id="rId5"/>
    <p:sldId id="261" r:id="rId6"/>
    <p:sldId id="262" r:id="rId7"/>
    <p:sldId id="263" r:id="rId8"/>
    <p:sldId id="264" r:id="rId9"/>
    <p:sldId id="268" r:id="rId10"/>
    <p:sldId id="267" r:id="rId11"/>
    <p:sldId id="269" r:id="rId12"/>
    <p:sldId id="302" r:id="rId13"/>
    <p:sldId id="266" r:id="rId14"/>
    <p:sldId id="270" r:id="rId15"/>
    <p:sldId id="303" r:id="rId16"/>
    <p:sldId id="304" r:id="rId17"/>
    <p:sldId id="332" r:id="rId18"/>
    <p:sldId id="271" r:id="rId19"/>
    <p:sldId id="272" r:id="rId20"/>
    <p:sldId id="273" r:id="rId21"/>
    <p:sldId id="274" r:id="rId22"/>
    <p:sldId id="276" r:id="rId23"/>
    <p:sldId id="278" r:id="rId24"/>
    <p:sldId id="293" r:id="rId25"/>
    <p:sldId id="294" r:id="rId26"/>
    <p:sldId id="295" r:id="rId27"/>
    <p:sldId id="297" r:id="rId28"/>
    <p:sldId id="296" r:id="rId29"/>
    <p:sldId id="298" r:id="rId30"/>
    <p:sldId id="299" r:id="rId31"/>
    <p:sldId id="305" r:id="rId32"/>
    <p:sldId id="306" r:id="rId33"/>
    <p:sldId id="323" r:id="rId34"/>
    <p:sldId id="324" r:id="rId35"/>
    <p:sldId id="325" r:id="rId36"/>
    <p:sldId id="282" r:id="rId37"/>
    <p:sldId id="283" r:id="rId38"/>
    <p:sldId id="326" r:id="rId39"/>
    <p:sldId id="330" r:id="rId40"/>
    <p:sldId id="333" r:id="rId41"/>
    <p:sldId id="300" r:id="rId42"/>
    <p:sldId id="285" r:id="rId43"/>
    <p:sldId id="308" r:id="rId44"/>
    <p:sldId id="310" r:id="rId45"/>
    <p:sldId id="301" r:id="rId46"/>
    <p:sldId id="331" r:id="rId47"/>
    <p:sldId id="311" r:id="rId48"/>
    <p:sldId id="313" r:id="rId49"/>
    <p:sldId id="314" r:id="rId50"/>
    <p:sldId id="288" r:id="rId51"/>
    <p:sldId id="286" r:id="rId52"/>
    <p:sldId id="289" r:id="rId53"/>
    <p:sldId id="328" r:id="rId54"/>
    <p:sldId id="291" r:id="rId55"/>
    <p:sldId id="292" r:id="rId56"/>
    <p:sldId id="329" r:id="rId57"/>
    <p:sldId id="327" r:id="rId58"/>
    <p:sldId id="315" r:id="rId59"/>
    <p:sldId id="319" r:id="rId60"/>
    <p:sldId id="316" r:id="rId61"/>
    <p:sldId id="317" r:id="rId62"/>
    <p:sldId id="318" r:id="rId63"/>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007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0" autoAdjust="0"/>
    <p:restoredTop sz="84493" autoAdjust="0"/>
  </p:normalViewPr>
  <p:slideViewPr>
    <p:cSldViewPr>
      <p:cViewPr varScale="1">
        <p:scale>
          <a:sx n="90" d="100"/>
          <a:sy n="90" d="100"/>
        </p:scale>
        <p:origin x="1160"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95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928" cy="499745"/>
          </a:xfrm>
          <a:prstGeom prst="rect">
            <a:avLst/>
          </a:prstGeom>
        </p:spPr>
        <p:txBody>
          <a:bodyPr vert="horz" lIns="96344" tIns="48172" rIns="96344" bIns="48172" rtlCol="0"/>
          <a:lstStyle>
            <a:lvl1pPr algn="l">
              <a:defRPr sz="1300"/>
            </a:lvl1pPr>
          </a:lstStyle>
          <a:p>
            <a:endParaRPr lang="en-GB"/>
          </a:p>
        </p:txBody>
      </p:sp>
      <p:sp>
        <p:nvSpPr>
          <p:cNvPr id="3" name="Date Placeholder 2"/>
          <p:cNvSpPr>
            <a:spLocks noGrp="1"/>
          </p:cNvSpPr>
          <p:nvPr>
            <p:ph type="dt" sz="quarter" idx="1"/>
          </p:nvPr>
        </p:nvSpPr>
        <p:spPr>
          <a:xfrm>
            <a:off x="3890008" y="0"/>
            <a:ext cx="2975928" cy="499745"/>
          </a:xfrm>
          <a:prstGeom prst="rect">
            <a:avLst/>
          </a:prstGeom>
        </p:spPr>
        <p:txBody>
          <a:bodyPr vert="horz" lIns="96344" tIns="48172" rIns="96344" bIns="48172" rtlCol="0"/>
          <a:lstStyle>
            <a:lvl1pPr algn="r">
              <a:defRPr sz="1300"/>
            </a:lvl1pPr>
          </a:lstStyle>
          <a:p>
            <a:fld id="{6E786537-B6A3-4890-8B20-E887121220E3}" type="datetimeFigureOut">
              <a:rPr lang="en-GB" smtClean="0"/>
              <a:pPr/>
              <a:t>17/03/2019</a:t>
            </a:fld>
            <a:endParaRPr lang="en-GB"/>
          </a:p>
        </p:txBody>
      </p:sp>
      <p:sp>
        <p:nvSpPr>
          <p:cNvPr id="4" name="Footer Placeholder 3"/>
          <p:cNvSpPr>
            <a:spLocks noGrp="1"/>
          </p:cNvSpPr>
          <p:nvPr>
            <p:ph type="ftr" sz="quarter" idx="2"/>
          </p:nvPr>
        </p:nvSpPr>
        <p:spPr>
          <a:xfrm>
            <a:off x="0" y="9493420"/>
            <a:ext cx="2975928" cy="499745"/>
          </a:xfrm>
          <a:prstGeom prst="rect">
            <a:avLst/>
          </a:prstGeom>
        </p:spPr>
        <p:txBody>
          <a:bodyPr vert="horz" lIns="96344" tIns="48172" rIns="96344" bIns="48172" rtlCol="0" anchor="b"/>
          <a:lstStyle>
            <a:lvl1pPr algn="l">
              <a:defRPr sz="1300"/>
            </a:lvl1pPr>
          </a:lstStyle>
          <a:p>
            <a:endParaRPr lang="en-GB"/>
          </a:p>
        </p:txBody>
      </p:sp>
      <p:sp>
        <p:nvSpPr>
          <p:cNvPr id="5" name="Slide Number Placeholder 4"/>
          <p:cNvSpPr>
            <a:spLocks noGrp="1"/>
          </p:cNvSpPr>
          <p:nvPr>
            <p:ph type="sldNum" sz="quarter" idx="3"/>
          </p:nvPr>
        </p:nvSpPr>
        <p:spPr>
          <a:xfrm>
            <a:off x="3890008" y="9493420"/>
            <a:ext cx="2975928" cy="499745"/>
          </a:xfrm>
          <a:prstGeom prst="rect">
            <a:avLst/>
          </a:prstGeom>
        </p:spPr>
        <p:txBody>
          <a:bodyPr vert="horz" lIns="96344" tIns="48172" rIns="96344" bIns="48172" rtlCol="0" anchor="b"/>
          <a:lstStyle>
            <a:lvl1pPr algn="r">
              <a:defRPr sz="1300"/>
            </a:lvl1pPr>
          </a:lstStyle>
          <a:p>
            <a:fld id="{2E60705F-BB26-4F93-B250-35F059F91A2B}" type="slidenum">
              <a:rPr lang="en-GB" smtClean="0"/>
              <a:pPr/>
              <a:t>‹#›</a:t>
            </a:fld>
            <a:endParaRPr lang="en-GB"/>
          </a:p>
        </p:txBody>
      </p:sp>
    </p:spTree>
    <p:extLst>
      <p:ext uri="{BB962C8B-B14F-4D97-AF65-F5344CB8AC3E}">
        <p14:creationId xmlns:p14="http://schemas.microsoft.com/office/powerpoint/2010/main" val="10487905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928" cy="499745"/>
          </a:xfrm>
          <a:prstGeom prst="rect">
            <a:avLst/>
          </a:prstGeom>
        </p:spPr>
        <p:txBody>
          <a:bodyPr vert="horz" lIns="96344" tIns="48172" rIns="96344" bIns="48172" rtlCol="0"/>
          <a:lstStyle>
            <a:lvl1pPr algn="l">
              <a:defRPr sz="1300"/>
            </a:lvl1pPr>
          </a:lstStyle>
          <a:p>
            <a:endParaRPr lang="en-US"/>
          </a:p>
        </p:txBody>
      </p:sp>
      <p:sp>
        <p:nvSpPr>
          <p:cNvPr id="3" name="Date Placeholder 2"/>
          <p:cNvSpPr>
            <a:spLocks noGrp="1"/>
          </p:cNvSpPr>
          <p:nvPr>
            <p:ph type="dt" idx="1"/>
          </p:nvPr>
        </p:nvSpPr>
        <p:spPr>
          <a:xfrm>
            <a:off x="3890008" y="0"/>
            <a:ext cx="2975928" cy="499745"/>
          </a:xfrm>
          <a:prstGeom prst="rect">
            <a:avLst/>
          </a:prstGeom>
        </p:spPr>
        <p:txBody>
          <a:bodyPr vert="horz" lIns="96344" tIns="48172" rIns="96344" bIns="48172" rtlCol="0"/>
          <a:lstStyle>
            <a:lvl1pPr algn="r">
              <a:defRPr sz="1300"/>
            </a:lvl1pPr>
          </a:lstStyle>
          <a:p>
            <a:fld id="{52C4CB3D-AF62-4732-B14F-D0FC1900E623}" type="datetimeFigureOut">
              <a:rPr lang="en-US" smtClean="0"/>
              <a:pPr/>
              <a:t>3/17/2019</a:t>
            </a:fld>
            <a:endParaRPr lang="en-US"/>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6344" tIns="48172" rIns="96344" bIns="48172" rtlCol="0" anchor="ctr"/>
          <a:lstStyle/>
          <a:p>
            <a:endParaRPr lang="en-US"/>
          </a:p>
        </p:txBody>
      </p:sp>
      <p:sp>
        <p:nvSpPr>
          <p:cNvPr id="5" name="Notes Placeholder 4"/>
          <p:cNvSpPr>
            <a:spLocks noGrp="1"/>
          </p:cNvSpPr>
          <p:nvPr>
            <p:ph type="body" sz="quarter" idx="3"/>
          </p:nvPr>
        </p:nvSpPr>
        <p:spPr>
          <a:xfrm>
            <a:off x="686753" y="4747579"/>
            <a:ext cx="5494020" cy="4497705"/>
          </a:xfrm>
          <a:prstGeom prst="rect">
            <a:avLst/>
          </a:prstGeom>
        </p:spPr>
        <p:txBody>
          <a:bodyPr vert="horz" lIns="96344" tIns="48172" rIns="96344" bIns="4817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93420"/>
            <a:ext cx="2975928" cy="499745"/>
          </a:xfrm>
          <a:prstGeom prst="rect">
            <a:avLst/>
          </a:prstGeom>
        </p:spPr>
        <p:txBody>
          <a:bodyPr vert="horz" lIns="96344" tIns="48172" rIns="96344" bIns="48172" rtlCol="0" anchor="b"/>
          <a:lstStyle>
            <a:lvl1pPr algn="l">
              <a:defRPr sz="1300"/>
            </a:lvl1pPr>
          </a:lstStyle>
          <a:p>
            <a:endParaRPr lang="en-US"/>
          </a:p>
        </p:txBody>
      </p:sp>
      <p:sp>
        <p:nvSpPr>
          <p:cNvPr id="7" name="Slide Number Placeholder 6"/>
          <p:cNvSpPr>
            <a:spLocks noGrp="1"/>
          </p:cNvSpPr>
          <p:nvPr>
            <p:ph type="sldNum" sz="quarter" idx="5"/>
          </p:nvPr>
        </p:nvSpPr>
        <p:spPr>
          <a:xfrm>
            <a:off x="3890008" y="9493420"/>
            <a:ext cx="2975928" cy="499745"/>
          </a:xfrm>
          <a:prstGeom prst="rect">
            <a:avLst/>
          </a:prstGeom>
        </p:spPr>
        <p:txBody>
          <a:bodyPr vert="horz" lIns="96344" tIns="48172" rIns="96344" bIns="48172" rtlCol="0" anchor="b"/>
          <a:lstStyle>
            <a:lvl1pPr algn="r">
              <a:defRPr sz="1300"/>
            </a:lvl1pPr>
          </a:lstStyle>
          <a:p>
            <a:fld id="{532EE458-A481-41E9-84D9-9518F36B66BB}" type="slidenum">
              <a:rPr lang="en-US" smtClean="0"/>
              <a:pPr/>
              <a:t>‹#›</a:t>
            </a:fld>
            <a:endParaRPr lang="en-US"/>
          </a:p>
        </p:txBody>
      </p:sp>
    </p:spTree>
    <p:extLst>
      <p:ext uri="{BB962C8B-B14F-4D97-AF65-F5344CB8AC3E}">
        <p14:creationId xmlns:p14="http://schemas.microsoft.com/office/powerpoint/2010/main" val="2206929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2EE458-A481-41E9-84D9-9518F36B66BB}" type="slidenum">
              <a:rPr lang="en-US" smtClean="0"/>
              <a:pPr/>
              <a:t>14</a:t>
            </a:fld>
            <a:endParaRPr lang="en-US"/>
          </a:p>
        </p:txBody>
      </p:sp>
    </p:spTree>
    <p:extLst>
      <p:ext uri="{BB962C8B-B14F-4D97-AF65-F5344CB8AC3E}">
        <p14:creationId xmlns:p14="http://schemas.microsoft.com/office/powerpoint/2010/main" val="41646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2EE458-A481-41E9-84D9-9518F36B66BB}" type="slidenum">
              <a:rPr lang="en-US" smtClean="0"/>
              <a:pPr/>
              <a:t>28</a:t>
            </a:fld>
            <a:endParaRPr lang="en-US"/>
          </a:p>
        </p:txBody>
      </p:sp>
    </p:spTree>
    <p:extLst>
      <p:ext uri="{BB962C8B-B14F-4D97-AF65-F5344CB8AC3E}">
        <p14:creationId xmlns:p14="http://schemas.microsoft.com/office/powerpoint/2010/main" val="943862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2EE458-A481-41E9-84D9-9518F36B66BB}" type="slidenum">
              <a:rPr lang="en-US" smtClean="0"/>
              <a:pPr/>
              <a:t>36</a:t>
            </a:fld>
            <a:endParaRPr lang="en-US"/>
          </a:p>
        </p:txBody>
      </p:sp>
    </p:spTree>
    <p:extLst>
      <p:ext uri="{BB962C8B-B14F-4D97-AF65-F5344CB8AC3E}">
        <p14:creationId xmlns:p14="http://schemas.microsoft.com/office/powerpoint/2010/main" val="3150557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2EE458-A481-41E9-84D9-9518F36B66BB}" type="slidenum">
              <a:rPr lang="en-US" smtClean="0"/>
              <a:pPr/>
              <a:t>57</a:t>
            </a:fld>
            <a:endParaRPr lang="en-US"/>
          </a:p>
        </p:txBody>
      </p:sp>
    </p:spTree>
    <p:extLst>
      <p:ext uri="{BB962C8B-B14F-4D97-AF65-F5344CB8AC3E}">
        <p14:creationId xmlns:p14="http://schemas.microsoft.com/office/powerpoint/2010/main" val="425849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2EE458-A481-41E9-84D9-9518F36B66BB}" type="slidenum">
              <a:rPr lang="en-US" smtClean="0"/>
              <a:pPr/>
              <a:t>60</a:t>
            </a:fld>
            <a:endParaRPr lang="en-US"/>
          </a:p>
        </p:txBody>
      </p:sp>
    </p:spTree>
    <p:extLst>
      <p:ext uri="{BB962C8B-B14F-4D97-AF65-F5344CB8AC3E}">
        <p14:creationId xmlns:p14="http://schemas.microsoft.com/office/powerpoint/2010/main" val="143398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7FBFBD8-327F-4E82-8A94-198891EAFC5E}" type="datetimeFigureOut">
              <a:rPr lang="en-US" smtClean="0"/>
              <a:pPr/>
              <a:t>3/17/2019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FBFBD8-327F-4E82-8A94-198891EAFC5E}" type="datetimeFigureOut">
              <a:rPr lang="en-US" smtClean="0"/>
              <a:pPr/>
              <a:t>3/17/2019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FBFBD8-327F-4E82-8A94-198891EAFC5E}" type="datetimeFigureOut">
              <a:rPr lang="en-US" smtClean="0"/>
              <a:pPr/>
              <a:t>3/17/2019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7FBFBD8-327F-4E82-8A94-198891EAFC5E}" type="datetimeFigureOut">
              <a:rPr lang="en-US" smtClean="0"/>
              <a:pPr/>
              <a:t>3/17/2019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7FBFBD8-327F-4E82-8A94-198891EAFC5E}" type="datetimeFigureOut">
              <a:rPr lang="en-US" smtClean="0"/>
              <a:pPr/>
              <a:t>3/17/2019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7FBFBD8-327F-4E82-8A94-198891EAFC5E}" type="datetimeFigureOut">
              <a:rPr lang="en-US" smtClean="0"/>
              <a:pPr/>
              <a:t>3/17/2019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FBFBD8-327F-4E82-8A94-198891EAFC5E}" type="datetimeFigureOut">
              <a:rPr lang="en-US" smtClean="0"/>
              <a:pPr/>
              <a:t>3/17/2019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FBFBD8-327F-4E82-8A94-198891EAFC5E}" type="datetimeFigureOut">
              <a:rPr lang="en-US" smtClean="0"/>
              <a:pPr/>
              <a:t>3/17/2019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FBFBD8-327F-4E82-8A94-198891EAFC5E}" type="datetimeFigureOut">
              <a:rPr lang="en-US" smtClean="0"/>
              <a:pPr/>
              <a:t>3/17/2019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FBFBD8-327F-4E82-8A94-198891EAFC5E}" type="datetimeFigureOut">
              <a:rPr lang="en-US" smtClean="0"/>
              <a:pPr/>
              <a:t>3/17/2019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FBFBD8-327F-4E82-8A94-198891EAFC5E}" type="datetimeFigureOut">
              <a:rPr lang="en-US" smtClean="0"/>
              <a:pPr/>
              <a:t>3/17/2019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3F9940-7AEC-4752-B111-4ED4AEC99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FBFBD8-327F-4E82-8A94-198891EAFC5E}" type="datetimeFigureOut">
              <a:rPr lang="en-US" smtClean="0"/>
              <a:pPr/>
              <a:t>3/17/2019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3F9940-7AEC-4752-B111-4ED4AEC99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upload.wikimedia.org/wikipedia/commons/6/6e/The_sun1.jpg"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upload.wikimedia.org/wikipedia/commons/c/cf/Ir_girl.png" TargetMode="Externa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commons.wikimedia.org/wiki/File:Example_snells_law.gif"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23.gif"/></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odforce.net/wiki/index.php/File:Mgm_brdf_17.jpg"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3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odforce.net/wiki/index.php/File:Mgm_brdf_17.jpg"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odforce.net/wiki/index.php/File:Mgm_brdf_17.jpg"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0.gi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knol.google.com/k/-/-/1hvmbypv7oiib/r5ru15/properties-of-light.jpg"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knol.google.com/k/-/-/1hvmbypv7oiib/r5ru15/properties-of-light.jpg"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hyperlink" Target="http://knol.google.com/k/-/-/1hvmbypv7oiib/r5ru15/cosinelawillum.jpg"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donkeyalane.co.uk/uploads/media/HiRes.jpg"/>
          <p:cNvPicPr>
            <a:picLocks noChangeAspect="1" noChangeArrowheads="1"/>
          </p:cNvPicPr>
          <p:nvPr/>
        </p:nvPicPr>
        <p:blipFill>
          <a:blip r:embed="rId2" cstate="print"/>
          <a:srcRect/>
          <a:stretch>
            <a:fillRect/>
          </a:stretch>
        </p:blipFill>
        <p:spPr bwMode="auto">
          <a:xfrm>
            <a:off x="3561" y="0"/>
            <a:ext cx="9144000" cy="6858000"/>
          </a:xfrm>
          <a:prstGeom prst="rect">
            <a:avLst/>
          </a:prstGeom>
          <a:noFill/>
        </p:spPr>
      </p:pic>
      <p:sp>
        <p:nvSpPr>
          <p:cNvPr id="2" name="Title 1"/>
          <p:cNvSpPr>
            <a:spLocks noGrp="1"/>
          </p:cNvSpPr>
          <p:nvPr>
            <p:ph type="ctrTitle"/>
          </p:nvPr>
        </p:nvSpPr>
        <p:spPr/>
        <p:txBody>
          <a:bodyPr/>
          <a:lstStyle/>
          <a:p>
            <a:r>
              <a:rPr lang="en-US" b="1" dirty="0" smtClean="0">
                <a:solidFill>
                  <a:schemeClr val="bg1"/>
                </a:solidFill>
              </a:rPr>
              <a:t>Principles of Light</a:t>
            </a:r>
            <a:endParaRPr lang="en-US" b="1" dirty="0">
              <a:solidFill>
                <a:schemeClr val="bg1"/>
              </a:solidFill>
            </a:endParaRPr>
          </a:p>
        </p:txBody>
      </p:sp>
      <p:sp>
        <p:nvSpPr>
          <p:cNvPr id="5" name="Subtitle 2"/>
          <p:cNvSpPr>
            <a:spLocks noGrp="1"/>
          </p:cNvSpPr>
          <p:nvPr>
            <p:ph type="subTitle" idx="1"/>
          </p:nvPr>
        </p:nvSpPr>
        <p:spPr>
          <a:xfrm>
            <a:off x="1371600" y="3886200"/>
            <a:ext cx="6400800" cy="2057400"/>
          </a:xfrm>
        </p:spPr>
        <p:txBody>
          <a:bodyPr>
            <a:normAutofit/>
          </a:bodyPr>
          <a:lstStyle/>
          <a:p>
            <a:r>
              <a:rPr lang="en-US" sz="1800" b="1" dirty="0" smtClean="0">
                <a:solidFill>
                  <a:schemeClr val="bg1"/>
                </a:solidFill>
                <a:latin typeface="Lucida Sans Unicode" pitchFamily="34" charset="0"/>
                <a:cs typeface="Lucida Sans Unicode" pitchFamily="34" charset="0"/>
              </a:rPr>
              <a:t>Faculty of Architecture, Computing and Engineering</a:t>
            </a:r>
          </a:p>
          <a:p>
            <a:r>
              <a:rPr lang="en-US" sz="1800" b="1" dirty="0" smtClean="0">
                <a:solidFill>
                  <a:schemeClr val="bg1"/>
                </a:solidFill>
                <a:latin typeface="Lucida Sans Unicode" pitchFamily="34" charset="0"/>
                <a:cs typeface="Lucida Sans Unicode" pitchFamily="34" charset="0"/>
              </a:rPr>
              <a:t>School of The Built and Natural Environment</a:t>
            </a:r>
            <a:endParaRPr lang="en-GB" sz="1800" dirty="0" smtClean="0">
              <a:solidFill>
                <a:schemeClr val="bg1"/>
              </a:solidFill>
              <a:latin typeface="Lucida Sans Unicode" pitchFamily="34" charset="0"/>
              <a:cs typeface="Lucida Sans Unicode" pitchFamily="34" charset="0"/>
            </a:endParaRPr>
          </a:p>
          <a:p>
            <a:r>
              <a:rPr lang="en-US" sz="1800" b="1" dirty="0" smtClean="0">
                <a:solidFill>
                  <a:schemeClr val="bg1"/>
                </a:solidFill>
                <a:latin typeface="Lucida Sans Unicode" pitchFamily="34" charset="0"/>
                <a:cs typeface="Lucida Sans Unicode" pitchFamily="34" charset="0"/>
              </a:rPr>
              <a:t>Allan Nantel</a:t>
            </a:r>
          </a:p>
          <a:p>
            <a:r>
              <a:rPr lang="en-US" sz="1800" b="1" dirty="0" smtClean="0">
                <a:solidFill>
                  <a:schemeClr val="bg1"/>
                </a:solidFill>
                <a:latin typeface="Lucida Sans Unicode" pitchFamily="34" charset="0"/>
                <a:cs typeface="Lucida Sans Unicode" pitchFamily="34" charset="0"/>
              </a:rPr>
              <a:t>January 2018</a:t>
            </a:r>
            <a:endParaRPr lang="en-US" sz="1800" dirty="0" smtClean="0">
              <a:solidFill>
                <a:schemeClr val="bg1"/>
              </a:solidFill>
              <a:latin typeface="Lucida Sans Unicode" pitchFamily="34" charset="0"/>
              <a:cs typeface="Lucida Sans Unicode" pitchFamily="34" charset="0"/>
            </a:endParaRPr>
          </a:p>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1518945"/>
            <a:ext cx="5029200" cy="2585323"/>
          </a:xfrm>
          <a:prstGeom prst="rect">
            <a:avLst/>
          </a:prstGeom>
        </p:spPr>
        <p:txBody>
          <a:bodyPr wrap="square">
            <a:spAutoFit/>
          </a:bodyPr>
          <a:lstStyle/>
          <a:p>
            <a:pPr algn="just"/>
            <a:r>
              <a:rPr lang="en-US" b="1" dirty="0" smtClean="0">
                <a:solidFill>
                  <a:srgbClr val="0070C0"/>
                </a:solidFill>
                <a:latin typeface="Lucida Sans Unicode" pitchFamily="34" charset="0"/>
                <a:cs typeface="Lucida Sans Unicode" pitchFamily="34" charset="0"/>
              </a:rPr>
              <a:t>Light</a:t>
            </a:r>
            <a:r>
              <a:rPr lang="en-US" dirty="0" smtClean="0">
                <a:latin typeface="Lucida Sans Unicode" pitchFamily="34" charset="0"/>
                <a:cs typeface="Lucida Sans Unicode" pitchFamily="34" charset="0"/>
              </a:rPr>
              <a:t>  is energy in the form of </a:t>
            </a:r>
            <a:r>
              <a:rPr lang="en-US" b="1" dirty="0" smtClean="0">
                <a:solidFill>
                  <a:srgbClr val="0070C0"/>
                </a:solidFill>
                <a:latin typeface="Lucida Sans Unicode" pitchFamily="34" charset="0"/>
                <a:cs typeface="Lucida Sans Unicode" pitchFamily="34" charset="0"/>
              </a:rPr>
              <a:t>electromagnetic radiation. </a:t>
            </a:r>
          </a:p>
          <a:p>
            <a:pPr algn="just"/>
            <a:endParaRPr lang="en-US" b="1" dirty="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a:t>
            </a:r>
            <a:r>
              <a:rPr lang="en-US" b="1" dirty="0" smtClean="0">
                <a:solidFill>
                  <a:srgbClr val="0070C0"/>
                </a:solidFill>
                <a:latin typeface="Lucida Sans Unicode" pitchFamily="34" charset="0"/>
                <a:cs typeface="Lucida Sans Unicode" pitchFamily="34" charset="0"/>
              </a:rPr>
              <a:t>Visible Light’</a:t>
            </a:r>
            <a:r>
              <a:rPr lang="en-US" dirty="0" smtClean="0">
                <a:solidFill>
                  <a:srgbClr val="0070C0"/>
                </a:solidFill>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is that particular electromagnetic radiation that is visible to the human eye,  and is responsible for the sense of sight.</a:t>
            </a:r>
          </a:p>
          <a:p>
            <a:pPr algn="just"/>
            <a:endParaRPr lang="en-US" dirty="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p:txBody>
      </p:sp>
      <p:pic>
        <p:nvPicPr>
          <p:cNvPr id="16386" name="Picture 2" descr="File:The sun1.jpg">
            <a:hlinkClick r:id="rId2"/>
          </p:cNvPr>
          <p:cNvPicPr>
            <a:picLocks noChangeAspect="1" noChangeArrowheads="1"/>
          </p:cNvPicPr>
          <p:nvPr/>
        </p:nvPicPr>
        <p:blipFill>
          <a:blip r:embed="rId3" cstate="print"/>
          <a:srcRect/>
          <a:stretch>
            <a:fillRect/>
          </a:stretch>
        </p:blipFill>
        <p:spPr bwMode="auto">
          <a:xfrm>
            <a:off x="5867400" y="390970"/>
            <a:ext cx="3048000" cy="2286000"/>
          </a:xfrm>
          <a:prstGeom prst="rect">
            <a:avLst/>
          </a:prstGeom>
          <a:noFill/>
        </p:spPr>
      </p:pic>
      <p:sp>
        <p:nvSpPr>
          <p:cNvPr id="4" name="Rectangle 3"/>
          <p:cNvSpPr/>
          <p:nvPr/>
        </p:nvSpPr>
        <p:spPr>
          <a:xfrm>
            <a:off x="5917514" y="2819400"/>
            <a:ext cx="3226486" cy="523220"/>
          </a:xfrm>
          <a:prstGeom prst="rect">
            <a:avLst/>
          </a:prstGeom>
        </p:spPr>
        <p:txBody>
          <a:bodyPr wrap="square">
            <a:spAutoFit/>
          </a:bodyPr>
          <a:lstStyle/>
          <a:p>
            <a:r>
              <a:rPr lang="en-US" sz="1400" dirty="0" smtClean="0"/>
              <a:t>The Sun is Earth's primary source of 	natural light.</a:t>
            </a:r>
            <a:endParaRPr lang="en-US" sz="1400" dirty="0"/>
          </a:p>
        </p:txBody>
      </p:sp>
      <p:sp>
        <p:nvSpPr>
          <p:cNvPr id="5" name="TextBox 4"/>
          <p:cNvSpPr txBox="1"/>
          <p:nvPr/>
        </p:nvSpPr>
        <p:spPr>
          <a:xfrm>
            <a:off x="381000" y="381000"/>
            <a:ext cx="4876800" cy="584775"/>
          </a:xfrm>
          <a:prstGeom prst="rect">
            <a:avLst/>
          </a:prstGeom>
          <a:noFill/>
        </p:spPr>
        <p:txBody>
          <a:bodyPr wrap="square" rtlCol="0">
            <a:spAutoFit/>
          </a:bodyPr>
          <a:lstStyle/>
          <a:p>
            <a:r>
              <a:rPr lang="en-US" sz="3200" dirty="0" smtClean="0">
                <a:latin typeface="Lucida Sans Unicode" pitchFamily="34" charset="0"/>
                <a:cs typeface="Lucida Sans Unicode" pitchFamily="34" charset="0"/>
              </a:rPr>
              <a:t>Nature of Light</a:t>
            </a:r>
            <a:endParaRPr lang="en-US" sz="3200" dirty="0">
              <a:latin typeface="Lucida Sans Unicode" pitchFamily="34" charset="0"/>
              <a:cs typeface="Lucida Sans Unicode" pitchFamily="34" charset="0"/>
            </a:endParaRPr>
          </a:p>
        </p:txBody>
      </p:sp>
      <p:pic>
        <p:nvPicPr>
          <p:cNvPr id="8194" name="Picture 2" descr="http://static.ddmcdn.com/gif/light-1-a.jpg"/>
          <p:cNvPicPr>
            <a:picLocks noChangeAspect="1" noChangeArrowheads="1"/>
          </p:cNvPicPr>
          <p:nvPr/>
        </p:nvPicPr>
        <p:blipFill>
          <a:blip r:embed="rId4" cstate="print"/>
          <a:srcRect/>
          <a:stretch>
            <a:fillRect/>
          </a:stretch>
        </p:blipFill>
        <p:spPr bwMode="auto">
          <a:xfrm>
            <a:off x="4572000" y="3581400"/>
            <a:ext cx="4311353" cy="2874235"/>
          </a:xfrm>
          <a:prstGeom prst="rect">
            <a:avLst/>
          </a:prstGeom>
          <a:noFill/>
        </p:spPr>
      </p:pic>
      <p:sp>
        <p:nvSpPr>
          <p:cNvPr id="3" name="Rectangle 2"/>
          <p:cNvSpPr/>
          <p:nvPr/>
        </p:nvSpPr>
        <p:spPr>
          <a:xfrm>
            <a:off x="609600" y="3962400"/>
            <a:ext cx="3429000" cy="2031325"/>
          </a:xfrm>
          <a:prstGeom prst="rect">
            <a:avLst/>
          </a:prstGeom>
        </p:spPr>
        <p:txBody>
          <a:bodyPr wrap="square">
            <a:spAutoFit/>
          </a:bodyPr>
          <a:lstStyle/>
          <a:p>
            <a:pPr algn="just"/>
            <a:r>
              <a:rPr lang="en-US" dirty="0">
                <a:latin typeface="Lucida Sans Unicode" pitchFamily="34" charset="0"/>
                <a:cs typeface="Lucida Sans Unicode" pitchFamily="34" charset="0"/>
              </a:rPr>
              <a:t>In physics, the term </a:t>
            </a:r>
            <a:r>
              <a:rPr lang="en-US" b="1" dirty="0">
                <a:solidFill>
                  <a:srgbClr val="0070C0"/>
                </a:solidFill>
                <a:latin typeface="Lucida Sans Unicode" pitchFamily="34" charset="0"/>
                <a:cs typeface="Lucida Sans Unicode" pitchFamily="34" charset="0"/>
              </a:rPr>
              <a:t>light</a:t>
            </a:r>
            <a:r>
              <a:rPr lang="en-US" dirty="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refers </a:t>
            </a:r>
            <a:r>
              <a:rPr lang="en-US" dirty="0">
                <a:latin typeface="Lucida Sans Unicode" pitchFamily="34" charset="0"/>
                <a:cs typeface="Lucida Sans Unicode" pitchFamily="34" charset="0"/>
              </a:rPr>
              <a:t>to electromagnetic radiation of any </a:t>
            </a:r>
            <a:r>
              <a:rPr lang="en-US" dirty="0" smtClean="0">
                <a:latin typeface="Lucida Sans Unicode" pitchFamily="34" charset="0"/>
                <a:cs typeface="Lucida Sans Unicode" pitchFamily="34" charset="0"/>
              </a:rPr>
              <a:t>wavelength, whether </a:t>
            </a:r>
            <a:r>
              <a:rPr lang="en-US" dirty="0">
                <a:latin typeface="Lucida Sans Unicode" pitchFamily="34" charset="0"/>
                <a:cs typeface="Lucida Sans Unicode" pitchFamily="34" charset="0"/>
              </a:rPr>
              <a:t>visible or not</a:t>
            </a:r>
            <a:r>
              <a:rPr lang="en-US" dirty="0" smtClean="0">
                <a:latin typeface="Lucida Sans Unicode" pitchFamily="34" charset="0"/>
                <a:cs typeface="Lucida Sans Unicode" pitchFamily="34" charset="0"/>
              </a:rPr>
              <a:t>.</a:t>
            </a:r>
          </a:p>
          <a:p>
            <a:pPr algn="just"/>
            <a:endParaRPr lang="en-US" dirty="0">
              <a:latin typeface="Lucida Sans Unicode" pitchFamily="34" charset="0"/>
              <a:cs typeface="Lucida Sans Unicode" pitchFamily="34" charset="0"/>
            </a:endParaRPr>
          </a:p>
          <a:p>
            <a:pPr algn="just"/>
            <a:endParaRPr lang="en-US" dirty="0" smtClean="0">
              <a:latin typeface="Lucida Sans Unicode" pitchFamily="34" charset="0"/>
              <a:cs typeface="Lucida Sans Unicode" pitchFamily="34" charset="0"/>
            </a:endParaRPr>
          </a:p>
          <a:p>
            <a:pPr algn="just"/>
            <a:endParaRPr lang="en-US"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revisionworld.co.uk/files/spectrum%20copy.jpg"/>
          <p:cNvPicPr>
            <a:picLocks noChangeAspect="1" noChangeArrowheads="1"/>
          </p:cNvPicPr>
          <p:nvPr/>
        </p:nvPicPr>
        <p:blipFill>
          <a:blip r:embed="rId2" cstate="print"/>
          <a:srcRect/>
          <a:stretch>
            <a:fillRect/>
          </a:stretch>
        </p:blipFill>
        <p:spPr bwMode="auto">
          <a:xfrm>
            <a:off x="990600" y="2888299"/>
            <a:ext cx="6629400" cy="3969701"/>
          </a:xfrm>
          <a:prstGeom prst="rect">
            <a:avLst/>
          </a:prstGeom>
          <a:noFill/>
        </p:spPr>
      </p:pic>
      <p:sp>
        <p:nvSpPr>
          <p:cNvPr id="3" name="TextBox 2"/>
          <p:cNvSpPr txBox="1"/>
          <p:nvPr/>
        </p:nvSpPr>
        <p:spPr>
          <a:xfrm>
            <a:off x="533400" y="457200"/>
            <a:ext cx="4876800" cy="584775"/>
          </a:xfrm>
          <a:prstGeom prst="rect">
            <a:avLst/>
          </a:prstGeom>
          <a:noFill/>
        </p:spPr>
        <p:txBody>
          <a:bodyPr wrap="square" rtlCol="0">
            <a:spAutoFit/>
          </a:bodyPr>
          <a:lstStyle/>
          <a:p>
            <a:r>
              <a:rPr lang="en-US" sz="3200" dirty="0" smtClean="0">
                <a:latin typeface="Lucida Sans Unicode" pitchFamily="34" charset="0"/>
                <a:cs typeface="Lucida Sans Unicode" pitchFamily="34" charset="0"/>
              </a:rPr>
              <a:t>1. Visible Radiation </a:t>
            </a:r>
            <a:endParaRPr lang="en-US" sz="3200" dirty="0">
              <a:latin typeface="Lucida Sans Unicode" pitchFamily="34" charset="0"/>
              <a:cs typeface="Lucida Sans Unicode" pitchFamily="34" charset="0"/>
            </a:endParaRPr>
          </a:p>
        </p:txBody>
      </p:sp>
      <p:sp>
        <p:nvSpPr>
          <p:cNvPr id="4" name="Rectangle 3"/>
          <p:cNvSpPr/>
          <p:nvPr/>
        </p:nvSpPr>
        <p:spPr>
          <a:xfrm>
            <a:off x="457200" y="1066800"/>
            <a:ext cx="8153400" cy="1754326"/>
          </a:xfrm>
          <a:prstGeom prst="rect">
            <a:avLst/>
          </a:prstGeom>
        </p:spPr>
        <p:txBody>
          <a:bodyPr wrap="square">
            <a:spAutoFit/>
          </a:bodyPr>
          <a:lstStyle/>
          <a:p>
            <a:pPr algn="just"/>
            <a:r>
              <a:rPr lang="en-US" dirty="0" smtClean="0">
                <a:latin typeface="Lucida Sans Unicode" pitchFamily="34" charset="0"/>
                <a:cs typeface="Lucida Sans Unicode" pitchFamily="34" charset="0"/>
              </a:rPr>
              <a:t>The range of electromagnetic radiation to which the eye is sensitive is just a very </a:t>
            </a:r>
            <a:r>
              <a:rPr lang="en-US" b="1" dirty="0" smtClean="0">
                <a:solidFill>
                  <a:srgbClr val="0070C0"/>
                </a:solidFill>
                <a:latin typeface="Lucida Sans Unicode" pitchFamily="34" charset="0"/>
                <a:cs typeface="Lucida Sans Unicode" pitchFamily="34" charset="0"/>
              </a:rPr>
              <a:t>narrow band</a:t>
            </a:r>
            <a:r>
              <a:rPr lang="en-US" dirty="0" smtClean="0">
                <a:latin typeface="Lucida Sans Unicode" pitchFamily="34" charset="0"/>
                <a:cs typeface="Lucida Sans Unicode" pitchFamily="34" charset="0"/>
              </a:rPr>
              <a:t> in the total spectrum of electromagnetic emissions. </a:t>
            </a:r>
          </a:p>
          <a:p>
            <a:endParaRPr lang="en-US" dirty="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Visible light has </a:t>
            </a:r>
            <a:r>
              <a:rPr lang="en-US" b="1" dirty="0" smtClean="0">
                <a:solidFill>
                  <a:srgbClr val="0070C0"/>
                </a:solidFill>
                <a:latin typeface="Lucida Sans Unicode" pitchFamily="34" charset="0"/>
                <a:cs typeface="Lucida Sans Unicode" pitchFamily="34" charset="0"/>
              </a:rPr>
              <a:t>wavelength</a:t>
            </a:r>
            <a:r>
              <a:rPr lang="en-US" dirty="0" smtClean="0">
                <a:latin typeface="Lucida Sans Unicode" pitchFamily="34" charset="0"/>
                <a:cs typeface="Lucida Sans Unicode" pitchFamily="34" charset="0"/>
              </a:rPr>
              <a:t> in a range from about </a:t>
            </a:r>
            <a:r>
              <a:rPr lang="en-US" b="1" dirty="0" smtClean="0">
                <a:solidFill>
                  <a:srgbClr val="0070C0"/>
                </a:solidFill>
                <a:latin typeface="Lucida Sans Unicode" pitchFamily="34" charset="0"/>
                <a:cs typeface="Lucida Sans Unicode" pitchFamily="34" charset="0"/>
              </a:rPr>
              <a:t>380 nano metres  to about 760 nm</a:t>
            </a:r>
            <a:r>
              <a:rPr lang="en-US" dirty="0" smtClean="0">
                <a:latin typeface="Lucida Sans Unicode" pitchFamily="34" charset="0"/>
                <a:cs typeface="Lucida Sans Unicode" pitchFamily="34" charset="0"/>
              </a:rPr>
              <a:t>, with a </a:t>
            </a:r>
            <a:r>
              <a:rPr lang="en-US" b="1" dirty="0" smtClean="0">
                <a:solidFill>
                  <a:srgbClr val="0070C0"/>
                </a:solidFill>
                <a:latin typeface="Lucida Sans Unicode" pitchFamily="34" charset="0"/>
                <a:cs typeface="Lucida Sans Unicode" pitchFamily="34" charset="0"/>
              </a:rPr>
              <a:t>frequency</a:t>
            </a:r>
            <a:r>
              <a:rPr lang="en-US" dirty="0" smtClean="0">
                <a:latin typeface="Lucida Sans Unicode" pitchFamily="34" charset="0"/>
                <a:cs typeface="Lucida Sans Unicode" pitchFamily="34" charset="0"/>
              </a:rPr>
              <a:t> range of about </a:t>
            </a:r>
            <a:r>
              <a:rPr lang="en-US" b="1" dirty="0" smtClean="0">
                <a:solidFill>
                  <a:srgbClr val="0070C0"/>
                </a:solidFill>
                <a:latin typeface="Lucida Sans Unicode" pitchFamily="34" charset="0"/>
                <a:cs typeface="Lucida Sans Unicode" pitchFamily="34" charset="0"/>
              </a:rPr>
              <a:t>405 THz to 790 THz</a:t>
            </a:r>
            <a:r>
              <a:rPr lang="en-US" dirty="0" smtClean="0">
                <a:latin typeface="Lucida Sans Unicode" pitchFamily="34" charset="0"/>
                <a:cs typeface="Lucida Sans Unicode" pitchFamily="34" charset="0"/>
              </a:rPr>
              <a:t>.  </a:t>
            </a:r>
          </a:p>
        </p:txBody>
      </p:sp>
      <p:sp>
        <p:nvSpPr>
          <p:cNvPr id="5" name="Rectangle 4"/>
          <p:cNvSpPr/>
          <p:nvPr/>
        </p:nvSpPr>
        <p:spPr>
          <a:xfrm>
            <a:off x="5486400" y="6400800"/>
            <a:ext cx="2133600" cy="30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828800" y="2743200"/>
            <a:ext cx="6324600" cy="615553"/>
          </a:xfrm>
          <a:prstGeom prst="rect">
            <a:avLst/>
          </a:prstGeom>
          <a:noFill/>
        </p:spPr>
        <p:txBody>
          <a:bodyPr wrap="square" rtlCol="0">
            <a:spAutoFit/>
          </a:bodyPr>
          <a:lstStyle/>
          <a:p>
            <a:r>
              <a:rPr lang="en-US" sz="1600" dirty="0" smtClean="0"/>
              <a:t>Note: Terra Hertz = 10</a:t>
            </a:r>
            <a:r>
              <a:rPr lang="en-US" sz="1600" baseline="30000" dirty="0" smtClean="0"/>
              <a:t>12</a:t>
            </a:r>
            <a:r>
              <a:rPr lang="en-US" sz="1600" dirty="0" smtClean="0"/>
              <a:t> Hz                1 nano metre (nm) = 10</a:t>
            </a:r>
            <a:r>
              <a:rPr lang="en-US" sz="1600" baseline="30000" dirty="0" smtClean="0">
                <a:latin typeface="Lucida Sans Unicode" pitchFamily="34" charset="0"/>
                <a:cs typeface="Lucida Sans Unicode" pitchFamily="34" charset="0"/>
              </a:rPr>
              <a:t>-9 </a:t>
            </a:r>
            <a:r>
              <a:rPr lang="en-US" sz="1600" dirty="0" smtClean="0"/>
              <a:t>m</a:t>
            </a:r>
          </a:p>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457200"/>
            <a:ext cx="4876800" cy="584775"/>
          </a:xfrm>
          <a:prstGeom prst="rect">
            <a:avLst/>
          </a:prstGeom>
          <a:noFill/>
        </p:spPr>
        <p:txBody>
          <a:bodyPr wrap="square" rtlCol="0">
            <a:spAutoFit/>
          </a:bodyPr>
          <a:lstStyle/>
          <a:p>
            <a:r>
              <a:rPr lang="en-US" sz="3200" dirty="0" smtClean="0">
                <a:latin typeface="Lucida Sans Unicode" pitchFamily="34" charset="0"/>
                <a:cs typeface="Lucida Sans Unicode" pitchFamily="34" charset="0"/>
              </a:rPr>
              <a:t>Visible Radiation</a:t>
            </a:r>
            <a:endParaRPr lang="en-US" sz="3200" dirty="0">
              <a:latin typeface="Lucida Sans Unicode" pitchFamily="34" charset="0"/>
              <a:cs typeface="Lucida Sans Unicode" pitchFamily="34" charset="0"/>
            </a:endParaRPr>
          </a:p>
        </p:txBody>
      </p:sp>
      <p:sp>
        <p:nvSpPr>
          <p:cNvPr id="3" name="Rectangle 2"/>
          <p:cNvSpPr/>
          <p:nvPr/>
        </p:nvSpPr>
        <p:spPr>
          <a:xfrm>
            <a:off x="152400" y="1219200"/>
            <a:ext cx="8839200" cy="1754326"/>
          </a:xfrm>
          <a:prstGeom prst="rect">
            <a:avLst/>
          </a:prstGeom>
        </p:spPr>
        <p:txBody>
          <a:bodyPr wrap="square">
            <a:spAutoFit/>
          </a:bodyPr>
          <a:lstStyle/>
          <a:p>
            <a:pPr algn="just"/>
            <a:r>
              <a:rPr lang="en-US" b="1" dirty="0" smtClean="0">
                <a:solidFill>
                  <a:srgbClr val="0070C0"/>
                </a:solidFill>
                <a:latin typeface="Lucida Sans Unicode" pitchFamily="34" charset="0"/>
                <a:cs typeface="Lucida Sans Unicode" pitchFamily="34" charset="0"/>
              </a:rPr>
              <a:t>If all the wavelengths of light are seen at the same time</a:t>
            </a:r>
            <a:r>
              <a:rPr lang="en-US" dirty="0" smtClean="0">
                <a:latin typeface="Lucida Sans Unicode" pitchFamily="34" charset="0"/>
                <a:cs typeface="Lucida Sans Unicode" pitchFamily="34" charset="0"/>
              </a:rPr>
              <a:t>, the eye cannot distinguish the individual wavelengths and the brain has the sensation of </a:t>
            </a:r>
            <a:r>
              <a:rPr lang="en-US" b="1" dirty="0" smtClean="0">
                <a:solidFill>
                  <a:srgbClr val="0070C0"/>
                </a:solidFill>
                <a:latin typeface="Lucida Sans Unicode" pitchFamily="34" charset="0"/>
                <a:cs typeface="Lucida Sans Unicode" pitchFamily="34" charset="0"/>
              </a:rPr>
              <a:t>white light.</a:t>
            </a:r>
          </a:p>
          <a:p>
            <a:endParaRPr lang="en-US" dirty="0">
              <a:latin typeface="Lucida Sans Unicode" pitchFamily="34" charset="0"/>
              <a:cs typeface="Lucida Sans Unicode" pitchFamily="34" charset="0"/>
            </a:endParaRPr>
          </a:p>
          <a:p>
            <a:r>
              <a:rPr lang="en-US" b="1" dirty="0" smtClean="0">
                <a:solidFill>
                  <a:srgbClr val="0070C0"/>
                </a:solidFill>
                <a:latin typeface="Lucida Sans Unicode" pitchFamily="34" charset="0"/>
                <a:cs typeface="Lucida Sans Unicode" pitchFamily="34" charset="0"/>
              </a:rPr>
              <a:t>So …White light </a:t>
            </a:r>
            <a:r>
              <a:rPr lang="en-US" dirty="0" smtClean="0">
                <a:latin typeface="Lucida Sans Unicode" pitchFamily="34" charset="0"/>
                <a:cs typeface="Lucida Sans Unicode" pitchFamily="34" charset="0"/>
              </a:rPr>
              <a:t>is the effect on sight of combining all the visible wavelengths of light. </a:t>
            </a:r>
          </a:p>
        </p:txBody>
      </p:sp>
      <p:sp>
        <p:nvSpPr>
          <p:cNvPr id="5" name="Rectangle 4"/>
          <p:cNvSpPr/>
          <p:nvPr/>
        </p:nvSpPr>
        <p:spPr>
          <a:xfrm>
            <a:off x="4876800" y="3352800"/>
            <a:ext cx="3886200" cy="2585323"/>
          </a:xfrm>
          <a:prstGeom prst="rect">
            <a:avLst/>
          </a:prstGeom>
        </p:spPr>
        <p:txBody>
          <a:bodyPr wrap="square">
            <a:spAutoFit/>
          </a:bodyPr>
          <a:lstStyle/>
          <a:p>
            <a:pPr algn="just"/>
            <a:r>
              <a:rPr lang="en-US" dirty="0" smtClean="0">
                <a:latin typeface="Lucida Sans Unicode" pitchFamily="34" charset="0"/>
                <a:cs typeface="Lucida Sans Unicode" pitchFamily="34" charset="0"/>
              </a:rPr>
              <a:t>White light can be separated into its component wavelengths. One method is to use the different </a:t>
            </a:r>
            <a:r>
              <a:rPr lang="en-US" b="1" dirty="0" smtClean="0">
                <a:solidFill>
                  <a:srgbClr val="0070C0"/>
                </a:solidFill>
                <a:latin typeface="Lucida Sans Unicode" pitchFamily="34" charset="0"/>
                <a:cs typeface="Lucida Sans Unicode" pitchFamily="34" charset="0"/>
              </a:rPr>
              <a:t>degrees of refraction </a:t>
            </a:r>
            <a:r>
              <a:rPr lang="en-US" dirty="0" smtClean="0">
                <a:latin typeface="Lucida Sans Unicode" pitchFamily="34" charset="0"/>
                <a:cs typeface="Lucida Sans Unicode" pitchFamily="34" charset="0"/>
              </a:rPr>
              <a:t>of light that occur in a glass prism. </a:t>
            </a:r>
          </a:p>
          <a:p>
            <a:endParaRPr lang="en-US" dirty="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The result is a spectrum of light, which is traditionally described as the 7 colours of rainbow. </a:t>
            </a:r>
            <a:endParaRPr lang="en-US" dirty="0"/>
          </a:p>
        </p:txBody>
      </p:sp>
      <p:pic>
        <p:nvPicPr>
          <p:cNvPr id="17412" name="Picture 4" descr="http://geology.com/minerals/photos/diamond-dispersion.gif"/>
          <p:cNvPicPr>
            <a:picLocks noChangeAspect="1" noChangeArrowheads="1"/>
          </p:cNvPicPr>
          <p:nvPr/>
        </p:nvPicPr>
        <p:blipFill>
          <a:blip r:embed="rId2" cstate="print"/>
          <a:srcRect/>
          <a:stretch>
            <a:fillRect/>
          </a:stretch>
        </p:blipFill>
        <p:spPr bwMode="auto">
          <a:xfrm>
            <a:off x="685800" y="3200400"/>
            <a:ext cx="3810000" cy="2773682"/>
          </a:xfrm>
          <a:prstGeom prst="rect">
            <a:avLst/>
          </a:prstGeom>
          <a:noFill/>
        </p:spPr>
      </p:pic>
      <p:sp>
        <p:nvSpPr>
          <p:cNvPr id="6" name="TextBox 5"/>
          <p:cNvSpPr txBox="1"/>
          <p:nvPr/>
        </p:nvSpPr>
        <p:spPr>
          <a:xfrm>
            <a:off x="4953000" y="6096000"/>
            <a:ext cx="3886200" cy="369332"/>
          </a:xfrm>
          <a:prstGeom prst="rect">
            <a:avLst/>
          </a:prstGeom>
          <a:noFill/>
        </p:spPr>
        <p:txBody>
          <a:bodyPr wrap="square" rtlCol="0">
            <a:spAutoFit/>
          </a:bodyPr>
          <a:lstStyle/>
          <a:p>
            <a:pPr algn="ctr"/>
            <a:r>
              <a:rPr lang="en-GB" b="1" dirty="0" smtClean="0">
                <a:solidFill>
                  <a:srgbClr val="0070C0"/>
                </a:solidFill>
              </a:rPr>
              <a:t>R O Y G B I V</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04800" y="381000"/>
            <a:ext cx="4876800" cy="584775"/>
          </a:xfrm>
          <a:prstGeom prst="rect">
            <a:avLst/>
          </a:prstGeom>
          <a:noFill/>
        </p:spPr>
        <p:txBody>
          <a:bodyPr wrap="square" rtlCol="0">
            <a:spAutoFit/>
          </a:bodyPr>
          <a:lstStyle/>
          <a:p>
            <a:r>
              <a:rPr lang="en-US" sz="3200" dirty="0" smtClean="0">
                <a:latin typeface="Lucida Sans Unicode" pitchFamily="34" charset="0"/>
                <a:cs typeface="Lucida Sans Unicode" pitchFamily="34" charset="0"/>
              </a:rPr>
              <a:t>Visible Radiation</a:t>
            </a:r>
            <a:endParaRPr lang="en-US" sz="3200" dirty="0">
              <a:latin typeface="Lucida Sans Unicode" pitchFamily="34" charset="0"/>
              <a:cs typeface="Lucida Sans Unicode" pitchFamily="34" charset="0"/>
            </a:endParaRPr>
          </a:p>
        </p:txBody>
      </p:sp>
      <p:sp>
        <p:nvSpPr>
          <p:cNvPr id="3" name="Rectangle 2"/>
          <p:cNvSpPr/>
          <p:nvPr/>
        </p:nvSpPr>
        <p:spPr>
          <a:xfrm>
            <a:off x="457200" y="1447800"/>
            <a:ext cx="8229600" cy="1477328"/>
          </a:xfrm>
          <a:prstGeom prst="rect">
            <a:avLst/>
          </a:prstGeom>
        </p:spPr>
        <p:txBody>
          <a:bodyPr wrap="square">
            <a:spAutoFit/>
          </a:bodyPr>
          <a:lstStyle/>
          <a:p>
            <a:r>
              <a:rPr lang="en-US" b="1" dirty="0" smtClean="0">
                <a:solidFill>
                  <a:srgbClr val="0070C0"/>
                </a:solidFill>
                <a:latin typeface="Lucida Sans Unicode" pitchFamily="34" charset="0"/>
                <a:cs typeface="Lucida Sans Unicode" pitchFamily="34" charset="0"/>
              </a:rPr>
              <a:t>Monochromatic light </a:t>
            </a:r>
            <a:r>
              <a:rPr lang="en-US" dirty="0" smtClean="0">
                <a:latin typeface="Lucida Sans Unicode" pitchFamily="34" charset="0"/>
                <a:cs typeface="Lucida Sans Unicode" pitchFamily="34" charset="0"/>
              </a:rPr>
              <a:t>is light of one particular wavelength and colour.</a:t>
            </a:r>
          </a:p>
          <a:p>
            <a:endParaRPr lang="en-US" dirty="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If the colours of the spectrum are recombined, then white light is again produced. Varying proportions of the individual colours can produce different quality of “white” light.</a:t>
            </a:r>
            <a:endParaRPr lang="en-US" dirty="0"/>
          </a:p>
        </p:txBody>
      </p:sp>
      <p:pic>
        <p:nvPicPr>
          <p:cNvPr id="5122" name="Picture 2" descr="http://static.ddmcdn.com/gif/light-4-a.jpg"/>
          <p:cNvPicPr>
            <a:picLocks noChangeAspect="1" noChangeArrowheads="1"/>
          </p:cNvPicPr>
          <p:nvPr/>
        </p:nvPicPr>
        <p:blipFill>
          <a:blip r:embed="rId2" cstate="print"/>
          <a:srcRect/>
          <a:stretch>
            <a:fillRect/>
          </a:stretch>
        </p:blipFill>
        <p:spPr bwMode="auto">
          <a:xfrm>
            <a:off x="1676400" y="3276600"/>
            <a:ext cx="4114800" cy="2743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304800"/>
            <a:ext cx="7772400" cy="584775"/>
          </a:xfrm>
          <a:prstGeom prst="rect">
            <a:avLst/>
          </a:prstGeom>
          <a:noFill/>
        </p:spPr>
        <p:txBody>
          <a:bodyPr wrap="square" rtlCol="0">
            <a:spAutoFit/>
          </a:bodyPr>
          <a:lstStyle/>
          <a:p>
            <a:r>
              <a:rPr lang="en-US" sz="3200" dirty="0" smtClean="0">
                <a:latin typeface="Lucida Sans Unicode" pitchFamily="34" charset="0"/>
                <a:cs typeface="Lucida Sans Unicode" pitchFamily="34" charset="0"/>
              </a:rPr>
              <a:t>2. Non Visible Radiation</a:t>
            </a:r>
            <a:endParaRPr lang="en-US" sz="3200" dirty="0">
              <a:latin typeface="Lucida Sans Unicode" pitchFamily="34" charset="0"/>
              <a:cs typeface="Lucida Sans Unicode" pitchFamily="34" charset="0"/>
            </a:endParaRPr>
          </a:p>
        </p:txBody>
      </p:sp>
      <p:sp>
        <p:nvSpPr>
          <p:cNvPr id="3" name="Rectangle 2"/>
          <p:cNvSpPr/>
          <p:nvPr/>
        </p:nvSpPr>
        <p:spPr>
          <a:xfrm>
            <a:off x="457200" y="990600"/>
            <a:ext cx="8686800" cy="5355312"/>
          </a:xfrm>
          <a:prstGeom prst="rect">
            <a:avLst/>
          </a:prstGeom>
        </p:spPr>
        <p:txBody>
          <a:bodyPr wrap="square">
            <a:spAutoFit/>
          </a:bodyPr>
          <a:lstStyle/>
          <a:p>
            <a:r>
              <a:rPr lang="en-US" dirty="0" smtClean="0">
                <a:latin typeface="Lucida Sans Unicode" pitchFamily="34" charset="0"/>
                <a:cs typeface="Lucida Sans Unicode" pitchFamily="34" charset="0"/>
              </a:rPr>
              <a:t>‘Non visible’ electromagnetic radiation has wavelengths </a:t>
            </a:r>
            <a:r>
              <a:rPr lang="en-US" b="1" dirty="0" smtClean="0">
                <a:solidFill>
                  <a:srgbClr val="0070C0"/>
                </a:solidFill>
                <a:latin typeface="Lucida Sans Unicode" pitchFamily="34" charset="0"/>
                <a:cs typeface="Lucida Sans Unicode" pitchFamily="34" charset="0"/>
              </a:rPr>
              <a:t>outside the range of visible wavelengths</a:t>
            </a:r>
            <a:r>
              <a:rPr lang="en-US" dirty="0" smtClean="0">
                <a:latin typeface="Lucida Sans Unicode" pitchFamily="34" charset="0"/>
                <a:cs typeface="Lucida Sans Unicode" pitchFamily="34" charset="0"/>
              </a:rPr>
              <a:t>, and hence cannot be detected by the eye. </a:t>
            </a:r>
          </a:p>
          <a:p>
            <a:endParaRPr lang="en-US" dirty="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However, the following are relevant to the lighting processes :-</a:t>
            </a:r>
          </a:p>
          <a:p>
            <a:endParaRPr lang="en-US" dirty="0" smtClean="0">
              <a:latin typeface="Lucida Sans Unicode" pitchFamily="34" charset="0"/>
              <a:cs typeface="Lucida Sans Unicode" pitchFamily="34" charset="0"/>
            </a:endParaRPr>
          </a:p>
          <a:p>
            <a:r>
              <a:rPr lang="en-US" dirty="0" smtClean="0">
                <a:solidFill>
                  <a:srgbClr val="FF0000"/>
                </a:solidFill>
                <a:latin typeface="Lucida Sans Unicode" pitchFamily="34" charset="0"/>
                <a:cs typeface="Lucida Sans Unicode" pitchFamily="34" charset="0"/>
              </a:rPr>
              <a:t>Infrared (IR)</a:t>
            </a:r>
          </a:p>
          <a:p>
            <a:endParaRPr lang="en-US" dirty="0" smtClean="0">
              <a:latin typeface="Lucida Sans Unicode" pitchFamily="34" charset="0"/>
              <a:cs typeface="Lucida Sans Unicode" pitchFamily="34" charset="0"/>
            </a:endParaRPr>
          </a:p>
          <a:p>
            <a:r>
              <a:rPr lang="en-US" b="1" dirty="0" smtClean="0">
                <a:solidFill>
                  <a:srgbClr val="0070C0"/>
                </a:solidFill>
                <a:latin typeface="Lucida Sans Unicode" pitchFamily="34" charset="0"/>
                <a:cs typeface="Lucida Sans Unicode" pitchFamily="34" charset="0"/>
              </a:rPr>
              <a:t>Infrared radiation has wavelengths slightly </a:t>
            </a:r>
          </a:p>
          <a:p>
            <a:r>
              <a:rPr lang="en-US" b="1" dirty="0" smtClean="0">
                <a:solidFill>
                  <a:srgbClr val="0070C0"/>
                </a:solidFill>
                <a:latin typeface="Lucida Sans Unicode" pitchFamily="34" charset="0"/>
                <a:cs typeface="Lucida Sans Unicode" pitchFamily="34" charset="0"/>
              </a:rPr>
              <a:t>greater than those of red light </a:t>
            </a:r>
            <a:r>
              <a:rPr lang="en-US" dirty="0" smtClean="0">
                <a:latin typeface="Lucida Sans Unicode" pitchFamily="34" charset="0"/>
                <a:cs typeface="Lucida Sans Unicode" pitchFamily="34" charset="0"/>
              </a:rPr>
              <a:t>and can be </a:t>
            </a:r>
          </a:p>
          <a:p>
            <a:r>
              <a:rPr lang="en-US" dirty="0" smtClean="0">
                <a:latin typeface="Lucida Sans Unicode" pitchFamily="34" charset="0"/>
                <a:cs typeface="Lucida Sans Unicode" pitchFamily="34" charset="0"/>
              </a:rPr>
              <a:t>felt as heat radiation from the sun and </a:t>
            </a:r>
          </a:p>
          <a:p>
            <a:r>
              <a:rPr lang="en-US" dirty="0" smtClean="0">
                <a:latin typeface="Lucida Sans Unicode" pitchFamily="34" charset="0"/>
                <a:cs typeface="Lucida Sans Unicode" pitchFamily="34" charset="0"/>
              </a:rPr>
              <a:t>other heated bodies. </a:t>
            </a:r>
          </a:p>
          <a:p>
            <a:endParaRPr lang="en-US" dirty="0" smtClean="0">
              <a:latin typeface="Lucida Sans Unicode" pitchFamily="34" charset="0"/>
              <a:cs typeface="Lucida Sans Unicode" pitchFamily="34" charset="0"/>
            </a:endParaRPr>
          </a:p>
          <a:p>
            <a:r>
              <a:rPr lang="en-US" b="1" dirty="0" smtClean="0">
                <a:solidFill>
                  <a:srgbClr val="7030A0"/>
                </a:solidFill>
                <a:latin typeface="Lucida Sans Unicode" pitchFamily="34" charset="0"/>
                <a:cs typeface="Lucida Sans Unicode" pitchFamily="34" charset="0"/>
              </a:rPr>
              <a:t>Ultraviolet (UV)</a:t>
            </a:r>
          </a:p>
          <a:p>
            <a:endParaRPr lang="en-US" b="1" dirty="0" smtClean="0">
              <a:solidFill>
                <a:srgbClr val="7030A0"/>
              </a:solidFill>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Ultraviolet radiation </a:t>
            </a:r>
            <a:r>
              <a:rPr lang="en-US" b="1" dirty="0" smtClean="0">
                <a:solidFill>
                  <a:srgbClr val="0070C0"/>
                </a:solidFill>
                <a:latin typeface="Lucida Sans Unicode" pitchFamily="34" charset="0"/>
                <a:cs typeface="Lucida Sans Unicode" pitchFamily="34" charset="0"/>
              </a:rPr>
              <a:t>has wavelengths </a:t>
            </a:r>
          </a:p>
          <a:p>
            <a:r>
              <a:rPr lang="en-US" b="1" dirty="0" smtClean="0">
                <a:solidFill>
                  <a:srgbClr val="0070C0"/>
                </a:solidFill>
                <a:latin typeface="Lucida Sans Unicode" pitchFamily="34" charset="0"/>
                <a:cs typeface="Lucida Sans Unicode" pitchFamily="34" charset="0"/>
              </a:rPr>
              <a:t>slightly less than those of violet light</a:t>
            </a:r>
            <a:r>
              <a:rPr lang="en-US" dirty="0" smtClean="0">
                <a:latin typeface="Lucida Sans Unicode" pitchFamily="34" charset="0"/>
                <a:cs typeface="Lucida Sans Unicode" pitchFamily="34" charset="0"/>
              </a:rPr>
              <a:t>.</a:t>
            </a:r>
          </a:p>
          <a:p>
            <a:r>
              <a:rPr lang="en-US" dirty="0" smtClean="0">
                <a:latin typeface="Lucida Sans Unicode" pitchFamily="34" charset="0"/>
                <a:cs typeface="Lucida Sans Unicode" pitchFamily="34" charset="0"/>
              </a:rPr>
              <a:t>It is emitted by the sun and other </a:t>
            </a:r>
          </a:p>
          <a:p>
            <a:r>
              <a:rPr lang="en-US" dirty="0" smtClean="0">
                <a:latin typeface="Lucida Sans Unicode" pitchFamily="34" charset="0"/>
                <a:cs typeface="Lucida Sans Unicode" pitchFamily="34" charset="0"/>
              </a:rPr>
              <a:t>objects at high temperature.</a:t>
            </a:r>
            <a:endParaRPr lang="en-US" b="1" dirty="0" smtClean="0">
              <a:solidFill>
                <a:srgbClr val="7030A0"/>
              </a:solidFill>
              <a:latin typeface="Lucida Sans Unicode" pitchFamily="34" charset="0"/>
              <a:cs typeface="Lucida Sans Unicode" pitchFamily="34" charset="0"/>
            </a:endParaRPr>
          </a:p>
          <a:p>
            <a:endParaRPr lang="en-US" b="1" dirty="0" smtClean="0">
              <a:solidFill>
                <a:srgbClr val="7030A0"/>
              </a:solidFill>
              <a:latin typeface="Lucida Sans Unicode" pitchFamily="34" charset="0"/>
              <a:cs typeface="Lucida Sans Unicode" pitchFamily="34" charset="0"/>
            </a:endParaRPr>
          </a:p>
        </p:txBody>
      </p:sp>
      <p:pic>
        <p:nvPicPr>
          <p:cNvPr id="2050" name="Picture 2" descr="File:Ir girl.png">
            <a:hlinkClick r:id="rId2"/>
          </p:cNvPr>
          <p:cNvPicPr>
            <a:picLocks noChangeAspect="1" noChangeArrowheads="1"/>
          </p:cNvPicPr>
          <p:nvPr/>
        </p:nvPicPr>
        <p:blipFill>
          <a:blip r:embed="rId3" cstate="print"/>
          <a:srcRect/>
          <a:stretch>
            <a:fillRect/>
          </a:stretch>
        </p:blipFill>
        <p:spPr bwMode="auto">
          <a:xfrm>
            <a:off x="5867400" y="2209800"/>
            <a:ext cx="2645434" cy="1752600"/>
          </a:xfrm>
          <a:prstGeom prst="rect">
            <a:avLst/>
          </a:prstGeom>
          <a:noFill/>
        </p:spPr>
      </p:pic>
      <p:sp>
        <p:nvSpPr>
          <p:cNvPr id="5" name="Rectangle 4"/>
          <p:cNvSpPr/>
          <p:nvPr/>
        </p:nvSpPr>
        <p:spPr>
          <a:xfrm>
            <a:off x="5791200" y="3962400"/>
            <a:ext cx="3200400" cy="523220"/>
          </a:xfrm>
          <a:prstGeom prst="rect">
            <a:avLst/>
          </a:prstGeom>
        </p:spPr>
        <p:txBody>
          <a:bodyPr wrap="square">
            <a:spAutoFit/>
          </a:bodyPr>
          <a:lstStyle/>
          <a:p>
            <a:r>
              <a:rPr lang="en-US" sz="1400" dirty="0" smtClean="0"/>
              <a:t>An image of two people in mid-infrared </a:t>
            </a:r>
          </a:p>
          <a:p>
            <a:r>
              <a:rPr lang="en-US" sz="1400" dirty="0" smtClean="0"/>
              <a:t>("thermal") light </a:t>
            </a:r>
            <a:endParaRPr lang="en-US" sz="1400" dirty="0"/>
          </a:p>
        </p:txBody>
      </p:sp>
      <p:pic>
        <p:nvPicPr>
          <p:cNvPr id="4098" name="Picture 2" descr="http://solarxsarasota.com/wp-content/uploads/2011/05/Crowded-Sunbathers.jpg"/>
          <p:cNvPicPr>
            <a:picLocks noChangeAspect="1" noChangeArrowheads="1"/>
          </p:cNvPicPr>
          <p:nvPr/>
        </p:nvPicPr>
        <p:blipFill>
          <a:blip r:embed="rId4" cstate="print"/>
          <a:srcRect/>
          <a:stretch>
            <a:fillRect/>
          </a:stretch>
        </p:blipFill>
        <p:spPr bwMode="auto">
          <a:xfrm>
            <a:off x="5867400" y="4495800"/>
            <a:ext cx="2667000" cy="1769634"/>
          </a:xfrm>
          <a:prstGeom prst="rect">
            <a:avLst/>
          </a:prstGeom>
          <a:noFill/>
        </p:spPr>
      </p:pic>
      <p:sp>
        <p:nvSpPr>
          <p:cNvPr id="7" name="Rectangle 6"/>
          <p:cNvSpPr/>
          <p:nvPr/>
        </p:nvSpPr>
        <p:spPr>
          <a:xfrm>
            <a:off x="5791200" y="6334780"/>
            <a:ext cx="3200400" cy="523220"/>
          </a:xfrm>
          <a:prstGeom prst="rect">
            <a:avLst/>
          </a:prstGeom>
        </p:spPr>
        <p:txBody>
          <a:bodyPr wrap="square">
            <a:spAutoFit/>
          </a:bodyPr>
          <a:lstStyle/>
          <a:p>
            <a:r>
              <a:rPr lang="en-US" sz="1400" dirty="0" smtClean="0"/>
              <a:t>Without protection, excessive UV can cause skin and eye damage  </a:t>
            </a:r>
            <a:endParaRPr lang="en-US" sz="1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1066800"/>
            <a:ext cx="4038600" cy="5078313"/>
          </a:xfrm>
          <a:prstGeom prst="rect">
            <a:avLst/>
          </a:prstGeom>
        </p:spPr>
        <p:txBody>
          <a:bodyPr wrap="square">
            <a:spAutoFit/>
          </a:bodyPr>
          <a:lstStyle/>
          <a:p>
            <a:r>
              <a:rPr lang="en-US" dirty="0" smtClean="0">
                <a:latin typeface="Lucida Sans Unicode" pitchFamily="34" charset="0"/>
                <a:cs typeface="Lucida Sans Unicode" pitchFamily="34" charset="0"/>
              </a:rPr>
              <a:t>Infrared light is used in industrial, scientific, and medical applications. </a:t>
            </a:r>
          </a:p>
          <a:p>
            <a:endParaRPr lang="en-US" dirty="0" smtClean="0">
              <a:latin typeface="Lucida Sans Unicode" pitchFamily="34" charset="0"/>
              <a:cs typeface="Lucida Sans Unicode" pitchFamily="34" charset="0"/>
            </a:endParaRPr>
          </a:p>
          <a:p>
            <a:pPr algn="just"/>
            <a:r>
              <a:rPr lang="en-US" b="1" dirty="0" smtClean="0">
                <a:solidFill>
                  <a:srgbClr val="0070C0"/>
                </a:solidFill>
                <a:latin typeface="Lucida Sans Unicode" pitchFamily="34" charset="0"/>
                <a:cs typeface="Lucida Sans Unicode" pitchFamily="34" charset="0"/>
              </a:rPr>
              <a:t>Since the heating of a substance emits infrared light</a:t>
            </a:r>
            <a:r>
              <a:rPr lang="en-US" dirty="0" smtClean="0">
                <a:latin typeface="Lucida Sans Unicode" pitchFamily="34" charset="0"/>
                <a:cs typeface="Lucida Sans Unicode" pitchFamily="34" charset="0"/>
              </a:rPr>
              <a:t>…..night-vision devices using infrared illumination allow people or animals to be observed without the observer being detected. </a:t>
            </a:r>
          </a:p>
          <a:p>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Infrared imaging cameras use </a:t>
            </a:r>
            <a:r>
              <a:rPr lang="en-US" b="1" dirty="0" smtClean="0">
                <a:solidFill>
                  <a:srgbClr val="0070C0"/>
                </a:solidFill>
                <a:latin typeface="Lucida Sans Unicode" pitchFamily="34" charset="0"/>
                <a:cs typeface="Lucida Sans Unicode" pitchFamily="34" charset="0"/>
              </a:rPr>
              <a:t>‘far red’</a:t>
            </a:r>
            <a:r>
              <a:rPr lang="en-US" dirty="0" smtClean="0">
                <a:latin typeface="Lucida Sans Unicode" pitchFamily="34" charset="0"/>
                <a:cs typeface="Lucida Sans Unicode" pitchFamily="34" charset="0"/>
              </a:rPr>
              <a:t> wavelengths to </a:t>
            </a:r>
            <a:r>
              <a:rPr lang="en-US" b="1" dirty="0" smtClean="0">
                <a:solidFill>
                  <a:srgbClr val="0070C0"/>
                </a:solidFill>
                <a:latin typeface="Lucida Sans Unicode" pitchFamily="34" charset="0"/>
                <a:cs typeface="Lucida Sans Unicode" pitchFamily="34" charset="0"/>
              </a:rPr>
              <a:t>detect heat loss in insulated systems, observe changing blood flow in the skin, and overheating of electrical apparatus.</a:t>
            </a:r>
            <a:r>
              <a:rPr lang="en-US" dirty="0" smtClean="0">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‘Near red’ </a:t>
            </a:r>
            <a:r>
              <a:rPr lang="en-US" dirty="0" smtClean="0">
                <a:latin typeface="Lucida Sans Unicode" pitchFamily="34" charset="0"/>
                <a:cs typeface="Lucida Sans Unicode" pitchFamily="34" charset="0"/>
              </a:rPr>
              <a:t>is used in your </a:t>
            </a:r>
            <a:r>
              <a:rPr lang="en-US" b="1" dirty="0" smtClean="0">
                <a:solidFill>
                  <a:srgbClr val="0070C0"/>
                </a:solidFill>
                <a:latin typeface="Lucida Sans Unicode" pitchFamily="34" charset="0"/>
                <a:cs typeface="Lucida Sans Unicode" pitchFamily="34" charset="0"/>
              </a:rPr>
              <a:t>TV remote control.</a:t>
            </a:r>
            <a:endParaRPr lang="en-US" b="1" dirty="0">
              <a:solidFill>
                <a:srgbClr val="0070C0"/>
              </a:solidFill>
              <a:latin typeface="Lucida Sans Unicode" pitchFamily="34" charset="0"/>
              <a:cs typeface="Lucida Sans Unicode" pitchFamily="34" charset="0"/>
            </a:endParaRPr>
          </a:p>
        </p:txBody>
      </p:sp>
      <p:sp>
        <p:nvSpPr>
          <p:cNvPr id="3" name="Rectangle 2"/>
          <p:cNvSpPr/>
          <p:nvPr/>
        </p:nvSpPr>
        <p:spPr>
          <a:xfrm>
            <a:off x="609600" y="457200"/>
            <a:ext cx="2242922" cy="523220"/>
          </a:xfrm>
          <a:prstGeom prst="rect">
            <a:avLst/>
          </a:prstGeom>
        </p:spPr>
        <p:txBody>
          <a:bodyPr wrap="none">
            <a:spAutoFit/>
          </a:bodyPr>
          <a:lstStyle/>
          <a:p>
            <a:r>
              <a:rPr lang="en-US" sz="2800" dirty="0" smtClean="0">
                <a:latin typeface="Lucida Sans Unicode" pitchFamily="34" charset="0"/>
                <a:cs typeface="Lucida Sans Unicode" pitchFamily="34" charset="0"/>
              </a:rPr>
              <a:t>Infrared (IR)</a:t>
            </a:r>
          </a:p>
        </p:txBody>
      </p:sp>
      <p:pic>
        <p:nvPicPr>
          <p:cNvPr id="20482" name="Picture 2" descr="http://irzoom.com/tiny_mce/plugins/imagemanager/files/whole_site_gallery/Barcode_Scan_1.jpg"/>
          <p:cNvPicPr>
            <a:picLocks noChangeAspect="1" noChangeArrowheads="1"/>
          </p:cNvPicPr>
          <p:nvPr/>
        </p:nvPicPr>
        <p:blipFill>
          <a:blip r:embed="rId2" cstate="print"/>
          <a:srcRect/>
          <a:stretch>
            <a:fillRect/>
          </a:stretch>
        </p:blipFill>
        <p:spPr bwMode="auto">
          <a:xfrm>
            <a:off x="5486400" y="381000"/>
            <a:ext cx="2895600" cy="2061350"/>
          </a:xfrm>
          <a:prstGeom prst="rect">
            <a:avLst/>
          </a:prstGeom>
          <a:noFill/>
        </p:spPr>
      </p:pic>
      <p:pic>
        <p:nvPicPr>
          <p:cNvPr id="20486" name="Picture 6" descr="http://www.tuvie.com/wp-content/uploads/eyeclops-night-vision-goggles2.jpg"/>
          <p:cNvPicPr>
            <a:picLocks noChangeAspect="1" noChangeArrowheads="1"/>
          </p:cNvPicPr>
          <p:nvPr/>
        </p:nvPicPr>
        <p:blipFill>
          <a:blip r:embed="rId3" cstate="print"/>
          <a:srcRect/>
          <a:stretch>
            <a:fillRect/>
          </a:stretch>
        </p:blipFill>
        <p:spPr bwMode="auto">
          <a:xfrm>
            <a:off x="6947403" y="2590800"/>
            <a:ext cx="2196597" cy="1605957"/>
          </a:xfrm>
          <a:prstGeom prst="rect">
            <a:avLst/>
          </a:prstGeom>
          <a:noFill/>
        </p:spPr>
      </p:pic>
      <p:pic>
        <p:nvPicPr>
          <p:cNvPr id="57346" name="Picture 2" descr="http://t2.gstatic.com/images?q=tbn:ANd9GcSVY-OJ7REsiji2lf-YYJ24sxve5T7jXyQudOccLSUOvBnTpWY_4g"/>
          <p:cNvPicPr>
            <a:picLocks noChangeAspect="1" noChangeArrowheads="1"/>
          </p:cNvPicPr>
          <p:nvPr/>
        </p:nvPicPr>
        <p:blipFill>
          <a:blip r:embed="rId4" cstate="print"/>
          <a:srcRect/>
          <a:stretch>
            <a:fillRect/>
          </a:stretch>
        </p:blipFill>
        <p:spPr bwMode="auto">
          <a:xfrm>
            <a:off x="7162800" y="4343400"/>
            <a:ext cx="1981200" cy="1318400"/>
          </a:xfrm>
          <a:prstGeom prst="rect">
            <a:avLst/>
          </a:prstGeom>
          <a:noFill/>
        </p:spPr>
      </p:pic>
      <p:pic>
        <p:nvPicPr>
          <p:cNvPr id="57348" name="Picture 4" descr="http://www.ucd.ie/uii/images/thermal_comp_large.jpg"/>
          <p:cNvPicPr>
            <a:picLocks noChangeAspect="1" noChangeArrowheads="1"/>
          </p:cNvPicPr>
          <p:nvPr/>
        </p:nvPicPr>
        <p:blipFill>
          <a:blip r:embed="rId5" cstate="print"/>
          <a:srcRect/>
          <a:stretch>
            <a:fillRect/>
          </a:stretch>
        </p:blipFill>
        <p:spPr bwMode="auto">
          <a:xfrm>
            <a:off x="4724400" y="2666999"/>
            <a:ext cx="2438400" cy="3235570"/>
          </a:xfrm>
          <a:prstGeom prst="rect">
            <a:avLst/>
          </a:prstGeom>
          <a:noFill/>
        </p:spPr>
      </p:pic>
      <p:sp>
        <p:nvSpPr>
          <p:cNvPr id="9" name="TextBox 8"/>
          <p:cNvSpPr txBox="1"/>
          <p:nvPr/>
        </p:nvSpPr>
        <p:spPr>
          <a:xfrm>
            <a:off x="7162800" y="5715000"/>
            <a:ext cx="3276600" cy="738664"/>
          </a:xfrm>
          <a:prstGeom prst="rect">
            <a:avLst/>
          </a:prstGeom>
          <a:noFill/>
        </p:spPr>
        <p:txBody>
          <a:bodyPr wrap="square" rtlCol="0">
            <a:spAutoFit/>
          </a:bodyPr>
          <a:lstStyle/>
          <a:p>
            <a:r>
              <a:rPr lang="en-GB" sz="1400" dirty="0" smtClean="0"/>
              <a:t>Passive Infrared device </a:t>
            </a:r>
          </a:p>
          <a:p>
            <a:r>
              <a:rPr lang="en-GB" sz="1400" dirty="0" smtClean="0"/>
              <a:t>(PIR)</a:t>
            </a:r>
            <a:br>
              <a:rPr lang="en-GB" sz="1400" dirty="0" smtClean="0"/>
            </a:b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8061" y="304800"/>
            <a:ext cx="2924503" cy="523220"/>
          </a:xfrm>
          <a:prstGeom prst="rect">
            <a:avLst/>
          </a:prstGeom>
        </p:spPr>
        <p:txBody>
          <a:bodyPr wrap="square">
            <a:spAutoFit/>
          </a:bodyPr>
          <a:lstStyle/>
          <a:p>
            <a:r>
              <a:rPr lang="en-US" sz="2800" dirty="0" smtClean="0">
                <a:latin typeface="Lucida Sans Unicode" pitchFamily="34" charset="0"/>
                <a:cs typeface="Lucida Sans Unicode" pitchFamily="34" charset="0"/>
              </a:rPr>
              <a:t>Ultraviolet (UV)</a:t>
            </a:r>
          </a:p>
        </p:txBody>
      </p:sp>
      <p:pic>
        <p:nvPicPr>
          <p:cNvPr id="21506" name="Picture 2" descr="Mini UV Lamp, LW UVL-4"/>
          <p:cNvPicPr>
            <a:picLocks noChangeAspect="1" noChangeArrowheads="1"/>
          </p:cNvPicPr>
          <p:nvPr/>
        </p:nvPicPr>
        <p:blipFill>
          <a:blip r:embed="rId2" cstate="print"/>
          <a:srcRect/>
          <a:stretch>
            <a:fillRect/>
          </a:stretch>
        </p:blipFill>
        <p:spPr bwMode="auto">
          <a:xfrm>
            <a:off x="5638800" y="533400"/>
            <a:ext cx="1714500" cy="2524126"/>
          </a:xfrm>
          <a:prstGeom prst="rect">
            <a:avLst/>
          </a:prstGeom>
          <a:noFill/>
        </p:spPr>
      </p:pic>
      <p:sp>
        <p:nvSpPr>
          <p:cNvPr id="4" name="Rectangle 3"/>
          <p:cNvSpPr/>
          <p:nvPr/>
        </p:nvSpPr>
        <p:spPr>
          <a:xfrm>
            <a:off x="349665" y="1524000"/>
            <a:ext cx="5486400" cy="5447645"/>
          </a:xfrm>
          <a:prstGeom prst="rect">
            <a:avLst/>
          </a:prstGeom>
        </p:spPr>
        <p:txBody>
          <a:bodyPr wrap="square">
            <a:spAutoFit/>
          </a:bodyPr>
          <a:lstStyle/>
          <a:p>
            <a:r>
              <a:rPr lang="en-US" dirty="0" smtClean="0">
                <a:latin typeface="Lucida Sans Unicode" pitchFamily="34" charset="0"/>
                <a:cs typeface="Lucida Sans Unicode" pitchFamily="34" charset="0"/>
              </a:rPr>
              <a:t>UV lights are used for various applications </a:t>
            </a:r>
          </a:p>
          <a:p>
            <a:r>
              <a:rPr lang="en-US" dirty="0" smtClean="0">
                <a:latin typeface="Lucida Sans Unicode" pitchFamily="34" charset="0"/>
                <a:cs typeface="Lucida Sans Unicode" pitchFamily="34" charset="0"/>
              </a:rPr>
              <a:t>such as :-</a:t>
            </a:r>
          </a:p>
          <a:p>
            <a:endParaRPr lang="en-US" dirty="0" smtClean="0">
              <a:latin typeface="Lucida Sans Unicode" pitchFamily="34" charset="0"/>
              <a:cs typeface="Lucida Sans Unicode" pitchFamily="34" charset="0"/>
            </a:endParaRPr>
          </a:p>
          <a:p>
            <a:pPr algn="just">
              <a:buFont typeface="Arial" pitchFamily="34" charset="0"/>
              <a:buChar char="•"/>
            </a:pPr>
            <a:r>
              <a:rPr lang="en-US" dirty="0" smtClean="0">
                <a:latin typeface="Lucida Sans Unicode" pitchFamily="34" charset="0"/>
                <a:cs typeface="Lucida Sans Unicode" pitchFamily="34" charset="0"/>
              </a:rPr>
              <a:t> </a:t>
            </a:r>
            <a:r>
              <a:rPr lang="en-US" sz="1600" b="1" dirty="0" smtClean="0">
                <a:solidFill>
                  <a:srgbClr val="0070C0"/>
                </a:solidFill>
                <a:latin typeface="Lucida Sans Unicode" pitchFamily="34" charset="0"/>
                <a:cs typeface="Lucida Sans Unicode" pitchFamily="34" charset="0"/>
              </a:rPr>
              <a:t>To detect forgeries of bank notes</a:t>
            </a:r>
            <a:r>
              <a:rPr lang="en-US" sz="1600" dirty="0" smtClean="0">
                <a:latin typeface="Lucida Sans Unicode" pitchFamily="34" charset="0"/>
                <a:cs typeface="Lucida Sans Unicode" pitchFamily="34" charset="0"/>
              </a:rPr>
              <a:t>. </a:t>
            </a:r>
          </a:p>
          <a:p>
            <a:pPr algn="just"/>
            <a:r>
              <a:rPr lang="en-US" sz="1600" dirty="0" smtClean="0">
                <a:latin typeface="Lucida Sans Unicode" pitchFamily="34" charset="0"/>
                <a:cs typeface="Lucida Sans Unicode" pitchFamily="34" charset="0"/>
              </a:rPr>
              <a:t>  Forgeries are mainly printed on inferior bleached</a:t>
            </a:r>
          </a:p>
          <a:p>
            <a:pPr algn="just"/>
            <a:r>
              <a:rPr lang="en-US" sz="1600" dirty="0" smtClean="0">
                <a:latin typeface="Lucida Sans Unicode" pitchFamily="34" charset="0"/>
                <a:cs typeface="Lucida Sans Unicode" pitchFamily="34" charset="0"/>
              </a:rPr>
              <a:t>  paper or photocopied. Forgeries will glow under</a:t>
            </a:r>
          </a:p>
          <a:p>
            <a:pPr algn="just"/>
            <a:r>
              <a:rPr lang="en-US" sz="1600" dirty="0" smtClean="0">
                <a:latin typeface="Lucida Sans Unicode" pitchFamily="34" charset="0"/>
                <a:cs typeface="Lucida Sans Unicode" pitchFamily="34" charset="0"/>
              </a:rPr>
              <a:t>  UV light.</a:t>
            </a:r>
          </a:p>
          <a:p>
            <a:pPr algn="just"/>
            <a:endParaRPr lang="en-US" sz="1600" dirty="0" smtClean="0">
              <a:latin typeface="Lucida Sans Unicode" pitchFamily="34" charset="0"/>
              <a:cs typeface="Lucida Sans Unicode" pitchFamily="34" charset="0"/>
            </a:endParaRPr>
          </a:p>
          <a:p>
            <a:pPr algn="just">
              <a:buFont typeface="Arial" pitchFamily="34" charset="0"/>
              <a:buChar char="•"/>
            </a:pPr>
            <a:r>
              <a:rPr lang="en-US" sz="1600" dirty="0" smtClean="0">
                <a:latin typeface="Lucida Sans Unicode" pitchFamily="34" charset="0"/>
                <a:cs typeface="Lucida Sans Unicode" pitchFamily="34" charset="0"/>
              </a:rPr>
              <a:t> </a:t>
            </a:r>
            <a:r>
              <a:rPr lang="en-US" sz="1600" b="1" dirty="0" smtClean="0">
                <a:solidFill>
                  <a:srgbClr val="0070C0"/>
                </a:solidFill>
                <a:latin typeface="Lucida Sans Unicode" pitchFamily="34" charset="0"/>
                <a:cs typeface="Lucida Sans Unicode" pitchFamily="34" charset="0"/>
              </a:rPr>
              <a:t>Crime Scene investigation</a:t>
            </a:r>
          </a:p>
          <a:p>
            <a:pPr algn="just"/>
            <a:r>
              <a:rPr lang="en-US" sz="1600" dirty="0" smtClean="0">
                <a:latin typeface="Lucida Sans Unicode" pitchFamily="34" charset="0"/>
                <a:cs typeface="Lucida Sans Unicode" pitchFamily="34" charset="0"/>
              </a:rPr>
              <a:t>  UV light is used to detect the presence of trace</a:t>
            </a:r>
          </a:p>
          <a:p>
            <a:pPr algn="just"/>
            <a:r>
              <a:rPr lang="en-US" sz="1600" dirty="0" smtClean="0">
                <a:latin typeface="Lucida Sans Unicode" pitchFamily="34" charset="0"/>
                <a:cs typeface="Lucida Sans Unicode" pitchFamily="34" charset="0"/>
              </a:rPr>
              <a:t>  evidence in forensic investigations. Blood, urine, </a:t>
            </a:r>
          </a:p>
          <a:p>
            <a:pPr algn="just"/>
            <a:r>
              <a:rPr lang="en-US" sz="1600" dirty="0" smtClean="0">
                <a:latin typeface="Lucida Sans Unicode" pitchFamily="34" charset="0"/>
                <a:cs typeface="Lucida Sans Unicode" pitchFamily="34" charset="0"/>
              </a:rPr>
              <a:t>  and saliva can present visible fluorescence because</a:t>
            </a:r>
          </a:p>
          <a:p>
            <a:pPr algn="just"/>
            <a:r>
              <a:rPr lang="en-US" sz="1600" dirty="0" smtClean="0">
                <a:latin typeface="Lucida Sans Unicode" pitchFamily="34" charset="0"/>
                <a:cs typeface="Lucida Sans Unicode" pitchFamily="34" charset="0"/>
              </a:rPr>
              <a:t>  of vitamins and proteins in the substance.</a:t>
            </a:r>
          </a:p>
          <a:p>
            <a:pPr algn="just">
              <a:buFont typeface="Arial" pitchFamily="34" charset="0"/>
              <a:buChar char="•"/>
            </a:pPr>
            <a:endParaRPr lang="en-US" sz="1600" dirty="0" smtClean="0">
              <a:latin typeface="Lucida Sans Unicode" pitchFamily="34" charset="0"/>
              <a:cs typeface="Lucida Sans Unicode" pitchFamily="34" charset="0"/>
            </a:endParaRPr>
          </a:p>
          <a:p>
            <a:pPr algn="just">
              <a:buFont typeface="Arial" pitchFamily="34" charset="0"/>
              <a:buChar char="•"/>
            </a:pPr>
            <a:r>
              <a:rPr lang="en-US" sz="1600" dirty="0" smtClean="0">
                <a:latin typeface="Lucida Sans Unicode" pitchFamily="34" charset="0"/>
                <a:cs typeface="Lucida Sans Unicode" pitchFamily="34" charset="0"/>
              </a:rPr>
              <a:t> </a:t>
            </a:r>
            <a:r>
              <a:rPr lang="en-US" sz="1600" b="1" dirty="0" smtClean="0">
                <a:solidFill>
                  <a:srgbClr val="0070C0"/>
                </a:solidFill>
                <a:latin typeface="Lucida Sans Unicode" pitchFamily="34" charset="0"/>
                <a:cs typeface="Lucida Sans Unicode" pitchFamily="34" charset="0"/>
              </a:rPr>
              <a:t>Gemstone &amp; Mineral inspection</a:t>
            </a:r>
          </a:p>
          <a:p>
            <a:pPr algn="just"/>
            <a:r>
              <a:rPr lang="en-US" sz="1600" dirty="0" smtClean="0">
                <a:latin typeface="Lucida Sans Unicode" pitchFamily="34" charset="0"/>
                <a:cs typeface="Lucida Sans Unicode" pitchFamily="34" charset="0"/>
              </a:rPr>
              <a:t>   UV Light can react with the chemicals of a mineral </a:t>
            </a:r>
          </a:p>
          <a:p>
            <a:pPr algn="just"/>
            <a:r>
              <a:rPr lang="en-US" sz="1600" dirty="0" smtClean="0">
                <a:latin typeface="Lucida Sans Unicode" pitchFamily="34" charset="0"/>
                <a:cs typeface="Lucida Sans Unicode" pitchFamily="34" charset="0"/>
              </a:rPr>
              <a:t>   specimen and cause it to glow, called fluorescence.</a:t>
            </a:r>
          </a:p>
          <a:p>
            <a:pPr algn="just"/>
            <a:r>
              <a:rPr lang="en-US" sz="1600" dirty="0" smtClean="0">
                <a:latin typeface="Lucida Sans Unicode" pitchFamily="34" charset="0"/>
                <a:cs typeface="Lucida Sans Unicode" pitchFamily="34" charset="0"/>
              </a:rPr>
              <a:t>   Colour and intensity of the fluorescence </a:t>
            </a:r>
          </a:p>
          <a:p>
            <a:pPr algn="just"/>
            <a:r>
              <a:rPr lang="en-US" sz="1600" dirty="0">
                <a:latin typeface="Lucida Sans Unicode" pitchFamily="34" charset="0"/>
                <a:cs typeface="Lucida Sans Unicode" pitchFamily="34" charset="0"/>
              </a:rPr>
              <a:t> </a:t>
            </a:r>
            <a:r>
              <a:rPr lang="en-US" sz="1600" dirty="0" smtClean="0">
                <a:latin typeface="Lucida Sans Unicode" pitchFamily="34" charset="0"/>
                <a:cs typeface="Lucida Sans Unicode" pitchFamily="34" charset="0"/>
              </a:rPr>
              <a:t>  can identify many materials. </a:t>
            </a:r>
          </a:p>
          <a:p>
            <a:endParaRPr lang="en-US" dirty="0" smtClean="0"/>
          </a:p>
          <a:p>
            <a:endParaRPr lang="en-US" dirty="0"/>
          </a:p>
        </p:txBody>
      </p:sp>
      <p:pic>
        <p:nvPicPr>
          <p:cNvPr id="21508" name="Picture 4" descr="Lantern Style UV Lamp. LW, 6W, ML-49"/>
          <p:cNvPicPr>
            <a:picLocks noChangeAspect="1" noChangeArrowheads="1"/>
          </p:cNvPicPr>
          <p:nvPr/>
        </p:nvPicPr>
        <p:blipFill>
          <a:blip r:embed="rId3" cstate="print"/>
          <a:srcRect/>
          <a:stretch>
            <a:fillRect/>
          </a:stretch>
        </p:blipFill>
        <p:spPr bwMode="auto">
          <a:xfrm>
            <a:off x="7238466" y="566410"/>
            <a:ext cx="1714500" cy="2524126"/>
          </a:xfrm>
          <a:prstGeom prst="rect">
            <a:avLst/>
          </a:prstGeom>
          <a:noFill/>
        </p:spPr>
      </p:pic>
      <p:pic>
        <p:nvPicPr>
          <p:cNvPr id="21510" name="Picture 6" descr="http://krailurk.googlepages.com/csi_3.jpg"/>
          <p:cNvPicPr>
            <a:picLocks noChangeAspect="1" noChangeArrowheads="1"/>
          </p:cNvPicPr>
          <p:nvPr/>
        </p:nvPicPr>
        <p:blipFill>
          <a:blip r:embed="rId4" cstate="print"/>
          <a:srcRect/>
          <a:stretch>
            <a:fillRect/>
          </a:stretch>
        </p:blipFill>
        <p:spPr bwMode="auto">
          <a:xfrm>
            <a:off x="5963065" y="3276600"/>
            <a:ext cx="3149600" cy="2362200"/>
          </a:xfrm>
          <a:prstGeom prst="rect">
            <a:avLst/>
          </a:prstGeom>
          <a:noFill/>
        </p:spPr>
      </p:pic>
      <p:sp>
        <p:nvSpPr>
          <p:cNvPr id="3" name="Rectangle 2"/>
          <p:cNvSpPr/>
          <p:nvPr/>
        </p:nvSpPr>
        <p:spPr>
          <a:xfrm>
            <a:off x="408061" y="828020"/>
            <a:ext cx="5369607" cy="646331"/>
          </a:xfrm>
          <a:prstGeom prst="rect">
            <a:avLst/>
          </a:prstGeom>
        </p:spPr>
        <p:txBody>
          <a:bodyPr wrap="square">
            <a:spAutoFit/>
          </a:bodyPr>
          <a:lstStyle/>
          <a:p>
            <a:r>
              <a:rPr lang="en-GB" b="1" dirty="0">
                <a:solidFill>
                  <a:srgbClr val="0070C0"/>
                </a:solidFill>
              </a:rPr>
              <a:t>Fluorescent substances absorb the ultraviolet light and then re-emit it almost instantaneously</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81000" y="381000"/>
            <a:ext cx="7848600" cy="584775"/>
          </a:xfrm>
          <a:prstGeom prst="rect">
            <a:avLst/>
          </a:prstGeom>
          <a:noFill/>
        </p:spPr>
        <p:txBody>
          <a:bodyPr wrap="square" rtlCol="0">
            <a:spAutoFit/>
          </a:bodyPr>
          <a:lstStyle/>
          <a:p>
            <a:r>
              <a:rPr lang="en-US" sz="3200" dirty="0" smtClean="0">
                <a:latin typeface="Lucida Sans Unicode" pitchFamily="34" charset="0"/>
                <a:cs typeface="Lucida Sans Unicode" pitchFamily="34" charset="0"/>
              </a:rPr>
              <a:t>Electromagnetic Waves</a:t>
            </a:r>
            <a:endParaRPr lang="en-US" sz="3200" dirty="0">
              <a:latin typeface="Lucida Sans Unicode" pitchFamily="34" charset="0"/>
              <a:cs typeface="Lucida Sans Unicode" pitchFamily="34" charset="0"/>
            </a:endParaRPr>
          </a:p>
        </p:txBody>
      </p:sp>
      <p:pic>
        <p:nvPicPr>
          <p:cNvPr id="25602" name="Picture 2" descr="http://micro.magnet.fsu.edu/primer/java/wavebasics/basicwavesjavafigure1.jpg"/>
          <p:cNvPicPr>
            <a:picLocks noChangeAspect="1" noChangeArrowheads="1"/>
          </p:cNvPicPr>
          <p:nvPr/>
        </p:nvPicPr>
        <p:blipFill>
          <a:blip r:embed="rId2" cstate="print"/>
          <a:srcRect/>
          <a:stretch>
            <a:fillRect/>
          </a:stretch>
        </p:blipFill>
        <p:spPr bwMode="auto">
          <a:xfrm>
            <a:off x="5359598" y="3810000"/>
            <a:ext cx="3412699" cy="2426521"/>
          </a:xfrm>
          <a:prstGeom prst="rect">
            <a:avLst/>
          </a:prstGeom>
          <a:noFill/>
        </p:spPr>
      </p:pic>
      <p:sp>
        <p:nvSpPr>
          <p:cNvPr id="6" name="Rectangle 5"/>
          <p:cNvSpPr/>
          <p:nvPr/>
        </p:nvSpPr>
        <p:spPr>
          <a:xfrm>
            <a:off x="290557" y="1147732"/>
            <a:ext cx="4876800" cy="5570756"/>
          </a:xfrm>
          <a:prstGeom prst="rect">
            <a:avLst/>
          </a:prstGeom>
        </p:spPr>
        <p:txBody>
          <a:bodyPr wrap="square">
            <a:spAutoFit/>
          </a:bodyPr>
          <a:lstStyle/>
          <a:p>
            <a:pPr algn="just"/>
            <a:r>
              <a:rPr lang="en-US" sz="1600" dirty="0" smtClean="0">
                <a:latin typeface="Lucida Sans Unicode" pitchFamily="34" charset="0"/>
                <a:cs typeface="Lucida Sans Unicode" pitchFamily="34" charset="0"/>
              </a:rPr>
              <a:t>The transverse wavelike nature of </a:t>
            </a:r>
            <a:r>
              <a:rPr lang="en-US" sz="1600" b="1" dirty="0" smtClean="0">
                <a:solidFill>
                  <a:srgbClr val="0070C0"/>
                </a:solidFill>
                <a:latin typeface="Lucida Sans Unicode" pitchFamily="34" charset="0"/>
                <a:cs typeface="Lucida Sans Unicode" pitchFamily="34" charset="0"/>
              </a:rPr>
              <a:t>electromagnetic radiation </a:t>
            </a:r>
            <a:r>
              <a:rPr lang="en-US" sz="1600" dirty="0" smtClean="0">
                <a:latin typeface="Lucida Sans Unicode" pitchFamily="34" charset="0"/>
                <a:cs typeface="Lucida Sans Unicode" pitchFamily="34" charset="0"/>
              </a:rPr>
              <a:t>means it </a:t>
            </a:r>
            <a:r>
              <a:rPr lang="en-US" sz="1600" b="1" dirty="0" smtClean="0">
                <a:solidFill>
                  <a:srgbClr val="0070C0"/>
                </a:solidFill>
                <a:latin typeface="Lucida Sans Unicode" pitchFamily="34" charset="0"/>
                <a:cs typeface="Lucida Sans Unicode" pitchFamily="34" charset="0"/>
              </a:rPr>
              <a:t>can be viewed as an oscillating field of electricity and magnetism</a:t>
            </a:r>
            <a:r>
              <a:rPr lang="en-US" sz="1600" dirty="0" smtClean="0">
                <a:latin typeface="Lucida Sans Unicode" pitchFamily="34" charset="0"/>
                <a:cs typeface="Lucida Sans Unicode" pitchFamily="34" charset="0"/>
              </a:rPr>
              <a:t> flowing through space. </a:t>
            </a:r>
          </a:p>
          <a:p>
            <a:pPr algn="just"/>
            <a:r>
              <a:rPr lang="en-US" sz="1600" dirty="0" smtClean="0">
                <a:latin typeface="Lucida Sans Unicode" pitchFamily="34" charset="0"/>
                <a:cs typeface="Lucida Sans Unicode" pitchFamily="34" charset="0"/>
              </a:rPr>
              <a:t>The </a:t>
            </a:r>
            <a:r>
              <a:rPr lang="en-US" sz="1600" dirty="0">
                <a:latin typeface="Lucida Sans Unicode" pitchFamily="34" charset="0"/>
                <a:cs typeface="Lucida Sans Unicode" pitchFamily="34" charset="0"/>
              </a:rPr>
              <a:t>two fields are mutually perpendicular.</a:t>
            </a:r>
          </a:p>
          <a:p>
            <a:pPr algn="just"/>
            <a:endParaRPr lang="en-US" sz="1600" dirty="0" smtClean="0">
              <a:latin typeface="Lucida Sans Unicode" pitchFamily="34" charset="0"/>
              <a:cs typeface="Lucida Sans Unicode" pitchFamily="34" charset="0"/>
            </a:endParaRPr>
          </a:p>
          <a:p>
            <a:pPr algn="just"/>
            <a:endParaRPr lang="en-US" sz="1600" dirty="0" smtClean="0">
              <a:latin typeface="Lucida Sans Unicode" pitchFamily="34" charset="0"/>
              <a:cs typeface="Lucida Sans Unicode" pitchFamily="34" charset="0"/>
            </a:endParaRPr>
          </a:p>
          <a:p>
            <a:pPr algn="just"/>
            <a:r>
              <a:rPr lang="en-US" sz="1600" dirty="0" smtClean="0">
                <a:latin typeface="Lucida Sans Unicode" pitchFamily="34" charset="0"/>
                <a:cs typeface="Lucida Sans Unicode" pitchFamily="34" charset="0"/>
              </a:rPr>
              <a:t>An electromagnetic wave moves in a direction that is at right angles to the vibrations of both the electric and magnetic oscillating fields, carrying energy from its radiation source to its final destination. </a:t>
            </a:r>
          </a:p>
          <a:p>
            <a:pPr algn="just"/>
            <a:r>
              <a:rPr lang="en-US" sz="1600" dirty="0" smtClean="0">
                <a:latin typeface="Lucida Sans Unicode" pitchFamily="34" charset="0"/>
                <a:cs typeface="Lucida Sans Unicode" pitchFamily="34" charset="0"/>
              </a:rPr>
              <a:t>When electrons oscillate, their electrical and magnetic fields change together forming a wave. </a:t>
            </a:r>
          </a:p>
          <a:p>
            <a:pPr algn="just"/>
            <a:endParaRPr lang="en-US" sz="1600" dirty="0" smtClean="0">
              <a:latin typeface="Lucida Sans Unicode" pitchFamily="34" charset="0"/>
              <a:cs typeface="Lucida Sans Unicode" pitchFamily="34" charset="0"/>
            </a:endParaRPr>
          </a:p>
          <a:p>
            <a:pPr algn="just"/>
            <a:r>
              <a:rPr lang="en-US" sz="1600" dirty="0" smtClean="0">
                <a:latin typeface="Lucida Sans Unicode" pitchFamily="34" charset="0"/>
                <a:cs typeface="Lucida Sans Unicode" pitchFamily="34" charset="0"/>
              </a:rPr>
              <a:t>This oscillation can be caused by heating and electrons becoming ‘excited’, or by an electrical impulse in the case of an electric bulb.  </a:t>
            </a:r>
          </a:p>
          <a:p>
            <a:pPr algn="just"/>
            <a:endParaRPr lang="en-US" dirty="0" smtClean="0">
              <a:latin typeface="Lucida Sans Unicode" pitchFamily="34" charset="0"/>
              <a:cs typeface="Lucida Sans Unicode" pitchFamily="34" charset="0"/>
            </a:endParaRPr>
          </a:p>
          <a:p>
            <a:pPr algn="just"/>
            <a:endParaRPr lang="en-US" dirty="0">
              <a:latin typeface="Lucida Sans Unicode" pitchFamily="34" charset="0"/>
              <a:cs typeface="Lucida Sans Unicode" pitchFamily="34" charset="0"/>
            </a:endParaRPr>
          </a:p>
        </p:txBody>
      </p:sp>
      <p:sp>
        <p:nvSpPr>
          <p:cNvPr id="7" name="Rectangle 6"/>
          <p:cNvSpPr/>
          <p:nvPr/>
        </p:nvSpPr>
        <p:spPr>
          <a:xfrm>
            <a:off x="304800" y="4724400"/>
            <a:ext cx="4876800" cy="923330"/>
          </a:xfrm>
          <a:prstGeom prst="rect">
            <a:avLst/>
          </a:prstGeom>
        </p:spPr>
        <p:txBody>
          <a:bodyPr wrap="square">
            <a:spAutoFit/>
          </a:bodyPr>
          <a:lstStyle/>
          <a:p>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p:txBody>
      </p:sp>
      <p:sp>
        <p:nvSpPr>
          <p:cNvPr id="8" name="Rectangle 7"/>
          <p:cNvSpPr/>
          <p:nvPr/>
        </p:nvSpPr>
        <p:spPr>
          <a:xfrm>
            <a:off x="5486400" y="1143000"/>
            <a:ext cx="3429000" cy="1169551"/>
          </a:xfrm>
          <a:prstGeom prst="rect">
            <a:avLst/>
          </a:prstGeom>
        </p:spPr>
        <p:txBody>
          <a:bodyPr wrap="square">
            <a:spAutoFit/>
          </a:bodyPr>
          <a:lstStyle/>
          <a:p>
            <a:r>
              <a:rPr lang="en-GB" sz="1400" b="1" dirty="0" smtClean="0">
                <a:solidFill>
                  <a:srgbClr val="0070C0"/>
                </a:solidFill>
              </a:rPr>
              <a:t>Matter is composed of atoms, the atom contain negative charged electrons and positive charge protons. </a:t>
            </a:r>
          </a:p>
          <a:p>
            <a:endParaRPr lang="en-GB" sz="1400" b="1" dirty="0" smtClean="0">
              <a:solidFill>
                <a:srgbClr val="0070C0"/>
              </a:solidFill>
            </a:endParaRPr>
          </a:p>
          <a:p>
            <a:r>
              <a:rPr lang="en-GB" sz="1400" b="1" dirty="0" smtClean="0">
                <a:solidFill>
                  <a:srgbClr val="0070C0"/>
                </a:solidFill>
              </a:rPr>
              <a:t>An electric field is due to these charges</a:t>
            </a:r>
            <a:r>
              <a:rPr lang="en-GB" sz="1400" dirty="0" smtClean="0">
                <a:solidFill>
                  <a:srgbClr val="0070C0"/>
                </a:solidFill>
              </a:rPr>
              <a:t>. </a:t>
            </a:r>
            <a:endParaRPr lang="en-GB" sz="1400" dirty="0">
              <a:solidFill>
                <a:srgbClr val="0070C0"/>
              </a:solidFill>
            </a:endParaRPr>
          </a:p>
        </p:txBody>
      </p:sp>
      <p:sp>
        <p:nvSpPr>
          <p:cNvPr id="9" name="Rectangle 8"/>
          <p:cNvSpPr/>
          <p:nvPr/>
        </p:nvSpPr>
        <p:spPr>
          <a:xfrm>
            <a:off x="5486400" y="2590800"/>
            <a:ext cx="3103548" cy="523220"/>
          </a:xfrm>
          <a:prstGeom prst="rect">
            <a:avLst/>
          </a:prstGeom>
        </p:spPr>
        <p:txBody>
          <a:bodyPr wrap="square">
            <a:spAutoFit/>
          </a:bodyPr>
          <a:lstStyle/>
          <a:p>
            <a:pPr algn="just"/>
            <a:r>
              <a:rPr lang="en-GB" sz="1400" b="1" dirty="0" smtClean="0">
                <a:solidFill>
                  <a:srgbClr val="0070C0"/>
                </a:solidFill>
              </a:rPr>
              <a:t>The motion of charged protons and electrons create a magnetic field.</a:t>
            </a:r>
            <a:endParaRPr lang="en-GB" sz="1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990600"/>
            <a:ext cx="4724400" cy="4278094"/>
          </a:xfrm>
          <a:prstGeom prst="rect">
            <a:avLst/>
          </a:prstGeom>
        </p:spPr>
        <p:txBody>
          <a:bodyPr wrap="square">
            <a:spAutoFit/>
          </a:bodyPr>
          <a:lstStyle/>
          <a:p>
            <a:r>
              <a:rPr lang="en-US" b="1" dirty="0" smtClean="0">
                <a:solidFill>
                  <a:srgbClr val="0070C0"/>
                </a:solidFill>
                <a:latin typeface="Lucida Sans Unicode" pitchFamily="34" charset="0"/>
                <a:cs typeface="Lucida Sans Unicode" pitchFamily="34" charset="0"/>
              </a:rPr>
              <a:t>The transmission of light energy can be described as a wave motion or as “packets” of energy  </a:t>
            </a:r>
            <a:r>
              <a:rPr lang="en-US" dirty="0" smtClean="0">
                <a:latin typeface="Lucida Sans Unicode" pitchFamily="34" charset="0"/>
                <a:cs typeface="Lucida Sans Unicode" pitchFamily="34" charset="0"/>
              </a:rPr>
              <a:t>called </a:t>
            </a:r>
            <a:r>
              <a:rPr lang="en-US" sz="2000" i="1" dirty="0" smtClean="0">
                <a:solidFill>
                  <a:srgbClr val="0070C0"/>
                </a:solidFill>
                <a:latin typeface="Lucida Sans Unicode" pitchFamily="34" charset="0"/>
                <a:cs typeface="Lucida Sans Unicode" pitchFamily="34" charset="0"/>
              </a:rPr>
              <a:t>photons</a:t>
            </a:r>
            <a:r>
              <a:rPr lang="en-US" sz="2000" dirty="0" smtClean="0">
                <a:latin typeface="Lucida Sans Unicode" pitchFamily="34" charset="0"/>
                <a:cs typeface="Lucida Sans Unicode" pitchFamily="34" charset="0"/>
              </a:rPr>
              <a:t>.</a:t>
            </a:r>
            <a:r>
              <a:rPr lang="en-US" dirty="0" smtClean="0"/>
              <a:t> </a:t>
            </a:r>
          </a:p>
          <a:p>
            <a:pPr algn="just"/>
            <a:r>
              <a:rPr lang="en-GB" b="1" dirty="0" smtClean="0">
                <a:solidFill>
                  <a:srgbClr val="0070C0"/>
                </a:solidFill>
                <a:latin typeface="Lucida Sans Unicode" pitchFamily="34" charset="0"/>
                <a:cs typeface="Lucida Sans Unicode" pitchFamily="34" charset="0"/>
              </a:rPr>
              <a:t>The Atom..</a:t>
            </a:r>
            <a:endParaRPr lang="en-US" b="1" dirty="0" smtClean="0">
              <a:solidFill>
                <a:srgbClr val="0070C0"/>
              </a:solidFill>
              <a:latin typeface="Lucida Sans Unicode" pitchFamily="34" charset="0"/>
              <a:cs typeface="Lucida Sans Unicode" pitchFamily="34" charset="0"/>
            </a:endParaRPr>
          </a:p>
          <a:p>
            <a:pPr algn="just"/>
            <a:r>
              <a:rPr lang="en-US" b="1" dirty="0" smtClean="0">
                <a:solidFill>
                  <a:srgbClr val="0070C0"/>
                </a:solidFill>
                <a:latin typeface="Lucida Sans Unicode" pitchFamily="34" charset="0"/>
                <a:cs typeface="Lucida Sans Unicode" pitchFamily="34" charset="0"/>
              </a:rPr>
              <a:t>The electron has a natural orbit that it occupies around the nucleus, but if we </a:t>
            </a:r>
            <a:r>
              <a:rPr lang="en-US" b="1" dirty="0" err="1" smtClean="0">
                <a:solidFill>
                  <a:srgbClr val="0070C0"/>
                </a:solidFill>
                <a:latin typeface="Lucida Sans Unicode" pitchFamily="34" charset="0"/>
                <a:cs typeface="Lucida Sans Unicode" pitchFamily="34" charset="0"/>
              </a:rPr>
              <a:t>energise</a:t>
            </a:r>
            <a:r>
              <a:rPr lang="en-US" b="1" dirty="0" smtClean="0">
                <a:solidFill>
                  <a:srgbClr val="0070C0"/>
                </a:solidFill>
                <a:latin typeface="Lucida Sans Unicode" pitchFamily="34" charset="0"/>
                <a:cs typeface="Lucida Sans Unicode" pitchFamily="34" charset="0"/>
              </a:rPr>
              <a:t> the atom, we can cause the electron to jump to higher orbits</a:t>
            </a:r>
            <a:r>
              <a:rPr lang="en-US" dirty="0" smtClean="0">
                <a:latin typeface="Lucida Sans Unicode" pitchFamily="34" charset="0"/>
                <a:cs typeface="Lucida Sans Unicode" pitchFamily="34" charset="0"/>
              </a:rPr>
              <a:t>. A photon is produced when that electron falls back to its natural orbit and loses that packet of extra energy. </a:t>
            </a:r>
            <a:r>
              <a:rPr lang="en-US" b="1" dirty="0" smtClean="0">
                <a:solidFill>
                  <a:srgbClr val="0070C0"/>
                </a:solidFill>
                <a:latin typeface="Lucida Sans Unicode" pitchFamily="34" charset="0"/>
                <a:cs typeface="Lucida Sans Unicode" pitchFamily="34" charset="0"/>
              </a:rPr>
              <a:t>The photon has a frequency,</a:t>
            </a:r>
            <a:r>
              <a:rPr lang="en-US" dirty="0" smtClean="0">
                <a:latin typeface="Lucida Sans Unicode" pitchFamily="34" charset="0"/>
                <a:cs typeface="Lucida Sans Unicode" pitchFamily="34" charset="0"/>
              </a:rPr>
              <a:t> and therefore a colour that exactly matches the distance that it falls. </a:t>
            </a:r>
          </a:p>
          <a:p>
            <a:endParaRPr lang="en-US" dirty="0">
              <a:latin typeface="Lucida Sans Unicode" pitchFamily="34" charset="0"/>
              <a:cs typeface="Lucida Sans Unicode" pitchFamily="34" charset="0"/>
            </a:endParaRPr>
          </a:p>
        </p:txBody>
      </p:sp>
      <p:sp>
        <p:nvSpPr>
          <p:cNvPr id="3" name="Rectangle 2"/>
          <p:cNvSpPr/>
          <p:nvPr/>
        </p:nvSpPr>
        <p:spPr>
          <a:xfrm>
            <a:off x="228600" y="228600"/>
            <a:ext cx="8767144" cy="584775"/>
          </a:xfrm>
          <a:prstGeom prst="rect">
            <a:avLst/>
          </a:prstGeom>
        </p:spPr>
        <p:txBody>
          <a:bodyPr wrap="none">
            <a:spAutoFit/>
          </a:bodyPr>
          <a:lstStyle/>
          <a:p>
            <a:r>
              <a:rPr lang="en-US" sz="3200" dirty="0" smtClean="0">
                <a:latin typeface="Lucida Sans Unicode" pitchFamily="34" charset="0"/>
                <a:cs typeface="Lucida Sans Unicode" pitchFamily="34" charset="0"/>
              </a:rPr>
              <a:t>Electromagnetic Waves – Creating a Photon</a:t>
            </a:r>
            <a:endParaRPr lang="en-US" sz="3200" dirty="0"/>
          </a:p>
        </p:txBody>
      </p:sp>
      <p:pic>
        <p:nvPicPr>
          <p:cNvPr id="26626" name="Picture 2" descr="http://static.ddmcdn.com/gif/fluorescent-lamp-atom.gif"/>
          <p:cNvPicPr>
            <a:picLocks noChangeAspect="1" noChangeArrowheads="1"/>
          </p:cNvPicPr>
          <p:nvPr/>
        </p:nvPicPr>
        <p:blipFill>
          <a:blip r:embed="rId2" cstate="print"/>
          <a:srcRect/>
          <a:stretch>
            <a:fillRect/>
          </a:stretch>
        </p:blipFill>
        <p:spPr bwMode="auto">
          <a:xfrm>
            <a:off x="5343526" y="1295400"/>
            <a:ext cx="3568974" cy="3524251"/>
          </a:xfrm>
          <a:prstGeom prst="rect">
            <a:avLst/>
          </a:prstGeom>
          <a:noFill/>
        </p:spPr>
      </p:pic>
      <p:sp>
        <p:nvSpPr>
          <p:cNvPr id="6" name="TextBox 5"/>
          <p:cNvSpPr txBox="1"/>
          <p:nvPr/>
        </p:nvSpPr>
        <p:spPr>
          <a:xfrm>
            <a:off x="459272" y="5973337"/>
            <a:ext cx="8305800" cy="646331"/>
          </a:xfrm>
          <a:prstGeom prst="rect">
            <a:avLst/>
          </a:prstGeom>
          <a:noFill/>
        </p:spPr>
        <p:txBody>
          <a:bodyPr wrap="square" rtlCol="0">
            <a:spAutoFit/>
          </a:bodyPr>
          <a:lstStyle/>
          <a:p>
            <a:pPr algn="just"/>
            <a:r>
              <a:rPr lang="en-GB" b="1" dirty="0" smtClean="0">
                <a:solidFill>
                  <a:srgbClr val="0070C0"/>
                </a:solidFill>
              </a:rPr>
              <a:t>Bulb filament (or gas) ‘excited’ by the addition of electrically charged electrons lift existing electrons to higher energy level orbit. </a:t>
            </a:r>
            <a:endParaRPr lang="en-GB" b="1" dirty="0">
              <a:solidFill>
                <a:srgbClr val="0070C0"/>
              </a:solidFill>
            </a:endParaRPr>
          </a:p>
        </p:txBody>
      </p:sp>
      <p:sp>
        <p:nvSpPr>
          <p:cNvPr id="4" name="TextBox 3"/>
          <p:cNvSpPr txBox="1"/>
          <p:nvPr/>
        </p:nvSpPr>
        <p:spPr>
          <a:xfrm>
            <a:off x="457200" y="5019230"/>
            <a:ext cx="6019800" cy="954107"/>
          </a:xfrm>
          <a:prstGeom prst="rect">
            <a:avLst/>
          </a:prstGeom>
          <a:noFill/>
        </p:spPr>
        <p:txBody>
          <a:bodyPr wrap="square" rtlCol="0">
            <a:spAutoFit/>
          </a:bodyPr>
          <a:lstStyle/>
          <a:p>
            <a:r>
              <a:rPr lang="en-GB" sz="1400" b="1" dirty="0" smtClean="0">
                <a:solidFill>
                  <a:srgbClr val="0070C0"/>
                </a:solidFill>
              </a:rPr>
              <a:t>Incandescent bulbs – Heated filament</a:t>
            </a:r>
          </a:p>
          <a:p>
            <a:r>
              <a:rPr lang="en-GB" sz="1400" b="1" dirty="0" smtClean="0">
                <a:solidFill>
                  <a:srgbClr val="0070C0"/>
                </a:solidFill>
              </a:rPr>
              <a:t>Fluorescent bulbs – Mercury atoms and phosphorus coating</a:t>
            </a:r>
          </a:p>
          <a:p>
            <a:r>
              <a:rPr lang="en-GB" sz="1400" b="1" dirty="0" smtClean="0">
                <a:solidFill>
                  <a:srgbClr val="0070C0"/>
                </a:solidFill>
              </a:rPr>
              <a:t>Street Lamps – Sodium atoms (yellow light - wavelength of 590nm)</a:t>
            </a:r>
          </a:p>
          <a:p>
            <a:endParaRPr lang="en-GB" sz="1400" b="1" dirty="0">
              <a:solidFill>
                <a:srgbClr val="0070C0"/>
              </a:solidFill>
            </a:endParaRPr>
          </a:p>
        </p:txBody>
      </p:sp>
      <p:sp>
        <p:nvSpPr>
          <p:cNvPr id="5" name="TextBox 4"/>
          <p:cNvSpPr txBox="1"/>
          <p:nvPr/>
        </p:nvSpPr>
        <p:spPr>
          <a:xfrm>
            <a:off x="5041430" y="5166315"/>
            <a:ext cx="1905000" cy="369332"/>
          </a:xfrm>
          <a:prstGeom prst="rect">
            <a:avLst/>
          </a:prstGeom>
          <a:noFill/>
        </p:spPr>
        <p:txBody>
          <a:bodyPr wrap="square" rtlCol="0">
            <a:spAutoFit/>
          </a:bodyPr>
          <a:lstStyle/>
          <a:p>
            <a:r>
              <a:rPr lang="en-GB" dirty="0" smtClean="0"/>
              <a:t>Efficiency??</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109689"/>
            <a:ext cx="7848600" cy="584775"/>
          </a:xfrm>
          <a:prstGeom prst="rect">
            <a:avLst/>
          </a:prstGeom>
          <a:noFill/>
        </p:spPr>
        <p:txBody>
          <a:bodyPr wrap="square" rtlCol="0">
            <a:spAutoFit/>
          </a:bodyPr>
          <a:lstStyle/>
          <a:p>
            <a:r>
              <a:rPr lang="en-US" sz="3200" dirty="0" smtClean="0">
                <a:latin typeface="Lucida Sans Unicode" pitchFamily="34" charset="0"/>
                <a:cs typeface="Lucida Sans Unicode" pitchFamily="34" charset="0"/>
              </a:rPr>
              <a:t>Electromagnetic Waves</a:t>
            </a:r>
            <a:endParaRPr lang="en-US" sz="3200" dirty="0">
              <a:latin typeface="Lucida Sans Unicode" pitchFamily="34" charset="0"/>
              <a:cs typeface="Lucida Sans Unicode" pitchFamily="34" charset="0"/>
            </a:endParaRPr>
          </a:p>
        </p:txBody>
      </p:sp>
      <p:sp>
        <p:nvSpPr>
          <p:cNvPr id="3" name="Rectangle 2"/>
          <p:cNvSpPr/>
          <p:nvPr/>
        </p:nvSpPr>
        <p:spPr>
          <a:xfrm>
            <a:off x="533400" y="694464"/>
            <a:ext cx="7848600" cy="6924973"/>
          </a:xfrm>
          <a:prstGeom prst="rect">
            <a:avLst/>
          </a:prstGeom>
        </p:spPr>
        <p:txBody>
          <a:bodyPr wrap="square">
            <a:spAutoFit/>
          </a:bodyPr>
          <a:lstStyle/>
          <a:p>
            <a:pPr algn="just"/>
            <a:r>
              <a:rPr lang="en-US" dirty="0" smtClean="0">
                <a:latin typeface="Lucida Sans Unicode" pitchFamily="34" charset="0"/>
                <a:cs typeface="Lucida Sans Unicode" pitchFamily="34" charset="0"/>
              </a:rPr>
              <a:t>Unlike Sound pressure waves, </a:t>
            </a:r>
            <a:r>
              <a:rPr lang="en-US" b="1" dirty="0" smtClean="0">
                <a:solidFill>
                  <a:srgbClr val="0070C0"/>
                </a:solidFill>
                <a:latin typeface="Lucida Sans Unicode" pitchFamily="34" charset="0"/>
                <a:cs typeface="Lucida Sans Unicode" pitchFamily="34" charset="0"/>
              </a:rPr>
              <a:t>electromagnetic waves require no medium and can therefore travel through a vacuum.</a:t>
            </a:r>
          </a:p>
          <a:p>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Different types of electromagnetic waves have different wavelengths and frequencies as we have seen.</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But all electromagnetic waves have the same velocity in a vacuum:</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3 × 10</a:t>
            </a:r>
            <a:r>
              <a:rPr lang="en-US" b="1" baseline="30000" dirty="0" smtClean="0">
                <a:solidFill>
                  <a:srgbClr val="0070C0"/>
                </a:solidFill>
                <a:latin typeface="Lucida Sans Unicode" pitchFamily="34" charset="0"/>
                <a:cs typeface="Lucida Sans Unicode" pitchFamily="34" charset="0"/>
              </a:rPr>
              <a:t>8</a:t>
            </a:r>
            <a:r>
              <a:rPr lang="en-US" b="1" dirty="0" smtClean="0">
                <a:solidFill>
                  <a:srgbClr val="0070C0"/>
                </a:solidFill>
                <a:latin typeface="Lucida Sans Unicode" pitchFamily="34" charset="0"/>
                <a:cs typeface="Lucida Sans Unicode" pitchFamily="34" charset="0"/>
              </a:rPr>
              <a:t> m/s in vacuum (300 million metres/second)</a:t>
            </a:r>
          </a:p>
          <a:p>
            <a:r>
              <a:rPr lang="en-US" b="1" dirty="0" smtClean="0">
                <a:solidFill>
                  <a:srgbClr val="0070C0"/>
                </a:solidFill>
                <a:latin typeface="Lucida Sans Unicode" pitchFamily="34" charset="0"/>
                <a:cs typeface="Lucida Sans Unicode" pitchFamily="34" charset="0"/>
              </a:rPr>
              <a:t> or 186,000 miles per second…the speed of light.</a:t>
            </a:r>
          </a:p>
          <a:p>
            <a:endParaRPr lang="en-US" b="1" dirty="0" smtClean="0">
              <a:solidFill>
                <a:srgbClr val="0070C0"/>
              </a:solidFill>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Travel time from sun to earth?</a:t>
            </a:r>
            <a:endParaRPr lang="en-US" b="1" dirty="0" smtClean="0">
              <a:solidFill>
                <a:srgbClr val="0070C0"/>
              </a:solidFill>
              <a:latin typeface="Lucida Sans Unicode" pitchFamily="34" charset="0"/>
              <a:cs typeface="Lucida Sans Unicode" pitchFamily="34" charset="0"/>
            </a:endParaRPr>
          </a:p>
          <a:p>
            <a:endParaRPr lang="en-US" b="1" dirty="0" smtClean="0">
              <a:solidFill>
                <a:srgbClr val="0070C0"/>
              </a:solidFill>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The waves travel in straight lines unless affected by :</a:t>
            </a:r>
          </a:p>
          <a:p>
            <a:endParaRPr lang="en-US" i="1" dirty="0" smtClean="0">
              <a:solidFill>
                <a:srgbClr val="00B050"/>
              </a:solidFill>
              <a:latin typeface="Lucida Sans Unicode" pitchFamily="34" charset="0"/>
              <a:cs typeface="Lucida Sans Unicode" pitchFamily="34" charset="0"/>
            </a:endParaRPr>
          </a:p>
          <a:p>
            <a:r>
              <a:rPr lang="en-US" sz="2400" b="1" i="1" dirty="0" smtClean="0">
                <a:solidFill>
                  <a:srgbClr val="0070C0"/>
                </a:solidFill>
                <a:latin typeface="Lucida Sans Unicode" pitchFamily="34" charset="0"/>
                <a:cs typeface="Lucida Sans Unicode" pitchFamily="34" charset="0"/>
              </a:rPr>
              <a:t>1. Reflection</a:t>
            </a:r>
          </a:p>
          <a:p>
            <a:endParaRPr lang="en-US" sz="2400" b="1" i="1" dirty="0" smtClean="0">
              <a:solidFill>
                <a:srgbClr val="0070C0"/>
              </a:solidFill>
              <a:latin typeface="Lucida Sans Unicode" pitchFamily="34" charset="0"/>
              <a:cs typeface="Lucida Sans Unicode" pitchFamily="34" charset="0"/>
            </a:endParaRPr>
          </a:p>
          <a:p>
            <a:r>
              <a:rPr lang="en-US" sz="2400" b="1" i="1" dirty="0" smtClean="0">
                <a:solidFill>
                  <a:srgbClr val="0070C0"/>
                </a:solidFill>
                <a:latin typeface="Lucida Sans Unicode" pitchFamily="34" charset="0"/>
                <a:cs typeface="Lucida Sans Unicode" pitchFamily="34" charset="0"/>
              </a:rPr>
              <a:t>2. Refraction  </a:t>
            </a:r>
          </a:p>
          <a:p>
            <a:endParaRPr lang="en-US" sz="2400" b="1" i="1" dirty="0" smtClean="0">
              <a:solidFill>
                <a:srgbClr val="0070C0"/>
              </a:solidFill>
              <a:latin typeface="Lucida Sans Unicode" pitchFamily="34" charset="0"/>
              <a:cs typeface="Lucida Sans Unicode" pitchFamily="34" charset="0"/>
            </a:endParaRPr>
          </a:p>
          <a:p>
            <a:r>
              <a:rPr lang="en-US" sz="2400" b="1" i="1" dirty="0" smtClean="0">
                <a:solidFill>
                  <a:srgbClr val="0070C0"/>
                </a:solidFill>
                <a:latin typeface="Lucida Sans Unicode" pitchFamily="34" charset="0"/>
                <a:cs typeface="Lucida Sans Unicode" pitchFamily="34" charset="0"/>
              </a:rPr>
              <a:t>3. Diffraction. </a:t>
            </a:r>
          </a:p>
          <a:p>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a:p>
            <a:endParaRPr lang="en-US"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233159" y="771044"/>
            <a:ext cx="2235200" cy="2063262"/>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6268299" y="2771503"/>
            <a:ext cx="2246201" cy="1937657"/>
          </a:xfrm>
          <a:prstGeom prst="rect">
            <a:avLst/>
          </a:prstGeom>
          <a:noFill/>
          <a:ln w="9525">
            <a:noFill/>
            <a:miter lim="800000"/>
            <a:headEnd/>
            <a:tailEnd/>
          </a:ln>
          <a:effectLst/>
        </p:spPr>
      </p:pic>
      <p:pic>
        <p:nvPicPr>
          <p:cNvPr id="1028" name="Picture 4"/>
          <p:cNvPicPr>
            <a:picLocks noChangeAspect="1" noChangeArrowheads="1"/>
          </p:cNvPicPr>
          <p:nvPr/>
        </p:nvPicPr>
        <p:blipFill>
          <a:blip r:embed="rId4" cstate="print"/>
          <a:srcRect/>
          <a:stretch>
            <a:fillRect/>
          </a:stretch>
        </p:blipFill>
        <p:spPr bwMode="auto">
          <a:xfrm>
            <a:off x="6248400" y="4709160"/>
            <a:ext cx="2286000" cy="1915642"/>
          </a:xfrm>
          <a:prstGeom prst="rect">
            <a:avLst/>
          </a:prstGeom>
          <a:noFill/>
          <a:ln w="9525">
            <a:noFill/>
            <a:miter lim="800000"/>
            <a:headEnd/>
            <a:tailEnd/>
          </a:ln>
          <a:effectLst/>
        </p:spPr>
      </p:pic>
      <p:sp>
        <p:nvSpPr>
          <p:cNvPr id="5" name="Rectangle 4"/>
          <p:cNvSpPr/>
          <p:nvPr/>
        </p:nvSpPr>
        <p:spPr>
          <a:xfrm>
            <a:off x="762000" y="965775"/>
            <a:ext cx="4572000" cy="5170646"/>
          </a:xfrm>
          <a:prstGeom prst="rect">
            <a:avLst/>
          </a:prstGeom>
        </p:spPr>
        <p:txBody>
          <a:bodyPr>
            <a:spAutoFit/>
          </a:bodyPr>
          <a:lstStyle/>
          <a:p>
            <a:r>
              <a:rPr lang="en-US" dirty="0" smtClean="0"/>
              <a:t>There are three general types of reflection: </a:t>
            </a:r>
            <a:r>
              <a:rPr lang="en-US" sz="2400" b="1" dirty="0" err="1" smtClean="0">
                <a:solidFill>
                  <a:srgbClr val="0070C0"/>
                </a:solidFill>
              </a:rPr>
              <a:t>specular</a:t>
            </a:r>
            <a:r>
              <a:rPr lang="en-US" sz="2400" b="1" dirty="0" smtClean="0">
                <a:solidFill>
                  <a:srgbClr val="0070C0"/>
                </a:solidFill>
              </a:rPr>
              <a:t>, spread, and diffuse. </a:t>
            </a:r>
          </a:p>
          <a:p>
            <a:endParaRPr lang="en-US" dirty="0" smtClean="0"/>
          </a:p>
          <a:p>
            <a:r>
              <a:rPr lang="en-US" dirty="0" smtClean="0"/>
              <a:t>A </a:t>
            </a:r>
            <a:r>
              <a:rPr lang="en-US" sz="2400" b="1" dirty="0" err="1" smtClean="0">
                <a:solidFill>
                  <a:srgbClr val="0070C0"/>
                </a:solidFill>
              </a:rPr>
              <a:t>specular</a:t>
            </a:r>
            <a:r>
              <a:rPr lang="en-US" dirty="0" smtClean="0"/>
              <a:t> reflection, such as what is seen in </a:t>
            </a:r>
            <a:r>
              <a:rPr lang="en-US" b="1" dirty="0" smtClean="0">
                <a:solidFill>
                  <a:srgbClr val="0070C0"/>
                </a:solidFill>
              </a:rPr>
              <a:t>a mirror or a polished surface</a:t>
            </a:r>
            <a:r>
              <a:rPr lang="en-US" dirty="0" smtClean="0"/>
              <a:t>, occurs when light is reflected away from the surface at the same angle as the incoming light’s angle. </a:t>
            </a:r>
          </a:p>
          <a:p>
            <a:endParaRPr lang="en-US" dirty="0" smtClean="0"/>
          </a:p>
          <a:p>
            <a:r>
              <a:rPr lang="en-US" dirty="0" smtClean="0"/>
              <a:t>A </a:t>
            </a:r>
            <a:r>
              <a:rPr lang="en-US" sz="2400" b="1" dirty="0" smtClean="0">
                <a:solidFill>
                  <a:srgbClr val="0070C0"/>
                </a:solidFill>
              </a:rPr>
              <a:t>spread</a:t>
            </a:r>
            <a:r>
              <a:rPr lang="en-US" dirty="0" smtClean="0"/>
              <a:t> reflection occurs when </a:t>
            </a:r>
            <a:r>
              <a:rPr lang="en-US" b="1" dirty="0" smtClean="0">
                <a:solidFill>
                  <a:srgbClr val="0070C0"/>
                </a:solidFill>
              </a:rPr>
              <a:t>an uneven surface reflects light at more than one angle, </a:t>
            </a:r>
            <a:r>
              <a:rPr lang="en-US" dirty="0" smtClean="0"/>
              <a:t>but the reflected angles are all more or less the same as the incident angle. </a:t>
            </a:r>
          </a:p>
          <a:p>
            <a:endParaRPr lang="en-US" dirty="0" smtClean="0"/>
          </a:p>
          <a:p>
            <a:r>
              <a:rPr lang="en-US" dirty="0" smtClean="0"/>
              <a:t>A </a:t>
            </a:r>
            <a:r>
              <a:rPr lang="en-US" sz="2400" b="1" dirty="0" smtClean="0">
                <a:solidFill>
                  <a:srgbClr val="0070C0"/>
                </a:solidFill>
              </a:rPr>
              <a:t>diffuse</a:t>
            </a:r>
            <a:r>
              <a:rPr lang="en-US" dirty="0" smtClean="0"/>
              <a:t> reflection, sometimes called </a:t>
            </a:r>
            <a:r>
              <a:rPr lang="en-US" b="1" dirty="0" smtClean="0">
                <a:solidFill>
                  <a:srgbClr val="0070C0"/>
                </a:solidFill>
              </a:rPr>
              <a:t>Lambertian scattering </a:t>
            </a:r>
            <a:r>
              <a:rPr lang="en-US" dirty="0" smtClean="0"/>
              <a:t>or </a:t>
            </a:r>
            <a:r>
              <a:rPr lang="en-US" b="1" dirty="0" smtClean="0">
                <a:solidFill>
                  <a:srgbClr val="0070C0"/>
                </a:solidFill>
              </a:rPr>
              <a:t>diffusion</a:t>
            </a:r>
            <a:r>
              <a:rPr lang="en-US" dirty="0" smtClean="0"/>
              <a:t>, occurs when a rough or matte surface reflects the light at many different angles. </a:t>
            </a:r>
            <a:endParaRPr lang="en-US" dirty="0"/>
          </a:p>
        </p:txBody>
      </p:sp>
      <p:sp>
        <p:nvSpPr>
          <p:cNvPr id="6" name="Rectangle 5"/>
          <p:cNvSpPr/>
          <p:nvPr/>
        </p:nvSpPr>
        <p:spPr>
          <a:xfrm>
            <a:off x="762000" y="381000"/>
            <a:ext cx="2317237" cy="584775"/>
          </a:xfrm>
          <a:prstGeom prst="rect">
            <a:avLst/>
          </a:prstGeom>
        </p:spPr>
        <p:txBody>
          <a:bodyPr wrap="none">
            <a:spAutoFit/>
          </a:bodyPr>
          <a:lstStyle/>
          <a:p>
            <a:r>
              <a:rPr lang="en-US" sz="3200" b="1" dirty="0" smtClean="0"/>
              <a:t>1. Reflection</a:t>
            </a:r>
          </a:p>
        </p:txBody>
      </p:sp>
      <p:sp>
        <p:nvSpPr>
          <p:cNvPr id="2" name="TextBox 1"/>
          <p:cNvSpPr txBox="1"/>
          <p:nvPr/>
        </p:nvSpPr>
        <p:spPr>
          <a:xfrm>
            <a:off x="838200" y="6259042"/>
            <a:ext cx="5105400" cy="370358"/>
          </a:xfrm>
          <a:prstGeom prst="rect">
            <a:avLst/>
          </a:prstGeom>
          <a:noFill/>
        </p:spPr>
        <p:txBody>
          <a:bodyPr wrap="square" rtlCol="0">
            <a:spAutoFit/>
          </a:bodyPr>
          <a:lstStyle/>
          <a:p>
            <a:r>
              <a:rPr lang="en-GB" b="1" dirty="0" smtClean="0">
                <a:solidFill>
                  <a:srgbClr val="0070C0"/>
                </a:solidFill>
              </a:rPr>
              <a:t>How does this relate to our buildings?</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 calcmode="lin" valueType="num">
                                      <p:cBhvr additive="base">
                                        <p:cTn id="1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anim calcmode="lin" valueType="num">
                                      <p:cBhvr additive="base">
                                        <p:cTn id="19"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 calcmode="lin" valueType="num">
                                      <p:cBhvr additive="base">
                                        <p:cTn id="2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62000" y="533400"/>
            <a:ext cx="1906869" cy="584775"/>
          </a:xfrm>
          <a:prstGeom prst="rect">
            <a:avLst/>
          </a:prstGeom>
        </p:spPr>
        <p:txBody>
          <a:bodyPr wrap="none">
            <a:spAutoFit/>
          </a:bodyPr>
          <a:lstStyle/>
          <a:p>
            <a:r>
              <a:rPr lang="en-US" sz="3200" b="1" dirty="0" smtClean="0"/>
              <a:t>Reflection</a:t>
            </a:r>
          </a:p>
        </p:txBody>
      </p:sp>
      <p:sp>
        <p:nvSpPr>
          <p:cNvPr id="5" name="Rectangle 4"/>
          <p:cNvSpPr/>
          <p:nvPr/>
        </p:nvSpPr>
        <p:spPr>
          <a:xfrm>
            <a:off x="457200" y="5334000"/>
            <a:ext cx="4800600" cy="707886"/>
          </a:xfrm>
          <a:prstGeom prst="rect">
            <a:avLst/>
          </a:prstGeom>
          <a:solidFill>
            <a:schemeClr val="accent4">
              <a:lumMod val="20000"/>
              <a:lumOff val="80000"/>
            </a:schemeClr>
          </a:solidFill>
          <a:ln>
            <a:solidFill>
              <a:schemeClr val="accent1"/>
            </a:solidFill>
          </a:ln>
        </p:spPr>
        <p:txBody>
          <a:bodyPr wrap="square">
            <a:spAutoFit/>
          </a:bodyPr>
          <a:lstStyle/>
          <a:p>
            <a:r>
              <a:rPr lang="en-US" sz="2000" b="1" i="1" dirty="0" smtClean="0"/>
              <a:t>Law of reflection: </a:t>
            </a:r>
          </a:p>
          <a:p>
            <a:r>
              <a:rPr lang="en-US" sz="2000" b="1" i="1" dirty="0" smtClean="0"/>
              <a:t>Angle of incidence = Angle of reflection</a:t>
            </a:r>
            <a:endParaRPr lang="en-US" sz="2000" b="1" dirty="0"/>
          </a:p>
        </p:txBody>
      </p:sp>
      <p:pic>
        <p:nvPicPr>
          <p:cNvPr id="6" name="Picture 4" descr="http://static.ddmcdn.com/gif/light-arrow-reflection.jpg"/>
          <p:cNvPicPr>
            <a:picLocks noChangeAspect="1" noChangeArrowheads="1"/>
          </p:cNvPicPr>
          <p:nvPr/>
        </p:nvPicPr>
        <p:blipFill>
          <a:blip r:embed="rId2" cstate="print"/>
          <a:srcRect/>
          <a:stretch>
            <a:fillRect/>
          </a:stretch>
        </p:blipFill>
        <p:spPr bwMode="auto">
          <a:xfrm>
            <a:off x="5562600" y="152400"/>
            <a:ext cx="2819400" cy="2565654"/>
          </a:xfrm>
          <a:prstGeom prst="rect">
            <a:avLst/>
          </a:prstGeom>
          <a:noFill/>
        </p:spPr>
      </p:pic>
      <p:pic>
        <p:nvPicPr>
          <p:cNvPr id="2050" name="Picture 2"/>
          <p:cNvPicPr>
            <a:picLocks noChangeAspect="1" noChangeArrowheads="1"/>
          </p:cNvPicPr>
          <p:nvPr/>
        </p:nvPicPr>
        <p:blipFill>
          <a:blip r:embed="rId3" cstate="print"/>
          <a:srcRect/>
          <a:stretch>
            <a:fillRect/>
          </a:stretch>
        </p:blipFill>
        <p:spPr bwMode="auto">
          <a:xfrm>
            <a:off x="5410200" y="3657600"/>
            <a:ext cx="3548686" cy="2259330"/>
          </a:xfrm>
          <a:prstGeom prst="rect">
            <a:avLst/>
          </a:prstGeom>
          <a:noFill/>
          <a:ln w="9525">
            <a:noFill/>
            <a:miter lim="800000"/>
            <a:headEnd/>
            <a:tailEnd/>
          </a:ln>
          <a:effectLst/>
        </p:spPr>
      </p:pic>
      <p:sp>
        <p:nvSpPr>
          <p:cNvPr id="8" name="Rectangle 7"/>
          <p:cNvSpPr/>
          <p:nvPr/>
        </p:nvSpPr>
        <p:spPr>
          <a:xfrm>
            <a:off x="762000" y="1219200"/>
            <a:ext cx="4572000" cy="3970318"/>
          </a:xfrm>
          <a:prstGeom prst="rect">
            <a:avLst/>
          </a:prstGeom>
        </p:spPr>
        <p:txBody>
          <a:bodyPr>
            <a:spAutoFit/>
          </a:bodyPr>
          <a:lstStyle/>
          <a:p>
            <a:pPr algn="just"/>
            <a:r>
              <a:rPr lang="en-US" b="1" dirty="0" smtClean="0">
                <a:solidFill>
                  <a:srgbClr val="0070C0"/>
                </a:solidFill>
                <a:latin typeface="Lucida Sans Unicode" pitchFamily="34" charset="0"/>
                <a:cs typeface="Lucida Sans Unicode" pitchFamily="34" charset="0"/>
              </a:rPr>
              <a:t>Specular reflections </a:t>
            </a:r>
            <a:r>
              <a:rPr lang="en-US" dirty="0" smtClean="0">
                <a:latin typeface="Lucida Sans Unicode" pitchFamily="34" charset="0"/>
                <a:cs typeface="Lucida Sans Unicode" pitchFamily="34" charset="0"/>
              </a:rPr>
              <a:t>demonstrate the law of reflection, which states that the </a:t>
            </a:r>
            <a:r>
              <a:rPr lang="en-US" b="1" dirty="0" smtClean="0">
                <a:solidFill>
                  <a:srgbClr val="0070C0"/>
                </a:solidFill>
                <a:latin typeface="Lucida Sans Unicode" pitchFamily="34" charset="0"/>
                <a:cs typeface="Lucida Sans Unicode" pitchFamily="34" charset="0"/>
              </a:rPr>
              <a:t>angle between the incident ray and a line that is normal (perpendicular) to the surface is equal to the angle between the reflected ray and the normal. </a:t>
            </a:r>
          </a:p>
          <a:p>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The angle between an incident ray and the normal is called the </a:t>
            </a:r>
            <a:r>
              <a:rPr lang="en-US" b="1" dirty="0" smtClean="0">
                <a:solidFill>
                  <a:srgbClr val="0070C0"/>
                </a:solidFill>
                <a:latin typeface="Lucida Sans Unicode" pitchFamily="34" charset="0"/>
                <a:cs typeface="Lucida Sans Unicode" pitchFamily="34" charset="0"/>
              </a:rPr>
              <a:t>incident angle</a:t>
            </a:r>
            <a:r>
              <a:rPr lang="en-US" dirty="0" smtClean="0">
                <a:latin typeface="Lucida Sans Unicode" pitchFamily="34" charset="0"/>
                <a:cs typeface="Lucida Sans Unicode" pitchFamily="34" charset="0"/>
              </a:rPr>
              <a:t>, denoted by the symbol θ. The angle between a reflected ray and the normal is called the reflected angle, denoted by the symbol θ</a:t>
            </a:r>
            <a:r>
              <a:rPr lang="en-US" baseline="30000" dirty="0" smtClean="0">
                <a:latin typeface="Lucida Sans Unicode" pitchFamily="34" charset="0"/>
                <a:cs typeface="Lucida Sans Unicode" pitchFamily="34" charset="0"/>
              </a:rPr>
              <a:t>r</a:t>
            </a:r>
            <a:r>
              <a:rPr lang="en-US" dirty="0" smtClean="0">
                <a:latin typeface="Lucida Sans Unicode" pitchFamily="34" charset="0"/>
                <a:cs typeface="Lucida Sans Unicode" pitchFamily="34" charset="0"/>
              </a:rPr>
              <a:t> </a:t>
            </a:r>
            <a:endParaRPr lang="en-US"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Example snells law.gif">
            <a:hlinkClick r:id="rId3"/>
          </p:cNvPr>
          <p:cNvPicPr>
            <a:picLocks noChangeAspect="1" noChangeArrowheads="1"/>
          </p:cNvPicPr>
          <p:nvPr/>
        </p:nvPicPr>
        <p:blipFill>
          <a:blip r:embed="rId4" cstate="print"/>
          <a:srcRect/>
          <a:stretch>
            <a:fillRect/>
          </a:stretch>
        </p:blipFill>
        <p:spPr bwMode="auto">
          <a:xfrm>
            <a:off x="5715000" y="2590800"/>
            <a:ext cx="3113065" cy="2476500"/>
          </a:xfrm>
          <a:prstGeom prst="rect">
            <a:avLst/>
          </a:prstGeom>
          <a:noFill/>
        </p:spPr>
      </p:pic>
      <p:sp>
        <p:nvSpPr>
          <p:cNvPr id="3" name="Rectangle 2"/>
          <p:cNvSpPr/>
          <p:nvPr/>
        </p:nvSpPr>
        <p:spPr>
          <a:xfrm>
            <a:off x="609600" y="228600"/>
            <a:ext cx="2348272" cy="584775"/>
          </a:xfrm>
          <a:prstGeom prst="rect">
            <a:avLst/>
          </a:prstGeom>
        </p:spPr>
        <p:txBody>
          <a:bodyPr wrap="none">
            <a:spAutoFit/>
          </a:bodyPr>
          <a:lstStyle/>
          <a:p>
            <a:r>
              <a:rPr lang="en-US" sz="3200" b="1" dirty="0" smtClean="0"/>
              <a:t>2. Refraction</a:t>
            </a:r>
          </a:p>
        </p:txBody>
      </p:sp>
      <p:sp>
        <p:nvSpPr>
          <p:cNvPr id="4" name="Rectangle 3"/>
          <p:cNvSpPr/>
          <p:nvPr/>
        </p:nvSpPr>
        <p:spPr>
          <a:xfrm>
            <a:off x="609600" y="838200"/>
            <a:ext cx="4343400" cy="5324535"/>
          </a:xfrm>
          <a:prstGeom prst="rect">
            <a:avLst/>
          </a:prstGeom>
        </p:spPr>
        <p:txBody>
          <a:bodyPr wrap="square">
            <a:spAutoFit/>
          </a:bodyPr>
          <a:lstStyle/>
          <a:p>
            <a:pPr algn="just"/>
            <a:r>
              <a:rPr lang="en-US" sz="1600" b="1" dirty="0" smtClean="0">
                <a:solidFill>
                  <a:srgbClr val="0070C0"/>
                </a:solidFill>
                <a:latin typeface="Lucida Sans Unicode" pitchFamily="34" charset="0"/>
                <a:cs typeface="Lucida Sans Unicode" pitchFamily="34" charset="0"/>
              </a:rPr>
              <a:t>When light passes at an angle through a transparent medium, the material causes the photons to change direction slightly. </a:t>
            </a:r>
          </a:p>
          <a:p>
            <a:pPr algn="just"/>
            <a:endParaRPr lang="en-US" sz="1600" dirty="0" smtClean="0">
              <a:latin typeface="Lucida Sans Unicode" pitchFamily="34" charset="0"/>
              <a:cs typeface="Lucida Sans Unicode" pitchFamily="34" charset="0"/>
            </a:endParaRPr>
          </a:p>
          <a:p>
            <a:pPr algn="just"/>
            <a:r>
              <a:rPr lang="en-US" sz="1600" dirty="0" smtClean="0">
                <a:latin typeface="Lucida Sans Unicode" pitchFamily="34" charset="0"/>
                <a:cs typeface="Lucida Sans Unicode" pitchFamily="34" charset="0"/>
              </a:rPr>
              <a:t>This change in angle is called </a:t>
            </a:r>
            <a:r>
              <a:rPr lang="en-US" sz="1600" b="1" dirty="0" smtClean="0">
                <a:solidFill>
                  <a:srgbClr val="0070C0"/>
                </a:solidFill>
                <a:latin typeface="Lucida Sans Unicode" pitchFamily="34" charset="0"/>
                <a:cs typeface="Lucida Sans Unicode" pitchFamily="34" charset="0"/>
              </a:rPr>
              <a:t>refraction</a:t>
            </a:r>
            <a:r>
              <a:rPr lang="en-US" sz="1600" dirty="0" smtClean="0">
                <a:latin typeface="Lucida Sans Unicode" pitchFamily="34" charset="0"/>
                <a:cs typeface="Lucida Sans Unicode" pitchFamily="34" charset="0"/>
              </a:rPr>
              <a:t>, and </a:t>
            </a:r>
            <a:r>
              <a:rPr lang="en-US" sz="1600" b="1" dirty="0" smtClean="0">
                <a:solidFill>
                  <a:srgbClr val="0070C0"/>
                </a:solidFill>
                <a:latin typeface="Lucida Sans Unicode" pitchFamily="34" charset="0"/>
                <a:cs typeface="Lucida Sans Unicode" pitchFamily="34" charset="0"/>
              </a:rPr>
              <a:t>the angle</a:t>
            </a:r>
            <a:r>
              <a:rPr lang="en-US" sz="1600" dirty="0" smtClean="0">
                <a:latin typeface="Lucida Sans Unicode" pitchFamily="34" charset="0"/>
                <a:cs typeface="Lucida Sans Unicode" pitchFamily="34" charset="0"/>
              </a:rPr>
              <a:t> by which the light is bent is </a:t>
            </a:r>
            <a:r>
              <a:rPr lang="en-US" sz="1600" b="1" dirty="0" smtClean="0">
                <a:solidFill>
                  <a:srgbClr val="0070C0"/>
                </a:solidFill>
                <a:latin typeface="Lucida Sans Unicode" pitchFamily="34" charset="0"/>
                <a:cs typeface="Lucida Sans Unicode" pitchFamily="34" charset="0"/>
              </a:rPr>
              <a:t>determined by </a:t>
            </a:r>
            <a:r>
              <a:rPr lang="en-US" sz="1600" dirty="0" smtClean="0">
                <a:latin typeface="Lucida Sans Unicode" pitchFamily="34" charset="0"/>
                <a:cs typeface="Lucida Sans Unicode" pitchFamily="34" charset="0"/>
              </a:rPr>
              <a:t>the </a:t>
            </a:r>
            <a:r>
              <a:rPr lang="en-US" sz="1600" b="1" dirty="0" smtClean="0">
                <a:solidFill>
                  <a:srgbClr val="0070C0"/>
                </a:solidFill>
                <a:latin typeface="Lucida Sans Unicode" pitchFamily="34" charset="0"/>
                <a:cs typeface="Lucida Sans Unicode" pitchFamily="34" charset="0"/>
              </a:rPr>
              <a:t>refraction index </a:t>
            </a:r>
            <a:r>
              <a:rPr lang="en-US" sz="1600" dirty="0" smtClean="0">
                <a:latin typeface="Lucida Sans Unicode" pitchFamily="34" charset="0"/>
                <a:cs typeface="Lucida Sans Unicode" pitchFamily="34" charset="0"/>
              </a:rPr>
              <a:t>of the material.</a:t>
            </a:r>
            <a:r>
              <a:rPr lang="en-GB" sz="1600" dirty="0" smtClean="0"/>
              <a:t> </a:t>
            </a:r>
            <a:r>
              <a:rPr lang="en-GB" sz="1600" b="1" dirty="0" smtClean="0">
                <a:solidFill>
                  <a:srgbClr val="0070C0"/>
                </a:solidFill>
                <a:latin typeface="Lucida Sans Unicode" pitchFamily="34" charset="0"/>
                <a:cs typeface="Lucida Sans Unicode" pitchFamily="34" charset="0"/>
              </a:rPr>
              <a:t>The index is a dimensionless number that describes how light, or any other radiation, propagates through that medium.</a:t>
            </a:r>
            <a:endParaRPr lang="en-US" sz="1600" b="1" dirty="0" smtClean="0">
              <a:solidFill>
                <a:srgbClr val="0070C0"/>
              </a:solidFill>
              <a:latin typeface="Lucida Sans Unicode" pitchFamily="34" charset="0"/>
              <a:cs typeface="Lucida Sans Unicode" pitchFamily="34" charset="0"/>
            </a:endParaRPr>
          </a:p>
          <a:p>
            <a:endParaRPr lang="en-US" sz="1600" dirty="0" smtClean="0">
              <a:latin typeface="Lucida Sans Unicode" pitchFamily="34" charset="0"/>
              <a:cs typeface="Lucida Sans Unicode" pitchFamily="34" charset="0"/>
            </a:endParaRPr>
          </a:p>
          <a:p>
            <a:pPr algn="just"/>
            <a:r>
              <a:rPr lang="en-US" sz="1600" dirty="0" smtClean="0">
                <a:latin typeface="Lucida Sans Unicode" pitchFamily="34" charset="0"/>
                <a:cs typeface="Lucida Sans Unicode" pitchFamily="34" charset="0"/>
              </a:rPr>
              <a:t>The index of refraction of the two materials that the light passes between can be used to determine the change in angle by means of </a:t>
            </a:r>
            <a:r>
              <a:rPr lang="en-US" sz="2000" b="1" dirty="0" smtClean="0">
                <a:solidFill>
                  <a:srgbClr val="0070C0"/>
                </a:solidFill>
                <a:latin typeface="Lucida Sans Unicode" pitchFamily="34" charset="0"/>
                <a:cs typeface="Lucida Sans Unicode" pitchFamily="34" charset="0"/>
              </a:rPr>
              <a:t>Snell's law</a:t>
            </a:r>
            <a:r>
              <a:rPr lang="en-US" sz="2000" dirty="0" smtClean="0">
                <a:latin typeface="Lucida Sans Unicode" pitchFamily="34" charset="0"/>
                <a:cs typeface="Lucida Sans Unicode" pitchFamily="34" charset="0"/>
              </a:rPr>
              <a:t>. </a:t>
            </a:r>
          </a:p>
          <a:p>
            <a:pPr algn="just"/>
            <a:endParaRPr lang="en-US" sz="1600" dirty="0" smtClean="0">
              <a:latin typeface="Lucida Sans Unicode" pitchFamily="34" charset="0"/>
              <a:cs typeface="Lucida Sans Unicode" pitchFamily="34" charset="0"/>
            </a:endParaRPr>
          </a:p>
          <a:p>
            <a:pPr algn="just"/>
            <a:r>
              <a:rPr lang="en-US" sz="1600" dirty="0" smtClean="0">
                <a:latin typeface="Lucida Sans Unicode" pitchFamily="34" charset="0"/>
                <a:cs typeface="Lucida Sans Unicode" pitchFamily="34" charset="0"/>
              </a:rPr>
              <a:t>For materials with indices of refraction </a:t>
            </a:r>
            <a:r>
              <a:rPr lang="en-US" sz="1600" i="1" dirty="0" smtClean="0">
                <a:latin typeface="Lucida Sans Unicode" pitchFamily="34" charset="0"/>
                <a:cs typeface="Lucida Sans Unicode" pitchFamily="34" charset="0"/>
              </a:rPr>
              <a:t>n</a:t>
            </a:r>
            <a:r>
              <a:rPr lang="en-US" sz="1600" i="1" baseline="-25000" dirty="0" smtClean="0">
                <a:latin typeface="Lucida Sans Unicode" pitchFamily="34" charset="0"/>
                <a:cs typeface="Lucida Sans Unicode" pitchFamily="34" charset="0"/>
              </a:rPr>
              <a:t>1</a:t>
            </a:r>
            <a:r>
              <a:rPr lang="en-US" sz="1600" dirty="0" smtClean="0">
                <a:latin typeface="Lucida Sans Unicode" pitchFamily="34" charset="0"/>
                <a:cs typeface="Lucida Sans Unicode" pitchFamily="34" charset="0"/>
              </a:rPr>
              <a:t> and </a:t>
            </a:r>
            <a:r>
              <a:rPr lang="en-US" sz="1600" i="1" dirty="0" smtClean="0">
                <a:latin typeface="Lucida Sans Unicode" pitchFamily="34" charset="0"/>
                <a:cs typeface="Lucida Sans Unicode" pitchFamily="34" charset="0"/>
              </a:rPr>
              <a:t>n</a:t>
            </a:r>
            <a:r>
              <a:rPr lang="en-US" sz="1600" i="1" baseline="-25000" dirty="0" smtClean="0">
                <a:latin typeface="Lucida Sans Unicode" pitchFamily="34" charset="0"/>
                <a:cs typeface="Lucida Sans Unicode" pitchFamily="34" charset="0"/>
              </a:rPr>
              <a:t>2</a:t>
            </a:r>
            <a:r>
              <a:rPr lang="en-US" sz="1600" dirty="0" smtClean="0">
                <a:latin typeface="Lucida Sans Unicode" pitchFamily="34" charset="0"/>
                <a:cs typeface="Lucida Sans Unicode" pitchFamily="34" charset="0"/>
              </a:rPr>
              <a:t>, the angle in the first material </a:t>
            </a:r>
            <a:r>
              <a:rPr lang="en-US" sz="1600" i="1" dirty="0" smtClean="0">
                <a:latin typeface="Lucida Sans Unicode" pitchFamily="34" charset="0"/>
                <a:cs typeface="Lucida Sans Unicode" pitchFamily="34" charset="0"/>
              </a:rPr>
              <a:t>θ</a:t>
            </a:r>
            <a:r>
              <a:rPr lang="en-US" sz="1600" i="1" baseline="-25000" dirty="0" smtClean="0">
                <a:latin typeface="Lucida Sans Unicode" pitchFamily="34" charset="0"/>
                <a:cs typeface="Lucida Sans Unicode" pitchFamily="34" charset="0"/>
              </a:rPr>
              <a:t>1</a:t>
            </a:r>
            <a:r>
              <a:rPr lang="en-US" sz="1600" dirty="0" smtClean="0">
                <a:latin typeface="Lucida Sans Unicode" pitchFamily="34" charset="0"/>
                <a:cs typeface="Lucida Sans Unicode" pitchFamily="34" charset="0"/>
              </a:rPr>
              <a:t> determines the angle in the new material </a:t>
            </a:r>
            <a:r>
              <a:rPr lang="en-US" sz="1600" i="1" dirty="0" smtClean="0">
                <a:latin typeface="Lucida Sans Unicode" pitchFamily="34" charset="0"/>
                <a:cs typeface="Lucida Sans Unicode" pitchFamily="34" charset="0"/>
              </a:rPr>
              <a:t>θ</a:t>
            </a:r>
            <a:r>
              <a:rPr lang="en-US" sz="1600" i="1" baseline="-25000" dirty="0" smtClean="0">
                <a:latin typeface="Lucida Sans Unicode" pitchFamily="34" charset="0"/>
                <a:cs typeface="Lucida Sans Unicode" pitchFamily="34" charset="0"/>
              </a:rPr>
              <a:t>2</a:t>
            </a:r>
            <a:r>
              <a:rPr lang="en-US" sz="1600" dirty="0" smtClean="0">
                <a:latin typeface="Lucida Sans Unicode" pitchFamily="34" charset="0"/>
                <a:cs typeface="Lucida Sans Unicode" pitchFamily="34" charset="0"/>
              </a:rPr>
              <a:t> as follows:</a:t>
            </a:r>
            <a:endParaRPr lang="en-US" dirty="0">
              <a:latin typeface="Lucida Sans Unicode" pitchFamily="34" charset="0"/>
              <a:cs typeface="Lucida Sans Unicode" pitchFamily="34" charset="0"/>
            </a:endParaRPr>
          </a:p>
        </p:txBody>
      </p:sp>
      <p:sp>
        <p:nvSpPr>
          <p:cNvPr id="5" name="Rectangle 4"/>
          <p:cNvSpPr/>
          <p:nvPr/>
        </p:nvSpPr>
        <p:spPr>
          <a:xfrm>
            <a:off x="5486400" y="5103674"/>
            <a:ext cx="3657600" cy="1569660"/>
          </a:xfrm>
          <a:prstGeom prst="rect">
            <a:avLst/>
          </a:prstGeom>
        </p:spPr>
        <p:txBody>
          <a:bodyPr wrap="square">
            <a:spAutoFit/>
          </a:bodyPr>
          <a:lstStyle/>
          <a:p>
            <a:r>
              <a:rPr lang="en-US" sz="1600" i="1" dirty="0" smtClean="0"/>
              <a:t>In this illustration, the incident beam of light strikes a glass surface at an angle θ</a:t>
            </a:r>
            <a:r>
              <a:rPr lang="en-US" sz="1600" i="1" baseline="-25000" dirty="0" smtClean="0"/>
              <a:t>1</a:t>
            </a:r>
            <a:r>
              <a:rPr lang="en-US" sz="1600" i="1" dirty="0" smtClean="0"/>
              <a:t>. A portion of the light energy is refracted through the glass at angle θ</a:t>
            </a:r>
            <a:r>
              <a:rPr lang="en-US" sz="1600" i="1" baseline="-25000" dirty="0" smtClean="0"/>
              <a:t>2</a:t>
            </a:r>
            <a:r>
              <a:rPr lang="en-US" sz="1600" i="1" dirty="0" smtClean="0"/>
              <a:t>. Most of the remaining light energy is reflected at angle θ'</a:t>
            </a:r>
            <a:r>
              <a:rPr lang="en-US" sz="1600" i="1" baseline="-25000" dirty="0" smtClean="0"/>
              <a:t>1</a:t>
            </a:r>
            <a:r>
              <a:rPr lang="en-US" sz="1600" i="1" dirty="0" smtClean="0"/>
              <a:t>.</a:t>
            </a:r>
            <a:endParaRPr lang="en-US" sz="1600" dirty="0"/>
          </a:p>
        </p:txBody>
      </p:sp>
      <p:pic>
        <p:nvPicPr>
          <p:cNvPr id="32772" name="Picture 4" descr="n_1\cdot\sin(\theta_1) = n_2\cdot\sin(\theta_2)\, "/>
          <p:cNvPicPr>
            <a:picLocks noChangeAspect="1" noChangeArrowheads="1"/>
          </p:cNvPicPr>
          <p:nvPr/>
        </p:nvPicPr>
        <p:blipFill>
          <a:blip r:embed="rId5" cstate="print"/>
          <a:srcRect/>
          <a:stretch>
            <a:fillRect/>
          </a:stretch>
        </p:blipFill>
        <p:spPr bwMode="auto">
          <a:xfrm>
            <a:off x="685800" y="6248400"/>
            <a:ext cx="4441365" cy="457200"/>
          </a:xfrm>
          <a:prstGeom prst="rect">
            <a:avLst/>
          </a:prstGeom>
          <a:solidFill>
            <a:schemeClr val="accent4">
              <a:lumMod val="20000"/>
              <a:lumOff val="80000"/>
            </a:schemeClr>
          </a:solidFill>
          <a:ln>
            <a:solidFill>
              <a:srgbClr val="0070C0"/>
            </a:solidFill>
          </a:ln>
        </p:spPr>
      </p:pic>
      <p:pic>
        <p:nvPicPr>
          <p:cNvPr id="7" name="Picture 6" descr="http://static.ddmcdn.com/gif/light-arrow-refraction.jpg"/>
          <p:cNvPicPr>
            <a:picLocks noChangeAspect="1" noChangeArrowheads="1"/>
          </p:cNvPicPr>
          <p:nvPr/>
        </p:nvPicPr>
        <p:blipFill>
          <a:blip r:embed="rId6" cstate="print"/>
          <a:srcRect/>
          <a:stretch>
            <a:fillRect/>
          </a:stretch>
        </p:blipFill>
        <p:spPr bwMode="auto">
          <a:xfrm>
            <a:off x="6096000" y="228600"/>
            <a:ext cx="2344615" cy="2133600"/>
          </a:xfrm>
          <a:prstGeom prst="rect">
            <a:avLst/>
          </a:prstGeom>
          <a:noFill/>
        </p:spPr>
      </p:pic>
      <p:sp>
        <p:nvSpPr>
          <p:cNvPr id="2" name="TextBox 1"/>
          <p:cNvSpPr txBox="1"/>
          <p:nvPr/>
        </p:nvSpPr>
        <p:spPr>
          <a:xfrm>
            <a:off x="1143000" y="6324600"/>
            <a:ext cx="152400" cy="369332"/>
          </a:xfrm>
          <a:prstGeom prst="rect">
            <a:avLst/>
          </a:prstGeom>
          <a:solidFill>
            <a:schemeClr val="accent1">
              <a:lumMod val="20000"/>
              <a:lumOff val="80000"/>
            </a:schemeClr>
          </a:solidFill>
        </p:spPr>
        <p:txBody>
          <a:bodyPr wrap="square" rtlCol="0">
            <a:spAutoFit/>
          </a:bodyPr>
          <a:lstStyle/>
          <a:p>
            <a:r>
              <a:rPr lang="en-GB" dirty="0" smtClean="0"/>
              <a:t>X</a:t>
            </a:r>
            <a:endParaRPr lang="en-GB" dirty="0"/>
          </a:p>
        </p:txBody>
      </p:sp>
      <p:sp>
        <p:nvSpPr>
          <p:cNvPr id="9" name="TextBox 8"/>
          <p:cNvSpPr txBox="1"/>
          <p:nvPr/>
        </p:nvSpPr>
        <p:spPr>
          <a:xfrm>
            <a:off x="3657600" y="6336268"/>
            <a:ext cx="152400" cy="369332"/>
          </a:xfrm>
          <a:prstGeom prst="rect">
            <a:avLst/>
          </a:prstGeom>
          <a:solidFill>
            <a:schemeClr val="accent1">
              <a:lumMod val="20000"/>
              <a:lumOff val="80000"/>
            </a:schemeClr>
          </a:solidFill>
        </p:spPr>
        <p:txBody>
          <a:bodyPr wrap="square" rtlCol="0">
            <a:spAutoFit/>
          </a:bodyPr>
          <a:lstStyle/>
          <a:p>
            <a:r>
              <a:rPr lang="en-GB" dirty="0" smtClean="0"/>
              <a:t>X</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381000" y="1447800"/>
            <a:ext cx="8326800" cy="4114800"/>
          </a:xfrm>
          <a:prstGeom prst="rect">
            <a:avLst/>
          </a:prstGeom>
          <a:noFill/>
          <a:ln w="9525">
            <a:noFill/>
            <a:miter lim="800000"/>
            <a:headEnd/>
            <a:tailEnd/>
          </a:ln>
          <a:effectLst/>
        </p:spPr>
      </p:pic>
      <p:sp>
        <p:nvSpPr>
          <p:cNvPr id="3" name="Rectangle 2"/>
          <p:cNvSpPr/>
          <p:nvPr/>
        </p:nvSpPr>
        <p:spPr>
          <a:xfrm>
            <a:off x="609600" y="457200"/>
            <a:ext cx="2960619" cy="584775"/>
          </a:xfrm>
          <a:prstGeom prst="rect">
            <a:avLst/>
          </a:prstGeom>
        </p:spPr>
        <p:txBody>
          <a:bodyPr wrap="none">
            <a:spAutoFit/>
          </a:bodyPr>
          <a:lstStyle/>
          <a:p>
            <a:r>
              <a:rPr lang="en-US" sz="3200" b="1" dirty="0" smtClean="0"/>
              <a:t>Refraction index</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4343400" y="990600"/>
            <a:ext cx="4657627" cy="3733800"/>
          </a:xfrm>
          <a:prstGeom prst="rect">
            <a:avLst/>
          </a:prstGeom>
          <a:noFill/>
          <a:ln w="9525">
            <a:noFill/>
            <a:miter lim="800000"/>
            <a:headEnd/>
            <a:tailEnd/>
          </a:ln>
          <a:effectLst/>
        </p:spPr>
      </p:pic>
      <p:sp>
        <p:nvSpPr>
          <p:cNvPr id="3" name="Rectangle 2"/>
          <p:cNvSpPr/>
          <p:nvPr/>
        </p:nvSpPr>
        <p:spPr>
          <a:xfrm>
            <a:off x="457200" y="1600200"/>
            <a:ext cx="3657600" cy="1200329"/>
          </a:xfrm>
          <a:prstGeom prst="rect">
            <a:avLst/>
          </a:prstGeom>
        </p:spPr>
        <p:txBody>
          <a:bodyPr wrap="square">
            <a:spAutoFit/>
          </a:bodyPr>
          <a:lstStyle/>
          <a:p>
            <a:r>
              <a:rPr lang="en-US" dirty="0" smtClean="0"/>
              <a:t>A light ray entering a piece of crown glass (n = 1.52 ) from the air (n = 1) at an incident angle of 45° bends to a refracted angle of what ??</a:t>
            </a:r>
            <a:endParaRPr lang="en-US" dirty="0"/>
          </a:p>
        </p:txBody>
      </p:sp>
      <p:sp>
        <p:nvSpPr>
          <p:cNvPr id="4" name="Rectangle 3"/>
          <p:cNvSpPr/>
          <p:nvPr/>
        </p:nvSpPr>
        <p:spPr>
          <a:xfrm>
            <a:off x="609600" y="4191000"/>
            <a:ext cx="3505200" cy="2308324"/>
          </a:xfrm>
          <a:prstGeom prst="rect">
            <a:avLst/>
          </a:prstGeom>
        </p:spPr>
        <p:txBody>
          <a:bodyPr wrap="square">
            <a:spAutoFit/>
          </a:bodyPr>
          <a:lstStyle/>
          <a:p>
            <a:r>
              <a:rPr lang="en-US" dirty="0" smtClean="0"/>
              <a:t>n</a:t>
            </a:r>
            <a:r>
              <a:rPr lang="en-US" baseline="-25000" dirty="0" smtClean="0"/>
              <a:t>1</a:t>
            </a:r>
            <a:r>
              <a:rPr lang="en-US" dirty="0" smtClean="0"/>
              <a:t>sin </a:t>
            </a:r>
            <a:r>
              <a:rPr lang="el-GR" dirty="0" smtClean="0"/>
              <a:t>θ</a:t>
            </a:r>
            <a:r>
              <a:rPr lang="el-GR" sz="1400" dirty="0" smtClean="0"/>
              <a:t>1 </a:t>
            </a:r>
            <a:r>
              <a:rPr lang="el-GR" dirty="0" smtClean="0"/>
              <a:t>= </a:t>
            </a:r>
            <a:r>
              <a:rPr lang="en-US" dirty="0" smtClean="0"/>
              <a:t>n</a:t>
            </a:r>
            <a:r>
              <a:rPr lang="en-US" baseline="-25000" dirty="0" smtClean="0"/>
              <a:t>2</a:t>
            </a:r>
            <a:r>
              <a:rPr lang="en-US" dirty="0" smtClean="0"/>
              <a:t>sin </a:t>
            </a:r>
            <a:r>
              <a:rPr lang="el-GR" dirty="0" smtClean="0"/>
              <a:t>θ</a:t>
            </a:r>
            <a:r>
              <a:rPr lang="el-GR" sz="1400" dirty="0" smtClean="0"/>
              <a:t>2</a:t>
            </a:r>
            <a:r>
              <a:rPr lang="el-GR" dirty="0" smtClean="0"/>
              <a:t> </a:t>
            </a:r>
            <a:endParaRPr lang="en-US" dirty="0" smtClean="0"/>
          </a:p>
          <a:p>
            <a:endParaRPr lang="en-US" dirty="0" smtClean="0"/>
          </a:p>
          <a:p>
            <a:r>
              <a:rPr lang="el-GR" dirty="0" smtClean="0"/>
              <a:t>1</a:t>
            </a:r>
            <a:r>
              <a:rPr lang="en-GB" dirty="0" smtClean="0"/>
              <a:t> x </a:t>
            </a:r>
            <a:r>
              <a:rPr lang="en-US" dirty="0" smtClean="0"/>
              <a:t>sin 45° = 1.52 x sin </a:t>
            </a:r>
            <a:r>
              <a:rPr lang="el-GR" dirty="0" smtClean="0"/>
              <a:t>θ</a:t>
            </a:r>
            <a:r>
              <a:rPr lang="el-GR" sz="1400" dirty="0" smtClean="0"/>
              <a:t>2 </a:t>
            </a:r>
            <a:endParaRPr lang="en-US" dirty="0" smtClean="0"/>
          </a:p>
          <a:p>
            <a:r>
              <a:rPr lang="en-US" dirty="0" smtClean="0"/>
              <a:t>          </a:t>
            </a:r>
          </a:p>
          <a:p>
            <a:r>
              <a:rPr lang="en-US" u="sng" dirty="0" smtClean="0"/>
              <a:t> sin 45 ° </a:t>
            </a:r>
            <a:r>
              <a:rPr lang="en-US" dirty="0" smtClean="0"/>
              <a:t>= sin </a:t>
            </a:r>
            <a:r>
              <a:rPr lang="el-GR" dirty="0" smtClean="0"/>
              <a:t>θ</a:t>
            </a:r>
            <a:r>
              <a:rPr lang="el-GR" sz="1400" dirty="0" smtClean="0"/>
              <a:t>2 </a:t>
            </a:r>
            <a:endParaRPr lang="en-US" dirty="0" smtClean="0"/>
          </a:p>
          <a:p>
            <a:r>
              <a:rPr lang="en-US" dirty="0" smtClean="0"/>
              <a:t>  1.52</a:t>
            </a:r>
          </a:p>
          <a:p>
            <a:endParaRPr lang="en-US" dirty="0" smtClean="0"/>
          </a:p>
          <a:p>
            <a:r>
              <a:rPr lang="en-US" dirty="0" smtClean="0"/>
              <a:t>          </a:t>
            </a:r>
            <a:r>
              <a:rPr lang="el-GR" dirty="0" smtClean="0"/>
              <a:t>θ</a:t>
            </a:r>
            <a:r>
              <a:rPr lang="el-GR" sz="1400" dirty="0" smtClean="0"/>
              <a:t>2</a:t>
            </a:r>
            <a:r>
              <a:rPr lang="el-GR" dirty="0" smtClean="0"/>
              <a:t> = 28°</a:t>
            </a:r>
            <a:endParaRPr lang="en-US" dirty="0"/>
          </a:p>
        </p:txBody>
      </p:sp>
      <p:sp>
        <p:nvSpPr>
          <p:cNvPr id="5" name="Rectangle 4"/>
          <p:cNvSpPr/>
          <p:nvPr/>
        </p:nvSpPr>
        <p:spPr>
          <a:xfrm>
            <a:off x="609600" y="457200"/>
            <a:ext cx="3694794" cy="584775"/>
          </a:xfrm>
          <a:prstGeom prst="rect">
            <a:avLst/>
          </a:prstGeom>
        </p:spPr>
        <p:txBody>
          <a:bodyPr wrap="none">
            <a:spAutoFit/>
          </a:bodyPr>
          <a:lstStyle/>
          <a:p>
            <a:r>
              <a:rPr lang="en-US" sz="3200" b="1" dirty="0" smtClean="0"/>
              <a:t>Refraction - Example</a:t>
            </a:r>
          </a:p>
        </p:txBody>
      </p:sp>
      <p:sp>
        <p:nvSpPr>
          <p:cNvPr id="6" name="Rectangle 5"/>
          <p:cNvSpPr/>
          <p:nvPr/>
        </p:nvSpPr>
        <p:spPr>
          <a:xfrm>
            <a:off x="533400" y="3048000"/>
            <a:ext cx="1091133" cy="369332"/>
          </a:xfrm>
          <a:prstGeom prst="rect">
            <a:avLst/>
          </a:prstGeom>
        </p:spPr>
        <p:txBody>
          <a:bodyPr wrap="none">
            <a:spAutoFit/>
          </a:bodyPr>
          <a:lstStyle/>
          <a:p>
            <a:r>
              <a:rPr lang="el-GR" dirty="0" smtClean="0"/>
              <a:t>Θ</a:t>
            </a:r>
            <a:r>
              <a:rPr lang="en-US" dirty="0" smtClean="0"/>
              <a:t> = Theta</a:t>
            </a:r>
            <a:endParaRPr lang="en-US" dirty="0"/>
          </a:p>
        </p:txBody>
      </p:sp>
      <p:pic>
        <p:nvPicPr>
          <p:cNvPr id="7" name="Picture 4" descr="n_1\cdot\sin(\theta_1) = n_2\cdot\sin(\theta_2)\, "/>
          <p:cNvPicPr>
            <a:picLocks noChangeAspect="1" noChangeArrowheads="1"/>
          </p:cNvPicPr>
          <p:nvPr/>
        </p:nvPicPr>
        <p:blipFill>
          <a:blip r:embed="rId3" cstate="print"/>
          <a:srcRect/>
          <a:stretch>
            <a:fillRect/>
          </a:stretch>
        </p:blipFill>
        <p:spPr bwMode="auto">
          <a:xfrm>
            <a:off x="190500" y="3505200"/>
            <a:ext cx="4190999" cy="431427"/>
          </a:xfrm>
          <a:prstGeom prst="rect">
            <a:avLst/>
          </a:prstGeom>
          <a:solidFill>
            <a:schemeClr val="accent4">
              <a:lumMod val="20000"/>
              <a:lumOff val="80000"/>
            </a:schemeClr>
          </a:solidFill>
          <a:ln>
            <a:solidFill>
              <a:srgbClr val="0070C0"/>
            </a:solidFill>
          </a:ln>
        </p:spPr>
      </p:pic>
      <p:sp>
        <p:nvSpPr>
          <p:cNvPr id="2" name="TextBox 1"/>
          <p:cNvSpPr txBox="1"/>
          <p:nvPr/>
        </p:nvSpPr>
        <p:spPr>
          <a:xfrm>
            <a:off x="6672213" y="3720913"/>
            <a:ext cx="261987" cy="369332"/>
          </a:xfrm>
          <a:prstGeom prst="rect">
            <a:avLst/>
          </a:prstGeom>
          <a:solidFill>
            <a:schemeClr val="bg1">
              <a:lumMod val="75000"/>
            </a:schemeClr>
          </a:solidFill>
        </p:spPr>
        <p:txBody>
          <a:bodyPr wrap="square" rtlCol="0">
            <a:spAutoFit/>
          </a:bodyPr>
          <a:lstStyle/>
          <a:p>
            <a:endParaRPr lang="en-GB" dirty="0"/>
          </a:p>
        </p:txBody>
      </p:sp>
      <p:sp>
        <p:nvSpPr>
          <p:cNvPr id="9" name="TextBox 8"/>
          <p:cNvSpPr txBox="1"/>
          <p:nvPr/>
        </p:nvSpPr>
        <p:spPr>
          <a:xfrm>
            <a:off x="3505200" y="5943600"/>
            <a:ext cx="5191027" cy="369332"/>
          </a:xfrm>
          <a:prstGeom prst="rect">
            <a:avLst/>
          </a:prstGeom>
          <a:noFill/>
        </p:spPr>
        <p:txBody>
          <a:bodyPr wrap="square" rtlCol="0">
            <a:spAutoFit/>
          </a:bodyPr>
          <a:lstStyle/>
          <a:p>
            <a:r>
              <a:rPr lang="en-GB" b="1" dirty="0" smtClean="0">
                <a:solidFill>
                  <a:srgbClr val="0070C0"/>
                </a:solidFill>
              </a:rPr>
              <a:t>What happens to the incident beam on emergence?</a:t>
            </a:r>
            <a:endParaRPr lang="en-GB" b="1" dirty="0">
              <a:solidFill>
                <a:srgbClr val="0070C0"/>
              </a:solidFill>
            </a:endParaRPr>
          </a:p>
        </p:txBody>
      </p:sp>
      <p:sp>
        <p:nvSpPr>
          <p:cNvPr id="11" name="TextBox 10"/>
          <p:cNvSpPr txBox="1"/>
          <p:nvPr/>
        </p:nvSpPr>
        <p:spPr>
          <a:xfrm>
            <a:off x="609600" y="3593068"/>
            <a:ext cx="152400" cy="369332"/>
          </a:xfrm>
          <a:prstGeom prst="rect">
            <a:avLst/>
          </a:prstGeom>
          <a:solidFill>
            <a:schemeClr val="accent1">
              <a:lumMod val="20000"/>
              <a:lumOff val="80000"/>
            </a:schemeClr>
          </a:solidFill>
        </p:spPr>
        <p:txBody>
          <a:bodyPr wrap="square" rtlCol="0">
            <a:spAutoFit/>
          </a:bodyPr>
          <a:lstStyle/>
          <a:p>
            <a:r>
              <a:rPr lang="en-GB" dirty="0" smtClean="0"/>
              <a:t>X</a:t>
            </a:r>
            <a:endParaRPr lang="en-GB" dirty="0"/>
          </a:p>
        </p:txBody>
      </p:sp>
      <p:sp>
        <p:nvSpPr>
          <p:cNvPr id="12" name="TextBox 11"/>
          <p:cNvSpPr txBox="1"/>
          <p:nvPr/>
        </p:nvSpPr>
        <p:spPr>
          <a:xfrm>
            <a:off x="2973421" y="3575401"/>
            <a:ext cx="152400" cy="369332"/>
          </a:xfrm>
          <a:prstGeom prst="rect">
            <a:avLst/>
          </a:prstGeom>
          <a:solidFill>
            <a:schemeClr val="accent1">
              <a:lumMod val="20000"/>
              <a:lumOff val="80000"/>
            </a:schemeClr>
          </a:solidFill>
        </p:spPr>
        <p:txBody>
          <a:bodyPr wrap="square" rtlCol="0">
            <a:spAutoFit/>
          </a:bodyPr>
          <a:lstStyle/>
          <a:p>
            <a:r>
              <a:rPr lang="en-GB" dirty="0" smtClean="0"/>
              <a:t>X</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8638" y="1965431"/>
            <a:ext cx="8227337" cy="1015663"/>
          </a:xfrm>
          <a:prstGeom prst="rect">
            <a:avLst/>
          </a:prstGeom>
        </p:spPr>
        <p:txBody>
          <a:bodyPr wrap="square">
            <a:spAutoFit/>
          </a:bodyPr>
          <a:lstStyle/>
          <a:p>
            <a:r>
              <a:rPr lang="en-US" sz="2000" dirty="0"/>
              <a:t>Diffraction </a:t>
            </a:r>
            <a:r>
              <a:rPr lang="en-US" sz="2000" dirty="0" smtClean="0"/>
              <a:t>causes the </a:t>
            </a:r>
            <a:r>
              <a:rPr lang="en-US" sz="2000" dirty="0"/>
              <a:t>slight bending of light as it passes around the edge of an object</a:t>
            </a:r>
            <a:r>
              <a:rPr lang="en-US" sz="2000" dirty="0" smtClean="0"/>
              <a:t>.</a:t>
            </a:r>
          </a:p>
          <a:p>
            <a:endParaRPr lang="en-US" sz="2000" dirty="0"/>
          </a:p>
        </p:txBody>
      </p:sp>
      <p:pic>
        <p:nvPicPr>
          <p:cNvPr id="3" name="Picture 2" descr="http://t2.gstatic.com/images?q=tbn:ANd9GcTtIn9URvnt90ChB5EcNyrgJpKYWL3qjX28cK1i0Bdz-x64KAe2XkeB9NAP"/>
          <p:cNvPicPr>
            <a:picLocks noChangeAspect="1" noChangeArrowheads="1"/>
          </p:cNvPicPr>
          <p:nvPr/>
        </p:nvPicPr>
        <p:blipFill>
          <a:blip r:embed="rId2" cstate="print"/>
          <a:srcRect/>
          <a:stretch>
            <a:fillRect/>
          </a:stretch>
        </p:blipFill>
        <p:spPr bwMode="auto">
          <a:xfrm>
            <a:off x="5717263" y="3445952"/>
            <a:ext cx="3350537" cy="2063440"/>
          </a:xfrm>
          <a:prstGeom prst="rect">
            <a:avLst/>
          </a:prstGeom>
          <a:noFill/>
        </p:spPr>
      </p:pic>
      <p:sp>
        <p:nvSpPr>
          <p:cNvPr id="4" name="Rectangle 3"/>
          <p:cNvSpPr/>
          <p:nvPr/>
        </p:nvSpPr>
        <p:spPr>
          <a:xfrm>
            <a:off x="533398" y="1283791"/>
            <a:ext cx="8077201" cy="707886"/>
          </a:xfrm>
          <a:prstGeom prst="rect">
            <a:avLst/>
          </a:prstGeom>
        </p:spPr>
        <p:txBody>
          <a:bodyPr wrap="square">
            <a:spAutoFit/>
          </a:bodyPr>
          <a:lstStyle/>
          <a:p>
            <a:pPr algn="just"/>
            <a:r>
              <a:rPr lang="en-US" sz="2000" b="1" dirty="0">
                <a:solidFill>
                  <a:srgbClr val="0070C0"/>
                </a:solidFill>
                <a:latin typeface="Lucida Sans Unicode" pitchFamily="34" charset="0"/>
                <a:cs typeface="Lucida Sans Unicode" pitchFamily="34" charset="0"/>
              </a:rPr>
              <a:t>Diffraction is deflection that occurs at apertures, at edges and in thin layers. </a:t>
            </a:r>
          </a:p>
        </p:txBody>
      </p:sp>
      <p:sp>
        <p:nvSpPr>
          <p:cNvPr id="5" name="Rectangle 4"/>
          <p:cNvSpPr/>
          <p:nvPr/>
        </p:nvSpPr>
        <p:spPr>
          <a:xfrm>
            <a:off x="570808" y="325487"/>
            <a:ext cx="2408608" cy="584775"/>
          </a:xfrm>
          <a:prstGeom prst="rect">
            <a:avLst/>
          </a:prstGeom>
        </p:spPr>
        <p:txBody>
          <a:bodyPr wrap="none">
            <a:spAutoFit/>
          </a:bodyPr>
          <a:lstStyle/>
          <a:p>
            <a:r>
              <a:rPr lang="en-US" sz="3200" b="1" dirty="0" smtClean="0"/>
              <a:t>3. Diffraction</a:t>
            </a:r>
          </a:p>
        </p:txBody>
      </p:sp>
      <p:sp>
        <p:nvSpPr>
          <p:cNvPr id="6" name="Rectangle 5"/>
          <p:cNvSpPr/>
          <p:nvPr/>
        </p:nvSpPr>
        <p:spPr>
          <a:xfrm>
            <a:off x="579118" y="2738734"/>
            <a:ext cx="4953000" cy="3785652"/>
          </a:xfrm>
          <a:prstGeom prst="rect">
            <a:avLst/>
          </a:prstGeom>
        </p:spPr>
        <p:txBody>
          <a:bodyPr wrap="square">
            <a:spAutoFit/>
          </a:bodyPr>
          <a:lstStyle/>
          <a:p>
            <a:pPr algn="just"/>
            <a:r>
              <a:rPr lang="en-US" sz="2000" b="1" dirty="0" smtClean="0">
                <a:solidFill>
                  <a:srgbClr val="0070C0"/>
                </a:solidFill>
              </a:rPr>
              <a:t>The </a:t>
            </a:r>
            <a:r>
              <a:rPr lang="en-US" sz="2000" b="1" dirty="0">
                <a:solidFill>
                  <a:srgbClr val="0070C0"/>
                </a:solidFill>
              </a:rPr>
              <a:t>amount of bending depends on the relative size of the wavelength of light to the size of the opening</a:t>
            </a:r>
            <a:r>
              <a:rPr lang="en-US" sz="2000" dirty="0"/>
              <a:t>. </a:t>
            </a:r>
            <a:endParaRPr lang="en-US" sz="2000" dirty="0" smtClean="0"/>
          </a:p>
          <a:p>
            <a:pPr algn="just"/>
            <a:endParaRPr lang="en-US" sz="2000" dirty="0" smtClean="0"/>
          </a:p>
          <a:p>
            <a:pPr algn="just"/>
            <a:r>
              <a:rPr lang="en-US" sz="2000" dirty="0" smtClean="0"/>
              <a:t>If </a:t>
            </a:r>
            <a:r>
              <a:rPr lang="en-US" sz="2000" dirty="0"/>
              <a:t>the opening is much larger than the light's wavelength, the bending will be almost unnoticeable. </a:t>
            </a:r>
            <a:endParaRPr lang="en-US" sz="2000" dirty="0" smtClean="0"/>
          </a:p>
          <a:p>
            <a:pPr algn="just"/>
            <a:endParaRPr lang="en-US" sz="2000" dirty="0" smtClean="0"/>
          </a:p>
          <a:p>
            <a:pPr algn="just"/>
            <a:r>
              <a:rPr lang="en-US" sz="2000" dirty="0" smtClean="0"/>
              <a:t>However</a:t>
            </a:r>
            <a:r>
              <a:rPr lang="en-US" sz="2000" dirty="0"/>
              <a:t>, </a:t>
            </a:r>
            <a:r>
              <a:rPr lang="en-US" sz="2000" b="1" dirty="0">
                <a:solidFill>
                  <a:srgbClr val="0070C0"/>
                </a:solidFill>
              </a:rPr>
              <a:t>if the two are closer in size or equal, the amount of bending is considerable, and easily seen with the naked eye. </a:t>
            </a:r>
          </a:p>
        </p:txBody>
      </p:sp>
    </p:spTree>
    <p:extLst>
      <p:ext uri="{BB962C8B-B14F-4D97-AF65-F5344CB8AC3E}">
        <p14:creationId xmlns:p14="http://schemas.microsoft.com/office/powerpoint/2010/main" val="40156375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000" y="164812"/>
            <a:ext cx="2408608" cy="584775"/>
          </a:xfrm>
          <a:prstGeom prst="rect">
            <a:avLst/>
          </a:prstGeom>
        </p:spPr>
        <p:txBody>
          <a:bodyPr wrap="none">
            <a:spAutoFit/>
          </a:bodyPr>
          <a:lstStyle/>
          <a:p>
            <a:r>
              <a:rPr lang="en-US" sz="3200" b="1" dirty="0" smtClean="0"/>
              <a:t>3. Diffraction</a:t>
            </a:r>
          </a:p>
        </p:txBody>
      </p:sp>
      <p:sp>
        <p:nvSpPr>
          <p:cNvPr id="3" name="Rectangle 2"/>
          <p:cNvSpPr/>
          <p:nvPr/>
        </p:nvSpPr>
        <p:spPr>
          <a:xfrm>
            <a:off x="503608" y="881420"/>
            <a:ext cx="4572000" cy="5601533"/>
          </a:xfrm>
          <a:prstGeom prst="rect">
            <a:avLst/>
          </a:prstGeom>
        </p:spPr>
        <p:txBody>
          <a:bodyPr wrap="square">
            <a:spAutoFit/>
          </a:bodyPr>
          <a:lstStyle/>
          <a:p>
            <a:pPr algn="just"/>
            <a:endParaRPr lang="en-US" b="1" dirty="0" smtClean="0">
              <a:solidFill>
                <a:srgbClr val="0070C0"/>
              </a:solidFill>
              <a:latin typeface="Lucida Sans Unicode" pitchFamily="34" charset="0"/>
              <a:cs typeface="Lucida Sans Unicode" pitchFamily="34" charset="0"/>
            </a:endParaRPr>
          </a:p>
          <a:p>
            <a:pPr algn="just"/>
            <a:r>
              <a:rPr lang="en-US" sz="2000" dirty="0" smtClean="0">
                <a:latin typeface="Lucida Sans Unicode" pitchFamily="34" charset="0"/>
                <a:cs typeface="Lucida Sans Unicode" pitchFamily="34" charset="0"/>
              </a:rPr>
              <a:t>When a beam of coherent light, such as that produced by a laser, is passed through two slit openings, the </a:t>
            </a:r>
            <a:r>
              <a:rPr lang="en-US" sz="2000" b="1" dirty="0" smtClean="0">
                <a:solidFill>
                  <a:srgbClr val="0070C0"/>
                </a:solidFill>
                <a:latin typeface="Lucida Sans Unicode" pitchFamily="34" charset="0"/>
                <a:cs typeface="Lucida Sans Unicode" pitchFamily="34" charset="0"/>
              </a:rPr>
              <a:t>light radiates out from the slits like ripples in a pond. </a:t>
            </a:r>
          </a:p>
          <a:p>
            <a:pPr algn="just"/>
            <a:r>
              <a:rPr lang="en-US" sz="2000" b="1" dirty="0" smtClean="0">
                <a:solidFill>
                  <a:srgbClr val="0070C0"/>
                </a:solidFill>
                <a:latin typeface="Lucida Sans Unicode" pitchFamily="34" charset="0"/>
                <a:cs typeface="Lucida Sans Unicode" pitchFamily="34" charset="0"/>
              </a:rPr>
              <a:t>The semi-circular ripples from the two slits interact with each other, sometimes adding together their wave heights and at other times cancelling each other out. </a:t>
            </a:r>
          </a:p>
          <a:p>
            <a:pPr algn="just"/>
            <a:endParaRPr lang="en-US" sz="2000" dirty="0" smtClean="0">
              <a:latin typeface="Lucida Sans Unicode" pitchFamily="34" charset="0"/>
              <a:cs typeface="Lucida Sans Unicode" pitchFamily="34" charset="0"/>
            </a:endParaRPr>
          </a:p>
          <a:p>
            <a:pPr algn="just"/>
            <a:r>
              <a:rPr lang="en-US" sz="2000" dirty="0" smtClean="0">
                <a:latin typeface="Lucida Sans Unicode" pitchFamily="34" charset="0"/>
                <a:cs typeface="Lucida Sans Unicode" pitchFamily="34" charset="0"/>
              </a:rPr>
              <a:t>This is called </a:t>
            </a:r>
            <a:r>
              <a:rPr lang="en-US" sz="2000" b="1" dirty="0" smtClean="0">
                <a:solidFill>
                  <a:srgbClr val="0070C0"/>
                </a:solidFill>
                <a:latin typeface="Lucida Sans Unicode" pitchFamily="34" charset="0"/>
                <a:cs typeface="Lucida Sans Unicode" pitchFamily="34" charset="0"/>
              </a:rPr>
              <a:t>constructive and destructive interference. </a:t>
            </a:r>
          </a:p>
          <a:p>
            <a:pPr algn="just"/>
            <a:r>
              <a:rPr lang="en-US" sz="2000" dirty="0" smtClean="0">
                <a:latin typeface="Lucida Sans Unicode" pitchFamily="34" charset="0"/>
                <a:cs typeface="Lucida Sans Unicode" pitchFamily="34" charset="0"/>
              </a:rPr>
              <a:t>If a screen is placed in the area where these ripples interact, alternating bands of light and darkness would appear.</a:t>
            </a:r>
            <a:endParaRPr lang="en-US" sz="2000" dirty="0"/>
          </a:p>
        </p:txBody>
      </p:sp>
      <p:pic>
        <p:nvPicPr>
          <p:cNvPr id="33796" name="Picture 4" descr="http://t2.gstatic.com/images?q=tbn:ANd9GcRcNajuS0WUGHt-wEbG1RQhL5QN_BWNrDrn25MzZNV2DDu4rgk4mQ"/>
          <p:cNvPicPr>
            <a:picLocks noChangeAspect="1" noChangeArrowheads="1"/>
          </p:cNvPicPr>
          <p:nvPr/>
        </p:nvPicPr>
        <p:blipFill>
          <a:blip r:embed="rId2" cstate="print"/>
          <a:srcRect/>
          <a:stretch>
            <a:fillRect/>
          </a:stretch>
        </p:blipFill>
        <p:spPr bwMode="auto">
          <a:xfrm>
            <a:off x="5501640" y="3682186"/>
            <a:ext cx="3417857" cy="1981200"/>
          </a:xfrm>
          <a:prstGeom prst="rect">
            <a:avLst/>
          </a:prstGeom>
          <a:noFill/>
          <a:ln>
            <a:solidFill>
              <a:srgbClr val="0070C0"/>
            </a:solidFill>
          </a:ln>
        </p:spPr>
      </p:pic>
      <p:sp>
        <p:nvSpPr>
          <p:cNvPr id="4" name="TextBox 3"/>
          <p:cNvSpPr txBox="1"/>
          <p:nvPr/>
        </p:nvSpPr>
        <p:spPr>
          <a:xfrm>
            <a:off x="5501640" y="5775067"/>
            <a:ext cx="2899294" cy="707886"/>
          </a:xfrm>
          <a:prstGeom prst="rect">
            <a:avLst/>
          </a:prstGeom>
          <a:noFill/>
        </p:spPr>
        <p:txBody>
          <a:bodyPr wrap="square" rtlCol="0">
            <a:spAutoFit/>
          </a:bodyPr>
          <a:lstStyle/>
          <a:p>
            <a:pPr algn="ctr"/>
            <a:r>
              <a:rPr lang="en-GB" sz="2000" b="1" dirty="0" smtClean="0">
                <a:solidFill>
                  <a:srgbClr val="0070C0"/>
                </a:solidFill>
              </a:rPr>
              <a:t>In what area of our design is this important?</a:t>
            </a:r>
            <a:endParaRPr lang="en-US" sz="2000" b="1" dirty="0">
              <a:solidFill>
                <a:srgbClr val="0070C0"/>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7055" y="457199"/>
            <a:ext cx="2867025" cy="2867025"/>
          </a:xfrm>
          <a:prstGeom prst="rect">
            <a:avLst/>
          </a:prstGeom>
          <a:ln w="571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7149" y="304800"/>
            <a:ext cx="2949462" cy="584775"/>
          </a:xfrm>
          <a:prstGeom prst="rect">
            <a:avLst/>
          </a:prstGeom>
        </p:spPr>
        <p:txBody>
          <a:bodyPr wrap="none">
            <a:spAutoFit/>
          </a:bodyPr>
          <a:lstStyle/>
          <a:p>
            <a:r>
              <a:rPr lang="en-US" sz="3200" b="1" dirty="0" smtClean="0"/>
              <a:t>Nature of Vision</a:t>
            </a:r>
          </a:p>
        </p:txBody>
      </p:sp>
      <p:pic>
        <p:nvPicPr>
          <p:cNvPr id="4" name="Picture 2" descr="Vision"/>
          <p:cNvPicPr>
            <a:picLocks noChangeAspect="1" noChangeArrowheads="1"/>
          </p:cNvPicPr>
          <p:nvPr/>
        </p:nvPicPr>
        <p:blipFill>
          <a:blip r:embed="rId2" cstate="print"/>
          <a:srcRect/>
          <a:stretch>
            <a:fillRect/>
          </a:stretch>
        </p:blipFill>
        <p:spPr bwMode="auto">
          <a:xfrm>
            <a:off x="5452929" y="0"/>
            <a:ext cx="3400987" cy="3657600"/>
          </a:xfrm>
          <a:prstGeom prst="rect">
            <a:avLst/>
          </a:prstGeom>
          <a:noFill/>
        </p:spPr>
      </p:pic>
      <p:sp>
        <p:nvSpPr>
          <p:cNvPr id="5" name="Rectangle 4"/>
          <p:cNvSpPr/>
          <p:nvPr/>
        </p:nvSpPr>
        <p:spPr>
          <a:xfrm>
            <a:off x="816078" y="1067383"/>
            <a:ext cx="4572000" cy="646331"/>
          </a:xfrm>
          <a:prstGeom prst="rect">
            <a:avLst/>
          </a:prstGeom>
        </p:spPr>
        <p:txBody>
          <a:bodyPr>
            <a:spAutoFit/>
          </a:bodyPr>
          <a:lstStyle/>
          <a:p>
            <a:r>
              <a:rPr lang="en-US" dirty="0" smtClean="0">
                <a:latin typeface="Lucida Sans Unicode" pitchFamily="34" charset="0"/>
                <a:cs typeface="Lucida Sans Unicode" pitchFamily="34" charset="0"/>
              </a:rPr>
              <a:t>Vision is a sensation caused in the brain when light reaches the eye. </a:t>
            </a:r>
            <a:endParaRPr lang="en-US" dirty="0"/>
          </a:p>
        </p:txBody>
      </p:sp>
      <p:sp>
        <p:nvSpPr>
          <p:cNvPr id="7" name="Rectangle 6"/>
          <p:cNvSpPr/>
          <p:nvPr/>
        </p:nvSpPr>
        <p:spPr>
          <a:xfrm>
            <a:off x="838200" y="1838528"/>
            <a:ext cx="4648200" cy="1477328"/>
          </a:xfrm>
          <a:prstGeom prst="rect">
            <a:avLst/>
          </a:prstGeom>
        </p:spPr>
        <p:txBody>
          <a:bodyPr wrap="square">
            <a:spAutoFit/>
          </a:bodyPr>
          <a:lstStyle/>
          <a:p>
            <a:pPr algn="just"/>
            <a:r>
              <a:rPr lang="en-US" dirty="0" smtClean="0">
                <a:latin typeface="Lucida Sans Unicode" pitchFamily="34" charset="0"/>
                <a:ea typeface="Times New Roman" pitchFamily="18" charset="0"/>
                <a:cs typeface="Lucida Sans Unicode" pitchFamily="34" charset="0"/>
              </a:rPr>
              <a:t>The individual components of the eye work in a manner similar to an SLR camera. </a:t>
            </a:r>
          </a:p>
          <a:p>
            <a:pPr algn="just"/>
            <a:r>
              <a:rPr lang="en-US" dirty="0" smtClean="0">
                <a:latin typeface="Lucida Sans Unicode" pitchFamily="34" charset="0"/>
                <a:ea typeface="Times New Roman" pitchFamily="18" charset="0"/>
                <a:cs typeface="Lucida Sans Unicode" pitchFamily="34" charset="0"/>
              </a:rPr>
              <a:t>Each part plays a vital role in providing clear vision. </a:t>
            </a:r>
            <a:endParaRPr lang="en-US" dirty="0">
              <a:latin typeface="Lucida Sans Unicode" pitchFamily="34" charset="0"/>
              <a:cs typeface="Lucida Sans Unicode" pitchFamily="34" charset="0"/>
            </a:endParaRPr>
          </a:p>
        </p:txBody>
      </p:sp>
      <p:pic>
        <p:nvPicPr>
          <p:cNvPr id="8" name="Picture 7" descr="http://www.pasadenaeye.com/faq/faq15/camera.jpg"/>
          <p:cNvPicPr/>
          <p:nvPr/>
        </p:nvPicPr>
        <p:blipFill>
          <a:blip r:embed="rId3" cstate="print"/>
          <a:srcRect/>
          <a:stretch>
            <a:fillRect/>
          </a:stretch>
        </p:blipFill>
        <p:spPr bwMode="auto">
          <a:xfrm>
            <a:off x="1219200" y="3810000"/>
            <a:ext cx="2667000" cy="1809750"/>
          </a:xfrm>
          <a:prstGeom prst="rect">
            <a:avLst/>
          </a:prstGeom>
          <a:noFill/>
          <a:ln w="9525">
            <a:noFill/>
            <a:miter lim="800000"/>
            <a:headEnd/>
            <a:tailEnd/>
          </a:ln>
        </p:spPr>
      </p:pic>
      <p:pic>
        <p:nvPicPr>
          <p:cNvPr id="9" name="Picture 8" descr="http://www.pasadenaeye.com/faq/faq15/cutouteye.jpg"/>
          <p:cNvPicPr/>
          <p:nvPr/>
        </p:nvPicPr>
        <p:blipFill>
          <a:blip r:embed="rId4" cstate="print"/>
          <a:srcRect/>
          <a:stretch>
            <a:fillRect/>
          </a:stretch>
        </p:blipFill>
        <p:spPr bwMode="auto">
          <a:xfrm>
            <a:off x="4419600" y="3810000"/>
            <a:ext cx="2667000" cy="1809750"/>
          </a:xfrm>
          <a:prstGeom prst="rect">
            <a:avLst/>
          </a:prstGeom>
          <a:noFill/>
          <a:ln w="9525">
            <a:noFill/>
            <a:miter lim="800000"/>
            <a:headEnd/>
            <a:tailEnd/>
          </a:ln>
        </p:spPr>
      </p:pic>
      <p:sp>
        <p:nvSpPr>
          <p:cNvPr id="3" name="TextBox 2"/>
          <p:cNvSpPr txBox="1"/>
          <p:nvPr/>
        </p:nvSpPr>
        <p:spPr>
          <a:xfrm>
            <a:off x="2438400" y="5257800"/>
            <a:ext cx="685800" cy="276999"/>
          </a:xfrm>
          <a:prstGeom prst="rect">
            <a:avLst/>
          </a:prstGeom>
          <a:noFill/>
        </p:spPr>
        <p:txBody>
          <a:bodyPr wrap="square" rtlCol="0">
            <a:spAutoFit/>
          </a:bodyPr>
          <a:lstStyle/>
          <a:p>
            <a:r>
              <a:rPr lang="en-GB" sz="1200" dirty="0" smtClean="0">
                <a:solidFill>
                  <a:schemeClr val="bg1"/>
                </a:solidFill>
              </a:rPr>
              <a:t>Shutter</a:t>
            </a:r>
            <a:endParaRPr lang="en-GB" sz="1200" dirty="0">
              <a:solidFill>
                <a:schemeClr val="bg1"/>
              </a:solidFill>
            </a:endParaRPr>
          </a:p>
        </p:txBody>
      </p:sp>
      <p:cxnSp>
        <p:nvCxnSpPr>
          <p:cNvPr id="10" name="Straight Connector 9"/>
          <p:cNvCxnSpPr/>
          <p:nvPr/>
        </p:nvCxnSpPr>
        <p:spPr>
          <a:xfrm flipH="1" flipV="1">
            <a:off x="2438400" y="4953000"/>
            <a:ext cx="228600" cy="3048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cecsouth.com/images/services/eyeanatomy.jpg"/>
          <p:cNvPicPr>
            <a:picLocks noChangeAspect="1" noChangeArrowheads="1"/>
          </p:cNvPicPr>
          <p:nvPr/>
        </p:nvPicPr>
        <p:blipFill>
          <a:blip r:embed="rId2" cstate="print"/>
          <a:srcRect/>
          <a:stretch>
            <a:fillRect/>
          </a:stretch>
        </p:blipFill>
        <p:spPr bwMode="auto">
          <a:xfrm>
            <a:off x="929639" y="685800"/>
            <a:ext cx="7406639" cy="6172200"/>
          </a:xfrm>
          <a:prstGeom prst="rect">
            <a:avLst/>
          </a:prstGeom>
          <a:noFill/>
        </p:spPr>
      </p:pic>
      <p:sp>
        <p:nvSpPr>
          <p:cNvPr id="3" name="Rectangle 2"/>
          <p:cNvSpPr/>
          <p:nvPr/>
        </p:nvSpPr>
        <p:spPr>
          <a:xfrm>
            <a:off x="609600" y="152400"/>
            <a:ext cx="3553537" cy="584775"/>
          </a:xfrm>
          <a:prstGeom prst="rect">
            <a:avLst/>
          </a:prstGeom>
        </p:spPr>
        <p:txBody>
          <a:bodyPr wrap="none">
            <a:spAutoFit/>
          </a:bodyPr>
          <a:lstStyle/>
          <a:p>
            <a:r>
              <a:rPr lang="en-US" sz="3200" b="1" dirty="0" smtClean="0"/>
              <a:t>Structure of the Eye</a:t>
            </a:r>
          </a:p>
        </p:txBody>
      </p:sp>
      <p:cxnSp>
        <p:nvCxnSpPr>
          <p:cNvPr id="5" name="Straight Arrow Connector 4"/>
          <p:cNvCxnSpPr/>
          <p:nvPr/>
        </p:nvCxnSpPr>
        <p:spPr>
          <a:xfrm>
            <a:off x="2590800" y="3505200"/>
            <a:ext cx="76200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 name="Straight Arrow Connector 6"/>
          <p:cNvCxnSpPr/>
          <p:nvPr/>
        </p:nvCxnSpPr>
        <p:spPr>
          <a:xfrm>
            <a:off x="2057400" y="3733800"/>
            <a:ext cx="1371600" cy="3810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9" name="Straight Arrow Connector 8"/>
          <p:cNvCxnSpPr/>
          <p:nvPr/>
        </p:nvCxnSpPr>
        <p:spPr>
          <a:xfrm>
            <a:off x="2514600" y="4244502"/>
            <a:ext cx="5334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2" name="Straight Arrow Connector 11"/>
          <p:cNvCxnSpPr/>
          <p:nvPr/>
        </p:nvCxnSpPr>
        <p:spPr>
          <a:xfrm flipH="1">
            <a:off x="6172200" y="3810000"/>
            <a:ext cx="685800" cy="2286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5" name="Straight Arrow Connector 14"/>
          <p:cNvCxnSpPr/>
          <p:nvPr/>
        </p:nvCxnSpPr>
        <p:spPr>
          <a:xfrm flipH="1">
            <a:off x="6019800" y="3429000"/>
            <a:ext cx="8382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000" y="809626"/>
            <a:ext cx="8382000" cy="3662541"/>
          </a:xfrm>
          <a:prstGeom prst="rect">
            <a:avLst/>
          </a:prstGeom>
        </p:spPr>
        <p:txBody>
          <a:bodyPr wrap="square">
            <a:spAutoFit/>
          </a:bodyPr>
          <a:lstStyle/>
          <a:p>
            <a:pPr algn="just"/>
            <a:r>
              <a:rPr lang="en-US" dirty="0" smtClean="0">
                <a:cs typeface="Lucida Sans Unicode" pitchFamily="34" charset="0"/>
              </a:rPr>
              <a:t>Vision begins when light rays are reflected off an object and enter the eyes through the </a:t>
            </a:r>
            <a:r>
              <a:rPr lang="en-US" b="1" dirty="0" smtClean="0">
                <a:solidFill>
                  <a:srgbClr val="0070C0"/>
                </a:solidFill>
                <a:cs typeface="Lucida Sans Unicode" pitchFamily="34" charset="0"/>
              </a:rPr>
              <a:t>cornea</a:t>
            </a:r>
            <a:r>
              <a:rPr lang="en-US" dirty="0" smtClean="0">
                <a:cs typeface="Lucida Sans Unicode" pitchFamily="34" charset="0"/>
              </a:rPr>
              <a:t>, the transparent outer covering of the eye. </a:t>
            </a:r>
          </a:p>
          <a:p>
            <a:pPr algn="just"/>
            <a:endParaRPr lang="en-US" dirty="0" smtClean="0">
              <a:cs typeface="Lucida Sans Unicode" pitchFamily="34" charset="0"/>
            </a:endParaRPr>
          </a:p>
          <a:p>
            <a:pPr algn="just"/>
            <a:r>
              <a:rPr lang="en-US" b="1" dirty="0" smtClean="0">
                <a:solidFill>
                  <a:srgbClr val="0070C0"/>
                </a:solidFill>
                <a:cs typeface="Lucida Sans Unicode" pitchFamily="34" charset="0"/>
              </a:rPr>
              <a:t>The cornea bends or refracts the rays</a:t>
            </a:r>
            <a:r>
              <a:rPr lang="en-US" dirty="0" smtClean="0">
                <a:cs typeface="Lucida Sans Unicode" pitchFamily="34" charset="0"/>
              </a:rPr>
              <a:t>, that pass through a round hole called the </a:t>
            </a:r>
            <a:r>
              <a:rPr lang="en-US" b="1" dirty="0" smtClean="0">
                <a:solidFill>
                  <a:srgbClr val="0070C0"/>
                </a:solidFill>
                <a:cs typeface="Lucida Sans Unicode" pitchFamily="34" charset="0"/>
              </a:rPr>
              <a:t>pupil</a:t>
            </a:r>
            <a:r>
              <a:rPr lang="en-US" dirty="0" smtClean="0">
                <a:cs typeface="Lucida Sans Unicode" pitchFamily="34" charset="0"/>
              </a:rPr>
              <a:t>. </a:t>
            </a:r>
          </a:p>
          <a:p>
            <a:pPr algn="just"/>
            <a:endParaRPr lang="en-US" dirty="0" smtClean="0">
              <a:cs typeface="Lucida Sans Unicode" pitchFamily="34" charset="0"/>
            </a:endParaRPr>
          </a:p>
          <a:p>
            <a:pPr algn="just"/>
            <a:r>
              <a:rPr lang="en-US" dirty="0" smtClean="0">
                <a:cs typeface="Lucida Sans Unicode" pitchFamily="34" charset="0"/>
              </a:rPr>
              <a:t>The </a:t>
            </a:r>
            <a:r>
              <a:rPr lang="en-US" b="1" dirty="0" smtClean="0">
                <a:solidFill>
                  <a:srgbClr val="0070C0"/>
                </a:solidFill>
                <a:cs typeface="Lucida Sans Unicode" pitchFamily="34" charset="0"/>
              </a:rPr>
              <a:t>iris</a:t>
            </a:r>
            <a:r>
              <a:rPr lang="en-US" dirty="0" smtClean="0">
                <a:cs typeface="Lucida Sans Unicode" pitchFamily="34" charset="0"/>
              </a:rPr>
              <a:t>, or coloured portion of the eye that surrounds the pupil, </a:t>
            </a:r>
            <a:r>
              <a:rPr lang="en-US" b="1" dirty="0" smtClean="0">
                <a:solidFill>
                  <a:srgbClr val="0070C0"/>
                </a:solidFill>
                <a:cs typeface="Lucida Sans Unicode" pitchFamily="34" charset="0"/>
              </a:rPr>
              <a:t>opens and closes </a:t>
            </a:r>
            <a:r>
              <a:rPr lang="en-US" dirty="0" smtClean="0">
                <a:cs typeface="Lucida Sans Unicode" pitchFamily="34" charset="0"/>
              </a:rPr>
              <a:t>(making the pupil bigger or smaller) </a:t>
            </a:r>
            <a:r>
              <a:rPr lang="en-US" b="1" dirty="0" smtClean="0">
                <a:solidFill>
                  <a:srgbClr val="0070C0"/>
                </a:solidFill>
                <a:cs typeface="Lucida Sans Unicode" pitchFamily="34" charset="0"/>
              </a:rPr>
              <a:t>to regulate the amount of light passing through….just like the shutter on your camera. </a:t>
            </a:r>
          </a:p>
          <a:p>
            <a:pPr algn="just"/>
            <a:endParaRPr lang="en-US" dirty="0" smtClean="0">
              <a:cs typeface="Lucida Sans Unicode" pitchFamily="34" charset="0"/>
            </a:endParaRPr>
          </a:p>
          <a:p>
            <a:pPr algn="just"/>
            <a:r>
              <a:rPr lang="en-US" dirty="0" smtClean="0">
                <a:cs typeface="Lucida Sans Unicode" pitchFamily="34" charset="0"/>
              </a:rPr>
              <a:t>The light rays then pass through the </a:t>
            </a:r>
            <a:r>
              <a:rPr lang="en-US" b="1" dirty="0" smtClean="0">
                <a:solidFill>
                  <a:srgbClr val="0070C0"/>
                </a:solidFill>
                <a:cs typeface="Lucida Sans Unicode" pitchFamily="34" charset="0"/>
              </a:rPr>
              <a:t>lens</a:t>
            </a:r>
            <a:r>
              <a:rPr lang="en-US" dirty="0" smtClean="0">
                <a:cs typeface="Lucida Sans Unicode" pitchFamily="34" charset="0"/>
              </a:rPr>
              <a:t>, </a:t>
            </a:r>
            <a:r>
              <a:rPr lang="en-US" b="1" dirty="0" smtClean="0">
                <a:solidFill>
                  <a:srgbClr val="0070C0"/>
                </a:solidFill>
                <a:cs typeface="Lucida Sans Unicode" pitchFamily="34" charset="0"/>
              </a:rPr>
              <a:t>which</a:t>
            </a:r>
            <a:r>
              <a:rPr lang="en-US" dirty="0" smtClean="0">
                <a:cs typeface="Lucida Sans Unicode" pitchFamily="34" charset="0"/>
              </a:rPr>
              <a:t> actually </a:t>
            </a:r>
            <a:r>
              <a:rPr lang="en-US" b="1" dirty="0" smtClean="0">
                <a:solidFill>
                  <a:srgbClr val="0070C0"/>
                </a:solidFill>
                <a:cs typeface="Lucida Sans Unicode" pitchFamily="34" charset="0"/>
              </a:rPr>
              <a:t>changes shape so it can further bend the rays and focus them on the retina </a:t>
            </a:r>
            <a:r>
              <a:rPr lang="en-US" dirty="0" smtClean="0">
                <a:cs typeface="Lucida Sans Unicode" pitchFamily="34" charset="0"/>
              </a:rPr>
              <a:t>at the back of the eye.</a:t>
            </a:r>
          </a:p>
          <a:p>
            <a:endParaRPr lang="en-US" sz="1600" dirty="0" smtClean="0">
              <a:latin typeface="Lucida Sans Unicode" pitchFamily="34" charset="0"/>
              <a:cs typeface="Lucida Sans Unicode" pitchFamily="34" charset="0"/>
            </a:endParaRPr>
          </a:p>
          <a:p>
            <a:endParaRPr lang="en-US" dirty="0" smtClean="0"/>
          </a:p>
        </p:txBody>
      </p:sp>
      <p:sp>
        <p:nvSpPr>
          <p:cNvPr id="3" name="Rectangle 2"/>
          <p:cNvSpPr/>
          <p:nvPr/>
        </p:nvSpPr>
        <p:spPr>
          <a:xfrm>
            <a:off x="324903" y="76200"/>
            <a:ext cx="3637393" cy="584775"/>
          </a:xfrm>
          <a:prstGeom prst="rect">
            <a:avLst/>
          </a:prstGeom>
        </p:spPr>
        <p:txBody>
          <a:bodyPr wrap="square">
            <a:spAutoFit/>
          </a:bodyPr>
          <a:lstStyle/>
          <a:p>
            <a:r>
              <a:rPr lang="en-US" sz="3200" b="1" dirty="0" smtClean="0"/>
              <a:t>How the Eye Works</a:t>
            </a:r>
          </a:p>
        </p:txBody>
      </p:sp>
      <p:pic>
        <p:nvPicPr>
          <p:cNvPr id="4" name="Picture 4" descr="http://light.physics.auth.gr/images/enc/eye.jpg"/>
          <p:cNvPicPr>
            <a:picLocks noChangeAspect="1" noChangeArrowheads="1"/>
          </p:cNvPicPr>
          <p:nvPr/>
        </p:nvPicPr>
        <p:blipFill>
          <a:blip r:embed="rId2" cstate="print"/>
          <a:srcRect/>
          <a:stretch>
            <a:fillRect/>
          </a:stretch>
        </p:blipFill>
        <p:spPr bwMode="auto">
          <a:xfrm>
            <a:off x="4953000" y="4007442"/>
            <a:ext cx="4190999" cy="2850557"/>
          </a:xfrm>
          <a:prstGeom prst="rect">
            <a:avLst/>
          </a:prstGeom>
          <a:noFill/>
        </p:spPr>
      </p:pic>
      <p:sp>
        <p:nvSpPr>
          <p:cNvPr id="5" name="Rectangle 4"/>
          <p:cNvSpPr/>
          <p:nvPr/>
        </p:nvSpPr>
        <p:spPr>
          <a:xfrm>
            <a:off x="396240" y="4343400"/>
            <a:ext cx="4328160" cy="1477328"/>
          </a:xfrm>
          <a:prstGeom prst="rect">
            <a:avLst/>
          </a:prstGeom>
        </p:spPr>
        <p:txBody>
          <a:bodyPr wrap="square">
            <a:spAutoFit/>
          </a:bodyPr>
          <a:lstStyle/>
          <a:p>
            <a:pPr algn="just"/>
            <a:r>
              <a:rPr lang="en-US" dirty="0">
                <a:latin typeface="Lucida Sans Unicode" pitchFamily="34" charset="0"/>
                <a:cs typeface="Lucida Sans Unicode" pitchFamily="34" charset="0"/>
              </a:rPr>
              <a:t>The </a:t>
            </a:r>
            <a:r>
              <a:rPr lang="en-US" b="1" dirty="0">
                <a:solidFill>
                  <a:srgbClr val="0070C0"/>
                </a:solidFill>
                <a:latin typeface="Lucida Sans Unicode" pitchFamily="34" charset="0"/>
                <a:cs typeface="Lucida Sans Unicode" pitchFamily="34" charset="0"/>
              </a:rPr>
              <a:t>retina</a:t>
            </a:r>
            <a:r>
              <a:rPr lang="en-US" dirty="0">
                <a:latin typeface="Lucida Sans Unicode" pitchFamily="34" charset="0"/>
                <a:cs typeface="Lucida Sans Unicode" pitchFamily="34" charset="0"/>
              </a:rPr>
              <a:t> is a thin layer of tissue at the </a:t>
            </a:r>
            <a:r>
              <a:rPr lang="en-US" dirty="0" smtClean="0">
                <a:latin typeface="Lucida Sans Unicode" pitchFamily="34" charset="0"/>
                <a:cs typeface="Lucida Sans Unicode" pitchFamily="34" charset="0"/>
              </a:rPr>
              <a:t>back </a:t>
            </a:r>
            <a:r>
              <a:rPr lang="en-US" dirty="0">
                <a:latin typeface="Lucida Sans Unicode" pitchFamily="34" charset="0"/>
                <a:cs typeface="Lucida Sans Unicode" pitchFamily="34" charset="0"/>
              </a:rPr>
              <a:t>of the eye that contains millions </a:t>
            </a:r>
            <a:r>
              <a:rPr lang="en-US" dirty="0" smtClean="0">
                <a:latin typeface="Lucida Sans Unicode" pitchFamily="34" charset="0"/>
                <a:cs typeface="Lucida Sans Unicode" pitchFamily="34" charset="0"/>
              </a:rPr>
              <a:t>of tiny </a:t>
            </a:r>
            <a:r>
              <a:rPr lang="en-US" dirty="0">
                <a:latin typeface="Lucida Sans Unicode" pitchFamily="34" charset="0"/>
                <a:cs typeface="Lucida Sans Unicode" pitchFamily="34" charset="0"/>
              </a:rPr>
              <a:t>light-sensing nerve cells called </a:t>
            </a:r>
            <a:r>
              <a:rPr lang="en-US" b="1" dirty="0" smtClean="0">
                <a:solidFill>
                  <a:srgbClr val="0070C0"/>
                </a:solidFill>
                <a:latin typeface="Lucida Sans Unicode" pitchFamily="34" charset="0"/>
                <a:cs typeface="Lucida Sans Unicode" pitchFamily="34" charset="0"/>
              </a:rPr>
              <a:t>rods </a:t>
            </a:r>
            <a:r>
              <a:rPr lang="en-US" b="1" dirty="0">
                <a:solidFill>
                  <a:srgbClr val="0070C0"/>
                </a:solidFill>
                <a:latin typeface="Lucida Sans Unicode" pitchFamily="34" charset="0"/>
                <a:cs typeface="Lucida Sans Unicode" pitchFamily="34" charset="0"/>
              </a:rPr>
              <a:t>and cones</a:t>
            </a:r>
            <a:r>
              <a:rPr lang="en-US" dirty="0">
                <a:latin typeface="Lucida Sans Unicode" pitchFamily="34" charset="0"/>
                <a:cs typeface="Lucida Sans Unicode" pitchFamily="34" charset="0"/>
              </a:rPr>
              <a:t>, which are named for </a:t>
            </a:r>
            <a:r>
              <a:rPr lang="en-US" dirty="0" smtClean="0">
                <a:latin typeface="Lucida Sans Unicode" pitchFamily="34" charset="0"/>
                <a:cs typeface="Lucida Sans Unicode" pitchFamily="34" charset="0"/>
              </a:rPr>
              <a:t>their </a:t>
            </a:r>
            <a:r>
              <a:rPr lang="en-US" dirty="0">
                <a:latin typeface="Lucida Sans Unicode" pitchFamily="34" charset="0"/>
                <a:cs typeface="Lucida Sans Unicode" pitchFamily="34" charset="0"/>
              </a:rPr>
              <a:t>distinct shapes.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762000"/>
            <a:ext cx="4800600" cy="5878532"/>
          </a:xfrm>
          <a:prstGeom prst="rect">
            <a:avLst/>
          </a:prstGeom>
        </p:spPr>
        <p:txBody>
          <a:bodyPr wrap="square">
            <a:spAutoFit/>
          </a:bodyPr>
          <a:lstStyle/>
          <a:p>
            <a:pPr algn="just"/>
            <a:r>
              <a:rPr lang="en-US" b="1" dirty="0" smtClean="0">
                <a:solidFill>
                  <a:srgbClr val="0070C0"/>
                </a:solidFill>
                <a:latin typeface="Lucida Sans Unicode" pitchFamily="34" charset="0"/>
                <a:cs typeface="Lucida Sans Unicode" pitchFamily="34" charset="0"/>
              </a:rPr>
              <a:t>There are about 120 million rods and about 6 to 7 million cones, in the human eye </a:t>
            </a:r>
          </a:p>
          <a:p>
            <a:endParaRPr lang="en-US" b="1" dirty="0" smtClean="0">
              <a:solidFill>
                <a:srgbClr val="0070C0"/>
              </a:solidFill>
              <a:latin typeface="Lucida Sans Unicode" pitchFamily="34" charset="0"/>
              <a:cs typeface="Lucida Sans Unicode" pitchFamily="34" charset="0"/>
            </a:endParaRPr>
          </a:p>
          <a:p>
            <a:pPr algn="just"/>
            <a:r>
              <a:rPr lang="en-US" b="1" dirty="0" smtClean="0">
                <a:solidFill>
                  <a:srgbClr val="0070C0"/>
                </a:solidFill>
                <a:latin typeface="Lucida Sans Unicode" pitchFamily="34" charset="0"/>
                <a:cs typeface="Lucida Sans Unicode" pitchFamily="34" charset="0"/>
              </a:rPr>
              <a:t>Cones</a:t>
            </a:r>
            <a:r>
              <a:rPr lang="en-US" dirty="0" smtClean="0">
                <a:latin typeface="Lucida Sans Unicode" pitchFamily="34" charset="0"/>
                <a:cs typeface="Lucida Sans Unicode" pitchFamily="34" charset="0"/>
              </a:rPr>
              <a:t> are concentrated in the center of the retina, in an area called the </a:t>
            </a:r>
            <a:r>
              <a:rPr lang="en-US" b="1" dirty="0" smtClean="0">
                <a:solidFill>
                  <a:srgbClr val="0070C0"/>
                </a:solidFill>
                <a:latin typeface="Lucida Sans Unicode" pitchFamily="34" charset="0"/>
                <a:cs typeface="Lucida Sans Unicode" pitchFamily="34" charset="0"/>
              </a:rPr>
              <a:t>macula</a:t>
            </a:r>
            <a:r>
              <a:rPr lang="en-US" dirty="0" smtClean="0">
                <a:latin typeface="Lucida Sans Unicode" pitchFamily="34" charset="0"/>
                <a:cs typeface="Lucida Sans Unicode" pitchFamily="34" charset="0"/>
              </a:rPr>
              <a:t>. </a:t>
            </a:r>
          </a:p>
          <a:p>
            <a:endParaRPr lang="en-US" dirty="0" smtClean="0">
              <a:latin typeface="Lucida Sans Unicode" pitchFamily="34" charset="0"/>
              <a:cs typeface="Lucida Sans Unicode" pitchFamily="34" charset="0"/>
            </a:endParaRPr>
          </a:p>
          <a:p>
            <a:pPr algn="just"/>
            <a:r>
              <a:rPr lang="en-US" b="1" dirty="0" smtClean="0">
                <a:solidFill>
                  <a:srgbClr val="0070C0"/>
                </a:solidFill>
                <a:latin typeface="Lucida Sans Unicode" pitchFamily="34" charset="0"/>
                <a:cs typeface="Lucida Sans Unicode" pitchFamily="34" charset="0"/>
              </a:rPr>
              <a:t>Cones</a:t>
            </a:r>
            <a:r>
              <a:rPr lang="en-US" dirty="0" smtClean="0">
                <a:latin typeface="Lucida Sans Unicode" pitchFamily="34" charset="0"/>
                <a:cs typeface="Lucida Sans Unicode" pitchFamily="34" charset="0"/>
              </a:rPr>
              <a:t> are nerve cells that are </a:t>
            </a:r>
            <a:r>
              <a:rPr lang="en-US" b="1" dirty="0" smtClean="0">
                <a:solidFill>
                  <a:srgbClr val="0070C0"/>
                </a:solidFill>
                <a:latin typeface="Lucida Sans Unicode" pitchFamily="34" charset="0"/>
                <a:cs typeface="Lucida Sans Unicode" pitchFamily="34" charset="0"/>
              </a:rPr>
              <a:t>sensitive to light, detail, and colour</a:t>
            </a:r>
            <a:r>
              <a:rPr lang="en-US" dirty="0" smtClean="0">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Cones contain three different pigments, which respond either to blue, red, or green wavelengths of light </a:t>
            </a:r>
            <a:r>
              <a:rPr lang="en-US" sz="1400" b="1" dirty="0" smtClean="0">
                <a:solidFill>
                  <a:srgbClr val="0070C0"/>
                </a:solidFill>
                <a:latin typeface="Lucida Sans Unicode" pitchFamily="34" charset="0"/>
                <a:cs typeface="Lucida Sans Unicode" pitchFamily="34" charset="0"/>
              </a:rPr>
              <a:t>(Primary colours).</a:t>
            </a:r>
          </a:p>
          <a:p>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Cones mix the colour signals to produce the variety of colours we see. </a:t>
            </a:r>
            <a:r>
              <a:rPr lang="en-US" b="1" dirty="0" smtClean="0">
                <a:solidFill>
                  <a:srgbClr val="0070C0"/>
                </a:solidFill>
                <a:latin typeface="Lucida Sans Unicode" pitchFamily="34" charset="0"/>
                <a:cs typeface="Lucida Sans Unicode" pitchFamily="34" charset="0"/>
              </a:rPr>
              <a:t>If a person is missing one or more of the pigments, or is deficient in them, that person is said to be ‘colour-blind’</a:t>
            </a:r>
            <a:r>
              <a:rPr lang="en-US" dirty="0" smtClean="0">
                <a:latin typeface="Lucida Sans Unicode" pitchFamily="34" charset="0"/>
                <a:cs typeface="Lucida Sans Unicode" pitchFamily="34" charset="0"/>
              </a:rPr>
              <a:t> and has difficulty distinguishing between certain colours, such as red from green.</a:t>
            </a:r>
          </a:p>
          <a:p>
            <a:pPr algn="just"/>
            <a:endParaRPr lang="en-US" sz="1600" dirty="0" smtClean="0">
              <a:latin typeface="Lucida Sans Unicode" pitchFamily="34" charset="0"/>
              <a:cs typeface="Lucida Sans Unicode" pitchFamily="34" charset="0"/>
            </a:endParaRPr>
          </a:p>
        </p:txBody>
      </p:sp>
      <p:sp>
        <p:nvSpPr>
          <p:cNvPr id="6" name="Rectangle 5"/>
          <p:cNvSpPr/>
          <p:nvPr/>
        </p:nvSpPr>
        <p:spPr>
          <a:xfrm>
            <a:off x="579120" y="177225"/>
            <a:ext cx="3484993" cy="584775"/>
          </a:xfrm>
          <a:prstGeom prst="rect">
            <a:avLst/>
          </a:prstGeom>
        </p:spPr>
        <p:txBody>
          <a:bodyPr wrap="none">
            <a:spAutoFit/>
          </a:bodyPr>
          <a:lstStyle/>
          <a:p>
            <a:r>
              <a:rPr lang="en-US" sz="3200" b="1" dirty="0" smtClean="0"/>
              <a:t>How the Eye Works</a:t>
            </a:r>
          </a:p>
        </p:txBody>
      </p:sp>
      <p:pic>
        <p:nvPicPr>
          <p:cNvPr id="33794" name="Picture 2" descr="http://static.ddmcdn.com/gif/vision4.gif"/>
          <p:cNvPicPr>
            <a:picLocks noChangeAspect="1" noChangeArrowheads="1"/>
          </p:cNvPicPr>
          <p:nvPr/>
        </p:nvPicPr>
        <p:blipFill>
          <a:blip r:embed="rId2" cstate="print"/>
          <a:srcRect/>
          <a:stretch>
            <a:fillRect/>
          </a:stretch>
        </p:blipFill>
        <p:spPr bwMode="auto">
          <a:xfrm>
            <a:off x="5410200" y="1676400"/>
            <a:ext cx="3564193" cy="2667000"/>
          </a:xfrm>
          <a:prstGeom prst="rect">
            <a:avLst/>
          </a:prstGeom>
          <a:noFill/>
        </p:spPr>
      </p:pic>
      <p:sp>
        <p:nvSpPr>
          <p:cNvPr id="3" name="TextBox 2"/>
          <p:cNvSpPr txBox="1"/>
          <p:nvPr/>
        </p:nvSpPr>
        <p:spPr>
          <a:xfrm>
            <a:off x="381000" y="6290012"/>
            <a:ext cx="3840480" cy="461665"/>
          </a:xfrm>
          <a:prstGeom prst="rect">
            <a:avLst/>
          </a:prstGeom>
          <a:noFill/>
        </p:spPr>
        <p:txBody>
          <a:bodyPr wrap="square" rtlCol="0">
            <a:spAutoFit/>
          </a:bodyPr>
          <a:lstStyle/>
          <a:p>
            <a:r>
              <a:rPr lang="en-GB" sz="2400" b="1" dirty="0" smtClean="0">
                <a:solidFill>
                  <a:srgbClr val="0070C0"/>
                </a:solidFill>
              </a:rPr>
              <a:t>Total Colour Blindness</a:t>
            </a:r>
            <a:endParaRPr lang="en-US" sz="2400" b="1" dirty="0">
              <a:solidFill>
                <a:srgbClr val="0070C0"/>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990600"/>
            <a:ext cx="7315200" cy="5324535"/>
          </a:xfrm>
          <a:prstGeom prst="rect">
            <a:avLst/>
          </a:prstGeom>
        </p:spPr>
        <p:txBody>
          <a:bodyPr wrap="square">
            <a:spAutoFit/>
          </a:bodyPr>
          <a:lstStyle/>
          <a:p>
            <a:pPr algn="just"/>
            <a:r>
              <a:rPr lang="en-US" sz="1700" b="1" dirty="0" smtClean="0">
                <a:solidFill>
                  <a:srgbClr val="0070C0"/>
                </a:solidFill>
                <a:latin typeface="Lucida Sans Unicode" pitchFamily="34" charset="0"/>
                <a:cs typeface="Lucida Sans Unicode" pitchFamily="34" charset="0"/>
              </a:rPr>
              <a:t>Rods</a:t>
            </a:r>
            <a:r>
              <a:rPr lang="en-US" sz="1700" dirty="0" smtClean="0">
                <a:latin typeface="Lucida Sans Unicode" pitchFamily="34" charset="0"/>
                <a:cs typeface="Lucida Sans Unicode" pitchFamily="34" charset="0"/>
              </a:rPr>
              <a:t> </a:t>
            </a:r>
            <a:r>
              <a:rPr lang="en-US" sz="1700" b="1" dirty="0" smtClean="0">
                <a:solidFill>
                  <a:srgbClr val="0070C0"/>
                </a:solidFill>
                <a:latin typeface="Lucida Sans Unicode" pitchFamily="34" charset="0"/>
                <a:cs typeface="Lucida Sans Unicode" pitchFamily="34" charset="0"/>
              </a:rPr>
              <a:t>extend all the way to the outer edge of the retina</a:t>
            </a:r>
            <a:r>
              <a:rPr lang="en-US" sz="1700" dirty="0" smtClean="0">
                <a:latin typeface="Lucida Sans Unicode" pitchFamily="34" charset="0"/>
                <a:cs typeface="Lucida Sans Unicode" pitchFamily="34" charset="0"/>
              </a:rPr>
              <a:t>. They provide peripheral or side vision. </a:t>
            </a:r>
          </a:p>
          <a:p>
            <a:endParaRPr lang="en-US" sz="1700" dirty="0" smtClean="0">
              <a:latin typeface="Lucida Sans Unicode" pitchFamily="34" charset="0"/>
              <a:cs typeface="Lucida Sans Unicode" pitchFamily="34" charset="0"/>
            </a:endParaRPr>
          </a:p>
          <a:p>
            <a:r>
              <a:rPr lang="en-US" sz="1700" dirty="0" smtClean="0">
                <a:latin typeface="Lucida Sans Unicode" pitchFamily="34" charset="0"/>
                <a:cs typeface="Lucida Sans Unicode" pitchFamily="34" charset="0"/>
              </a:rPr>
              <a:t>Rods are </a:t>
            </a:r>
            <a:r>
              <a:rPr lang="en-US" sz="1700" b="1" dirty="0" smtClean="0">
                <a:solidFill>
                  <a:srgbClr val="0070C0"/>
                </a:solidFill>
                <a:latin typeface="Lucida Sans Unicode" pitchFamily="34" charset="0"/>
                <a:cs typeface="Lucida Sans Unicode" pitchFamily="34" charset="0"/>
              </a:rPr>
              <a:t>designed for night vision and the detection of motion and objects</a:t>
            </a:r>
            <a:r>
              <a:rPr lang="en-US" sz="1700" dirty="0" smtClean="0">
                <a:latin typeface="Lucida Sans Unicode" pitchFamily="34" charset="0"/>
                <a:cs typeface="Lucida Sans Unicode" pitchFamily="34" charset="0"/>
              </a:rPr>
              <a:t>. They also provide peripheral vision, but they do not see as acutely as cones. </a:t>
            </a:r>
          </a:p>
          <a:p>
            <a:endParaRPr lang="en-US" sz="1700" dirty="0" smtClean="0">
              <a:latin typeface="Lucida Sans Unicode" pitchFamily="34" charset="0"/>
              <a:cs typeface="Lucida Sans Unicode" pitchFamily="34" charset="0"/>
            </a:endParaRPr>
          </a:p>
          <a:p>
            <a:r>
              <a:rPr lang="en-US" sz="1700" b="1" dirty="0" smtClean="0">
                <a:solidFill>
                  <a:srgbClr val="0070C0"/>
                </a:solidFill>
                <a:latin typeface="Lucida Sans Unicode" pitchFamily="34" charset="0"/>
                <a:cs typeface="Lucida Sans Unicode" pitchFamily="34" charset="0"/>
              </a:rPr>
              <a:t>Rods are insensitive to colour</a:t>
            </a:r>
            <a:r>
              <a:rPr lang="en-US" sz="1700" dirty="0" smtClean="0">
                <a:latin typeface="Lucida Sans Unicode" pitchFamily="34" charset="0"/>
                <a:cs typeface="Lucida Sans Unicode" pitchFamily="34" charset="0"/>
              </a:rPr>
              <a:t>. </a:t>
            </a:r>
          </a:p>
          <a:p>
            <a:pPr algn="just"/>
            <a:endParaRPr lang="en-US" sz="1700" dirty="0" smtClean="0">
              <a:latin typeface="Lucida Sans Unicode" pitchFamily="34" charset="0"/>
              <a:cs typeface="Lucida Sans Unicode" pitchFamily="34" charset="0"/>
            </a:endParaRPr>
          </a:p>
          <a:p>
            <a:pPr algn="just"/>
            <a:r>
              <a:rPr lang="en-US" sz="2000" b="1" dirty="0" smtClean="0">
                <a:solidFill>
                  <a:srgbClr val="0070C0"/>
                </a:solidFill>
                <a:latin typeface="Lucida Sans Unicode" pitchFamily="34" charset="0"/>
                <a:cs typeface="Lucida Sans Unicode" pitchFamily="34" charset="0"/>
              </a:rPr>
              <a:t>The Cinema example !</a:t>
            </a:r>
            <a:endParaRPr lang="en-US" sz="2000" b="1" dirty="0">
              <a:solidFill>
                <a:srgbClr val="0070C0"/>
              </a:solidFill>
              <a:latin typeface="Lucida Sans Unicode" pitchFamily="34" charset="0"/>
              <a:cs typeface="Lucida Sans Unicode" pitchFamily="34" charset="0"/>
            </a:endParaRPr>
          </a:p>
          <a:p>
            <a:pPr algn="just"/>
            <a:endParaRPr lang="en-US" sz="1700" dirty="0" smtClean="0">
              <a:latin typeface="Lucida Sans Unicode" pitchFamily="34" charset="0"/>
              <a:cs typeface="Lucida Sans Unicode" pitchFamily="34" charset="0"/>
            </a:endParaRPr>
          </a:p>
          <a:p>
            <a:pPr algn="just"/>
            <a:r>
              <a:rPr lang="en-US" sz="1700" dirty="0" smtClean="0">
                <a:latin typeface="Lucida Sans Unicode" pitchFamily="34" charset="0"/>
                <a:cs typeface="Lucida Sans Unicode" pitchFamily="34" charset="0"/>
              </a:rPr>
              <a:t>In this period of adaptation to the dark the eye becomes almost entirely dependent on the rods for vision, which operate best at very low light levels. Since the rods do not distinguish colour, vision in dim light is almost colourless.</a:t>
            </a:r>
          </a:p>
          <a:p>
            <a:endParaRPr lang="en-US" sz="1700" dirty="0" smtClean="0">
              <a:latin typeface="Lucida Sans Unicode" pitchFamily="34" charset="0"/>
              <a:cs typeface="Lucida Sans Unicode" pitchFamily="34" charset="0"/>
            </a:endParaRPr>
          </a:p>
          <a:p>
            <a:pPr algn="just"/>
            <a:r>
              <a:rPr lang="en-US" sz="1700" dirty="0" smtClean="0">
                <a:latin typeface="Lucida Sans Unicode" pitchFamily="34" charset="0"/>
                <a:cs typeface="Lucida Sans Unicode" pitchFamily="34" charset="0"/>
              </a:rPr>
              <a:t>Rods also allow the eyes to detect motion and help us see in dim light and at night. These cells in the retina convert the light into electrical impulses. The optic nerve sends these impulses to the brain where an image is produced.</a:t>
            </a:r>
            <a:endParaRPr lang="en-US" sz="1700" dirty="0">
              <a:latin typeface="Lucida Sans Unicode" pitchFamily="34" charset="0"/>
              <a:cs typeface="Lucida Sans Unicode" pitchFamily="34" charset="0"/>
            </a:endParaRPr>
          </a:p>
        </p:txBody>
      </p:sp>
      <p:sp>
        <p:nvSpPr>
          <p:cNvPr id="3" name="Rectangle 2"/>
          <p:cNvSpPr/>
          <p:nvPr/>
        </p:nvSpPr>
        <p:spPr>
          <a:xfrm>
            <a:off x="609600" y="228600"/>
            <a:ext cx="3484993" cy="584775"/>
          </a:xfrm>
          <a:prstGeom prst="rect">
            <a:avLst/>
          </a:prstGeom>
        </p:spPr>
        <p:txBody>
          <a:bodyPr wrap="none">
            <a:spAutoFit/>
          </a:bodyPr>
          <a:lstStyle/>
          <a:p>
            <a:r>
              <a:rPr lang="en-US" sz="3200" b="1" dirty="0" smtClean="0"/>
              <a:t>How the Eye Works</a:t>
            </a:r>
          </a:p>
        </p:txBody>
      </p:sp>
      <p:pic>
        <p:nvPicPr>
          <p:cNvPr id="4" name="Picture 2" descr="http://static.ddmcdn.com/gif/vision4.gif"/>
          <p:cNvPicPr>
            <a:picLocks noChangeAspect="1" noChangeArrowheads="1"/>
          </p:cNvPicPr>
          <p:nvPr/>
        </p:nvPicPr>
        <p:blipFill>
          <a:blip r:embed="rId2" cstate="print"/>
          <a:srcRect/>
          <a:stretch>
            <a:fillRect/>
          </a:stretch>
        </p:blipFill>
        <p:spPr bwMode="auto">
          <a:xfrm>
            <a:off x="6553200" y="2438400"/>
            <a:ext cx="1811593" cy="1355571"/>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143000"/>
            <a:ext cx="4419600" cy="1754326"/>
          </a:xfrm>
          <a:prstGeom prst="rect">
            <a:avLst/>
          </a:prstGeom>
        </p:spPr>
        <p:txBody>
          <a:bodyPr wrap="square">
            <a:spAutoFit/>
          </a:bodyPr>
          <a:lstStyle/>
          <a:p>
            <a:pPr algn="just"/>
            <a:r>
              <a:rPr lang="en-US" b="1" dirty="0" smtClean="0">
                <a:solidFill>
                  <a:srgbClr val="0070C0"/>
                </a:solidFill>
                <a:latin typeface="Lucida Sans Unicode" pitchFamily="34" charset="0"/>
                <a:cs typeface="Lucida Sans Unicode" pitchFamily="34" charset="0"/>
              </a:rPr>
              <a:t>Colour originates in light. </a:t>
            </a:r>
            <a:r>
              <a:rPr lang="en-US" dirty="0" smtClean="0">
                <a:latin typeface="Lucida Sans Unicode" pitchFamily="34" charset="0"/>
                <a:cs typeface="Lucida Sans Unicode" pitchFamily="34" charset="0"/>
              </a:rPr>
              <a:t>Sunlight, as we perceive it, is colourless.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In reality, a rainbow is testimony to the fact that all the colours of the spectrum are present in white light. </a:t>
            </a:r>
            <a:endParaRPr lang="en-US" dirty="0">
              <a:latin typeface="Lucida Sans Unicode" pitchFamily="34" charset="0"/>
              <a:cs typeface="Lucida Sans Unicode" pitchFamily="34" charset="0"/>
            </a:endParaRPr>
          </a:p>
        </p:txBody>
      </p:sp>
      <p:sp>
        <p:nvSpPr>
          <p:cNvPr id="3" name="Rectangle 2"/>
          <p:cNvSpPr/>
          <p:nvPr/>
        </p:nvSpPr>
        <p:spPr>
          <a:xfrm>
            <a:off x="381000" y="228600"/>
            <a:ext cx="4365234" cy="584775"/>
          </a:xfrm>
          <a:prstGeom prst="rect">
            <a:avLst/>
          </a:prstGeom>
        </p:spPr>
        <p:txBody>
          <a:bodyPr wrap="none">
            <a:spAutoFit/>
          </a:bodyPr>
          <a:lstStyle/>
          <a:p>
            <a:r>
              <a:rPr lang="en-US" sz="3200" b="1" dirty="0" smtClean="0"/>
              <a:t>How the Eye sees Colour</a:t>
            </a:r>
          </a:p>
        </p:txBody>
      </p:sp>
      <p:pic>
        <p:nvPicPr>
          <p:cNvPr id="1026" name="Picture 2" descr="Diagram of how the eye sees color"/>
          <p:cNvPicPr>
            <a:picLocks noChangeAspect="1" noChangeArrowheads="1"/>
          </p:cNvPicPr>
          <p:nvPr/>
        </p:nvPicPr>
        <p:blipFill>
          <a:blip r:embed="rId2" cstate="print"/>
          <a:srcRect/>
          <a:stretch>
            <a:fillRect/>
          </a:stretch>
        </p:blipFill>
        <p:spPr bwMode="auto">
          <a:xfrm>
            <a:off x="5562600" y="685800"/>
            <a:ext cx="3581400" cy="1748812"/>
          </a:xfrm>
          <a:prstGeom prst="rect">
            <a:avLst/>
          </a:prstGeom>
          <a:noFill/>
        </p:spPr>
      </p:pic>
      <p:sp>
        <p:nvSpPr>
          <p:cNvPr id="6" name="Rectangle 5"/>
          <p:cNvSpPr/>
          <p:nvPr/>
        </p:nvSpPr>
        <p:spPr>
          <a:xfrm>
            <a:off x="5715000" y="2514600"/>
            <a:ext cx="3200400" cy="4247317"/>
          </a:xfrm>
          <a:prstGeom prst="rect">
            <a:avLst/>
          </a:prstGeom>
        </p:spPr>
        <p:txBody>
          <a:bodyPr wrap="square">
            <a:spAutoFit/>
          </a:bodyPr>
          <a:lstStyle/>
          <a:p>
            <a:r>
              <a:rPr lang="en-US" dirty="0" smtClean="0"/>
              <a:t>1. All the "invisible" colours of sunlight shine on the apple.</a:t>
            </a:r>
            <a:br>
              <a:rPr lang="en-US" dirty="0" smtClean="0"/>
            </a:br>
            <a:r>
              <a:rPr lang="en-US" dirty="0" smtClean="0"/>
              <a:t/>
            </a:r>
            <a:br>
              <a:rPr lang="en-US" dirty="0" smtClean="0"/>
            </a:br>
            <a:r>
              <a:rPr lang="en-US" dirty="0" smtClean="0"/>
              <a:t>2. The surface of a red apple absorbs all the coloured light rays, except for those corresponding to red, and reflects this colour wavelength to the human eye.</a:t>
            </a:r>
            <a:br>
              <a:rPr lang="en-US" dirty="0" smtClean="0"/>
            </a:br>
            <a:r>
              <a:rPr lang="en-US" dirty="0" smtClean="0"/>
              <a:t/>
            </a:r>
            <a:br>
              <a:rPr lang="en-US" dirty="0" smtClean="0"/>
            </a:br>
            <a:r>
              <a:rPr lang="en-US" dirty="0" smtClean="0"/>
              <a:t>3. The eye receives the reflected red light and sends a message to the brain telling us the colour of the apple is red.</a:t>
            </a:r>
            <a:br>
              <a:rPr lang="en-US" dirty="0" smtClean="0"/>
            </a:br>
            <a:r>
              <a:rPr lang="en-US" dirty="0" smtClean="0"/>
              <a:t> </a:t>
            </a:r>
          </a:p>
        </p:txBody>
      </p:sp>
      <p:sp>
        <p:nvSpPr>
          <p:cNvPr id="7" name="Rectangle 6"/>
          <p:cNvSpPr/>
          <p:nvPr/>
        </p:nvSpPr>
        <p:spPr>
          <a:xfrm>
            <a:off x="457200" y="3124200"/>
            <a:ext cx="4419600" cy="2769989"/>
          </a:xfrm>
          <a:prstGeom prst="rect">
            <a:avLst/>
          </a:prstGeom>
        </p:spPr>
        <p:txBody>
          <a:bodyPr wrap="square">
            <a:spAutoFit/>
          </a:bodyPr>
          <a:lstStyle/>
          <a:p>
            <a:r>
              <a:rPr lang="en-US" dirty="0" smtClean="0">
                <a:latin typeface="Lucida Sans Unicode" pitchFamily="34" charset="0"/>
                <a:cs typeface="Lucida Sans Unicode" pitchFamily="34" charset="0"/>
              </a:rPr>
              <a:t>The most technically accurate definition of colour is:</a:t>
            </a:r>
          </a:p>
          <a:p>
            <a:pPr algn="just"/>
            <a:r>
              <a:rPr lang="en-US" dirty="0" smtClean="0">
                <a:latin typeface="Lucida Sans Unicode" pitchFamily="34" charset="0"/>
                <a:cs typeface="Lucida Sans Unicode" pitchFamily="34" charset="0"/>
              </a:rPr>
              <a:t/>
            </a:r>
            <a:br>
              <a:rPr lang="en-US" dirty="0" smtClean="0">
                <a:latin typeface="Lucida Sans Unicode" pitchFamily="34" charset="0"/>
                <a:cs typeface="Lucida Sans Unicode" pitchFamily="34" charset="0"/>
              </a:rPr>
            </a:br>
            <a:r>
              <a:rPr lang="en-US" sz="2400" b="1" dirty="0" smtClean="0">
                <a:solidFill>
                  <a:srgbClr val="0070C0"/>
                </a:solidFill>
                <a:latin typeface="Lucida Sans Unicode" pitchFamily="34" charset="0"/>
                <a:cs typeface="Lucida Sans Unicode" pitchFamily="34" charset="0"/>
              </a:rPr>
              <a:t>"Colour is the visual effect that is caused by the spectral composition of the light emitted, transmitted, or reflected by objects."</a:t>
            </a:r>
            <a:endParaRPr lang="en-US" sz="2400"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09600" y="1066800"/>
            <a:ext cx="7924800" cy="923330"/>
          </a:xfrm>
          <a:prstGeom prst="rect">
            <a:avLst/>
          </a:prstGeom>
        </p:spPr>
        <p:txBody>
          <a:bodyPr wrap="square">
            <a:spAutoFit/>
          </a:bodyPr>
          <a:lstStyle/>
          <a:p>
            <a:r>
              <a:rPr lang="en-US" dirty="0" smtClean="0">
                <a:latin typeface="Lucida Sans Unicode" pitchFamily="34" charset="0"/>
                <a:cs typeface="Lucida Sans Unicode" pitchFamily="34" charset="0"/>
              </a:rPr>
              <a:t>Sir Isaac Newton developed the first circular diagram of colours in 1666. Since then, scientists and artists have studied and designed numerous variations of this concept. </a:t>
            </a:r>
            <a:endParaRPr lang="en-US" dirty="0">
              <a:latin typeface="Lucida Sans Unicode" pitchFamily="34" charset="0"/>
              <a:cs typeface="Lucida Sans Unicode" pitchFamily="34" charset="0"/>
            </a:endParaRPr>
          </a:p>
        </p:txBody>
      </p:sp>
      <p:sp>
        <p:nvSpPr>
          <p:cNvPr id="3" name="Rectangle 2"/>
          <p:cNvSpPr/>
          <p:nvPr/>
        </p:nvSpPr>
        <p:spPr>
          <a:xfrm>
            <a:off x="609600" y="228600"/>
            <a:ext cx="3233578" cy="584775"/>
          </a:xfrm>
          <a:prstGeom prst="rect">
            <a:avLst/>
          </a:prstGeom>
        </p:spPr>
        <p:txBody>
          <a:bodyPr wrap="none">
            <a:spAutoFit/>
          </a:bodyPr>
          <a:lstStyle/>
          <a:p>
            <a:r>
              <a:rPr lang="en-US" sz="3200" b="1" dirty="0" smtClean="0"/>
              <a:t>The Colour Wheel</a:t>
            </a:r>
          </a:p>
        </p:txBody>
      </p:sp>
      <p:pic>
        <p:nvPicPr>
          <p:cNvPr id="48130" name="Picture 2" descr="Three color wheels - Harris, Today, Goethe"/>
          <p:cNvPicPr>
            <a:picLocks noChangeAspect="1" noChangeArrowheads="1"/>
          </p:cNvPicPr>
          <p:nvPr/>
        </p:nvPicPr>
        <p:blipFill>
          <a:blip r:embed="rId2" cstate="print"/>
          <a:srcRect/>
          <a:stretch>
            <a:fillRect/>
          </a:stretch>
        </p:blipFill>
        <p:spPr bwMode="auto">
          <a:xfrm>
            <a:off x="1219200" y="2895600"/>
            <a:ext cx="6589056" cy="32004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57200" y="228600"/>
            <a:ext cx="4553426" cy="584775"/>
          </a:xfrm>
          <a:prstGeom prst="rect">
            <a:avLst/>
          </a:prstGeom>
        </p:spPr>
        <p:txBody>
          <a:bodyPr wrap="none">
            <a:spAutoFit/>
          </a:bodyPr>
          <a:lstStyle/>
          <a:p>
            <a:r>
              <a:rPr lang="en-US" sz="3200" b="1" dirty="0" smtClean="0"/>
              <a:t>1. Additive Colour System</a:t>
            </a:r>
          </a:p>
        </p:txBody>
      </p:sp>
      <p:pic>
        <p:nvPicPr>
          <p:cNvPr id="7" name="Picture 10" descr="ch16resource_scn16"/>
          <p:cNvPicPr>
            <a:picLocks noChangeAspect="1" noChangeArrowheads="1"/>
          </p:cNvPicPr>
          <p:nvPr/>
        </p:nvPicPr>
        <p:blipFill>
          <a:blip r:embed="rId2" cstate="print"/>
          <a:srcRect/>
          <a:stretch>
            <a:fillRect/>
          </a:stretch>
        </p:blipFill>
        <p:spPr bwMode="auto">
          <a:xfrm>
            <a:off x="4876800" y="762000"/>
            <a:ext cx="3492500" cy="3187700"/>
          </a:xfrm>
          <a:prstGeom prst="rect">
            <a:avLst/>
          </a:prstGeom>
          <a:noFill/>
          <a:ln w="9525">
            <a:noFill/>
            <a:miter lim="800000"/>
            <a:headEnd/>
            <a:tailEnd/>
          </a:ln>
        </p:spPr>
      </p:pic>
      <p:sp>
        <p:nvSpPr>
          <p:cNvPr id="10" name="Text Box 3" descr="ICB_BulletedTxt_Content1"/>
          <p:cNvSpPr txBox="1">
            <a:spLocks noChangeArrowheads="1"/>
          </p:cNvSpPr>
          <p:nvPr/>
        </p:nvSpPr>
        <p:spPr bwMode="auto">
          <a:xfrm>
            <a:off x="0" y="1828800"/>
            <a:ext cx="4724400" cy="1089529"/>
          </a:xfrm>
          <a:prstGeom prst="rect">
            <a:avLst/>
          </a:prstGeom>
          <a:noFill/>
          <a:ln w="9525">
            <a:noFill/>
            <a:miter lim="800000"/>
            <a:headEnd/>
            <a:tailEnd/>
          </a:ln>
        </p:spPr>
        <p:txBody>
          <a:bodyPr wrap="square">
            <a:spAutoFit/>
          </a:bodyPr>
          <a:lstStyle/>
          <a:p>
            <a:pPr marL="461963" indent="-461963">
              <a:lnSpc>
                <a:spcPct val="90000"/>
              </a:lnSpc>
              <a:spcBef>
                <a:spcPct val="100000"/>
              </a:spcBef>
            </a:pPr>
            <a:r>
              <a:rPr lang="en-US" dirty="0" smtClean="0">
                <a:latin typeface="Lucida Sans Unicode" pitchFamily="34" charset="0"/>
                <a:cs typeface="Lucida Sans Unicode" pitchFamily="34" charset="0"/>
              </a:rPr>
              <a:t>       Red</a:t>
            </a:r>
            <a:r>
              <a:rPr lang="en-US" dirty="0">
                <a:latin typeface="Lucida Sans Unicode" pitchFamily="34" charset="0"/>
                <a:cs typeface="Lucida Sans Unicode" pitchFamily="34" charset="0"/>
              </a:rPr>
              <a:t>, green, and blue light form white light when they are combined. This is called the </a:t>
            </a:r>
            <a:r>
              <a:rPr lang="en-US" b="1" dirty="0">
                <a:solidFill>
                  <a:srgbClr val="0070C0"/>
                </a:solidFill>
                <a:latin typeface="Lucida Sans Unicode" pitchFamily="34" charset="0"/>
                <a:cs typeface="Lucida Sans Unicode" pitchFamily="34" charset="0"/>
              </a:rPr>
              <a:t>additive </a:t>
            </a:r>
            <a:r>
              <a:rPr lang="en-US" b="1" dirty="0" smtClean="0">
                <a:solidFill>
                  <a:srgbClr val="0070C0"/>
                </a:solidFill>
                <a:latin typeface="Lucida Sans Unicode" pitchFamily="34" charset="0"/>
                <a:cs typeface="Lucida Sans Unicode" pitchFamily="34" charset="0"/>
              </a:rPr>
              <a:t>colour process</a:t>
            </a:r>
            <a:r>
              <a:rPr lang="en-US" dirty="0" smtClean="0">
                <a:solidFill>
                  <a:srgbClr val="0070C0"/>
                </a:solidFill>
                <a:latin typeface="Lucida Sans Unicode" pitchFamily="34" charset="0"/>
                <a:cs typeface="Lucida Sans Unicode" pitchFamily="34" charset="0"/>
              </a:rPr>
              <a:t>.</a:t>
            </a:r>
            <a:endParaRPr lang="en-US" dirty="0">
              <a:solidFill>
                <a:srgbClr val="0070C0"/>
              </a:solidFill>
              <a:latin typeface="Lucida Sans Unicode" pitchFamily="34" charset="0"/>
              <a:cs typeface="Lucida Sans Unicode" pitchFamily="34" charset="0"/>
            </a:endParaRPr>
          </a:p>
        </p:txBody>
      </p:sp>
      <p:sp>
        <p:nvSpPr>
          <p:cNvPr id="11" name="Rectangle 2" descr="ICB_BulletedTxt_Content"/>
          <p:cNvSpPr txBox="1">
            <a:spLocks noChangeArrowheads="1"/>
          </p:cNvSpPr>
          <p:nvPr/>
        </p:nvSpPr>
        <p:spPr>
          <a:xfrm>
            <a:off x="0" y="1066800"/>
            <a:ext cx="4495800" cy="646331"/>
          </a:xfrm>
          <a:prstGeom prst="rect">
            <a:avLst/>
          </a:prstGeom>
          <a:noFill/>
        </p:spPr>
        <p:txBody>
          <a:bodyPr wrap="square">
            <a:spAutoFit/>
          </a:bodyPr>
          <a:lstStyle/>
          <a:p>
            <a:pPr marL="461963" marR="0" lvl="0" indent="-461963" algn="l" defTabSz="914400" rtl="0" eaLnBrk="1" fontAlgn="auto" latinLnBrk="0" hangingPunct="1">
              <a:lnSpc>
                <a:spcPct val="100000"/>
              </a:lnSpc>
              <a:spcBef>
                <a:spcPct val="100000"/>
              </a:spcBef>
              <a:spcAft>
                <a:spcPts val="0"/>
              </a:spcAft>
              <a:buClrTx/>
              <a:buSzTx/>
              <a:tabLst/>
              <a:defRPr/>
            </a:pPr>
            <a:r>
              <a:rPr kumimoji="0" lang="en-US" b="0" i="0" strike="noStrike" kern="1200" cap="none" spc="0" normalizeH="0" baseline="0" noProof="0" dirty="0" smtClean="0">
                <a:ln>
                  <a:noFill/>
                </a:ln>
                <a:effectLst/>
                <a:uLnTx/>
                <a:uFillTx/>
                <a:latin typeface="Lucida Sans Unicode" pitchFamily="34" charset="0"/>
                <a:cs typeface="Lucida Sans Unicode" pitchFamily="34" charset="0"/>
              </a:rPr>
              <a:t>     </a:t>
            </a:r>
            <a:r>
              <a:rPr kumimoji="0" lang="en-US" b="0" i="0" strike="noStrike" kern="1200" cap="none" spc="0" normalizeH="0" noProof="0" dirty="0" smtClean="0">
                <a:ln>
                  <a:noFill/>
                </a:ln>
                <a:effectLst/>
                <a:uLnTx/>
                <a:uFillTx/>
                <a:latin typeface="Lucida Sans Unicode" pitchFamily="34" charset="0"/>
                <a:cs typeface="Lucida Sans Unicode" pitchFamily="34" charset="0"/>
              </a:rPr>
              <a:t>  </a:t>
            </a:r>
            <a:r>
              <a:rPr kumimoji="0" lang="en-US" b="0" i="0" strike="noStrike" kern="1200" cap="none" spc="0" normalizeH="0" baseline="0" noProof="0" dirty="0" smtClean="0">
                <a:ln>
                  <a:noFill/>
                </a:ln>
                <a:effectLst/>
                <a:uLnTx/>
                <a:uFillTx/>
                <a:latin typeface="Lucida Sans Unicode" pitchFamily="34" charset="0"/>
                <a:cs typeface="Lucida Sans Unicode" pitchFamily="34" charset="0"/>
              </a:rPr>
              <a:t>White light can be formed</a:t>
            </a:r>
            <a:r>
              <a:rPr lang="en-US" dirty="0" smtClean="0">
                <a:latin typeface="Lucida Sans Unicode" pitchFamily="34" charset="0"/>
                <a:cs typeface="Lucida Sans Unicode" pitchFamily="34" charset="0"/>
              </a:rPr>
              <a:t> </a:t>
            </a:r>
            <a:r>
              <a:rPr kumimoji="0" lang="en-US" b="0" i="0" strike="noStrike" kern="1200" cap="none" spc="0" normalizeH="0" baseline="0" noProof="0" dirty="0" smtClean="0">
                <a:ln>
                  <a:noFill/>
                </a:ln>
                <a:effectLst/>
                <a:uLnTx/>
                <a:uFillTx/>
                <a:latin typeface="Lucida Sans Unicode" pitchFamily="34" charset="0"/>
                <a:cs typeface="Lucida Sans Unicode" pitchFamily="34" charset="0"/>
              </a:rPr>
              <a:t>from coloured light in a variety of ways.</a:t>
            </a:r>
          </a:p>
        </p:txBody>
      </p:sp>
      <p:sp>
        <p:nvSpPr>
          <p:cNvPr id="12" name="Text Box 3" descr="ICB_BulletedTxt_Content1"/>
          <p:cNvSpPr txBox="1">
            <a:spLocks noChangeArrowheads="1"/>
          </p:cNvSpPr>
          <p:nvPr/>
        </p:nvSpPr>
        <p:spPr bwMode="auto">
          <a:xfrm>
            <a:off x="0" y="2971800"/>
            <a:ext cx="4876800" cy="3016210"/>
          </a:xfrm>
          <a:prstGeom prst="rect">
            <a:avLst/>
          </a:prstGeom>
          <a:noFill/>
          <a:ln w="9525">
            <a:noFill/>
            <a:miter lim="800000"/>
            <a:headEnd/>
            <a:tailEnd/>
          </a:ln>
        </p:spPr>
        <p:txBody>
          <a:bodyPr wrap="square">
            <a:spAutoFit/>
          </a:bodyPr>
          <a:lstStyle/>
          <a:p>
            <a:pPr marL="461963" indent="-461963">
              <a:spcBef>
                <a:spcPct val="100000"/>
              </a:spcBef>
            </a:pPr>
            <a:r>
              <a:rPr lang="en-US" sz="2000"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Red</a:t>
            </a:r>
            <a:r>
              <a:rPr lang="en-US" dirty="0">
                <a:latin typeface="Lucida Sans Unicode" pitchFamily="34" charset="0"/>
                <a:cs typeface="Lucida Sans Unicode" pitchFamily="34" charset="0"/>
              </a:rPr>
              <a:t>, green, and blue are each called a </a:t>
            </a:r>
            <a:r>
              <a:rPr lang="en-US" sz="2000" b="1" dirty="0">
                <a:solidFill>
                  <a:srgbClr val="0070C0"/>
                </a:solidFill>
                <a:latin typeface="Lucida Sans Unicode" pitchFamily="34" charset="0"/>
                <a:cs typeface="Lucida Sans Unicode" pitchFamily="34" charset="0"/>
              </a:rPr>
              <a:t>P</a:t>
            </a:r>
            <a:r>
              <a:rPr lang="en-US" sz="2000" b="1" dirty="0" smtClean="0">
                <a:solidFill>
                  <a:srgbClr val="0070C0"/>
                </a:solidFill>
                <a:latin typeface="Lucida Sans Unicode" pitchFamily="34" charset="0"/>
                <a:cs typeface="Lucida Sans Unicode" pitchFamily="34" charset="0"/>
              </a:rPr>
              <a:t>rimary colour</a:t>
            </a:r>
            <a:r>
              <a:rPr lang="en-US" dirty="0" smtClean="0">
                <a:latin typeface="Lucida Sans Unicode" pitchFamily="34" charset="0"/>
                <a:cs typeface="Lucida Sans Unicode" pitchFamily="34" charset="0"/>
              </a:rPr>
              <a:t>.	</a:t>
            </a:r>
          </a:p>
          <a:p>
            <a:pPr marL="461963" indent="-461963">
              <a:spcBef>
                <a:spcPct val="100000"/>
              </a:spcBef>
            </a:pPr>
            <a:r>
              <a:rPr lang="en-US" dirty="0" smtClean="0">
                <a:latin typeface="Lucida Sans Unicode" pitchFamily="34" charset="0"/>
                <a:cs typeface="Lucida Sans Unicode" pitchFamily="34" charset="0"/>
              </a:rPr>
              <a:t>	The primary </a:t>
            </a:r>
            <a:r>
              <a:rPr lang="en-US" dirty="0" smtClean="0">
                <a:solidFill>
                  <a:srgbClr val="000000"/>
                </a:solidFill>
                <a:latin typeface="Lucida Sans Unicode" pitchFamily="34" charset="0"/>
                <a:cs typeface="Lucida Sans Unicode" pitchFamily="34" charset="0"/>
              </a:rPr>
              <a:t>colours</a:t>
            </a:r>
            <a:r>
              <a:rPr lang="en-US" dirty="0" smtClean="0">
                <a:latin typeface="Lucida Sans Unicode" pitchFamily="34" charset="0"/>
                <a:cs typeface="Lucida Sans Unicode" pitchFamily="34" charset="0"/>
              </a:rPr>
              <a:t> can be mixed to form additional </a:t>
            </a:r>
            <a:r>
              <a:rPr lang="en-US" sz="2000" b="1" dirty="0">
                <a:solidFill>
                  <a:srgbClr val="0070C0"/>
                </a:solidFill>
                <a:latin typeface="Lucida Sans Unicode" pitchFamily="34" charset="0"/>
                <a:cs typeface="Lucida Sans Unicode" pitchFamily="34" charset="0"/>
              </a:rPr>
              <a:t>S</a:t>
            </a:r>
            <a:r>
              <a:rPr lang="en-US" sz="2000" b="1" dirty="0" smtClean="0">
                <a:solidFill>
                  <a:srgbClr val="0070C0"/>
                </a:solidFill>
                <a:latin typeface="Lucida Sans Unicode" pitchFamily="34" charset="0"/>
                <a:cs typeface="Lucida Sans Unicode" pitchFamily="34" charset="0"/>
              </a:rPr>
              <a:t>econdary colours </a:t>
            </a:r>
            <a:r>
              <a:rPr lang="en-US" dirty="0" smtClean="0">
                <a:latin typeface="Lucida Sans Unicode" pitchFamily="34" charset="0"/>
                <a:cs typeface="Lucida Sans Unicode" pitchFamily="34" charset="0"/>
              </a:rPr>
              <a:t>i.e. yellow, magenta and cyan.</a:t>
            </a:r>
          </a:p>
          <a:p>
            <a:pPr marL="461963" indent="-461963">
              <a:spcBef>
                <a:spcPct val="100000"/>
              </a:spcBef>
            </a:pPr>
            <a:endParaRPr lang="en-US" dirty="0" smtClean="0">
              <a:latin typeface="Lucida Sans Unicode" pitchFamily="34" charset="0"/>
              <a:cs typeface="Lucida Sans Unicode" pitchFamily="34" charset="0"/>
            </a:endParaRPr>
          </a:p>
          <a:p>
            <a:pPr marL="461963" indent="-461963">
              <a:spcBef>
                <a:spcPct val="100000"/>
              </a:spcBef>
            </a:pPr>
            <a:endParaRPr lang="en-US" sz="2000" dirty="0">
              <a:latin typeface="Lucida Sans Unicode" pitchFamily="34" charset="0"/>
              <a:cs typeface="Lucida Sans Unicode" pitchFamily="34" charset="0"/>
            </a:endParaRPr>
          </a:p>
        </p:txBody>
      </p:sp>
      <p:sp>
        <p:nvSpPr>
          <p:cNvPr id="13" name="Rectangle 12"/>
          <p:cNvSpPr/>
          <p:nvPr/>
        </p:nvSpPr>
        <p:spPr>
          <a:xfrm>
            <a:off x="0" y="5249346"/>
            <a:ext cx="8763000" cy="1477328"/>
          </a:xfrm>
          <a:prstGeom prst="rect">
            <a:avLst/>
          </a:prstGeom>
        </p:spPr>
        <p:txBody>
          <a:bodyPr wrap="square">
            <a:spAutoFit/>
          </a:bodyPr>
          <a:lstStyle/>
          <a:p>
            <a:pPr marL="454025" indent="-454025">
              <a:spcBef>
                <a:spcPct val="100000"/>
              </a:spcBef>
            </a:pPr>
            <a:r>
              <a:rPr lang="en-US" b="1" dirty="0" smtClean="0">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Complementary colours</a:t>
            </a:r>
            <a:r>
              <a:rPr lang="en-US" dirty="0" smtClean="0">
                <a:solidFill>
                  <a:srgbClr val="0070C0"/>
                </a:solidFill>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are </a:t>
            </a:r>
            <a:r>
              <a:rPr lang="en-US" b="1" dirty="0" smtClean="0">
                <a:solidFill>
                  <a:srgbClr val="0070C0"/>
                </a:solidFill>
                <a:latin typeface="Lucida Sans Unicode" pitchFamily="34" charset="0"/>
                <a:cs typeface="Lucida Sans Unicode" pitchFamily="34" charset="0"/>
              </a:rPr>
              <a:t>two colours of light that can be combined to make white light. (e.g. yellow and blue are complementary colours; cyan and red; magenta and green)</a:t>
            </a:r>
          </a:p>
          <a:p>
            <a:pPr marL="454025" indent="-454025">
              <a:spcBef>
                <a:spcPct val="100000"/>
              </a:spcBef>
            </a:pPr>
            <a:r>
              <a:rPr lang="en-US" dirty="0" smtClean="0">
                <a:latin typeface="Lucida Sans Unicode" pitchFamily="34" charset="0"/>
                <a:cs typeface="Lucida Sans Unicode" pitchFamily="34" charset="0"/>
              </a:rPr>
              <a:t> </a:t>
            </a:r>
            <a:endParaRPr lang="en-US" dirty="0">
              <a:latin typeface="Lucida Sans Unicode" pitchFamily="34" charset="0"/>
              <a:cs typeface="Lucida Sans Unicode" pitchFamily="34" charset="0"/>
            </a:endParaRPr>
          </a:p>
        </p:txBody>
      </p:sp>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19200"/>
            <a:ext cx="5715000" cy="4247317"/>
          </a:xfrm>
          <a:prstGeom prst="rect">
            <a:avLst/>
          </a:prstGeom>
        </p:spPr>
        <p:txBody>
          <a:bodyPr wrap="square">
            <a:spAutoFit/>
          </a:bodyPr>
          <a:lstStyle/>
          <a:p>
            <a:endParaRPr lang="en-US" dirty="0" smtClean="0">
              <a:latin typeface="Lucida Sans Unicode" pitchFamily="34" charset="0"/>
              <a:cs typeface="Lucida Sans Unicode" pitchFamily="34" charset="0"/>
            </a:endParaRPr>
          </a:p>
          <a:p>
            <a:pPr>
              <a:buFont typeface="Arial" pitchFamily="34" charset="0"/>
              <a:buChar char="•"/>
            </a:pPr>
            <a:r>
              <a:rPr lang="en-US" dirty="0" smtClean="0">
                <a:latin typeface="Lucida Sans Unicode" pitchFamily="34" charset="0"/>
                <a:cs typeface="Lucida Sans Unicode" pitchFamily="34" charset="0"/>
              </a:rPr>
              <a:t> Stage lighting e.g. in theaters , concerts</a:t>
            </a:r>
          </a:p>
          <a:p>
            <a:pPr>
              <a:buFont typeface="Arial" pitchFamily="34" charset="0"/>
              <a:buChar char="•"/>
            </a:pPr>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a:p>
            <a:pPr>
              <a:buFont typeface="Arial" pitchFamily="34" charset="0"/>
              <a:buChar char="•"/>
            </a:pPr>
            <a:endParaRPr lang="en-US" dirty="0" smtClean="0">
              <a:latin typeface="Lucida Sans Unicode" pitchFamily="34" charset="0"/>
              <a:cs typeface="Lucida Sans Unicode" pitchFamily="34" charset="0"/>
            </a:endParaRPr>
          </a:p>
          <a:p>
            <a:pPr>
              <a:buFont typeface="Arial" pitchFamily="34" charset="0"/>
              <a:buChar char="•"/>
            </a:pPr>
            <a:endParaRPr lang="en-US" dirty="0" smtClean="0">
              <a:latin typeface="Lucida Sans Unicode" pitchFamily="34" charset="0"/>
              <a:cs typeface="Lucida Sans Unicode" pitchFamily="34" charset="0"/>
            </a:endParaRPr>
          </a:p>
          <a:p>
            <a:pPr>
              <a:buFont typeface="Arial" pitchFamily="34" charset="0"/>
              <a:buChar char="•"/>
            </a:pPr>
            <a:endParaRPr lang="en-US" dirty="0" smtClean="0">
              <a:latin typeface="Lucida Sans Unicode" pitchFamily="34" charset="0"/>
              <a:cs typeface="Lucida Sans Unicode" pitchFamily="34" charset="0"/>
            </a:endParaRPr>
          </a:p>
          <a:p>
            <a:pPr>
              <a:buFont typeface="Arial" pitchFamily="34" charset="0"/>
              <a:buChar char="•"/>
            </a:pPr>
            <a:r>
              <a:rPr lang="en-US" dirty="0" smtClean="0">
                <a:latin typeface="Lucida Sans Unicode" pitchFamily="34" charset="0"/>
                <a:cs typeface="Lucida Sans Unicode" pitchFamily="34" charset="0"/>
              </a:rPr>
              <a:t> Colour television / Computer monitor</a:t>
            </a:r>
          </a:p>
          <a:p>
            <a:endParaRPr lang="en-US" dirty="0" smtClean="0">
              <a:latin typeface="Lucida Sans Unicode" pitchFamily="34" charset="0"/>
              <a:cs typeface="Lucida Sans Unicode" pitchFamily="34" charset="0"/>
            </a:endParaRPr>
          </a:p>
          <a:p>
            <a:pPr>
              <a:buFont typeface="Arial" pitchFamily="34" charset="0"/>
              <a:buChar char="•"/>
            </a:pP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(See the standard ‘More Colours’ in the font colour choice of your computer.</a:t>
            </a:r>
          </a:p>
          <a:p>
            <a:pPr>
              <a:buFont typeface="Arial" pitchFamily="34" charset="0"/>
              <a:buChar char="•"/>
            </a:pPr>
            <a:endParaRPr lang="en-US" dirty="0" smtClean="0">
              <a:latin typeface="Lucida Sans Unicode" pitchFamily="34" charset="0"/>
              <a:cs typeface="Lucida Sans Unicode" pitchFamily="34" charset="0"/>
            </a:endParaRPr>
          </a:p>
          <a:p>
            <a:pPr>
              <a:buFont typeface="Arial" pitchFamily="34" charset="0"/>
              <a:buChar char="•"/>
            </a:pPr>
            <a:endParaRPr lang="en-US" dirty="0" smtClean="0">
              <a:latin typeface="Lucida Sans Unicode" pitchFamily="34" charset="0"/>
              <a:cs typeface="Lucida Sans Unicode" pitchFamily="34" charset="0"/>
            </a:endParaRPr>
          </a:p>
          <a:p>
            <a:pPr>
              <a:buFont typeface="Arial" pitchFamily="34" charset="0"/>
              <a:buChar char="•"/>
            </a:pPr>
            <a:endParaRPr lang="en-US" dirty="0">
              <a:latin typeface="Lucida Sans Unicode" pitchFamily="34" charset="0"/>
              <a:cs typeface="Lucida Sans Unicode" pitchFamily="34" charset="0"/>
            </a:endParaRPr>
          </a:p>
        </p:txBody>
      </p:sp>
      <p:sp>
        <p:nvSpPr>
          <p:cNvPr id="3" name="Rectangle 2"/>
          <p:cNvSpPr/>
          <p:nvPr/>
        </p:nvSpPr>
        <p:spPr>
          <a:xfrm>
            <a:off x="457200" y="457200"/>
            <a:ext cx="5473806" cy="584775"/>
          </a:xfrm>
          <a:prstGeom prst="rect">
            <a:avLst/>
          </a:prstGeom>
        </p:spPr>
        <p:txBody>
          <a:bodyPr wrap="none">
            <a:spAutoFit/>
          </a:bodyPr>
          <a:lstStyle/>
          <a:p>
            <a:r>
              <a:rPr lang="en-US" sz="3200" b="1" dirty="0" smtClean="0">
                <a:cs typeface="Lucida Sans Unicode" pitchFamily="34" charset="0"/>
              </a:rPr>
              <a:t>Applications of additive colour </a:t>
            </a:r>
          </a:p>
        </p:txBody>
      </p:sp>
      <p:pic>
        <p:nvPicPr>
          <p:cNvPr id="50188" name="Picture 12" descr="http://t1.gstatic.com/images?q=tbn:ANd9GcQY3Ws7SchTDWHt_YI5HLfoNJX59cvuijgTsQJ7GwZabIsJGw0Q"/>
          <p:cNvPicPr>
            <a:picLocks noChangeAspect="1" noChangeArrowheads="1"/>
          </p:cNvPicPr>
          <p:nvPr/>
        </p:nvPicPr>
        <p:blipFill>
          <a:blip r:embed="rId2" cstate="print"/>
          <a:srcRect/>
          <a:stretch>
            <a:fillRect/>
          </a:stretch>
        </p:blipFill>
        <p:spPr bwMode="auto">
          <a:xfrm>
            <a:off x="6248400" y="685800"/>
            <a:ext cx="2114550" cy="2162176"/>
          </a:xfrm>
          <a:prstGeom prst="rect">
            <a:avLst/>
          </a:prstGeom>
          <a:noFill/>
        </p:spPr>
      </p:pic>
      <p:pic>
        <p:nvPicPr>
          <p:cNvPr id="50190" name="Picture 14" descr="http://storage.canoe.ca/v1/dynamic_resize/id/21430809/?size=400x400&amp;site=blogs&amp;authtoken=3ef318efc0d861959b4b4c43bdd7f1d6&amp;quality=90"/>
          <p:cNvPicPr>
            <a:picLocks noChangeAspect="1" noChangeArrowheads="1"/>
          </p:cNvPicPr>
          <p:nvPr/>
        </p:nvPicPr>
        <p:blipFill>
          <a:blip r:embed="rId3" cstate="print"/>
          <a:srcRect/>
          <a:stretch>
            <a:fillRect/>
          </a:stretch>
        </p:blipFill>
        <p:spPr bwMode="auto">
          <a:xfrm>
            <a:off x="6172200" y="2895600"/>
            <a:ext cx="2438400" cy="3637937"/>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228600"/>
            <a:ext cx="5049331" cy="584775"/>
          </a:xfrm>
          <a:prstGeom prst="rect">
            <a:avLst/>
          </a:prstGeom>
        </p:spPr>
        <p:txBody>
          <a:bodyPr wrap="none">
            <a:spAutoFit/>
          </a:bodyPr>
          <a:lstStyle/>
          <a:p>
            <a:r>
              <a:rPr lang="en-US" sz="3200" b="1" dirty="0" smtClean="0"/>
              <a:t>2. Subtractive Colour System</a:t>
            </a:r>
          </a:p>
        </p:txBody>
      </p:sp>
      <p:pic>
        <p:nvPicPr>
          <p:cNvPr id="13314" name="Picture 2" descr="reflect all = white"/>
          <p:cNvPicPr>
            <a:picLocks noChangeAspect="1" noChangeArrowheads="1"/>
          </p:cNvPicPr>
          <p:nvPr/>
        </p:nvPicPr>
        <p:blipFill>
          <a:blip r:embed="rId3" cstate="print"/>
          <a:srcRect/>
          <a:stretch>
            <a:fillRect/>
          </a:stretch>
        </p:blipFill>
        <p:spPr bwMode="auto">
          <a:xfrm>
            <a:off x="5943600" y="2971800"/>
            <a:ext cx="3009900" cy="2209800"/>
          </a:xfrm>
          <a:prstGeom prst="rect">
            <a:avLst/>
          </a:prstGeom>
          <a:noFill/>
        </p:spPr>
      </p:pic>
      <p:pic>
        <p:nvPicPr>
          <p:cNvPr id="13315" name="Picture 3" descr="apple reflects red"/>
          <p:cNvPicPr>
            <a:picLocks noChangeAspect="1" noChangeArrowheads="1"/>
          </p:cNvPicPr>
          <p:nvPr/>
        </p:nvPicPr>
        <p:blipFill>
          <a:blip r:embed="rId4" cstate="print"/>
          <a:srcRect/>
          <a:stretch>
            <a:fillRect/>
          </a:stretch>
        </p:blipFill>
        <p:spPr bwMode="auto">
          <a:xfrm>
            <a:off x="5867400" y="609600"/>
            <a:ext cx="2387184" cy="1981200"/>
          </a:xfrm>
          <a:prstGeom prst="rect">
            <a:avLst/>
          </a:prstGeom>
          <a:noFill/>
        </p:spPr>
      </p:pic>
      <p:sp>
        <p:nvSpPr>
          <p:cNvPr id="6" name="Rectangle 5"/>
          <p:cNvSpPr/>
          <p:nvPr/>
        </p:nvSpPr>
        <p:spPr>
          <a:xfrm>
            <a:off x="563879" y="881598"/>
            <a:ext cx="4942651" cy="1815882"/>
          </a:xfrm>
          <a:prstGeom prst="rect">
            <a:avLst/>
          </a:prstGeom>
        </p:spPr>
        <p:txBody>
          <a:bodyPr wrap="square">
            <a:spAutoFit/>
          </a:bodyPr>
          <a:lstStyle/>
          <a:p>
            <a:pPr algn="just"/>
            <a:r>
              <a:rPr lang="en-US" sz="1600" b="1" dirty="0" smtClean="0">
                <a:solidFill>
                  <a:srgbClr val="0070C0"/>
                </a:solidFill>
                <a:latin typeface="Lucida Sans Unicode" pitchFamily="34" charset="0"/>
                <a:cs typeface="Lucida Sans Unicode" pitchFamily="34" charset="0"/>
              </a:rPr>
              <a:t>Photographs, magazines and other objects of nature, such as the apple we considered, create colour by ‘subtracting’ or ‘absorbing’ certain wavelengths of colour while reflecting other wavelengths back to the viewer. </a:t>
            </a:r>
            <a:r>
              <a:rPr lang="en-US" sz="1600" dirty="0" smtClean="0">
                <a:latin typeface="Lucida Sans Unicode" pitchFamily="34" charset="0"/>
                <a:cs typeface="Lucida Sans Unicode" pitchFamily="34" charset="0"/>
              </a:rPr>
              <a:t>This phenomenon is called a </a:t>
            </a:r>
            <a:r>
              <a:rPr lang="en-US" sz="1600" b="1" dirty="0" smtClean="0">
                <a:solidFill>
                  <a:srgbClr val="0070C0"/>
                </a:solidFill>
                <a:latin typeface="Lucida Sans Unicode" pitchFamily="34" charset="0"/>
                <a:cs typeface="Lucida Sans Unicode" pitchFamily="34" charset="0"/>
              </a:rPr>
              <a:t>subtractive colour process</a:t>
            </a:r>
            <a:r>
              <a:rPr lang="en-US" sz="1600" dirty="0" smtClean="0">
                <a:latin typeface="Lucida Sans Unicode" pitchFamily="34" charset="0"/>
                <a:cs typeface="Lucida Sans Unicode" pitchFamily="34" charset="0"/>
              </a:rPr>
              <a:t>.</a:t>
            </a:r>
            <a:endParaRPr lang="en-US" sz="1600" dirty="0">
              <a:latin typeface="Lucida Sans Unicode" pitchFamily="34" charset="0"/>
              <a:cs typeface="Lucida Sans Unicode" pitchFamily="34" charset="0"/>
            </a:endParaRPr>
          </a:p>
        </p:txBody>
      </p:sp>
      <p:sp>
        <p:nvSpPr>
          <p:cNvPr id="7" name="Rectangle 6"/>
          <p:cNvSpPr/>
          <p:nvPr/>
        </p:nvSpPr>
        <p:spPr>
          <a:xfrm>
            <a:off x="533400" y="2667000"/>
            <a:ext cx="5029200" cy="3539430"/>
          </a:xfrm>
          <a:prstGeom prst="rect">
            <a:avLst/>
          </a:prstGeom>
        </p:spPr>
        <p:txBody>
          <a:bodyPr wrap="square">
            <a:spAutoFit/>
          </a:bodyPr>
          <a:lstStyle/>
          <a:p>
            <a:pPr algn="just"/>
            <a:r>
              <a:rPr lang="en-US" sz="1600" dirty="0" smtClean="0">
                <a:latin typeface="Lucida Sans Unicode" pitchFamily="34" charset="0"/>
                <a:cs typeface="Lucida Sans Unicode" pitchFamily="34" charset="0"/>
              </a:rPr>
              <a:t>The subtractive colour system </a:t>
            </a:r>
            <a:r>
              <a:rPr lang="en-US" sz="1600" b="1" dirty="0" smtClean="0">
                <a:solidFill>
                  <a:srgbClr val="0070C0"/>
                </a:solidFill>
                <a:latin typeface="Lucida Sans Unicode" pitchFamily="34" charset="0"/>
                <a:cs typeface="Lucida Sans Unicode" pitchFamily="34" charset="0"/>
              </a:rPr>
              <a:t>involves colourants and reflected light</a:t>
            </a:r>
            <a:r>
              <a:rPr lang="en-US" sz="1600" dirty="0" smtClean="0">
                <a:latin typeface="Lucida Sans Unicode" pitchFamily="34" charset="0"/>
                <a:cs typeface="Lucida Sans Unicode" pitchFamily="34" charset="0"/>
              </a:rPr>
              <a:t>. Subtractive colour starts with an object (often a substrate such as paper or canvas) that reflects light and uses </a:t>
            </a:r>
            <a:r>
              <a:rPr lang="en-US" sz="1600" dirty="0" err="1" smtClean="0">
                <a:latin typeface="Lucida Sans Unicode" pitchFamily="34" charset="0"/>
                <a:cs typeface="Lucida Sans Unicode" pitchFamily="34" charset="0"/>
              </a:rPr>
              <a:t>colourants</a:t>
            </a:r>
            <a:r>
              <a:rPr lang="en-US" sz="1600" dirty="0" smtClean="0">
                <a:latin typeface="Lucida Sans Unicode" pitchFamily="34" charset="0"/>
                <a:cs typeface="Lucida Sans Unicode" pitchFamily="34" charset="0"/>
              </a:rPr>
              <a:t> (such as pigments or dyes) to subtract portions of the white light illuminating an object to produce other colours. </a:t>
            </a:r>
          </a:p>
          <a:p>
            <a:pPr algn="just"/>
            <a:endParaRPr lang="en-US" sz="1600" dirty="0" smtClean="0">
              <a:latin typeface="Lucida Sans Unicode" pitchFamily="34" charset="0"/>
              <a:cs typeface="Lucida Sans Unicode" pitchFamily="34" charset="0"/>
            </a:endParaRPr>
          </a:p>
          <a:p>
            <a:pPr algn="just"/>
            <a:r>
              <a:rPr lang="en-US" sz="1600" b="1" dirty="0" smtClean="0">
                <a:solidFill>
                  <a:srgbClr val="0070C0"/>
                </a:solidFill>
                <a:latin typeface="Lucida Sans Unicode" pitchFamily="34" charset="0"/>
                <a:cs typeface="Lucida Sans Unicode" pitchFamily="34" charset="0"/>
              </a:rPr>
              <a:t>If an object reflects all the white light (all wavelengths) back to the viewer, it appears white</a:t>
            </a:r>
            <a:r>
              <a:rPr lang="en-US" sz="1600" dirty="0" smtClean="0">
                <a:latin typeface="Lucida Sans Unicode" pitchFamily="34" charset="0"/>
                <a:cs typeface="Lucida Sans Unicode" pitchFamily="34" charset="0"/>
              </a:rPr>
              <a:t>. </a:t>
            </a:r>
            <a:r>
              <a:rPr lang="en-US" sz="1600" b="1" dirty="0" smtClean="0">
                <a:solidFill>
                  <a:srgbClr val="0070C0"/>
                </a:solidFill>
                <a:latin typeface="Lucida Sans Unicode" pitchFamily="34" charset="0"/>
                <a:cs typeface="Lucida Sans Unicode" pitchFamily="34" charset="0"/>
              </a:rPr>
              <a:t>If an object absorbs (subtracts) all the light illuminating it, no light is reflected back to the viewer and it appears black. </a:t>
            </a:r>
          </a:p>
          <a:p>
            <a:pPr algn="just"/>
            <a:endParaRPr lang="en-US" sz="1600" b="1" dirty="0" smtClean="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457200"/>
            <a:ext cx="5985741" cy="584775"/>
          </a:xfrm>
          <a:prstGeom prst="rect">
            <a:avLst/>
          </a:prstGeom>
        </p:spPr>
        <p:txBody>
          <a:bodyPr wrap="none">
            <a:spAutoFit/>
          </a:bodyPr>
          <a:lstStyle/>
          <a:p>
            <a:r>
              <a:rPr lang="en-US" sz="3200" b="1" dirty="0" smtClean="0">
                <a:cs typeface="Lucida Sans Unicode" pitchFamily="34" charset="0"/>
              </a:rPr>
              <a:t>Applications of subtractive colour </a:t>
            </a:r>
          </a:p>
        </p:txBody>
      </p:sp>
      <p:sp>
        <p:nvSpPr>
          <p:cNvPr id="3" name="Rectangle 2"/>
          <p:cNvSpPr/>
          <p:nvPr/>
        </p:nvSpPr>
        <p:spPr>
          <a:xfrm>
            <a:off x="533400" y="1143000"/>
            <a:ext cx="8382000" cy="369332"/>
          </a:xfrm>
          <a:prstGeom prst="rect">
            <a:avLst/>
          </a:prstGeom>
        </p:spPr>
        <p:txBody>
          <a:bodyPr wrap="square">
            <a:spAutoFit/>
          </a:bodyPr>
          <a:lstStyle/>
          <a:p>
            <a:pPr>
              <a:buFont typeface="Arial" pitchFamily="34" charset="0"/>
              <a:buChar char="•"/>
            </a:pPr>
            <a:r>
              <a:rPr lang="en-US" dirty="0" smtClean="0">
                <a:latin typeface="Lucida Sans Unicode" pitchFamily="34" charset="0"/>
                <a:cs typeface="Lucida Sans Unicode" pitchFamily="34" charset="0"/>
              </a:rPr>
              <a:t> Colour paintings, colour photography and all colour printing processes </a:t>
            </a:r>
            <a:endParaRPr lang="en-US" dirty="0">
              <a:latin typeface="Lucida Sans Unicode" pitchFamily="34" charset="0"/>
              <a:cs typeface="Lucida Sans Unicode" pitchFamily="34" charset="0"/>
            </a:endParaRPr>
          </a:p>
        </p:txBody>
      </p:sp>
      <p:sp>
        <p:nvSpPr>
          <p:cNvPr id="4" name="Rectangle 3"/>
          <p:cNvSpPr/>
          <p:nvPr/>
        </p:nvSpPr>
        <p:spPr>
          <a:xfrm>
            <a:off x="685800" y="1600200"/>
            <a:ext cx="7924800" cy="1200329"/>
          </a:xfrm>
          <a:prstGeom prst="rect">
            <a:avLst/>
          </a:prstGeom>
        </p:spPr>
        <p:txBody>
          <a:bodyPr wrap="square">
            <a:spAutoFit/>
          </a:bodyPr>
          <a:lstStyle/>
          <a:p>
            <a:pPr algn="just"/>
            <a:r>
              <a:rPr lang="en-US" dirty="0" smtClean="0"/>
              <a:t>The illustrations below show process inks printed on white paper. </a:t>
            </a:r>
            <a:r>
              <a:rPr lang="en-US" b="1" dirty="0" smtClean="0">
                <a:solidFill>
                  <a:srgbClr val="0070C0"/>
                </a:solidFill>
              </a:rPr>
              <a:t>Each process printing ink (cyan, magenta, yellow) absorbs or subtracts certain portions of white light and reflects other portions back to the viewer. </a:t>
            </a:r>
          </a:p>
          <a:p>
            <a:pPr algn="just"/>
            <a:r>
              <a:rPr lang="en-US" b="1" dirty="0" smtClean="0">
                <a:solidFill>
                  <a:srgbClr val="0070C0"/>
                </a:solidFill>
              </a:rPr>
              <a:t>It is the paper that reflects unabsorbed light back to the viewer.</a:t>
            </a:r>
            <a:endParaRPr lang="en-US" b="1" dirty="0">
              <a:solidFill>
                <a:srgbClr val="0070C0"/>
              </a:solidFill>
            </a:endParaRPr>
          </a:p>
        </p:txBody>
      </p:sp>
      <p:pic>
        <p:nvPicPr>
          <p:cNvPr id="1025" name="Picture 1" descr="reflecting inks diagram"/>
          <p:cNvPicPr>
            <a:picLocks noChangeAspect="1" noChangeArrowheads="1"/>
          </p:cNvPicPr>
          <p:nvPr/>
        </p:nvPicPr>
        <p:blipFill>
          <a:blip r:embed="rId2" cstate="print"/>
          <a:srcRect/>
          <a:stretch>
            <a:fillRect/>
          </a:stretch>
        </p:blipFill>
        <p:spPr bwMode="auto">
          <a:xfrm>
            <a:off x="2362200" y="3124199"/>
            <a:ext cx="4419600" cy="1714011"/>
          </a:xfrm>
          <a:prstGeom prst="rect">
            <a:avLst/>
          </a:prstGeom>
          <a:noFill/>
        </p:spPr>
      </p:pic>
      <p:pic>
        <p:nvPicPr>
          <p:cNvPr id="1027" name="Picture 3" descr="ink reflection chart"/>
          <p:cNvPicPr>
            <a:picLocks noChangeAspect="1" noChangeArrowheads="1"/>
          </p:cNvPicPr>
          <p:nvPr/>
        </p:nvPicPr>
        <p:blipFill>
          <a:blip r:embed="rId3" cstate="print"/>
          <a:srcRect/>
          <a:stretch>
            <a:fillRect/>
          </a:stretch>
        </p:blipFill>
        <p:spPr bwMode="auto">
          <a:xfrm>
            <a:off x="1981200" y="5105400"/>
            <a:ext cx="4897509" cy="152400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295400"/>
            <a:ext cx="8001000" cy="1754326"/>
          </a:xfrm>
          <a:prstGeom prst="rect">
            <a:avLst/>
          </a:prstGeom>
        </p:spPr>
        <p:txBody>
          <a:bodyPr wrap="square">
            <a:spAutoFit/>
          </a:bodyPr>
          <a:lstStyle/>
          <a:p>
            <a:pPr algn="just">
              <a:buFont typeface="Arial" pitchFamily="34" charset="0"/>
              <a:buChar char="•"/>
            </a:pPr>
            <a:r>
              <a:rPr lang="en-US" dirty="0" smtClean="0">
                <a:latin typeface="Lucida Sans Unicode" pitchFamily="34" charset="0"/>
                <a:cs typeface="Lucida Sans Unicode" pitchFamily="34" charset="0"/>
              </a:rPr>
              <a:t> Additive colour involves the use of coloured lights.</a:t>
            </a:r>
          </a:p>
          <a:p>
            <a:pPr algn="just"/>
            <a:endParaRPr lang="en-US" dirty="0" smtClean="0">
              <a:latin typeface="Lucida Sans Unicode" pitchFamily="34" charset="0"/>
              <a:cs typeface="Lucida Sans Unicode" pitchFamily="34" charset="0"/>
            </a:endParaRPr>
          </a:p>
          <a:p>
            <a:pPr algn="just">
              <a:buFont typeface="Arial" pitchFamily="34" charset="0"/>
              <a:buChar char="•"/>
            </a:pPr>
            <a:r>
              <a:rPr lang="en-US" dirty="0" smtClean="0">
                <a:latin typeface="Lucida Sans Unicode" pitchFamily="34" charset="0"/>
                <a:cs typeface="Lucida Sans Unicode" pitchFamily="34" charset="0"/>
              </a:rPr>
              <a:t> It mixes red, green and blue light together to produce other colours. </a:t>
            </a:r>
          </a:p>
          <a:p>
            <a:pPr algn="just"/>
            <a:endParaRPr lang="en-US" dirty="0" smtClean="0">
              <a:latin typeface="Lucida Sans Unicode" pitchFamily="34" charset="0"/>
              <a:cs typeface="Lucida Sans Unicode" pitchFamily="34" charset="0"/>
            </a:endParaRPr>
          </a:p>
          <a:p>
            <a:pPr algn="just">
              <a:buFont typeface="Arial" pitchFamily="34" charset="0"/>
              <a:buChar char="•"/>
            </a:pPr>
            <a:r>
              <a:rPr lang="en-US" dirty="0" smtClean="0">
                <a:latin typeface="Lucida Sans Unicode" pitchFamily="34" charset="0"/>
                <a:cs typeface="Lucida Sans Unicode" pitchFamily="34" charset="0"/>
              </a:rPr>
              <a:t> When combined, the additive primary colours produce the </a:t>
            </a:r>
          </a:p>
          <a:p>
            <a:pPr algn="just"/>
            <a:r>
              <a:rPr lang="en-US" dirty="0" smtClean="0">
                <a:latin typeface="Lucida Sans Unicode" pitchFamily="34" charset="0"/>
                <a:cs typeface="Lucida Sans Unicode" pitchFamily="34" charset="0"/>
              </a:rPr>
              <a:t>  appearance of white.</a:t>
            </a:r>
            <a:endParaRPr lang="en-US" dirty="0">
              <a:latin typeface="Lucida Sans Unicode" pitchFamily="34" charset="0"/>
              <a:cs typeface="Lucida Sans Unicode" pitchFamily="34" charset="0"/>
            </a:endParaRPr>
          </a:p>
        </p:txBody>
      </p:sp>
      <p:sp>
        <p:nvSpPr>
          <p:cNvPr id="3" name="Rectangle 2"/>
          <p:cNvSpPr/>
          <p:nvPr/>
        </p:nvSpPr>
        <p:spPr>
          <a:xfrm>
            <a:off x="762000" y="3962400"/>
            <a:ext cx="7924800" cy="1754326"/>
          </a:xfrm>
          <a:prstGeom prst="rect">
            <a:avLst/>
          </a:prstGeom>
        </p:spPr>
        <p:txBody>
          <a:bodyPr wrap="square">
            <a:spAutoFit/>
          </a:bodyPr>
          <a:lstStyle/>
          <a:p>
            <a:pPr algn="just">
              <a:buFont typeface="Arial" pitchFamily="34" charset="0"/>
              <a:buChar char="•"/>
            </a:pPr>
            <a:r>
              <a:rPr lang="en-US" dirty="0" smtClean="0"/>
              <a:t> </a:t>
            </a:r>
            <a:r>
              <a:rPr lang="en-US" dirty="0" smtClean="0">
                <a:latin typeface="Lucida Sans Unicode" pitchFamily="34" charset="0"/>
                <a:cs typeface="Lucida Sans Unicode" pitchFamily="34" charset="0"/>
              </a:rPr>
              <a:t>Subtractive colour involves colourants and reflected light. </a:t>
            </a:r>
          </a:p>
          <a:p>
            <a:pPr algn="just">
              <a:buFont typeface="Arial" pitchFamily="34" charset="0"/>
              <a:buChar char="•"/>
            </a:pPr>
            <a:endParaRPr lang="en-US" dirty="0" smtClean="0">
              <a:latin typeface="Lucida Sans Unicode" pitchFamily="34" charset="0"/>
              <a:cs typeface="Lucida Sans Unicode" pitchFamily="34" charset="0"/>
            </a:endParaRPr>
          </a:p>
          <a:p>
            <a:pPr algn="just">
              <a:buFont typeface="Arial" pitchFamily="34" charset="0"/>
              <a:buChar char="•"/>
            </a:pPr>
            <a:r>
              <a:rPr lang="en-US" dirty="0" smtClean="0">
                <a:latin typeface="Lucida Sans Unicode" pitchFamily="34" charset="0"/>
                <a:cs typeface="Lucida Sans Unicode" pitchFamily="34" charset="0"/>
              </a:rPr>
              <a:t> It uses cyan, magenta and yellow pigments or dyes to subtract</a:t>
            </a:r>
          </a:p>
          <a:p>
            <a:pPr algn="just"/>
            <a:r>
              <a:rPr lang="en-US" dirty="0" smtClean="0">
                <a:latin typeface="Lucida Sans Unicode" pitchFamily="34" charset="0"/>
                <a:cs typeface="Lucida Sans Unicode" pitchFamily="34" charset="0"/>
              </a:rPr>
              <a:t>  portions of white light illuminating an object to produce other</a:t>
            </a:r>
          </a:p>
          <a:p>
            <a:pPr algn="just"/>
            <a:r>
              <a:rPr lang="en-US" dirty="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 colours. </a:t>
            </a:r>
          </a:p>
          <a:p>
            <a:pPr algn="just">
              <a:buFont typeface="Arial" pitchFamily="34" charset="0"/>
              <a:buChar char="•"/>
            </a:pPr>
            <a:endParaRPr lang="en-US" dirty="0" smtClean="0">
              <a:latin typeface="Lucida Sans Unicode" pitchFamily="34" charset="0"/>
              <a:cs typeface="Lucida Sans Unicode" pitchFamily="34" charset="0"/>
            </a:endParaRPr>
          </a:p>
        </p:txBody>
      </p:sp>
      <p:sp>
        <p:nvSpPr>
          <p:cNvPr id="4" name="Rectangle 3"/>
          <p:cNvSpPr/>
          <p:nvPr/>
        </p:nvSpPr>
        <p:spPr>
          <a:xfrm>
            <a:off x="609600" y="228600"/>
            <a:ext cx="7427674" cy="584775"/>
          </a:xfrm>
          <a:prstGeom prst="rect">
            <a:avLst/>
          </a:prstGeom>
        </p:spPr>
        <p:txBody>
          <a:bodyPr wrap="none">
            <a:spAutoFit/>
          </a:bodyPr>
          <a:lstStyle/>
          <a:p>
            <a:r>
              <a:rPr lang="en-US" sz="3200" b="1" dirty="0" smtClean="0"/>
              <a:t>Summary of additive &amp; subtractive colours</a:t>
            </a:r>
          </a:p>
        </p:txBody>
      </p:sp>
      <p:sp>
        <p:nvSpPr>
          <p:cNvPr id="5" name="Rectangle 4"/>
          <p:cNvSpPr/>
          <p:nvPr/>
        </p:nvSpPr>
        <p:spPr>
          <a:xfrm>
            <a:off x="762000" y="914400"/>
            <a:ext cx="2002471" cy="369332"/>
          </a:xfrm>
          <a:prstGeom prst="rect">
            <a:avLst/>
          </a:prstGeom>
        </p:spPr>
        <p:txBody>
          <a:bodyPr wrap="none">
            <a:spAutoFit/>
          </a:bodyPr>
          <a:lstStyle/>
          <a:p>
            <a:r>
              <a:rPr lang="en-US" b="1" dirty="0" smtClean="0">
                <a:solidFill>
                  <a:srgbClr val="0070C0"/>
                </a:solidFill>
                <a:latin typeface="Lucida Sans Unicode" pitchFamily="34" charset="0"/>
                <a:cs typeface="Lucida Sans Unicode" pitchFamily="34" charset="0"/>
              </a:rPr>
              <a:t>Additive Colour </a:t>
            </a:r>
          </a:p>
        </p:txBody>
      </p:sp>
      <p:sp>
        <p:nvSpPr>
          <p:cNvPr id="6" name="Rectangle 5"/>
          <p:cNvSpPr/>
          <p:nvPr/>
        </p:nvSpPr>
        <p:spPr>
          <a:xfrm>
            <a:off x="838200" y="3505200"/>
            <a:ext cx="2326278" cy="369332"/>
          </a:xfrm>
          <a:prstGeom prst="rect">
            <a:avLst/>
          </a:prstGeom>
        </p:spPr>
        <p:txBody>
          <a:bodyPr wrap="none">
            <a:spAutoFit/>
          </a:bodyPr>
          <a:lstStyle/>
          <a:p>
            <a:r>
              <a:rPr lang="en-US" b="1" dirty="0" smtClean="0">
                <a:solidFill>
                  <a:srgbClr val="0070C0"/>
                </a:solidFill>
                <a:latin typeface="Lucida Sans Unicode" pitchFamily="34" charset="0"/>
                <a:cs typeface="Lucida Sans Unicode" pitchFamily="34" charset="0"/>
              </a:rPr>
              <a:t>Subtractive Colour </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371600"/>
            <a:ext cx="8153400" cy="5078313"/>
          </a:xfrm>
          <a:prstGeom prst="rect">
            <a:avLst/>
          </a:prstGeom>
        </p:spPr>
        <p:txBody>
          <a:bodyPr wrap="square">
            <a:spAutoFit/>
          </a:bodyPr>
          <a:lstStyle/>
          <a:p>
            <a:pPr algn="just"/>
            <a:r>
              <a:rPr lang="en-US" b="1" dirty="0" smtClean="0">
                <a:solidFill>
                  <a:srgbClr val="0070C0"/>
                </a:solidFill>
                <a:latin typeface="Lucida Sans Unicode" pitchFamily="34" charset="0"/>
                <a:cs typeface="Lucida Sans Unicode" pitchFamily="34" charset="0"/>
              </a:rPr>
              <a:t>Radiometry</a:t>
            </a:r>
            <a:r>
              <a:rPr lang="en-US" dirty="0" smtClean="0">
                <a:latin typeface="Lucida Sans Unicode" pitchFamily="34" charset="0"/>
                <a:cs typeface="Lucida Sans Unicode" pitchFamily="34" charset="0"/>
              </a:rPr>
              <a:t> is the study of optical radiation — light, ultraviolet radiation, and infrared radiation. </a:t>
            </a:r>
            <a:r>
              <a:rPr lang="en-US" b="1" dirty="0" smtClean="0">
                <a:solidFill>
                  <a:srgbClr val="0070C0"/>
                </a:solidFill>
                <a:latin typeface="Lucida Sans Unicode" pitchFamily="34" charset="0"/>
                <a:cs typeface="Lucida Sans Unicode" pitchFamily="34" charset="0"/>
              </a:rPr>
              <a:t>Radiometry is concerned with the total energy content of the radiation.</a:t>
            </a:r>
          </a:p>
          <a:p>
            <a:pPr algn="just"/>
            <a:endParaRPr lang="en-US" dirty="0" smtClean="0">
              <a:latin typeface="Lucida Sans Unicode" pitchFamily="34" charset="0"/>
              <a:cs typeface="Lucida Sans Unicode" pitchFamily="34" charset="0"/>
            </a:endParaRPr>
          </a:p>
          <a:p>
            <a:pPr algn="just"/>
            <a:r>
              <a:rPr lang="en-US" b="1" dirty="0" smtClean="0">
                <a:solidFill>
                  <a:srgbClr val="0070C0"/>
                </a:solidFill>
                <a:latin typeface="Lucida Sans Unicode" pitchFamily="34" charset="0"/>
                <a:cs typeface="Lucida Sans Unicode" pitchFamily="34" charset="0"/>
              </a:rPr>
              <a:t>Photometry</a:t>
            </a:r>
            <a:r>
              <a:rPr lang="en-US" dirty="0" smtClean="0">
                <a:latin typeface="Lucida Sans Unicode" pitchFamily="34" charset="0"/>
                <a:cs typeface="Lucida Sans Unicode" pitchFamily="34" charset="0"/>
              </a:rPr>
              <a:t>, on the other hand, is concerned with humans’ visual response to light. </a:t>
            </a:r>
            <a:r>
              <a:rPr lang="en-US" b="1" dirty="0" smtClean="0">
                <a:solidFill>
                  <a:srgbClr val="0070C0"/>
                </a:solidFill>
                <a:latin typeface="Lucida Sans Unicode" pitchFamily="34" charset="0"/>
                <a:cs typeface="Lucida Sans Unicode" pitchFamily="34" charset="0"/>
              </a:rPr>
              <a:t>Photometry examines only the radiation that humans can see.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Thus, the </a:t>
            </a:r>
            <a:r>
              <a:rPr lang="en-US" b="1" dirty="0" smtClean="0">
                <a:solidFill>
                  <a:srgbClr val="0070C0"/>
                </a:solidFill>
                <a:latin typeface="Lucida Sans Unicode" pitchFamily="34" charset="0"/>
                <a:cs typeface="Lucida Sans Unicode" pitchFamily="34" charset="0"/>
              </a:rPr>
              <a:t>most common unit in radiometry is the watt (W), </a:t>
            </a:r>
            <a:r>
              <a:rPr lang="en-US" dirty="0" smtClean="0">
                <a:latin typeface="Lucida Sans Unicode" pitchFamily="34" charset="0"/>
                <a:cs typeface="Lucida Sans Unicode" pitchFamily="34" charset="0"/>
              </a:rPr>
              <a:t>which measures radiant flux (power), while the most common unit in photometry is the </a:t>
            </a:r>
            <a:r>
              <a:rPr lang="en-US" b="1" dirty="0" smtClean="0">
                <a:solidFill>
                  <a:srgbClr val="0070C0"/>
                </a:solidFill>
                <a:latin typeface="Lucida Sans Unicode" pitchFamily="34" charset="0"/>
                <a:cs typeface="Lucida Sans Unicode" pitchFamily="34" charset="0"/>
              </a:rPr>
              <a:t>lumen (lm)</a:t>
            </a:r>
            <a:r>
              <a:rPr lang="en-US" b="1" dirty="0" smtClean="0">
                <a:latin typeface="Lucida Sans Unicode" pitchFamily="34" charset="0"/>
                <a:cs typeface="Lucida Sans Unicode" pitchFamily="34" charset="0"/>
              </a:rPr>
              <a:t>,</a:t>
            </a:r>
            <a:r>
              <a:rPr lang="en-US" b="1" dirty="0" smtClean="0">
                <a:solidFill>
                  <a:srgbClr val="0070C0"/>
                </a:solidFill>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which measures </a:t>
            </a:r>
            <a:r>
              <a:rPr lang="en-US" b="1" dirty="0" smtClean="0">
                <a:solidFill>
                  <a:srgbClr val="0070C0"/>
                </a:solidFill>
                <a:latin typeface="Lucida Sans Unicode" pitchFamily="34" charset="0"/>
                <a:cs typeface="Lucida Sans Unicode" pitchFamily="34" charset="0"/>
              </a:rPr>
              <a:t>luminous flux</a:t>
            </a:r>
            <a:r>
              <a:rPr lang="en-US" dirty="0" smtClean="0">
                <a:latin typeface="Lucida Sans Unicode" pitchFamily="34" charset="0"/>
                <a:cs typeface="Lucida Sans Unicode" pitchFamily="34" charset="0"/>
              </a:rPr>
              <a:t>.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For monochromatic light of </a:t>
            </a:r>
            <a:r>
              <a:rPr lang="en-US" b="1" dirty="0" smtClean="0">
                <a:solidFill>
                  <a:srgbClr val="0070C0"/>
                </a:solidFill>
                <a:latin typeface="Lucida Sans Unicode" pitchFamily="34" charset="0"/>
                <a:cs typeface="Lucida Sans Unicode" pitchFamily="34" charset="0"/>
              </a:rPr>
              <a:t>555 nm </a:t>
            </a:r>
            <a:r>
              <a:rPr lang="en-US" dirty="0" smtClean="0">
                <a:latin typeface="Lucida Sans Unicode" pitchFamily="34" charset="0"/>
                <a:cs typeface="Lucida Sans Unicode" pitchFamily="34" charset="0"/>
              </a:rPr>
              <a:t>wavelength</a:t>
            </a:r>
            <a:r>
              <a:rPr lang="en-US" b="1" dirty="0" smtClean="0">
                <a:solidFill>
                  <a:srgbClr val="0070C0"/>
                </a:solidFill>
                <a:latin typeface="Lucida Sans Unicode" pitchFamily="34" charset="0"/>
                <a:cs typeface="Lucida Sans Unicode" pitchFamily="34" charset="0"/>
              </a:rPr>
              <a:t>, </a:t>
            </a:r>
          </a:p>
          <a:p>
            <a:pPr algn="just"/>
            <a:r>
              <a:rPr lang="en-US" b="1" dirty="0" smtClean="0">
                <a:solidFill>
                  <a:srgbClr val="0070C0"/>
                </a:solidFill>
                <a:latin typeface="Lucida Sans Unicode" pitchFamily="34" charset="0"/>
                <a:cs typeface="Lucida Sans Unicode" pitchFamily="34" charset="0"/>
              </a:rPr>
              <a:t>1 watt  of energy produces 683 lumens</a:t>
            </a:r>
            <a:r>
              <a:rPr lang="en-US" b="1" dirty="0">
                <a:solidFill>
                  <a:srgbClr val="0070C0"/>
                </a:solidFill>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 (flow of light)</a:t>
            </a:r>
          </a:p>
          <a:p>
            <a:pPr algn="just"/>
            <a:endParaRPr lang="en-US" b="1" dirty="0" smtClean="0">
              <a:solidFill>
                <a:srgbClr val="0070C0"/>
              </a:solidFill>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For light at other wavelengths, the conversion between watts and lumens is slightly different, because the human eye responds differently to different wavelengths </a:t>
            </a:r>
            <a:endParaRPr lang="en-US" dirty="0">
              <a:latin typeface="Lucida Sans Unicode" pitchFamily="34" charset="0"/>
              <a:cs typeface="Lucida Sans Unicode" pitchFamily="34" charset="0"/>
            </a:endParaRPr>
          </a:p>
        </p:txBody>
      </p:sp>
      <p:sp>
        <p:nvSpPr>
          <p:cNvPr id="3" name="Rectangle 2"/>
          <p:cNvSpPr/>
          <p:nvPr/>
        </p:nvSpPr>
        <p:spPr>
          <a:xfrm>
            <a:off x="685800" y="381000"/>
            <a:ext cx="4763548" cy="584775"/>
          </a:xfrm>
          <a:prstGeom prst="rect">
            <a:avLst/>
          </a:prstGeom>
        </p:spPr>
        <p:txBody>
          <a:bodyPr wrap="none">
            <a:spAutoFit/>
          </a:bodyPr>
          <a:lstStyle/>
          <a:p>
            <a:r>
              <a:rPr lang="en-US" sz="3200" b="1" dirty="0" smtClean="0"/>
              <a:t>Radiometry </a:t>
            </a:r>
            <a:r>
              <a:rPr lang="en-US" sz="3200" b="1" dirty="0" err="1" smtClean="0"/>
              <a:t>vs</a:t>
            </a:r>
            <a:r>
              <a:rPr lang="en-US" sz="3200" b="1" dirty="0" smtClean="0"/>
              <a:t> Photometry</a:t>
            </a:r>
            <a:endParaRPr lang="en-US" sz="3200" b="1"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304800" y="1143000"/>
            <a:ext cx="8171234" cy="4572000"/>
          </a:xfrm>
          <a:prstGeom prst="rect">
            <a:avLst/>
          </a:prstGeom>
          <a:noFill/>
          <a:ln w="9525">
            <a:noFill/>
            <a:miter lim="800000"/>
            <a:headEnd/>
            <a:tailEnd/>
          </a:ln>
          <a:effectLst/>
        </p:spPr>
      </p:pic>
      <p:sp>
        <p:nvSpPr>
          <p:cNvPr id="3" name="Rectangle 2"/>
          <p:cNvSpPr/>
          <p:nvPr/>
        </p:nvSpPr>
        <p:spPr>
          <a:xfrm>
            <a:off x="205591" y="304800"/>
            <a:ext cx="8938409" cy="584775"/>
          </a:xfrm>
          <a:prstGeom prst="rect">
            <a:avLst/>
          </a:prstGeom>
        </p:spPr>
        <p:txBody>
          <a:bodyPr wrap="none">
            <a:spAutoFit/>
          </a:bodyPr>
          <a:lstStyle/>
          <a:p>
            <a:r>
              <a:rPr lang="en-US" sz="3200" b="1" dirty="0" smtClean="0"/>
              <a:t>Radiometry and Photometry – Quantities and Units</a:t>
            </a:r>
            <a:endParaRPr lang="en-US" sz="3200" b="1"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143000"/>
            <a:ext cx="7848600" cy="4801314"/>
          </a:xfrm>
          <a:prstGeom prst="rect">
            <a:avLst/>
          </a:prstGeom>
        </p:spPr>
        <p:txBody>
          <a:bodyPr wrap="square">
            <a:spAutoFit/>
          </a:bodyPr>
          <a:lstStyle/>
          <a:p>
            <a:pPr algn="just"/>
            <a:r>
              <a:rPr lang="en-US" dirty="0" smtClean="0">
                <a:latin typeface="Lucida Sans Unicode" pitchFamily="34" charset="0"/>
                <a:cs typeface="Lucida Sans Unicode" pitchFamily="34" charset="0"/>
              </a:rPr>
              <a:t>Even within the narrow spectrum of visible light, the human eye is more sensitive to some wavelengths than to others.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This </a:t>
            </a:r>
            <a:r>
              <a:rPr lang="en-US" b="1" dirty="0" smtClean="0">
                <a:solidFill>
                  <a:srgbClr val="0070C0"/>
                </a:solidFill>
                <a:latin typeface="Lucida Sans Unicode" pitchFamily="34" charset="0"/>
                <a:cs typeface="Lucida Sans Unicode" pitchFamily="34" charset="0"/>
              </a:rPr>
              <a:t>sensitivity depends on whether the eye is adapted for bright light or darkness because the human eye contains those two types of photoreceptors — the cones and rods.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When the eye is adapted for bright light, called </a:t>
            </a:r>
            <a:r>
              <a:rPr lang="en-US" sz="2000" b="1" dirty="0" smtClean="0">
                <a:solidFill>
                  <a:srgbClr val="0070C0"/>
                </a:solidFill>
                <a:latin typeface="Lucida Sans Unicode" pitchFamily="34" charset="0"/>
                <a:cs typeface="Lucida Sans Unicode" pitchFamily="34" charset="0"/>
              </a:rPr>
              <a:t>Photopic</a:t>
            </a:r>
            <a:r>
              <a:rPr lang="en-US" i="1" dirty="0" smtClean="0">
                <a:solidFill>
                  <a:srgbClr val="0070C0"/>
                </a:solidFill>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vision </a:t>
            </a:r>
            <a:r>
              <a:rPr lang="en-US" b="1" dirty="0" smtClean="0">
                <a:solidFill>
                  <a:srgbClr val="0070C0"/>
                </a:solidFill>
                <a:latin typeface="Lucida Sans Unicode" pitchFamily="34" charset="0"/>
                <a:cs typeface="Lucida Sans Unicode" pitchFamily="34" charset="0"/>
              </a:rPr>
              <a:t>in luminance levels generally greater than about 3.0 candela/m2, the cones dominate.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At luminance levels below approximately 0.001 candela/m2, the </a:t>
            </a:r>
            <a:r>
              <a:rPr lang="en-US" b="1" dirty="0" smtClean="0">
                <a:solidFill>
                  <a:srgbClr val="0070C0"/>
                </a:solidFill>
                <a:latin typeface="Lucida Sans Unicode" pitchFamily="34" charset="0"/>
                <a:cs typeface="Lucida Sans Unicode" pitchFamily="34" charset="0"/>
              </a:rPr>
              <a:t>rods dominate </a:t>
            </a:r>
            <a:r>
              <a:rPr lang="en-US" dirty="0" smtClean="0">
                <a:latin typeface="Lucida Sans Unicode" pitchFamily="34" charset="0"/>
                <a:cs typeface="Lucida Sans Unicode" pitchFamily="34" charset="0"/>
              </a:rPr>
              <a:t>in what is called </a:t>
            </a:r>
            <a:r>
              <a:rPr lang="en-US" b="1" dirty="0" smtClean="0">
                <a:solidFill>
                  <a:srgbClr val="0070C0"/>
                </a:solidFill>
                <a:latin typeface="Lucida Sans Unicode" pitchFamily="34" charset="0"/>
                <a:cs typeface="Lucida Sans Unicode" pitchFamily="34" charset="0"/>
              </a:rPr>
              <a:t>Scotopic</a:t>
            </a:r>
            <a:r>
              <a:rPr lang="en-US" dirty="0" smtClean="0">
                <a:latin typeface="Lucida Sans Unicode" pitchFamily="34" charset="0"/>
                <a:cs typeface="Lucida Sans Unicode" pitchFamily="34" charset="0"/>
              </a:rPr>
              <a:t> vision.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Between these two luminance levels, </a:t>
            </a:r>
            <a:r>
              <a:rPr lang="en-US" b="1" dirty="0" err="1" smtClean="0">
                <a:solidFill>
                  <a:srgbClr val="0070C0"/>
                </a:solidFill>
                <a:latin typeface="Lucida Sans Unicode" pitchFamily="34" charset="0"/>
                <a:cs typeface="Lucida Sans Unicode" pitchFamily="34" charset="0"/>
              </a:rPr>
              <a:t>Mesopic</a:t>
            </a:r>
            <a:r>
              <a:rPr lang="en-US" dirty="0" smtClean="0">
                <a:latin typeface="Lucida Sans Unicode" pitchFamily="34" charset="0"/>
                <a:cs typeface="Lucida Sans Unicode" pitchFamily="34" charset="0"/>
              </a:rPr>
              <a:t>  vision uses both rods and cones. </a:t>
            </a:r>
          </a:p>
          <a:p>
            <a:pPr algn="just"/>
            <a:endParaRPr lang="en-US" dirty="0">
              <a:latin typeface="Lucida Sans Unicode" pitchFamily="34" charset="0"/>
              <a:cs typeface="Lucida Sans Unicode" pitchFamily="34" charset="0"/>
            </a:endParaRPr>
          </a:p>
        </p:txBody>
      </p:sp>
      <p:sp>
        <p:nvSpPr>
          <p:cNvPr id="3" name="Rectangle 2"/>
          <p:cNvSpPr/>
          <p:nvPr/>
        </p:nvSpPr>
        <p:spPr>
          <a:xfrm>
            <a:off x="685800" y="304800"/>
            <a:ext cx="4925900" cy="584775"/>
          </a:xfrm>
          <a:prstGeom prst="rect">
            <a:avLst/>
          </a:prstGeom>
        </p:spPr>
        <p:txBody>
          <a:bodyPr wrap="none">
            <a:spAutoFit/>
          </a:bodyPr>
          <a:lstStyle/>
          <a:p>
            <a:r>
              <a:rPr lang="en-US" sz="3200" b="1" dirty="0" smtClean="0"/>
              <a:t>The Eye’s Spectral Response</a:t>
            </a:r>
            <a:endParaRPr lang="en-US" sz="3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3400" y="685800"/>
            <a:ext cx="8001000" cy="2308324"/>
          </a:xfrm>
          <a:prstGeom prst="rect">
            <a:avLst/>
          </a:prstGeom>
        </p:spPr>
        <p:txBody>
          <a:bodyPr wrap="square">
            <a:spAutoFit/>
          </a:bodyPr>
          <a:lstStyle/>
          <a:p>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Figure below shows the relative sensitivity to various wavelengths for cones (photopic) and rods (scotopic). Standard luminous efficiency functions have not yet been defined for the </a:t>
            </a:r>
            <a:r>
              <a:rPr lang="en-US" dirty="0" err="1" smtClean="0">
                <a:latin typeface="Lucida Sans Unicode" pitchFamily="34" charset="0"/>
                <a:cs typeface="Lucida Sans Unicode" pitchFamily="34" charset="0"/>
              </a:rPr>
              <a:t>mesopic</a:t>
            </a:r>
            <a:r>
              <a:rPr lang="en-US" dirty="0" smtClean="0">
                <a:latin typeface="Lucida Sans Unicode" pitchFamily="34" charset="0"/>
                <a:cs typeface="Lucida Sans Unicode" pitchFamily="34" charset="0"/>
              </a:rPr>
              <a:t> region.</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However, there is a gradual shift from a </a:t>
            </a:r>
            <a:r>
              <a:rPr lang="en-US" b="1" dirty="0" smtClean="0">
                <a:solidFill>
                  <a:srgbClr val="0070C0"/>
                </a:solidFill>
                <a:latin typeface="Lucida Sans Unicode" pitchFamily="34" charset="0"/>
                <a:cs typeface="Lucida Sans Unicode" pitchFamily="34" charset="0"/>
              </a:rPr>
              <a:t>peak spectral sensitivity at 555 nm for cone vision</a:t>
            </a:r>
            <a:r>
              <a:rPr lang="en-US" dirty="0" smtClean="0">
                <a:latin typeface="Lucida Sans Unicode" pitchFamily="34" charset="0"/>
                <a:cs typeface="Lucida Sans Unicode" pitchFamily="34" charset="0"/>
              </a:rPr>
              <a:t> to a peak spectral sensitivity at 507 nm for rod vision as light levels are reduced.</a:t>
            </a:r>
            <a:endParaRPr lang="en-US" dirty="0">
              <a:latin typeface="Lucida Sans Unicode" pitchFamily="34" charset="0"/>
              <a:cs typeface="Lucida Sans Unicode" pitchFamily="34" charset="0"/>
            </a:endParaRPr>
          </a:p>
        </p:txBody>
      </p:sp>
      <p:pic>
        <p:nvPicPr>
          <p:cNvPr id="74754" name="Picture 2"/>
          <p:cNvPicPr>
            <a:picLocks noChangeAspect="1" noChangeArrowheads="1"/>
          </p:cNvPicPr>
          <p:nvPr/>
        </p:nvPicPr>
        <p:blipFill>
          <a:blip r:embed="rId2" cstate="print"/>
          <a:srcRect/>
          <a:stretch>
            <a:fillRect/>
          </a:stretch>
        </p:blipFill>
        <p:spPr bwMode="auto">
          <a:xfrm>
            <a:off x="762000" y="2971800"/>
            <a:ext cx="7239000" cy="3399023"/>
          </a:xfrm>
          <a:prstGeom prst="rect">
            <a:avLst/>
          </a:prstGeom>
          <a:noFill/>
          <a:ln w="9525">
            <a:noFill/>
            <a:miter lim="800000"/>
            <a:headEnd/>
            <a:tailEnd/>
          </a:ln>
          <a:effectLst/>
        </p:spPr>
      </p:pic>
      <p:sp>
        <p:nvSpPr>
          <p:cNvPr id="4" name="Rectangle 3"/>
          <p:cNvSpPr/>
          <p:nvPr/>
        </p:nvSpPr>
        <p:spPr>
          <a:xfrm>
            <a:off x="609600" y="304800"/>
            <a:ext cx="4909126" cy="584775"/>
          </a:xfrm>
          <a:prstGeom prst="rect">
            <a:avLst/>
          </a:prstGeom>
        </p:spPr>
        <p:txBody>
          <a:bodyPr wrap="square">
            <a:spAutoFit/>
          </a:bodyPr>
          <a:lstStyle/>
          <a:p>
            <a:r>
              <a:rPr lang="en-US" sz="3200" b="1" dirty="0" smtClean="0"/>
              <a:t>The Eye’s Spectral Response</a:t>
            </a:r>
            <a:endParaRPr lang="en-US" sz="3200" b="1" dirty="0"/>
          </a:p>
        </p:txBody>
      </p:sp>
      <p:sp>
        <p:nvSpPr>
          <p:cNvPr id="5" name="TextBox 4"/>
          <p:cNvSpPr txBox="1"/>
          <p:nvPr/>
        </p:nvSpPr>
        <p:spPr>
          <a:xfrm>
            <a:off x="6781800" y="5715000"/>
            <a:ext cx="2057400" cy="369332"/>
          </a:xfrm>
          <a:prstGeom prst="rect">
            <a:avLst/>
          </a:prstGeom>
          <a:noFill/>
        </p:spPr>
        <p:txBody>
          <a:bodyPr wrap="square" rtlCol="0">
            <a:spAutoFit/>
          </a:bodyPr>
          <a:lstStyle/>
          <a:p>
            <a:pPr algn="ctr"/>
            <a:r>
              <a:rPr lang="en-GB" b="1" dirty="0" smtClean="0">
                <a:solidFill>
                  <a:srgbClr val="0070C0"/>
                </a:solidFill>
              </a:rPr>
              <a:t>For this reason...</a:t>
            </a:r>
            <a:endParaRPr lang="en-GB" b="1" dirty="0">
              <a:solidFill>
                <a:srgbClr val="0070C0"/>
              </a:solidFill>
            </a:endParaRPr>
          </a:p>
        </p:txBody>
      </p:sp>
      <p:cxnSp>
        <p:nvCxnSpPr>
          <p:cNvPr id="7" name="Straight Arrow Connector 6"/>
          <p:cNvCxnSpPr/>
          <p:nvPr/>
        </p:nvCxnSpPr>
        <p:spPr>
          <a:xfrm>
            <a:off x="7696200" y="6096000"/>
            <a:ext cx="0" cy="533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5800" y="1219200"/>
            <a:ext cx="7620000" cy="5078313"/>
          </a:xfrm>
          <a:prstGeom prst="rect">
            <a:avLst/>
          </a:prstGeom>
        </p:spPr>
        <p:txBody>
          <a:bodyPr wrap="square">
            <a:spAutoFit/>
          </a:bodyPr>
          <a:lstStyle/>
          <a:p>
            <a:pPr algn="just"/>
            <a:r>
              <a:rPr lang="en-US" dirty="0" smtClean="0">
                <a:latin typeface="Lucida Sans Unicode" pitchFamily="34" charset="0"/>
                <a:cs typeface="Lucida Sans Unicode" pitchFamily="34" charset="0"/>
              </a:rPr>
              <a:t>The CIE* selected the wavelength 555 nm, </a:t>
            </a:r>
            <a:r>
              <a:rPr lang="en-US" b="1" dirty="0" smtClean="0">
                <a:solidFill>
                  <a:srgbClr val="0070C0"/>
                </a:solidFill>
                <a:latin typeface="Lucida Sans Unicode" pitchFamily="34" charset="0"/>
                <a:cs typeface="Lucida Sans Unicode" pitchFamily="34" charset="0"/>
              </a:rPr>
              <a:t>the peak of the photopic luminous efficiency function</a:t>
            </a:r>
            <a:r>
              <a:rPr lang="en-US" dirty="0" smtClean="0">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as the reference wavelength for the lumen, the LUMEN being the standard photometric unit of light measurement.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By definition, we get </a:t>
            </a:r>
            <a:r>
              <a:rPr lang="en-US" b="1" dirty="0" smtClean="0">
                <a:solidFill>
                  <a:srgbClr val="0070C0"/>
                </a:solidFill>
                <a:latin typeface="Lucida Sans Unicode" pitchFamily="34" charset="0"/>
                <a:cs typeface="Lucida Sans Unicode" pitchFamily="34" charset="0"/>
              </a:rPr>
              <a:t>683 lm/W at 555 nm </a:t>
            </a:r>
            <a:r>
              <a:rPr lang="en-US" dirty="0" smtClean="0">
                <a:latin typeface="Lucida Sans Unicode" pitchFamily="34" charset="0"/>
                <a:cs typeface="Lucida Sans Unicode" pitchFamily="34" charset="0"/>
              </a:rPr>
              <a:t>and the lumens at all other wavelengths are scaled according to either the photopic or the scotopic luminous efficiency functions. </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For example, at 507 nm there are 1700 lm/W when the scotopic luminous efficiency function is used, but only 304 lm/W when the photopic luminous efficiency function is used. </a:t>
            </a:r>
          </a:p>
          <a:p>
            <a:pPr algn="just"/>
            <a:endParaRPr lang="en-US" b="1" dirty="0" smtClean="0">
              <a:solidFill>
                <a:srgbClr val="0070C0"/>
              </a:solidFill>
              <a:latin typeface="Lucida Sans Unicode" pitchFamily="34" charset="0"/>
              <a:cs typeface="Lucida Sans Unicode" pitchFamily="34" charset="0"/>
            </a:endParaRPr>
          </a:p>
          <a:p>
            <a:pPr algn="just"/>
            <a:r>
              <a:rPr lang="en-US" b="1" dirty="0" smtClean="0">
                <a:solidFill>
                  <a:srgbClr val="0070C0"/>
                </a:solidFill>
                <a:latin typeface="Lucida Sans Unicode" pitchFamily="34" charset="0"/>
                <a:cs typeface="Lucida Sans Unicode" pitchFamily="34" charset="0"/>
              </a:rPr>
              <a:t>Light measurement uses the photopic luminous efficiency                            			function.</a:t>
            </a:r>
          </a:p>
          <a:p>
            <a:pPr algn="just"/>
            <a:endParaRPr lang="en-US" dirty="0" smtClean="0">
              <a:latin typeface="Lucida Sans Unicode" pitchFamily="34" charset="0"/>
              <a:cs typeface="Lucida Sans Unicode" pitchFamily="34" charset="0"/>
            </a:endParaRPr>
          </a:p>
          <a:p>
            <a:pPr algn="just"/>
            <a:r>
              <a:rPr lang="en-US" dirty="0" smtClean="0">
                <a:latin typeface="Lucida Sans Unicode" pitchFamily="34" charset="0"/>
                <a:cs typeface="Lucida Sans Unicode" pitchFamily="34" charset="0"/>
              </a:rPr>
              <a:t>*CIE (Commission Internationale de L’Eclairage = International Commission on Illumination) </a:t>
            </a:r>
          </a:p>
        </p:txBody>
      </p:sp>
      <p:sp>
        <p:nvSpPr>
          <p:cNvPr id="3" name="Rectangle 2"/>
          <p:cNvSpPr/>
          <p:nvPr/>
        </p:nvSpPr>
        <p:spPr>
          <a:xfrm>
            <a:off x="685800" y="304800"/>
            <a:ext cx="3277820" cy="584775"/>
          </a:xfrm>
          <a:prstGeom prst="rect">
            <a:avLst/>
          </a:prstGeom>
        </p:spPr>
        <p:txBody>
          <a:bodyPr wrap="none">
            <a:spAutoFit/>
          </a:bodyPr>
          <a:lstStyle/>
          <a:p>
            <a:r>
              <a:rPr lang="en-US" sz="3200" b="1" dirty="0" smtClean="0"/>
              <a:t>Spectral Response</a:t>
            </a:r>
            <a:endParaRPr lang="en-US" sz="3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odforce.net/wiki/images/9/9d/Mgm_brdf_17.jpg">
            <a:hlinkClick r:id="rId3" tooltip="Figure 17:  Planar and solid angles. Note that the shape of the area  A  subtended by the solid angle  ω  need not be a circle; it could be any arbitrary shape -- it is its area that we're interested in, not its shape."/>
          </p:cNvPr>
          <p:cNvPicPr>
            <a:picLocks noChangeAspect="1" noChangeArrowheads="1"/>
          </p:cNvPicPr>
          <p:nvPr/>
        </p:nvPicPr>
        <p:blipFill>
          <a:blip r:embed="rId4" cstate="print"/>
          <a:srcRect/>
          <a:stretch>
            <a:fillRect/>
          </a:stretch>
        </p:blipFill>
        <p:spPr bwMode="auto">
          <a:xfrm>
            <a:off x="1828800" y="1219200"/>
            <a:ext cx="5619750" cy="2286000"/>
          </a:xfrm>
          <a:prstGeom prst="rect">
            <a:avLst/>
          </a:prstGeom>
          <a:noFill/>
        </p:spPr>
      </p:pic>
      <p:sp>
        <p:nvSpPr>
          <p:cNvPr id="4" name="Rectangle 3"/>
          <p:cNvSpPr/>
          <p:nvPr/>
        </p:nvSpPr>
        <p:spPr>
          <a:xfrm>
            <a:off x="228600" y="304800"/>
            <a:ext cx="8610600" cy="584775"/>
          </a:xfrm>
          <a:prstGeom prst="rect">
            <a:avLst/>
          </a:prstGeom>
        </p:spPr>
        <p:txBody>
          <a:bodyPr wrap="square">
            <a:spAutoFit/>
          </a:bodyPr>
          <a:lstStyle/>
          <a:p>
            <a:r>
              <a:rPr lang="en-US" sz="3200" b="1" dirty="0" smtClean="0"/>
              <a:t>Planar Angle (2 dimensions) – The Radian</a:t>
            </a:r>
            <a:endParaRPr lang="en-US" sz="3200" b="1" dirty="0"/>
          </a:p>
        </p:txBody>
      </p:sp>
      <p:sp>
        <p:nvSpPr>
          <p:cNvPr id="5" name="Rectangle 4"/>
          <p:cNvSpPr/>
          <p:nvPr/>
        </p:nvSpPr>
        <p:spPr>
          <a:xfrm>
            <a:off x="533400" y="3657600"/>
            <a:ext cx="8153400" cy="2154436"/>
          </a:xfrm>
          <a:prstGeom prst="rect">
            <a:avLst/>
          </a:prstGeom>
        </p:spPr>
        <p:txBody>
          <a:bodyPr wrap="square">
            <a:spAutoFit/>
          </a:bodyPr>
          <a:lstStyle/>
          <a:p>
            <a:r>
              <a:rPr lang="en-US" dirty="0" smtClean="0"/>
              <a:t>The </a:t>
            </a:r>
            <a:r>
              <a:rPr lang="en-US" b="1" dirty="0" smtClean="0">
                <a:solidFill>
                  <a:srgbClr val="0070C0"/>
                </a:solidFill>
              </a:rPr>
              <a:t>longest arc length </a:t>
            </a:r>
            <a:r>
              <a:rPr lang="en-US" dirty="0" smtClean="0"/>
              <a:t>of a circle is its </a:t>
            </a:r>
            <a:r>
              <a:rPr lang="en-US" b="1" dirty="0" smtClean="0">
                <a:solidFill>
                  <a:srgbClr val="0070C0"/>
                </a:solidFill>
              </a:rPr>
              <a:t>circumference</a:t>
            </a:r>
            <a:r>
              <a:rPr lang="en-US" dirty="0" smtClean="0"/>
              <a:t>.</a:t>
            </a:r>
          </a:p>
          <a:p>
            <a:r>
              <a:rPr lang="en-US" dirty="0" smtClean="0"/>
              <a:t>For an entire circle……..</a:t>
            </a:r>
            <a:r>
              <a:rPr lang="en-US" b="1" dirty="0" smtClean="0"/>
              <a:t> </a:t>
            </a:r>
            <a:r>
              <a:rPr lang="en-US" b="1" i="1" dirty="0" smtClean="0"/>
              <a:t>l </a:t>
            </a:r>
            <a:r>
              <a:rPr lang="en-US" i="1" dirty="0" smtClean="0"/>
              <a:t>(it’s circumference) </a:t>
            </a:r>
            <a:r>
              <a:rPr lang="en-US" dirty="0" smtClean="0"/>
              <a:t>= </a:t>
            </a:r>
            <a:r>
              <a:rPr lang="en-US" b="1" i="1" dirty="0" smtClean="0"/>
              <a:t>2 π r </a:t>
            </a:r>
          </a:p>
          <a:p>
            <a:r>
              <a:rPr lang="en-US" dirty="0" smtClean="0"/>
              <a:t>So substituting into our radian formula </a:t>
            </a:r>
            <a:r>
              <a:rPr lang="en-US" b="1" i="1" dirty="0" smtClean="0"/>
              <a:t> θ = l/r</a:t>
            </a:r>
            <a:endParaRPr lang="en-US" dirty="0" smtClean="0"/>
          </a:p>
          <a:p>
            <a:r>
              <a:rPr lang="en-US" sz="2000" b="1" dirty="0" smtClean="0">
                <a:solidFill>
                  <a:srgbClr val="0070C0"/>
                </a:solidFill>
              </a:rPr>
              <a:t>for the whole circle, </a:t>
            </a:r>
          </a:p>
          <a:p>
            <a:r>
              <a:rPr lang="en-US" dirty="0" smtClean="0"/>
              <a:t>there are:</a:t>
            </a:r>
          </a:p>
          <a:p>
            <a:r>
              <a:rPr lang="en-US" dirty="0" smtClean="0"/>
              <a:t>  </a:t>
            </a:r>
            <a:r>
              <a:rPr lang="en-US" b="1" i="1" dirty="0" smtClean="0"/>
              <a:t>θ = 2 π r / r </a:t>
            </a:r>
          </a:p>
          <a:p>
            <a:r>
              <a:rPr lang="en-US" b="1" i="1" dirty="0" smtClean="0"/>
              <a:t>     = </a:t>
            </a:r>
            <a:r>
              <a:rPr lang="en-US" sz="2400" b="1" i="1" dirty="0" smtClean="0">
                <a:solidFill>
                  <a:srgbClr val="0070C0"/>
                </a:solidFill>
              </a:rPr>
              <a:t>2 π</a:t>
            </a:r>
            <a:r>
              <a:rPr lang="en-US" sz="2400" dirty="0" smtClean="0">
                <a:solidFill>
                  <a:srgbClr val="0070C0"/>
                </a:solidFill>
              </a:rPr>
              <a:t>  radians </a:t>
            </a:r>
            <a:r>
              <a:rPr lang="en-US" dirty="0" smtClean="0"/>
              <a:t>in the central angle </a:t>
            </a:r>
            <a:r>
              <a:rPr lang="en-US" b="1" dirty="0" smtClean="0">
                <a:solidFill>
                  <a:srgbClr val="0070C0"/>
                </a:solidFill>
              </a:rPr>
              <a:t>representing the entire circle. </a:t>
            </a:r>
          </a:p>
        </p:txBody>
      </p:sp>
      <p:sp>
        <p:nvSpPr>
          <p:cNvPr id="6" name="Rectangle 5"/>
          <p:cNvSpPr/>
          <p:nvPr/>
        </p:nvSpPr>
        <p:spPr>
          <a:xfrm>
            <a:off x="4648200" y="1066800"/>
            <a:ext cx="2438400" cy="2514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t>Radian</a:t>
            </a:r>
            <a:r>
              <a:rPr lang="en-GB" dirty="0" smtClean="0"/>
              <a:t> is the ratio between the length of an arc and its radius</a:t>
            </a:r>
            <a:endParaRPr lang="en-US" b="1" dirty="0">
              <a:solidFill>
                <a:srgbClr val="0070C0"/>
              </a:solidFill>
            </a:endParaRPr>
          </a:p>
        </p:txBody>
      </p:sp>
      <p:sp>
        <p:nvSpPr>
          <p:cNvPr id="9" name="Rectangle 8"/>
          <p:cNvSpPr/>
          <p:nvPr/>
        </p:nvSpPr>
        <p:spPr>
          <a:xfrm>
            <a:off x="4572000" y="1295400"/>
            <a:ext cx="4572000" cy="1477328"/>
          </a:xfrm>
          <a:prstGeom prst="rect">
            <a:avLst/>
          </a:prstGeom>
        </p:spPr>
        <p:txBody>
          <a:bodyPr>
            <a:spAutoFit/>
          </a:bodyPr>
          <a:lstStyle/>
          <a:p>
            <a:r>
              <a:rPr lang="en-GB" b="1" dirty="0" smtClean="0">
                <a:solidFill>
                  <a:srgbClr val="0070C0"/>
                </a:solidFill>
              </a:rPr>
              <a:t>A ‘Radian’ </a:t>
            </a:r>
            <a:r>
              <a:rPr lang="en-GB" dirty="0" smtClean="0"/>
              <a:t>is the mathematical ratio between the length of an arc and its radius. </a:t>
            </a:r>
          </a:p>
          <a:p>
            <a:endParaRPr lang="en-GB" dirty="0" smtClean="0"/>
          </a:p>
          <a:p>
            <a:r>
              <a:rPr lang="en-GB" dirty="0" smtClean="0"/>
              <a:t>An </a:t>
            </a:r>
            <a:r>
              <a:rPr lang="en-GB" i="1" dirty="0" smtClean="0"/>
              <a:t>angle</a:t>
            </a:r>
            <a:r>
              <a:rPr lang="en-GB" dirty="0" smtClean="0"/>
              <a:t> of 1 radian results in an arc with a length equal to the radius of the circle.</a:t>
            </a:r>
            <a:endParaRPr lang="en-US" b="1" dirty="0">
              <a:solidFill>
                <a:srgbClr val="0070C0"/>
              </a:solidFill>
            </a:endParaRPr>
          </a:p>
        </p:txBody>
      </p:sp>
      <p:sp>
        <p:nvSpPr>
          <p:cNvPr id="10" name="TextBox 9"/>
          <p:cNvSpPr txBox="1"/>
          <p:nvPr/>
        </p:nvSpPr>
        <p:spPr>
          <a:xfrm>
            <a:off x="304800" y="1295400"/>
            <a:ext cx="1524000" cy="923330"/>
          </a:xfrm>
          <a:prstGeom prst="rect">
            <a:avLst/>
          </a:prstGeom>
          <a:noFill/>
        </p:spPr>
        <p:txBody>
          <a:bodyPr wrap="square" rtlCol="0">
            <a:spAutoFit/>
          </a:bodyPr>
          <a:lstStyle/>
          <a:p>
            <a:r>
              <a:rPr lang="en-GB" dirty="0" smtClean="0"/>
              <a:t>Firstly : </a:t>
            </a:r>
          </a:p>
          <a:p>
            <a:r>
              <a:rPr lang="en-GB" dirty="0" smtClean="0"/>
              <a:t>In 2 dimensions</a:t>
            </a:r>
            <a:endParaRPr lang="en-GB" dirty="0"/>
          </a:p>
        </p:txBody>
      </p:sp>
      <p:cxnSp>
        <p:nvCxnSpPr>
          <p:cNvPr id="12" name="Straight Arrow Connector 11"/>
          <p:cNvCxnSpPr/>
          <p:nvPr/>
        </p:nvCxnSpPr>
        <p:spPr>
          <a:xfrm>
            <a:off x="381000" y="2209800"/>
            <a:ext cx="1676400"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7" name="Straight Arrow Connector 6"/>
          <p:cNvCxnSpPr/>
          <p:nvPr/>
        </p:nvCxnSpPr>
        <p:spPr>
          <a:xfrm flipH="1">
            <a:off x="3810000" y="2772728"/>
            <a:ext cx="1371600" cy="5038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4800" y="3886200"/>
            <a:ext cx="8382000" cy="2646878"/>
          </a:xfrm>
          <a:prstGeom prst="rect">
            <a:avLst/>
          </a:prstGeom>
        </p:spPr>
        <p:txBody>
          <a:bodyPr wrap="square">
            <a:spAutoFit/>
          </a:bodyPr>
          <a:lstStyle/>
          <a:p>
            <a:pPr algn="just"/>
            <a:r>
              <a:rPr lang="en-US" dirty="0" smtClean="0"/>
              <a:t>If we </a:t>
            </a:r>
            <a:r>
              <a:rPr lang="en-US" b="1" dirty="0" smtClean="0">
                <a:solidFill>
                  <a:srgbClr val="0070C0"/>
                </a:solidFill>
              </a:rPr>
              <a:t>add another dimension to the concept of "length"</a:t>
            </a:r>
            <a:r>
              <a:rPr lang="en-US" dirty="0" smtClean="0"/>
              <a:t>, we end up with the concept of </a:t>
            </a:r>
            <a:r>
              <a:rPr lang="en-US" b="1" dirty="0" smtClean="0">
                <a:solidFill>
                  <a:srgbClr val="0070C0"/>
                </a:solidFill>
              </a:rPr>
              <a:t>"area". </a:t>
            </a:r>
            <a:r>
              <a:rPr lang="en-US" dirty="0" smtClean="0"/>
              <a:t>Similarly, if we add </a:t>
            </a:r>
            <a:r>
              <a:rPr lang="en-US" b="1" dirty="0" smtClean="0">
                <a:solidFill>
                  <a:srgbClr val="0070C0"/>
                </a:solidFill>
              </a:rPr>
              <a:t>another dimension to the circle, we end up with a sphere</a:t>
            </a:r>
            <a:r>
              <a:rPr lang="en-US" dirty="0" smtClean="0"/>
              <a:t>. </a:t>
            </a:r>
          </a:p>
          <a:p>
            <a:pPr algn="just"/>
            <a:endParaRPr lang="en-US" dirty="0"/>
          </a:p>
          <a:p>
            <a:pPr algn="just"/>
            <a:r>
              <a:rPr lang="en-US" dirty="0" smtClean="0"/>
              <a:t>So if we extend the definition of a planar (2D) angle as just described  to three dimensions, and call it a "</a:t>
            </a:r>
            <a:r>
              <a:rPr lang="en-US" sz="2000" b="1" dirty="0" smtClean="0">
                <a:solidFill>
                  <a:srgbClr val="0070C0"/>
                </a:solidFill>
              </a:rPr>
              <a:t>solid angle</a:t>
            </a:r>
            <a:r>
              <a:rPr lang="en-US" dirty="0" smtClean="0"/>
              <a:t>" to distinguish between the two…….</a:t>
            </a:r>
          </a:p>
          <a:p>
            <a:pPr algn="just"/>
            <a:endParaRPr lang="en-US" dirty="0"/>
          </a:p>
          <a:p>
            <a:pPr algn="just"/>
            <a:r>
              <a:rPr lang="en-US" dirty="0" smtClean="0"/>
              <a:t>we can say that the measure of a solid angle  </a:t>
            </a:r>
            <a:r>
              <a:rPr lang="en-US" b="1" i="1" dirty="0" smtClean="0"/>
              <a:t>ω (Omega)</a:t>
            </a:r>
            <a:r>
              <a:rPr lang="en-US" dirty="0" smtClean="0"/>
              <a:t>  corresponding to an area  </a:t>
            </a:r>
            <a:r>
              <a:rPr lang="en-US" b="1" i="1" dirty="0" smtClean="0"/>
              <a:t>A</a:t>
            </a:r>
            <a:r>
              <a:rPr lang="en-US" dirty="0" smtClean="0"/>
              <a:t>  on the surface of a sphere with radius  </a:t>
            </a:r>
            <a:r>
              <a:rPr lang="en-US" b="1" i="1" dirty="0" smtClean="0"/>
              <a:t>r</a:t>
            </a:r>
            <a:r>
              <a:rPr lang="en-US" dirty="0" smtClean="0"/>
              <a:t>  is given by:          </a:t>
            </a:r>
            <a:r>
              <a:rPr lang="en-US" sz="2000" dirty="0" smtClean="0"/>
              <a:t> </a:t>
            </a:r>
            <a:r>
              <a:rPr lang="en-US" sz="2000" b="1" i="1" dirty="0" smtClean="0"/>
              <a:t>ω  = A / r</a:t>
            </a:r>
            <a:r>
              <a:rPr lang="en-US" sz="2000" b="1" i="1" baseline="30000" dirty="0" smtClean="0"/>
              <a:t>2</a:t>
            </a:r>
            <a:r>
              <a:rPr lang="en-US" sz="2000" dirty="0" smtClean="0"/>
              <a:t>  (Cone)</a:t>
            </a:r>
          </a:p>
          <a:p>
            <a:pPr algn="just"/>
            <a:endParaRPr lang="en-US" dirty="0" smtClean="0"/>
          </a:p>
        </p:txBody>
      </p:sp>
      <p:pic>
        <p:nvPicPr>
          <p:cNvPr id="4" name="Picture 3" descr="http://odforce.net/wiki/images/9/9d/Mgm_brdf_17.jpg">
            <a:hlinkClick r:id="rId2" tooltip="Figure 17:  Planar and solid angles. Note that the shape of the area  A  subtended by the solid angle  ω  need not be a circle; it could be any arbitrary shape -- it is its area that we're interested in, not its shape."/>
          </p:cNvPr>
          <p:cNvPicPr>
            <a:picLocks noChangeAspect="1" noChangeArrowheads="1"/>
          </p:cNvPicPr>
          <p:nvPr/>
        </p:nvPicPr>
        <p:blipFill>
          <a:blip r:embed="rId3" cstate="print"/>
          <a:srcRect/>
          <a:stretch>
            <a:fillRect/>
          </a:stretch>
        </p:blipFill>
        <p:spPr bwMode="auto">
          <a:xfrm>
            <a:off x="1812925" y="990600"/>
            <a:ext cx="6931025" cy="2819400"/>
          </a:xfrm>
          <a:prstGeom prst="rect">
            <a:avLst/>
          </a:prstGeom>
          <a:noFill/>
        </p:spPr>
      </p:pic>
      <p:sp>
        <p:nvSpPr>
          <p:cNvPr id="5" name="Rectangle 4"/>
          <p:cNvSpPr/>
          <p:nvPr/>
        </p:nvSpPr>
        <p:spPr>
          <a:xfrm>
            <a:off x="152400" y="228600"/>
            <a:ext cx="2667000" cy="584775"/>
          </a:xfrm>
          <a:prstGeom prst="rect">
            <a:avLst/>
          </a:prstGeom>
        </p:spPr>
        <p:txBody>
          <a:bodyPr wrap="square">
            <a:spAutoFit/>
          </a:bodyPr>
          <a:lstStyle/>
          <a:p>
            <a:r>
              <a:rPr lang="en-US" sz="3200" b="1" dirty="0" smtClean="0"/>
              <a:t>Solid Angle</a:t>
            </a:r>
            <a:endParaRPr lang="en-US" sz="3200" b="1" dirty="0"/>
          </a:p>
        </p:txBody>
      </p:sp>
      <p:sp>
        <p:nvSpPr>
          <p:cNvPr id="6" name="Rectangle 5"/>
          <p:cNvSpPr/>
          <p:nvPr/>
        </p:nvSpPr>
        <p:spPr>
          <a:xfrm>
            <a:off x="228600" y="1066800"/>
            <a:ext cx="1676400" cy="1754326"/>
          </a:xfrm>
          <a:prstGeom prst="rect">
            <a:avLst/>
          </a:prstGeom>
        </p:spPr>
        <p:txBody>
          <a:bodyPr wrap="square">
            <a:spAutoFit/>
          </a:bodyPr>
          <a:lstStyle/>
          <a:p>
            <a:r>
              <a:rPr lang="en-GB" dirty="0" smtClean="0"/>
              <a:t>A </a:t>
            </a:r>
            <a:r>
              <a:rPr lang="en-GB" b="1" dirty="0" smtClean="0">
                <a:solidFill>
                  <a:srgbClr val="0070C0"/>
                </a:solidFill>
              </a:rPr>
              <a:t>‘solid angle’ </a:t>
            </a:r>
            <a:r>
              <a:rPr lang="en-GB" dirty="0" smtClean="0"/>
              <a:t>is the </a:t>
            </a:r>
            <a:r>
              <a:rPr lang="en-GB" b="1" dirty="0" smtClean="0">
                <a:solidFill>
                  <a:srgbClr val="0070C0"/>
                </a:solidFill>
              </a:rPr>
              <a:t>3D</a:t>
            </a:r>
            <a:r>
              <a:rPr lang="en-GB" dirty="0" smtClean="0"/>
              <a:t> equivalent to a two dimensional angle.</a:t>
            </a:r>
            <a:endParaRPr lang="en-GB" dirty="0"/>
          </a:p>
        </p:txBody>
      </p:sp>
      <p:sp>
        <p:nvSpPr>
          <p:cNvPr id="7" name="Rectangle 6"/>
          <p:cNvSpPr/>
          <p:nvPr/>
        </p:nvSpPr>
        <p:spPr>
          <a:xfrm>
            <a:off x="2133600" y="228600"/>
            <a:ext cx="5068220" cy="584775"/>
          </a:xfrm>
          <a:prstGeom prst="rect">
            <a:avLst/>
          </a:prstGeom>
        </p:spPr>
        <p:txBody>
          <a:bodyPr wrap="square">
            <a:spAutoFit/>
          </a:bodyPr>
          <a:lstStyle/>
          <a:p>
            <a:r>
              <a:rPr lang="en-US" sz="3200" b="1" dirty="0" smtClean="0"/>
              <a:t>- Definition of a ‘Steradian’ </a:t>
            </a:r>
            <a:endParaRPr lang="en-GB" sz="32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57200" y="258846"/>
            <a:ext cx="6941900" cy="584775"/>
          </a:xfrm>
          <a:prstGeom prst="rect">
            <a:avLst/>
          </a:prstGeom>
        </p:spPr>
        <p:txBody>
          <a:bodyPr wrap="none">
            <a:spAutoFit/>
          </a:bodyPr>
          <a:lstStyle/>
          <a:p>
            <a:r>
              <a:rPr lang="en-US" sz="3200" b="1" dirty="0" smtClean="0"/>
              <a:t>Solid Angle -  Definition of a ‘Steradian’ </a:t>
            </a:r>
            <a:endParaRPr lang="en-US" sz="3200" b="1" dirty="0"/>
          </a:p>
        </p:txBody>
      </p:sp>
      <p:sp>
        <p:nvSpPr>
          <p:cNvPr id="4" name="TextBox 3"/>
          <p:cNvSpPr txBox="1"/>
          <p:nvPr/>
        </p:nvSpPr>
        <p:spPr>
          <a:xfrm>
            <a:off x="685800" y="3733800"/>
            <a:ext cx="7772400" cy="1477328"/>
          </a:xfrm>
          <a:prstGeom prst="rect">
            <a:avLst/>
          </a:prstGeom>
          <a:noFill/>
        </p:spPr>
        <p:txBody>
          <a:bodyPr wrap="square" rtlCol="0">
            <a:spAutoFit/>
          </a:bodyPr>
          <a:lstStyle/>
          <a:p>
            <a:r>
              <a:rPr lang="en-GB" b="1" dirty="0" smtClean="0">
                <a:solidFill>
                  <a:srgbClr val="0070C0"/>
                </a:solidFill>
              </a:rPr>
              <a:t>“One Steradian (</a:t>
            </a:r>
            <a:r>
              <a:rPr lang="en-US" b="1" i="1" dirty="0" smtClean="0">
                <a:solidFill>
                  <a:srgbClr val="0070C0"/>
                </a:solidFill>
              </a:rPr>
              <a:t>ω ) is that solid angle at the centre of a sphere which cuts an area on the surface of the sphere equal to the size of the radius squared”</a:t>
            </a:r>
          </a:p>
          <a:p>
            <a:r>
              <a:rPr lang="en-GB" b="1" dirty="0" smtClean="0">
                <a:solidFill>
                  <a:srgbClr val="0070C0"/>
                </a:solidFill>
              </a:rPr>
              <a:t>In other words….</a:t>
            </a:r>
          </a:p>
          <a:p>
            <a:r>
              <a:rPr lang="en-GB" b="1" dirty="0" smtClean="0">
                <a:solidFill>
                  <a:srgbClr val="0070C0"/>
                </a:solidFill>
              </a:rPr>
              <a:t>One steradian </a:t>
            </a:r>
            <a:r>
              <a:rPr lang="en-GB" b="1" dirty="0">
                <a:solidFill>
                  <a:srgbClr val="0070C0"/>
                </a:solidFill>
              </a:rPr>
              <a:t>has a projected area of </a:t>
            </a:r>
            <a:r>
              <a:rPr lang="en-GB" b="1" dirty="0" smtClean="0">
                <a:solidFill>
                  <a:srgbClr val="0070C0"/>
                </a:solidFill>
              </a:rPr>
              <a:t>1 </a:t>
            </a:r>
            <a:r>
              <a:rPr lang="en-GB" b="1" dirty="0">
                <a:solidFill>
                  <a:srgbClr val="0070C0"/>
                </a:solidFill>
              </a:rPr>
              <a:t>square </a:t>
            </a:r>
            <a:r>
              <a:rPr lang="en-GB" b="1" dirty="0" smtClean="0">
                <a:solidFill>
                  <a:srgbClr val="0070C0"/>
                </a:solidFill>
              </a:rPr>
              <a:t>metre</a:t>
            </a:r>
          </a:p>
          <a:p>
            <a:r>
              <a:rPr lang="en-GB" b="1" dirty="0" smtClean="0">
                <a:solidFill>
                  <a:srgbClr val="0070C0"/>
                </a:solidFill>
              </a:rPr>
              <a:t>at a distance of 1 metre.</a:t>
            </a:r>
            <a:endParaRPr lang="en-GB" b="1" dirty="0">
              <a:solidFill>
                <a:srgbClr val="0070C0"/>
              </a:solidFill>
            </a:endParaRPr>
          </a:p>
        </p:txBody>
      </p:sp>
      <p:sp>
        <p:nvSpPr>
          <p:cNvPr id="5" name="Rectangle 4"/>
          <p:cNvSpPr/>
          <p:nvPr/>
        </p:nvSpPr>
        <p:spPr>
          <a:xfrm>
            <a:off x="685800" y="5181600"/>
            <a:ext cx="5257800" cy="830997"/>
          </a:xfrm>
          <a:prstGeom prst="rect">
            <a:avLst/>
          </a:prstGeom>
        </p:spPr>
        <p:txBody>
          <a:bodyPr wrap="square">
            <a:spAutoFit/>
          </a:bodyPr>
          <a:lstStyle/>
          <a:p>
            <a:r>
              <a:rPr lang="en-US" sz="2400" b="1" i="1" dirty="0" smtClean="0">
                <a:solidFill>
                  <a:srgbClr val="0070C0"/>
                </a:solidFill>
              </a:rPr>
              <a:t>A complete sphere contains</a:t>
            </a:r>
          </a:p>
          <a:p>
            <a:r>
              <a:rPr lang="en-US" sz="2400" b="1" i="1" dirty="0" smtClean="0">
                <a:solidFill>
                  <a:srgbClr val="0070C0"/>
                </a:solidFill>
              </a:rPr>
              <a:t>            4 π</a:t>
            </a:r>
            <a:r>
              <a:rPr lang="en-US" sz="2400" dirty="0" smtClean="0">
                <a:solidFill>
                  <a:srgbClr val="0070C0"/>
                </a:solidFill>
              </a:rPr>
              <a:t>  </a:t>
            </a:r>
            <a:r>
              <a:rPr lang="en-US" sz="2400" b="1" dirty="0" smtClean="0">
                <a:solidFill>
                  <a:srgbClr val="0070C0"/>
                </a:solidFill>
              </a:rPr>
              <a:t>steradians</a:t>
            </a:r>
            <a:endParaRPr lang="en-GB" sz="2400" dirty="0"/>
          </a:p>
        </p:txBody>
      </p:sp>
      <p:sp>
        <p:nvSpPr>
          <p:cNvPr id="6" name="Rectangle 5"/>
          <p:cNvSpPr/>
          <p:nvPr/>
        </p:nvSpPr>
        <p:spPr>
          <a:xfrm>
            <a:off x="533400" y="851221"/>
            <a:ext cx="7467600" cy="2708434"/>
          </a:xfrm>
          <a:prstGeom prst="rect">
            <a:avLst/>
          </a:prstGeom>
        </p:spPr>
        <p:txBody>
          <a:bodyPr wrap="square">
            <a:spAutoFit/>
          </a:bodyPr>
          <a:lstStyle/>
          <a:p>
            <a:pPr algn="just"/>
            <a:r>
              <a:rPr lang="en-US" b="1" dirty="0" smtClean="0">
                <a:solidFill>
                  <a:srgbClr val="0070C0"/>
                </a:solidFill>
              </a:rPr>
              <a:t>The unit of measure for a solid angle is called </a:t>
            </a:r>
            <a:r>
              <a:rPr lang="en-US" dirty="0" smtClean="0"/>
              <a:t>a </a:t>
            </a:r>
            <a:r>
              <a:rPr lang="en-US" sz="2400" b="1" i="1" dirty="0" smtClean="0">
                <a:solidFill>
                  <a:srgbClr val="0070C0"/>
                </a:solidFill>
              </a:rPr>
              <a:t>steradian</a:t>
            </a:r>
            <a:r>
              <a:rPr lang="en-US" b="1" dirty="0" smtClean="0">
                <a:solidFill>
                  <a:srgbClr val="0070C0"/>
                </a:solidFill>
              </a:rPr>
              <a:t>,</a:t>
            </a:r>
            <a:r>
              <a:rPr lang="en-US" dirty="0" smtClean="0"/>
              <a:t> </a:t>
            </a:r>
          </a:p>
          <a:p>
            <a:pPr algn="just"/>
            <a:r>
              <a:rPr lang="en-US" dirty="0" smtClean="0"/>
              <a:t>By direct comparison to the circumference of a circle in the planar (2D): </a:t>
            </a:r>
          </a:p>
          <a:p>
            <a:pPr algn="just"/>
            <a:endParaRPr lang="en-US" dirty="0" smtClean="0"/>
          </a:p>
          <a:p>
            <a:pPr algn="just"/>
            <a:r>
              <a:rPr lang="en-US" dirty="0" smtClean="0"/>
              <a:t>The </a:t>
            </a:r>
            <a:r>
              <a:rPr lang="en-US" b="1" dirty="0" smtClean="0">
                <a:solidFill>
                  <a:srgbClr val="0070C0"/>
                </a:solidFill>
              </a:rPr>
              <a:t>total surface area (A) of a sphere </a:t>
            </a:r>
            <a:r>
              <a:rPr lang="en-US" dirty="0" smtClean="0"/>
              <a:t>is equal to  </a:t>
            </a:r>
            <a:r>
              <a:rPr lang="en-US" b="1" i="1" dirty="0" smtClean="0"/>
              <a:t>4 π r</a:t>
            </a:r>
            <a:r>
              <a:rPr lang="en-US" b="1" i="1" baseline="30000" dirty="0" smtClean="0"/>
              <a:t>2</a:t>
            </a:r>
            <a:r>
              <a:rPr lang="en-US" dirty="0" smtClean="0"/>
              <a:t> , which means we can substitute into our equation from our definition above ….that there are:</a:t>
            </a:r>
          </a:p>
          <a:p>
            <a:pPr algn="just"/>
            <a:endParaRPr lang="en-US" dirty="0" smtClean="0"/>
          </a:p>
          <a:p>
            <a:pPr algn="just"/>
            <a:r>
              <a:rPr lang="en-US" dirty="0" smtClean="0"/>
              <a:t> </a:t>
            </a:r>
            <a:r>
              <a:rPr lang="en-US" dirty="0"/>
              <a:t> </a:t>
            </a:r>
            <a:r>
              <a:rPr lang="en-US" b="1" i="1" dirty="0"/>
              <a:t>ω </a:t>
            </a:r>
            <a:r>
              <a:rPr lang="en-US" b="1" i="1" dirty="0" smtClean="0"/>
              <a:t> = A / r</a:t>
            </a:r>
            <a:r>
              <a:rPr lang="en-US" b="1" i="1" baseline="30000" dirty="0" smtClean="0"/>
              <a:t>2</a:t>
            </a:r>
            <a:r>
              <a:rPr lang="en-US" b="1" i="1" dirty="0" smtClean="0"/>
              <a:t>    =                               4 π r</a:t>
            </a:r>
            <a:r>
              <a:rPr lang="en-US" b="1" i="1" baseline="30000" dirty="0" smtClean="0"/>
              <a:t>2</a:t>
            </a:r>
            <a:r>
              <a:rPr lang="en-US" b="1" i="1" dirty="0" smtClean="0"/>
              <a:t> / r</a:t>
            </a:r>
            <a:r>
              <a:rPr lang="en-US" b="1" i="1" baseline="30000" dirty="0" smtClean="0"/>
              <a:t>2</a:t>
            </a:r>
            <a:r>
              <a:rPr lang="en-US" b="1" i="1" dirty="0" smtClean="0"/>
              <a:t>   …………….(after substituting)</a:t>
            </a:r>
          </a:p>
          <a:p>
            <a:pPr algn="just"/>
            <a:endParaRPr lang="en-US" b="1" i="1" dirty="0" smtClean="0"/>
          </a:p>
          <a:p>
            <a:pPr algn="just"/>
            <a:r>
              <a:rPr lang="en-US" b="1" i="1" dirty="0" smtClean="0"/>
              <a:t>              = </a:t>
            </a:r>
            <a:r>
              <a:rPr lang="en-US" sz="2000" b="1" i="1" dirty="0" smtClean="0">
                <a:solidFill>
                  <a:srgbClr val="0070C0"/>
                </a:solidFill>
              </a:rPr>
              <a:t>4 π</a:t>
            </a:r>
            <a:r>
              <a:rPr lang="en-US" sz="2000" dirty="0" smtClean="0">
                <a:solidFill>
                  <a:srgbClr val="0070C0"/>
                </a:solidFill>
              </a:rPr>
              <a:t>  </a:t>
            </a:r>
            <a:r>
              <a:rPr lang="en-US" sz="2000" b="1" dirty="0" smtClean="0">
                <a:solidFill>
                  <a:srgbClr val="0070C0"/>
                </a:solidFill>
              </a:rPr>
              <a:t>steradians </a:t>
            </a:r>
            <a:r>
              <a:rPr lang="en-US" dirty="0" smtClean="0">
                <a:solidFill>
                  <a:srgbClr val="0070C0"/>
                </a:solidFill>
              </a:rPr>
              <a:t>in the solid angle </a:t>
            </a:r>
            <a:r>
              <a:rPr lang="en-US" b="1" dirty="0" smtClean="0">
                <a:solidFill>
                  <a:srgbClr val="0070C0"/>
                </a:solidFill>
              </a:rPr>
              <a:t>representing the entire sphere</a:t>
            </a:r>
            <a:r>
              <a:rPr lang="en-US" dirty="0" smtClean="0"/>
              <a:t>. </a:t>
            </a:r>
            <a:endParaRPr lang="en-US" dirty="0"/>
          </a:p>
        </p:txBody>
      </p:sp>
      <p:pic>
        <p:nvPicPr>
          <p:cNvPr id="7" name="Picture 6" descr="http://odforce.net/wiki/images/9/9d/Mgm_brdf_17.jpg">
            <a:hlinkClick r:id="rId2" tooltip="Figure 17:  Planar and solid angles. Note that the shape of the area  A  subtended by the solid angle  ω  need not be a circle; it could be any arbitrary shape -- it is its area that we're interested in, not its shape."/>
          </p:cNvPr>
          <p:cNvPicPr>
            <a:picLocks noChangeAspect="1" noChangeArrowheads="1"/>
          </p:cNvPicPr>
          <p:nvPr/>
        </p:nvPicPr>
        <p:blipFill>
          <a:blip r:embed="rId3" cstate="print"/>
          <a:srcRect/>
          <a:stretch>
            <a:fillRect/>
          </a:stretch>
        </p:blipFill>
        <p:spPr bwMode="auto">
          <a:xfrm>
            <a:off x="4330224" y="4848635"/>
            <a:ext cx="4813775" cy="2009365"/>
          </a:xfrm>
          <a:prstGeom prst="rect">
            <a:avLst/>
          </a:prstGeom>
          <a:noFill/>
        </p:spPr>
      </p:pic>
      <p:sp>
        <p:nvSpPr>
          <p:cNvPr id="8" name="TextBox 7"/>
          <p:cNvSpPr txBox="1"/>
          <p:nvPr/>
        </p:nvSpPr>
        <p:spPr>
          <a:xfrm>
            <a:off x="609600" y="6019800"/>
            <a:ext cx="4267200" cy="276999"/>
          </a:xfrm>
          <a:prstGeom prst="rect">
            <a:avLst/>
          </a:prstGeom>
          <a:noFill/>
        </p:spPr>
        <p:txBody>
          <a:bodyPr wrap="square" rtlCol="0">
            <a:spAutoFit/>
          </a:bodyPr>
          <a:lstStyle/>
          <a:p>
            <a:r>
              <a:rPr lang="en-GB" sz="1200" dirty="0" smtClean="0"/>
              <a:t>We now take this forward in consideration of Intensity and Flux</a:t>
            </a:r>
            <a:endParaRPr lang="en-GB" sz="1200" dirty="0"/>
          </a:p>
        </p:txBody>
      </p:sp>
      <p:cxnSp>
        <p:nvCxnSpPr>
          <p:cNvPr id="10" name="Straight Arrow Connector 9"/>
          <p:cNvCxnSpPr/>
          <p:nvPr/>
        </p:nvCxnSpPr>
        <p:spPr>
          <a:xfrm>
            <a:off x="2514600" y="6324600"/>
            <a:ext cx="0" cy="3048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donkeyalane.co.uk/uploads/media/HiRes.jpg"/>
          <p:cNvPicPr>
            <a:picLocks noChangeAspect="1" noChangeArrowheads="1"/>
          </p:cNvPicPr>
          <p:nvPr/>
        </p:nvPicPr>
        <p:blipFill>
          <a:blip r:embed="rId2" cstate="print"/>
          <a:srcRect/>
          <a:stretch>
            <a:fillRect/>
          </a:stretch>
        </p:blipFill>
        <p:spPr bwMode="auto">
          <a:xfrm>
            <a:off x="0" y="0"/>
            <a:ext cx="9144000" cy="6098021"/>
          </a:xfrm>
          <a:prstGeom prst="rect">
            <a:avLst/>
          </a:prstGeom>
          <a:noFill/>
        </p:spPr>
      </p:pic>
      <p:sp>
        <p:nvSpPr>
          <p:cNvPr id="2" name="Title 1"/>
          <p:cNvSpPr>
            <a:spLocks noGrp="1"/>
          </p:cNvSpPr>
          <p:nvPr>
            <p:ph type="ctrTitle"/>
          </p:nvPr>
        </p:nvSpPr>
        <p:spPr/>
        <p:txBody>
          <a:bodyPr/>
          <a:lstStyle/>
          <a:p>
            <a:r>
              <a:rPr lang="en-US" b="1" dirty="0" smtClean="0">
                <a:solidFill>
                  <a:schemeClr val="bg1"/>
                </a:solidFill>
              </a:rPr>
              <a:t>Principles of Light</a:t>
            </a:r>
            <a:endParaRPr lang="en-US" b="1" dirty="0">
              <a:solidFill>
                <a:schemeClr val="bg1"/>
              </a:solidFill>
            </a:endParaRPr>
          </a:p>
        </p:txBody>
      </p:sp>
      <p:sp>
        <p:nvSpPr>
          <p:cNvPr id="5" name="Subtitle 2"/>
          <p:cNvSpPr>
            <a:spLocks noGrp="1"/>
          </p:cNvSpPr>
          <p:nvPr>
            <p:ph type="subTitle" idx="1"/>
          </p:nvPr>
        </p:nvSpPr>
        <p:spPr>
          <a:xfrm>
            <a:off x="1371600" y="3886200"/>
            <a:ext cx="6400800" cy="2057400"/>
          </a:xfrm>
        </p:spPr>
        <p:txBody>
          <a:bodyPr>
            <a:normAutofit/>
          </a:bodyPr>
          <a:lstStyle/>
          <a:p>
            <a:r>
              <a:rPr lang="en-US" sz="1800" b="1" dirty="0" smtClean="0">
                <a:solidFill>
                  <a:schemeClr val="bg1"/>
                </a:solidFill>
                <a:latin typeface="Lucida Sans Unicode" pitchFamily="34" charset="0"/>
                <a:cs typeface="Lucida Sans Unicode" pitchFamily="34" charset="0"/>
              </a:rPr>
              <a:t>Faculty of Architecture, Computing and Engineering</a:t>
            </a:r>
          </a:p>
          <a:p>
            <a:r>
              <a:rPr lang="en-US" sz="1800" b="1" dirty="0" smtClean="0">
                <a:solidFill>
                  <a:schemeClr val="bg1"/>
                </a:solidFill>
                <a:latin typeface="Lucida Sans Unicode" pitchFamily="34" charset="0"/>
                <a:cs typeface="Lucida Sans Unicode" pitchFamily="34" charset="0"/>
              </a:rPr>
              <a:t>School of The Built and Natural Environments</a:t>
            </a:r>
            <a:endParaRPr lang="en-GB" sz="1800" dirty="0" smtClean="0">
              <a:solidFill>
                <a:schemeClr val="bg1"/>
              </a:solidFill>
              <a:latin typeface="Lucida Sans Unicode" pitchFamily="34" charset="0"/>
              <a:cs typeface="Lucida Sans Unicode" pitchFamily="34" charset="0"/>
            </a:endParaRPr>
          </a:p>
          <a:p>
            <a:r>
              <a:rPr lang="en-US" sz="1800" b="1" dirty="0" smtClean="0">
                <a:solidFill>
                  <a:schemeClr val="bg1"/>
                </a:solidFill>
                <a:latin typeface="Lucida Sans Unicode" pitchFamily="34" charset="0"/>
                <a:cs typeface="Lucida Sans Unicode" pitchFamily="34" charset="0"/>
              </a:rPr>
              <a:t>Allan Nantel</a:t>
            </a:r>
          </a:p>
          <a:p>
            <a:r>
              <a:rPr lang="en-US" sz="1800" b="1" dirty="0" smtClean="0">
                <a:solidFill>
                  <a:schemeClr val="bg1"/>
                </a:solidFill>
                <a:latin typeface="Lucida Sans Unicode" pitchFamily="34" charset="0"/>
                <a:cs typeface="Lucida Sans Unicode" pitchFamily="34" charset="0"/>
              </a:rPr>
              <a:t>January 2018</a:t>
            </a:r>
            <a:endParaRPr lang="en-US" sz="1800" dirty="0" smtClean="0">
              <a:solidFill>
                <a:schemeClr val="bg1"/>
              </a:solidFill>
              <a:latin typeface="Lucida Sans Unicode" pitchFamily="34" charset="0"/>
              <a:cs typeface="Lucida Sans Unicode" pitchFamily="34" charset="0"/>
            </a:endParaRPr>
          </a:p>
          <a:p>
            <a:endParaRPr lang="en-GB" dirty="0"/>
          </a:p>
        </p:txBody>
      </p:sp>
      <p:sp>
        <p:nvSpPr>
          <p:cNvPr id="6" name="TextBox 5"/>
          <p:cNvSpPr txBox="1"/>
          <p:nvPr/>
        </p:nvSpPr>
        <p:spPr>
          <a:xfrm>
            <a:off x="3810000" y="3276600"/>
            <a:ext cx="1219200" cy="461665"/>
          </a:xfrm>
          <a:prstGeom prst="rect">
            <a:avLst/>
          </a:prstGeom>
          <a:noFill/>
        </p:spPr>
        <p:txBody>
          <a:bodyPr wrap="square" rtlCol="0">
            <a:spAutoFit/>
          </a:bodyPr>
          <a:lstStyle/>
          <a:p>
            <a:pPr algn="ctr"/>
            <a:r>
              <a:rPr lang="en-GB" sz="2400" dirty="0" smtClean="0">
                <a:solidFill>
                  <a:schemeClr val="bg1"/>
                </a:solidFill>
              </a:rPr>
              <a:t>Part 2</a:t>
            </a:r>
            <a:endParaRPr lang="en-GB" sz="2400" dirty="0">
              <a:solidFill>
                <a:schemeClr val="bg1"/>
              </a:solidFill>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304800" y="1143000"/>
            <a:ext cx="8171234" cy="4572000"/>
          </a:xfrm>
          <a:prstGeom prst="rect">
            <a:avLst/>
          </a:prstGeom>
          <a:noFill/>
          <a:ln w="9525">
            <a:noFill/>
            <a:miter lim="800000"/>
            <a:headEnd/>
            <a:tailEnd/>
          </a:ln>
          <a:effectLst/>
        </p:spPr>
      </p:pic>
      <p:sp>
        <p:nvSpPr>
          <p:cNvPr id="3" name="Rectangle 2"/>
          <p:cNvSpPr/>
          <p:nvPr/>
        </p:nvSpPr>
        <p:spPr>
          <a:xfrm>
            <a:off x="205591" y="304800"/>
            <a:ext cx="8938409" cy="584775"/>
          </a:xfrm>
          <a:prstGeom prst="rect">
            <a:avLst/>
          </a:prstGeom>
        </p:spPr>
        <p:txBody>
          <a:bodyPr wrap="none">
            <a:spAutoFit/>
          </a:bodyPr>
          <a:lstStyle/>
          <a:p>
            <a:r>
              <a:rPr lang="en-US" sz="3200" b="1" dirty="0" smtClean="0"/>
              <a:t>Radiometry and Photometry – Quantities and Units</a:t>
            </a:r>
            <a:endParaRPr lang="en-US" sz="3200" b="1" dirty="0"/>
          </a:p>
        </p:txBody>
      </p:sp>
    </p:spTree>
    <p:extLst>
      <p:ext uri="{BB962C8B-B14F-4D97-AF65-F5344CB8AC3E}">
        <p14:creationId xmlns:p14="http://schemas.microsoft.com/office/powerpoint/2010/main" val="151021425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9667" y="870040"/>
            <a:ext cx="5411866" cy="5078313"/>
          </a:xfrm>
          <a:prstGeom prst="rect">
            <a:avLst/>
          </a:prstGeom>
        </p:spPr>
        <p:txBody>
          <a:bodyPr wrap="square">
            <a:spAutoFit/>
          </a:bodyPr>
          <a:lstStyle/>
          <a:p>
            <a:endParaRPr lang="en-US" b="1" dirty="0" smtClean="0">
              <a:latin typeface="Lucida Sans Unicode" pitchFamily="34" charset="0"/>
              <a:cs typeface="Lucida Sans Unicode" pitchFamily="34" charset="0"/>
            </a:endParaRPr>
          </a:p>
          <a:p>
            <a:r>
              <a:rPr lang="en-US" b="1" dirty="0" smtClean="0">
                <a:solidFill>
                  <a:srgbClr val="0070C0"/>
                </a:solidFill>
                <a:latin typeface="Lucida Sans Unicode" pitchFamily="34" charset="0"/>
                <a:cs typeface="Lucida Sans Unicode" pitchFamily="34" charset="0"/>
              </a:rPr>
              <a:t>Luminous flux (</a:t>
            </a:r>
            <a:r>
              <a:rPr lang="en-US" b="1" i="1" dirty="0" smtClean="0">
                <a:solidFill>
                  <a:srgbClr val="0070C0"/>
                </a:solidFill>
                <a:latin typeface="Lucida Sans Unicode" pitchFamily="34" charset="0"/>
                <a:cs typeface="Lucida Sans Unicode" pitchFamily="34" charset="0"/>
              </a:rPr>
              <a:t>F)</a:t>
            </a:r>
            <a:r>
              <a:rPr lang="en-US" b="1" dirty="0" smtClean="0">
                <a:solidFill>
                  <a:srgbClr val="0070C0"/>
                </a:solidFill>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is </a:t>
            </a:r>
            <a:r>
              <a:rPr lang="en-US" b="1" dirty="0" smtClean="0">
                <a:solidFill>
                  <a:srgbClr val="0070C0"/>
                </a:solidFill>
                <a:latin typeface="Lucida Sans Unicode" pitchFamily="34" charset="0"/>
                <a:cs typeface="Lucida Sans Unicode" pitchFamily="34" charset="0"/>
              </a:rPr>
              <a:t>the rate of flow of light energy</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The unit of luminous flux is the</a:t>
            </a:r>
          </a:p>
          <a:p>
            <a:r>
              <a:rPr lang="en-US" b="1" dirty="0" smtClean="0">
                <a:solidFill>
                  <a:srgbClr val="0070C0"/>
                </a:solidFill>
                <a:latin typeface="Lucida Sans Unicode" pitchFamily="34" charset="0"/>
                <a:cs typeface="Lucida Sans Unicode" pitchFamily="34" charset="0"/>
              </a:rPr>
              <a:t>Lumen (lm) </a:t>
            </a:r>
          </a:p>
          <a:p>
            <a:endParaRPr lang="en-US" b="1" dirty="0" smtClean="0">
              <a:solidFill>
                <a:srgbClr val="0070C0"/>
              </a:solidFill>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The visible radiated power of a light source is not expressed in watts but in lumens</a:t>
            </a:r>
          </a:p>
          <a:p>
            <a:endParaRPr lang="en-US" b="1" dirty="0" smtClean="0">
              <a:latin typeface="Lucida Sans Unicode" pitchFamily="34" charset="0"/>
              <a:cs typeface="Lucida Sans Unicode" pitchFamily="34" charset="0"/>
            </a:endParaRPr>
          </a:p>
          <a:p>
            <a:r>
              <a:rPr lang="en-US" b="1" dirty="0" smtClean="0">
                <a:solidFill>
                  <a:srgbClr val="0070C0"/>
                </a:solidFill>
                <a:latin typeface="Lucida Sans Unicode" pitchFamily="34" charset="0"/>
                <a:cs typeface="Lucida Sans Unicode" pitchFamily="34" charset="0"/>
              </a:rPr>
              <a:t>A lumen is the luminous flux</a:t>
            </a:r>
          </a:p>
          <a:p>
            <a:r>
              <a:rPr lang="en-US" b="1" dirty="0" smtClean="0">
                <a:solidFill>
                  <a:srgbClr val="0070C0"/>
                </a:solidFill>
                <a:latin typeface="Lucida Sans Unicode" pitchFamily="34" charset="0"/>
                <a:cs typeface="Lucida Sans Unicode" pitchFamily="34" charset="0"/>
              </a:rPr>
              <a:t>( the rate of flow of light energy) </a:t>
            </a:r>
          </a:p>
          <a:p>
            <a:r>
              <a:rPr lang="en-US" b="1" dirty="0" smtClean="0">
                <a:solidFill>
                  <a:srgbClr val="0070C0"/>
                </a:solidFill>
                <a:latin typeface="Lucida Sans Unicode" pitchFamily="34" charset="0"/>
                <a:cs typeface="Lucida Sans Unicode" pitchFamily="34" charset="0"/>
              </a:rPr>
              <a:t>emitted by one steradian by a point </a:t>
            </a:r>
          </a:p>
          <a:p>
            <a:r>
              <a:rPr lang="en-US" b="1" dirty="0" smtClean="0">
                <a:solidFill>
                  <a:srgbClr val="0070C0"/>
                </a:solidFill>
                <a:latin typeface="Lucida Sans Unicode" pitchFamily="34" charset="0"/>
                <a:cs typeface="Lucida Sans Unicode" pitchFamily="34" charset="0"/>
              </a:rPr>
              <a:t>source of light of one candela.</a:t>
            </a:r>
          </a:p>
          <a:p>
            <a:endParaRPr lang="en-US" dirty="0" smtClean="0">
              <a:latin typeface="Lucida Sans Unicode" pitchFamily="34" charset="0"/>
              <a:cs typeface="Lucida Sans Unicode" pitchFamily="34" charset="0"/>
            </a:endParaRPr>
          </a:p>
          <a:p>
            <a:r>
              <a:rPr lang="en-US" b="1" dirty="0" smtClean="0">
                <a:solidFill>
                  <a:srgbClr val="0070C0"/>
                </a:solidFill>
                <a:latin typeface="Lucida Sans Unicode" pitchFamily="34" charset="0"/>
                <a:cs typeface="Lucida Sans Unicode" pitchFamily="34" charset="0"/>
              </a:rPr>
              <a:t>The candela </a:t>
            </a:r>
            <a:r>
              <a:rPr lang="en-US" dirty="0" smtClean="0">
                <a:latin typeface="Lucida Sans Unicode" pitchFamily="34" charset="0"/>
                <a:cs typeface="Lucida Sans Unicode" pitchFamily="34" charset="0"/>
              </a:rPr>
              <a:t>is the unit of </a:t>
            </a:r>
          </a:p>
          <a:p>
            <a:r>
              <a:rPr lang="en-US" dirty="0" smtClean="0">
                <a:latin typeface="Lucida Sans Unicode" pitchFamily="34" charset="0"/>
                <a:cs typeface="Lucida Sans Unicode" pitchFamily="34" charset="0"/>
              </a:rPr>
              <a:t>luminous intensity.</a:t>
            </a:r>
            <a:endParaRPr lang="en-US" b="1" dirty="0" smtClean="0">
              <a:solidFill>
                <a:srgbClr val="0070C0"/>
              </a:solidFill>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p:txBody>
      </p:sp>
      <p:pic>
        <p:nvPicPr>
          <p:cNvPr id="8194" name="Picture 2" descr="http://www.crystalblue-leds.com/files/3372751/uploaded/FAQ-3%20Bulb%20Lumen%20Compare%20Graphic.jpg"/>
          <p:cNvPicPr>
            <a:picLocks noChangeAspect="1" noChangeArrowheads="1"/>
          </p:cNvPicPr>
          <p:nvPr/>
        </p:nvPicPr>
        <p:blipFill>
          <a:blip r:embed="rId2" cstate="print"/>
          <a:srcRect/>
          <a:stretch>
            <a:fillRect/>
          </a:stretch>
        </p:blipFill>
        <p:spPr bwMode="auto">
          <a:xfrm>
            <a:off x="4800600" y="3764317"/>
            <a:ext cx="4233825" cy="2944257"/>
          </a:xfrm>
          <a:prstGeom prst="rect">
            <a:avLst/>
          </a:prstGeom>
          <a:noFill/>
        </p:spPr>
      </p:pic>
      <p:sp>
        <p:nvSpPr>
          <p:cNvPr id="2" name="TextBox 1"/>
          <p:cNvSpPr txBox="1"/>
          <p:nvPr/>
        </p:nvSpPr>
        <p:spPr>
          <a:xfrm>
            <a:off x="2895600" y="5638800"/>
            <a:ext cx="1752600" cy="307777"/>
          </a:xfrm>
          <a:prstGeom prst="rect">
            <a:avLst/>
          </a:prstGeom>
          <a:noFill/>
        </p:spPr>
        <p:txBody>
          <a:bodyPr wrap="square" rtlCol="0">
            <a:spAutoFit/>
          </a:bodyPr>
          <a:lstStyle/>
          <a:p>
            <a:r>
              <a:rPr lang="en-GB" sz="1400" dirty="0" smtClean="0"/>
              <a:t>Power to the bulb</a:t>
            </a:r>
            <a:endParaRPr lang="en-GB" sz="1400" dirty="0"/>
          </a:p>
        </p:txBody>
      </p:sp>
      <p:sp>
        <p:nvSpPr>
          <p:cNvPr id="5" name="TextBox 4"/>
          <p:cNvSpPr txBox="1"/>
          <p:nvPr/>
        </p:nvSpPr>
        <p:spPr>
          <a:xfrm>
            <a:off x="2895600" y="5976423"/>
            <a:ext cx="1778950" cy="307777"/>
          </a:xfrm>
          <a:prstGeom prst="rect">
            <a:avLst/>
          </a:prstGeom>
          <a:noFill/>
        </p:spPr>
        <p:txBody>
          <a:bodyPr wrap="square" rtlCol="0">
            <a:spAutoFit/>
          </a:bodyPr>
          <a:lstStyle/>
          <a:p>
            <a:r>
              <a:rPr lang="en-GB" sz="1400" dirty="0" smtClean="0"/>
              <a:t>Luminous Flux</a:t>
            </a:r>
            <a:endParaRPr lang="en-GB" sz="1400" dirty="0"/>
          </a:p>
        </p:txBody>
      </p:sp>
      <p:sp>
        <p:nvSpPr>
          <p:cNvPr id="6" name="TextBox 5"/>
          <p:cNvSpPr txBox="1"/>
          <p:nvPr/>
        </p:nvSpPr>
        <p:spPr>
          <a:xfrm>
            <a:off x="2640650" y="6400797"/>
            <a:ext cx="1778950" cy="307777"/>
          </a:xfrm>
          <a:prstGeom prst="rect">
            <a:avLst/>
          </a:prstGeom>
          <a:noFill/>
        </p:spPr>
        <p:txBody>
          <a:bodyPr wrap="square" rtlCol="0">
            <a:spAutoFit/>
          </a:bodyPr>
          <a:lstStyle/>
          <a:p>
            <a:r>
              <a:rPr lang="en-GB" sz="1400" dirty="0" smtClean="0"/>
              <a:t>Efficiency of the Bulb</a:t>
            </a:r>
            <a:endParaRPr lang="en-GB" sz="1400" dirty="0"/>
          </a:p>
        </p:txBody>
      </p:sp>
      <p:cxnSp>
        <p:nvCxnSpPr>
          <p:cNvPr id="7" name="Straight Arrow Connector 6"/>
          <p:cNvCxnSpPr/>
          <p:nvPr/>
        </p:nvCxnSpPr>
        <p:spPr>
          <a:xfrm>
            <a:off x="4306725" y="5792688"/>
            <a:ext cx="646275"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9" name="Straight Arrow Connector 8"/>
          <p:cNvCxnSpPr/>
          <p:nvPr/>
        </p:nvCxnSpPr>
        <p:spPr>
          <a:xfrm>
            <a:off x="4267200" y="6165791"/>
            <a:ext cx="6096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0" name="Straight Arrow Connector 9"/>
          <p:cNvCxnSpPr/>
          <p:nvPr/>
        </p:nvCxnSpPr>
        <p:spPr>
          <a:xfrm>
            <a:off x="4267200" y="6554686"/>
            <a:ext cx="5334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8" name="Rectangle 7"/>
          <p:cNvSpPr/>
          <p:nvPr/>
        </p:nvSpPr>
        <p:spPr>
          <a:xfrm>
            <a:off x="304800" y="195639"/>
            <a:ext cx="5411866" cy="646331"/>
          </a:xfrm>
          <a:prstGeom prst="rect">
            <a:avLst/>
          </a:prstGeom>
        </p:spPr>
        <p:txBody>
          <a:bodyPr wrap="none">
            <a:spAutoFit/>
          </a:bodyPr>
          <a:lstStyle/>
          <a:p>
            <a:pPr lvl="0"/>
            <a:r>
              <a:rPr lang="en-US" sz="3600" b="1" dirty="0">
                <a:cs typeface="Lucida Sans Unicode" pitchFamily="34" charset="0"/>
              </a:rPr>
              <a:t>1. Luminous flux </a:t>
            </a:r>
            <a:r>
              <a:rPr lang="en-US" sz="3600" b="1" dirty="0" smtClean="0">
                <a:cs typeface="Lucida Sans Unicode" pitchFamily="34" charset="0"/>
              </a:rPr>
              <a:t>definition</a:t>
            </a:r>
            <a:endParaRPr lang="en-US" sz="3600" b="1" dirty="0">
              <a:cs typeface="Lucida Sans Unicode" pitchFamily="34"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www.nvc-lighting.com/system_dntb/upload/Photometry_Summary.gif"/>
          <p:cNvPicPr>
            <a:picLocks noChangeAspect="1" noChangeArrowheads="1"/>
          </p:cNvPicPr>
          <p:nvPr/>
        </p:nvPicPr>
        <p:blipFill>
          <a:blip r:embed="rId2" cstate="print"/>
          <a:srcRect/>
          <a:stretch>
            <a:fillRect/>
          </a:stretch>
        </p:blipFill>
        <p:spPr bwMode="auto">
          <a:xfrm>
            <a:off x="4800600" y="1524000"/>
            <a:ext cx="3591033" cy="3124200"/>
          </a:xfrm>
          <a:prstGeom prst="rect">
            <a:avLst/>
          </a:prstGeom>
          <a:solidFill>
            <a:schemeClr val="accent1">
              <a:lumMod val="40000"/>
              <a:lumOff val="60000"/>
            </a:schemeClr>
          </a:solidFill>
          <a:ln>
            <a:solidFill>
              <a:schemeClr val="tx2"/>
            </a:solidFill>
          </a:ln>
        </p:spPr>
      </p:pic>
      <p:sp>
        <p:nvSpPr>
          <p:cNvPr id="3" name="Rectangle 2"/>
          <p:cNvSpPr/>
          <p:nvPr/>
        </p:nvSpPr>
        <p:spPr>
          <a:xfrm>
            <a:off x="457200" y="914400"/>
            <a:ext cx="3962400" cy="4278094"/>
          </a:xfrm>
          <a:prstGeom prst="rect">
            <a:avLst/>
          </a:prstGeom>
        </p:spPr>
        <p:txBody>
          <a:bodyPr wrap="square">
            <a:spAutoFit/>
          </a:bodyPr>
          <a:lstStyle/>
          <a:p>
            <a:r>
              <a:rPr lang="en-US" sz="1600" dirty="0" smtClean="0">
                <a:latin typeface="Lucida Sans Unicode" pitchFamily="34" charset="0"/>
                <a:cs typeface="Lucida Sans Unicode" pitchFamily="34" charset="0"/>
              </a:rPr>
              <a:t>The concept of luminous intensity is used to compare different light sources and measure their ‘strength’.</a:t>
            </a:r>
          </a:p>
          <a:p>
            <a:endParaRPr lang="en-US" sz="1600" dirty="0" smtClean="0">
              <a:latin typeface="Lucida Sans Unicode" pitchFamily="34" charset="0"/>
              <a:cs typeface="Lucida Sans Unicode" pitchFamily="34" charset="0"/>
            </a:endParaRPr>
          </a:p>
          <a:p>
            <a:r>
              <a:rPr lang="en-US" b="1" dirty="0" smtClean="0">
                <a:solidFill>
                  <a:srgbClr val="0070C0"/>
                </a:solidFill>
                <a:latin typeface="Lucida Sans Unicode" pitchFamily="34" charset="0"/>
                <a:cs typeface="Lucida Sans Unicode" pitchFamily="34" charset="0"/>
              </a:rPr>
              <a:t>Luminous intensity ( </a:t>
            </a:r>
            <a:r>
              <a:rPr lang="en-US" b="1" i="1" dirty="0" smtClean="0">
                <a:solidFill>
                  <a:srgbClr val="0070C0"/>
                </a:solidFill>
                <a:latin typeface="Times New Roman" pitchFamily="18" charset="0"/>
                <a:cs typeface="Times New Roman" pitchFamily="18" charset="0"/>
              </a:rPr>
              <a:t>I </a:t>
            </a:r>
            <a:r>
              <a:rPr lang="en-US" b="1" dirty="0" smtClean="0">
                <a:solidFill>
                  <a:srgbClr val="0070C0"/>
                </a:solidFill>
                <a:latin typeface="Times New Roman" pitchFamily="18" charset="0"/>
                <a:cs typeface="Times New Roman" pitchFamily="18" charset="0"/>
              </a:rPr>
              <a:t>)</a:t>
            </a:r>
            <a:r>
              <a:rPr lang="en-US" b="1" dirty="0" smtClean="0">
                <a:solidFill>
                  <a:srgbClr val="0070C0"/>
                </a:solidFill>
                <a:latin typeface="Lucida Sans Unicode" pitchFamily="34" charset="0"/>
                <a:cs typeface="Lucida Sans Unicode" pitchFamily="34" charset="0"/>
              </a:rPr>
              <a:t> </a:t>
            </a:r>
            <a:r>
              <a:rPr lang="en-US" sz="1600" dirty="0" smtClean="0">
                <a:latin typeface="Lucida Sans Unicode" pitchFamily="34" charset="0"/>
                <a:cs typeface="Lucida Sans Unicode" pitchFamily="34" charset="0"/>
              </a:rPr>
              <a:t>is </a:t>
            </a:r>
            <a:r>
              <a:rPr lang="en-US" sz="1600" b="1" dirty="0" smtClean="0">
                <a:solidFill>
                  <a:srgbClr val="0070C0"/>
                </a:solidFill>
                <a:latin typeface="Lucida Sans Unicode" pitchFamily="34" charset="0"/>
                <a:cs typeface="Lucida Sans Unicode" pitchFamily="34" charset="0"/>
              </a:rPr>
              <a:t>the power of a light source, or illuminated surface, to emit light in a particular direction</a:t>
            </a:r>
          </a:p>
          <a:p>
            <a:endParaRPr lang="en-US" sz="1600" b="1" dirty="0" smtClean="0">
              <a:latin typeface="Lucida Sans Unicode" pitchFamily="34" charset="0"/>
              <a:cs typeface="Lucida Sans Unicode" pitchFamily="34" charset="0"/>
            </a:endParaRPr>
          </a:p>
          <a:p>
            <a:r>
              <a:rPr lang="en-US" sz="1600" dirty="0" smtClean="0">
                <a:latin typeface="Lucida Sans Unicode" pitchFamily="34" charset="0"/>
                <a:cs typeface="Lucida Sans Unicode" pitchFamily="34" charset="0"/>
              </a:rPr>
              <a:t>The unit of luminous intensity is the </a:t>
            </a:r>
          </a:p>
          <a:p>
            <a:r>
              <a:rPr lang="en-US" sz="1600" b="1" dirty="0" smtClean="0">
                <a:solidFill>
                  <a:srgbClr val="0070C0"/>
                </a:solidFill>
                <a:latin typeface="Lucida Sans Unicode" pitchFamily="34" charset="0"/>
                <a:cs typeface="Lucida Sans Unicode" pitchFamily="34" charset="0"/>
              </a:rPr>
              <a:t>Candela</a:t>
            </a:r>
          </a:p>
          <a:p>
            <a:endParaRPr lang="en-US" sz="1600" dirty="0" smtClean="0">
              <a:latin typeface="Lucida Sans Unicode" pitchFamily="34" charset="0"/>
              <a:cs typeface="Lucida Sans Unicode" pitchFamily="34" charset="0"/>
            </a:endParaRPr>
          </a:p>
          <a:p>
            <a:r>
              <a:rPr lang="en-US" sz="1600" dirty="0" smtClean="0">
                <a:latin typeface="Lucida Sans Unicode" pitchFamily="34" charset="0"/>
                <a:cs typeface="Lucida Sans Unicode" pitchFamily="34" charset="0"/>
              </a:rPr>
              <a:t>One </a:t>
            </a:r>
            <a:r>
              <a:rPr lang="en-US" sz="1600" b="1" dirty="0" smtClean="0">
                <a:solidFill>
                  <a:srgbClr val="0070C0"/>
                </a:solidFill>
                <a:latin typeface="Lucida Sans Unicode" pitchFamily="34" charset="0"/>
                <a:cs typeface="Lucida Sans Unicode" pitchFamily="34" charset="0"/>
              </a:rPr>
              <a:t>candela</a:t>
            </a:r>
            <a:r>
              <a:rPr lang="en-US" sz="1600" dirty="0" smtClean="0">
                <a:latin typeface="Lucida Sans Unicode" pitchFamily="34" charset="0"/>
                <a:cs typeface="Lucida Sans Unicode" pitchFamily="34" charset="0"/>
              </a:rPr>
              <a:t> is defined as the luminous intensity  in a given direction of a source that emits monochromatic radiation of frequency 540 x 10</a:t>
            </a:r>
            <a:r>
              <a:rPr lang="en-US" sz="1600" baseline="30000" dirty="0" smtClean="0">
                <a:latin typeface="Lucida Sans Unicode" pitchFamily="34" charset="0"/>
                <a:cs typeface="Lucida Sans Unicode" pitchFamily="34" charset="0"/>
              </a:rPr>
              <a:t>12 </a:t>
            </a:r>
            <a:r>
              <a:rPr lang="en-US" sz="1600" dirty="0" smtClean="0">
                <a:latin typeface="Lucida Sans Unicode" pitchFamily="34" charset="0"/>
                <a:cs typeface="Lucida Sans Unicode" pitchFamily="34" charset="0"/>
              </a:rPr>
              <a:t>Hz</a:t>
            </a:r>
            <a:endParaRPr lang="en-US" sz="1600" dirty="0">
              <a:latin typeface="Lucida Sans Unicode" pitchFamily="34" charset="0"/>
              <a:cs typeface="Lucida Sans Unicode" pitchFamily="34" charset="0"/>
            </a:endParaRPr>
          </a:p>
        </p:txBody>
      </p:sp>
      <p:sp>
        <p:nvSpPr>
          <p:cNvPr id="6" name="Rectangle 5"/>
          <p:cNvSpPr/>
          <p:nvPr/>
        </p:nvSpPr>
        <p:spPr>
          <a:xfrm>
            <a:off x="381000" y="228600"/>
            <a:ext cx="5581400" cy="584775"/>
          </a:xfrm>
          <a:prstGeom prst="rect">
            <a:avLst/>
          </a:prstGeom>
        </p:spPr>
        <p:txBody>
          <a:bodyPr wrap="none">
            <a:spAutoFit/>
          </a:bodyPr>
          <a:lstStyle/>
          <a:p>
            <a:r>
              <a:rPr lang="en-US" sz="3200" b="1" dirty="0" smtClean="0"/>
              <a:t>2. Luminous Intensity definition</a:t>
            </a:r>
          </a:p>
        </p:txBody>
      </p:sp>
      <p:sp>
        <p:nvSpPr>
          <p:cNvPr id="7" name="Rectangle 6"/>
          <p:cNvSpPr/>
          <p:nvPr/>
        </p:nvSpPr>
        <p:spPr>
          <a:xfrm>
            <a:off x="457200" y="5257800"/>
            <a:ext cx="8382000" cy="584775"/>
          </a:xfrm>
          <a:prstGeom prst="rect">
            <a:avLst/>
          </a:prstGeom>
        </p:spPr>
        <p:txBody>
          <a:bodyPr wrap="square">
            <a:spAutoFit/>
          </a:bodyPr>
          <a:lstStyle/>
          <a:p>
            <a:r>
              <a:rPr lang="en-GB" sz="1600" b="1" dirty="0" smtClean="0">
                <a:solidFill>
                  <a:srgbClr val="0070C0"/>
                </a:solidFill>
                <a:latin typeface="Lucida Sans Unicode" pitchFamily="34" charset="0"/>
                <a:cs typeface="Lucida Sans Unicode" pitchFamily="34" charset="0"/>
              </a:rPr>
              <a:t>As a baseline comparison...</a:t>
            </a:r>
          </a:p>
          <a:p>
            <a:r>
              <a:rPr lang="en-GB" sz="1600" b="1" dirty="0" smtClean="0">
                <a:solidFill>
                  <a:srgbClr val="0070C0"/>
                </a:solidFill>
                <a:latin typeface="Lucida Sans Unicode" pitchFamily="34" charset="0"/>
                <a:cs typeface="Lucida Sans Unicode" pitchFamily="34" charset="0"/>
              </a:rPr>
              <a:t>the  common candle emits light with a luminous intensity of roughly one candela.</a:t>
            </a:r>
            <a:endParaRPr lang="en-GB" sz="1600" b="1"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95400" y="2362200"/>
            <a:ext cx="1447800" cy="533400"/>
          </a:xfrm>
          <a:prstGeom prst="rect">
            <a:avLst/>
          </a:prstGeom>
          <a:solidFill>
            <a:schemeClr val="accent6">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457200" y="1371600"/>
            <a:ext cx="4267200" cy="5355312"/>
          </a:xfrm>
          <a:prstGeom prst="rect">
            <a:avLst/>
          </a:prstGeom>
        </p:spPr>
        <p:txBody>
          <a:bodyPr wrap="square">
            <a:spAutoFit/>
          </a:bodyPr>
          <a:lstStyle/>
          <a:p>
            <a:r>
              <a:rPr lang="en-US" dirty="0" smtClean="0">
                <a:latin typeface="Lucida Sans Unicode" pitchFamily="34" charset="0"/>
                <a:cs typeface="Lucida Sans Unicode" pitchFamily="34" charset="0"/>
              </a:rPr>
              <a:t>Luminous flux and intensity are related by the following formula :-</a:t>
            </a:r>
          </a:p>
          <a:p>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a:p>
            <a:r>
              <a:rPr lang="en-US" i="1" dirty="0" smtClean="0">
                <a:latin typeface="Times New Roman" pitchFamily="18" charset="0"/>
                <a:cs typeface="Times New Roman" pitchFamily="18" charset="0"/>
              </a:rPr>
              <a:t>	I</a:t>
            </a:r>
            <a:r>
              <a:rPr lang="en-US" dirty="0" smtClean="0">
                <a:latin typeface="Lucida Sans Unicode" pitchFamily="34" charset="0"/>
                <a:cs typeface="Lucida Sans Unicode" pitchFamily="34" charset="0"/>
              </a:rPr>
              <a:t> = </a:t>
            </a:r>
            <a:r>
              <a:rPr lang="en-US" i="1" dirty="0" smtClean="0">
                <a:latin typeface="Lucida Sans Unicode" pitchFamily="34" charset="0"/>
                <a:cs typeface="Lucida Sans Unicode" pitchFamily="34" charset="0"/>
              </a:rPr>
              <a:t>F </a:t>
            </a:r>
            <a:r>
              <a:rPr lang="en-US" dirty="0" smtClean="0">
                <a:latin typeface="Lucida Sans Unicode" pitchFamily="34" charset="0"/>
                <a:cs typeface="Lucida Sans Unicode" pitchFamily="34" charset="0"/>
              </a:rPr>
              <a:t>/</a:t>
            </a:r>
            <a:r>
              <a:rPr lang="en-US" b="1" i="1" dirty="0" smtClean="0">
                <a:latin typeface="Lucida Sans Unicode" pitchFamily="34" charset="0"/>
                <a:cs typeface="Lucida Sans Unicode" pitchFamily="34" charset="0"/>
              </a:rPr>
              <a:t>ω</a:t>
            </a:r>
            <a:r>
              <a:rPr lang="en-US" dirty="0" smtClean="0">
                <a:latin typeface="Lucida Sans Unicode" pitchFamily="34" charset="0"/>
                <a:cs typeface="Lucida Sans Unicode" pitchFamily="34" charset="0"/>
              </a:rPr>
              <a:t> </a:t>
            </a:r>
          </a:p>
          <a:p>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where </a:t>
            </a:r>
            <a:r>
              <a:rPr lang="en-US" i="1" dirty="0" smtClean="0">
                <a:latin typeface="Times New Roman" pitchFamily="18" charset="0"/>
                <a:cs typeface="Times New Roman" pitchFamily="18" charset="0"/>
              </a:rPr>
              <a:t>I</a:t>
            </a:r>
            <a:r>
              <a:rPr lang="en-US" dirty="0" smtClean="0">
                <a:latin typeface="Lucida Sans Unicode" pitchFamily="34" charset="0"/>
                <a:cs typeface="Lucida Sans Unicode" pitchFamily="34" charset="0"/>
              </a:rPr>
              <a:t> = intensity  </a:t>
            </a:r>
          </a:p>
          <a:p>
            <a:r>
              <a:rPr lang="en-US" dirty="0" smtClean="0">
                <a:latin typeface="Lucida Sans Unicode" pitchFamily="34" charset="0"/>
                <a:cs typeface="Lucida Sans Unicode" pitchFamily="34" charset="0"/>
              </a:rPr>
              <a:t>                of the source (candela)</a:t>
            </a:r>
          </a:p>
          <a:p>
            <a:endParaRPr lang="en-US" dirty="0" smtClean="0">
              <a:latin typeface="Lucida Sans Unicode" pitchFamily="34" charset="0"/>
              <a:cs typeface="Lucida Sans Unicode" pitchFamily="34" charset="0"/>
            </a:endParaRPr>
          </a:p>
          <a:p>
            <a:r>
              <a:rPr lang="en-US" i="1" dirty="0" smtClean="0">
                <a:latin typeface="Lucida Sans Unicode" pitchFamily="34" charset="0"/>
                <a:cs typeface="Lucida Sans Unicode" pitchFamily="34" charset="0"/>
              </a:rPr>
              <a:t>          F </a:t>
            </a:r>
            <a:r>
              <a:rPr lang="en-US" dirty="0" smtClean="0">
                <a:latin typeface="Lucida Sans Unicode" pitchFamily="34" charset="0"/>
                <a:cs typeface="Lucida Sans Unicode" pitchFamily="34" charset="0"/>
              </a:rPr>
              <a:t>= luminous flux emitted by </a:t>
            </a:r>
          </a:p>
          <a:p>
            <a:r>
              <a:rPr lang="en-US" dirty="0" smtClean="0">
                <a:latin typeface="Lucida Sans Unicode" pitchFamily="34" charset="0"/>
                <a:cs typeface="Lucida Sans Unicode" pitchFamily="34" charset="0"/>
              </a:rPr>
              <a:t>                the source (lumen)</a:t>
            </a:r>
          </a:p>
          <a:p>
            <a:endParaRPr lang="en-US" dirty="0" smtClean="0">
              <a:latin typeface="Lucida Sans Unicode" pitchFamily="34" charset="0"/>
              <a:cs typeface="Lucida Sans Unicode" pitchFamily="34" charset="0"/>
            </a:endParaRPr>
          </a:p>
          <a:p>
            <a:r>
              <a:rPr lang="en-US" b="1" i="1" dirty="0" smtClean="0">
                <a:latin typeface="Lucida Sans Unicode" pitchFamily="34" charset="0"/>
                <a:cs typeface="Lucida Sans Unicode" pitchFamily="34" charset="0"/>
              </a:rPr>
              <a:t>         ω </a:t>
            </a:r>
            <a:r>
              <a:rPr lang="en-US" dirty="0" smtClean="0">
                <a:latin typeface="Lucida Sans Unicode" pitchFamily="34" charset="0"/>
                <a:cs typeface="Lucida Sans Unicode" pitchFamily="34" charset="0"/>
              </a:rPr>
              <a:t>= solid angle containing the   </a:t>
            </a:r>
          </a:p>
          <a:p>
            <a:r>
              <a:rPr lang="en-US" dirty="0" smtClean="0">
                <a:latin typeface="Lucida Sans Unicode" pitchFamily="34" charset="0"/>
                <a:cs typeface="Lucida Sans Unicode" pitchFamily="34" charset="0"/>
              </a:rPr>
              <a:t>                flux (steradian) </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t>
            </a:r>
          </a:p>
          <a:p>
            <a:endParaRPr lang="en-US" dirty="0" smtClean="0">
              <a:latin typeface="Lucida Sans Unicode" pitchFamily="34" charset="0"/>
              <a:cs typeface="Lucida Sans Unicode" pitchFamily="34" charset="0"/>
            </a:endParaRPr>
          </a:p>
          <a:p>
            <a:endParaRPr lang="en-US" dirty="0"/>
          </a:p>
        </p:txBody>
      </p:sp>
      <p:sp>
        <p:nvSpPr>
          <p:cNvPr id="4" name="Rectangle 3"/>
          <p:cNvSpPr/>
          <p:nvPr/>
        </p:nvSpPr>
        <p:spPr>
          <a:xfrm>
            <a:off x="457200" y="457200"/>
            <a:ext cx="7005892" cy="584775"/>
          </a:xfrm>
          <a:prstGeom prst="rect">
            <a:avLst/>
          </a:prstGeom>
        </p:spPr>
        <p:txBody>
          <a:bodyPr wrap="none">
            <a:spAutoFit/>
          </a:bodyPr>
          <a:lstStyle/>
          <a:p>
            <a:r>
              <a:rPr lang="en-US" sz="3200" b="1" dirty="0" smtClean="0"/>
              <a:t>Luminous flux and intensity relationship</a:t>
            </a:r>
            <a:endParaRPr lang="en-US" sz="3200" b="1" dirty="0"/>
          </a:p>
        </p:txBody>
      </p:sp>
      <p:sp>
        <p:nvSpPr>
          <p:cNvPr id="5" name="TextBox 4"/>
          <p:cNvSpPr txBox="1"/>
          <p:nvPr/>
        </p:nvSpPr>
        <p:spPr>
          <a:xfrm>
            <a:off x="5715000" y="5791200"/>
            <a:ext cx="2819400" cy="400110"/>
          </a:xfrm>
          <a:prstGeom prst="rect">
            <a:avLst/>
          </a:prstGeom>
          <a:noFill/>
        </p:spPr>
        <p:txBody>
          <a:bodyPr wrap="square" rtlCol="0">
            <a:spAutoFit/>
          </a:bodyPr>
          <a:lstStyle/>
          <a:p>
            <a:r>
              <a:rPr lang="en-US" sz="2000" b="1" dirty="0" smtClean="0">
                <a:solidFill>
                  <a:srgbClr val="0070C0"/>
                </a:solidFill>
              </a:rPr>
              <a:t>COPY DOWN</a:t>
            </a:r>
            <a:endParaRPr lang="en-US" sz="2000" b="1" dirty="0">
              <a:solidFill>
                <a:srgbClr val="0070C0"/>
              </a:solidFill>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371600" y="5257800"/>
            <a:ext cx="7162800" cy="533400"/>
          </a:xfrm>
          <a:prstGeom prst="rect">
            <a:avLst/>
          </a:prstGeom>
          <a:solidFill>
            <a:schemeClr val="accent6">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1447800" y="1447800"/>
            <a:ext cx="1265090" cy="369332"/>
          </a:xfrm>
          <a:prstGeom prst="rect">
            <a:avLst/>
          </a:prstGeom>
        </p:spPr>
        <p:txBody>
          <a:bodyPr wrap="none">
            <a:spAutoFit/>
          </a:bodyPr>
          <a:lstStyle/>
          <a:p>
            <a:r>
              <a:rPr lang="en-US" i="1" dirty="0" smtClean="0">
                <a:latin typeface="Times New Roman" pitchFamily="18" charset="0"/>
                <a:cs typeface="Times New Roman" pitchFamily="18" charset="0"/>
              </a:rPr>
              <a:t>I</a:t>
            </a:r>
            <a:r>
              <a:rPr lang="en-US" dirty="0" smtClean="0">
                <a:latin typeface="Lucida Sans Unicode" pitchFamily="34" charset="0"/>
                <a:cs typeface="Lucida Sans Unicode" pitchFamily="34" charset="0"/>
              </a:rPr>
              <a:t> = </a:t>
            </a:r>
            <a:r>
              <a:rPr lang="en-US" i="1" dirty="0" smtClean="0">
                <a:latin typeface="Lucida Sans Unicode" pitchFamily="34" charset="0"/>
                <a:cs typeface="Lucida Sans Unicode" pitchFamily="34" charset="0"/>
              </a:rPr>
              <a:t>F </a:t>
            </a:r>
            <a:r>
              <a:rPr lang="en-US" dirty="0" smtClean="0">
                <a:latin typeface="Lucida Sans Unicode" pitchFamily="34" charset="0"/>
                <a:cs typeface="Lucida Sans Unicode" pitchFamily="34" charset="0"/>
              </a:rPr>
              <a:t>/</a:t>
            </a:r>
            <a:r>
              <a:rPr lang="en-US" b="1" i="1" dirty="0" smtClean="0">
                <a:latin typeface="Lucida Sans Unicode" pitchFamily="34" charset="0"/>
                <a:cs typeface="Lucida Sans Unicode" pitchFamily="34" charset="0"/>
              </a:rPr>
              <a:t> ω</a:t>
            </a:r>
            <a:r>
              <a:rPr lang="en-US" dirty="0" smtClean="0">
                <a:latin typeface="Lucida Sans Unicode" pitchFamily="34" charset="0"/>
                <a:cs typeface="Lucida Sans Unicode" pitchFamily="34" charset="0"/>
              </a:rPr>
              <a:t> </a:t>
            </a:r>
            <a:endParaRPr lang="en-US" dirty="0"/>
          </a:p>
        </p:txBody>
      </p:sp>
      <p:sp>
        <p:nvSpPr>
          <p:cNvPr id="3" name="Rectangle 2"/>
          <p:cNvSpPr/>
          <p:nvPr/>
        </p:nvSpPr>
        <p:spPr>
          <a:xfrm>
            <a:off x="457200" y="533400"/>
            <a:ext cx="4877489" cy="584775"/>
          </a:xfrm>
          <a:prstGeom prst="rect">
            <a:avLst/>
          </a:prstGeom>
        </p:spPr>
        <p:txBody>
          <a:bodyPr wrap="none">
            <a:spAutoFit/>
          </a:bodyPr>
          <a:lstStyle/>
          <a:p>
            <a:r>
              <a:rPr lang="en-US" sz="3200" b="1" dirty="0" smtClean="0"/>
              <a:t>Luminous flux and intensity</a:t>
            </a:r>
            <a:endParaRPr lang="en-US" sz="3200" b="1" dirty="0"/>
          </a:p>
        </p:txBody>
      </p:sp>
      <p:sp>
        <p:nvSpPr>
          <p:cNvPr id="4" name="Rectangle 3"/>
          <p:cNvSpPr/>
          <p:nvPr/>
        </p:nvSpPr>
        <p:spPr>
          <a:xfrm>
            <a:off x="762000" y="2209800"/>
            <a:ext cx="7772400" cy="4462760"/>
          </a:xfrm>
          <a:prstGeom prst="rect">
            <a:avLst/>
          </a:prstGeom>
        </p:spPr>
        <p:txBody>
          <a:bodyPr wrap="square">
            <a:spAutoFit/>
          </a:bodyPr>
          <a:lstStyle/>
          <a:p>
            <a:r>
              <a:rPr lang="en-US" dirty="0" smtClean="0">
                <a:latin typeface="Lucida Sans Unicode" pitchFamily="34" charset="0"/>
                <a:cs typeface="Lucida Sans Unicode" pitchFamily="34" charset="0"/>
              </a:rPr>
              <a:t>In a common case of a point source emitting flux in all directions, the total solid angle around the point is 4</a:t>
            </a:r>
            <a:r>
              <a:rPr lang="en-US" b="1" i="1" dirty="0" smtClean="0">
                <a:latin typeface="Lucida Sans Unicode" pitchFamily="34" charset="0"/>
                <a:cs typeface="Lucida Sans Unicode" pitchFamily="34" charset="0"/>
              </a:rPr>
              <a:t> </a:t>
            </a:r>
            <a:r>
              <a:rPr lang="en-US" sz="2000" b="1" i="1" dirty="0" smtClean="0"/>
              <a:t>π</a:t>
            </a:r>
            <a:r>
              <a:rPr lang="en-US" b="1" i="1" dirty="0" smtClean="0"/>
              <a:t> </a:t>
            </a:r>
            <a:r>
              <a:rPr lang="en-US" dirty="0" smtClean="0">
                <a:latin typeface="Lucida Sans Unicode" pitchFamily="34" charset="0"/>
                <a:cs typeface="Lucida Sans Unicode" pitchFamily="34" charset="0"/>
              </a:rPr>
              <a:t>steradians. </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Substituting </a:t>
            </a:r>
            <a:r>
              <a:rPr lang="en-US" i="1" dirty="0" smtClean="0">
                <a:latin typeface="Lucida Sans Unicode" pitchFamily="34" charset="0"/>
                <a:cs typeface="Lucida Sans Unicode" pitchFamily="34" charset="0"/>
              </a:rPr>
              <a:t>ω </a:t>
            </a:r>
            <a:r>
              <a:rPr lang="en-US" b="1"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4</a:t>
            </a:r>
            <a:r>
              <a:rPr lang="en-US" b="1" i="1" dirty="0" smtClean="0">
                <a:latin typeface="Lucida Sans Unicode" pitchFamily="34" charset="0"/>
                <a:cs typeface="Lucida Sans Unicode" pitchFamily="34" charset="0"/>
              </a:rPr>
              <a:t> </a:t>
            </a:r>
            <a:r>
              <a:rPr lang="en-US" sz="2000" b="1" i="1" dirty="0" smtClean="0"/>
              <a:t>π</a:t>
            </a:r>
            <a:r>
              <a:rPr lang="en-US" b="1" i="1" dirty="0" smtClean="0"/>
              <a:t> </a:t>
            </a:r>
            <a:r>
              <a:rPr lang="en-US"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into the formula</a:t>
            </a:r>
          </a:p>
          <a:p>
            <a:endParaRPr lang="en-US" dirty="0" smtClean="0">
              <a:latin typeface="Lucida Sans Unicode" pitchFamily="34" charset="0"/>
              <a:cs typeface="Lucida Sans Unicode" pitchFamily="34" charset="0"/>
            </a:endParaRPr>
          </a:p>
          <a:p>
            <a:r>
              <a:rPr lang="en-US" i="1" dirty="0" smtClean="0">
                <a:latin typeface="Times New Roman" pitchFamily="18" charset="0"/>
                <a:cs typeface="Times New Roman" pitchFamily="18" charset="0"/>
              </a:rPr>
              <a:t>          	 I</a:t>
            </a:r>
            <a:r>
              <a:rPr lang="en-US" dirty="0" smtClean="0">
                <a:latin typeface="Lucida Sans Unicode" pitchFamily="34" charset="0"/>
                <a:cs typeface="Lucida Sans Unicode" pitchFamily="34" charset="0"/>
              </a:rPr>
              <a:t> = </a:t>
            </a:r>
            <a:r>
              <a:rPr lang="en-US" i="1" dirty="0" smtClean="0">
                <a:latin typeface="Lucida Sans Unicode" pitchFamily="34" charset="0"/>
                <a:cs typeface="Lucida Sans Unicode" pitchFamily="34" charset="0"/>
              </a:rPr>
              <a:t>F</a:t>
            </a:r>
            <a:r>
              <a:rPr lang="en-US" dirty="0" smtClean="0">
                <a:latin typeface="Lucida Sans Unicode" pitchFamily="34" charset="0"/>
                <a:cs typeface="Lucida Sans Unicode" pitchFamily="34" charset="0"/>
              </a:rPr>
              <a:t>/</a:t>
            </a:r>
            <a:r>
              <a:rPr lang="en-US" i="1" dirty="0" smtClean="0">
                <a:latin typeface="Lucida Sans Unicode" pitchFamily="34" charset="0"/>
                <a:cs typeface="Lucida Sans Unicode" pitchFamily="34" charset="0"/>
              </a:rPr>
              <a:t>ω</a:t>
            </a:r>
            <a:r>
              <a:rPr lang="en-US" dirty="0" smtClean="0">
                <a:latin typeface="Lucida Sans Unicode" pitchFamily="34" charset="0"/>
                <a:cs typeface="Lucida Sans Unicode" pitchFamily="34" charset="0"/>
              </a:rPr>
              <a:t> </a:t>
            </a:r>
          </a:p>
          <a:p>
            <a:endParaRPr lang="en-US" dirty="0" smtClean="0">
              <a:latin typeface="Lucida Sans Unicode" pitchFamily="34" charset="0"/>
              <a:cs typeface="Lucida Sans Unicode" pitchFamily="34" charset="0"/>
            </a:endParaRPr>
          </a:p>
          <a:p>
            <a:r>
              <a:rPr lang="en-US" i="1" dirty="0" smtClean="0">
                <a:latin typeface="Times New Roman" pitchFamily="18" charset="0"/>
                <a:cs typeface="Times New Roman" pitchFamily="18" charset="0"/>
              </a:rPr>
              <a:t>	I</a:t>
            </a:r>
            <a:r>
              <a:rPr lang="en-US" dirty="0" smtClean="0">
                <a:latin typeface="Lucida Sans Unicode" pitchFamily="34" charset="0"/>
                <a:cs typeface="Lucida Sans Unicode" pitchFamily="34" charset="0"/>
              </a:rPr>
              <a:t> = </a:t>
            </a:r>
            <a:r>
              <a:rPr lang="en-US" i="1" dirty="0" smtClean="0">
                <a:latin typeface="Lucida Sans Unicode" pitchFamily="34" charset="0"/>
                <a:cs typeface="Lucida Sans Unicode" pitchFamily="34" charset="0"/>
              </a:rPr>
              <a:t>F</a:t>
            </a:r>
            <a:r>
              <a:rPr lang="en-US" dirty="0" smtClean="0">
                <a:latin typeface="Lucida Sans Unicode" pitchFamily="34" charset="0"/>
                <a:cs typeface="Lucida Sans Unicode" pitchFamily="34" charset="0"/>
              </a:rPr>
              <a:t>/</a:t>
            </a:r>
            <a:r>
              <a:rPr lang="en-US" b="1" dirty="0" smtClean="0">
                <a:latin typeface="Lucida Sans Unicode" pitchFamily="34" charset="0"/>
                <a:cs typeface="Lucida Sans Unicode" pitchFamily="34" charset="0"/>
              </a:rPr>
              <a:t>4</a:t>
            </a:r>
            <a:r>
              <a:rPr lang="en-US" b="1" i="1" dirty="0" smtClean="0">
                <a:latin typeface="Lucida Sans Unicode" pitchFamily="34" charset="0"/>
                <a:cs typeface="Lucida Sans Unicode" pitchFamily="34" charset="0"/>
              </a:rPr>
              <a:t> </a:t>
            </a:r>
            <a:r>
              <a:rPr lang="en-US" b="1" i="1" dirty="0" smtClean="0"/>
              <a:t>π </a:t>
            </a:r>
            <a:endParaRPr lang="en-US" i="1" dirty="0" smtClean="0">
              <a:latin typeface="Lucida Sans Unicode" pitchFamily="34" charset="0"/>
              <a:cs typeface="Lucida Sans Unicode" pitchFamily="34" charset="0"/>
            </a:endParaRPr>
          </a:p>
          <a:p>
            <a:endParaRPr lang="en-US" b="1" i="1"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Therefore : </a:t>
            </a:r>
          </a:p>
          <a:p>
            <a:endParaRPr lang="en-US" dirty="0" smtClean="0">
              <a:latin typeface="Lucida Sans Unicode" pitchFamily="34" charset="0"/>
              <a:cs typeface="Lucida Sans Unicode" pitchFamily="34" charset="0"/>
            </a:endParaRPr>
          </a:p>
          <a:p>
            <a:r>
              <a:rPr lang="en-US" sz="2000" i="1" dirty="0" smtClean="0">
                <a:latin typeface="Times New Roman" pitchFamily="18" charset="0"/>
                <a:cs typeface="Times New Roman" pitchFamily="18" charset="0"/>
              </a:rPr>
              <a:t>	</a:t>
            </a:r>
            <a:r>
              <a:rPr lang="en-US" sz="2800" b="1" i="1" dirty="0" smtClean="0">
                <a:solidFill>
                  <a:srgbClr val="0070C0"/>
                </a:solidFill>
                <a:latin typeface="Lucida Sans Unicode" pitchFamily="34" charset="0"/>
                <a:cs typeface="Lucida Sans Unicode" pitchFamily="34" charset="0"/>
              </a:rPr>
              <a:t>Flux </a:t>
            </a:r>
            <a:r>
              <a:rPr lang="en-US" sz="2000" b="1" i="1" dirty="0" smtClean="0">
                <a:solidFill>
                  <a:srgbClr val="0070C0"/>
                </a:solidFill>
                <a:latin typeface="Lucida Sans Unicode" pitchFamily="34" charset="0"/>
                <a:cs typeface="Lucida Sans Unicode" pitchFamily="34" charset="0"/>
              </a:rPr>
              <a:t>(The rate of Flow in Lumens) =</a:t>
            </a:r>
            <a:r>
              <a:rPr lang="en-US" sz="2000" b="1" dirty="0" smtClean="0">
                <a:solidFill>
                  <a:srgbClr val="0070C0"/>
                </a:solidFill>
                <a:latin typeface="Lucida Sans Unicode" pitchFamily="34" charset="0"/>
                <a:cs typeface="Lucida Sans Unicode" pitchFamily="34" charset="0"/>
              </a:rPr>
              <a:t> </a:t>
            </a:r>
            <a:r>
              <a:rPr lang="en-US" sz="2000" b="1" dirty="0" smtClean="0">
                <a:solidFill>
                  <a:srgbClr val="0070C0"/>
                </a:solidFill>
                <a:latin typeface="Times New Roman" pitchFamily="18" charset="0"/>
                <a:cs typeface="Times New Roman" pitchFamily="18" charset="0"/>
              </a:rPr>
              <a:t>Intensity</a:t>
            </a:r>
            <a:r>
              <a:rPr lang="en-US" sz="2000" b="1" dirty="0" smtClean="0">
                <a:solidFill>
                  <a:srgbClr val="0070C0"/>
                </a:solidFill>
                <a:latin typeface="Lucida Sans Unicode" pitchFamily="34" charset="0"/>
                <a:cs typeface="Lucida Sans Unicode" pitchFamily="34" charset="0"/>
              </a:rPr>
              <a:t> </a:t>
            </a:r>
            <a:r>
              <a:rPr lang="en-US" sz="2000" b="1" i="1" dirty="0" smtClean="0">
                <a:solidFill>
                  <a:srgbClr val="0070C0"/>
                </a:solidFill>
                <a:latin typeface="Lucida Sans Unicode" pitchFamily="34" charset="0"/>
                <a:cs typeface="Lucida Sans Unicode" pitchFamily="34" charset="0"/>
              </a:rPr>
              <a:t>x  </a:t>
            </a:r>
            <a:r>
              <a:rPr lang="en-US" sz="2000" b="1" dirty="0" smtClean="0">
                <a:solidFill>
                  <a:srgbClr val="0070C0"/>
                </a:solidFill>
                <a:latin typeface="Lucida Sans Unicode" pitchFamily="34" charset="0"/>
                <a:cs typeface="Lucida Sans Unicode" pitchFamily="34" charset="0"/>
              </a:rPr>
              <a:t>4 </a:t>
            </a:r>
            <a:r>
              <a:rPr lang="en-US" sz="2000" b="1" i="1" dirty="0" smtClean="0">
                <a:solidFill>
                  <a:srgbClr val="0070C0"/>
                </a:solidFill>
              </a:rPr>
              <a:t>π </a:t>
            </a:r>
            <a:r>
              <a:rPr lang="en-US" sz="2000" dirty="0" smtClean="0">
                <a:latin typeface="Lucida Sans Unicode" pitchFamily="34" charset="0"/>
                <a:cs typeface="Lucida Sans Unicode" pitchFamily="34" charset="0"/>
              </a:rPr>
              <a:t>        </a:t>
            </a:r>
            <a:endParaRPr lang="en-US" sz="2000" dirty="0" smtClean="0"/>
          </a:p>
          <a:p>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t>
            </a:r>
            <a:endParaRPr lang="en-US"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66800" y="4495800"/>
            <a:ext cx="1828800" cy="609600"/>
          </a:xfrm>
          <a:prstGeom prst="rect">
            <a:avLst/>
          </a:prstGeom>
          <a:solidFill>
            <a:schemeClr val="accent6">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 name="Rectangle 1"/>
          <p:cNvSpPr>
            <a:spLocks noChangeArrowheads="1"/>
          </p:cNvSpPr>
          <p:nvPr/>
        </p:nvSpPr>
        <p:spPr bwMode="auto">
          <a:xfrm>
            <a:off x="137160" y="533400"/>
            <a:ext cx="5257800" cy="61247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effectLst/>
                <a:ea typeface="Times New Roman" pitchFamily="18" charset="0"/>
                <a:cs typeface="Lucida Sans Unicode" pitchFamily="34" charset="0"/>
              </a:rPr>
              <a:t>3. </a:t>
            </a:r>
            <a:r>
              <a:rPr kumimoji="0" lang="en-US" sz="3200" b="1" i="0" u="none" strike="noStrike" cap="none" normalizeH="0" baseline="0" dirty="0" err="1" smtClean="0">
                <a:ln>
                  <a:noFill/>
                </a:ln>
                <a:effectLst/>
                <a:ea typeface="Times New Roman" pitchFamily="18" charset="0"/>
                <a:cs typeface="Lucida Sans Unicode" pitchFamily="34" charset="0"/>
              </a:rPr>
              <a:t>Illuminance</a:t>
            </a:r>
            <a:r>
              <a:rPr kumimoji="0" lang="en-US" sz="3200" b="1" i="0" u="none" strike="noStrike" cap="none" normalizeH="0" baseline="0" dirty="0" smtClean="0">
                <a:ln>
                  <a:noFill/>
                </a:ln>
                <a:effectLst/>
                <a:ea typeface="Times New Roman" pitchFamily="18" charset="0"/>
                <a:cs typeface="Lucida Sans Unicode" pitchFamily="34" charset="0"/>
              </a:rPr>
              <a:t> definition</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When luminous flux falls on a surface, it illuminates that surface. The lighting effect is termed </a:t>
            </a: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illuminance</a:t>
            </a:r>
            <a:r>
              <a:rPr lang="en-US" dirty="0" smtClean="0">
                <a:solidFill>
                  <a:srgbClr val="0070C0"/>
                </a:solidFill>
                <a:latin typeface="Lucida Sans Unicode" pitchFamily="34" charset="0"/>
                <a:ea typeface="Times New Roman" pitchFamily="18" charset="0"/>
                <a:cs typeface="Lucida Sans Unicode" pitchFamily="34" charset="0"/>
              </a:rPr>
              <a:t>.</a:t>
            </a:r>
            <a:endParaRPr kumimoji="0" lang="en-US" b="0"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latin typeface="Lucida Sans Unicode" pitchFamily="34" charset="0"/>
              <a:cs typeface="Lucida Sans Unicode" pitchFamily="34" charset="0"/>
            </a:endParaRPr>
          </a:p>
          <a:p>
            <a:pPr eaLnBrk="0" fontAlgn="base" hangingPunct="0">
              <a:spcBef>
                <a:spcPct val="0"/>
              </a:spcBef>
              <a:spcAft>
                <a:spcPct val="0"/>
              </a:spcAft>
            </a:pPr>
            <a:r>
              <a:rPr lang="en-US" b="1" dirty="0" smtClean="0">
                <a:solidFill>
                  <a:srgbClr val="0070C0"/>
                </a:solidFill>
                <a:latin typeface="Lucida Sans Unicode" pitchFamily="34" charset="0"/>
                <a:ea typeface="Times New Roman" pitchFamily="18" charset="0"/>
                <a:cs typeface="Lucida Sans Unicode" pitchFamily="34" charset="0"/>
              </a:rPr>
              <a:t>Illuminance ( </a:t>
            </a:r>
            <a:r>
              <a:rPr lang="en-US" b="1" i="1" dirty="0" smtClean="0">
                <a:solidFill>
                  <a:srgbClr val="0070C0"/>
                </a:solidFill>
                <a:latin typeface="Lucida Sans Unicode" pitchFamily="34" charset="0"/>
                <a:ea typeface="Times New Roman" pitchFamily="18" charset="0"/>
                <a:cs typeface="Lucida Sans Unicode" pitchFamily="34" charset="0"/>
              </a:rPr>
              <a:t>E  </a:t>
            </a:r>
            <a:r>
              <a:rPr lang="en-US" b="1" dirty="0" smtClean="0">
                <a:solidFill>
                  <a:srgbClr val="0070C0"/>
                </a:solidFill>
                <a:latin typeface="Lucida Sans Unicode" pitchFamily="34" charset="0"/>
                <a:ea typeface="Times New Roman" pitchFamily="18" charset="0"/>
                <a:cs typeface="Lucida Sans Unicode" pitchFamily="34" charset="0"/>
              </a:rPr>
              <a:t>) </a:t>
            </a:r>
            <a:r>
              <a:rPr lang="en-US" dirty="0" smtClean="0">
                <a:latin typeface="Lucida Sans Unicode" pitchFamily="34" charset="0"/>
                <a:ea typeface="Times New Roman" pitchFamily="18" charset="0"/>
                <a:cs typeface="Lucida Sans Unicode" pitchFamily="34" charset="0"/>
              </a:rPr>
              <a:t>is </a:t>
            </a:r>
            <a:r>
              <a:rPr lang="en-US" b="1" dirty="0" smtClean="0">
                <a:solidFill>
                  <a:srgbClr val="0070C0"/>
                </a:solidFill>
                <a:latin typeface="Lucida Sans Unicode" pitchFamily="34" charset="0"/>
                <a:ea typeface="Times New Roman" pitchFamily="18" charset="0"/>
                <a:cs typeface="Lucida Sans Unicode" pitchFamily="34" charset="0"/>
              </a:rPr>
              <a:t>the density of luminous flux reaching a surface.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lvl="0" eaLnBrk="0" fontAlgn="base" hangingPunct="0">
              <a:spcBef>
                <a:spcPct val="0"/>
              </a:spcBef>
              <a:spcAft>
                <a:spcPct val="0"/>
              </a:spcAft>
            </a:pPr>
            <a:r>
              <a:rPr lang="en-US" dirty="0" smtClean="0">
                <a:latin typeface="Lucida Sans Unicode" pitchFamily="34" charset="0"/>
                <a:ea typeface="Times New Roman" pitchFamily="18" charset="0"/>
                <a:cs typeface="Lucida Sans Unicode" pitchFamily="34" charset="0"/>
              </a:rPr>
              <a:t>Unit: </a:t>
            </a:r>
            <a:r>
              <a:rPr lang="en-US" b="1" dirty="0" smtClean="0">
                <a:solidFill>
                  <a:srgbClr val="0070C0"/>
                </a:solidFill>
                <a:latin typeface="Lucida Sans Unicode" pitchFamily="34" charset="0"/>
                <a:ea typeface="Times New Roman" pitchFamily="18" charset="0"/>
                <a:cs typeface="Lucida Sans Unicode" pitchFamily="34" charset="0"/>
              </a:rPr>
              <a:t>lux (lx) </a:t>
            </a:r>
          </a:p>
          <a:p>
            <a:pPr lvl="0" eaLnBrk="0" fontAlgn="base" hangingPunct="0">
              <a:spcBef>
                <a:spcPct val="0"/>
              </a:spcBef>
              <a:spcAft>
                <a:spcPct val="0"/>
              </a:spcAft>
            </a:pPr>
            <a:endParaRPr lang="en-US"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r>
              <a:rPr lang="en-US" b="1" dirty="0" smtClean="0">
                <a:solidFill>
                  <a:srgbClr val="0070C0"/>
                </a:solidFill>
                <a:latin typeface="Lucida Sans Unicode" pitchFamily="34" charset="0"/>
                <a:ea typeface="Times New Roman" pitchFamily="18" charset="0"/>
                <a:cs typeface="Lucida Sans Unicode" pitchFamily="34" charset="0"/>
              </a:rPr>
              <a:t>Note: 1 lux = 1 lumen/metre</a:t>
            </a:r>
            <a:r>
              <a:rPr lang="en-US" b="1" baseline="30000" dirty="0" smtClean="0">
                <a:solidFill>
                  <a:srgbClr val="0070C0"/>
                </a:solidFill>
                <a:latin typeface="Lucida Sans Unicode" pitchFamily="34" charset="0"/>
                <a:ea typeface="Times New Roman" pitchFamily="18" charset="0"/>
                <a:cs typeface="Lucida Sans Unicode" pitchFamily="34" charset="0"/>
              </a:rPr>
              <a:t>2</a:t>
            </a:r>
            <a:r>
              <a:rPr lang="en-US" b="1" dirty="0" smtClean="0">
                <a:solidFill>
                  <a:srgbClr val="0070C0"/>
                </a:solidFill>
                <a:latin typeface="Lucida Sans Unicode" pitchFamily="34" charset="0"/>
                <a:ea typeface="Times New Roman" pitchFamily="18" charset="0"/>
                <a:cs typeface="Lucida Sans Unicode" pitchFamily="34" charset="0"/>
              </a:rPr>
              <a:t> </a:t>
            </a:r>
          </a:p>
          <a:p>
            <a:pPr lvl="0" eaLnBrk="0" fontAlgn="base" hangingPunct="0">
              <a:spcBef>
                <a:spcPct val="0"/>
              </a:spcBef>
              <a:spcAft>
                <a:spcPct val="0"/>
              </a:spcAft>
            </a:pPr>
            <a:endParaRPr lang="en-US"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endParaRPr kumimoji="0" lang="en-US" b="0" i="1"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r>
              <a:rPr lang="en-US" i="1" dirty="0" smtClean="0">
                <a:latin typeface="Lucida Sans Unicode" pitchFamily="34" charset="0"/>
                <a:ea typeface="Times New Roman" pitchFamily="18" charset="0"/>
                <a:cs typeface="Lucida Sans Unicode" pitchFamily="34" charset="0"/>
              </a:rPr>
              <a:t>	</a:t>
            </a:r>
            <a:r>
              <a:rPr kumimoji="0" lang="en-US" b="0" i="1"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E = F / A</a:t>
            </a:r>
          </a:p>
          <a:p>
            <a:pPr lvl="0" eaLnBrk="0" fontAlgn="base" hangingPunct="0">
              <a:spcBef>
                <a:spcPct val="0"/>
              </a:spcBef>
              <a:spcAft>
                <a:spcPct val="0"/>
              </a:spcAft>
            </a:pPr>
            <a:endParaRPr lang="en-US" i="1"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r>
              <a:rPr kumimoji="0" lang="en-US" b="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Where </a:t>
            </a:r>
            <a:r>
              <a:rPr kumimoji="0" lang="en-US" b="0" i="1"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E</a:t>
            </a:r>
            <a:r>
              <a:rPr kumimoji="0" lang="en-US" b="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illuminance on surface (lm/m</a:t>
            </a:r>
            <a:r>
              <a:rPr kumimoji="0" lang="en-US" b="0" u="none" strike="noStrike" cap="none" normalizeH="0" baseline="30000" dirty="0" smtClean="0">
                <a:ln>
                  <a:noFill/>
                </a:ln>
                <a:solidFill>
                  <a:schemeClr val="tx1"/>
                </a:solidFill>
                <a:effectLst/>
                <a:latin typeface="Lucida Sans Unicode" pitchFamily="34" charset="0"/>
                <a:ea typeface="Times New Roman" pitchFamily="18" charset="0"/>
                <a:cs typeface="Lucida Sans Unicode" pitchFamily="34" charset="0"/>
              </a:rPr>
              <a:t>2</a:t>
            </a:r>
            <a:r>
              <a:rPr kumimoji="0" lang="en-US" b="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a:t>
            </a:r>
          </a:p>
          <a:p>
            <a:pPr lvl="0" eaLnBrk="0" fontAlgn="base" hangingPunct="0">
              <a:spcBef>
                <a:spcPct val="0"/>
              </a:spcBef>
              <a:spcAft>
                <a:spcPct val="0"/>
              </a:spcAft>
            </a:pPr>
            <a:r>
              <a:rPr lang="en-US" dirty="0" smtClean="0">
                <a:latin typeface="Lucida Sans Unicode" pitchFamily="34" charset="0"/>
                <a:ea typeface="Times New Roman" pitchFamily="18" charset="0"/>
                <a:cs typeface="Lucida Sans Unicode" pitchFamily="34" charset="0"/>
              </a:rPr>
              <a:t>          </a:t>
            </a:r>
            <a:r>
              <a:rPr lang="en-US" i="1" dirty="0" smtClean="0">
                <a:latin typeface="Lucida Sans Unicode" pitchFamily="34" charset="0"/>
                <a:ea typeface="Times New Roman" pitchFamily="18" charset="0"/>
                <a:cs typeface="Lucida Sans Unicode" pitchFamily="34" charset="0"/>
              </a:rPr>
              <a:t>F</a:t>
            </a:r>
            <a:r>
              <a:rPr lang="en-US" dirty="0" smtClean="0">
                <a:latin typeface="Lucida Sans Unicode" pitchFamily="34" charset="0"/>
                <a:ea typeface="Times New Roman" pitchFamily="18" charset="0"/>
                <a:cs typeface="Lucida Sans Unicode" pitchFamily="34" charset="0"/>
              </a:rPr>
              <a:t> = total flux reaching surface (lumen)</a:t>
            </a:r>
          </a:p>
          <a:p>
            <a:pPr lvl="0" eaLnBrk="0" fontAlgn="base" hangingPunct="0">
              <a:spcBef>
                <a:spcPct val="0"/>
              </a:spcBef>
              <a:spcAft>
                <a:spcPct val="0"/>
              </a:spcAft>
            </a:pPr>
            <a:r>
              <a:rPr kumimoji="0" lang="en-US" b="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US" b="0" i="1"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 </a:t>
            </a:r>
            <a:r>
              <a:rPr kumimoji="0" lang="en-US" b="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area of the surface (m</a:t>
            </a:r>
            <a:r>
              <a:rPr kumimoji="0" lang="en-US" b="0" u="none" strike="noStrike" cap="none" normalizeH="0" baseline="30000" dirty="0" smtClean="0">
                <a:ln>
                  <a:noFill/>
                </a:ln>
                <a:solidFill>
                  <a:schemeClr val="tx1"/>
                </a:solidFill>
                <a:effectLst/>
                <a:latin typeface="Lucida Sans Unicode" pitchFamily="34" charset="0"/>
                <a:ea typeface="Times New Roman" pitchFamily="18" charset="0"/>
                <a:cs typeface="Lucida Sans Unicode" pitchFamily="34" charset="0"/>
              </a:rPr>
              <a:t>2</a:t>
            </a:r>
            <a:r>
              <a:rPr kumimoji="0" lang="en-US" b="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a:t>
            </a:r>
            <a:endParaRPr kumimoji="0" lang="en-US" b="0" i="0" u="none" strike="noStrike" cap="none" normalizeH="0" baseline="3000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baseline="30000" dirty="0" smtClean="0">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3000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30000" dirty="0" smtClean="0">
              <a:ln>
                <a:noFill/>
              </a:ln>
              <a:solidFill>
                <a:schemeClr val="tx1"/>
              </a:solidFill>
              <a:effectLst/>
              <a:latin typeface="Lucida Sans Unicode" pitchFamily="34" charset="0"/>
              <a:cs typeface="Lucida Sans Unicode" pitchFamily="34" charset="0"/>
            </a:endParaRPr>
          </a:p>
        </p:txBody>
      </p:sp>
      <p:pic>
        <p:nvPicPr>
          <p:cNvPr id="3" name="Picture 2" descr="http://knol.google.com/k/-/-/1hvmbypv7oiib/r5ru15/properties-of-light.jpg">
            <a:hlinkClick r:id="rId2"/>
          </p:cNvPr>
          <p:cNvPicPr/>
          <p:nvPr/>
        </p:nvPicPr>
        <p:blipFill>
          <a:blip r:embed="rId3" cstate="print"/>
          <a:srcRect/>
          <a:stretch>
            <a:fillRect/>
          </a:stretch>
        </p:blipFill>
        <p:spPr bwMode="auto">
          <a:xfrm>
            <a:off x="5486400" y="1828800"/>
            <a:ext cx="3429000" cy="4191000"/>
          </a:xfrm>
          <a:prstGeom prst="rect">
            <a:avLst/>
          </a:prstGeom>
          <a:noFill/>
          <a:ln w="9525">
            <a:noFill/>
            <a:miter lim="800000"/>
            <a:headEnd/>
            <a:tailEnd/>
          </a:ln>
        </p:spPr>
      </p:pic>
      <p:sp>
        <p:nvSpPr>
          <p:cNvPr id="5" name="TextBox 4"/>
          <p:cNvSpPr txBox="1"/>
          <p:nvPr/>
        </p:nvSpPr>
        <p:spPr>
          <a:xfrm>
            <a:off x="7833360" y="5486400"/>
            <a:ext cx="1066800" cy="230832"/>
          </a:xfrm>
          <a:prstGeom prst="rect">
            <a:avLst/>
          </a:prstGeom>
          <a:noFill/>
        </p:spPr>
        <p:txBody>
          <a:bodyPr wrap="square" rtlCol="0">
            <a:spAutoFit/>
          </a:bodyPr>
          <a:lstStyle/>
          <a:p>
            <a:r>
              <a:rPr lang="en-GB" sz="900" dirty="0" smtClean="0"/>
              <a:t>Lumens / m</a:t>
            </a:r>
            <a:r>
              <a:rPr lang="en-GB" sz="700" dirty="0" smtClean="0"/>
              <a:t>2</a:t>
            </a:r>
            <a:endParaRPr lang="en-GB" sz="9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knol.google.com/k/-/-/1hvmbypv7oiib/r5ru15/properties-of-light.jpg">
            <a:hlinkClick r:id="rId2"/>
          </p:cNvPr>
          <p:cNvPicPr/>
          <p:nvPr/>
        </p:nvPicPr>
        <p:blipFill>
          <a:blip r:embed="rId3" cstate="print"/>
          <a:srcRect/>
          <a:stretch>
            <a:fillRect/>
          </a:stretch>
        </p:blipFill>
        <p:spPr bwMode="auto">
          <a:xfrm>
            <a:off x="304800" y="228600"/>
            <a:ext cx="6248400" cy="5486400"/>
          </a:xfrm>
          <a:prstGeom prst="rect">
            <a:avLst/>
          </a:prstGeom>
          <a:noFill/>
          <a:ln w="9525">
            <a:noFill/>
            <a:miter lim="800000"/>
            <a:headEnd/>
            <a:tailEnd/>
          </a:ln>
        </p:spPr>
      </p:pic>
      <p:sp>
        <p:nvSpPr>
          <p:cNvPr id="3" name="Rectangle 2"/>
          <p:cNvSpPr/>
          <p:nvPr/>
        </p:nvSpPr>
        <p:spPr>
          <a:xfrm>
            <a:off x="5791200" y="6324600"/>
            <a:ext cx="2951449" cy="369332"/>
          </a:xfrm>
          <a:prstGeom prst="rect">
            <a:avLst/>
          </a:prstGeom>
        </p:spPr>
        <p:txBody>
          <a:bodyPr wrap="none">
            <a:spAutoFit/>
          </a:bodyPr>
          <a:lstStyle/>
          <a:p>
            <a:r>
              <a:rPr lang="en-US" b="1" dirty="0" smtClean="0">
                <a:solidFill>
                  <a:srgbClr val="0070C0"/>
                </a:solidFill>
                <a:latin typeface="Lucida Sans Unicode" pitchFamily="34" charset="0"/>
                <a:ea typeface="Times New Roman" pitchFamily="18" charset="0"/>
                <a:cs typeface="Lucida Sans Unicode" pitchFamily="34" charset="0"/>
              </a:rPr>
              <a:t>1 lux = 1 lumen/metre</a:t>
            </a:r>
            <a:r>
              <a:rPr lang="en-US" b="1" baseline="30000" dirty="0" smtClean="0">
                <a:solidFill>
                  <a:srgbClr val="0070C0"/>
                </a:solidFill>
                <a:latin typeface="Lucida Sans Unicode" pitchFamily="34" charset="0"/>
                <a:ea typeface="Times New Roman" pitchFamily="18" charset="0"/>
                <a:cs typeface="Lucida Sans Unicode" pitchFamily="34" charset="0"/>
              </a:rPr>
              <a:t>2</a:t>
            </a:r>
            <a:r>
              <a:rPr lang="en-US" b="1" dirty="0" smtClean="0">
                <a:solidFill>
                  <a:srgbClr val="0070C0"/>
                </a:solidFill>
                <a:latin typeface="Lucida Sans Unicode" pitchFamily="34" charset="0"/>
                <a:ea typeface="Times New Roman" pitchFamily="18" charset="0"/>
                <a:cs typeface="Lucida Sans Unicode" pitchFamily="34" charset="0"/>
              </a:rPr>
              <a:t> </a:t>
            </a:r>
            <a:endParaRPr lang="en-GB" dirty="0"/>
          </a:p>
        </p:txBody>
      </p:sp>
      <p:sp>
        <p:nvSpPr>
          <p:cNvPr id="4" name="Rectangle 3"/>
          <p:cNvSpPr/>
          <p:nvPr/>
        </p:nvSpPr>
        <p:spPr>
          <a:xfrm>
            <a:off x="6553200" y="381000"/>
            <a:ext cx="2590800" cy="3970318"/>
          </a:xfrm>
          <a:prstGeom prst="rect">
            <a:avLst/>
          </a:prstGeom>
        </p:spPr>
        <p:txBody>
          <a:bodyPr wrap="square">
            <a:spAutoFit/>
          </a:bodyPr>
          <a:lstStyle/>
          <a:p>
            <a:r>
              <a:rPr lang="en-GB" b="1" dirty="0" smtClean="0">
                <a:solidFill>
                  <a:srgbClr val="0070C0"/>
                </a:solidFill>
              </a:rPr>
              <a:t>The Watts measure the rate at which electrical energy is being fed into the bulb.  It’s units are </a:t>
            </a:r>
          </a:p>
          <a:p>
            <a:r>
              <a:rPr lang="en-GB" b="1" dirty="0" smtClean="0">
                <a:solidFill>
                  <a:srgbClr val="0070C0"/>
                </a:solidFill>
              </a:rPr>
              <a:t>Joules / second</a:t>
            </a:r>
          </a:p>
          <a:p>
            <a:pPr algn="ctr"/>
            <a:endParaRPr lang="en-GB" b="1" dirty="0" smtClean="0">
              <a:solidFill>
                <a:srgbClr val="0070C0"/>
              </a:solidFill>
            </a:endParaRPr>
          </a:p>
          <a:p>
            <a:r>
              <a:rPr lang="en-GB" b="1" dirty="0" smtClean="0">
                <a:solidFill>
                  <a:srgbClr val="0070C0"/>
                </a:solidFill>
              </a:rPr>
              <a:t>The candela is a measure of luminous intensity - the rate at which the bulb is producing light. </a:t>
            </a:r>
          </a:p>
          <a:p>
            <a:endParaRPr lang="en-GB" b="1" dirty="0">
              <a:solidFill>
                <a:srgbClr val="0070C0"/>
              </a:solidFill>
            </a:endParaRPr>
          </a:p>
          <a:p>
            <a:r>
              <a:rPr lang="en-GB" b="1" dirty="0" smtClean="0">
                <a:solidFill>
                  <a:srgbClr val="0070C0"/>
                </a:solidFill>
              </a:rPr>
              <a:t>The link between the two is the efficiency (efficacy) of the bulb.</a:t>
            </a:r>
            <a:endParaRPr lang="en-GB" b="1" dirty="0">
              <a:solidFill>
                <a:srgbClr val="0070C0"/>
              </a:solidFill>
            </a:endParaRPr>
          </a:p>
        </p:txBody>
      </p:sp>
      <p:sp>
        <p:nvSpPr>
          <p:cNvPr id="5" name="Rectangle 4"/>
          <p:cNvSpPr/>
          <p:nvPr/>
        </p:nvSpPr>
        <p:spPr>
          <a:xfrm>
            <a:off x="6553200" y="4343400"/>
            <a:ext cx="2209800" cy="1754326"/>
          </a:xfrm>
          <a:prstGeom prst="rect">
            <a:avLst/>
          </a:prstGeom>
        </p:spPr>
        <p:txBody>
          <a:bodyPr wrap="square">
            <a:spAutoFit/>
          </a:bodyPr>
          <a:lstStyle/>
          <a:p>
            <a:r>
              <a:rPr lang="en-US" b="1" i="1" dirty="0" smtClean="0">
                <a:solidFill>
                  <a:srgbClr val="0070C0"/>
                </a:solidFill>
              </a:rPr>
              <a:t>The candlepower (candela) distribution of  light from a luminaire is usually presented as a polar graph.</a:t>
            </a:r>
            <a:endParaRPr lang="en-US" b="1" dirty="0">
              <a:solidFill>
                <a:srgbClr val="0070C0"/>
              </a:solidFill>
            </a:endParaRPr>
          </a:p>
        </p:txBody>
      </p:sp>
      <p:sp>
        <p:nvSpPr>
          <p:cNvPr id="6" name="TextBox 5"/>
          <p:cNvSpPr txBox="1"/>
          <p:nvPr/>
        </p:nvSpPr>
        <p:spPr>
          <a:xfrm>
            <a:off x="1066800" y="6019800"/>
            <a:ext cx="38100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381000"/>
            <a:ext cx="1778051" cy="523220"/>
          </a:xfrm>
          <a:prstGeom prst="rect">
            <a:avLst/>
          </a:prstGeom>
        </p:spPr>
        <p:txBody>
          <a:bodyPr wrap="none">
            <a:spAutoFit/>
          </a:bodyPr>
          <a:lstStyle/>
          <a:p>
            <a:r>
              <a:rPr lang="en-US" sz="2800" b="1" dirty="0" smtClean="0">
                <a:latin typeface="Lucida Sans Unicode" pitchFamily="34" charset="0"/>
                <a:cs typeface="Lucida Sans Unicode" pitchFamily="34" charset="0"/>
              </a:rPr>
              <a:t>Example </a:t>
            </a:r>
            <a:endParaRPr lang="en-US" sz="2800" dirty="0">
              <a:latin typeface="Lucida Sans Unicode" pitchFamily="34" charset="0"/>
              <a:cs typeface="Lucida Sans Unicode" pitchFamily="34" charset="0"/>
            </a:endParaRPr>
          </a:p>
        </p:txBody>
      </p:sp>
      <p:sp>
        <p:nvSpPr>
          <p:cNvPr id="3" name="Rectangle 2"/>
          <p:cNvSpPr/>
          <p:nvPr/>
        </p:nvSpPr>
        <p:spPr>
          <a:xfrm>
            <a:off x="457200" y="1143000"/>
            <a:ext cx="8305799" cy="2031325"/>
          </a:xfrm>
          <a:prstGeom prst="rect">
            <a:avLst/>
          </a:prstGeom>
        </p:spPr>
        <p:txBody>
          <a:bodyPr wrap="square">
            <a:spAutoFit/>
          </a:bodyPr>
          <a:lstStyle/>
          <a:p>
            <a:pPr algn="just"/>
            <a:r>
              <a:rPr lang="en-US" dirty="0" smtClean="0">
                <a:latin typeface="Lucida Sans Unicode" pitchFamily="34" charset="0"/>
                <a:ea typeface="Times New Roman" pitchFamily="18" charset="0"/>
                <a:cs typeface="Lucida Sans Unicode" pitchFamily="34" charset="0"/>
              </a:rPr>
              <a:t>A small source of light has a mean spherical intensity of 100 candela. </a:t>
            </a:r>
          </a:p>
          <a:p>
            <a:pPr algn="just"/>
            <a:r>
              <a:rPr lang="en-US" b="1" dirty="0" smtClean="0">
                <a:latin typeface="Lucida Sans Unicode" pitchFamily="34" charset="0"/>
                <a:ea typeface="Times New Roman" pitchFamily="18" charset="0"/>
                <a:cs typeface="Lucida Sans Unicode" pitchFamily="34" charset="0"/>
              </a:rPr>
              <a:t>One </a:t>
            </a:r>
            <a:r>
              <a:rPr lang="en-US" b="1" dirty="0" smtClean="0">
                <a:latin typeface="Lucida Sans Unicode" pitchFamily="34" charset="0"/>
                <a:cs typeface="Lucida Sans Unicode" pitchFamily="34" charset="0"/>
              </a:rPr>
              <a:t>Quarter </a:t>
            </a:r>
            <a:r>
              <a:rPr lang="en-US" dirty="0" smtClean="0">
                <a:latin typeface="Lucida Sans Unicode" pitchFamily="34" charset="0"/>
                <a:cs typeface="Lucida Sans Unicode" pitchFamily="34" charset="0"/>
              </a:rPr>
              <a:t>of the total flux emitted from the source falls at right angles onto a surface measuring 3m by 0.7 m. </a:t>
            </a:r>
          </a:p>
          <a:p>
            <a:pPr algn="just"/>
            <a:r>
              <a:rPr lang="en-US" dirty="0" smtClean="0">
                <a:latin typeface="Lucida Sans Unicode" pitchFamily="34" charset="0"/>
                <a:cs typeface="Lucida Sans Unicode" pitchFamily="34" charset="0"/>
              </a:rPr>
              <a:t>Calculate :-</a:t>
            </a:r>
          </a:p>
          <a:p>
            <a:endParaRPr lang="en-US" dirty="0" smtClean="0">
              <a:latin typeface="Lucida Sans Unicode" pitchFamily="34" charset="0"/>
              <a:cs typeface="Lucida Sans Unicode" pitchFamily="34" charset="0"/>
            </a:endParaRPr>
          </a:p>
          <a:p>
            <a:pPr marL="342900" indent="-342900">
              <a:buAutoNum type="alphaLcParenR"/>
            </a:pPr>
            <a:r>
              <a:rPr lang="en-US" dirty="0" smtClean="0">
                <a:latin typeface="Lucida Sans Unicode" pitchFamily="34" charset="0"/>
                <a:cs typeface="Lucida Sans Unicode" pitchFamily="34" charset="0"/>
              </a:rPr>
              <a:t>The total luminous flux given out by the source in LUMENS.</a:t>
            </a:r>
          </a:p>
          <a:p>
            <a:pPr marL="342900" indent="-342900">
              <a:buAutoNum type="alphaLcParenR"/>
            </a:pPr>
            <a:r>
              <a:rPr lang="en-US" dirty="0" smtClean="0">
                <a:latin typeface="Lucida Sans Unicode" pitchFamily="34" charset="0"/>
                <a:cs typeface="Lucida Sans Unicode" pitchFamily="34" charset="0"/>
              </a:rPr>
              <a:t>The illuminance produced on the surface in LUX.</a:t>
            </a:r>
            <a:endParaRPr lang="en-US" dirty="0"/>
          </a:p>
        </p:txBody>
      </p:sp>
      <p:sp>
        <p:nvSpPr>
          <p:cNvPr id="4" name="Rectangle 3"/>
          <p:cNvSpPr/>
          <p:nvPr/>
        </p:nvSpPr>
        <p:spPr>
          <a:xfrm>
            <a:off x="1371600" y="3429000"/>
            <a:ext cx="1143262" cy="369332"/>
          </a:xfrm>
          <a:prstGeom prst="rect">
            <a:avLst/>
          </a:prstGeom>
        </p:spPr>
        <p:txBody>
          <a:bodyPr wrap="none">
            <a:spAutoFit/>
          </a:bodyPr>
          <a:lstStyle/>
          <a:p>
            <a:r>
              <a:rPr lang="en-US" i="1" dirty="0" smtClean="0">
                <a:latin typeface="Times New Roman" pitchFamily="18" charset="0"/>
                <a:cs typeface="Times New Roman" pitchFamily="18" charset="0"/>
              </a:rPr>
              <a:t>I</a:t>
            </a:r>
            <a:r>
              <a:rPr lang="en-US" dirty="0" smtClean="0">
                <a:latin typeface="Lucida Sans Unicode" pitchFamily="34" charset="0"/>
                <a:cs typeface="Lucida Sans Unicode" pitchFamily="34" charset="0"/>
              </a:rPr>
              <a:t> = </a:t>
            </a:r>
            <a:r>
              <a:rPr lang="en-US" i="1" dirty="0" smtClean="0">
                <a:latin typeface="Lucida Sans Unicode" pitchFamily="34" charset="0"/>
                <a:cs typeface="Lucida Sans Unicode" pitchFamily="34" charset="0"/>
              </a:rPr>
              <a:t>F</a:t>
            </a:r>
            <a:r>
              <a:rPr lang="en-US" dirty="0" smtClean="0">
                <a:latin typeface="Lucida Sans Unicode" pitchFamily="34" charset="0"/>
                <a:cs typeface="Lucida Sans Unicode" pitchFamily="34" charset="0"/>
              </a:rPr>
              <a:t> </a:t>
            </a:r>
            <a:r>
              <a:rPr lang="en-US" b="1" i="1" dirty="0" smtClean="0">
                <a:latin typeface="Lucida Sans Unicode" pitchFamily="34" charset="0"/>
                <a:cs typeface="Lucida Sans Unicode" pitchFamily="34" charset="0"/>
              </a:rPr>
              <a:t> ω</a:t>
            </a:r>
            <a:r>
              <a:rPr lang="en-US" dirty="0" smtClean="0">
                <a:latin typeface="Lucida Sans Unicode" pitchFamily="34" charset="0"/>
                <a:cs typeface="Lucida Sans Unicode" pitchFamily="34" charset="0"/>
              </a:rPr>
              <a:t> </a:t>
            </a:r>
            <a:endParaRPr lang="en-US" dirty="0"/>
          </a:p>
        </p:txBody>
      </p:sp>
      <p:sp>
        <p:nvSpPr>
          <p:cNvPr id="5" name="Rectangle 4"/>
          <p:cNvSpPr/>
          <p:nvPr/>
        </p:nvSpPr>
        <p:spPr>
          <a:xfrm>
            <a:off x="1371600" y="4114800"/>
            <a:ext cx="1191352" cy="369332"/>
          </a:xfrm>
          <a:prstGeom prst="rect">
            <a:avLst/>
          </a:prstGeom>
        </p:spPr>
        <p:txBody>
          <a:bodyPr wrap="none">
            <a:spAutoFit/>
          </a:bodyPr>
          <a:lstStyle/>
          <a:p>
            <a:r>
              <a:rPr lang="en-US" i="1" dirty="0" smtClean="0">
                <a:latin typeface="Lucida Sans Unicode" pitchFamily="34" charset="0"/>
                <a:ea typeface="Times New Roman" pitchFamily="18" charset="0"/>
                <a:cs typeface="Lucida Sans Unicode" pitchFamily="34" charset="0"/>
              </a:rPr>
              <a:t>E = F / A</a:t>
            </a:r>
            <a:endParaRPr lang="en-US" dirty="0"/>
          </a:p>
        </p:txBody>
      </p:sp>
      <p:sp>
        <p:nvSpPr>
          <p:cNvPr id="6" name="TextBox 5"/>
          <p:cNvSpPr txBox="1"/>
          <p:nvPr/>
        </p:nvSpPr>
        <p:spPr>
          <a:xfrm>
            <a:off x="4953000" y="3505200"/>
            <a:ext cx="3733800" cy="369332"/>
          </a:xfrm>
          <a:prstGeom prst="rect">
            <a:avLst/>
          </a:prstGeom>
          <a:noFill/>
        </p:spPr>
        <p:txBody>
          <a:bodyPr wrap="square" rtlCol="0">
            <a:spAutoFit/>
          </a:bodyPr>
          <a:lstStyle/>
          <a:p>
            <a:r>
              <a:rPr lang="en-US" dirty="0" smtClean="0"/>
              <a:t>       Remember for a 3d sphere:  </a:t>
            </a:r>
            <a:endParaRPr lang="en-US" dirty="0"/>
          </a:p>
        </p:txBody>
      </p:sp>
      <p:sp>
        <p:nvSpPr>
          <p:cNvPr id="7" name="Rectangle 6"/>
          <p:cNvSpPr/>
          <p:nvPr/>
        </p:nvSpPr>
        <p:spPr>
          <a:xfrm>
            <a:off x="5791200" y="3962400"/>
            <a:ext cx="465192" cy="369332"/>
          </a:xfrm>
          <a:prstGeom prst="rect">
            <a:avLst/>
          </a:prstGeom>
        </p:spPr>
        <p:txBody>
          <a:bodyPr wrap="none">
            <a:spAutoFit/>
          </a:bodyPr>
          <a:lstStyle/>
          <a:p>
            <a:r>
              <a:rPr lang="en-US" b="1" i="1" dirty="0" smtClean="0">
                <a:latin typeface="Lucida Sans Unicode" pitchFamily="34" charset="0"/>
                <a:cs typeface="Lucida Sans Unicode" pitchFamily="34" charset="0"/>
              </a:rPr>
              <a:t>ω</a:t>
            </a:r>
            <a:r>
              <a:rPr lang="en-US" dirty="0" smtClean="0">
                <a:latin typeface="Lucida Sans Unicode" pitchFamily="34" charset="0"/>
                <a:cs typeface="Lucida Sans Unicode" pitchFamily="34" charset="0"/>
              </a:rPr>
              <a:t> </a:t>
            </a:r>
            <a:endParaRPr lang="en-US" dirty="0"/>
          </a:p>
        </p:txBody>
      </p:sp>
      <p:sp>
        <p:nvSpPr>
          <p:cNvPr id="8" name="TextBox 7"/>
          <p:cNvSpPr txBox="1"/>
          <p:nvPr/>
        </p:nvSpPr>
        <p:spPr>
          <a:xfrm>
            <a:off x="6400800" y="3657600"/>
            <a:ext cx="304800" cy="646331"/>
          </a:xfrm>
          <a:prstGeom prst="rect">
            <a:avLst/>
          </a:prstGeom>
          <a:noFill/>
        </p:spPr>
        <p:txBody>
          <a:bodyPr wrap="square" rtlCol="0">
            <a:spAutoFit/>
          </a:bodyPr>
          <a:lstStyle/>
          <a:p>
            <a:r>
              <a:rPr lang="en-US" dirty="0" smtClean="0"/>
              <a:t>                =  </a:t>
            </a:r>
            <a:endParaRPr lang="en-US" dirty="0"/>
          </a:p>
        </p:txBody>
      </p:sp>
      <p:sp>
        <p:nvSpPr>
          <p:cNvPr id="9" name="Rectangle 8"/>
          <p:cNvSpPr/>
          <p:nvPr/>
        </p:nvSpPr>
        <p:spPr>
          <a:xfrm>
            <a:off x="6705600" y="3962400"/>
            <a:ext cx="1779398" cy="369332"/>
          </a:xfrm>
          <a:prstGeom prst="rect">
            <a:avLst/>
          </a:prstGeom>
        </p:spPr>
        <p:txBody>
          <a:bodyPr wrap="none">
            <a:spAutoFit/>
          </a:bodyPr>
          <a:lstStyle/>
          <a:p>
            <a:r>
              <a:rPr lang="en-US" dirty="0" smtClean="0">
                <a:latin typeface="Lucida Sans Unicode" pitchFamily="34" charset="0"/>
                <a:cs typeface="Lucida Sans Unicode" pitchFamily="34" charset="0"/>
              </a:rPr>
              <a:t>4</a:t>
            </a:r>
            <a:r>
              <a:rPr lang="en-US" i="1" dirty="0" smtClean="0"/>
              <a:t> π   (steradians)</a:t>
            </a:r>
            <a:endParaRPr lang="en-US" dirty="0"/>
          </a:p>
        </p:txBody>
      </p:sp>
      <p:sp>
        <p:nvSpPr>
          <p:cNvPr id="10" name="TextBox 9"/>
          <p:cNvSpPr txBox="1"/>
          <p:nvPr/>
        </p:nvSpPr>
        <p:spPr>
          <a:xfrm>
            <a:off x="5029200" y="3886200"/>
            <a:ext cx="1066800" cy="646331"/>
          </a:xfrm>
          <a:prstGeom prst="rect">
            <a:avLst/>
          </a:prstGeom>
          <a:noFill/>
        </p:spPr>
        <p:txBody>
          <a:bodyPr wrap="square" rtlCol="0">
            <a:spAutoFit/>
          </a:bodyPr>
          <a:lstStyle/>
          <a:p>
            <a:r>
              <a:rPr lang="en-US" dirty="0" smtClean="0"/>
              <a:t>Solid Angle</a:t>
            </a:r>
            <a:endParaRPr lang="en-US" dirty="0"/>
          </a:p>
        </p:txBody>
      </p:sp>
      <p:sp>
        <p:nvSpPr>
          <p:cNvPr id="11" name="Rectangle 10"/>
          <p:cNvSpPr/>
          <p:nvPr/>
        </p:nvSpPr>
        <p:spPr>
          <a:xfrm>
            <a:off x="1905000" y="3429000"/>
            <a:ext cx="380232" cy="369332"/>
          </a:xfrm>
          <a:prstGeom prst="rect">
            <a:avLst/>
          </a:prstGeom>
        </p:spPr>
        <p:txBody>
          <a:bodyPr wrap="none">
            <a:spAutoFit/>
          </a:bodyPr>
          <a:lstStyle/>
          <a:p>
            <a:r>
              <a:rPr lang="en-US" i="1" dirty="0" smtClean="0">
                <a:latin typeface="Lucida Sans Unicode" pitchFamily="34" charset="0"/>
                <a:ea typeface="Times New Roman" pitchFamily="18" charset="0"/>
                <a:cs typeface="Lucida Sans Unicode" pitchFamily="34" charset="0"/>
              </a:rPr>
              <a:t>/ </a:t>
            </a:r>
            <a:endParaRPr lang="en-US" dirty="0"/>
          </a:p>
        </p:txBody>
      </p:sp>
      <p:sp>
        <p:nvSpPr>
          <p:cNvPr id="12" name="TextBox 11"/>
          <p:cNvSpPr txBox="1"/>
          <p:nvPr/>
        </p:nvSpPr>
        <p:spPr>
          <a:xfrm>
            <a:off x="914400" y="5181600"/>
            <a:ext cx="6934200" cy="646331"/>
          </a:xfrm>
          <a:prstGeom prst="rect">
            <a:avLst/>
          </a:prstGeom>
          <a:noFill/>
        </p:spPr>
        <p:txBody>
          <a:bodyPr wrap="square" rtlCol="0">
            <a:spAutoFit/>
          </a:bodyPr>
          <a:lstStyle/>
          <a:p>
            <a:r>
              <a:rPr lang="en-GB" b="1" dirty="0" smtClean="0">
                <a:solidFill>
                  <a:srgbClr val="0070C0"/>
                </a:solidFill>
              </a:rPr>
              <a:t>Step 1: Find the Flux ‘F’</a:t>
            </a:r>
          </a:p>
          <a:p>
            <a:r>
              <a:rPr lang="en-GB" b="1" dirty="0" smtClean="0">
                <a:solidFill>
                  <a:srgbClr val="0070C0"/>
                </a:solidFill>
              </a:rPr>
              <a:t>Step 2: Calculate the Area....then find the Illuminance ‘E’.</a:t>
            </a:r>
            <a:endParaRPr lang="en-GB" b="1" dirty="0">
              <a:solidFill>
                <a:srgbClr val="0070C0"/>
              </a:solidFill>
            </a:endParaRPr>
          </a:p>
        </p:txBody>
      </p:sp>
      <p:sp>
        <p:nvSpPr>
          <p:cNvPr id="13" name="TextBox 12"/>
          <p:cNvSpPr txBox="1"/>
          <p:nvPr/>
        </p:nvSpPr>
        <p:spPr>
          <a:xfrm>
            <a:off x="5486400" y="6172200"/>
            <a:ext cx="3505200" cy="523220"/>
          </a:xfrm>
          <a:prstGeom prst="rect">
            <a:avLst/>
          </a:prstGeom>
          <a:noFill/>
        </p:spPr>
        <p:txBody>
          <a:bodyPr wrap="square" rtlCol="0">
            <a:spAutoFit/>
          </a:bodyPr>
          <a:lstStyle/>
          <a:p>
            <a:pPr algn="ctr"/>
            <a:r>
              <a:rPr lang="en-GB" sz="2800" b="1" dirty="0" smtClean="0">
                <a:solidFill>
                  <a:srgbClr val="0070C0"/>
                </a:solidFill>
              </a:rPr>
              <a:t>COPY DOWN</a:t>
            </a:r>
            <a:endParaRPr lang="en-GB" sz="28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1" end="1"/>
                                            </p:txEl>
                                          </p:spTgt>
                                        </p:tgtEl>
                                        <p:attrNameLst>
                                          <p:attrName>style.visibility</p:attrName>
                                        </p:attrNameLst>
                                      </p:cBhvr>
                                      <p:to>
                                        <p:strVal val="visible"/>
                                      </p:to>
                                    </p:set>
                                    <p:anim calcmode="lin" valueType="num">
                                      <p:cBhvr additive="base">
                                        <p:cTn id="13"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5800" y="3048000"/>
            <a:ext cx="7772400" cy="2590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85800" y="457200"/>
            <a:ext cx="1577676" cy="523220"/>
          </a:xfrm>
          <a:prstGeom prst="rect">
            <a:avLst/>
          </a:prstGeom>
        </p:spPr>
        <p:txBody>
          <a:bodyPr wrap="none">
            <a:spAutoFit/>
          </a:bodyPr>
          <a:lstStyle/>
          <a:p>
            <a:r>
              <a:rPr lang="en-US" sz="2800" b="1" dirty="0" smtClean="0">
                <a:latin typeface="Lucida Sans Unicode" pitchFamily="34" charset="0"/>
                <a:cs typeface="Lucida Sans Unicode" pitchFamily="34" charset="0"/>
              </a:rPr>
              <a:t>Answer </a:t>
            </a:r>
            <a:endParaRPr lang="en-US" sz="2800" dirty="0">
              <a:latin typeface="Lucida Sans Unicode" pitchFamily="34" charset="0"/>
              <a:cs typeface="Lucida Sans Unicode" pitchFamily="34" charset="0"/>
            </a:endParaRPr>
          </a:p>
        </p:txBody>
      </p:sp>
      <p:sp>
        <p:nvSpPr>
          <p:cNvPr id="3" name="Rectangle 2"/>
          <p:cNvSpPr/>
          <p:nvPr/>
        </p:nvSpPr>
        <p:spPr>
          <a:xfrm>
            <a:off x="762000" y="1143000"/>
            <a:ext cx="7962436" cy="5355312"/>
          </a:xfrm>
          <a:prstGeom prst="rect">
            <a:avLst/>
          </a:prstGeom>
        </p:spPr>
        <p:txBody>
          <a:bodyPr wrap="none">
            <a:spAutoFit/>
          </a:bodyPr>
          <a:lstStyle/>
          <a:p>
            <a:r>
              <a:rPr lang="en-US" dirty="0" smtClean="0">
                <a:latin typeface="Lucida Sans Unicode" pitchFamily="34" charset="0"/>
                <a:ea typeface="Times New Roman" pitchFamily="18" charset="0"/>
                <a:cs typeface="Lucida Sans Unicode" pitchFamily="34" charset="0"/>
              </a:rPr>
              <a:t>A small source of light has a mean spherical intensity of 100cd. One </a:t>
            </a:r>
          </a:p>
          <a:p>
            <a:r>
              <a:rPr lang="en-US" dirty="0" smtClean="0">
                <a:latin typeface="Lucida Sans Unicode" pitchFamily="34" charset="0"/>
                <a:cs typeface="Lucida Sans Unicode" pitchFamily="34" charset="0"/>
              </a:rPr>
              <a:t>Quarter of the total flux emitted from the source falls at right angles </a:t>
            </a:r>
          </a:p>
          <a:p>
            <a:r>
              <a:rPr lang="en-US" dirty="0" smtClean="0">
                <a:latin typeface="Lucida Sans Unicode" pitchFamily="34" charset="0"/>
                <a:cs typeface="Lucida Sans Unicode" pitchFamily="34" charset="0"/>
              </a:rPr>
              <a:t>onto a surface measuring 3m by 0.7 m. Calculate :-</a:t>
            </a:r>
          </a:p>
          <a:p>
            <a:endParaRPr lang="en-US" dirty="0" smtClean="0">
              <a:latin typeface="Lucida Sans Unicode" pitchFamily="34" charset="0"/>
              <a:cs typeface="Lucida Sans Unicode" pitchFamily="34" charset="0"/>
            </a:endParaRPr>
          </a:p>
          <a:p>
            <a:pPr marL="342900" indent="-342900">
              <a:buAutoNum type="alphaLcParenR"/>
            </a:pPr>
            <a:r>
              <a:rPr lang="en-US" dirty="0" smtClean="0">
                <a:latin typeface="Lucida Sans Unicode" pitchFamily="34" charset="0"/>
                <a:cs typeface="Lucida Sans Unicode" pitchFamily="34" charset="0"/>
              </a:rPr>
              <a:t>The total luminous flux given out by the source</a:t>
            </a:r>
          </a:p>
          <a:p>
            <a:pPr marL="342900" indent="-342900">
              <a:buAutoNum type="alphaLcParenR"/>
            </a:pPr>
            <a:r>
              <a:rPr lang="en-US" dirty="0" smtClean="0">
                <a:latin typeface="Lucida Sans Unicode" pitchFamily="34" charset="0"/>
                <a:cs typeface="Lucida Sans Unicode" pitchFamily="34" charset="0"/>
              </a:rPr>
              <a:t>The illuminance produced on the surface</a:t>
            </a:r>
          </a:p>
          <a:p>
            <a:pPr marL="342900" indent="-342900">
              <a:buAutoNum type="alphaLcParenR"/>
            </a:pPr>
            <a:endParaRPr lang="en-US" dirty="0" smtClean="0">
              <a:latin typeface="Lucida Sans Unicode" pitchFamily="34" charset="0"/>
              <a:cs typeface="Lucida Sans Unicode" pitchFamily="34" charset="0"/>
            </a:endParaRPr>
          </a:p>
          <a:p>
            <a:pPr marL="342900" indent="-342900"/>
            <a:r>
              <a:rPr lang="en-US" dirty="0" smtClean="0">
                <a:latin typeface="Lucida Sans Unicode" pitchFamily="34" charset="0"/>
                <a:cs typeface="Lucida Sans Unicode" pitchFamily="34" charset="0"/>
              </a:rPr>
              <a:t>a) </a:t>
            </a:r>
            <a:r>
              <a:rPr lang="en-US" i="1" dirty="0" smtClean="0">
                <a:latin typeface="Times New Roman" pitchFamily="18" charset="0"/>
                <a:cs typeface="Times New Roman" pitchFamily="18" charset="0"/>
              </a:rPr>
              <a:t>	I</a:t>
            </a:r>
            <a:r>
              <a:rPr lang="en-US" dirty="0" smtClean="0">
                <a:latin typeface="Times New Roman" pitchFamily="18" charset="0"/>
                <a:cs typeface="Times New Roman" pitchFamily="18" charset="0"/>
              </a:rPr>
              <a:t> </a:t>
            </a:r>
            <a:r>
              <a:rPr lang="en-US" dirty="0" smtClean="0">
                <a:latin typeface="Lucida Sans Unicode" pitchFamily="34" charset="0"/>
                <a:cs typeface="Lucida Sans Unicode" pitchFamily="34" charset="0"/>
              </a:rPr>
              <a:t>= 100cd ; </a:t>
            </a:r>
            <a:r>
              <a:rPr lang="en-US" i="1" dirty="0" smtClean="0">
                <a:latin typeface="Lucida Sans Unicode" pitchFamily="34" charset="0"/>
                <a:cs typeface="Lucida Sans Unicode" pitchFamily="34" charset="0"/>
              </a:rPr>
              <a:t>ω = </a:t>
            </a:r>
            <a:r>
              <a:rPr lang="en-US" dirty="0" smtClean="0">
                <a:latin typeface="Lucida Sans Unicode" pitchFamily="34" charset="0"/>
                <a:cs typeface="Lucida Sans Unicode" pitchFamily="34" charset="0"/>
              </a:rPr>
              <a:t>4</a:t>
            </a:r>
            <a:r>
              <a:rPr lang="en-US" i="1" dirty="0" smtClean="0"/>
              <a:t> π </a:t>
            </a:r>
            <a:r>
              <a:rPr lang="en-US" b="1" i="1" dirty="0" smtClean="0"/>
              <a:t>;  </a:t>
            </a:r>
            <a:r>
              <a:rPr lang="en-US" i="1" dirty="0" smtClean="0"/>
              <a:t>F</a:t>
            </a:r>
            <a:r>
              <a:rPr lang="en-US" b="1" i="1" dirty="0" smtClean="0"/>
              <a:t> </a:t>
            </a:r>
            <a:r>
              <a:rPr lang="en-US" dirty="0" smtClean="0"/>
              <a:t>= ?  </a:t>
            </a:r>
          </a:p>
          <a:p>
            <a:pPr marL="342900" indent="-342900">
              <a:buAutoNum type="alphaLcParenR"/>
            </a:pPr>
            <a:endParaRPr lang="en-US" dirty="0" smtClean="0"/>
          </a:p>
          <a:p>
            <a:pPr marL="342900" indent="-342900"/>
            <a:r>
              <a:rPr lang="en-US" i="1" dirty="0" smtClean="0">
                <a:latin typeface="Times New Roman" pitchFamily="18" charset="0"/>
                <a:cs typeface="Times New Roman" pitchFamily="18" charset="0"/>
              </a:rPr>
              <a:t>		I</a:t>
            </a:r>
            <a:r>
              <a:rPr lang="en-US" dirty="0" smtClean="0">
                <a:latin typeface="Lucida Sans Unicode" pitchFamily="34" charset="0"/>
                <a:cs typeface="Lucida Sans Unicode" pitchFamily="34" charset="0"/>
              </a:rPr>
              <a:t> = </a:t>
            </a:r>
            <a:r>
              <a:rPr lang="en-US" i="1" dirty="0" smtClean="0">
                <a:latin typeface="Lucida Sans Unicode" pitchFamily="34" charset="0"/>
                <a:cs typeface="Lucida Sans Unicode" pitchFamily="34" charset="0"/>
              </a:rPr>
              <a:t>F </a:t>
            </a:r>
            <a:r>
              <a:rPr lang="en-US" dirty="0" smtClean="0">
                <a:latin typeface="Lucida Sans Unicode" pitchFamily="34" charset="0"/>
                <a:cs typeface="Lucida Sans Unicode" pitchFamily="34" charset="0"/>
              </a:rPr>
              <a:t>/</a:t>
            </a:r>
            <a:r>
              <a:rPr lang="en-US" b="1" i="1" dirty="0" smtClean="0">
                <a:latin typeface="Lucida Sans Unicode" pitchFamily="34" charset="0"/>
                <a:cs typeface="Lucida Sans Unicode" pitchFamily="34" charset="0"/>
              </a:rPr>
              <a:t> </a:t>
            </a:r>
            <a:r>
              <a:rPr lang="en-US" i="1" dirty="0" smtClean="0">
                <a:latin typeface="Lucida Sans Unicode" pitchFamily="34" charset="0"/>
                <a:cs typeface="Lucida Sans Unicode" pitchFamily="34" charset="0"/>
              </a:rPr>
              <a:t>ω</a:t>
            </a:r>
          </a:p>
          <a:p>
            <a:pPr marL="342900" indent="-342900"/>
            <a:r>
              <a:rPr lang="en-US" b="1"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100  = </a:t>
            </a:r>
            <a:r>
              <a:rPr lang="en-US" i="1" dirty="0" smtClean="0">
                <a:latin typeface="Lucida Sans Unicode" pitchFamily="34" charset="0"/>
                <a:cs typeface="Lucida Sans Unicode" pitchFamily="34" charset="0"/>
              </a:rPr>
              <a:t>F </a:t>
            </a:r>
            <a:r>
              <a:rPr lang="en-US" dirty="0" smtClean="0">
                <a:latin typeface="Lucida Sans Unicode" pitchFamily="34" charset="0"/>
                <a:cs typeface="Lucida Sans Unicode" pitchFamily="34" charset="0"/>
              </a:rPr>
              <a:t>/</a:t>
            </a:r>
            <a:r>
              <a:rPr lang="en-US" b="1"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4</a:t>
            </a:r>
            <a:r>
              <a:rPr lang="en-US" i="1" dirty="0" smtClean="0"/>
              <a:t> π</a:t>
            </a:r>
          </a:p>
          <a:p>
            <a:pPr marL="342900" indent="-342900"/>
            <a:r>
              <a:rPr lang="en-US" i="1" dirty="0" smtClean="0">
                <a:latin typeface="Lucida Sans Unicode" pitchFamily="34" charset="0"/>
                <a:cs typeface="Lucida Sans Unicode" pitchFamily="34" charset="0"/>
              </a:rPr>
              <a:t>           F  </a:t>
            </a:r>
            <a:r>
              <a:rPr lang="en-US" dirty="0" smtClean="0">
                <a:latin typeface="Lucida Sans Unicode" pitchFamily="34" charset="0"/>
                <a:cs typeface="Lucida Sans Unicode" pitchFamily="34" charset="0"/>
              </a:rPr>
              <a:t>= 100 x 4</a:t>
            </a:r>
            <a:r>
              <a:rPr lang="en-US" i="1" dirty="0" smtClean="0"/>
              <a:t> π</a:t>
            </a:r>
          </a:p>
          <a:p>
            <a:pPr marL="342900" indent="-342900"/>
            <a:r>
              <a:rPr lang="en-US" i="1" dirty="0" smtClean="0"/>
              <a:t>               </a:t>
            </a:r>
            <a:r>
              <a:rPr lang="en-US" i="1" dirty="0" smtClean="0">
                <a:latin typeface="Lucida Sans Unicode" pitchFamily="34" charset="0"/>
                <a:cs typeface="Lucida Sans Unicode" pitchFamily="34" charset="0"/>
              </a:rPr>
              <a:t>F  </a:t>
            </a:r>
            <a:r>
              <a:rPr lang="en-US" dirty="0" smtClean="0">
                <a:latin typeface="Lucida Sans Unicode" pitchFamily="34" charset="0"/>
                <a:cs typeface="Lucida Sans Unicode" pitchFamily="34" charset="0"/>
              </a:rPr>
              <a:t>= 1256.64</a:t>
            </a:r>
          </a:p>
          <a:p>
            <a:pPr marL="342900" indent="-342900"/>
            <a:r>
              <a:rPr lang="en-US" i="1" dirty="0" smtClean="0">
                <a:latin typeface="Lucida Sans Unicode" pitchFamily="34" charset="0"/>
                <a:cs typeface="Lucida Sans Unicode" pitchFamily="34" charset="0"/>
              </a:rPr>
              <a:t>       </a:t>
            </a:r>
          </a:p>
          <a:p>
            <a:pPr marL="342900" indent="-342900"/>
            <a:r>
              <a:rPr lang="en-US"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Therefore total luminous flux = </a:t>
            </a:r>
            <a:r>
              <a:rPr lang="en-US" b="1" dirty="0" smtClean="0">
                <a:solidFill>
                  <a:srgbClr val="0070C0"/>
                </a:solidFill>
                <a:latin typeface="Lucida Sans Unicode" pitchFamily="34" charset="0"/>
                <a:cs typeface="Lucida Sans Unicode" pitchFamily="34" charset="0"/>
              </a:rPr>
              <a:t>1256.64 lm</a:t>
            </a:r>
            <a:endParaRPr lang="en-US" b="1" dirty="0" smtClean="0">
              <a:solidFill>
                <a:srgbClr val="0070C0"/>
              </a:solidFill>
            </a:endParaRPr>
          </a:p>
          <a:p>
            <a:pPr marL="342900" indent="-342900"/>
            <a:endParaRPr lang="en-US" dirty="0" smtClean="0"/>
          </a:p>
          <a:p>
            <a:pPr marL="342900" indent="-342900"/>
            <a:r>
              <a:rPr lang="en-US" i="1" dirty="0" smtClean="0"/>
              <a:t>          </a:t>
            </a:r>
            <a:endParaRPr lang="en-US" dirty="0" smtClean="0"/>
          </a:p>
          <a:p>
            <a:pPr marL="342900" indent="-342900"/>
            <a:endParaRPr lang="en-US" dirty="0" smtClean="0"/>
          </a:p>
          <a:p>
            <a:pPr marL="342900" indent="-342900"/>
            <a:r>
              <a:rPr lang="en-US" dirty="0" smtClean="0"/>
              <a:t>     </a:t>
            </a:r>
            <a:endParaRPr lang="en-US"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3048000"/>
            <a:ext cx="7772400" cy="2971800"/>
          </a:xfrm>
          <a:prstGeom prst="rect">
            <a:avLst/>
          </a:prstGeom>
          <a:solidFill>
            <a:schemeClr val="accent5">
              <a:lumMod val="20000"/>
              <a:lumOff val="8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85800" y="457200"/>
            <a:ext cx="1577676" cy="523220"/>
          </a:xfrm>
          <a:prstGeom prst="rect">
            <a:avLst/>
          </a:prstGeom>
        </p:spPr>
        <p:txBody>
          <a:bodyPr wrap="none">
            <a:spAutoFit/>
          </a:bodyPr>
          <a:lstStyle/>
          <a:p>
            <a:r>
              <a:rPr lang="en-US" sz="2800" b="1" dirty="0" smtClean="0">
                <a:latin typeface="Lucida Sans Unicode" pitchFamily="34" charset="0"/>
                <a:cs typeface="Lucida Sans Unicode" pitchFamily="34" charset="0"/>
              </a:rPr>
              <a:t>Answer </a:t>
            </a:r>
            <a:endParaRPr lang="en-US" sz="2800" dirty="0">
              <a:latin typeface="Lucida Sans Unicode" pitchFamily="34" charset="0"/>
              <a:cs typeface="Lucida Sans Unicode" pitchFamily="34" charset="0"/>
            </a:endParaRPr>
          </a:p>
        </p:txBody>
      </p:sp>
      <p:sp>
        <p:nvSpPr>
          <p:cNvPr id="3" name="Rectangle 2"/>
          <p:cNvSpPr/>
          <p:nvPr/>
        </p:nvSpPr>
        <p:spPr>
          <a:xfrm>
            <a:off x="762000" y="1143000"/>
            <a:ext cx="7962436" cy="5632311"/>
          </a:xfrm>
          <a:prstGeom prst="rect">
            <a:avLst/>
          </a:prstGeom>
        </p:spPr>
        <p:txBody>
          <a:bodyPr wrap="none">
            <a:spAutoFit/>
          </a:bodyPr>
          <a:lstStyle/>
          <a:p>
            <a:r>
              <a:rPr lang="en-US" dirty="0" smtClean="0">
                <a:latin typeface="Lucida Sans Unicode" pitchFamily="34" charset="0"/>
                <a:ea typeface="Times New Roman" pitchFamily="18" charset="0"/>
                <a:cs typeface="Lucida Sans Unicode" pitchFamily="34" charset="0"/>
              </a:rPr>
              <a:t>A small source of light has a mean spherical intensity of 100cd. One </a:t>
            </a:r>
          </a:p>
          <a:p>
            <a:r>
              <a:rPr lang="en-US" dirty="0" smtClean="0">
                <a:latin typeface="Lucida Sans Unicode" pitchFamily="34" charset="0"/>
                <a:cs typeface="Lucida Sans Unicode" pitchFamily="34" charset="0"/>
              </a:rPr>
              <a:t>Quarter of the total flux emitted from the source falls at right angles </a:t>
            </a:r>
          </a:p>
          <a:p>
            <a:r>
              <a:rPr lang="en-US" dirty="0" smtClean="0">
                <a:latin typeface="Lucida Sans Unicode" pitchFamily="34" charset="0"/>
                <a:cs typeface="Lucida Sans Unicode" pitchFamily="34" charset="0"/>
              </a:rPr>
              <a:t>onto a surface measuring 3m by 0.7 m. Calculate :-</a:t>
            </a:r>
          </a:p>
          <a:p>
            <a:endParaRPr lang="en-US" dirty="0" smtClean="0">
              <a:latin typeface="Lucida Sans Unicode" pitchFamily="34" charset="0"/>
              <a:cs typeface="Lucida Sans Unicode" pitchFamily="34" charset="0"/>
            </a:endParaRPr>
          </a:p>
          <a:p>
            <a:pPr marL="342900" indent="-342900">
              <a:buAutoNum type="alphaLcParenR"/>
            </a:pPr>
            <a:r>
              <a:rPr lang="en-US" dirty="0" smtClean="0">
                <a:latin typeface="Lucida Sans Unicode" pitchFamily="34" charset="0"/>
                <a:cs typeface="Lucida Sans Unicode" pitchFamily="34" charset="0"/>
              </a:rPr>
              <a:t>The total luminous flux given out by the source</a:t>
            </a:r>
          </a:p>
          <a:p>
            <a:pPr marL="342900" indent="-342900">
              <a:buAutoNum type="alphaLcParenR"/>
            </a:pPr>
            <a:r>
              <a:rPr lang="en-US" dirty="0" smtClean="0">
                <a:latin typeface="Lucida Sans Unicode" pitchFamily="34" charset="0"/>
                <a:cs typeface="Lucida Sans Unicode" pitchFamily="34" charset="0"/>
              </a:rPr>
              <a:t>The illuminance produced on the surface</a:t>
            </a:r>
          </a:p>
          <a:p>
            <a:pPr marL="342900" indent="-342900">
              <a:buAutoNum type="alphaLcParenR"/>
            </a:pPr>
            <a:endParaRPr lang="en-US" dirty="0" smtClean="0">
              <a:latin typeface="Lucida Sans Unicode" pitchFamily="34" charset="0"/>
              <a:cs typeface="Lucida Sans Unicode" pitchFamily="34" charset="0"/>
            </a:endParaRPr>
          </a:p>
          <a:p>
            <a:pPr marL="342900" indent="-342900"/>
            <a:r>
              <a:rPr lang="en-US" dirty="0" smtClean="0">
                <a:latin typeface="Lucida Sans Unicode" pitchFamily="34" charset="0"/>
                <a:cs typeface="Lucida Sans Unicode" pitchFamily="34" charset="0"/>
              </a:rPr>
              <a:t>b) </a:t>
            </a:r>
            <a:r>
              <a:rPr lang="en-US" i="1" dirty="0" smtClean="0">
                <a:latin typeface="Lucida Sans Unicode" pitchFamily="34" charset="0"/>
                <a:cs typeface="Lucida Sans Unicode" pitchFamily="34" charset="0"/>
              </a:rPr>
              <a:t>F</a:t>
            </a:r>
            <a:r>
              <a:rPr lang="en-US" b="1"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 1256.64 x 0.25 = 314.16 lm </a:t>
            </a:r>
          </a:p>
          <a:p>
            <a:pPr marL="342900" indent="-342900"/>
            <a:r>
              <a:rPr lang="en-US" dirty="0" smtClean="0">
                <a:latin typeface="Lucida Sans Unicode" pitchFamily="34" charset="0"/>
                <a:cs typeface="Lucida Sans Unicode" pitchFamily="34" charset="0"/>
              </a:rPr>
              <a:t>    </a:t>
            </a:r>
            <a:r>
              <a:rPr lang="en-US" i="1" dirty="0" smtClean="0">
                <a:latin typeface="Lucida Sans Unicode" pitchFamily="34" charset="0"/>
                <a:cs typeface="Lucida Sans Unicode" pitchFamily="34" charset="0"/>
              </a:rPr>
              <a:t>A</a:t>
            </a:r>
            <a:r>
              <a:rPr lang="en-US" dirty="0" smtClean="0">
                <a:latin typeface="Lucida Sans Unicode" pitchFamily="34" charset="0"/>
                <a:cs typeface="Lucida Sans Unicode" pitchFamily="34" charset="0"/>
              </a:rPr>
              <a:t> = 3 m x 0.7m = 2.1 m</a:t>
            </a:r>
            <a:r>
              <a:rPr lang="en-US" baseline="30000" dirty="0" smtClean="0">
                <a:latin typeface="Lucida Sans Unicode" pitchFamily="34" charset="0"/>
                <a:cs typeface="Lucida Sans Unicode" pitchFamily="34" charset="0"/>
              </a:rPr>
              <a:t>2</a:t>
            </a:r>
          </a:p>
          <a:p>
            <a:pPr marL="342900" indent="-342900"/>
            <a:r>
              <a:rPr lang="en-US" dirty="0" smtClean="0">
                <a:latin typeface="Lucida Sans Unicode" pitchFamily="34" charset="0"/>
                <a:cs typeface="Lucida Sans Unicode" pitchFamily="34" charset="0"/>
              </a:rPr>
              <a:t>    </a:t>
            </a:r>
            <a:r>
              <a:rPr lang="en-US" i="1" dirty="0" smtClean="0">
                <a:latin typeface="Lucida Sans Unicode" pitchFamily="34" charset="0"/>
                <a:cs typeface="Lucida Sans Unicode" pitchFamily="34" charset="0"/>
              </a:rPr>
              <a:t>E</a:t>
            </a:r>
            <a:r>
              <a:rPr lang="en-US" dirty="0" smtClean="0">
                <a:latin typeface="Lucida Sans Unicode" pitchFamily="34" charset="0"/>
                <a:cs typeface="Lucida Sans Unicode" pitchFamily="34" charset="0"/>
              </a:rPr>
              <a:t> = ?</a:t>
            </a:r>
          </a:p>
          <a:p>
            <a:pPr marL="342900" indent="-342900"/>
            <a:r>
              <a:rPr lang="en-US" dirty="0" smtClean="0">
                <a:latin typeface="Lucida Sans Unicode" pitchFamily="34" charset="0"/>
                <a:cs typeface="Lucida Sans Unicode" pitchFamily="34" charset="0"/>
              </a:rPr>
              <a:t> </a:t>
            </a:r>
          </a:p>
          <a:p>
            <a:pPr marL="342900" indent="-342900"/>
            <a:r>
              <a:rPr lang="en-US" i="1" dirty="0" smtClean="0">
                <a:latin typeface="Lucida Sans Unicode" pitchFamily="34" charset="0"/>
                <a:ea typeface="Times New Roman" pitchFamily="18" charset="0"/>
                <a:cs typeface="Lucida Sans Unicode" pitchFamily="34" charset="0"/>
              </a:rPr>
              <a:t>		E </a:t>
            </a:r>
            <a:r>
              <a:rPr lang="en-US" dirty="0" smtClean="0">
                <a:latin typeface="Lucida Sans Unicode" pitchFamily="34" charset="0"/>
                <a:ea typeface="Times New Roman" pitchFamily="18" charset="0"/>
                <a:cs typeface="Lucida Sans Unicode" pitchFamily="34" charset="0"/>
              </a:rPr>
              <a:t>=</a:t>
            </a:r>
            <a:r>
              <a:rPr lang="en-US" i="1" dirty="0" smtClean="0">
                <a:latin typeface="Lucida Sans Unicode" pitchFamily="34" charset="0"/>
                <a:ea typeface="Times New Roman" pitchFamily="18" charset="0"/>
                <a:cs typeface="Lucida Sans Unicode" pitchFamily="34" charset="0"/>
              </a:rPr>
              <a:t> F / A </a:t>
            </a:r>
          </a:p>
          <a:p>
            <a:pPr marL="342900" indent="-342900"/>
            <a:r>
              <a:rPr lang="en-US" i="1" dirty="0" smtClean="0">
                <a:latin typeface="Lucida Sans Unicode" pitchFamily="34" charset="0"/>
                <a:cs typeface="Lucida Sans Unicode" pitchFamily="34" charset="0"/>
              </a:rPr>
              <a:t>            E </a:t>
            </a:r>
            <a:r>
              <a:rPr lang="en-US" dirty="0" smtClean="0">
                <a:latin typeface="Lucida Sans Unicode" pitchFamily="34" charset="0"/>
                <a:cs typeface="Lucida Sans Unicode" pitchFamily="34" charset="0"/>
              </a:rPr>
              <a:t>= 314.16 /2.1 </a:t>
            </a:r>
          </a:p>
          <a:p>
            <a:pPr marL="342900" indent="-342900"/>
            <a:r>
              <a:rPr lang="en-US" dirty="0" smtClean="0">
                <a:latin typeface="Lucida Sans Unicode" pitchFamily="34" charset="0"/>
                <a:cs typeface="Lucida Sans Unicode" pitchFamily="34" charset="0"/>
              </a:rPr>
              <a:t>	       </a:t>
            </a:r>
            <a:r>
              <a:rPr lang="en-US" i="1" dirty="0" smtClean="0">
                <a:latin typeface="Lucida Sans Unicode" pitchFamily="34" charset="0"/>
                <a:cs typeface="Lucida Sans Unicode" pitchFamily="34" charset="0"/>
              </a:rPr>
              <a:t>E </a:t>
            </a:r>
            <a:r>
              <a:rPr lang="en-US" dirty="0" smtClean="0">
                <a:latin typeface="Lucida Sans Unicode" pitchFamily="34" charset="0"/>
                <a:cs typeface="Lucida Sans Unicode" pitchFamily="34" charset="0"/>
              </a:rPr>
              <a:t>= 149.6 lx</a:t>
            </a:r>
          </a:p>
          <a:p>
            <a:pPr marL="342900" indent="-342900"/>
            <a:r>
              <a:rPr lang="en-US" dirty="0" smtClean="0">
                <a:latin typeface="Lucida Sans Unicode" pitchFamily="34" charset="0"/>
                <a:cs typeface="Lucida Sans Unicode" pitchFamily="34" charset="0"/>
              </a:rPr>
              <a:t>        </a:t>
            </a:r>
          </a:p>
          <a:p>
            <a:pPr marL="342900" indent="-342900"/>
            <a:r>
              <a:rPr lang="en-US"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Therefore illuminance on the surface= </a:t>
            </a:r>
            <a:r>
              <a:rPr lang="en-US" b="1" dirty="0" smtClean="0">
                <a:solidFill>
                  <a:srgbClr val="0070C0"/>
                </a:solidFill>
                <a:latin typeface="Lucida Sans Unicode" pitchFamily="34" charset="0"/>
                <a:cs typeface="Lucida Sans Unicode" pitchFamily="34" charset="0"/>
              </a:rPr>
              <a:t>150 lux  or (Lumens/m2)</a:t>
            </a:r>
            <a:endParaRPr lang="en-US" b="1" dirty="0" smtClean="0">
              <a:solidFill>
                <a:srgbClr val="0070C0"/>
              </a:solidFill>
            </a:endParaRPr>
          </a:p>
          <a:p>
            <a:pPr marL="342900" indent="-342900"/>
            <a:endParaRPr lang="en-US" dirty="0" smtClean="0"/>
          </a:p>
          <a:p>
            <a:pPr marL="342900" indent="-342900"/>
            <a:r>
              <a:rPr lang="en-US" i="1" dirty="0" smtClean="0"/>
              <a:t>          </a:t>
            </a:r>
            <a:endParaRPr lang="en-US" dirty="0" smtClean="0"/>
          </a:p>
          <a:p>
            <a:pPr marL="342900" indent="-342900"/>
            <a:endParaRPr lang="en-US" dirty="0" smtClean="0"/>
          </a:p>
          <a:p>
            <a:pPr marL="342900" indent="-342900"/>
            <a:r>
              <a:rPr lang="en-US" dirty="0" smtClean="0"/>
              <a:t>     </a:t>
            </a:r>
            <a:endParaRPr lang="en-US"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Rectangle 5"/>
          <p:cNvSpPr>
            <a:spLocks noChangeArrowheads="1"/>
          </p:cNvSpPr>
          <p:nvPr/>
        </p:nvSpPr>
        <p:spPr bwMode="auto">
          <a:xfrm>
            <a:off x="304800" y="90101"/>
            <a:ext cx="8229600" cy="535531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effectLst/>
                <a:ea typeface="Times New Roman" pitchFamily="18" charset="0"/>
                <a:cs typeface="Lucida Sans Unicode" pitchFamily="34" charset="0"/>
              </a:rPr>
              <a:t>Effects of distance and angle</a:t>
            </a:r>
            <a:endParaRPr kumimoji="0" lang="en-US" sz="3200" b="0" i="0" u="none" strike="noStrike" cap="none" normalizeH="0" baseline="0" dirty="0" smtClean="0">
              <a:ln>
                <a:noFill/>
              </a:ln>
              <a:effectLst/>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amount of ‘lighting’ on a surface</a:t>
            </a:r>
          </a:p>
          <a:p>
            <a:pPr marL="0" marR="0" lvl="0" indent="0" algn="l" defTabSz="914400" rtl="0" eaLnBrk="0" fontAlgn="base" latinLnBrk="0" hangingPunct="0">
              <a:lnSpc>
                <a:spcPct val="100000"/>
              </a:lnSpc>
              <a:spcBef>
                <a:spcPct val="0"/>
              </a:spcBef>
              <a:spcAft>
                <a:spcPct val="0"/>
              </a:spcAft>
              <a:buClrTx/>
              <a:buSzTx/>
              <a:buFontTx/>
              <a:buNone/>
              <a:tabLst/>
            </a:pPr>
            <a:r>
              <a:rPr lang="en-US" dirty="0" smtClean="0">
                <a:latin typeface="Lucida Sans Unicode" pitchFamily="34" charset="0"/>
                <a:ea typeface="Times New Roman" pitchFamily="18" charset="0"/>
                <a:cs typeface="Lucida Sans Unicode" pitchFamily="34" charset="0"/>
              </a:rPr>
              <a:t>(That is </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illuminance measured in </a:t>
            </a: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lux</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is affected by both: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342900" marR="0" lvl="0" indent="-342900" algn="l" defTabSz="914400" rtl="0" eaLnBrk="0" fontAlgn="base" latinLnBrk="0" hangingPunct="0">
              <a:lnSpc>
                <a:spcPct val="100000"/>
              </a:lnSpc>
              <a:spcBef>
                <a:spcPct val="0"/>
              </a:spcBef>
              <a:spcAft>
                <a:spcPct val="0"/>
              </a:spcAft>
              <a:buClrTx/>
              <a:buSzTx/>
              <a:buFontTx/>
              <a:buAutoNum type="arabicPeriod"/>
              <a:tabLst/>
            </a:pPr>
            <a:r>
              <a:rPr lang="en-US" sz="2000" b="1" dirty="0" smtClean="0">
                <a:solidFill>
                  <a:srgbClr val="0070C0"/>
                </a:solidFill>
                <a:latin typeface="Lucida Sans Unicode" pitchFamily="34" charset="0"/>
                <a:ea typeface="Times New Roman" pitchFamily="18" charset="0"/>
                <a:cs typeface="Lucida Sans Unicode" pitchFamily="34" charset="0"/>
              </a:rPr>
              <a:t>T</a:t>
            </a:r>
            <a:r>
              <a:rPr kumimoji="0" lang="en-US"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he distance from the source of light</a:t>
            </a:r>
            <a:r>
              <a:rPr kumimoji="0" lang="en-US" sz="2000" b="1" i="0" u="none" strike="noStrike" cap="none" normalizeH="0" dirty="0" smtClean="0">
                <a:ln>
                  <a:noFill/>
                </a:ln>
                <a:solidFill>
                  <a:srgbClr val="0070C0"/>
                </a:solidFill>
                <a:effectLst/>
                <a:latin typeface="Lucida Sans Unicode" pitchFamily="34" charset="0"/>
                <a:ea typeface="Times New Roman" pitchFamily="18" charset="0"/>
                <a:cs typeface="Lucida Sans Unicode" pitchFamily="34" charset="0"/>
              </a:rPr>
              <a:t> to the surface.</a:t>
            </a:r>
          </a:p>
          <a:p>
            <a:pPr marL="342900" marR="0" lvl="0" indent="-342900" algn="l" defTabSz="914400" rtl="0" eaLnBrk="0" fontAlgn="base" latinLnBrk="0" hangingPunct="0">
              <a:lnSpc>
                <a:spcPct val="100000"/>
              </a:lnSpc>
              <a:spcBef>
                <a:spcPct val="0"/>
              </a:spcBef>
              <a:spcAft>
                <a:spcPct val="0"/>
              </a:spcAft>
              <a:buClrTx/>
              <a:buSzTx/>
              <a:buFontTx/>
              <a:buAutoNum type="arabicPeriod"/>
              <a:tabLst/>
            </a:pPr>
            <a:r>
              <a:rPr lang="en-US" sz="2000" b="1" dirty="0" smtClean="0">
                <a:solidFill>
                  <a:srgbClr val="0070C0"/>
                </a:solidFill>
                <a:latin typeface="Lucida Sans Unicode" pitchFamily="34" charset="0"/>
                <a:ea typeface="Times New Roman" pitchFamily="18" charset="0"/>
                <a:cs typeface="Lucida Sans Unicode" pitchFamily="34" charset="0"/>
              </a:rPr>
              <a:t>T</a:t>
            </a:r>
            <a:r>
              <a:rPr kumimoji="0" lang="en-US"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he angle of that surface </a:t>
            </a:r>
            <a:r>
              <a:rPr lang="en-US" sz="2000" b="1" dirty="0" smtClean="0">
                <a:solidFill>
                  <a:srgbClr val="0070C0"/>
                </a:solidFill>
                <a:latin typeface="Lucida Sans Unicode" pitchFamily="34" charset="0"/>
                <a:ea typeface="Times New Roman" pitchFamily="18" charset="0"/>
                <a:cs typeface="Lucida Sans Unicode" pitchFamily="34" charset="0"/>
              </a:rPr>
              <a:t>with respect to</a:t>
            </a:r>
            <a:r>
              <a:rPr kumimoji="0" lang="en-US"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 the light flux. </a:t>
            </a: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The main principles to note are that:</a:t>
            </a:r>
          </a:p>
          <a:p>
            <a:endParaRPr lang="en-US" dirty="0" smtClean="0">
              <a:latin typeface="Lucida Sans Unicode" pitchFamily="34" charset="0"/>
              <a:cs typeface="Lucida Sans Unicode" pitchFamily="34" charset="0"/>
            </a:endParaRPr>
          </a:p>
          <a:p>
            <a:pPr>
              <a:buFont typeface="Arial" pitchFamily="34" charset="0"/>
              <a:buChar char="•"/>
            </a:pPr>
            <a:r>
              <a:rPr lang="en-US" dirty="0" smtClean="0">
                <a:solidFill>
                  <a:srgbClr val="0070C0"/>
                </a:solidFill>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Lighting levels decrease rapidly as distance from the source increases </a:t>
            </a:r>
          </a:p>
          <a:p>
            <a:pPr>
              <a:buFont typeface="Arial" pitchFamily="34" charset="0"/>
              <a:buChar char="•"/>
            </a:pPr>
            <a:endParaRPr lang="en-US" b="1" dirty="0">
              <a:solidFill>
                <a:srgbClr val="0070C0"/>
              </a:solidFill>
              <a:latin typeface="Lucida Sans Unicode" pitchFamily="34" charset="0"/>
              <a:cs typeface="Lucida Sans Unicode" pitchFamily="34" charset="0"/>
            </a:endParaRPr>
          </a:p>
          <a:p>
            <a:pPr>
              <a:buFont typeface="Arial" pitchFamily="34" charset="0"/>
              <a:buChar char="•"/>
            </a:pPr>
            <a:endParaRPr lang="en-US" b="1" dirty="0" smtClean="0">
              <a:solidFill>
                <a:srgbClr val="0070C0"/>
              </a:solidFill>
              <a:latin typeface="Lucida Sans Unicode" pitchFamily="34" charset="0"/>
              <a:cs typeface="Lucida Sans Unicode" pitchFamily="34" charset="0"/>
            </a:endParaRPr>
          </a:p>
          <a:p>
            <a:pPr>
              <a:buFont typeface="Arial" pitchFamily="34" charset="0"/>
              <a:buChar char="•"/>
            </a:pPr>
            <a:r>
              <a:rPr lang="en-US" b="1" dirty="0" smtClean="0">
                <a:solidFill>
                  <a:srgbClr val="0070C0"/>
                </a:solidFill>
                <a:latin typeface="Lucida Sans Unicode" pitchFamily="34" charset="0"/>
                <a:cs typeface="Lucida Sans Unicode" pitchFamily="34" charset="0"/>
              </a:rPr>
              <a:t> Lighting levels decrease as the surface being lit, </a:t>
            </a:r>
          </a:p>
          <a:p>
            <a:r>
              <a:rPr lang="en-US" b="1" dirty="0">
                <a:solidFill>
                  <a:srgbClr val="0070C0"/>
                </a:solidFill>
                <a:latin typeface="Lucida Sans Unicode" pitchFamily="34" charset="0"/>
                <a:cs typeface="Lucida Sans Unicode" pitchFamily="34" charset="0"/>
              </a:rPr>
              <a:t> </a:t>
            </a:r>
            <a:r>
              <a:rPr lang="en-US" b="1" dirty="0" smtClean="0">
                <a:solidFill>
                  <a:srgbClr val="0070C0"/>
                </a:solidFill>
                <a:latin typeface="Lucida Sans Unicode" pitchFamily="34" charset="0"/>
                <a:cs typeface="Lucida Sans Unicode" pitchFamily="34" charset="0"/>
              </a:rPr>
              <a:t> or the light source angle of incidence, is tilted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pic>
        <p:nvPicPr>
          <p:cNvPr id="3" name="Picture 10" descr="ch16resource_scn16"/>
          <p:cNvPicPr>
            <a:picLocks noChangeAspect="1" noChangeArrowheads="1"/>
          </p:cNvPicPr>
          <p:nvPr/>
        </p:nvPicPr>
        <p:blipFill>
          <a:blip r:embed="rId2" cstate="print"/>
          <a:srcRect/>
          <a:stretch>
            <a:fillRect/>
          </a:stretch>
        </p:blipFill>
        <p:spPr bwMode="auto">
          <a:xfrm>
            <a:off x="6934200" y="4712066"/>
            <a:ext cx="2209800" cy="217641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8917">
                                            <p:txEl>
                                              <p:pRg st="6" end="6"/>
                                            </p:txEl>
                                          </p:spTgt>
                                        </p:tgtEl>
                                        <p:attrNameLst>
                                          <p:attrName>style.visibility</p:attrName>
                                        </p:attrNameLst>
                                      </p:cBhvr>
                                      <p:to>
                                        <p:strVal val="visible"/>
                                      </p:to>
                                    </p:set>
                                    <p:anim calcmode="lin" valueType="num">
                                      <p:cBhvr additive="base">
                                        <p:cTn id="7" dur="500" fill="hold"/>
                                        <p:tgtEl>
                                          <p:spTgt spid="38917">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91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8917">
                                            <p:txEl>
                                              <p:pRg st="7" end="7"/>
                                            </p:txEl>
                                          </p:spTgt>
                                        </p:tgtEl>
                                        <p:attrNameLst>
                                          <p:attrName>style.visibility</p:attrName>
                                        </p:attrNameLst>
                                      </p:cBhvr>
                                      <p:to>
                                        <p:strVal val="visible"/>
                                      </p:to>
                                    </p:set>
                                    <p:anim calcmode="lin" valueType="num">
                                      <p:cBhvr additive="base">
                                        <p:cTn id="13" dur="500" fill="hold"/>
                                        <p:tgtEl>
                                          <p:spTgt spid="38917">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891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8917">
                                            <p:txEl>
                                              <p:pRg st="12" end="12"/>
                                            </p:txEl>
                                          </p:spTgt>
                                        </p:tgtEl>
                                        <p:attrNameLst>
                                          <p:attrName>style.visibility</p:attrName>
                                        </p:attrNameLst>
                                      </p:cBhvr>
                                      <p:to>
                                        <p:strVal val="visible"/>
                                      </p:to>
                                    </p:set>
                                    <p:anim calcmode="lin" valueType="num">
                                      <p:cBhvr additive="base">
                                        <p:cTn id="19" dur="500" fill="hold"/>
                                        <p:tgtEl>
                                          <p:spTgt spid="38917">
                                            <p:txEl>
                                              <p:pRg st="12" end="1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8917">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8917">
                                            <p:txEl>
                                              <p:pRg st="15" end="15"/>
                                            </p:txEl>
                                          </p:spTgt>
                                        </p:tgtEl>
                                        <p:attrNameLst>
                                          <p:attrName>style.visibility</p:attrName>
                                        </p:attrNameLst>
                                      </p:cBhvr>
                                      <p:to>
                                        <p:strVal val="visible"/>
                                      </p:to>
                                    </p:set>
                                    <p:anim calcmode="lin" valueType="num">
                                      <p:cBhvr additive="base">
                                        <p:cTn id="25" dur="500" fill="hold"/>
                                        <p:tgtEl>
                                          <p:spTgt spid="38917">
                                            <p:txEl>
                                              <p:pRg st="15" end="1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8917">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8917">
                                            <p:txEl>
                                              <p:pRg st="16" end="16"/>
                                            </p:txEl>
                                          </p:spTgt>
                                        </p:tgtEl>
                                        <p:attrNameLst>
                                          <p:attrName>style.visibility</p:attrName>
                                        </p:attrNameLst>
                                      </p:cBhvr>
                                      <p:to>
                                        <p:strVal val="visible"/>
                                      </p:to>
                                    </p:set>
                                    <p:anim calcmode="lin" valueType="num">
                                      <p:cBhvr additive="base">
                                        <p:cTn id="31" dur="500" fill="hold"/>
                                        <p:tgtEl>
                                          <p:spTgt spid="38917">
                                            <p:txEl>
                                              <p:pRg st="16" end="1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8917">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16"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p:cTn id="37" dur="1000" fill="hold"/>
                                        <p:tgtEl>
                                          <p:spTgt spid="3"/>
                                        </p:tgtEl>
                                        <p:attrNameLst>
                                          <p:attrName>ppt_w</p:attrName>
                                        </p:attrNameLst>
                                      </p:cBhvr>
                                      <p:tavLst>
                                        <p:tav tm="0">
                                          <p:val>
                                            <p:fltVal val="0"/>
                                          </p:val>
                                        </p:tav>
                                        <p:tav tm="100000">
                                          <p:val>
                                            <p:strVal val="#ppt_w"/>
                                          </p:val>
                                        </p:tav>
                                      </p:tavLst>
                                    </p:anim>
                                    <p:anim calcmode="lin" valueType="num">
                                      <p:cBhvr>
                                        <p:cTn id="38" dur="1000" fill="hold"/>
                                        <p:tgtEl>
                                          <p:spTgt spid="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609600"/>
            <a:ext cx="7848600" cy="4770537"/>
          </a:xfrm>
          <a:prstGeom prst="rect">
            <a:avLst/>
          </a:prstGeom>
        </p:spPr>
        <p:txBody>
          <a:bodyPr wrap="square">
            <a:spAutoFit/>
          </a:bodyPr>
          <a:lstStyle/>
          <a:p>
            <a:r>
              <a:rPr lang="en-US" sz="3200" b="1" dirty="0" smtClean="0"/>
              <a:t>The Inverse Square Law – Distance effect</a:t>
            </a:r>
          </a:p>
          <a:p>
            <a:endParaRPr lang="en-US" b="1" dirty="0" smtClean="0"/>
          </a:p>
          <a:p>
            <a:pPr algn="just"/>
            <a:r>
              <a:rPr lang="en-US" dirty="0" smtClean="0">
                <a:latin typeface="Lucida Sans Unicode" pitchFamily="34" charset="0"/>
                <a:cs typeface="Lucida Sans Unicode" pitchFamily="34" charset="0"/>
              </a:rPr>
              <a:t>The </a:t>
            </a:r>
            <a:r>
              <a:rPr lang="en-US" b="1" dirty="0" smtClean="0">
                <a:solidFill>
                  <a:srgbClr val="0070C0"/>
                </a:solidFill>
                <a:latin typeface="Lucida Sans Unicode" pitchFamily="34" charset="0"/>
                <a:cs typeface="Lucida Sans Unicode" pitchFamily="34" charset="0"/>
              </a:rPr>
              <a:t>inverse square law </a:t>
            </a:r>
            <a:r>
              <a:rPr lang="en-US" dirty="0" smtClean="0">
                <a:latin typeface="Lucida Sans Unicode" pitchFamily="34" charset="0"/>
                <a:cs typeface="Lucida Sans Unicode" pitchFamily="34" charset="0"/>
              </a:rPr>
              <a:t>states that the </a:t>
            </a:r>
            <a:r>
              <a:rPr lang="en-US" b="1" dirty="0" smtClean="0">
                <a:solidFill>
                  <a:srgbClr val="0070C0"/>
                </a:solidFill>
                <a:latin typeface="Lucida Sans Unicode" pitchFamily="34" charset="0"/>
                <a:cs typeface="Lucida Sans Unicode" pitchFamily="34" charset="0"/>
              </a:rPr>
              <a:t>illuminance produced by a point source of light decreases in inverse proportion to the square of the distance from the source.</a:t>
            </a:r>
          </a:p>
          <a:p>
            <a:endParaRPr lang="en-US" b="1" dirty="0" smtClean="0"/>
          </a:p>
          <a:p>
            <a:r>
              <a:rPr lang="en-US" b="1" dirty="0" smtClean="0"/>
              <a:t>			</a:t>
            </a:r>
            <a:r>
              <a:rPr lang="en-US" sz="2400" b="1" dirty="0" smtClean="0">
                <a:latin typeface="Lucida Sans Unicode" pitchFamily="34" charset="0"/>
                <a:cs typeface="Lucida Sans Unicode" pitchFamily="34" charset="0"/>
              </a:rPr>
              <a:t>E = </a:t>
            </a:r>
            <a:r>
              <a:rPr lang="en-US" sz="2400" b="1" i="1" dirty="0" smtClean="0">
                <a:latin typeface="Times New Roman" pitchFamily="18" charset="0"/>
                <a:cs typeface="Times New Roman" pitchFamily="18" charset="0"/>
              </a:rPr>
              <a:t>I </a:t>
            </a:r>
            <a:r>
              <a:rPr lang="en-US" sz="2400" b="1" dirty="0" smtClean="0">
                <a:latin typeface="Lucida Sans Unicode" pitchFamily="34" charset="0"/>
                <a:cs typeface="Lucida Sans Unicode" pitchFamily="34" charset="0"/>
              </a:rPr>
              <a:t>/ d</a:t>
            </a:r>
            <a:r>
              <a:rPr lang="en-US" sz="2400" b="1" baseline="30000" dirty="0" smtClean="0">
                <a:latin typeface="Lucida Sans Unicode" pitchFamily="34" charset="0"/>
                <a:cs typeface="Lucida Sans Unicode" pitchFamily="34" charset="0"/>
              </a:rPr>
              <a:t>2</a:t>
            </a:r>
          </a:p>
          <a:p>
            <a:endParaRPr lang="en-US" dirty="0" smtClean="0"/>
          </a:p>
          <a:p>
            <a:r>
              <a:rPr lang="en-US" dirty="0" smtClean="0">
                <a:latin typeface="Lucida Sans Unicode" pitchFamily="34" charset="0"/>
                <a:cs typeface="Lucida Sans Unicode" pitchFamily="34" charset="0"/>
              </a:rPr>
              <a:t>Where E = illuminance of that surface (lm/m2)</a:t>
            </a:r>
          </a:p>
          <a:p>
            <a:r>
              <a:rPr lang="en-US" dirty="0" smtClean="0">
                <a:latin typeface="Lucida Sans Unicode" pitchFamily="34" charset="0"/>
                <a:cs typeface="Lucida Sans Unicode" pitchFamily="34" charset="0"/>
              </a:rPr>
              <a:t>           </a:t>
            </a:r>
            <a:r>
              <a:rPr lang="en-US" i="1" dirty="0" smtClean="0">
                <a:latin typeface="Times New Roman" pitchFamily="18" charset="0"/>
                <a:cs typeface="Times New Roman" pitchFamily="18" charset="0"/>
              </a:rPr>
              <a:t>I</a:t>
            </a:r>
            <a:r>
              <a:rPr lang="en-US"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 = intensity of a point source (cd)</a:t>
            </a:r>
          </a:p>
          <a:p>
            <a:r>
              <a:rPr lang="en-US" dirty="0" smtClean="0">
                <a:latin typeface="Lucida Sans Unicode" pitchFamily="34" charset="0"/>
                <a:cs typeface="Lucida Sans Unicode" pitchFamily="34" charset="0"/>
              </a:rPr>
              <a:t>           d = distance between source and surface (m)</a:t>
            </a:r>
          </a:p>
          <a:p>
            <a:r>
              <a:rPr lang="en-US" dirty="0" smtClean="0"/>
              <a:t>            </a:t>
            </a:r>
          </a:p>
          <a:p>
            <a:endParaRPr lang="en-US" b="1" baseline="30000" dirty="0" smtClean="0"/>
          </a:p>
          <a:p>
            <a:endParaRPr lang="en-US" sz="2400" b="1" baseline="30000" dirty="0" smtClean="0"/>
          </a:p>
          <a:p>
            <a:endParaRPr lang="en-US" sz="2400" b="1" baseline="30000" dirty="0" smtClean="0"/>
          </a:p>
          <a:p>
            <a:endParaRPr lang="en-US" b="1" baseline="30000" dirty="0" smtClean="0"/>
          </a:p>
          <a:p>
            <a:endParaRPr lang="en-US" baseline="30000" dirty="0"/>
          </a:p>
        </p:txBody>
      </p:sp>
      <p:pic>
        <p:nvPicPr>
          <p:cNvPr id="5" name="Picture 10" descr="ch16resource_scn16"/>
          <p:cNvPicPr>
            <a:picLocks noChangeAspect="1" noChangeArrowheads="1"/>
          </p:cNvPicPr>
          <p:nvPr/>
        </p:nvPicPr>
        <p:blipFill>
          <a:blip r:embed="rId2" cstate="print"/>
          <a:srcRect/>
          <a:stretch>
            <a:fillRect/>
          </a:stretch>
        </p:blipFill>
        <p:spPr bwMode="auto">
          <a:xfrm>
            <a:off x="6477000" y="1981200"/>
            <a:ext cx="2209800" cy="2176414"/>
          </a:xfrm>
          <a:prstGeom prst="rect">
            <a:avLst/>
          </a:prstGeom>
          <a:noFill/>
          <a:ln w="9525">
            <a:noFill/>
            <a:miter lim="800000"/>
            <a:headEnd/>
            <a:tailEnd/>
          </a:ln>
        </p:spPr>
      </p:pic>
      <p:pic>
        <p:nvPicPr>
          <p:cNvPr id="6" name="Picture 2" descr="http://www.sciencebuddies.org/mentoring/project_ideas/Photo_img039.jpg"/>
          <p:cNvPicPr>
            <a:picLocks noChangeAspect="1" noChangeArrowheads="1"/>
          </p:cNvPicPr>
          <p:nvPr/>
        </p:nvPicPr>
        <p:blipFill>
          <a:blip r:embed="rId3" cstate="print"/>
          <a:srcRect/>
          <a:stretch>
            <a:fillRect/>
          </a:stretch>
        </p:blipFill>
        <p:spPr bwMode="auto">
          <a:xfrm>
            <a:off x="1371600" y="4038600"/>
            <a:ext cx="3886200" cy="2590800"/>
          </a:xfrm>
          <a:prstGeom prst="rect">
            <a:avLst/>
          </a:prstGeom>
          <a:noFill/>
        </p:spPr>
      </p:pic>
      <p:sp>
        <p:nvSpPr>
          <p:cNvPr id="7" name="TextBox 6"/>
          <p:cNvSpPr txBox="1"/>
          <p:nvPr/>
        </p:nvSpPr>
        <p:spPr>
          <a:xfrm>
            <a:off x="6096000" y="4876800"/>
            <a:ext cx="2895600" cy="1477328"/>
          </a:xfrm>
          <a:prstGeom prst="rect">
            <a:avLst/>
          </a:prstGeom>
          <a:noFill/>
        </p:spPr>
        <p:txBody>
          <a:bodyPr wrap="square" rtlCol="0">
            <a:spAutoFit/>
          </a:bodyPr>
          <a:lstStyle/>
          <a:p>
            <a:r>
              <a:rPr lang="en-GB" b="1" dirty="0" smtClean="0"/>
              <a:t>Note: This is exactly the same as the example of ‘sound intensity reduction’ with distance from the source.</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cstate="print"/>
          <a:srcRect/>
          <a:stretch>
            <a:fillRect/>
          </a:stretch>
        </p:blipFill>
        <p:spPr bwMode="auto">
          <a:xfrm>
            <a:off x="381000" y="1066800"/>
            <a:ext cx="7439025" cy="2181225"/>
          </a:xfrm>
          <a:prstGeom prst="rect">
            <a:avLst/>
          </a:prstGeom>
          <a:noFill/>
          <a:ln w="9525">
            <a:noFill/>
            <a:miter lim="800000"/>
            <a:headEnd/>
            <a:tailEnd/>
          </a:ln>
          <a:effectLst/>
        </p:spPr>
      </p:pic>
      <p:sp>
        <p:nvSpPr>
          <p:cNvPr id="4" name="Rectangle 3"/>
          <p:cNvSpPr/>
          <p:nvPr/>
        </p:nvSpPr>
        <p:spPr>
          <a:xfrm>
            <a:off x="838200" y="3657600"/>
            <a:ext cx="7391400" cy="2308324"/>
          </a:xfrm>
          <a:prstGeom prst="rect">
            <a:avLst/>
          </a:prstGeom>
        </p:spPr>
        <p:txBody>
          <a:bodyPr wrap="square">
            <a:spAutoFit/>
          </a:bodyPr>
          <a:lstStyle/>
          <a:p>
            <a:r>
              <a:rPr lang="en-US" sz="2800" b="1" dirty="0" smtClean="0">
                <a:solidFill>
                  <a:srgbClr val="0070C0"/>
                </a:solidFill>
              </a:rPr>
              <a:t>Example: </a:t>
            </a:r>
            <a:r>
              <a:rPr lang="en-US" sz="2800" dirty="0" smtClean="0"/>
              <a:t>You measure 10.0 lx/m</a:t>
            </a:r>
            <a:r>
              <a:rPr lang="en-US" sz="2800" baseline="30000" dirty="0" smtClean="0"/>
              <a:t>2 at </a:t>
            </a:r>
            <a:r>
              <a:rPr lang="en-US" sz="2800" dirty="0" smtClean="0"/>
              <a:t>1.0 metre distance from the point source. </a:t>
            </a:r>
          </a:p>
          <a:p>
            <a:endParaRPr lang="en-US" sz="2800" dirty="0" smtClean="0"/>
          </a:p>
          <a:p>
            <a:r>
              <a:rPr lang="en-US" sz="2800" dirty="0" smtClean="0"/>
              <a:t>What will the illuminance be at half the distance in lumens /         ?</a:t>
            </a:r>
            <a:endParaRPr lang="en-US" sz="2800" dirty="0"/>
          </a:p>
        </p:txBody>
      </p:sp>
      <p:sp>
        <p:nvSpPr>
          <p:cNvPr id="5" name="Rectangle 4"/>
          <p:cNvSpPr/>
          <p:nvPr/>
        </p:nvSpPr>
        <p:spPr>
          <a:xfrm>
            <a:off x="533400" y="381000"/>
            <a:ext cx="5900974" cy="523220"/>
          </a:xfrm>
          <a:prstGeom prst="rect">
            <a:avLst/>
          </a:prstGeom>
        </p:spPr>
        <p:txBody>
          <a:bodyPr wrap="none">
            <a:spAutoFit/>
          </a:bodyPr>
          <a:lstStyle/>
          <a:p>
            <a:r>
              <a:rPr lang="en-US" sz="2800" b="1" dirty="0" smtClean="0">
                <a:latin typeface="Lucida Sans Unicode" pitchFamily="34" charset="0"/>
                <a:cs typeface="Lucida Sans Unicode" pitchFamily="34" charset="0"/>
              </a:rPr>
              <a:t>Example : The effect of distance </a:t>
            </a:r>
            <a:endParaRPr lang="en-US" sz="2800" dirty="0">
              <a:latin typeface="Lucida Sans Unicode" pitchFamily="34" charset="0"/>
              <a:cs typeface="Lucida Sans Unicode" pitchFamily="34" charset="0"/>
            </a:endParaRPr>
          </a:p>
        </p:txBody>
      </p:sp>
      <p:sp>
        <p:nvSpPr>
          <p:cNvPr id="6" name="Rectangle 5"/>
          <p:cNvSpPr/>
          <p:nvPr/>
        </p:nvSpPr>
        <p:spPr>
          <a:xfrm>
            <a:off x="3733800" y="2743200"/>
            <a:ext cx="228600" cy="304800"/>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a:t>
            </a:r>
            <a:endParaRPr lang="en-US" dirty="0">
              <a:solidFill>
                <a:schemeClr val="tx1"/>
              </a:solidFill>
            </a:endParaRPr>
          </a:p>
        </p:txBody>
      </p:sp>
      <p:sp>
        <p:nvSpPr>
          <p:cNvPr id="7" name="TextBox 6"/>
          <p:cNvSpPr txBox="1"/>
          <p:nvPr/>
        </p:nvSpPr>
        <p:spPr>
          <a:xfrm>
            <a:off x="4191000" y="1143000"/>
            <a:ext cx="3276600" cy="369332"/>
          </a:xfrm>
          <a:prstGeom prst="rect">
            <a:avLst/>
          </a:prstGeom>
          <a:solidFill>
            <a:schemeClr val="bg1"/>
          </a:solidFill>
        </p:spPr>
        <p:txBody>
          <a:bodyPr wrap="square" rtlCol="0">
            <a:spAutoFit/>
          </a:bodyPr>
          <a:lstStyle/>
          <a:p>
            <a:endParaRPr lang="en-GB" dirty="0"/>
          </a:p>
        </p:txBody>
      </p:sp>
      <p:sp>
        <p:nvSpPr>
          <p:cNvPr id="8" name="Rectangle 7"/>
          <p:cNvSpPr/>
          <p:nvPr/>
        </p:nvSpPr>
        <p:spPr>
          <a:xfrm>
            <a:off x="2514600" y="5334000"/>
            <a:ext cx="593432" cy="523220"/>
          </a:xfrm>
          <a:prstGeom prst="rect">
            <a:avLst/>
          </a:prstGeom>
        </p:spPr>
        <p:txBody>
          <a:bodyPr wrap="square">
            <a:spAutoFit/>
          </a:bodyPr>
          <a:lstStyle/>
          <a:p>
            <a:r>
              <a:rPr lang="en-US" sz="2800" dirty="0" smtClean="0">
                <a:cs typeface="Lucida Sans Unicode" pitchFamily="34" charset="0"/>
              </a:rPr>
              <a:t>m</a:t>
            </a:r>
            <a:r>
              <a:rPr lang="en-US" sz="2800" baseline="30000" dirty="0" smtClean="0">
                <a:cs typeface="Lucida Sans Unicode" pitchFamily="34" charset="0"/>
              </a:rPr>
              <a:t>2</a:t>
            </a:r>
            <a:endParaRPr lang="en-GB" sz="2800" dirty="0"/>
          </a:p>
        </p:txBody>
      </p:sp>
      <p:sp>
        <p:nvSpPr>
          <p:cNvPr id="2" name="TextBox 1"/>
          <p:cNvSpPr txBox="1"/>
          <p:nvPr/>
        </p:nvSpPr>
        <p:spPr>
          <a:xfrm>
            <a:off x="838200" y="5868117"/>
            <a:ext cx="5029200" cy="307777"/>
          </a:xfrm>
          <a:prstGeom prst="rect">
            <a:avLst/>
          </a:prstGeom>
          <a:noFill/>
        </p:spPr>
        <p:txBody>
          <a:bodyPr wrap="square" rtlCol="0">
            <a:spAutoFit/>
          </a:bodyPr>
          <a:lstStyle/>
          <a:p>
            <a:r>
              <a:rPr lang="en-GB" sz="1400" b="1" dirty="0" smtClean="0"/>
              <a:t>Hint</a:t>
            </a:r>
            <a:r>
              <a:rPr lang="en-GB" sz="1400" dirty="0" smtClean="0"/>
              <a:t> : Intensity level is the same in both instances</a:t>
            </a:r>
            <a:endParaRPr lang="en-GB" sz="1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cstate="print"/>
          <a:srcRect/>
          <a:stretch>
            <a:fillRect/>
          </a:stretch>
        </p:blipFill>
        <p:spPr bwMode="auto">
          <a:xfrm>
            <a:off x="333375" y="457200"/>
            <a:ext cx="7439025" cy="2181225"/>
          </a:xfrm>
          <a:prstGeom prst="rect">
            <a:avLst/>
          </a:prstGeom>
          <a:noFill/>
          <a:ln w="9525">
            <a:noFill/>
            <a:miter lim="800000"/>
            <a:headEnd/>
            <a:tailEnd/>
          </a:ln>
          <a:effectLst/>
        </p:spPr>
      </p:pic>
      <p:sp>
        <p:nvSpPr>
          <p:cNvPr id="4" name="Rectangle 3"/>
          <p:cNvSpPr/>
          <p:nvPr/>
        </p:nvSpPr>
        <p:spPr>
          <a:xfrm>
            <a:off x="762000" y="2514600"/>
            <a:ext cx="7162800" cy="5047536"/>
          </a:xfrm>
          <a:prstGeom prst="rect">
            <a:avLst/>
          </a:prstGeom>
        </p:spPr>
        <p:txBody>
          <a:bodyPr wrap="square">
            <a:spAutoFit/>
          </a:bodyPr>
          <a:lstStyle/>
          <a:p>
            <a:pPr algn="just"/>
            <a:r>
              <a:rPr lang="en-US" dirty="0" smtClean="0">
                <a:latin typeface="Lucida Sans Unicode" pitchFamily="34" charset="0"/>
                <a:cs typeface="Lucida Sans Unicode" pitchFamily="34" charset="0"/>
              </a:rPr>
              <a:t>Example: You measure 10.0 lm/m</a:t>
            </a:r>
            <a:r>
              <a:rPr lang="en-US" baseline="30000" dirty="0" smtClean="0">
                <a:latin typeface="Lucida Sans Unicode" pitchFamily="34" charset="0"/>
                <a:cs typeface="Lucida Sans Unicode" pitchFamily="34" charset="0"/>
              </a:rPr>
              <a:t>2 at </a:t>
            </a:r>
            <a:r>
              <a:rPr lang="en-US" dirty="0" smtClean="0">
                <a:latin typeface="Lucida Sans Unicode" pitchFamily="34" charset="0"/>
                <a:cs typeface="Lucida Sans Unicode" pitchFamily="34" charset="0"/>
              </a:rPr>
              <a:t>1.0 metre distance from the point source. What will the illuminance be at half the distance?</a:t>
            </a:r>
          </a:p>
          <a:p>
            <a:endParaRPr lang="en-US" dirty="0" smtClean="0">
              <a:latin typeface="Lucida Sans Unicode" pitchFamily="34" charset="0"/>
              <a:cs typeface="Lucida Sans Unicode" pitchFamily="34" charset="0"/>
            </a:endParaRPr>
          </a:p>
          <a:p>
            <a:r>
              <a:rPr lang="en-US" sz="1600" dirty="0" smtClean="0">
                <a:latin typeface="Lucida Sans Unicode" pitchFamily="34" charset="0"/>
                <a:cs typeface="Lucida Sans Unicode" pitchFamily="34" charset="0"/>
              </a:rPr>
              <a:t>Solution: E = </a:t>
            </a:r>
            <a:r>
              <a:rPr lang="en-US" sz="1600" b="1" i="1" dirty="0" smtClean="0">
                <a:latin typeface="Times New Roman" pitchFamily="18" charset="0"/>
                <a:cs typeface="Times New Roman" pitchFamily="18" charset="0"/>
              </a:rPr>
              <a:t>I </a:t>
            </a:r>
            <a:r>
              <a:rPr lang="en-US" sz="1600" dirty="0" smtClean="0">
                <a:latin typeface="Lucida Sans Unicode" pitchFamily="34" charset="0"/>
                <a:cs typeface="Lucida Sans Unicode" pitchFamily="34" charset="0"/>
              </a:rPr>
              <a:t> / d</a:t>
            </a:r>
            <a:r>
              <a:rPr lang="en-US" sz="1600" baseline="30000" dirty="0" smtClean="0">
                <a:latin typeface="Lucida Sans Unicode" pitchFamily="34" charset="0"/>
                <a:cs typeface="Lucida Sans Unicode" pitchFamily="34" charset="0"/>
              </a:rPr>
              <a:t>2</a:t>
            </a:r>
            <a:r>
              <a:rPr lang="en-US" sz="1600" dirty="0" smtClean="0">
                <a:latin typeface="Lucida Sans Unicode" pitchFamily="34" charset="0"/>
                <a:cs typeface="Lucida Sans Unicode" pitchFamily="34" charset="0"/>
              </a:rPr>
              <a:t> ,     so...  </a:t>
            </a:r>
            <a:r>
              <a:rPr lang="en-US" b="1" i="1" dirty="0" smtClean="0">
                <a:latin typeface="Times New Roman" pitchFamily="18" charset="0"/>
                <a:cs typeface="Times New Roman" pitchFamily="18" charset="0"/>
              </a:rPr>
              <a:t>I  </a:t>
            </a:r>
            <a:r>
              <a:rPr lang="en-US" b="1" dirty="0" smtClean="0">
                <a:latin typeface="Times New Roman" pitchFamily="18" charset="0"/>
                <a:cs typeface="Times New Roman" pitchFamily="18" charset="0"/>
              </a:rPr>
              <a:t>= E x d</a:t>
            </a:r>
            <a:r>
              <a:rPr lang="en-US" b="1" baseline="30000" dirty="0" smtClean="0">
                <a:latin typeface="Times New Roman" pitchFamily="18" charset="0"/>
                <a:cs typeface="Times New Roman" pitchFamily="18" charset="0"/>
              </a:rPr>
              <a:t>2</a:t>
            </a:r>
            <a:r>
              <a:rPr lang="en-US" b="1" dirty="0" smtClean="0">
                <a:latin typeface="Times New Roman" pitchFamily="18" charset="0"/>
                <a:cs typeface="Times New Roman" pitchFamily="18" charset="0"/>
              </a:rPr>
              <a:t>  </a:t>
            </a:r>
          </a:p>
          <a:p>
            <a:r>
              <a:rPr lang="en-US" b="1" dirty="0" smtClean="0">
                <a:latin typeface="Times New Roman" pitchFamily="18" charset="0"/>
                <a:cs typeface="Times New Roman" pitchFamily="18" charset="0"/>
              </a:rPr>
              <a:t> </a:t>
            </a:r>
          </a:p>
          <a:p>
            <a:endParaRPr lang="en-US" sz="1600" dirty="0" smtClean="0">
              <a:latin typeface="Times New Roman" pitchFamily="18" charset="0"/>
              <a:cs typeface="Times New Roman" pitchFamily="18" charset="0"/>
            </a:endParaRPr>
          </a:p>
          <a:p>
            <a:r>
              <a:rPr lang="en-US" sz="1600" b="1" dirty="0" smtClean="0">
                <a:solidFill>
                  <a:srgbClr val="0070C0"/>
                </a:solidFill>
                <a:latin typeface="Times New Roman" pitchFamily="18" charset="0"/>
                <a:cs typeface="Times New Roman" pitchFamily="18" charset="0"/>
              </a:rPr>
              <a:t>As the intensity is the same in both instances </a:t>
            </a:r>
          </a:p>
          <a:p>
            <a:r>
              <a:rPr lang="en-US" sz="2000" b="1" dirty="0" smtClean="0">
                <a:solidFill>
                  <a:srgbClr val="0070C0"/>
                </a:solidFill>
                <a:latin typeface="Times New Roman" pitchFamily="18" charset="0"/>
                <a:cs typeface="Times New Roman" pitchFamily="18" charset="0"/>
              </a:rPr>
              <a:t>Then </a:t>
            </a:r>
            <a:r>
              <a:rPr lang="en-US" sz="2000" b="1" i="1" dirty="0" smtClean="0">
                <a:solidFill>
                  <a:srgbClr val="0070C0"/>
                </a:solidFill>
                <a:latin typeface="Times New Roman" pitchFamily="18" charset="0"/>
                <a:cs typeface="Times New Roman" pitchFamily="18" charset="0"/>
              </a:rPr>
              <a:t>I  </a:t>
            </a:r>
            <a:r>
              <a:rPr lang="en-US" sz="2000" b="1" dirty="0" smtClean="0">
                <a:solidFill>
                  <a:srgbClr val="0070C0"/>
                </a:solidFill>
                <a:latin typeface="Times New Roman" pitchFamily="18" charset="0"/>
                <a:cs typeface="Times New Roman" pitchFamily="18" charset="0"/>
              </a:rPr>
              <a:t>= E</a:t>
            </a:r>
            <a:r>
              <a:rPr lang="en-US" sz="2000" b="1" baseline="-25000" dirty="0" smtClean="0">
                <a:solidFill>
                  <a:srgbClr val="0070C0"/>
                </a:solidFill>
                <a:latin typeface="Times New Roman" pitchFamily="18" charset="0"/>
                <a:cs typeface="Times New Roman" pitchFamily="18" charset="0"/>
              </a:rPr>
              <a:t>1</a:t>
            </a:r>
            <a:r>
              <a:rPr lang="en-US" sz="2000" b="1" dirty="0" smtClean="0">
                <a:solidFill>
                  <a:srgbClr val="0070C0"/>
                </a:solidFill>
                <a:latin typeface="Times New Roman" pitchFamily="18" charset="0"/>
                <a:cs typeface="Times New Roman" pitchFamily="18" charset="0"/>
              </a:rPr>
              <a:t> x d</a:t>
            </a:r>
            <a:r>
              <a:rPr lang="en-US" sz="2000" b="1" baseline="-25000" dirty="0" smtClean="0">
                <a:solidFill>
                  <a:srgbClr val="0070C0"/>
                </a:solidFill>
                <a:latin typeface="Times New Roman" pitchFamily="18" charset="0"/>
                <a:cs typeface="Times New Roman" pitchFamily="18" charset="0"/>
              </a:rPr>
              <a:t>1</a:t>
            </a:r>
            <a:r>
              <a:rPr lang="en-US" sz="2000" b="1" baseline="30000" dirty="0" smtClean="0">
                <a:solidFill>
                  <a:srgbClr val="0070C0"/>
                </a:solidFill>
                <a:latin typeface="Times New Roman" pitchFamily="18" charset="0"/>
                <a:cs typeface="Times New Roman" pitchFamily="18" charset="0"/>
              </a:rPr>
              <a:t>2</a:t>
            </a:r>
            <a:r>
              <a:rPr lang="en-US" sz="2000" b="1" dirty="0" smtClean="0">
                <a:solidFill>
                  <a:srgbClr val="0070C0"/>
                </a:solidFill>
                <a:latin typeface="Times New Roman" pitchFamily="18" charset="0"/>
                <a:cs typeface="Times New Roman" pitchFamily="18" charset="0"/>
              </a:rPr>
              <a:t> = E</a:t>
            </a:r>
            <a:r>
              <a:rPr lang="en-US" sz="2000" b="1" baseline="-25000" dirty="0" smtClean="0">
                <a:solidFill>
                  <a:srgbClr val="0070C0"/>
                </a:solidFill>
                <a:latin typeface="Times New Roman" pitchFamily="18" charset="0"/>
                <a:cs typeface="Times New Roman" pitchFamily="18" charset="0"/>
              </a:rPr>
              <a:t>2</a:t>
            </a:r>
            <a:r>
              <a:rPr lang="en-US" sz="2000" b="1" dirty="0" smtClean="0">
                <a:solidFill>
                  <a:srgbClr val="0070C0"/>
                </a:solidFill>
                <a:latin typeface="Times New Roman" pitchFamily="18" charset="0"/>
                <a:cs typeface="Times New Roman" pitchFamily="18" charset="0"/>
              </a:rPr>
              <a:t> x d</a:t>
            </a:r>
            <a:r>
              <a:rPr lang="en-US" sz="2000" b="1" baseline="-25000" dirty="0" smtClean="0">
                <a:solidFill>
                  <a:srgbClr val="0070C0"/>
                </a:solidFill>
                <a:latin typeface="Times New Roman" pitchFamily="18" charset="0"/>
                <a:cs typeface="Times New Roman" pitchFamily="18" charset="0"/>
              </a:rPr>
              <a:t>2</a:t>
            </a:r>
            <a:r>
              <a:rPr lang="en-US" sz="2000" b="1" baseline="30000" dirty="0" smtClean="0">
                <a:solidFill>
                  <a:srgbClr val="0070C0"/>
                </a:solidFill>
                <a:latin typeface="Times New Roman" pitchFamily="18" charset="0"/>
                <a:cs typeface="Times New Roman" pitchFamily="18" charset="0"/>
              </a:rPr>
              <a:t>2</a:t>
            </a:r>
            <a:r>
              <a:rPr lang="en-US" sz="2000" b="1" dirty="0" smtClean="0">
                <a:solidFill>
                  <a:srgbClr val="0070C0"/>
                </a:solidFill>
                <a:latin typeface="Times New Roman" pitchFamily="18" charset="0"/>
                <a:cs typeface="Times New Roman" pitchFamily="18" charset="0"/>
              </a:rPr>
              <a:t> </a:t>
            </a:r>
          </a:p>
          <a:p>
            <a:endParaRPr lang="en-US" sz="1600" dirty="0" smtClean="0">
              <a:latin typeface="Times New Roman" pitchFamily="18" charset="0"/>
              <a:cs typeface="Times New Roman" pitchFamily="18" charset="0"/>
            </a:endParaRPr>
          </a:p>
          <a:p>
            <a:endParaRPr lang="en-US" sz="1600" baseline="30000" dirty="0" smtClean="0">
              <a:latin typeface="Times New Roman" pitchFamily="18" charset="0"/>
              <a:cs typeface="Times New Roman" pitchFamily="18" charset="0"/>
            </a:endParaRPr>
          </a:p>
          <a:p>
            <a:r>
              <a:rPr lang="en-US" sz="1600" baseline="30000" dirty="0" smtClean="0">
                <a:latin typeface="Times New Roman" pitchFamily="18" charset="0"/>
                <a:cs typeface="Times New Roman" pitchFamily="18" charset="0"/>
              </a:rPr>
              <a:t>  </a:t>
            </a: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sz="1600" baseline="30000" dirty="0" smtClean="0">
              <a:latin typeface="Lucida Sans Unicode" pitchFamily="34" charset="0"/>
              <a:cs typeface="Lucida Sans Unicode" pitchFamily="34" charset="0"/>
            </a:endParaRPr>
          </a:p>
          <a:p>
            <a:endParaRPr lang="en-US" dirty="0"/>
          </a:p>
        </p:txBody>
      </p:sp>
      <p:sp>
        <p:nvSpPr>
          <p:cNvPr id="5" name="Rectangle 4"/>
          <p:cNvSpPr/>
          <p:nvPr/>
        </p:nvSpPr>
        <p:spPr>
          <a:xfrm>
            <a:off x="304800" y="152400"/>
            <a:ext cx="1919115" cy="523220"/>
          </a:xfrm>
          <a:prstGeom prst="rect">
            <a:avLst/>
          </a:prstGeom>
        </p:spPr>
        <p:txBody>
          <a:bodyPr wrap="none">
            <a:spAutoFit/>
          </a:bodyPr>
          <a:lstStyle/>
          <a:p>
            <a:r>
              <a:rPr lang="en-US" sz="2800" b="1" dirty="0" smtClean="0">
                <a:latin typeface="Lucida Sans Unicode" pitchFamily="34" charset="0"/>
                <a:cs typeface="Lucida Sans Unicode" pitchFamily="34" charset="0"/>
              </a:rPr>
              <a:t>Answer :  </a:t>
            </a:r>
            <a:endParaRPr lang="en-US" sz="2800" dirty="0">
              <a:latin typeface="Lucida Sans Unicode" pitchFamily="34" charset="0"/>
              <a:cs typeface="Lucida Sans Unicode" pitchFamily="34" charset="0"/>
            </a:endParaRPr>
          </a:p>
        </p:txBody>
      </p:sp>
      <p:sp>
        <p:nvSpPr>
          <p:cNvPr id="6" name="Rectangle 5"/>
          <p:cNvSpPr/>
          <p:nvPr/>
        </p:nvSpPr>
        <p:spPr>
          <a:xfrm>
            <a:off x="762000" y="5011341"/>
            <a:ext cx="4572000" cy="1846659"/>
          </a:xfrm>
          <a:prstGeom prst="rect">
            <a:avLst/>
          </a:prstGeom>
        </p:spPr>
        <p:txBody>
          <a:bodyPr>
            <a:spAutoFit/>
          </a:bodyPr>
          <a:lstStyle/>
          <a:p>
            <a:r>
              <a:rPr lang="en-US" dirty="0" smtClean="0"/>
              <a:t>Combine these two formulae to isolate E</a:t>
            </a:r>
            <a:r>
              <a:rPr lang="en-US" baseline="-25000" dirty="0" smtClean="0"/>
              <a:t>2</a:t>
            </a:r>
            <a:r>
              <a:rPr lang="en-US" dirty="0" smtClean="0"/>
              <a:t>  </a:t>
            </a:r>
          </a:p>
          <a:p>
            <a:r>
              <a:rPr lang="en-US" sz="2400" dirty="0" smtClean="0"/>
              <a:t>E</a:t>
            </a:r>
            <a:r>
              <a:rPr lang="en-US" sz="2400" baseline="-25000" dirty="0" smtClean="0"/>
              <a:t>2</a:t>
            </a:r>
            <a:r>
              <a:rPr lang="en-US" sz="2400" dirty="0" smtClean="0"/>
              <a:t> =  </a:t>
            </a:r>
            <a:r>
              <a:rPr lang="en-US" sz="2400" u="sng" dirty="0" smtClean="0"/>
              <a:t>E</a:t>
            </a:r>
            <a:r>
              <a:rPr lang="en-US" sz="2400" baseline="-25000" dirty="0" smtClean="0"/>
              <a:t>1</a:t>
            </a:r>
            <a:r>
              <a:rPr lang="en-US" sz="2400" u="sng" dirty="0" smtClean="0"/>
              <a:t> x </a:t>
            </a:r>
            <a:r>
              <a:rPr lang="en-US" sz="2400" u="sng" dirty="0" smtClean="0">
                <a:latin typeface="Times New Roman" pitchFamily="18" charset="0"/>
                <a:cs typeface="Times New Roman" pitchFamily="18" charset="0"/>
              </a:rPr>
              <a:t>d</a:t>
            </a:r>
            <a:r>
              <a:rPr lang="en-US" sz="2400" baseline="-25000" dirty="0" smtClean="0">
                <a:latin typeface="Times New Roman" pitchFamily="18" charset="0"/>
                <a:cs typeface="Times New Roman" pitchFamily="18" charset="0"/>
              </a:rPr>
              <a:t>1</a:t>
            </a:r>
            <a:r>
              <a:rPr lang="en-US" sz="2400" baseline="30000" dirty="0" smtClean="0">
                <a:latin typeface="Times New Roman" pitchFamily="18" charset="0"/>
                <a:cs typeface="Times New Roman" pitchFamily="18" charset="0"/>
              </a:rPr>
              <a:t>2</a:t>
            </a:r>
          </a:p>
          <a:p>
            <a:r>
              <a:rPr lang="en-US" sz="2400" baseline="30000" dirty="0" smtClean="0">
                <a:latin typeface="Times New Roman" pitchFamily="18" charset="0"/>
                <a:cs typeface="Times New Roman" pitchFamily="18" charset="0"/>
              </a:rPr>
              <a:t>                  </a:t>
            </a:r>
            <a:r>
              <a:rPr lang="en-US" sz="2400" dirty="0" smtClean="0"/>
              <a:t>d</a:t>
            </a:r>
            <a:r>
              <a:rPr lang="en-US" dirty="0" smtClean="0"/>
              <a:t>2</a:t>
            </a:r>
            <a:r>
              <a:rPr lang="en-US" sz="2400" baseline="30000" dirty="0" smtClean="0"/>
              <a:t>2</a:t>
            </a:r>
          </a:p>
          <a:p>
            <a:r>
              <a:rPr lang="it-IT" sz="2400" dirty="0" smtClean="0"/>
              <a:t>E</a:t>
            </a:r>
            <a:r>
              <a:rPr lang="it-IT" sz="2400" baseline="-25000" dirty="0" smtClean="0"/>
              <a:t>2</a:t>
            </a:r>
            <a:r>
              <a:rPr lang="it-IT" sz="2400" dirty="0" smtClean="0"/>
              <a:t>= </a:t>
            </a:r>
            <a:r>
              <a:rPr lang="it-IT" sz="2400" u="sng" dirty="0" smtClean="0"/>
              <a:t>10 x 1.0 </a:t>
            </a:r>
            <a:r>
              <a:rPr lang="it-IT" sz="2400" u="sng" baseline="30000" dirty="0" smtClean="0"/>
              <a:t>2</a:t>
            </a:r>
            <a:r>
              <a:rPr lang="it-IT" sz="2400" dirty="0" smtClean="0"/>
              <a:t>= </a:t>
            </a:r>
            <a:r>
              <a:rPr lang="it-IT" sz="2400" b="1" dirty="0" smtClean="0">
                <a:solidFill>
                  <a:srgbClr val="0070C0"/>
                </a:solidFill>
              </a:rPr>
              <a:t>40 lm/m</a:t>
            </a:r>
            <a:r>
              <a:rPr lang="it-IT" sz="2400" b="1" baseline="30000" dirty="0" smtClean="0">
                <a:solidFill>
                  <a:srgbClr val="0070C0"/>
                </a:solidFill>
              </a:rPr>
              <a:t>2</a:t>
            </a:r>
          </a:p>
          <a:p>
            <a:r>
              <a:rPr lang="it-IT" sz="2400" dirty="0" smtClean="0"/>
              <a:t>             0.5</a:t>
            </a:r>
            <a:r>
              <a:rPr lang="it-IT" sz="2400" baseline="30000" dirty="0" smtClean="0"/>
              <a:t>2</a:t>
            </a:r>
            <a:endParaRPr lang="en-US" sz="2400" dirty="0"/>
          </a:p>
        </p:txBody>
      </p:sp>
      <p:sp>
        <p:nvSpPr>
          <p:cNvPr id="7" name="TextBox 6"/>
          <p:cNvSpPr txBox="1"/>
          <p:nvPr/>
        </p:nvSpPr>
        <p:spPr>
          <a:xfrm>
            <a:off x="762000" y="3962400"/>
            <a:ext cx="7620000" cy="381000"/>
          </a:xfrm>
          <a:prstGeom prst="rect">
            <a:avLst/>
          </a:prstGeom>
          <a:noFill/>
        </p:spPr>
        <p:txBody>
          <a:bodyPr wrap="square" rtlCol="0">
            <a:spAutoFit/>
          </a:bodyPr>
          <a:lstStyle/>
          <a:p>
            <a:r>
              <a:rPr lang="en-US" dirty="0" smtClean="0"/>
              <a:t>E</a:t>
            </a:r>
            <a:r>
              <a:rPr lang="en-US" sz="1400" dirty="0" smtClean="0"/>
              <a:t>1</a:t>
            </a:r>
            <a:r>
              <a:rPr lang="en-US" dirty="0" smtClean="0"/>
              <a:t> = 10 lm/m</a:t>
            </a:r>
            <a:r>
              <a:rPr lang="en-US" baseline="30000" dirty="0" smtClean="0"/>
              <a:t>2</a:t>
            </a:r>
            <a:r>
              <a:rPr lang="en-US" dirty="0" smtClean="0"/>
              <a:t>   d</a:t>
            </a:r>
            <a:r>
              <a:rPr lang="en-US" sz="1600" dirty="0" smtClean="0"/>
              <a:t>1</a:t>
            </a:r>
            <a:r>
              <a:rPr lang="en-US" dirty="0" smtClean="0"/>
              <a:t> = 1m  E</a:t>
            </a:r>
            <a:r>
              <a:rPr lang="en-US" sz="1400" dirty="0" smtClean="0"/>
              <a:t>2</a:t>
            </a:r>
            <a:r>
              <a:rPr lang="en-US" dirty="0" smtClean="0"/>
              <a:t> = ?  d</a:t>
            </a:r>
            <a:r>
              <a:rPr lang="en-US" sz="1400" dirty="0" smtClean="0"/>
              <a:t>2 </a:t>
            </a:r>
            <a:r>
              <a:rPr lang="en-US" dirty="0" smtClean="0"/>
              <a:t>= 0.5m</a:t>
            </a:r>
            <a:endParaRPr lang="en-US" dirty="0"/>
          </a:p>
        </p:txBody>
      </p:sp>
      <p:sp>
        <p:nvSpPr>
          <p:cNvPr id="2" name="TextBox 1"/>
          <p:cNvSpPr txBox="1"/>
          <p:nvPr/>
        </p:nvSpPr>
        <p:spPr>
          <a:xfrm>
            <a:off x="4114800" y="457200"/>
            <a:ext cx="3886200" cy="381000"/>
          </a:xfrm>
          <a:prstGeom prst="rect">
            <a:avLst/>
          </a:prstGeom>
          <a:solidFill>
            <a:schemeClr val="bg1"/>
          </a:solidFill>
        </p:spPr>
        <p:txBody>
          <a:bodyPr wrap="square" rtlCol="0">
            <a:spAutoFit/>
          </a:bodyPr>
          <a:lstStyle/>
          <a:p>
            <a:endParaRPr lang="en-US" dirty="0">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
          <p:cNvSpPr>
            <a:spLocks noChangeArrowheads="1"/>
          </p:cNvSpPr>
          <p:nvPr/>
        </p:nvSpPr>
        <p:spPr bwMode="auto">
          <a:xfrm>
            <a:off x="152400" y="304800"/>
            <a:ext cx="8763000" cy="30162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effectLst/>
                <a:ea typeface="Times New Roman" pitchFamily="18" charset="0"/>
                <a:cs typeface="Lucida Sans Unicode" pitchFamily="34" charset="0"/>
              </a:rPr>
              <a:t>Lambert’s Cosine law of illumination –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effectLst/>
                <a:ea typeface="Times New Roman" pitchFamily="18" charset="0"/>
                <a:cs typeface="Lucida Sans Unicode" pitchFamily="34" charset="0"/>
              </a:rPr>
              <a:t>The Effect of Tilted Angle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When the luminous flux from a point source reaches the surface of an </a:t>
            </a:r>
          </a:p>
          <a:p>
            <a:pPr marL="0" marR="0" lvl="0" indent="0" algn="just" defTabSz="914400" rtl="0" eaLnBrk="0" fontAlgn="base" latinLnBrk="0" hangingPunct="0">
              <a:lnSpc>
                <a:spcPct val="100000"/>
              </a:lnSpc>
              <a:spcBef>
                <a:spcPct val="0"/>
              </a:spcBef>
              <a:spcAft>
                <a:spcPct val="0"/>
              </a:spcAft>
              <a:buClrTx/>
              <a:buSzTx/>
              <a:buFontTx/>
              <a:buNone/>
              <a:tabLst/>
            </a:pPr>
            <a:r>
              <a:rPr lang="en-US" dirty="0" smtClean="0">
                <a:latin typeface="Lucida Sans Unicode" pitchFamily="34" charset="0"/>
                <a:ea typeface="Times New Roman" pitchFamily="18" charset="0"/>
                <a:cs typeface="Lucida Sans Unicode" pitchFamily="34" charset="0"/>
              </a:rPr>
              <a:t>object</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the direction of the light is always at right angles to that surface. </a:t>
            </a:r>
          </a:p>
          <a:p>
            <a:pPr marL="0" marR="0" lvl="0" indent="0" algn="just" defTabSz="914400" rtl="0" eaLnBrk="0" fontAlgn="base" latinLnBrk="0" hangingPunct="0">
              <a:lnSpc>
                <a:spcPct val="100000"/>
              </a:lnSpc>
              <a:spcBef>
                <a:spcPct val="0"/>
              </a:spcBef>
              <a:spcAft>
                <a:spcPct val="0"/>
              </a:spcAft>
              <a:buClrTx/>
              <a:buSzTx/>
              <a:buFontTx/>
              <a:buNone/>
              <a:tabLst/>
            </a:pPr>
            <a:endParaRPr lang="en-US" dirty="0" smtClean="0">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However, </a:t>
            </a: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light strikes many surfaces at an inclined angle and therefore illuminates larger areas than when it strikes at a right angle. </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geometrical effect is shown in the diagram. </a:t>
            </a: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pic>
        <p:nvPicPr>
          <p:cNvPr id="3" name="Picture 2" descr="http://knol.google.com/k/-/-/1hvmbypv7oiib/r5ru15/cosinelawillum.jpg">
            <a:hlinkClick r:id="rId2"/>
          </p:cNvPr>
          <p:cNvPicPr/>
          <p:nvPr/>
        </p:nvPicPr>
        <p:blipFill>
          <a:blip r:embed="rId3" cstate="print"/>
          <a:srcRect/>
          <a:stretch>
            <a:fillRect/>
          </a:stretch>
        </p:blipFill>
        <p:spPr bwMode="auto">
          <a:xfrm>
            <a:off x="762000" y="3581400"/>
            <a:ext cx="5105400" cy="2743200"/>
          </a:xfrm>
          <a:prstGeom prst="rect">
            <a:avLst/>
          </a:prstGeom>
          <a:noFill/>
          <a:ln w="9525">
            <a:noFill/>
            <a:miter lim="800000"/>
            <a:headEnd/>
            <a:tailEnd/>
          </a:ln>
        </p:spPr>
      </p:pic>
      <p:sp>
        <p:nvSpPr>
          <p:cNvPr id="46082" name="Rectangle 2"/>
          <p:cNvSpPr>
            <a:spLocks noChangeArrowheads="1"/>
          </p:cNvSpPr>
          <p:nvPr/>
        </p:nvSpPr>
        <p:spPr bwMode="auto">
          <a:xfrm>
            <a:off x="6248400" y="3581400"/>
            <a:ext cx="2438400" cy="25853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If the luminous flux is kept constant but spread over a larger </a:t>
            </a:r>
          </a:p>
          <a:p>
            <a:pPr marL="0" marR="0" lvl="0" indent="0" algn="just" defTabSz="914400" rtl="0" eaLnBrk="0" fontAlgn="base" latinLnBrk="0" hangingPunct="0">
              <a:lnSpc>
                <a:spcPct val="100000"/>
              </a:lnSpc>
              <a:spcBef>
                <a:spcPct val="0"/>
              </a:spcBef>
              <a:spcAft>
                <a:spcPct val="0"/>
              </a:spcAft>
              <a:buClrTx/>
              <a:buSzTx/>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area, then the illuminance at any point on that area must decrease.</a:t>
            </a: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TextBox 1"/>
          <p:cNvSpPr txBox="1"/>
          <p:nvPr/>
        </p:nvSpPr>
        <p:spPr>
          <a:xfrm>
            <a:off x="6096000" y="6248400"/>
            <a:ext cx="2667000" cy="369332"/>
          </a:xfrm>
          <a:prstGeom prst="rect">
            <a:avLst/>
          </a:prstGeom>
          <a:noFill/>
        </p:spPr>
        <p:txBody>
          <a:bodyPr wrap="square" rtlCol="0">
            <a:spAutoFit/>
          </a:bodyPr>
          <a:lstStyle/>
          <a:p>
            <a:r>
              <a:rPr lang="en-GB" dirty="0" smtClean="0"/>
              <a:t>Try this with a torch light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6081">
                                            <p:txEl>
                                              <p:pRg st="6" end="6"/>
                                            </p:txEl>
                                          </p:spTgt>
                                        </p:tgtEl>
                                        <p:attrNameLst>
                                          <p:attrName>style.visibility</p:attrName>
                                        </p:attrNameLst>
                                      </p:cBhvr>
                                      <p:to>
                                        <p:strVal val="visible"/>
                                      </p:to>
                                    </p:set>
                                    <p:anim calcmode="lin" valueType="num">
                                      <p:cBhvr additive="base">
                                        <p:cTn id="7" dur="500" fill="hold"/>
                                        <p:tgtEl>
                                          <p:spTgt spid="46081">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608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6082"/>
                                        </p:tgtEl>
                                        <p:attrNameLst>
                                          <p:attrName>style.visibility</p:attrName>
                                        </p:attrNameLst>
                                      </p:cBhvr>
                                      <p:to>
                                        <p:strVal val="visible"/>
                                      </p:to>
                                    </p:set>
                                    <p:anim calcmode="lin" valueType="num">
                                      <p:cBhvr additive="base">
                                        <p:cTn id="13" dur="500" fill="hold"/>
                                        <p:tgtEl>
                                          <p:spTgt spid="46082"/>
                                        </p:tgtEl>
                                        <p:attrNameLst>
                                          <p:attrName>ppt_x</p:attrName>
                                        </p:attrNameLst>
                                      </p:cBhvr>
                                      <p:tavLst>
                                        <p:tav tm="0">
                                          <p:val>
                                            <p:strVal val="#ppt_x"/>
                                          </p:val>
                                        </p:tav>
                                        <p:tav tm="100000">
                                          <p:val>
                                            <p:strVal val="#ppt_x"/>
                                          </p:val>
                                        </p:tav>
                                      </p:tavLst>
                                    </p:anim>
                                    <p:anim calcmode="lin" valueType="num">
                                      <p:cBhvr additive="base">
                                        <p:cTn id="14" dur="500" fill="hold"/>
                                        <p:tgtEl>
                                          <p:spTgt spid="4608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09600" y="3048000"/>
            <a:ext cx="2819400" cy="1447800"/>
          </a:xfrm>
          <a:prstGeom prst="rect">
            <a:avLst/>
          </a:prstGeom>
          <a:solidFill>
            <a:schemeClr val="accent6">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09600" y="609600"/>
            <a:ext cx="6383735" cy="584775"/>
          </a:xfrm>
          <a:prstGeom prst="rect">
            <a:avLst/>
          </a:prstGeom>
        </p:spPr>
        <p:txBody>
          <a:bodyPr wrap="none">
            <a:spAutoFit/>
          </a:bodyPr>
          <a:lstStyle/>
          <a:p>
            <a:pPr lvl="0" fontAlgn="base">
              <a:spcBef>
                <a:spcPct val="0"/>
              </a:spcBef>
              <a:spcAft>
                <a:spcPct val="0"/>
              </a:spcAft>
            </a:pPr>
            <a:r>
              <a:rPr lang="en-US" sz="3200" b="1" dirty="0" smtClean="0">
                <a:ea typeface="Times New Roman" pitchFamily="18" charset="0"/>
                <a:cs typeface="Lucida Sans Unicode" pitchFamily="34" charset="0"/>
              </a:rPr>
              <a:t>Lambert’s Cosine law of illumination</a:t>
            </a:r>
          </a:p>
        </p:txBody>
      </p:sp>
      <p:sp>
        <p:nvSpPr>
          <p:cNvPr id="3" name="Rectangle 2"/>
          <p:cNvSpPr/>
          <p:nvPr/>
        </p:nvSpPr>
        <p:spPr>
          <a:xfrm>
            <a:off x="1447800" y="3124200"/>
            <a:ext cx="1869423" cy="2246769"/>
          </a:xfrm>
          <a:prstGeom prst="rect">
            <a:avLst/>
          </a:prstGeom>
        </p:spPr>
        <p:txBody>
          <a:bodyPr wrap="none">
            <a:spAutoFit/>
          </a:bodyPr>
          <a:lstStyle/>
          <a:p>
            <a:endParaRPr lang="en-US" sz="2000"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E</a:t>
            </a:r>
            <a:r>
              <a:rPr lang="el-GR" sz="1100" dirty="0" smtClean="0">
                <a:latin typeface="Lucida Sans Unicode" pitchFamily="34" charset="0"/>
                <a:cs typeface="Lucida Sans Unicode" pitchFamily="34" charset="0"/>
              </a:rPr>
              <a:t>θ </a:t>
            </a:r>
            <a:r>
              <a:rPr lang="el-GR" sz="2000" dirty="0" smtClean="0">
                <a:latin typeface="Lucida Sans Unicode" pitchFamily="34" charset="0"/>
                <a:cs typeface="Lucida Sans Unicode" pitchFamily="34" charset="0"/>
              </a:rPr>
              <a:t>=</a:t>
            </a:r>
            <a:r>
              <a:rPr lang="en-US" sz="2000" dirty="0" smtClean="0">
                <a:latin typeface="Lucida Sans Unicode" pitchFamily="34" charset="0"/>
                <a:cs typeface="Lucida Sans Unicode" pitchFamily="34" charset="0"/>
              </a:rPr>
              <a:t> </a:t>
            </a:r>
            <a:r>
              <a:rPr lang="en-US" sz="2000" i="1" dirty="0" smtClean="0">
                <a:latin typeface="Times New Roman" pitchFamily="18" charset="0"/>
                <a:cs typeface="Times New Roman" pitchFamily="18" charset="0"/>
              </a:rPr>
              <a:t>I   </a:t>
            </a:r>
            <a:r>
              <a:rPr lang="en-US" sz="2000" dirty="0" smtClean="0">
                <a:latin typeface="Times New Roman" pitchFamily="18" charset="0"/>
                <a:cs typeface="Times New Roman" pitchFamily="18" charset="0"/>
              </a:rPr>
              <a:t>x </a:t>
            </a:r>
            <a:r>
              <a:rPr lang="en-US" sz="2000" dirty="0" smtClean="0">
                <a:latin typeface="Lucida Sans Unicode" pitchFamily="34" charset="0"/>
                <a:cs typeface="Lucida Sans Unicode" pitchFamily="34" charset="0"/>
              </a:rPr>
              <a:t>cos </a:t>
            </a:r>
            <a:r>
              <a:rPr lang="el-GR" sz="2000" dirty="0" smtClean="0">
                <a:latin typeface="Lucida Sans Unicode" pitchFamily="34" charset="0"/>
                <a:cs typeface="Lucida Sans Unicode" pitchFamily="34" charset="0"/>
              </a:rPr>
              <a:t>θ</a:t>
            </a:r>
            <a:endParaRPr lang="en-US" sz="2000" dirty="0" smtClean="0">
              <a:latin typeface="Lucida Sans Unicode" pitchFamily="34" charset="0"/>
              <a:cs typeface="Lucida Sans Unicode" pitchFamily="34" charset="0"/>
            </a:endParaRPr>
          </a:p>
          <a:p>
            <a:r>
              <a:rPr lang="en-US" sz="2000" b="1" dirty="0" smtClean="0">
                <a:latin typeface="Lucida Sans Unicode" pitchFamily="34" charset="0"/>
                <a:cs typeface="Lucida Sans Unicode" pitchFamily="34" charset="0"/>
              </a:rPr>
              <a:t>      </a:t>
            </a:r>
            <a:r>
              <a:rPr lang="en-US" sz="2000" dirty="0" smtClean="0">
                <a:latin typeface="Lucida Sans Unicode" pitchFamily="34" charset="0"/>
                <a:cs typeface="Lucida Sans Unicode" pitchFamily="34" charset="0"/>
              </a:rPr>
              <a:t>d</a:t>
            </a:r>
            <a:r>
              <a:rPr lang="en-US" sz="2000" baseline="30000" dirty="0" smtClean="0">
                <a:latin typeface="Lucida Sans Unicode" pitchFamily="34" charset="0"/>
                <a:cs typeface="Lucida Sans Unicode" pitchFamily="34" charset="0"/>
              </a:rPr>
              <a:t>2</a:t>
            </a:r>
            <a:endParaRPr lang="en-US" sz="2000" dirty="0" smtClean="0">
              <a:latin typeface="Lucida Sans Unicode" pitchFamily="34" charset="0"/>
              <a:cs typeface="Lucida Sans Unicode" pitchFamily="34" charset="0"/>
            </a:endParaRPr>
          </a:p>
          <a:p>
            <a:endParaRPr lang="en-US" sz="2000" dirty="0" smtClean="0">
              <a:latin typeface="Lucida Sans Unicode" pitchFamily="34" charset="0"/>
              <a:cs typeface="Lucida Sans Unicode" pitchFamily="34" charset="0"/>
            </a:endParaRPr>
          </a:p>
          <a:p>
            <a:endParaRPr lang="en-US" sz="2000" dirty="0" smtClean="0">
              <a:latin typeface="Lucida Sans Unicode" pitchFamily="34" charset="0"/>
              <a:cs typeface="Lucida Sans Unicode" pitchFamily="34" charset="0"/>
            </a:endParaRPr>
          </a:p>
          <a:p>
            <a:endParaRPr lang="en-US" sz="2000" dirty="0" smtClean="0">
              <a:latin typeface="Lucida Sans Unicode" pitchFamily="34" charset="0"/>
              <a:cs typeface="Lucida Sans Unicode" pitchFamily="34" charset="0"/>
            </a:endParaRPr>
          </a:p>
          <a:p>
            <a:endParaRPr lang="en-US" sz="2000" dirty="0">
              <a:latin typeface="Lucida Sans Unicode" pitchFamily="34" charset="0"/>
              <a:cs typeface="Lucida Sans Unicode" pitchFamily="34" charset="0"/>
            </a:endParaRPr>
          </a:p>
        </p:txBody>
      </p:sp>
      <p:sp>
        <p:nvSpPr>
          <p:cNvPr id="4" name="Rectangle 3"/>
          <p:cNvSpPr/>
          <p:nvPr/>
        </p:nvSpPr>
        <p:spPr>
          <a:xfrm>
            <a:off x="609600" y="1422975"/>
            <a:ext cx="4572000" cy="1200329"/>
          </a:xfrm>
          <a:prstGeom prst="rect">
            <a:avLst/>
          </a:prstGeom>
        </p:spPr>
        <p:txBody>
          <a:bodyPr>
            <a:spAutoFit/>
          </a:bodyPr>
          <a:lstStyle/>
          <a:p>
            <a:r>
              <a:rPr lang="en-US" b="1" dirty="0" smtClean="0">
                <a:solidFill>
                  <a:srgbClr val="0070C0"/>
                </a:solidFill>
                <a:latin typeface="Lucida Sans Unicode" pitchFamily="34" charset="0"/>
                <a:cs typeface="Lucida Sans Unicode" pitchFamily="34" charset="0"/>
              </a:rPr>
              <a:t>Lambert’s cosine law states that the illuminance falling on any surface depends on the cosine of the light’s angle of incidence, θ </a:t>
            </a:r>
            <a:endParaRPr lang="en-US" b="1" dirty="0">
              <a:solidFill>
                <a:srgbClr val="0070C0"/>
              </a:solidFill>
              <a:latin typeface="Lucida Sans Unicode" pitchFamily="34" charset="0"/>
              <a:cs typeface="Lucida Sans Unicode" pitchFamily="34" charset="0"/>
            </a:endParaRPr>
          </a:p>
        </p:txBody>
      </p:sp>
      <p:pic>
        <p:nvPicPr>
          <p:cNvPr id="10241" name="Picture 1"/>
          <p:cNvPicPr>
            <a:picLocks noChangeAspect="1" noChangeArrowheads="1"/>
          </p:cNvPicPr>
          <p:nvPr/>
        </p:nvPicPr>
        <p:blipFill>
          <a:blip r:embed="rId2" cstate="print"/>
          <a:srcRect/>
          <a:stretch>
            <a:fillRect/>
          </a:stretch>
        </p:blipFill>
        <p:spPr bwMode="auto">
          <a:xfrm>
            <a:off x="5334000" y="1524000"/>
            <a:ext cx="3810000" cy="3495675"/>
          </a:xfrm>
          <a:prstGeom prst="rect">
            <a:avLst/>
          </a:prstGeom>
          <a:noFill/>
          <a:ln w="9525">
            <a:noFill/>
            <a:miter lim="800000"/>
            <a:headEnd/>
            <a:tailEnd/>
          </a:ln>
          <a:effectLst/>
        </p:spPr>
      </p:pic>
      <p:cxnSp>
        <p:nvCxnSpPr>
          <p:cNvPr id="9" name="Straight Connector 8"/>
          <p:cNvCxnSpPr/>
          <p:nvPr/>
        </p:nvCxnSpPr>
        <p:spPr>
          <a:xfrm>
            <a:off x="1981200" y="3733800"/>
            <a:ext cx="3048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838200" y="4724400"/>
            <a:ext cx="6781800" cy="1477328"/>
          </a:xfrm>
          <a:prstGeom prst="rect">
            <a:avLst/>
          </a:prstGeom>
        </p:spPr>
        <p:txBody>
          <a:bodyPr wrap="square">
            <a:spAutoFit/>
          </a:bodyPr>
          <a:lstStyle/>
          <a:p>
            <a:r>
              <a:rPr lang="en-US" dirty="0" smtClean="0">
                <a:latin typeface="Lucida Sans Unicode" pitchFamily="34" charset="0"/>
                <a:cs typeface="Lucida Sans Unicode" pitchFamily="34" charset="0"/>
              </a:rPr>
              <a:t>Where E</a:t>
            </a:r>
            <a:r>
              <a:rPr lang="el-GR" sz="1050" dirty="0" smtClean="0">
                <a:latin typeface="Lucida Sans Unicode" pitchFamily="34" charset="0"/>
                <a:cs typeface="Lucida Sans Unicode" pitchFamily="34" charset="0"/>
              </a:rPr>
              <a:t>θ</a:t>
            </a:r>
            <a:r>
              <a:rPr lang="en-US" dirty="0" smtClean="0">
                <a:latin typeface="Lucida Sans Unicode" pitchFamily="34" charset="0"/>
                <a:cs typeface="Lucida Sans Unicode" pitchFamily="34" charset="0"/>
              </a:rPr>
              <a:t> = illuminance at that surface (lm/m</a:t>
            </a:r>
            <a:r>
              <a:rPr lang="en-US" baseline="300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a:t>
            </a:r>
          </a:p>
          <a:p>
            <a:r>
              <a:rPr lang="en-US" dirty="0" smtClean="0">
                <a:latin typeface="Lucida Sans Unicode" pitchFamily="34" charset="0"/>
                <a:cs typeface="Lucida Sans Unicode" pitchFamily="34" charset="0"/>
              </a:rPr>
              <a:t>           </a:t>
            </a:r>
            <a:r>
              <a:rPr lang="en-US" i="1" dirty="0" smtClean="0">
                <a:latin typeface="Times New Roman" pitchFamily="18" charset="0"/>
                <a:cs typeface="Times New Roman" pitchFamily="18" charset="0"/>
              </a:rPr>
              <a:t>I</a:t>
            </a:r>
            <a:r>
              <a:rPr lang="en-US"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 = intensity of source (cd)</a:t>
            </a:r>
          </a:p>
          <a:p>
            <a:r>
              <a:rPr lang="en-US" dirty="0" smtClean="0">
                <a:latin typeface="Lucida Sans Unicode" pitchFamily="34" charset="0"/>
                <a:cs typeface="Lucida Sans Unicode" pitchFamily="34" charset="0"/>
              </a:rPr>
              <a:t>           d = distance between source and surface (m)</a:t>
            </a:r>
            <a:r>
              <a:rPr lang="el-GR"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   </a:t>
            </a:r>
          </a:p>
          <a:p>
            <a:r>
              <a:rPr lang="en-US" dirty="0" smtClean="0">
                <a:latin typeface="Lucida Sans Unicode" pitchFamily="34" charset="0"/>
                <a:cs typeface="Lucida Sans Unicode" pitchFamily="34" charset="0"/>
              </a:rPr>
              <a:t>           </a:t>
            </a:r>
            <a:r>
              <a:rPr lang="el-GR" dirty="0" smtClean="0">
                <a:latin typeface="Lucida Sans Unicode" pitchFamily="34" charset="0"/>
                <a:cs typeface="Lucida Sans Unicode" pitchFamily="34" charset="0"/>
              </a:rPr>
              <a:t>θ</a:t>
            </a:r>
            <a:r>
              <a:rPr lang="en-US" dirty="0" smtClean="0">
                <a:latin typeface="Lucida Sans Unicode" pitchFamily="34" charset="0"/>
                <a:cs typeface="Lucida Sans Unicode" pitchFamily="34" charset="0"/>
              </a:rPr>
              <a:t> = angle between direction of flux and the normal</a:t>
            </a:r>
          </a:p>
          <a:p>
            <a:endParaRPr lang="en-US"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533400"/>
            <a:ext cx="1949573" cy="584775"/>
          </a:xfrm>
          <a:prstGeom prst="rect">
            <a:avLst/>
          </a:prstGeom>
        </p:spPr>
        <p:txBody>
          <a:bodyPr wrap="none">
            <a:spAutoFit/>
          </a:bodyPr>
          <a:lstStyle/>
          <a:p>
            <a:r>
              <a:rPr lang="en-US" sz="3200" b="1" dirty="0" smtClean="0">
                <a:latin typeface="Lucida Sans Unicode" pitchFamily="34" charset="0"/>
                <a:cs typeface="Lucida Sans Unicode" pitchFamily="34" charset="0"/>
              </a:rPr>
              <a:t>Example</a:t>
            </a:r>
            <a:r>
              <a:rPr lang="en-US" b="1" dirty="0" smtClean="0">
                <a:latin typeface="Lucida Sans Unicode" pitchFamily="34" charset="0"/>
                <a:cs typeface="Lucida Sans Unicode" pitchFamily="34" charset="0"/>
              </a:rPr>
              <a:t> </a:t>
            </a:r>
            <a:endParaRPr lang="en-US" dirty="0">
              <a:latin typeface="Lucida Sans Unicode" pitchFamily="34" charset="0"/>
              <a:cs typeface="Lucida Sans Unicode" pitchFamily="34" charset="0"/>
            </a:endParaRPr>
          </a:p>
        </p:txBody>
      </p:sp>
      <p:sp>
        <p:nvSpPr>
          <p:cNvPr id="3" name="Rectangle 2"/>
          <p:cNvSpPr/>
          <p:nvPr/>
        </p:nvSpPr>
        <p:spPr>
          <a:xfrm>
            <a:off x="533400" y="1295400"/>
            <a:ext cx="8077200" cy="1569660"/>
          </a:xfrm>
          <a:prstGeom prst="rect">
            <a:avLst/>
          </a:prstGeom>
        </p:spPr>
        <p:txBody>
          <a:bodyPr wrap="square">
            <a:spAutoFit/>
          </a:bodyPr>
          <a:lstStyle/>
          <a:p>
            <a:pPr algn="just"/>
            <a:r>
              <a:rPr lang="en-GB" sz="2400" dirty="0" smtClean="0"/>
              <a:t>Calculate the  illuminance that falls on a surface from a roof-light source 2m away from it. </a:t>
            </a:r>
          </a:p>
          <a:p>
            <a:pPr algn="just"/>
            <a:r>
              <a:rPr lang="en-GB" sz="2400" dirty="0" smtClean="0"/>
              <a:t>The intensity of the source light is measured at  120 candela and the lights angle of incidence is 28 degrees.</a:t>
            </a:r>
            <a:endParaRPr lang="en-GB" sz="2400" dirty="0"/>
          </a:p>
        </p:txBody>
      </p:sp>
      <p:sp>
        <p:nvSpPr>
          <p:cNvPr id="4" name="Rectangle 3"/>
          <p:cNvSpPr/>
          <p:nvPr/>
        </p:nvSpPr>
        <p:spPr>
          <a:xfrm>
            <a:off x="990600" y="3048000"/>
            <a:ext cx="4191000" cy="1676400"/>
          </a:xfrm>
          <a:prstGeom prst="rect">
            <a:avLst/>
          </a:prstGeom>
          <a:solidFill>
            <a:schemeClr val="accent6">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latin typeface="Lucida Sans Unicode" pitchFamily="34" charset="0"/>
                <a:cs typeface="Lucida Sans Unicode" pitchFamily="34" charset="0"/>
              </a:rPr>
              <a:t>E</a:t>
            </a:r>
            <a:r>
              <a:rPr lang="el-GR" sz="1050" dirty="0" smtClean="0">
                <a:solidFill>
                  <a:schemeClr val="tx1"/>
                </a:solidFill>
                <a:latin typeface="Lucida Sans Unicode" pitchFamily="34" charset="0"/>
                <a:cs typeface="Lucida Sans Unicode" pitchFamily="34" charset="0"/>
              </a:rPr>
              <a:t>θ </a:t>
            </a:r>
            <a:r>
              <a:rPr lang="el-GR" dirty="0" smtClean="0">
                <a:solidFill>
                  <a:schemeClr val="tx1"/>
                </a:solidFill>
                <a:latin typeface="Lucida Sans Unicode" pitchFamily="34" charset="0"/>
                <a:cs typeface="Lucida Sans Unicode" pitchFamily="34" charset="0"/>
              </a:rPr>
              <a:t>=</a:t>
            </a:r>
            <a:r>
              <a:rPr lang="en-US" dirty="0" smtClean="0">
                <a:solidFill>
                  <a:schemeClr val="tx1"/>
                </a:solidFill>
                <a:latin typeface="Lucida Sans Unicode" pitchFamily="34" charset="0"/>
                <a:cs typeface="Lucida Sans Unicode" pitchFamily="34" charset="0"/>
              </a:rPr>
              <a:t>      </a:t>
            </a:r>
            <a:r>
              <a:rPr lang="en-US" i="1" dirty="0" smtClean="0">
                <a:solidFill>
                  <a:schemeClr val="tx1"/>
                </a:solidFill>
                <a:latin typeface="Times New Roman" pitchFamily="18" charset="0"/>
                <a:cs typeface="Times New Roman" pitchFamily="18" charset="0"/>
              </a:rPr>
              <a:t>I   </a:t>
            </a:r>
            <a:r>
              <a:rPr lang="en-US" dirty="0" smtClean="0">
                <a:solidFill>
                  <a:schemeClr val="tx1"/>
                </a:solidFill>
                <a:latin typeface="Times New Roman" pitchFamily="18" charset="0"/>
                <a:cs typeface="Times New Roman" pitchFamily="18" charset="0"/>
              </a:rPr>
              <a:t>x </a:t>
            </a:r>
            <a:r>
              <a:rPr lang="en-US" dirty="0" smtClean="0">
                <a:solidFill>
                  <a:schemeClr val="tx1"/>
                </a:solidFill>
                <a:latin typeface="Lucida Sans Unicode" pitchFamily="34" charset="0"/>
                <a:cs typeface="Lucida Sans Unicode" pitchFamily="34" charset="0"/>
              </a:rPr>
              <a:t>cos </a:t>
            </a:r>
            <a:r>
              <a:rPr lang="el-GR" dirty="0" smtClean="0">
                <a:solidFill>
                  <a:schemeClr val="tx1"/>
                </a:solidFill>
                <a:latin typeface="Lucida Sans Unicode" pitchFamily="34" charset="0"/>
                <a:cs typeface="Lucida Sans Unicode" pitchFamily="34" charset="0"/>
              </a:rPr>
              <a:t>θ</a:t>
            </a:r>
            <a:endParaRPr lang="en-US" dirty="0" smtClean="0">
              <a:solidFill>
                <a:schemeClr val="tx1"/>
              </a:solidFill>
              <a:latin typeface="Lucida Sans Unicode" pitchFamily="34" charset="0"/>
              <a:cs typeface="Lucida Sans Unicode" pitchFamily="34" charset="0"/>
            </a:endParaRPr>
          </a:p>
          <a:p>
            <a:pPr algn="ctr"/>
            <a:r>
              <a:rPr lang="en-US" dirty="0" smtClean="0">
                <a:solidFill>
                  <a:schemeClr val="tx1"/>
                </a:solidFill>
                <a:latin typeface="Lucida Sans Unicode" pitchFamily="34" charset="0"/>
                <a:cs typeface="Lucida Sans Unicode" pitchFamily="34" charset="0"/>
              </a:rPr>
              <a:t>d</a:t>
            </a:r>
            <a:r>
              <a:rPr lang="en-US" baseline="30000" dirty="0" smtClean="0">
                <a:solidFill>
                  <a:schemeClr val="tx1"/>
                </a:solidFill>
                <a:latin typeface="Lucida Sans Unicode" pitchFamily="34" charset="0"/>
                <a:cs typeface="Lucida Sans Unicode" pitchFamily="34" charset="0"/>
              </a:rPr>
              <a:t>2</a:t>
            </a:r>
            <a:endParaRPr lang="en-US" dirty="0" smtClean="0">
              <a:solidFill>
                <a:schemeClr val="tx1"/>
              </a:solidFill>
              <a:latin typeface="Lucida Sans Unicode" pitchFamily="34" charset="0"/>
              <a:cs typeface="Lucida Sans Unicode" pitchFamily="34" charset="0"/>
            </a:endParaRPr>
          </a:p>
        </p:txBody>
      </p:sp>
      <p:cxnSp>
        <p:nvCxnSpPr>
          <p:cNvPr id="6" name="Straight Connector 5"/>
          <p:cNvCxnSpPr/>
          <p:nvPr/>
        </p:nvCxnSpPr>
        <p:spPr>
          <a:xfrm>
            <a:off x="2895600" y="3861881"/>
            <a:ext cx="304800" cy="1588"/>
          </a:xfrm>
          <a:prstGeom prst="line">
            <a:avLst/>
          </a:prstGeom>
        </p:spPr>
        <p:style>
          <a:lnRef idx="2">
            <a:schemeClr val="dk1"/>
          </a:lnRef>
          <a:fillRef idx="0">
            <a:schemeClr val="dk1"/>
          </a:fillRef>
          <a:effectRef idx="1">
            <a:schemeClr val="dk1"/>
          </a:effectRef>
          <a:fontRef idx="minor">
            <a:schemeClr val="tx1"/>
          </a:fontRef>
        </p:style>
      </p:cxnSp>
      <p:sp>
        <p:nvSpPr>
          <p:cNvPr id="7" name="Rectangle 6"/>
          <p:cNvSpPr/>
          <p:nvPr/>
        </p:nvSpPr>
        <p:spPr>
          <a:xfrm>
            <a:off x="6593626" y="5791200"/>
            <a:ext cx="2097370" cy="523220"/>
          </a:xfrm>
          <a:prstGeom prst="rect">
            <a:avLst/>
          </a:prstGeom>
        </p:spPr>
        <p:txBody>
          <a:bodyPr wrap="none">
            <a:spAutoFit/>
          </a:bodyPr>
          <a:lstStyle/>
          <a:p>
            <a:pPr algn="ctr"/>
            <a:r>
              <a:rPr lang="en-GB" sz="2800" b="1" dirty="0" smtClean="0">
                <a:solidFill>
                  <a:srgbClr val="0070C0"/>
                </a:solidFill>
              </a:rPr>
              <a:t>COPY DOWN</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09600" y="2438400"/>
            <a:ext cx="4572000" cy="1569660"/>
          </a:xfrm>
          <a:prstGeom prst="rect">
            <a:avLst/>
          </a:prstGeom>
        </p:spPr>
        <p:txBody>
          <a:bodyPr>
            <a:spAutoFit/>
          </a:bodyPr>
          <a:lstStyle/>
          <a:p>
            <a:endParaRPr lang="en-US" dirty="0" smtClean="0">
              <a:latin typeface="Lucida Sans Unicode" pitchFamily="34" charset="0"/>
              <a:cs typeface="Lucida Sans Unicode" pitchFamily="34" charset="0"/>
            </a:endParaRPr>
          </a:p>
          <a:p>
            <a:endParaRPr lang="en-US"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E</a:t>
            </a:r>
            <a:r>
              <a:rPr lang="el-GR" sz="2000" dirty="0" smtClean="0">
                <a:latin typeface="Lucida Sans Unicode" pitchFamily="34" charset="0"/>
                <a:cs typeface="Lucida Sans Unicode" pitchFamily="34" charset="0"/>
              </a:rPr>
              <a:t>θ =</a:t>
            </a:r>
            <a:r>
              <a:rPr lang="en-US" sz="2000" dirty="0" smtClean="0">
                <a:latin typeface="Lucida Sans Unicode" pitchFamily="34" charset="0"/>
                <a:cs typeface="Lucida Sans Unicode" pitchFamily="34" charset="0"/>
              </a:rPr>
              <a:t> </a:t>
            </a:r>
            <a:r>
              <a:rPr lang="en-US" sz="2000" i="1" dirty="0" smtClean="0">
                <a:latin typeface="Times New Roman" pitchFamily="18" charset="0"/>
                <a:cs typeface="Times New Roman" pitchFamily="18" charset="0"/>
              </a:rPr>
              <a:t>I   </a:t>
            </a:r>
            <a:r>
              <a:rPr lang="en-US" sz="2000" dirty="0" smtClean="0">
                <a:latin typeface="Times New Roman" pitchFamily="18" charset="0"/>
                <a:cs typeface="Times New Roman" pitchFamily="18" charset="0"/>
              </a:rPr>
              <a:t>x</a:t>
            </a:r>
            <a:r>
              <a:rPr lang="en-US" sz="2000" i="1" dirty="0" smtClean="0">
                <a:latin typeface="Times New Roman" pitchFamily="18" charset="0"/>
                <a:cs typeface="Times New Roman" pitchFamily="18" charset="0"/>
              </a:rPr>
              <a:t> </a:t>
            </a:r>
            <a:r>
              <a:rPr lang="en-US" sz="2000" dirty="0" smtClean="0">
                <a:latin typeface="Lucida Sans Unicode" pitchFamily="34" charset="0"/>
                <a:cs typeface="Lucida Sans Unicode" pitchFamily="34" charset="0"/>
              </a:rPr>
              <a:t>cos </a:t>
            </a:r>
            <a:r>
              <a:rPr lang="el-GR" sz="2000" dirty="0" smtClean="0">
                <a:latin typeface="Lucida Sans Unicode" pitchFamily="34" charset="0"/>
                <a:cs typeface="Lucida Sans Unicode" pitchFamily="34" charset="0"/>
              </a:rPr>
              <a:t>θ</a:t>
            </a:r>
            <a:endParaRPr lang="en-US" sz="2000" dirty="0" smtClean="0">
              <a:latin typeface="Lucida Sans Unicode" pitchFamily="34" charset="0"/>
              <a:cs typeface="Lucida Sans Unicode" pitchFamily="34" charset="0"/>
            </a:endParaRPr>
          </a:p>
          <a:p>
            <a:endParaRPr lang="en-US" sz="2000" dirty="0" smtClean="0">
              <a:latin typeface="Lucida Sans Unicode" pitchFamily="34" charset="0"/>
              <a:cs typeface="Lucida Sans Unicode" pitchFamily="34" charset="0"/>
            </a:endParaRPr>
          </a:p>
          <a:p>
            <a:r>
              <a:rPr lang="en-US" sz="2000" b="1" dirty="0" smtClean="0">
                <a:latin typeface="Lucida Sans Unicode" pitchFamily="34" charset="0"/>
                <a:cs typeface="Lucida Sans Unicode" pitchFamily="34" charset="0"/>
              </a:rPr>
              <a:t>      </a:t>
            </a:r>
            <a:r>
              <a:rPr lang="en-US" sz="2000" dirty="0" smtClean="0">
                <a:latin typeface="Lucida Sans Unicode" pitchFamily="34" charset="0"/>
                <a:cs typeface="Lucida Sans Unicode" pitchFamily="34" charset="0"/>
              </a:rPr>
              <a:t>d</a:t>
            </a:r>
            <a:r>
              <a:rPr lang="en-US" sz="2000" baseline="30000" dirty="0" smtClean="0">
                <a:latin typeface="Lucida Sans Unicode" pitchFamily="34" charset="0"/>
                <a:cs typeface="Lucida Sans Unicode" pitchFamily="34" charset="0"/>
              </a:rPr>
              <a:t>2</a:t>
            </a:r>
            <a:endParaRPr lang="en-US" sz="2000" dirty="0" smtClean="0">
              <a:latin typeface="Lucida Sans Unicode" pitchFamily="34" charset="0"/>
              <a:cs typeface="Lucida Sans Unicode" pitchFamily="34" charset="0"/>
            </a:endParaRPr>
          </a:p>
        </p:txBody>
      </p:sp>
      <p:sp>
        <p:nvSpPr>
          <p:cNvPr id="4" name="Rectangle 3"/>
          <p:cNvSpPr/>
          <p:nvPr/>
        </p:nvSpPr>
        <p:spPr>
          <a:xfrm>
            <a:off x="381000" y="304800"/>
            <a:ext cx="2005677" cy="584775"/>
          </a:xfrm>
          <a:prstGeom prst="rect">
            <a:avLst/>
          </a:prstGeom>
        </p:spPr>
        <p:txBody>
          <a:bodyPr wrap="none">
            <a:spAutoFit/>
          </a:bodyPr>
          <a:lstStyle/>
          <a:p>
            <a:r>
              <a:rPr lang="en-US" sz="3200" b="1" dirty="0" smtClean="0">
                <a:latin typeface="Lucida Sans Unicode" pitchFamily="34" charset="0"/>
                <a:cs typeface="Lucida Sans Unicode" pitchFamily="34" charset="0"/>
              </a:rPr>
              <a:t>Example </a:t>
            </a:r>
            <a:endParaRPr lang="en-US" sz="3200" dirty="0">
              <a:latin typeface="Lucida Sans Unicode" pitchFamily="34" charset="0"/>
              <a:cs typeface="Lucida Sans Unicode" pitchFamily="34" charset="0"/>
            </a:endParaRPr>
          </a:p>
        </p:txBody>
      </p:sp>
      <p:cxnSp>
        <p:nvCxnSpPr>
          <p:cNvPr id="6" name="Straight Connector 5"/>
          <p:cNvCxnSpPr/>
          <p:nvPr/>
        </p:nvCxnSpPr>
        <p:spPr>
          <a:xfrm>
            <a:off x="1143000" y="3429000"/>
            <a:ext cx="457200" cy="1588"/>
          </a:xfrm>
          <a:prstGeom prst="line">
            <a:avLst/>
          </a:prstGeom>
        </p:spPr>
        <p:style>
          <a:lnRef idx="2">
            <a:schemeClr val="accent4"/>
          </a:lnRef>
          <a:fillRef idx="0">
            <a:schemeClr val="accent4"/>
          </a:fillRef>
          <a:effectRef idx="1">
            <a:schemeClr val="accent4"/>
          </a:effectRef>
          <a:fontRef idx="minor">
            <a:schemeClr val="tx1"/>
          </a:fontRef>
        </p:style>
      </p:cxnSp>
      <p:sp>
        <p:nvSpPr>
          <p:cNvPr id="7" name="TextBox 6"/>
          <p:cNvSpPr txBox="1"/>
          <p:nvPr/>
        </p:nvSpPr>
        <p:spPr>
          <a:xfrm>
            <a:off x="533400" y="914400"/>
            <a:ext cx="7620000" cy="1569660"/>
          </a:xfrm>
          <a:prstGeom prst="rect">
            <a:avLst/>
          </a:prstGeom>
          <a:noFill/>
        </p:spPr>
        <p:txBody>
          <a:bodyPr wrap="square" rtlCol="0">
            <a:spAutoFit/>
          </a:bodyPr>
          <a:lstStyle/>
          <a:p>
            <a:pPr algn="just"/>
            <a:r>
              <a:rPr lang="en-GB" sz="2400" dirty="0" smtClean="0"/>
              <a:t>Calculate the  illuminance that falls on a surface from a light source 2m away from it. The intensity of the source light is measured at  120 candela and the lights angle of incidence is 28 degrees.</a:t>
            </a:r>
            <a:endParaRPr lang="en-GB" sz="2400" dirty="0"/>
          </a:p>
        </p:txBody>
      </p:sp>
      <p:sp>
        <p:nvSpPr>
          <p:cNvPr id="14" name="Rectangle 13"/>
          <p:cNvSpPr/>
          <p:nvPr/>
        </p:nvSpPr>
        <p:spPr>
          <a:xfrm>
            <a:off x="685800" y="4191000"/>
            <a:ext cx="450764" cy="369332"/>
          </a:xfrm>
          <a:prstGeom prst="rect">
            <a:avLst/>
          </a:prstGeom>
        </p:spPr>
        <p:txBody>
          <a:bodyPr wrap="none">
            <a:spAutoFit/>
          </a:bodyPr>
          <a:lstStyle/>
          <a:p>
            <a:r>
              <a:rPr lang="en-US" dirty="0" smtClean="0">
                <a:latin typeface="Lucida Sans Unicode" pitchFamily="34" charset="0"/>
                <a:cs typeface="Lucida Sans Unicode" pitchFamily="34" charset="0"/>
              </a:rPr>
              <a:t>E</a:t>
            </a:r>
            <a:r>
              <a:rPr lang="el-GR" dirty="0" smtClean="0">
                <a:latin typeface="Lucida Sans Unicode" pitchFamily="34" charset="0"/>
                <a:cs typeface="Lucida Sans Unicode" pitchFamily="34" charset="0"/>
              </a:rPr>
              <a:t>θ</a:t>
            </a:r>
            <a:endParaRPr lang="en-US" dirty="0"/>
          </a:p>
        </p:txBody>
      </p:sp>
      <p:sp>
        <p:nvSpPr>
          <p:cNvPr id="15" name="Rectangle 14"/>
          <p:cNvSpPr/>
          <p:nvPr/>
        </p:nvSpPr>
        <p:spPr>
          <a:xfrm>
            <a:off x="1066800" y="4114800"/>
            <a:ext cx="367408" cy="369332"/>
          </a:xfrm>
          <a:prstGeom prst="rect">
            <a:avLst/>
          </a:prstGeom>
        </p:spPr>
        <p:txBody>
          <a:bodyPr wrap="none">
            <a:spAutoFit/>
          </a:bodyPr>
          <a:lstStyle/>
          <a:p>
            <a:r>
              <a:rPr lang="el-GR" dirty="0" smtClean="0">
                <a:latin typeface="Lucida Sans Unicode" pitchFamily="34" charset="0"/>
                <a:cs typeface="Lucida Sans Unicode" pitchFamily="34" charset="0"/>
              </a:rPr>
              <a:t>=</a:t>
            </a:r>
            <a:endParaRPr lang="en-US" dirty="0"/>
          </a:p>
        </p:txBody>
      </p:sp>
      <p:sp>
        <p:nvSpPr>
          <p:cNvPr id="18" name="TextBox 17"/>
          <p:cNvSpPr txBox="1"/>
          <p:nvPr/>
        </p:nvSpPr>
        <p:spPr>
          <a:xfrm>
            <a:off x="1447800" y="4114800"/>
            <a:ext cx="1600200" cy="646331"/>
          </a:xfrm>
          <a:prstGeom prst="rect">
            <a:avLst/>
          </a:prstGeom>
          <a:noFill/>
        </p:spPr>
        <p:txBody>
          <a:bodyPr wrap="square" rtlCol="0">
            <a:spAutoFit/>
          </a:bodyPr>
          <a:lstStyle/>
          <a:p>
            <a:r>
              <a:rPr lang="en-US" dirty="0" smtClean="0"/>
              <a:t>120  X COS 28   </a:t>
            </a:r>
          </a:p>
          <a:p>
            <a:r>
              <a:rPr lang="en-US" dirty="0" smtClean="0"/>
              <a:t> </a:t>
            </a:r>
            <a:endParaRPr lang="en-US" dirty="0"/>
          </a:p>
        </p:txBody>
      </p:sp>
      <p:cxnSp>
        <p:nvCxnSpPr>
          <p:cNvPr id="19" name="Straight Connector 18"/>
          <p:cNvCxnSpPr/>
          <p:nvPr/>
        </p:nvCxnSpPr>
        <p:spPr>
          <a:xfrm>
            <a:off x="1524000" y="4495800"/>
            <a:ext cx="457200" cy="1588"/>
          </a:xfrm>
          <a:prstGeom prst="line">
            <a:avLst/>
          </a:prstGeom>
        </p:spPr>
        <p:style>
          <a:lnRef idx="2">
            <a:schemeClr val="accent4"/>
          </a:lnRef>
          <a:fillRef idx="0">
            <a:schemeClr val="accent4"/>
          </a:fillRef>
          <a:effectRef idx="1">
            <a:schemeClr val="accent4"/>
          </a:effectRef>
          <a:fontRef idx="minor">
            <a:schemeClr val="tx1"/>
          </a:fontRef>
        </p:style>
      </p:cxnSp>
      <p:sp>
        <p:nvSpPr>
          <p:cNvPr id="20" name="TextBox 19"/>
          <p:cNvSpPr txBox="1"/>
          <p:nvPr/>
        </p:nvSpPr>
        <p:spPr>
          <a:xfrm>
            <a:off x="1600200" y="4648200"/>
            <a:ext cx="533400" cy="381000"/>
          </a:xfrm>
          <a:prstGeom prst="rect">
            <a:avLst/>
          </a:prstGeom>
          <a:noFill/>
        </p:spPr>
        <p:txBody>
          <a:bodyPr wrap="square" rtlCol="0">
            <a:spAutoFit/>
          </a:bodyPr>
          <a:lstStyle/>
          <a:p>
            <a:r>
              <a:rPr lang="en-US" dirty="0" smtClean="0"/>
              <a:t>4</a:t>
            </a:r>
            <a:endParaRPr lang="en-US" dirty="0"/>
          </a:p>
        </p:txBody>
      </p:sp>
      <p:sp>
        <p:nvSpPr>
          <p:cNvPr id="21" name="TextBox 20"/>
          <p:cNvSpPr txBox="1"/>
          <p:nvPr/>
        </p:nvSpPr>
        <p:spPr>
          <a:xfrm>
            <a:off x="3581400" y="4191000"/>
            <a:ext cx="4724400" cy="369332"/>
          </a:xfrm>
          <a:prstGeom prst="rect">
            <a:avLst/>
          </a:prstGeom>
          <a:noFill/>
        </p:spPr>
        <p:txBody>
          <a:bodyPr wrap="square" rtlCol="0">
            <a:spAutoFit/>
          </a:bodyPr>
          <a:lstStyle/>
          <a:p>
            <a:r>
              <a:rPr lang="en-US" dirty="0" smtClean="0"/>
              <a:t>= 30 x COS 28  = </a:t>
            </a:r>
            <a:r>
              <a:rPr lang="en-US" b="1" dirty="0" smtClean="0"/>
              <a:t>26.48 lm/m</a:t>
            </a:r>
            <a:r>
              <a:rPr lang="en-US" b="1" baseline="30000" dirty="0" smtClean="0"/>
              <a:t>2</a:t>
            </a:r>
            <a:r>
              <a:rPr lang="en-US" b="1" dirty="0" smtClean="0"/>
              <a:t>  </a:t>
            </a:r>
            <a:endParaRPr lang="en-US" b="1"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0999" y="0"/>
            <a:ext cx="4437497" cy="707886"/>
          </a:xfrm>
          <a:prstGeom prst="rect">
            <a:avLst/>
          </a:prstGeom>
        </p:spPr>
        <p:txBody>
          <a:bodyPr wrap="none">
            <a:spAutoFit/>
          </a:bodyPr>
          <a:lstStyle/>
          <a:p>
            <a:r>
              <a:rPr lang="en-US" sz="4000" b="1" dirty="0" smtClean="0"/>
              <a:t>Qualities of Lighting</a:t>
            </a:r>
          </a:p>
        </p:txBody>
      </p:sp>
      <p:sp>
        <p:nvSpPr>
          <p:cNvPr id="2049" name="Rectangle 1"/>
          <p:cNvSpPr>
            <a:spLocks noChangeArrowheads="1"/>
          </p:cNvSpPr>
          <p:nvPr/>
        </p:nvSpPr>
        <p:spPr bwMode="auto">
          <a:xfrm>
            <a:off x="381000" y="671899"/>
            <a:ext cx="8153400" cy="618630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US" sz="2800" b="1" dirty="0" smtClean="0">
                <a:solidFill>
                  <a:srgbClr val="0070C0"/>
                </a:solidFill>
                <a:latin typeface="Lucida Sans Unicode" pitchFamily="34" charset="0"/>
                <a:ea typeface="Times New Roman" pitchFamily="18" charset="0"/>
                <a:cs typeface="Lucida Sans Unicode" pitchFamily="34" charset="0"/>
              </a:rPr>
              <a:t>Reflection factor – Reflectance</a:t>
            </a:r>
          </a:p>
          <a:p>
            <a:pPr marL="0" marR="0" lvl="0" indent="0" algn="l" defTabSz="914400" rtl="0" eaLnBrk="1" fontAlgn="base" latinLnBrk="0" hangingPunct="1">
              <a:lnSpc>
                <a:spcPct val="100000"/>
              </a:lnSpc>
              <a:spcBef>
                <a:spcPct val="0"/>
              </a:spcBef>
              <a:spcAft>
                <a:spcPct val="0"/>
              </a:spcAft>
              <a:buClrTx/>
              <a:buSzTx/>
              <a:buFontTx/>
              <a:buNone/>
              <a:tabLst/>
            </a:pPr>
            <a:endParaRPr lang="en-US" dirty="0" smtClean="0">
              <a:latin typeface="Lucida Sans Unicode" pitchFamily="34" charset="0"/>
              <a:ea typeface="Times New Roman" pitchFamily="18" charset="0"/>
              <a:cs typeface="Lucida Sans Unicode"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Most practical surfaces give a mixture of </a:t>
            </a:r>
            <a:r>
              <a:rPr lang="en-US" dirty="0">
                <a:latin typeface="Lucida Sans Unicode" pitchFamily="34" charset="0"/>
                <a:ea typeface="Times New Roman" pitchFamily="18" charset="0"/>
                <a:cs typeface="Lucida Sans Unicode" pitchFamily="34" charset="0"/>
              </a:rPr>
              <a:t>s</a:t>
            </a:r>
            <a:r>
              <a:rPr lang="en-US" dirty="0" smtClean="0">
                <a:latin typeface="Lucida Sans Unicode" pitchFamily="34" charset="0"/>
                <a:ea typeface="Times New Roman" pitchFamily="18" charset="0"/>
                <a:cs typeface="Lucida Sans Unicode" pitchFamily="34" charset="0"/>
              </a:rPr>
              <a:t>pecular</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and diffuse reflection properties. </a:t>
            </a: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amount of reflection at a surface is measured by the </a:t>
            </a:r>
            <a:r>
              <a:rPr kumimoji="0" lang="en-US" b="1"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reflection factor </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or </a:t>
            </a: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reflectance</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t>
            </a:r>
            <a:r>
              <a:rPr lang="en-US" dirty="0" smtClean="0"/>
              <a:t> </a:t>
            </a:r>
          </a:p>
          <a:p>
            <a:pPr fontAlgn="base">
              <a:spcBef>
                <a:spcPct val="0"/>
              </a:spcBef>
              <a:spcAft>
                <a:spcPct val="0"/>
              </a:spcAft>
            </a:pPr>
            <a:endParaRPr lang="en-US" dirty="0" smtClean="0"/>
          </a:p>
          <a:p>
            <a:pPr fontAlgn="base">
              <a:spcBef>
                <a:spcPct val="0"/>
              </a:spcBef>
              <a:spcAft>
                <a:spcPct val="0"/>
              </a:spcAft>
            </a:pPr>
            <a:r>
              <a:rPr lang="en-US" b="1" dirty="0" smtClean="0">
                <a:solidFill>
                  <a:srgbClr val="0070C0"/>
                </a:solidFill>
                <a:latin typeface="Lucida Sans Unicode" pitchFamily="34" charset="0"/>
                <a:cs typeface="Lucida Sans Unicode" pitchFamily="34" charset="0"/>
              </a:rPr>
              <a:t>Reflectance</a:t>
            </a:r>
            <a:r>
              <a:rPr lang="en-US" dirty="0" smtClean="0">
                <a:latin typeface="Lucida Sans Unicode" pitchFamily="34" charset="0"/>
                <a:cs typeface="Lucida Sans Unicode" pitchFamily="34" charset="0"/>
              </a:rPr>
              <a:t> is the ratio of the luminous flux reflected from a surface to the flux incident upon the surface. </a:t>
            </a:r>
          </a:p>
          <a:p>
            <a:pPr fontAlgn="base">
              <a:spcBef>
                <a:spcPct val="0"/>
              </a:spcBef>
              <a:spcAft>
                <a:spcPct val="0"/>
              </a:spcAft>
            </a:pPr>
            <a:endParaRPr lang="en-US" dirty="0" smtClean="0">
              <a:latin typeface="Lucida Sans Unicode" pitchFamily="34" charset="0"/>
              <a:cs typeface="Lucida Sans Unicode" pitchFamily="34" charset="0"/>
            </a:endParaRPr>
          </a:p>
          <a:p>
            <a:pPr fontAlgn="base">
              <a:spcBef>
                <a:spcPct val="0"/>
              </a:spcBef>
              <a:spcAft>
                <a:spcPct val="0"/>
              </a:spcAft>
            </a:pPr>
            <a:r>
              <a:rPr lang="en-US" b="1" dirty="0" smtClean="0">
                <a:solidFill>
                  <a:srgbClr val="0070C0"/>
                </a:solidFill>
                <a:latin typeface="Lucida Sans Unicode" pitchFamily="34" charset="0"/>
                <a:cs typeface="Lucida Sans Unicode" pitchFamily="34" charset="0"/>
              </a:rPr>
              <a:t>Maximum reflectance </a:t>
            </a:r>
            <a:r>
              <a:rPr lang="en-US" dirty="0" smtClean="0">
                <a:latin typeface="Lucida Sans Unicode" pitchFamily="34" charset="0"/>
                <a:cs typeface="Lucida Sans Unicode" pitchFamily="34" charset="0"/>
              </a:rPr>
              <a:t>has a value near 1, for light, shiny surfaces. </a:t>
            </a:r>
          </a:p>
          <a:p>
            <a:pPr fontAlgn="base">
              <a:spcBef>
                <a:spcPct val="0"/>
              </a:spcBef>
              <a:spcAft>
                <a:spcPct val="0"/>
              </a:spcAft>
            </a:pPr>
            <a:endParaRPr lang="en-US" dirty="0" smtClean="0">
              <a:latin typeface="Lucida Sans Unicode" pitchFamily="34" charset="0"/>
              <a:cs typeface="Lucida Sans Unicode" pitchFamily="34" charset="0"/>
            </a:endParaRPr>
          </a:p>
          <a:p>
            <a:pPr fontAlgn="base">
              <a:spcBef>
                <a:spcPct val="0"/>
              </a:spcBef>
              <a:spcAft>
                <a:spcPct val="0"/>
              </a:spcAft>
            </a:pPr>
            <a:r>
              <a:rPr lang="en-US" b="1" dirty="0" smtClean="0">
                <a:solidFill>
                  <a:srgbClr val="0070C0"/>
                </a:solidFill>
                <a:latin typeface="Lucida Sans Unicode" pitchFamily="34" charset="0"/>
                <a:cs typeface="Lucida Sans Unicode" pitchFamily="34" charset="0"/>
              </a:rPr>
              <a:t>Minimum reflectance </a:t>
            </a:r>
            <a:r>
              <a:rPr lang="en-US" dirty="0" smtClean="0">
                <a:latin typeface="Lucida Sans Unicode" pitchFamily="34" charset="0"/>
                <a:cs typeface="Lucida Sans Unicode" pitchFamily="34" charset="0"/>
              </a:rPr>
              <a:t>has a value near 0, for dark, dull surfaces. </a:t>
            </a:r>
          </a:p>
          <a:p>
            <a:pPr fontAlgn="base">
              <a:spcBef>
                <a:spcPct val="0"/>
              </a:spcBef>
              <a:spcAft>
                <a:spcPct val="0"/>
              </a:spcAft>
            </a:pPr>
            <a:endParaRPr lang="en-US" dirty="0" smtClean="0">
              <a:latin typeface="Lucida Sans Unicode" pitchFamily="34" charset="0"/>
              <a:cs typeface="Lucida Sans Unicode" pitchFamily="34" charset="0"/>
            </a:endParaRPr>
          </a:p>
          <a:p>
            <a:pPr algn="just" fontAlgn="base">
              <a:spcBef>
                <a:spcPct val="0"/>
              </a:spcBef>
              <a:spcAft>
                <a:spcPct val="0"/>
              </a:spcAft>
            </a:pPr>
            <a:r>
              <a:rPr lang="en-US" sz="2000" b="1" dirty="0" smtClean="0">
                <a:solidFill>
                  <a:srgbClr val="0070C0"/>
                </a:solidFill>
                <a:latin typeface="Lucida Sans Unicode" pitchFamily="34" charset="0"/>
                <a:cs typeface="Lucida Sans Unicode" pitchFamily="34" charset="0"/>
              </a:rPr>
              <a:t>Reflected components of light, both internal and external are an important factor in illumination as they can add to internal lux levels. </a:t>
            </a:r>
          </a:p>
          <a:p>
            <a:pPr algn="just" fontAlgn="base">
              <a:spcBef>
                <a:spcPct val="0"/>
              </a:spcBef>
              <a:spcAft>
                <a:spcPct val="0"/>
              </a:spcAft>
            </a:pPr>
            <a:endParaRPr lang="en-US" sz="2000" b="1" dirty="0" smtClean="0">
              <a:latin typeface="Lucida Sans Unicode" pitchFamily="34" charset="0"/>
              <a:cs typeface="Lucida Sans Unicode" pitchFamily="34" charset="0"/>
            </a:endParaRPr>
          </a:p>
          <a:p>
            <a:pPr algn="just" fontAlgn="base">
              <a:spcBef>
                <a:spcPct val="0"/>
              </a:spcBef>
              <a:spcAft>
                <a:spcPct val="0"/>
              </a:spcAf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algn="just" fontAlgn="base">
              <a:spcBef>
                <a:spcPct val="0"/>
              </a:spcBef>
              <a:spcAft>
                <a:spcPct val="0"/>
              </a:spcAft>
            </a:pPr>
            <a:r>
              <a:rPr kumimoji="0" lang="en-US" b="0" i="0" u="none" strike="noStrike" cap="none" normalizeH="0" baseline="0" dirty="0" smtClean="0">
                <a:ln>
                  <a:noFill/>
                </a:ln>
                <a:solidFill>
                  <a:schemeClr val="tx1"/>
                </a:solidFill>
                <a:effectLst/>
                <a:latin typeface="Lucida Sans Unicode" pitchFamily="34" charset="0"/>
                <a:cs typeface="Lucida Sans Unicode" pitchFamily="34" charset="0"/>
              </a:rPr>
              <a:t>This</a:t>
            </a:r>
            <a:r>
              <a:rPr kumimoji="0" lang="en-US" b="0" i="0" u="none" strike="noStrike" cap="none" normalizeH="0" dirty="0" smtClean="0">
                <a:ln>
                  <a:noFill/>
                </a:ln>
                <a:solidFill>
                  <a:schemeClr val="tx1"/>
                </a:solidFill>
                <a:effectLst/>
                <a:latin typeface="Lucida Sans Unicode" pitchFamily="34" charset="0"/>
                <a:cs typeface="Lucida Sans Unicode" pitchFamily="34" charset="0"/>
              </a:rPr>
              <a:t> factor is used to great effect in building design.</a:t>
            </a:r>
          </a:p>
          <a:p>
            <a:pPr algn="just" fontAlgn="base">
              <a:spcBef>
                <a:spcPct val="0"/>
              </a:spcBef>
              <a:spcAft>
                <a:spcPct val="0"/>
              </a:spcAft>
            </a:pPr>
            <a:r>
              <a:rPr lang="en-US" b="1" baseline="0" dirty="0" smtClean="0">
                <a:solidFill>
                  <a:srgbClr val="0070C0"/>
                </a:solidFill>
                <a:latin typeface="Lucida Sans Unicode" pitchFamily="34" charset="0"/>
                <a:cs typeface="Lucida Sans Unicode" pitchFamily="34" charset="0"/>
              </a:rPr>
              <a:t>It can also cause problems</a:t>
            </a:r>
            <a:r>
              <a:rPr lang="en-US" b="1" dirty="0">
                <a:solidFill>
                  <a:srgbClr val="0070C0"/>
                </a:solidFill>
                <a:latin typeface="Lucida Sans Unicode" pitchFamily="34" charset="0"/>
                <a:cs typeface="Lucida Sans Unicode" pitchFamily="34" charset="0"/>
              </a:rPr>
              <a:t> - (Disney Music Hall, Los Angeles) </a:t>
            </a:r>
          </a:p>
          <a:p>
            <a:pPr algn="just" fontAlgn="base">
              <a:spcBef>
                <a:spcPct val="0"/>
              </a:spcBef>
              <a:spcAft>
                <a:spcPct val="0"/>
              </a:spcAf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sp>
        <p:nvSpPr>
          <p:cNvPr id="3" name="TextBox 2"/>
          <p:cNvSpPr txBox="1"/>
          <p:nvPr/>
        </p:nvSpPr>
        <p:spPr>
          <a:xfrm>
            <a:off x="457200" y="5503889"/>
            <a:ext cx="2590800" cy="400110"/>
          </a:xfrm>
          <a:prstGeom prst="rect">
            <a:avLst/>
          </a:prstGeom>
          <a:noFill/>
        </p:spPr>
        <p:txBody>
          <a:bodyPr wrap="square" rtlCol="0">
            <a:spAutoFit/>
          </a:bodyPr>
          <a:lstStyle/>
          <a:p>
            <a:r>
              <a:rPr lang="en-GB" sz="2000" b="1" dirty="0" smtClean="0"/>
              <a:t>Striking the Balance !</a:t>
            </a:r>
            <a:endParaRPr lang="en-GB" sz="20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838200" y="1447800"/>
          <a:ext cx="7315200" cy="3505201"/>
        </p:xfrm>
        <a:graphic>
          <a:graphicData uri="http://schemas.openxmlformats.org/drawingml/2006/table">
            <a:tbl>
              <a:tblPr firstRow="1" bandRow="1">
                <a:tableStyleId>{5C22544A-7EE6-4342-B048-85BDC9FD1C3A}</a:tableStyleId>
              </a:tblPr>
              <a:tblGrid>
                <a:gridCol w="4303059">
                  <a:extLst>
                    <a:ext uri="{9D8B030D-6E8A-4147-A177-3AD203B41FA5}">
                      <a16:colId xmlns:a16="http://schemas.microsoft.com/office/drawing/2014/main" val="20000"/>
                    </a:ext>
                  </a:extLst>
                </a:gridCol>
                <a:gridCol w="3012141">
                  <a:extLst>
                    <a:ext uri="{9D8B030D-6E8A-4147-A177-3AD203B41FA5}">
                      <a16:colId xmlns:a16="http://schemas.microsoft.com/office/drawing/2014/main" val="20001"/>
                    </a:ext>
                  </a:extLst>
                </a:gridCol>
              </a:tblGrid>
              <a:tr h="500743">
                <a:tc>
                  <a:txBody>
                    <a:bodyPr/>
                    <a:lstStyle/>
                    <a:p>
                      <a:r>
                        <a:rPr lang="en-US" dirty="0" smtClean="0"/>
                        <a:t>Surface</a:t>
                      </a:r>
                      <a:endParaRPr lang="en-US" dirty="0"/>
                    </a:p>
                  </a:txBody>
                  <a:tcPr/>
                </a:tc>
                <a:tc>
                  <a:txBody>
                    <a:bodyPr/>
                    <a:lstStyle/>
                    <a:p>
                      <a:pPr algn="ctr"/>
                      <a:r>
                        <a:rPr lang="en-US" dirty="0" smtClean="0"/>
                        <a:t>Reflectance</a:t>
                      </a:r>
                      <a:endParaRPr lang="en-US" dirty="0"/>
                    </a:p>
                  </a:txBody>
                  <a:tcPr/>
                </a:tc>
                <a:extLst>
                  <a:ext uri="{0D108BD9-81ED-4DB2-BD59-A6C34878D82A}">
                    <a16:rowId xmlns:a16="http://schemas.microsoft.com/office/drawing/2014/main" val="10000"/>
                  </a:ext>
                </a:extLst>
              </a:tr>
              <a:tr h="500743">
                <a:tc>
                  <a:txBody>
                    <a:bodyPr/>
                    <a:lstStyle/>
                    <a:p>
                      <a:r>
                        <a:rPr lang="en-US" dirty="0" smtClean="0"/>
                        <a:t>1. White emulsion paint on plaster</a:t>
                      </a:r>
                      <a:endParaRPr lang="en-US" dirty="0"/>
                    </a:p>
                  </a:txBody>
                  <a:tcPr/>
                </a:tc>
                <a:tc>
                  <a:txBody>
                    <a:bodyPr/>
                    <a:lstStyle/>
                    <a:p>
                      <a:pPr algn="ctr"/>
                      <a:r>
                        <a:rPr lang="en-US" dirty="0" smtClean="0"/>
                        <a:t>0.8</a:t>
                      </a:r>
                      <a:endParaRPr lang="en-US" dirty="0"/>
                    </a:p>
                  </a:txBody>
                  <a:tcPr/>
                </a:tc>
                <a:extLst>
                  <a:ext uri="{0D108BD9-81ED-4DB2-BD59-A6C34878D82A}">
                    <a16:rowId xmlns:a16="http://schemas.microsoft.com/office/drawing/2014/main" val="10001"/>
                  </a:ext>
                </a:extLst>
              </a:tr>
              <a:tr h="500743">
                <a:tc>
                  <a:txBody>
                    <a:bodyPr/>
                    <a:lstStyle/>
                    <a:p>
                      <a:r>
                        <a:rPr lang="en-US" dirty="0" smtClean="0"/>
                        <a:t>2. White emulsion paint on concrete</a:t>
                      </a:r>
                      <a:endParaRPr lang="en-US" dirty="0"/>
                    </a:p>
                  </a:txBody>
                  <a:tcPr/>
                </a:tc>
                <a:tc>
                  <a:txBody>
                    <a:bodyPr/>
                    <a:lstStyle/>
                    <a:p>
                      <a:pPr algn="ctr"/>
                      <a:r>
                        <a:rPr lang="en-US" dirty="0" smtClean="0"/>
                        <a:t>0.6</a:t>
                      </a:r>
                      <a:endParaRPr lang="en-US" dirty="0"/>
                    </a:p>
                  </a:txBody>
                  <a:tcPr/>
                </a:tc>
                <a:extLst>
                  <a:ext uri="{0D108BD9-81ED-4DB2-BD59-A6C34878D82A}">
                    <a16:rowId xmlns:a16="http://schemas.microsoft.com/office/drawing/2014/main" val="10002"/>
                  </a:ext>
                </a:extLst>
              </a:tr>
              <a:tr h="500743">
                <a:tc>
                  <a:txBody>
                    <a:bodyPr/>
                    <a:lstStyle/>
                    <a:p>
                      <a:r>
                        <a:rPr lang="en-US" dirty="0" smtClean="0"/>
                        <a:t>3. Concrete:</a:t>
                      </a:r>
                      <a:r>
                        <a:rPr lang="en-US" baseline="0" dirty="0" smtClean="0"/>
                        <a:t> </a:t>
                      </a:r>
                      <a:r>
                        <a:rPr lang="en-US" dirty="0" smtClean="0"/>
                        <a:t>light grey</a:t>
                      </a:r>
                      <a:endParaRPr lang="en-US" dirty="0"/>
                    </a:p>
                  </a:txBody>
                  <a:tcPr/>
                </a:tc>
                <a:tc>
                  <a:txBody>
                    <a:bodyPr/>
                    <a:lstStyle/>
                    <a:p>
                      <a:pPr algn="ctr"/>
                      <a:r>
                        <a:rPr lang="en-US" dirty="0" smtClean="0"/>
                        <a:t>0.4</a:t>
                      </a:r>
                      <a:endParaRPr lang="en-US" dirty="0"/>
                    </a:p>
                  </a:txBody>
                  <a:tcPr/>
                </a:tc>
                <a:extLst>
                  <a:ext uri="{0D108BD9-81ED-4DB2-BD59-A6C34878D82A}">
                    <a16:rowId xmlns:a16="http://schemas.microsoft.com/office/drawing/2014/main" val="10003"/>
                  </a:ext>
                </a:extLst>
              </a:tr>
              <a:tr h="500743">
                <a:tc>
                  <a:txBody>
                    <a:bodyPr/>
                    <a:lstStyle/>
                    <a:p>
                      <a:r>
                        <a:rPr lang="en-US" dirty="0" smtClean="0"/>
                        <a:t>4. Timber:</a:t>
                      </a:r>
                      <a:r>
                        <a:rPr lang="en-US" baseline="0" dirty="0" smtClean="0"/>
                        <a:t> </a:t>
                      </a:r>
                      <a:r>
                        <a:rPr lang="en-US" dirty="0" smtClean="0"/>
                        <a:t> birch, beech or similar</a:t>
                      </a:r>
                      <a:endParaRPr lang="en-US" dirty="0"/>
                    </a:p>
                  </a:txBody>
                  <a:tcPr/>
                </a:tc>
                <a:tc>
                  <a:txBody>
                    <a:bodyPr/>
                    <a:lstStyle/>
                    <a:p>
                      <a:pPr algn="ctr"/>
                      <a:r>
                        <a:rPr lang="en-US" dirty="0" smtClean="0"/>
                        <a:t>0.3</a:t>
                      </a:r>
                      <a:endParaRPr lang="en-US" dirty="0"/>
                    </a:p>
                  </a:txBody>
                  <a:tcPr/>
                </a:tc>
                <a:extLst>
                  <a:ext uri="{0D108BD9-81ED-4DB2-BD59-A6C34878D82A}">
                    <a16:rowId xmlns:a16="http://schemas.microsoft.com/office/drawing/2014/main" val="10004"/>
                  </a:ext>
                </a:extLst>
              </a:tr>
              <a:tr h="500743">
                <a:tc>
                  <a:txBody>
                    <a:bodyPr/>
                    <a:lstStyle/>
                    <a:p>
                      <a:r>
                        <a:rPr lang="en-US" dirty="0" smtClean="0"/>
                        <a:t>5. Bricks: red fletton</a:t>
                      </a:r>
                      <a:endParaRPr lang="en-US" dirty="0"/>
                    </a:p>
                  </a:txBody>
                  <a:tcPr/>
                </a:tc>
                <a:tc>
                  <a:txBody>
                    <a:bodyPr/>
                    <a:lstStyle/>
                    <a:p>
                      <a:pPr algn="ctr"/>
                      <a:r>
                        <a:rPr lang="en-US" dirty="0" smtClean="0"/>
                        <a:t>0.35</a:t>
                      </a:r>
                      <a:endParaRPr lang="en-US" dirty="0"/>
                    </a:p>
                  </a:txBody>
                  <a:tcPr/>
                </a:tc>
                <a:extLst>
                  <a:ext uri="{0D108BD9-81ED-4DB2-BD59-A6C34878D82A}">
                    <a16:rowId xmlns:a16="http://schemas.microsoft.com/office/drawing/2014/main" val="10005"/>
                  </a:ext>
                </a:extLst>
              </a:tr>
              <a:tr h="500743">
                <a:tc>
                  <a:txBody>
                    <a:bodyPr/>
                    <a:lstStyle/>
                    <a:p>
                      <a:r>
                        <a:rPr lang="en-US" dirty="0" smtClean="0"/>
                        <a:t>6. Quarry tiles</a:t>
                      </a:r>
                      <a:r>
                        <a:rPr lang="en-US" baseline="0" dirty="0" smtClean="0"/>
                        <a:t> : red</a:t>
                      </a:r>
                      <a:endParaRPr lang="en-US" dirty="0"/>
                    </a:p>
                  </a:txBody>
                  <a:tcPr/>
                </a:tc>
                <a:tc>
                  <a:txBody>
                    <a:bodyPr/>
                    <a:lstStyle/>
                    <a:p>
                      <a:pPr algn="ctr"/>
                      <a:r>
                        <a:rPr lang="en-US" dirty="0" smtClean="0"/>
                        <a:t>0.1</a:t>
                      </a:r>
                      <a:endParaRPr lang="en-US" dirty="0"/>
                    </a:p>
                  </a:txBody>
                  <a:tcPr/>
                </a:tc>
                <a:extLst>
                  <a:ext uri="{0D108BD9-81ED-4DB2-BD59-A6C34878D82A}">
                    <a16:rowId xmlns:a16="http://schemas.microsoft.com/office/drawing/2014/main" val="10006"/>
                  </a:ext>
                </a:extLst>
              </a:tr>
            </a:tbl>
          </a:graphicData>
        </a:graphic>
      </p:graphicFrame>
      <p:sp>
        <p:nvSpPr>
          <p:cNvPr id="3" name="Rectangle 2"/>
          <p:cNvSpPr/>
          <p:nvPr/>
        </p:nvSpPr>
        <p:spPr>
          <a:xfrm>
            <a:off x="914400" y="685800"/>
            <a:ext cx="4801314" cy="461665"/>
          </a:xfrm>
          <a:prstGeom prst="rect">
            <a:avLst/>
          </a:prstGeom>
        </p:spPr>
        <p:txBody>
          <a:bodyPr wrap="none">
            <a:spAutoFit/>
          </a:bodyPr>
          <a:lstStyle/>
          <a:p>
            <a:r>
              <a:rPr lang="en-US" sz="2400" dirty="0" smtClean="0">
                <a:latin typeface="Lucida Sans Unicode" pitchFamily="34" charset="0"/>
                <a:cs typeface="Lucida Sans Unicode" pitchFamily="34" charset="0"/>
              </a:rPr>
              <a:t>Reflectance of building surface</a:t>
            </a:r>
            <a:endParaRPr lang="en-US" sz="2400" dirty="0"/>
          </a:p>
        </p:txBody>
      </p:sp>
      <p:sp>
        <p:nvSpPr>
          <p:cNvPr id="5" name="TextBox 4"/>
          <p:cNvSpPr txBox="1"/>
          <p:nvPr/>
        </p:nvSpPr>
        <p:spPr>
          <a:xfrm>
            <a:off x="838200" y="5486400"/>
            <a:ext cx="7239000" cy="369332"/>
          </a:xfrm>
          <a:prstGeom prst="rect">
            <a:avLst/>
          </a:prstGeom>
          <a:noFill/>
        </p:spPr>
        <p:txBody>
          <a:bodyPr wrap="square" rtlCol="0">
            <a:spAutoFit/>
          </a:bodyPr>
          <a:lstStyle/>
          <a:p>
            <a:pPr algn="ctr"/>
            <a:r>
              <a:rPr lang="en-GB" b="1" dirty="0" smtClean="0">
                <a:solidFill>
                  <a:srgbClr val="0070C0"/>
                </a:solidFill>
              </a:rPr>
              <a:t>Why is the reflectance factor higher in surface 1 than surface 2 ?</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81000" y="775901"/>
            <a:ext cx="4419600" cy="369331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r>
              <a:rPr lang="en-GB" dirty="0" smtClean="0">
                <a:latin typeface="Lucida Sans Unicode" pitchFamily="34" charset="0"/>
                <a:cs typeface="Lucida Sans Unicode" pitchFamily="34" charset="0"/>
              </a:rPr>
              <a:t>Luminance is the scientific term for </a:t>
            </a:r>
            <a:r>
              <a:rPr lang="en-GB" b="1" dirty="0" smtClean="0">
                <a:solidFill>
                  <a:srgbClr val="0070C0"/>
                </a:solidFill>
                <a:latin typeface="Lucida Sans Unicode" pitchFamily="34" charset="0"/>
                <a:cs typeface="Lucida Sans Unicode" pitchFamily="34" charset="0"/>
              </a:rPr>
              <a:t>“Photopic Surface Brightness” </a:t>
            </a:r>
            <a:r>
              <a:rPr lang="en-GB" dirty="0" smtClean="0">
                <a:latin typeface="Lucida Sans Unicode" pitchFamily="34" charset="0"/>
                <a:cs typeface="Lucida Sans Unicode" pitchFamily="34" charset="0"/>
              </a:rPr>
              <a:t>which specifies the visual brightness of an object. </a:t>
            </a:r>
            <a:r>
              <a:rPr lang="en-US" b="1" dirty="0" smtClean="0">
                <a:solidFill>
                  <a:srgbClr val="0070C0"/>
                </a:solidFill>
                <a:latin typeface="Lucida Sans Unicode" pitchFamily="34" charset="0"/>
                <a:cs typeface="Lucida Sans Unicode" pitchFamily="34" charset="0"/>
              </a:rPr>
              <a:t>It </a:t>
            </a:r>
            <a:r>
              <a:rPr lang="en-US" b="1" dirty="0" smtClean="0">
                <a:solidFill>
                  <a:srgbClr val="0070C0"/>
                </a:solidFill>
                <a:latin typeface="Lucida Sans Unicode" pitchFamily="34" charset="0"/>
                <a:ea typeface="Times New Roman" pitchFamily="18" charset="0"/>
                <a:cs typeface="Lucida Sans Unicode" pitchFamily="34" charset="0"/>
              </a:rPr>
              <a:t>is a measure of the ability of an area of light source, or reflecting surface, to produce the sensation of brightness.</a:t>
            </a:r>
          </a:p>
          <a:p>
            <a:pPr algn="just" fontAlgn="base">
              <a:spcBef>
                <a:spcPct val="0"/>
              </a:spcBef>
              <a:spcAft>
                <a:spcPct val="0"/>
              </a:spcAft>
            </a:pPr>
            <a:endParaRPr lang="en-US" b="1" dirty="0" smtClean="0">
              <a:solidFill>
                <a:srgbClr val="0070C0"/>
              </a:solidFill>
              <a:latin typeface="Lucida Sans Unicode" pitchFamily="34" charset="0"/>
              <a:ea typeface="Times New Roman" pitchFamily="18" charset="0"/>
              <a:cs typeface="Lucida Sans Unicode"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a:t>
            </a: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appearance of an object is affected by the amount of light it emits or reflects compared to the area of its surface. </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p:txBody>
      </p:sp>
      <p:sp>
        <p:nvSpPr>
          <p:cNvPr id="3" name="Rectangle 2"/>
          <p:cNvSpPr/>
          <p:nvPr/>
        </p:nvSpPr>
        <p:spPr>
          <a:xfrm>
            <a:off x="457200" y="228600"/>
            <a:ext cx="4216219" cy="584775"/>
          </a:xfrm>
          <a:prstGeom prst="rect">
            <a:avLst/>
          </a:prstGeom>
        </p:spPr>
        <p:txBody>
          <a:bodyPr wrap="none">
            <a:spAutoFit/>
          </a:bodyPr>
          <a:lstStyle/>
          <a:p>
            <a:r>
              <a:rPr lang="en-US" sz="3200" b="1" dirty="0" smtClean="0">
                <a:solidFill>
                  <a:srgbClr val="0070C0"/>
                </a:solidFill>
                <a:latin typeface="Lucida Sans Unicode" pitchFamily="34" charset="0"/>
                <a:ea typeface="Times New Roman" pitchFamily="18" charset="0"/>
                <a:cs typeface="Lucida Sans Unicode" pitchFamily="34" charset="0"/>
              </a:rPr>
              <a:t>What is Luminance ?</a:t>
            </a:r>
            <a:endParaRPr lang="en-US" sz="3200" dirty="0">
              <a:solidFill>
                <a:srgbClr val="0070C0"/>
              </a:solidFill>
            </a:endParaRPr>
          </a:p>
        </p:txBody>
      </p:sp>
      <p:pic>
        <p:nvPicPr>
          <p:cNvPr id="1027" name="Picture 3" descr="http://www.9engineer.com/post_files_editor/image/Article/EP/ILL/Luminance_02.jpg"/>
          <p:cNvPicPr>
            <a:picLocks noChangeAspect="1" noChangeArrowheads="1"/>
          </p:cNvPicPr>
          <p:nvPr/>
        </p:nvPicPr>
        <p:blipFill>
          <a:blip r:embed="rId3" cstate="print"/>
          <a:srcRect/>
          <a:stretch>
            <a:fillRect/>
          </a:stretch>
        </p:blipFill>
        <p:spPr bwMode="auto">
          <a:xfrm>
            <a:off x="5105400" y="457200"/>
            <a:ext cx="3853431" cy="4038600"/>
          </a:xfrm>
          <a:prstGeom prst="rect">
            <a:avLst/>
          </a:prstGeom>
          <a:noFill/>
        </p:spPr>
      </p:pic>
      <p:sp>
        <p:nvSpPr>
          <p:cNvPr id="5" name="Rectangle 4"/>
          <p:cNvSpPr/>
          <p:nvPr/>
        </p:nvSpPr>
        <p:spPr>
          <a:xfrm>
            <a:off x="381000" y="4343400"/>
            <a:ext cx="8001000" cy="923330"/>
          </a:xfrm>
          <a:prstGeom prst="rect">
            <a:avLst/>
          </a:prstGeom>
        </p:spPr>
        <p:txBody>
          <a:bodyPr wrap="square">
            <a:spAutoFit/>
          </a:bodyPr>
          <a:lstStyle/>
          <a:p>
            <a:pPr lvl="0" algn="just" eaLnBrk="0" fontAlgn="base" hangingPunct="0">
              <a:spcBef>
                <a:spcPct val="0"/>
              </a:spcBef>
              <a:spcAft>
                <a:spcPct val="0"/>
              </a:spcAft>
            </a:pPr>
            <a:endParaRPr lang="en-GB" dirty="0" smtClean="0">
              <a:latin typeface="Lucida Sans Unicode" pitchFamily="34"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US" dirty="0" smtClean="0">
                <a:latin typeface="Lucida Sans Unicode" pitchFamily="34" charset="0"/>
                <a:cs typeface="Lucida Sans Unicode" pitchFamily="34" charset="0"/>
              </a:rPr>
              <a:t> </a:t>
            </a:r>
          </a:p>
        </p:txBody>
      </p:sp>
      <p:sp>
        <p:nvSpPr>
          <p:cNvPr id="6" name="Rectangle 5"/>
          <p:cNvSpPr/>
          <p:nvPr/>
        </p:nvSpPr>
        <p:spPr>
          <a:xfrm>
            <a:off x="381000" y="4191000"/>
            <a:ext cx="4572000" cy="2308324"/>
          </a:xfrm>
          <a:prstGeom prst="rect">
            <a:avLst/>
          </a:prstGeom>
        </p:spPr>
        <p:txBody>
          <a:bodyPr wrap="square">
            <a:spAutoFit/>
          </a:bodyPr>
          <a:lstStyle/>
          <a:p>
            <a:pPr algn="just"/>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importance of luminance for design is enhanced by the fact that the human mind will react more positively to brightly illuminated scenes and objects. </a:t>
            </a:r>
          </a:p>
          <a:p>
            <a:pPr algn="just"/>
            <a:r>
              <a:rPr lang="en-GB" b="1" dirty="0" smtClean="0">
                <a:solidFill>
                  <a:srgbClr val="0070C0"/>
                </a:solidFill>
                <a:latin typeface="Lucida Sans Unicode" pitchFamily="34" charset="0"/>
                <a:cs typeface="Lucida Sans Unicode" pitchFamily="34" charset="0"/>
              </a:rPr>
              <a:t>Users are typically more drawn to brighter displays that are more pleasing to the eye and easier to read</a:t>
            </a:r>
            <a:r>
              <a:rPr lang="en-GB" dirty="0" smtClean="0">
                <a:latin typeface="Lucida Sans Unicode" pitchFamily="34" charset="0"/>
                <a:cs typeface="Lucida Sans Unicode" pitchFamily="34" charset="0"/>
              </a:rPr>
              <a:t>.</a:t>
            </a:r>
            <a:endParaRPr lang="en-GB" dirty="0">
              <a:latin typeface="Lucida Sans Unicode" pitchFamily="34" charset="0"/>
              <a:cs typeface="Lucida Sans Unicode" pitchFamily="34" charset="0"/>
            </a:endParaRPr>
          </a:p>
        </p:txBody>
      </p:sp>
      <p:sp>
        <p:nvSpPr>
          <p:cNvPr id="8" name="TextBox 7"/>
          <p:cNvSpPr txBox="1"/>
          <p:nvPr/>
        </p:nvSpPr>
        <p:spPr>
          <a:xfrm>
            <a:off x="5105400" y="4572000"/>
            <a:ext cx="3886200" cy="646331"/>
          </a:xfrm>
          <a:prstGeom prst="rect">
            <a:avLst/>
          </a:prstGeom>
          <a:noFill/>
        </p:spPr>
        <p:txBody>
          <a:bodyPr wrap="square" rtlCol="0">
            <a:spAutoFit/>
          </a:bodyPr>
          <a:lstStyle/>
          <a:p>
            <a:pPr algn="just" fontAlgn="base">
              <a:spcBef>
                <a:spcPct val="0"/>
              </a:spcBef>
              <a:spcAft>
                <a:spcPct val="0"/>
              </a:spcAft>
            </a:pPr>
            <a:r>
              <a:rPr lang="en-GB" sz="1200" dirty="0" smtClean="0">
                <a:latin typeface="Lucida Sans Unicode" pitchFamily="34" charset="0"/>
                <a:cs typeface="Lucida Sans Unicode" pitchFamily="34" charset="0"/>
              </a:rPr>
              <a:t>The luminance indicates how much luminous power will be detected by an eye looking at the surface from a particular angle of view.</a:t>
            </a:r>
            <a:endParaRPr lang="en-US" sz="1200" dirty="0" smtClean="0">
              <a:latin typeface="Lucida Sans Unicode" pitchFamily="34" charset="0"/>
              <a:cs typeface="Lucida Sans Unicode" pitchFamily="34" charset="0"/>
            </a:endParaRPr>
          </a:p>
        </p:txBody>
      </p:sp>
      <p:sp>
        <p:nvSpPr>
          <p:cNvPr id="2" name="6-Point Star 1"/>
          <p:cNvSpPr/>
          <p:nvPr/>
        </p:nvSpPr>
        <p:spPr>
          <a:xfrm>
            <a:off x="152400" y="4191000"/>
            <a:ext cx="228600" cy="27822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8609" name="Rectangle 1"/>
          <p:cNvSpPr>
            <a:spLocks noChangeArrowheads="1"/>
          </p:cNvSpPr>
          <p:nvPr/>
        </p:nvSpPr>
        <p:spPr bwMode="auto">
          <a:xfrm>
            <a:off x="381000" y="429399"/>
            <a:ext cx="4800600" cy="584775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solidFill>
                  <a:srgbClr val="0B5394"/>
                </a:solidFill>
                <a:effectLst/>
                <a:latin typeface="Lucida Sans Unicode" pitchFamily="34" charset="0"/>
                <a:ea typeface="Times New Roman" pitchFamily="18" charset="0"/>
                <a:cs typeface="Lucida Sans Unicode" pitchFamily="34" charset="0"/>
              </a:rPr>
              <a:t>What is Glare?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lvl="0" algn="just" eaLnBrk="0" fontAlgn="base" hangingPunct="0">
              <a:spcBef>
                <a:spcPct val="0"/>
              </a:spcBef>
              <a:spcAft>
                <a:spcPct val="0"/>
              </a:spcAf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eye can detect a wide range of light levels, but vision is affected by the range of brightness visible at any one time.</a:t>
            </a:r>
            <a:r>
              <a:rPr lang="en-GB" dirty="0" smtClean="0"/>
              <a:t>  </a:t>
            </a:r>
            <a:endPar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lvl="0" algn="just" eaLnBrk="0" fontAlgn="base" hangingPunct="0">
              <a:spcBef>
                <a:spcPct val="0"/>
              </a:spcBef>
              <a:spcAft>
                <a:spcPct val="0"/>
              </a:spcAft>
            </a:pP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Glare</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is the discomfort or impairment of vision caused by an excessive range of brightness in the visual field.</a:t>
            </a:r>
          </a:p>
          <a:p>
            <a:pPr lvl="0" algn="just" eaLnBrk="0" fontAlgn="base" hangingPunct="0">
              <a:spcBef>
                <a:spcPct val="0"/>
              </a:spcBef>
              <a:spcAft>
                <a:spcPct val="0"/>
              </a:spcAft>
            </a:pPr>
            <a:endPar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dirty="0" smtClean="0"/>
              <a:t> </a:t>
            </a:r>
            <a:r>
              <a:rPr lang="en-GB" b="1" dirty="0">
                <a:solidFill>
                  <a:srgbClr val="0070C0"/>
                </a:solidFill>
                <a:latin typeface="Lucida Sans Unicode" pitchFamily="34" charset="0"/>
                <a:cs typeface="Lucida Sans Unicode" pitchFamily="34" charset="0"/>
              </a:rPr>
              <a:t>A</a:t>
            </a:r>
            <a:r>
              <a:rPr lang="en-GB" b="1" dirty="0" smtClean="0">
                <a:solidFill>
                  <a:srgbClr val="0070C0"/>
                </a:solidFill>
                <a:latin typeface="Lucida Sans Unicode" pitchFamily="34" charset="0"/>
                <a:cs typeface="Lucida Sans Unicode" pitchFamily="34" charset="0"/>
              </a:rPr>
              <a:t> bright spot throws off your eyes’ auto-brightness meter and the resulting glare can cause eye strain, discomfort, fatigue and temporary vision loss.</a:t>
            </a:r>
            <a:endPar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Glare can be caused by lamps, windows and painted surfaces appearing too bright in comparison with the general background. </a:t>
            </a:r>
          </a:p>
          <a:p>
            <a:pPr marL="0" marR="0" lvl="0" indent="0" algn="just" defTabSz="914400" rtl="0" eaLnBrk="0" fontAlgn="base" latinLnBrk="0" hangingPunct="0">
              <a:lnSpc>
                <a:spcPct val="100000"/>
              </a:lnSpc>
              <a:spcBef>
                <a:spcPct val="0"/>
              </a:spcBef>
              <a:spcAft>
                <a:spcPct val="0"/>
              </a:spcAft>
              <a:buClrTx/>
              <a:buSzTx/>
              <a:buFontTx/>
              <a:buNone/>
              <a:tabLst/>
            </a:pPr>
            <a:endParaRPr lang="en-US" dirty="0" smtClean="0">
              <a:latin typeface="Lucida Sans Unicode" pitchFamily="34" charset="0"/>
              <a:ea typeface="Times New Roman" pitchFamily="18" charset="0"/>
              <a:cs typeface="Lucida Sans Unicode" pitchFamily="34" charset="0"/>
            </a:endParaRPr>
          </a:p>
        </p:txBody>
      </p:sp>
      <p:pic>
        <p:nvPicPr>
          <p:cNvPr id="68611" name="Picture 3" descr="http://www.nightwise.org/lot04608.JPG"/>
          <p:cNvPicPr>
            <a:picLocks noChangeAspect="1" noChangeArrowheads="1"/>
          </p:cNvPicPr>
          <p:nvPr/>
        </p:nvPicPr>
        <p:blipFill>
          <a:blip r:embed="rId2" cstate="print"/>
          <a:srcRect/>
          <a:stretch>
            <a:fillRect/>
          </a:stretch>
        </p:blipFill>
        <p:spPr bwMode="auto">
          <a:xfrm>
            <a:off x="5715000" y="685800"/>
            <a:ext cx="2941797" cy="2209800"/>
          </a:xfrm>
          <a:prstGeom prst="rect">
            <a:avLst/>
          </a:prstGeom>
          <a:noFill/>
        </p:spPr>
      </p:pic>
      <p:pic>
        <p:nvPicPr>
          <p:cNvPr id="68613" name="Picture 5" descr="http://t0.gstatic.com/images?q=tbn:ANd9GcRfDijn3JqpFjmqwWjBwLbBlmSMZczdxjpkEfUHChBz4sqKCi1cMfmB68JB"/>
          <p:cNvPicPr>
            <a:picLocks noChangeAspect="1" noChangeArrowheads="1"/>
          </p:cNvPicPr>
          <p:nvPr/>
        </p:nvPicPr>
        <p:blipFill>
          <a:blip r:embed="rId3" cstate="print"/>
          <a:srcRect/>
          <a:stretch>
            <a:fillRect/>
          </a:stretch>
        </p:blipFill>
        <p:spPr bwMode="auto">
          <a:xfrm>
            <a:off x="6019800" y="3048000"/>
            <a:ext cx="2395704" cy="2362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9633" name="Rectangle 1"/>
          <p:cNvSpPr>
            <a:spLocks noChangeArrowheads="1"/>
          </p:cNvSpPr>
          <p:nvPr/>
        </p:nvSpPr>
        <p:spPr bwMode="auto">
          <a:xfrm>
            <a:off x="381000" y="503367"/>
            <a:ext cx="5257800" cy="609397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Disability glare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Disability glare is the glare that lessens the ability to see detail.</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It does not necessarily cause visual discomfort. For example, excessive reflections from shiny white paper can cause disability glare while reading.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Discomfort glare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kumimoji="0" lang="en-US"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Discomfort glare is the glare that causes visual discomfort without necessarily lessening the ability to see detail. </a:t>
            </a:r>
          </a:p>
          <a:p>
            <a:pPr lvl="0" algn="just" eaLnBrk="0" fontAlgn="base" hangingPunct="0">
              <a:spcBef>
                <a:spcPct val="0"/>
              </a:spcBef>
              <a:spcAft>
                <a:spcPct val="0"/>
              </a:spcAft>
            </a:pPr>
            <a:endParaRPr lang="en-US"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An unshielded lamp (light bulb) is a common example of discomfort glare.</a:t>
            </a:r>
            <a:r>
              <a:rPr lang="en-US" dirty="0" smtClean="0"/>
              <a:t> </a:t>
            </a:r>
            <a:r>
              <a:rPr lang="en-US" dirty="0" smtClean="0">
                <a:latin typeface="Lucida Sans Unicode" pitchFamily="34" charset="0"/>
                <a:cs typeface="Lucida Sans Unicode" pitchFamily="34" charset="0"/>
              </a:rPr>
              <a:t>The amount of discomfort depends on the angle of view and the type of location. If the direction of view is fixed on a particular visual task, then glare caused by lighting conditions will be more noticeable</a:t>
            </a:r>
            <a:r>
              <a:rPr kumimoji="0" lang="en-US"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endParaRPr kumimoji="0" lang="en-US"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pic>
        <p:nvPicPr>
          <p:cNvPr id="69635" name="Picture 3" descr="http://www.fsec.ucf.edu/en/consumer/buildings/basics/windows/how/images/DisabilityGlare.jpg"/>
          <p:cNvPicPr>
            <a:picLocks noChangeAspect="1" noChangeArrowheads="1"/>
          </p:cNvPicPr>
          <p:nvPr/>
        </p:nvPicPr>
        <p:blipFill>
          <a:blip r:embed="rId2" cstate="print"/>
          <a:srcRect/>
          <a:stretch>
            <a:fillRect/>
          </a:stretch>
        </p:blipFill>
        <p:spPr bwMode="auto">
          <a:xfrm>
            <a:off x="5791200" y="457200"/>
            <a:ext cx="2957945" cy="2711450"/>
          </a:xfrm>
          <a:prstGeom prst="rect">
            <a:avLst/>
          </a:prstGeom>
          <a:noFill/>
        </p:spPr>
      </p:pic>
      <p:pic>
        <p:nvPicPr>
          <p:cNvPr id="69636" name="Picture 4" descr="Picture of Discomfort Glare."/>
          <p:cNvPicPr>
            <a:picLocks noChangeAspect="1" noChangeArrowheads="1"/>
          </p:cNvPicPr>
          <p:nvPr/>
        </p:nvPicPr>
        <p:blipFill>
          <a:blip r:embed="rId3" cstate="print"/>
          <a:srcRect/>
          <a:stretch>
            <a:fillRect/>
          </a:stretch>
        </p:blipFill>
        <p:spPr bwMode="auto">
          <a:xfrm>
            <a:off x="5867400" y="3581400"/>
            <a:ext cx="3051810" cy="254317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6740</TotalTime>
  <Words>5209</Words>
  <Application>Microsoft Office PowerPoint</Application>
  <PresentationFormat>On-screen Show (4:3)</PresentationFormat>
  <Paragraphs>671</Paragraphs>
  <Slides>62</Slides>
  <Notes>5</Notes>
  <HiddenSlides>15</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62</vt:i4>
      </vt:variant>
    </vt:vector>
  </HeadingPairs>
  <TitlesOfParts>
    <vt:vector size="67" baseType="lpstr">
      <vt:lpstr>Arial</vt:lpstr>
      <vt:lpstr>Calibri</vt:lpstr>
      <vt:lpstr>Lucida Sans Unicode</vt:lpstr>
      <vt:lpstr>Times New Roman</vt:lpstr>
      <vt:lpstr>Office Theme</vt:lpstr>
      <vt:lpstr>Principles of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Principles of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Light</dc:title>
  <dc:creator>Vista</dc:creator>
  <cp:lastModifiedBy>Alan Nantel</cp:lastModifiedBy>
  <cp:revision>512</cp:revision>
  <cp:lastPrinted>2016-02-26T12:13:49Z</cp:lastPrinted>
  <dcterms:created xsi:type="dcterms:W3CDTF">2012-02-20T11:27:42Z</dcterms:created>
  <dcterms:modified xsi:type="dcterms:W3CDTF">2019-03-17T16:50:34Z</dcterms:modified>
</cp:coreProperties>
</file>