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277" r:id="rId2"/>
    <p:sldId id="278" r:id="rId3"/>
    <p:sldId id="279" r:id="rId4"/>
    <p:sldId id="268" r:id="rId5"/>
    <p:sldId id="280" r:id="rId6"/>
    <p:sldId id="281" r:id="rId7"/>
    <p:sldId id="282" r:id="rId8"/>
    <p:sldId id="283" r:id="rId9"/>
    <p:sldId id="269" r:id="rId10"/>
    <p:sldId id="270" r:id="rId11"/>
    <p:sldId id="271" r:id="rId12"/>
    <p:sldId id="272" r:id="rId13"/>
    <p:sldId id="284" r:id="rId14"/>
    <p:sldId id="285" r:id="rId15"/>
    <p:sldId id="286" r:id="rId16"/>
    <p:sldId id="288" r:id="rId17"/>
    <p:sldId id="289" r:id="rId18"/>
    <p:sldId id="290" r:id="rId19"/>
    <p:sldId id="291" r:id="rId20"/>
    <p:sldId id="293" r:id="rId21"/>
    <p:sldId id="294" r:id="rId22"/>
    <p:sldId id="292" r:id="rId23"/>
    <p:sldId id="295" r:id="rId24"/>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372" autoAdjust="0"/>
  </p:normalViewPr>
  <p:slideViewPr>
    <p:cSldViewPr>
      <p:cViewPr varScale="1">
        <p:scale>
          <a:sx n="88" d="100"/>
          <a:sy n="88" d="100"/>
        </p:scale>
        <p:origin x="90" y="2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jike Udeogu" userId="692df98c-5a84-4ce8-b765-f488e825945b" providerId="ADAL" clId="{55B65E2B-95C0-480D-9C80-1EC802551868}"/>
    <pc:docChg chg="modSld">
      <pc:chgData name="Ejike Udeogu" userId="692df98c-5a84-4ce8-b765-f488e825945b" providerId="ADAL" clId="{55B65E2B-95C0-480D-9C80-1EC802551868}" dt="2024-09-12T08:52:08.102" v="3" actId="20577"/>
      <pc:docMkLst>
        <pc:docMk/>
      </pc:docMkLst>
      <pc:sldChg chg="modSp mod">
        <pc:chgData name="Ejike Udeogu" userId="692df98c-5a84-4ce8-b765-f488e825945b" providerId="ADAL" clId="{55B65E2B-95C0-480D-9C80-1EC802551868}" dt="2024-09-12T08:52:08.102" v="3" actId="20577"/>
        <pc:sldMkLst>
          <pc:docMk/>
          <pc:sldMk cId="0" sldId="277"/>
        </pc:sldMkLst>
        <pc:spChg chg="mod">
          <ac:chgData name="Ejike Udeogu" userId="692df98c-5a84-4ce8-b765-f488e825945b" providerId="ADAL" clId="{55B65E2B-95C0-480D-9C80-1EC802551868}" dt="2024-09-12T08:52:08.102" v="3" actId="20577"/>
          <ac:spMkLst>
            <pc:docMk/>
            <pc:sldMk cId="0" sldId="277"/>
            <ac:spMk id="614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12/09/2024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12/09/2024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12/09/2024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LCBB5015</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Principles of Marketing</a:t>
            </a:r>
          </a:p>
          <a:p>
            <a:pPr eaLnBrk="1" hangingPunct="1"/>
            <a:endParaRPr lang="en-GB" altLang="en-US" dirty="0">
              <a:solidFill>
                <a:schemeClr val="accent2"/>
              </a:solidFill>
            </a:endParaRPr>
          </a:p>
          <a:p>
            <a:pPr eaLnBrk="1" hangingPunct="1"/>
            <a:r>
              <a:rPr lang="en-GB" altLang="en-US" dirty="0">
                <a:solidFill>
                  <a:schemeClr val="accent2"/>
                </a:solidFill>
              </a:rPr>
              <a:t>Week 7 Session 2</a:t>
            </a:r>
          </a:p>
          <a:p>
            <a:pPr eaLnBrk="1" hangingPunct="1"/>
            <a:endParaRPr lang="en-GB" altLang="en-US">
              <a:solidFill>
                <a:schemeClr val="accent2"/>
              </a:solidFill>
            </a:endParaRPr>
          </a:p>
          <a:p>
            <a:pPr eaLnBrk="1" hangingPunct="1"/>
            <a:r>
              <a:rPr lang="en-GB" altLang="en-US">
                <a:solidFill>
                  <a:schemeClr val="accent2"/>
                </a:solidFill>
              </a:rPr>
              <a:t>Pricing </a:t>
            </a:r>
            <a:r>
              <a:rPr lang="en-GB" altLang="en-US" dirty="0">
                <a:solidFill>
                  <a:schemeClr val="accent2"/>
                </a:solidFill>
              </a:rPr>
              <a:t>Strategies</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D29E-1DB8-4F47-8D7E-735A4E320F73}"/>
              </a:ext>
            </a:extLst>
          </p:cNvPr>
          <p:cNvSpPr>
            <a:spLocks noGrp="1"/>
          </p:cNvSpPr>
          <p:nvPr>
            <p:ph type="title"/>
          </p:nvPr>
        </p:nvSpPr>
        <p:spPr/>
        <p:txBody>
          <a:bodyPr/>
          <a:lstStyle/>
          <a:p>
            <a:r>
              <a:rPr lang="en-GB" altLang="en-US" b="1" dirty="0">
                <a:ea typeface="ＭＳ Ｐゴシック" panose="020B0600070205080204" pitchFamily="34" charset="-128"/>
              </a:rPr>
              <a:t>Learning Outcomes</a:t>
            </a:r>
            <a:endParaRPr lang="en-GB" dirty="0"/>
          </a:p>
        </p:txBody>
      </p:sp>
      <p:sp>
        <p:nvSpPr>
          <p:cNvPr id="3" name="Content Placeholder 2">
            <a:extLst>
              <a:ext uri="{FF2B5EF4-FFF2-40B4-BE49-F238E27FC236}">
                <a16:creationId xmlns:a16="http://schemas.microsoft.com/office/drawing/2014/main" id="{796FF68E-B248-4C80-827F-CBE2B7443D3D}"/>
              </a:ext>
            </a:extLst>
          </p:cNvPr>
          <p:cNvSpPr>
            <a:spLocks noGrp="1"/>
          </p:cNvSpPr>
          <p:nvPr>
            <p:ph idx="1"/>
          </p:nvPr>
        </p:nvSpPr>
        <p:spPr/>
        <p:txBody>
          <a:bodyPr/>
          <a:lstStyle/>
          <a:p>
            <a:pPr fontAlgn="ctr"/>
            <a:r>
              <a:rPr lang="en-US" altLang="en-US" sz="2800" dirty="0">
                <a:ea typeface="ＭＳ Ｐゴシック" panose="020B0600070205080204" pitchFamily="34" charset="-128"/>
              </a:rPr>
              <a:t>Explain how customers perceive price.</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Understand pricing strategies and how to price new offerings.</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Explain cost-, competitor-, demand-, and value-oriented approaches to pricing.</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Explain how pricing tactics works in business settings.</a:t>
            </a:r>
            <a:endParaRPr lang="en-GB" altLang="en-US" sz="2800" dirty="0">
              <a:ea typeface="ＭＳ Ｐゴシック" panose="020B0600070205080204" pitchFamily="34" charset="-128"/>
            </a:endParaRPr>
          </a:p>
          <a:p>
            <a:endParaRPr lang="en-GB" dirty="0"/>
          </a:p>
        </p:txBody>
      </p:sp>
      <p:sp>
        <p:nvSpPr>
          <p:cNvPr id="4" name="Date Placeholder 3">
            <a:extLst>
              <a:ext uri="{FF2B5EF4-FFF2-40B4-BE49-F238E27FC236}">
                <a16:creationId xmlns:a16="http://schemas.microsoft.com/office/drawing/2014/main" id="{5F48B077-8662-4796-8E1B-7FBA0F734F0B}"/>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591CCFBF-3BAC-4930-B4FD-82257EA47AA6}"/>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827453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3">
            <a:extLst>
              <a:ext uri="{FF2B5EF4-FFF2-40B4-BE49-F238E27FC236}">
                <a16:creationId xmlns:a16="http://schemas.microsoft.com/office/drawing/2014/main" id="{3CFA706B-CD45-4577-832E-B7A2B950FA85}"/>
              </a:ext>
            </a:extLst>
          </p:cNvPr>
          <p:cNvSpPr>
            <a:spLocks/>
          </p:cNvSpPr>
          <p:nvPr/>
        </p:nvSpPr>
        <p:spPr bwMode="auto">
          <a:xfrm>
            <a:off x="2522538" y="1027113"/>
            <a:ext cx="6224588" cy="1543050"/>
          </a:xfrm>
          <a:prstGeom prst="rect">
            <a:avLst/>
          </a:prstGeom>
          <a:solidFill>
            <a:srgbClr val="66CCFF"/>
          </a:solidFill>
          <a:ln>
            <a:noFill/>
          </a:ln>
          <a:effectLst>
            <a:outerShdw dist="107763" dir="2700000" algn="ctr" rotWithShape="0">
              <a:srgbClr val="808080">
                <a:alpha val="50000"/>
              </a:srgbClr>
            </a:outerShdw>
          </a:effectLst>
          <a:extLst>
            <a:ext uri="{91240B29-F687-4F45-9708-019B960494DF}">
              <a14:hiddenLine xmlns:a14="http://schemas.microsoft.com/office/drawing/2010/main" w="12700">
                <a:solidFill>
                  <a:schemeClr val="tx1"/>
                </a:solidFill>
                <a:miter lim="800000"/>
                <a:headEnd/>
                <a:tailEnd/>
              </a14:hiddenLine>
            </a:ext>
          </a:extLst>
        </p:spPr>
        <p:txBody>
          <a:bodyPr lIns="0" tIns="0" rIns="58702" bIns="0" anchor="ctr"/>
          <a:lstStyle>
            <a:lvl1pPr marL="5715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20000"/>
              </a:spcBef>
              <a:buClr>
                <a:srgbClr val="FF3300"/>
              </a:buClr>
            </a:pPr>
            <a:r>
              <a:rPr lang="en-GB" altLang="en-US" dirty="0">
                <a:latin typeface="Verdana" panose="020B0604030504040204" pitchFamily="34" charset="0"/>
              </a:rPr>
              <a:t>‘the amount of money expected, required, or given in payment for something expended or endured in order to achieve an objective the odds in betting archaic value; worth’</a:t>
            </a:r>
          </a:p>
        </p:txBody>
      </p:sp>
      <p:sp>
        <p:nvSpPr>
          <p:cNvPr id="22" name="Rectangle 4">
            <a:extLst>
              <a:ext uri="{FF2B5EF4-FFF2-40B4-BE49-F238E27FC236}">
                <a16:creationId xmlns:a16="http://schemas.microsoft.com/office/drawing/2014/main" id="{0364FBC3-97BD-48B8-97B0-5CDA16DD3DAA}"/>
              </a:ext>
            </a:extLst>
          </p:cNvPr>
          <p:cNvSpPr>
            <a:spLocks/>
          </p:cNvSpPr>
          <p:nvPr/>
        </p:nvSpPr>
        <p:spPr bwMode="auto">
          <a:xfrm>
            <a:off x="2501900" y="3022600"/>
            <a:ext cx="6226175" cy="1219200"/>
          </a:xfrm>
          <a:prstGeom prst="rect">
            <a:avLst/>
          </a:prstGeom>
          <a:solidFill>
            <a:srgbClr val="66CCFF"/>
          </a:solidFill>
          <a:ln>
            <a:noFill/>
          </a:ln>
          <a:effectLst>
            <a:outerShdw dist="107763" dir="2700000" algn="ctr" rotWithShape="0">
              <a:srgbClr val="808080">
                <a:alpha val="50000"/>
              </a:srgbClr>
            </a:outerShdw>
          </a:effectLst>
          <a:extLst>
            <a:ext uri="{91240B29-F687-4F45-9708-019B960494DF}">
              <a14:hiddenLine xmlns:a14="http://schemas.microsoft.com/office/drawing/2010/main" w="12700">
                <a:solidFill>
                  <a:schemeClr val="tx1"/>
                </a:solidFill>
                <a:miter lim="800000"/>
                <a:headEnd/>
                <a:tailEnd/>
              </a14:hiddenLine>
            </a:ext>
          </a:extLst>
        </p:spPr>
        <p:txBody>
          <a:bodyPr lIns="0" tIns="0" rIns="58702" bIns="0" anchor="ctr"/>
          <a:lstStyle>
            <a:lvl1pPr marL="5715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20000"/>
              </a:spcBef>
              <a:buClr>
                <a:srgbClr val="FF3300"/>
              </a:buClr>
            </a:pPr>
            <a:r>
              <a:rPr lang="en-GB" altLang="en-US" dirty="0">
                <a:latin typeface="Verdana" panose="020B0604030504040204" pitchFamily="34" charset="0"/>
              </a:rPr>
              <a:t>‘the standard of something as measured against other things of a similar kind general excellence </a:t>
            </a:r>
          </a:p>
          <a:p>
            <a:pPr eaLnBrk="1" hangingPunct="1">
              <a:spcBef>
                <a:spcPct val="20000"/>
              </a:spcBef>
              <a:buClr>
                <a:srgbClr val="FF3300"/>
              </a:buClr>
            </a:pPr>
            <a:r>
              <a:rPr lang="en-GB" altLang="en-US" dirty="0">
                <a:latin typeface="Verdana" panose="020B0604030504040204" pitchFamily="34" charset="0"/>
              </a:rPr>
              <a:t>archaic high social standing’</a:t>
            </a:r>
          </a:p>
        </p:txBody>
      </p:sp>
      <p:sp>
        <p:nvSpPr>
          <p:cNvPr id="23" name="Rectangle 5">
            <a:extLst>
              <a:ext uri="{FF2B5EF4-FFF2-40B4-BE49-F238E27FC236}">
                <a16:creationId xmlns:a16="http://schemas.microsoft.com/office/drawing/2014/main" id="{6109C53D-9D7A-44AD-B842-263364EFBA24}"/>
              </a:ext>
            </a:extLst>
          </p:cNvPr>
          <p:cNvSpPr>
            <a:spLocks/>
          </p:cNvSpPr>
          <p:nvPr/>
        </p:nvSpPr>
        <p:spPr bwMode="auto">
          <a:xfrm>
            <a:off x="2538413" y="4600575"/>
            <a:ext cx="6151562" cy="1071561"/>
          </a:xfrm>
          <a:prstGeom prst="rect">
            <a:avLst/>
          </a:prstGeom>
          <a:solidFill>
            <a:srgbClr val="66CCFF"/>
          </a:solidFill>
          <a:ln>
            <a:noFill/>
          </a:ln>
          <a:effectLst>
            <a:outerShdw dist="107763" dir="2700000" algn="ctr" rotWithShape="0">
              <a:srgbClr val="808080">
                <a:alpha val="50000"/>
              </a:srgbClr>
            </a:outerShdw>
          </a:effectLst>
          <a:extLst>
            <a:ext uri="{91240B29-F687-4F45-9708-019B960494DF}">
              <a14:hiddenLine xmlns:a14="http://schemas.microsoft.com/office/drawing/2010/main" w="12700">
                <a:solidFill>
                  <a:schemeClr val="tx1"/>
                </a:solidFill>
                <a:miter lim="800000"/>
                <a:headEnd/>
                <a:tailEnd/>
              </a14:hiddenLine>
            </a:ext>
          </a:extLst>
        </p:spPr>
        <p:txBody>
          <a:bodyPr lIns="0" tIns="0" rIns="58702" bIns="0" anchor="ctr"/>
          <a:lstStyle>
            <a:lvl1pPr marL="5715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20000"/>
              </a:spcBef>
              <a:buClr>
                <a:srgbClr val="FF3300"/>
              </a:buClr>
            </a:pPr>
            <a:r>
              <a:rPr lang="en-GB" altLang="en-US" dirty="0">
                <a:latin typeface="Verdana" panose="020B0604030504040204" pitchFamily="34" charset="0"/>
              </a:rPr>
              <a:t>‘the regard that something is held to deserve; importance or worth material or monetary worth </a:t>
            </a:r>
          </a:p>
          <a:p>
            <a:pPr eaLnBrk="1" hangingPunct="1">
              <a:spcBef>
                <a:spcPct val="20000"/>
              </a:spcBef>
              <a:buClr>
                <a:srgbClr val="FF3300"/>
              </a:buClr>
            </a:pPr>
            <a:r>
              <a:rPr lang="en-GB" altLang="en-US" dirty="0">
                <a:latin typeface="Verdana" panose="020B0604030504040204" pitchFamily="34" charset="0"/>
              </a:rPr>
              <a:t>the worth of something compared to its price: at £12.50 the book is good value’</a:t>
            </a:r>
          </a:p>
        </p:txBody>
      </p:sp>
      <p:sp>
        <p:nvSpPr>
          <p:cNvPr id="24" name="Text Box 6">
            <a:extLst>
              <a:ext uri="{FF2B5EF4-FFF2-40B4-BE49-F238E27FC236}">
                <a16:creationId xmlns:a16="http://schemas.microsoft.com/office/drawing/2014/main" id="{202C3677-3C03-406C-A07E-EEA322F8FA25}"/>
              </a:ext>
            </a:extLst>
          </p:cNvPr>
          <p:cNvSpPr txBox="1">
            <a:spLocks noChangeArrowheads="1"/>
          </p:cNvSpPr>
          <p:nvPr/>
        </p:nvSpPr>
        <p:spPr bwMode="auto">
          <a:xfrm>
            <a:off x="106363" y="1531938"/>
            <a:ext cx="2416175" cy="427037"/>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sz="2200">
                <a:latin typeface="Verdana" panose="020B0604030504040204" pitchFamily="34" charset="0"/>
              </a:rPr>
              <a:t>Price</a:t>
            </a:r>
          </a:p>
        </p:txBody>
      </p:sp>
      <p:sp>
        <p:nvSpPr>
          <p:cNvPr id="25" name="Text Box 7">
            <a:extLst>
              <a:ext uri="{FF2B5EF4-FFF2-40B4-BE49-F238E27FC236}">
                <a16:creationId xmlns:a16="http://schemas.microsoft.com/office/drawing/2014/main" id="{82C227F4-3D08-45DF-BFBD-94DDCDE0BC0D}"/>
              </a:ext>
            </a:extLst>
          </p:cNvPr>
          <p:cNvSpPr txBox="1">
            <a:spLocks noChangeArrowheads="1"/>
          </p:cNvSpPr>
          <p:nvPr/>
        </p:nvSpPr>
        <p:spPr bwMode="auto">
          <a:xfrm>
            <a:off x="179388" y="3181350"/>
            <a:ext cx="2416175" cy="42703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sz="2200">
                <a:latin typeface="Verdana" panose="020B0604030504040204" pitchFamily="34" charset="0"/>
              </a:rPr>
              <a:t>Quality</a:t>
            </a:r>
          </a:p>
        </p:txBody>
      </p:sp>
      <p:sp>
        <p:nvSpPr>
          <p:cNvPr id="26" name="Text Box 8">
            <a:extLst>
              <a:ext uri="{FF2B5EF4-FFF2-40B4-BE49-F238E27FC236}">
                <a16:creationId xmlns:a16="http://schemas.microsoft.com/office/drawing/2014/main" id="{F6F4A41C-323A-4667-91E0-904F8FA2DFA1}"/>
              </a:ext>
            </a:extLst>
          </p:cNvPr>
          <p:cNvSpPr txBox="1">
            <a:spLocks noChangeArrowheads="1"/>
          </p:cNvSpPr>
          <p:nvPr/>
        </p:nvSpPr>
        <p:spPr bwMode="auto">
          <a:xfrm>
            <a:off x="106363" y="4887913"/>
            <a:ext cx="2416175" cy="427037"/>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sz="2200" dirty="0">
                <a:latin typeface="Verdana" panose="020B0604030504040204" pitchFamily="34" charset="0"/>
              </a:rPr>
              <a:t>Value</a:t>
            </a:r>
          </a:p>
        </p:txBody>
      </p:sp>
      <p:pic>
        <p:nvPicPr>
          <p:cNvPr id="27" name="Picture 9" descr="j0300840">
            <a:extLst>
              <a:ext uri="{FF2B5EF4-FFF2-40B4-BE49-F238E27FC236}">
                <a16:creationId xmlns:a16="http://schemas.microsoft.com/office/drawing/2014/main" id="{368735E0-DC39-4CA3-A049-79125AC7D4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7275" y="3630613"/>
            <a:ext cx="557213"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0">
            <a:extLst>
              <a:ext uri="{FF2B5EF4-FFF2-40B4-BE49-F238E27FC236}">
                <a16:creationId xmlns:a16="http://schemas.microsoft.com/office/drawing/2014/main" id="{9F8EDABD-801A-49D8-A597-52C23759316A}"/>
              </a:ext>
            </a:extLst>
          </p:cNvPr>
          <p:cNvGrpSpPr>
            <a:grpSpLocks/>
          </p:cNvGrpSpPr>
          <p:nvPr/>
        </p:nvGrpSpPr>
        <p:grpSpPr bwMode="auto">
          <a:xfrm>
            <a:off x="581818" y="5297485"/>
            <a:ext cx="1508125" cy="449263"/>
            <a:chOff x="476" y="3566"/>
            <a:chExt cx="889" cy="291"/>
          </a:xfrm>
        </p:grpSpPr>
        <p:sp>
          <p:nvSpPr>
            <p:cNvPr id="29" name="Text Box 11">
              <a:extLst>
                <a:ext uri="{FF2B5EF4-FFF2-40B4-BE49-F238E27FC236}">
                  <a16:creationId xmlns:a16="http://schemas.microsoft.com/office/drawing/2014/main" id="{BCFA0FB2-954E-4E66-BAA1-FC22C671CBA8}"/>
                </a:ext>
              </a:extLst>
            </p:cNvPr>
            <p:cNvSpPr txBox="1">
              <a:spLocks noChangeArrowheads="1"/>
            </p:cNvSpPr>
            <p:nvPr/>
          </p:nvSpPr>
          <p:spPr bwMode="auto">
            <a:xfrm>
              <a:off x="476" y="3566"/>
              <a:ext cx="408" cy="23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a:latin typeface="Verdana" panose="020B0604030504040204" pitchFamily="34" charset="0"/>
                </a:rPr>
                <a:t>$£€</a:t>
              </a:r>
            </a:p>
          </p:txBody>
        </p:sp>
        <p:sp>
          <p:nvSpPr>
            <p:cNvPr id="30" name="Text Box 12">
              <a:extLst>
                <a:ext uri="{FF2B5EF4-FFF2-40B4-BE49-F238E27FC236}">
                  <a16:creationId xmlns:a16="http://schemas.microsoft.com/office/drawing/2014/main" id="{5EC31CA2-FBF4-4860-8780-50A03A38474E}"/>
                </a:ext>
              </a:extLst>
            </p:cNvPr>
            <p:cNvSpPr txBox="1">
              <a:spLocks noChangeArrowheads="1"/>
            </p:cNvSpPr>
            <p:nvPr/>
          </p:nvSpPr>
          <p:spPr bwMode="auto">
            <a:xfrm>
              <a:off x="794" y="3566"/>
              <a:ext cx="135" cy="277"/>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sz="2200">
                  <a:latin typeface="Verdana" panose="020B0604030504040204" pitchFamily="34" charset="0"/>
                </a:rPr>
                <a:t>/</a:t>
              </a:r>
            </a:p>
          </p:txBody>
        </p:sp>
        <p:pic>
          <p:nvPicPr>
            <p:cNvPr id="31" name="Picture 13" descr="j0300840">
              <a:extLst>
                <a:ext uri="{FF2B5EF4-FFF2-40B4-BE49-F238E27FC236}">
                  <a16:creationId xmlns:a16="http://schemas.microsoft.com/office/drawing/2014/main" id="{BECF6927-3CD8-4578-9E06-84A904F40C0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 y="3566"/>
              <a:ext cx="345"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2" name="Text Box 14">
            <a:extLst>
              <a:ext uri="{FF2B5EF4-FFF2-40B4-BE49-F238E27FC236}">
                <a16:creationId xmlns:a16="http://schemas.microsoft.com/office/drawing/2014/main" id="{602F1D3E-ED22-49A7-B386-A0BBBBB8DA93}"/>
              </a:ext>
            </a:extLst>
          </p:cNvPr>
          <p:cNvSpPr txBox="1">
            <a:spLocks noChangeArrowheads="1"/>
          </p:cNvSpPr>
          <p:nvPr/>
        </p:nvSpPr>
        <p:spPr bwMode="auto">
          <a:xfrm>
            <a:off x="921269" y="1981200"/>
            <a:ext cx="1152525" cy="42703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
                <a:srgbClr val="FF3300"/>
              </a:buClr>
            </a:pPr>
            <a:r>
              <a:rPr lang="en-GB" altLang="en-US" sz="2200">
                <a:latin typeface="Verdana" panose="020B0604030504040204" pitchFamily="34" charset="0"/>
              </a:rPr>
              <a:t>$£€</a:t>
            </a:r>
          </a:p>
        </p:txBody>
      </p:sp>
      <p:sp>
        <p:nvSpPr>
          <p:cNvPr id="33" name="Text Box 15">
            <a:extLst>
              <a:ext uri="{FF2B5EF4-FFF2-40B4-BE49-F238E27FC236}">
                <a16:creationId xmlns:a16="http://schemas.microsoft.com/office/drawing/2014/main" id="{A31A5A1B-40ED-460E-9D6D-7092BD9278F2}"/>
              </a:ext>
            </a:extLst>
          </p:cNvPr>
          <p:cNvSpPr txBox="1">
            <a:spLocks noChangeArrowheads="1"/>
          </p:cNvSpPr>
          <p:nvPr/>
        </p:nvSpPr>
        <p:spPr bwMode="auto">
          <a:xfrm>
            <a:off x="180975" y="6562426"/>
            <a:ext cx="2867025" cy="277813"/>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buClr>
                <a:srgbClr val="FF3300"/>
              </a:buClr>
            </a:pPr>
            <a:r>
              <a:rPr lang="en-GB" altLang="en-US" sz="1200" dirty="0">
                <a:solidFill>
                  <a:srgbClr val="000000"/>
                </a:solidFill>
                <a:latin typeface="Verdana" panose="020B0604030504040204" pitchFamily="34" charset="0"/>
              </a:rPr>
              <a:t>Source:  </a:t>
            </a:r>
            <a:r>
              <a:rPr lang="en-GB" altLang="en-US" sz="1200" i="1" dirty="0">
                <a:solidFill>
                  <a:srgbClr val="000000"/>
                </a:solidFill>
                <a:latin typeface="Verdana" panose="020B0604030504040204" pitchFamily="34" charset="0"/>
              </a:rPr>
              <a:t>Oxford English Dictionary</a:t>
            </a:r>
          </a:p>
        </p:txBody>
      </p:sp>
      <p:sp>
        <p:nvSpPr>
          <p:cNvPr id="34" name="Rectangle 2">
            <a:extLst>
              <a:ext uri="{FF2B5EF4-FFF2-40B4-BE49-F238E27FC236}">
                <a16:creationId xmlns:a16="http://schemas.microsoft.com/office/drawing/2014/main" id="{19496D0A-7C3B-477F-B886-303629B80F87}"/>
              </a:ext>
            </a:extLst>
          </p:cNvPr>
          <p:cNvSpPr txBox="1">
            <a:spLocks noChangeArrowheads="1"/>
          </p:cNvSpPr>
          <p:nvPr/>
        </p:nvSpPr>
        <p:spPr bwMode="auto">
          <a:xfrm>
            <a:off x="657225" y="188913"/>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b="1" dirty="0">
                <a:solidFill>
                  <a:schemeClr val="tx2"/>
                </a:solidFill>
                <a:ea typeface="ＭＳ Ｐゴシック" panose="020B0600070205080204" pitchFamily="34" charset="-128"/>
              </a:rPr>
              <a:t>Some Dictionary Definitions</a:t>
            </a:r>
          </a:p>
        </p:txBody>
      </p:sp>
    </p:spTree>
    <p:extLst>
      <p:ext uri="{BB962C8B-B14F-4D97-AF65-F5344CB8AC3E}">
        <p14:creationId xmlns:p14="http://schemas.microsoft.com/office/powerpoint/2010/main" val="1045950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dirty="0"/>
              <a:t>The Nature of Price</a:t>
            </a:r>
            <a:br>
              <a:rPr lang="en-GB" dirty="0"/>
            </a:br>
            <a:endParaRPr lang="en-GB" sz="4000" b="1" u="sng" dirty="0"/>
          </a:p>
        </p:txBody>
      </p:sp>
      <p:sp>
        <p:nvSpPr>
          <p:cNvPr id="3" name="Content Placeholder 2"/>
          <p:cNvSpPr>
            <a:spLocks noGrp="1"/>
          </p:cNvSpPr>
          <p:nvPr>
            <p:ph idx="1"/>
          </p:nvPr>
        </p:nvSpPr>
        <p:spPr/>
        <p:txBody>
          <a:bodyPr/>
          <a:lstStyle/>
          <a:p>
            <a:pPr marL="0" indent="0">
              <a:buNone/>
            </a:pPr>
            <a:r>
              <a:rPr lang="en-GB" dirty="0"/>
              <a:t>To a buyer price is:</a:t>
            </a:r>
          </a:p>
          <a:p>
            <a:pPr marL="0" indent="0">
              <a:buNone/>
            </a:pPr>
            <a:endParaRPr lang="en-GB" dirty="0"/>
          </a:p>
          <a:p>
            <a:r>
              <a:rPr lang="en-GB" dirty="0"/>
              <a:t>The amount of income sacrificed in order to gain a package of benefits from a product or service.</a:t>
            </a:r>
          </a:p>
        </p:txBody>
      </p:sp>
    </p:spTree>
    <p:extLst>
      <p:ext uri="{BB962C8B-B14F-4D97-AF65-F5344CB8AC3E}">
        <p14:creationId xmlns:p14="http://schemas.microsoft.com/office/powerpoint/2010/main" val="2047442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44713-8885-4516-9C24-87A622E1F34C}"/>
              </a:ext>
            </a:extLst>
          </p:cNvPr>
          <p:cNvSpPr>
            <a:spLocks noGrp="1"/>
          </p:cNvSpPr>
          <p:nvPr>
            <p:ph type="title"/>
          </p:nvPr>
        </p:nvSpPr>
        <p:spPr>
          <a:xfrm>
            <a:off x="457200" y="274638"/>
            <a:ext cx="8229600" cy="1066129"/>
          </a:xfrm>
        </p:spPr>
        <p:txBody>
          <a:bodyPr/>
          <a:lstStyle/>
          <a:p>
            <a:r>
              <a:rPr lang="en-GB" altLang="en-US" b="1" dirty="0">
                <a:ea typeface="ＭＳ Ｐゴシック" panose="020B0600070205080204" pitchFamily="34" charset="-128"/>
              </a:rPr>
              <a:t>The Relationship between Pricing and Proposition Costs</a:t>
            </a:r>
            <a:endParaRPr lang="en-GB" dirty="0"/>
          </a:p>
        </p:txBody>
      </p:sp>
      <p:sp>
        <p:nvSpPr>
          <p:cNvPr id="3" name="Content Placeholder 2">
            <a:extLst>
              <a:ext uri="{FF2B5EF4-FFF2-40B4-BE49-F238E27FC236}">
                <a16:creationId xmlns:a16="http://schemas.microsoft.com/office/drawing/2014/main" id="{3BE1EFD3-1BEA-408A-B656-1424435AA911}"/>
              </a:ext>
            </a:extLst>
          </p:cNvPr>
          <p:cNvSpPr>
            <a:spLocks noGrp="1"/>
          </p:cNvSpPr>
          <p:nvPr>
            <p:ph idx="1"/>
          </p:nvPr>
        </p:nvSpPr>
        <p:spPr>
          <a:xfrm>
            <a:off x="457200" y="1612229"/>
            <a:ext cx="8229600" cy="3905004"/>
          </a:xfrm>
        </p:spPr>
        <p:txBody>
          <a:bodyPr/>
          <a:lstStyle/>
          <a:p>
            <a:pPr marL="0" indent="0">
              <a:lnSpc>
                <a:spcPct val="90000"/>
              </a:lnSpc>
              <a:buFontTx/>
              <a:buNone/>
              <a:defRPr/>
            </a:pPr>
            <a:r>
              <a:rPr lang="en-US" sz="1800" dirty="0"/>
              <a:t>The price at which a proposition is set is important because increases in price have a disproportionately positive effect on profits and decreases in price have a disproportionately negative effect on profits.</a:t>
            </a:r>
            <a:endParaRPr lang="en-GB" altLang="en-US" sz="1800" dirty="0">
              <a:ea typeface="ＭＳ Ｐゴシック" pitchFamily="34" charset="-128"/>
            </a:endParaRPr>
          </a:p>
          <a:p>
            <a:pPr marL="533400" indent="-533400">
              <a:lnSpc>
                <a:spcPct val="90000"/>
              </a:lnSpc>
              <a:buFontTx/>
              <a:buNone/>
              <a:defRPr/>
            </a:pPr>
            <a:endParaRPr lang="en-GB" altLang="en-US" sz="1000" dirty="0">
              <a:ea typeface="ＭＳ Ｐゴシック" pitchFamily="34" charset="-128"/>
            </a:endParaRPr>
          </a:p>
          <a:p>
            <a:pPr marL="533400" indent="-533400">
              <a:lnSpc>
                <a:spcPct val="90000"/>
              </a:lnSpc>
              <a:buFontTx/>
              <a:buNone/>
              <a:defRPr/>
            </a:pPr>
            <a:r>
              <a:rPr lang="en-GB" altLang="en-US" sz="1800" dirty="0">
                <a:ea typeface="ＭＳ Ｐゴシック" pitchFamily="34" charset="-128"/>
              </a:rPr>
              <a:t>A study identified that a:</a:t>
            </a:r>
          </a:p>
          <a:p>
            <a:pPr>
              <a:defRPr/>
            </a:pPr>
            <a:r>
              <a:rPr lang="en-US" sz="1800" dirty="0"/>
              <a:t>1% improvement in price achieves an 8.7% improvement in operating profit;</a:t>
            </a:r>
            <a:endParaRPr lang="en-GB" sz="1800" dirty="0"/>
          </a:p>
          <a:p>
            <a:pPr>
              <a:defRPr/>
            </a:pPr>
            <a:r>
              <a:rPr lang="en-US" sz="1800" dirty="0"/>
              <a:t>1% improvement in variable costs only achieves a 5.9% improvement in operating profit;</a:t>
            </a:r>
            <a:endParaRPr lang="en-GB" sz="1800" dirty="0"/>
          </a:p>
          <a:p>
            <a:pPr>
              <a:defRPr/>
            </a:pPr>
            <a:r>
              <a:rPr lang="en-US" sz="1800" dirty="0"/>
              <a:t>1% improvement in volume sales achieves a 2.8% improvement in operating profit;</a:t>
            </a:r>
            <a:endParaRPr lang="en-GB" sz="1800" dirty="0"/>
          </a:p>
          <a:p>
            <a:pPr>
              <a:defRPr/>
            </a:pPr>
            <a:r>
              <a:rPr lang="en-US" sz="1800" dirty="0"/>
              <a:t>1% improvement in fixed costs achieves only a 1.8% improvement in operating profits (Baker et al., 2010:5)</a:t>
            </a:r>
          </a:p>
          <a:p>
            <a:endParaRPr lang="en-GB" dirty="0"/>
          </a:p>
        </p:txBody>
      </p:sp>
      <p:sp>
        <p:nvSpPr>
          <p:cNvPr id="4" name="Date Placeholder 3">
            <a:extLst>
              <a:ext uri="{FF2B5EF4-FFF2-40B4-BE49-F238E27FC236}">
                <a16:creationId xmlns:a16="http://schemas.microsoft.com/office/drawing/2014/main" id="{1E25C81D-2719-4451-B261-25C64A69312A}"/>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903CF984-3793-4834-8F11-AEA643576143}"/>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pic>
        <p:nvPicPr>
          <p:cNvPr id="7" name="Picture 5">
            <a:extLst>
              <a:ext uri="{FF2B5EF4-FFF2-40B4-BE49-F238E27FC236}">
                <a16:creationId xmlns:a16="http://schemas.microsoft.com/office/drawing/2014/main" id="{8ED1F69F-FAA4-4BCC-BD4B-855662660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5029865"/>
            <a:ext cx="7993583" cy="631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910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E8BC2-26D5-4384-9A4C-A0048A8E8246}"/>
              </a:ext>
            </a:extLst>
          </p:cNvPr>
          <p:cNvSpPr>
            <a:spLocks noGrp="1"/>
          </p:cNvSpPr>
          <p:nvPr>
            <p:ph type="title"/>
          </p:nvPr>
        </p:nvSpPr>
        <p:spPr/>
        <p:txBody>
          <a:bodyPr/>
          <a:lstStyle/>
          <a:p>
            <a:r>
              <a:rPr lang="en-GB" altLang="en-US" b="1" dirty="0">
                <a:ea typeface="ＭＳ Ｐゴシック" panose="020B0600070205080204" pitchFamily="34" charset="-128"/>
              </a:rPr>
              <a:t>Different Definitions of Value</a:t>
            </a:r>
            <a:endParaRPr lang="en-GB" b="1" dirty="0"/>
          </a:p>
        </p:txBody>
      </p:sp>
      <p:sp>
        <p:nvSpPr>
          <p:cNvPr id="3" name="Content Placeholder 2">
            <a:extLst>
              <a:ext uri="{FF2B5EF4-FFF2-40B4-BE49-F238E27FC236}">
                <a16:creationId xmlns:a16="http://schemas.microsoft.com/office/drawing/2014/main" id="{D71DBF2F-776A-451D-9BCB-EB82990C5865}"/>
              </a:ext>
            </a:extLst>
          </p:cNvPr>
          <p:cNvSpPr>
            <a:spLocks noGrp="1"/>
          </p:cNvSpPr>
          <p:nvPr>
            <p:ph idx="1"/>
          </p:nvPr>
        </p:nvSpPr>
        <p:spPr>
          <a:xfrm>
            <a:off x="457200" y="1700808"/>
            <a:ext cx="8229600" cy="3917032"/>
          </a:xfrm>
        </p:spPr>
        <p:txBody>
          <a:bodyPr/>
          <a:lstStyle/>
          <a:p>
            <a:endParaRPr lang="en-GB" dirty="0"/>
          </a:p>
          <a:p>
            <a:endParaRPr lang="en-GB" dirty="0"/>
          </a:p>
        </p:txBody>
      </p:sp>
      <p:sp>
        <p:nvSpPr>
          <p:cNvPr id="4" name="Date Placeholder 3">
            <a:extLst>
              <a:ext uri="{FF2B5EF4-FFF2-40B4-BE49-F238E27FC236}">
                <a16:creationId xmlns:a16="http://schemas.microsoft.com/office/drawing/2014/main" id="{93D8B6A6-CE4E-41D8-9884-6D3799D948CE}"/>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05353068-E2C5-419A-9E98-1DAB2F609BBB}"/>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
        <p:nvSpPr>
          <p:cNvPr id="8" name="TextBox 7">
            <a:extLst>
              <a:ext uri="{FF2B5EF4-FFF2-40B4-BE49-F238E27FC236}">
                <a16:creationId xmlns:a16="http://schemas.microsoft.com/office/drawing/2014/main" id="{DE5B60F6-6DEC-4511-BFD7-4F019402EA87}"/>
              </a:ext>
            </a:extLst>
          </p:cNvPr>
          <p:cNvSpPr txBox="1">
            <a:spLocks noRot="1" noChangeAspect="1" noMove="1" noResize="1" noEditPoints="1" noAdjustHandles="1" noChangeArrowheads="1" noChangeShapeType="1" noTextEdit="1"/>
          </p:cNvSpPr>
          <p:nvPr/>
        </p:nvSpPr>
        <p:spPr>
          <a:xfrm>
            <a:off x="836585" y="1718810"/>
            <a:ext cx="6107698" cy="664926"/>
          </a:xfrm>
          <a:prstGeom prst="rect">
            <a:avLst/>
          </a:prstGeom>
          <a:blipFill rotWithShape="1">
            <a:blip r:embed="rId2"/>
            <a:stretch>
              <a:fillRect/>
            </a:stretch>
          </a:blipFill>
        </p:spPr>
        <p:txBody>
          <a:bodyPr/>
          <a:lstStyle/>
          <a:p>
            <a:pPr>
              <a:defRPr/>
            </a:pPr>
            <a:r>
              <a:rPr lang="en-GB">
                <a:noFill/>
                <a:latin typeface="Arial" charset="0"/>
                <a:ea typeface="ＭＳ Ｐゴシック" panose="020B0600070205080204" pitchFamily="34" charset="-128"/>
                <a:cs typeface="+mn-cs"/>
              </a:rPr>
              <a:t> </a:t>
            </a:r>
          </a:p>
        </p:txBody>
      </p:sp>
      <p:sp>
        <p:nvSpPr>
          <p:cNvPr id="10" name="TextBox 5">
            <a:extLst>
              <a:ext uri="{FF2B5EF4-FFF2-40B4-BE49-F238E27FC236}">
                <a16:creationId xmlns:a16="http://schemas.microsoft.com/office/drawing/2014/main" id="{0BF7AFE0-B441-4B93-A097-D4CDAF5B7D5A}"/>
              </a:ext>
            </a:extLst>
          </p:cNvPr>
          <p:cNvSpPr txBox="1">
            <a:spLocks noChangeArrowheads="1"/>
          </p:cNvSpPr>
          <p:nvPr/>
        </p:nvSpPr>
        <p:spPr bwMode="auto">
          <a:xfrm>
            <a:off x="431800" y="2528888"/>
            <a:ext cx="814546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r>
              <a:rPr lang="en-GB" altLang="en-US" sz="2200" dirty="0">
                <a:solidFill>
                  <a:srgbClr val="000000"/>
                </a:solidFill>
              </a:rPr>
              <a:t>Note this equation does not work if we do not pay anything for an offering. Also is quality a rating or is quality the customer’s perceived reference price for the offering given its benefits?</a:t>
            </a:r>
          </a:p>
        </p:txBody>
      </p:sp>
      <p:sp>
        <p:nvSpPr>
          <p:cNvPr id="12" name="TextBox 11">
            <a:extLst>
              <a:ext uri="{FF2B5EF4-FFF2-40B4-BE49-F238E27FC236}">
                <a16:creationId xmlns:a16="http://schemas.microsoft.com/office/drawing/2014/main" id="{B5D53E7F-61EC-47E7-BC98-C5F37E98B797}"/>
              </a:ext>
            </a:extLst>
          </p:cNvPr>
          <p:cNvSpPr txBox="1">
            <a:spLocks noRot="1" noChangeAspect="1" noMove="1" noResize="1" noEditPoints="1" noAdjustHandles="1" noChangeArrowheads="1" noChangeShapeType="1" noTextEdit="1"/>
          </p:cNvSpPr>
          <p:nvPr/>
        </p:nvSpPr>
        <p:spPr>
          <a:xfrm>
            <a:off x="1061610" y="3761580"/>
            <a:ext cx="5263620" cy="369332"/>
          </a:xfrm>
          <a:prstGeom prst="rect">
            <a:avLst/>
          </a:prstGeom>
          <a:blipFill rotWithShape="1">
            <a:blip r:embed="rId3"/>
            <a:stretch>
              <a:fillRect b="-13115"/>
            </a:stretch>
          </a:blipFill>
        </p:spPr>
        <p:txBody>
          <a:bodyPr/>
          <a:lstStyle/>
          <a:p>
            <a:pPr>
              <a:defRPr/>
            </a:pPr>
            <a:r>
              <a:rPr lang="en-GB" dirty="0">
                <a:noFill/>
                <a:latin typeface="Arial" charset="0"/>
              </a:rPr>
              <a:t> </a:t>
            </a:r>
          </a:p>
        </p:txBody>
      </p:sp>
      <p:sp>
        <p:nvSpPr>
          <p:cNvPr id="14" name="Rectangle 6">
            <a:extLst>
              <a:ext uri="{FF2B5EF4-FFF2-40B4-BE49-F238E27FC236}">
                <a16:creationId xmlns:a16="http://schemas.microsoft.com/office/drawing/2014/main" id="{5D7D5F9C-C800-42F8-B124-60530EB556E1}"/>
              </a:ext>
            </a:extLst>
          </p:cNvPr>
          <p:cNvSpPr>
            <a:spLocks noChangeArrowheads="1"/>
          </p:cNvSpPr>
          <p:nvPr/>
        </p:nvSpPr>
        <p:spPr bwMode="auto">
          <a:xfrm>
            <a:off x="431800" y="4375150"/>
            <a:ext cx="81454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r>
              <a:rPr lang="en-GB" altLang="en-US" sz="2200" dirty="0">
                <a:solidFill>
                  <a:srgbClr val="000000"/>
                </a:solidFill>
              </a:rPr>
              <a:t>Here customer perceives value if perceived benefits outweigh the price paid for those benefits. </a:t>
            </a:r>
          </a:p>
        </p:txBody>
      </p:sp>
    </p:spTree>
    <p:extLst>
      <p:ext uri="{BB962C8B-B14F-4D97-AF65-F5344CB8AC3E}">
        <p14:creationId xmlns:p14="http://schemas.microsoft.com/office/powerpoint/2010/main" val="3136308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70728-6482-4249-BBD8-AD6BD3B244A4}"/>
              </a:ext>
            </a:extLst>
          </p:cNvPr>
          <p:cNvSpPr>
            <a:spLocks noGrp="1"/>
          </p:cNvSpPr>
          <p:nvPr>
            <p:ph type="title"/>
          </p:nvPr>
        </p:nvSpPr>
        <p:spPr/>
        <p:txBody>
          <a:bodyPr/>
          <a:lstStyle/>
          <a:p>
            <a:r>
              <a:rPr lang="en-GB" altLang="en-US" sz="4400" b="1" dirty="0">
                <a:ea typeface="ＭＳ Ｐゴシック" panose="020B0600070205080204" pitchFamily="34" charset="-128"/>
              </a:rPr>
              <a:t>A Framework for Price Perception Formation</a:t>
            </a:r>
            <a:endParaRPr lang="en-GB" dirty="0"/>
          </a:p>
        </p:txBody>
      </p:sp>
      <p:sp>
        <p:nvSpPr>
          <p:cNvPr id="4" name="Date Placeholder 3">
            <a:extLst>
              <a:ext uri="{FF2B5EF4-FFF2-40B4-BE49-F238E27FC236}">
                <a16:creationId xmlns:a16="http://schemas.microsoft.com/office/drawing/2014/main" id="{0B716EE0-576C-4E40-8A8D-F2C1341B0649}"/>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97E5D342-61F1-413E-AD5D-7AC0E48717EB}"/>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pic>
        <p:nvPicPr>
          <p:cNvPr id="7" name="Picture 4">
            <a:extLst>
              <a:ext uri="{FF2B5EF4-FFF2-40B4-BE49-F238E27FC236}">
                <a16:creationId xmlns:a16="http://schemas.microsoft.com/office/drawing/2014/main" id="{F49F3A8A-154A-4286-AC78-C11F6B1CE4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657351"/>
            <a:ext cx="8229600" cy="3802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5940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31BCC-3702-41CD-B286-CBC7D977B20F}"/>
              </a:ext>
            </a:extLst>
          </p:cNvPr>
          <p:cNvSpPr>
            <a:spLocks noGrp="1"/>
          </p:cNvSpPr>
          <p:nvPr>
            <p:ph type="title"/>
          </p:nvPr>
        </p:nvSpPr>
        <p:spPr>
          <a:xfrm>
            <a:off x="457200" y="274638"/>
            <a:ext cx="8229600" cy="778098"/>
          </a:xfrm>
        </p:spPr>
        <p:txBody>
          <a:bodyPr/>
          <a:lstStyle/>
          <a:p>
            <a:r>
              <a:rPr lang="en-US" altLang="en-US" b="1" dirty="0">
                <a:ea typeface="ＭＳ Ｐゴシック" panose="020B0600070205080204" pitchFamily="34" charset="-128"/>
              </a:rPr>
              <a:t>Pricing Strategies </a:t>
            </a:r>
            <a:endParaRPr lang="en-GB" dirty="0"/>
          </a:p>
        </p:txBody>
      </p:sp>
      <p:sp>
        <p:nvSpPr>
          <p:cNvPr id="4" name="Date Placeholder 3">
            <a:extLst>
              <a:ext uri="{FF2B5EF4-FFF2-40B4-BE49-F238E27FC236}">
                <a16:creationId xmlns:a16="http://schemas.microsoft.com/office/drawing/2014/main" id="{00239B93-F7FC-46DE-8EAF-D045A6A826A9}"/>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6BCDDA2-62EB-4BFA-B7F8-B22631A04C9B}"/>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
        <p:nvSpPr>
          <p:cNvPr id="6" name="Content Placeholder 1">
            <a:extLst>
              <a:ext uri="{FF2B5EF4-FFF2-40B4-BE49-F238E27FC236}">
                <a16:creationId xmlns:a16="http://schemas.microsoft.com/office/drawing/2014/main" id="{2B55F484-11B9-4B93-A6CB-5F02E5B37376}"/>
              </a:ext>
            </a:extLst>
          </p:cNvPr>
          <p:cNvSpPr>
            <a:spLocks noGrp="1"/>
          </p:cNvSpPr>
          <p:nvPr>
            <p:ph idx="1"/>
          </p:nvPr>
        </p:nvSpPr>
        <p:spPr>
          <a:xfrm>
            <a:off x="457200" y="1124744"/>
            <a:ext cx="8229600" cy="4391819"/>
          </a:xfrm>
        </p:spPr>
        <p:txBody>
          <a:bodyPr/>
          <a:lstStyle/>
          <a:p>
            <a:pPr marL="0" indent="0">
              <a:buFontTx/>
              <a:buNone/>
              <a:defRPr/>
            </a:pPr>
            <a:r>
              <a:rPr lang="en-US" sz="2200" dirty="0"/>
              <a:t>The four main pricing strategies include:</a:t>
            </a:r>
          </a:p>
          <a:p>
            <a:pPr marL="0" indent="0">
              <a:buFontTx/>
              <a:buNone/>
              <a:defRPr/>
            </a:pPr>
            <a:endParaRPr lang="en-GB" sz="800" dirty="0"/>
          </a:p>
          <a:p>
            <a:pPr>
              <a:defRPr/>
            </a:pPr>
            <a:r>
              <a:rPr lang="en-US" sz="2200" b="1" dirty="0"/>
              <a:t>Premium pricing </a:t>
            </a:r>
            <a:r>
              <a:rPr lang="en-US" sz="2200" dirty="0"/>
              <a:t>– focuses on pricing an offering to indicate its distinctiveness in the marketplace.</a:t>
            </a:r>
          </a:p>
          <a:p>
            <a:pPr marL="0" indent="0">
              <a:buFontTx/>
              <a:buNone/>
              <a:defRPr/>
            </a:pPr>
            <a:endParaRPr lang="en-GB" sz="800" dirty="0"/>
          </a:p>
          <a:p>
            <a:pPr>
              <a:defRPr/>
            </a:pPr>
            <a:r>
              <a:rPr lang="en-US" sz="2200" b="1" dirty="0"/>
              <a:t>Penetration pricing </a:t>
            </a:r>
            <a:r>
              <a:rPr lang="en-US" sz="2200" dirty="0"/>
              <a:t>– where the price is set low relative to the competition to gain market share. </a:t>
            </a:r>
          </a:p>
          <a:p>
            <a:pPr marL="0" indent="0">
              <a:buFontTx/>
              <a:buNone/>
              <a:defRPr/>
            </a:pPr>
            <a:endParaRPr lang="en-GB" sz="800" dirty="0"/>
          </a:p>
          <a:p>
            <a:pPr>
              <a:defRPr/>
            </a:pPr>
            <a:r>
              <a:rPr lang="en-US" sz="2200" b="1" dirty="0"/>
              <a:t>Economy pricing</a:t>
            </a:r>
            <a:r>
              <a:rPr lang="en-US" sz="2200" dirty="0"/>
              <a:t> – where the prices are set at the bare minimum to attract price sensitive customers. </a:t>
            </a:r>
          </a:p>
          <a:p>
            <a:pPr marL="0" indent="0">
              <a:buFontTx/>
              <a:buNone/>
              <a:defRPr/>
            </a:pPr>
            <a:endParaRPr lang="en-US" sz="800" dirty="0"/>
          </a:p>
          <a:p>
            <a:pPr>
              <a:defRPr/>
            </a:pPr>
            <a:r>
              <a:rPr lang="en-US" sz="2200" b="1" dirty="0"/>
              <a:t>Price skimming </a:t>
            </a:r>
            <a:r>
              <a:rPr lang="en-US" sz="2200" dirty="0"/>
              <a:t>– where the price is initially set high, then lowered in sequential steps. This strategy is frequently used for the launch of new offerings.</a:t>
            </a:r>
            <a:endParaRPr lang="en-GB" sz="2200" dirty="0"/>
          </a:p>
          <a:p>
            <a:pPr>
              <a:defRPr/>
            </a:pPr>
            <a:endParaRPr lang="en-GB" sz="2400" dirty="0"/>
          </a:p>
        </p:txBody>
      </p:sp>
    </p:spTree>
    <p:extLst>
      <p:ext uri="{BB962C8B-B14F-4D97-AF65-F5344CB8AC3E}">
        <p14:creationId xmlns:p14="http://schemas.microsoft.com/office/powerpoint/2010/main" val="620256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Price Competition</a:t>
            </a:r>
            <a:br>
              <a:rPr lang="en-GB" b="1" dirty="0"/>
            </a:br>
            <a:endParaRPr lang="en-GB" dirty="0"/>
          </a:p>
        </p:txBody>
      </p:sp>
      <p:sp>
        <p:nvSpPr>
          <p:cNvPr id="3" name="Content Placeholder 2"/>
          <p:cNvSpPr>
            <a:spLocks noGrp="1"/>
          </p:cNvSpPr>
          <p:nvPr>
            <p:ph idx="1"/>
          </p:nvPr>
        </p:nvSpPr>
        <p:spPr/>
        <p:txBody>
          <a:bodyPr/>
          <a:lstStyle/>
          <a:p>
            <a:r>
              <a:rPr lang="en-GB" dirty="0"/>
              <a:t>When </a:t>
            </a:r>
            <a:r>
              <a:rPr lang="en-GB" b="1" u="sng" dirty="0"/>
              <a:t>price competition </a:t>
            </a:r>
            <a:r>
              <a:rPr lang="en-GB" dirty="0"/>
              <a:t>is used:</a:t>
            </a:r>
            <a:endParaRPr lang="en-GB" b="1" dirty="0"/>
          </a:p>
          <a:p>
            <a:pPr marL="0" indent="0">
              <a:buNone/>
            </a:pPr>
            <a:r>
              <a:rPr lang="en-GB" dirty="0"/>
              <a:t>Companies closely monitor rival prices and either match or undercut rivals.</a:t>
            </a:r>
          </a:p>
        </p:txBody>
      </p:sp>
    </p:spTree>
    <p:extLst>
      <p:ext uri="{BB962C8B-B14F-4D97-AF65-F5344CB8AC3E}">
        <p14:creationId xmlns:p14="http://schemas.microsoft.com/office/powerpoint/2010/main" val="1528335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Non-Price Competition</a:t>
            </a:r>
            <a:br>
              <a:rPr lang="en-GB" b="1" dirty="0"/>
            </a:br>
            <a:endParaRPr lang="en-GB" dirty="0"/>
          </a:p>
        </p:txBody>
      </p:sp>
      <p:sp>
        <p:nvSpPr>
          <p:cNvPr id="3" name="Content Placeholder 2"/>
          <p:cNvSpPr>
            <a:spLocks noGrp="1"/>
          </p:cNvSpPr>
          <p:nvPr>
            <p:ph idx="1"/>
          </p:nvPr>
        </p:nvSpPr>
        <p:spPr/>
        <p:txBody>
          <a:bodyPr/>
          <a:lstStyle/>
          <a:p>
            <a:r>
              <a:rPr lang="en-GB" dirty="0"/>
              <a:t>Companies use factors other than low price to compete with rivals.</a:t>
            </a:r>
          </a:p>
        </p:txBody>
      </p:sp>
    </p:spTree>
    <p:extLst>
      <p:ext uri="{BB962C8B-B14F-4D97-AF65-F5344CB8AC3E}">
        <p14:creationId xmlns:p14="http://schemas.microsoft.com/office/powerpoint/2010/main" val="2147149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Pricing Objectives</a:t>
            </a:r>
            <a:br>
              <a:rPr lang="en-GB" b="1" dirty="0"/>
            </a:br>
            <a:endParaRPr lang="en-GB" dirty="0"/>
          </a:p>
        </p:txBody>
      </p:sp>
      <p:sp>
        <p:nvSpPr>
          <p:cNvPr id="3" name="Content Placeholder 2"/>
          <p:cNvSpPr>
            <a:spLocks noGrp="1"/>
          </p:cNvSpPr>
          <p:nvPr>
            <p:ph idx="1"/>
          </p:nvPr>
        </p:nvSpPr>
        <p:spPr/>
        <p:txBody>
          <a:bodyPr/>
          <a:lstStyle/>
          <a:p>
            <a:r>
              <a:rPr lang="en-GB" dirty="0"/>
              <a:t>The strategic pricing objectives are influenced by the mission statement of the organisation and segmentation, targeting and positioning.</a:t>
            </a:r>
          </a:p>
        </p:txBody>
      </p:sp>
    </p:spTree>
    <p:extLst>
      <p:ext uri="{BB962C8B-B14F-4D97-AF65-F5344CB8AC3E}">
        <p14:creationId xmlns:p14="http://schemas.microsoft.com/office/powerpoint/2010/main" val="1872024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u="sng" dirty="0"/>
            </a:br>
            <a:br>
              <a:rPr lang="en-GB" b="1" u="sng" dirty="0"/>
            </a:br>
            <a:r>
              <a:rPr lang="en-GB" b="1" u="sng" dirty="0"/>
              <a:t>Stages for establishing prices</a:t>
            </a:r>
            <a:br>
              <a:rPr lang="en-GB" b="1" dirty="0"/>
            </a:br>
            <a:endParaRPr lang="en-GB"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en-GB" dirty="0"/>
              <a:t>Set the strategic pricing objectives</a:t>
            </a:r>
          </a:p>
          <a:p>
            <a:pPr marL="514350" indent="-514350">
              <a:buFont typeface="+mj-lt"/>
              <a:buAutoNum type="arabicPeriod"/>
            </a:pPr>
            <a:r>
              <a:rPr lang="en-GB" dirty="0"/>
              <a:t>Estimate demand, price elasticity of demand and perceived value.</a:t>
            </a:r>
          </a:p>
          <a:p>
            <a:pPr marL="514350" indent="-514350">
              <a:buFont typeface="+mj-lt"/>
              <a:buAutoNum type="arabicPeriod"/>
            </a:pPr>
            <a:r>
              <a:rPr lang="en-GB" dirty="0"/>
              <a:t>Determine costs and relationship to volume.</a:t>
            </a:r>
          </a:p>
          <a:p>
            <a:pPr marL="514350" indent="-514350">
              <a:buFont typeface="+mj-lt"/>
              <a:buAutoNum type="arabicPeriod"/>
            </a:pPr>
            <a:r>
              <a:rPr lang="en-GB" dirty="0"/>
              <a:t>Examine competitors prices and costs.</a:t>
            </a:r>
          </a:p>
          <a:p>
            <a:pPr marL="514350" indent="-514350">
              <a:buFont typeface="+mj-lt"/>
              <a:buAutoNum type="arabicPeriod"/>
            </a:pPr>
            <a:r>
              <a:rPr lang="en-GB" dirty="0"/>
              <a:t>Select a method for calculating the price.</a:t>
            </a:r>
          </a:p>
          <a:p>
            <a:pPr marL="514350" indent="-514350">
              <a:buFont typeface="+mj-lt"/>
              <a:buAutoNum type="arabicPeriod"/>
            </a:pPr>
            <a:r>
              <a:rPr lang="en-GB" dirty="0"/>
              <a:t>Set a price level</a:t>
            </a:r>
          </a:p>
          <a:p>
            <a:pPr marL="514350" indent="-514350">
              <a:buFont typeface="+mj-lt"/>
              <a:buAutoNum type="arabicPeriod"/>
            </a:pPr>
            <a:r>
              <a:rPr lang="en-GB" dirty="0"/>
              <a:t>Adapt the price structure to meet changes in demand and cost across different target markets, channels of distribution and countries.</a:t>
            </a:r>
          </a:p>
          <a:p>
            <a:pPr marL="514350" indent="-514350">
              <a:buFont typeface="+mj-lt"/>
              <a:buAutoNum type="arabicPeriod"/>
            </a:pPr>
            <a:endParaRPr lang="en-GB" dirty="0"/>
          </a:p>
        </p:txBody>
      </p:sp>
    </p:spTree>
    <p:extLst>
      <p:ext uri="{BB962C8B-B14F-4D97-AF65-F5344CB8AC3E}">
        <p14:creationId xmlns:p14="http://schemas.microsoft.com/office/powerpoint/2010/main" val="247017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3EFD9-A2ED-4DED-9226-B086C336A097}"/>
              </a:ext>
            </a:extLst>
          </p:cNvPr>
          <p:cNvSpPr>
            <a:spLocks noGrp="1"/>
          </p:cNvSpPr>
          <p:nvPr>
            <p:ph type="title"/>
          </p:nvPr>
        </p:nvSpPr>
        <p:spPr/>
        <p:txBody>
          <a:bodyPr/>
          <a:lstStyle/>
          <a:p>
            <a:r>
              <a:rPr lang="en-GB" altLang="en-US" b="1" dirty="0">
                <a:solidFill>
                  <a:schemeClr val="tx2"/>
                </a:solidFill>
                <a:ea typeface="ＭＳ Ｐゴシック" panose="020B0600070205080204" pitchFamily="34" charset="-128"/>
              </a:rPr>
              <a:t>Launch Pricing</a:t>
            </a:r>
            <a:endParaRPr lang="en-GB" dirty="0"/>
          </a:p>
        </p:txBody>
      </p:sp>
      <p:sp>
        <p:nvSpPr>
          <p:cNvPr id="4" name="Date Placeholder 3">
            <a:extLst>
              <a:ext uri="{FF2B5EF4-FFF2-40B4-BE49-F238E27FC236}">
                <a16:creationId xmlns:a16="http://schemas.microsoft.com/office/drawing/2014/main" id="{ECA0D911-834E-4465-BBF8-BFECA02B6513}"/>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30F851F1-D64D-425F-9619-BC028CB532A4}"/>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7" name="Picture 4">
            <a:extLst>
              <a:ext uri="{FF2B5EF4-FFF2-40B4-BE49-F238E27FC236}">
                <a16:creationId xmlns:a16="http://schemas.microsoft.com/office/drawing/2014/main" id="{29D7C79F-7763-4ECD-9D09-C0CC18ACFDA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600200"/>
            <a:ext cx="7327767" cy="3916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949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78B16-5D69-4F8E-AD1E-F6167180F54E}"/>
              </a:ext>
            </a:extLst>
          </p:cNvPr>
          <p:cNvSpPr>
            <a:spLocks noGrp="1"/>
          </p:cNvSpPr>
          <p:nvPr>
            <p:ph type="title"/>
          </p:nvPr>
        </p:nvSpPr>
        <p:spPr/>
        <p:txBody>
          <a:bodyPr/>
          <a:lstStyle/>
          <a:p>
            <a:r>
              <a:rPr lang="en-GB" altLang="en-US" b="1" dirty="0">
                <a:solidFill>
                  <a:schemeClr val="tx2"/>
                </a:solidFill>
                <a:ea typeface="ＭＳ Ｐゴシック" panose="020B0600070205080204" pitchFamily="34" charset="-128"/>
              </a:rPr>
              <a:t>Launch Pricing</a:t>
            </a:r>
            <a:endParaRPr lang="en-GB" dirty="0"/>
          </a:p>
        </p:txBody>
      </p:sp>
      <p:sp>
        <p:nvSpPr>
          <p:cNvPr id="3" name="Content Placeholder 2">
            <a:extLst>
              <a:ext uri="{FF2B5EF4-FFF2-40B4-BE49-F238E27FC236}">
                <a16:creationId xmlns:a16="http://schemas.microsoft.com/office/drawing/2014/main" id="{87E5F02A-7990-4A85-80D3-7AF8E0E262BA}"/>
              </a:ext>
            </a:extLst>
          </p:cNvPr>
          <p:cNvSpPr>
            <a:spLocks noGrp="1"/>
          </p:cNvSpPr>
          <p:nvPr>
            <p:ph idx="1"/>
          </p:nvPr>
        </p:nvSpPr>
        <p:spPr/>
        <p:txBody>
          <a:bodyPr/>
          <a:lstStyle/>
          <a:p>
            <a:pPr>
              <a:defRPr/>
            </a:pPr>
            <a:r>
              <a:rPr lang="en-GB" sz="2000" dirty="0"/>
              <a:t>The price-skimming approach is a fairly standard approach for high-technology offerings or those offerings that require substantial R&amp;D investment initially (such as games consoles and prescription pharmaceuticals).</a:t>
            </a:r>
          </a:p>
          <a:p>
            <a:pPr marL="0" indent="0">
              <a:buFontTx/>
              <a:buNone/>
              <a:defRPr/>
            </a:pPr>
            <a:endParaRPr lang="en-GB" sz="2000" dirty="0"/>
          </a:p>
          <a:p>
            <a:pPr>
              <a:defRPr/>
            </a:pPr>
            <a:r>
              <a:rPr lang="en-GB" sz="2000" dirty="0"/>
              <a:t>The market penetration pricing approach is used for fast-moving consumer goods and consumer durables, when the new offering introduced is not demonstrably different from existing formulations. Items aimed at capturing price-sensitive customers might use this approach. The penetration approach is more effective when there is a strong threat from competition and demand is very elastic. (Dean, 1950; Doyle, 2000).</a:t>
            </a:r>
          </a:p>
          <a:p>
            <a:endParaRPr lang="en-GB" dirty="0"/>
          </a:p>
        </p:txBody>
      </p:sp>
      <p:sp>
        <p:nvSpPr>
          <p:cNvPr id="4" name="Date Placeholder 3">
            <a:extLst>
              <a:ext uri="{FF2B5EF4-FFF2-40B4-BE49-F238E27FC236}">
                <a16:creationId xmlns:a16="http://schemas.microsoft.com/office/drawing/2014/main" id="{E3D43AA4-2061-4249-80DD-2F715B2F91ED}"/>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2A07BFC-9732-4074-976F-A7048A0C8086}"/>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699809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A35B-8D37-492B-9503-4A6949200547}"/>
              </a:ext>
            </a:extLst>
          </p:cNvPr>
          <p:cNvSpPr>
            <a:spLocks noGrp="1"/>
          </p:cNvSpPr>
          <p:nvPr>
            <p:ph type="title"/>
          </p:nvPr>
        </p:nvSpPr>
        <p:spPr/>
        <p:txBody>
          <a:bodyPr/>
          <a:lstStyle/>
          <a:p>
            <a:r>
              <a:rPr lang="en-GB" b="1" dirty="0"/>
              <a:t>Pricing Approaches</a:t>
            </a:r>
          </a:p>
        </p:txBody>
      </p:sp>
      <p:sp>
        <p:nvSpPr>
          <p:cNvPr id="3" name="Content Placeholder 2">
            <a:extLst>
              <a:ext uri="{FF2B5EF4-FFF2-40B4-BE49-F238E27FC236}">
                <a16:creationId xmlns:a16="http://schemas.microsoft.com/office/drawing/2014/main" id="{1D120D64-03CC-4653-81A5-5B9FF310BDFD}"/>
              </a:ext>
            </a:extLst>
          </p:cNvPr>
          <p:cNvSpPr>
            <a:spLocks noGrp="1"/>
          </p:cNvSpPr>
          <p:nvPr>
            <p:ph idx="1"/>
          </p:nvPr>
        </p:nvSpPr>
        <p:spPr>
          <a:xfrm>
            <a:off x="457200" y="1268760"/>
            <a:ext cx="8363272" cy="4320480"/>
          </a:xfrm>
        </p:spPr>
        <p:txBody>
          <a:bodyPr/>
          <a:lstStyle/>
          <a:p>
            <a:pPr marL="0" indent="0">
              <a:buFontTx/>
              <a:buNone/>
              <a:defRPr/>
            </a:pPr>
            <a:r>
              <a:rPr lang="en-GB" sz="2400" dirty="0"/>
              <a:t>Broadly, there are four types of underlying pricing approach:</a:t>
            </a:r>
          </a:p>
          <a:p>
            <a:pPr marL="0" indent="0">
              <a:buFontTx/>
              <a:buNone/>
              <a:defRPr/>
            </a:pPr>
            <a:endParaRPr lang="en-GB" sz="2400" dirty="0"/>
          </a:p>
          <a:p>
            <a:pPr>
              <a:defRPr/>
            </a:pPr>
            <a:r>
              <a:rPr lang="en-GB" sz="2400" dirty="0"/>
              <a:t>the </a:t>
            </a:r>
            <a:r>
              <a:rPr lang="en-GB" sz="2400" i="1" dirty="0"/>
              <a:t>cost-oriented </a:t>
            </a:r>
            <a:r>
              <a:rPr lang="en-GB" sz="2400" dirty="0"/>
              <a:t>approach (that is, prices set based on costs);</a:t>
            </a:r>
          </a:p>
          <a:p>
            <a:pPr>
              <a:defRPr/>
            </a:pPr>
            <a:r>
              <a:rPr lang="en-GB" sz="2400" dirty="0"/>
              <a:t>the </a:t>
            </a:r>
            <a:r>
              <a:rPr lang="en-GB" sz="2400" i="1" dirty="0"/>
              <a:t>demand-oriented </a:t>
            </a:r>
            <a:r>
              <a:rPr lang="en-GB" sz="2400" dirty="0"/>
              <a:t>approach (that is, prices set based on price sensitivity and demand);</a:t>
            </a:r>
          </a:p>
          <a:p>
            <a:pPr>
              <a:defRPr/>
            </a:pPr>
            <a:r>
              <a:rPr lang="en-GB" sz="2400" dirty="0"/>
              <a:t>the </a:t>
            </a:r>
            <a:r>
              <a:rPr lang="en-GB" sz="2400" i="1" dirty="0"/>
              <a:t>competitor-oriented </a:t>
            </a:r>
            <a:r>
              <a:rPr lang="en-GB" sz="2400" dirty="0"/>
              <a:t>approach (that is, prices set based on competitors’ prices); and</a:t>
            </a:r>
          </a:p>
          <a:p>
            <a:pPr>
              <a:defRPr/>
            </a:pPr>
            <a:r>
              <a:rPr lang="en-GB" sz="2400" dirty="0"/>
              <a:t>the </a:t>
            </a:r>
            <a:r>
              <a:rPr lang="en-GB" sz="2400" i="1" dirty="0"/>
              <a:t>value-oriented </a:t>
            </a:r>
            <a:r>
              <a:rPr lang="en-GB" sz="2400" dirty="0"/>
              <a:t>approach (that is, prices based on what customers believe to offer value).</a:t>
            </a:r>
          </a:p>
          <a:p>
            <a:endParaRPr lang="en-GB" dirty="0"/>
          </a:p>
        </p:txBody>
      </p:sp>
      <p:sp>
        <p:nvSpPr>
          <p:cNvPr id="4" name="Date Placeholder 3">
            <a:extLst>
              <a:ext uri="{FF2B5EF4-FFF2-40B4-BE49-F238E27FC236}">
                <a16:creationId xmlns:a16="http://schemas.microsoft.com/office/drawing/2014/main" id="{06DFFE92-690F-48E3-87DE-E1CC9D18F20F}"/>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1F7BB57C-5F53-4435-BE30-DA276D763D75}"/>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533369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693A6-4AA1-45AB-A8F0-673FA94F8014}"/>
              </a:ext>
            </a:extLst>
          </p:cNvPr>
          <p:cNvSpPr>
            <a:spLocks noGrp="1"/>
          </p:cNvSpPr>
          <p:nvPr>
            <p:ph type="title"/>
          </p:nvPr>
        </p:nvSpPr>
        <p:spPr/>
        <p:txBody>
          <a:bodyPr/>
          <a:lstStyle/>
          <a:p>
            <a:r>
              <a:rPr lang="en-GB" altLang="en-US" b="1" dirty="0">
                <a:solidFill>
                  <a:schemeClr val="tx2"/>
                </a:solidFill>
                <a:ea typeface="ＭＳ Ｐゴシック" panose="020B0600070205080204" pitchFamily="34" charset="-128"/>
              </a:rPr>
              <a:t>The Demand-oriented Approach</a:t>
            </a:r>
            <a:endParaRPr lang="en-GB" dirty="0"/>
          </a:p>
        </p:txBody>
      </p:sp>
      <p:sp>
        <p:nvSpPr>
          <p:cNvPr id="3" name="Content Placeholder 2">
            <a:extLst>
              <a:ext uri="{FF2B5EF4-FFF2-40B4-BE49-F238E27FC236}">
                <a16:creationId xmlns:a16="http://schemas.microsoft.com/office/drawing/2014/main" id="{CC0F7597-AD95-4D3C-A990-95DC6500EF54}"/>
              </a:ext>
            </a:extLst>
          </p:cNvPr>
          <p:cNvSpPr>
            <a:spLocks noGrp="1"/>
          </p:cNvSpPr>
          <p:nvPr>
            <p:ph idx="1"/>
          </p:nvPr>
        </p:nvSpPr>
        <p:spPr/>
        <p:txBody>
          <a:bodyPr/>
          <a:lstStyle/>
          <a:p>
            <a:pPr marL="0" indent="0">
              <a:buFontTx/>
              <a:buNone/>
            </a:pPr>
            <a:r>
              <a:rPr lang="en-GB" altLang="en-US" sz="2400" dirty="0">
                <a:ea typeface="ＭＳ Ｐゴシック" panose="020B0600070205080204" pitchFamily="34" charset="-128"/>
              </a:rPr>
              <a:t>With the demand-oriented approach to pricing, the firm sets prices according to how much customers will pay.</a:t>
            </a:r>
          </a:p>
          <a:p>
            <a:pPr marL="0" indent="0">
              <a:buFontTx/>
              <a:buNone/>
            </a:pPr>
            <a:endParaRPr lang="en-GB" altLang="en-US" sz="800" dirty="0">
              <a:ea typeface="ＭＳ Ｐゴシック" panose="020B0600070205080204" pitchFamily="34" charset="-128"/>
            </a:endParaRPr>
          </a:p>
          <a:p>
            <a:pPr marL="0" indent="0">
              <a:buFontTx/>
              <a:buNone/>
            </a:pPr>
            <a:r>
              <a:rPr lang="en-GB" altLang="en-US" sz="2400" dirty="0">
                <a:ea typeface="ＭＳ Ｐゴシック" panose="020B0600070205080204" pitchFamily="34" charset="-128"/>
              </a:rPr>
              <a:t>This approach is prevalent in marketing services, but again could be used in B2B or consumer marketing contexts.</a:t>
            </a:r>
          </a:p>
          <a:p>
            <a:pPr marL="0" indent="0">
              <a:buFontTx/>
              <a:buNone/>
            </a:pPr>
            <a:endParaRPr lang="en-GB" altLang="en-US" sz="800" dirty="0">
              <a:ea typeface="ＭＳ Ｐゴシック" panose="020B0600070205080204" pitchFamily="34" charset="-128"/>
            </a:endParaRPr>
          </a:p>
          <a:p>
            <a:pPr marL="0" indent="0">
              <a:buFontTx/>
              <a:buNone/>
            </a:pPr>
            <a:r>
              <a:rPr lang="en-GB" altLang="en-US" sz="2400" dirty="0">
                <a:ea typeface="ＭＳ Ｐゴシック" panose="020B0600070205080204" pitchFamily="34" charset="-128"/>
              </a:rPr>
              <a:t>Airline companies frequently operate this approach, with customers paying different amounts for seats with varying levels of service attached</a:t>
            </a:r>
            <a:r>
              <a:rPr lang="en-GB" altLang="en-US" sz="3200" dirty="0">
                <a:ea typeface="ＭＳ Ｐゴシック" panose="020B0600070205080204" pitchFamily="34" charset="-128"/>
              </a:rPr>
              <a:t>.</a:t>
            </a:r>
          </a:p>
          <a:p>
            <a:endParaRPr lang="en-GB" dirty="0"/>
          </a:p>
        </p:txBody>
      </p:sp>
      <p:sp>
        <p:nvSpPr>
          <p:cNvPr id="4" name="Date Placeholder 3">
            <a:extLst>
              <a:ext uri="{FF2B5EF4-FFF2-40B4-BE49-F238E27FC236}">
                <a16:creationId xmlns:a16="http://schemas.microsoft.com/office/drawing/2014/main" id="{A83BB3C7-D0BC-42EB-85FE-2978841A5606}"/>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D4BB11EB-134A-40DB-B0F4-5E36E5DC1279}"/>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533267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A5A6-D15B-4721-AFA3-DDF8DB1812D6}"/>
              </a:ext>
            </a:extLst>
          </p:cNvPr>
          <p:cNvSpPr>
            <a:spLocks noGrp="1"/>
          </p:cNvSpPr>
          <p:nvPr>
            <p:ph type="title"/>
          </p:nvPr>
        </p:nvSpPr>
        <p:spPr/>
        <p:txBody>
          <a:bodyPr/>
          <a:lstStyle/>
          <a:p>
            <a:r>
              <a:rPr lang="en-GB" altLang="en-US" sz="4400" b="1" dirty="0">
                <a:ea typeface="ＭＳ Ｐゴシック" panose="020B0600070205080204" pitchFamily="34" charset="-128"/>
              </a:rPr>
              <a:t>The Competitor-oriented Approach</a:t>
            </a:r>
            <a:endParaRPr lang="en-GB" dirty="0"/>
          </a:p>
        </p:txBody>
      </p:sp>
      <p:sp>
        <p:nvSpPr>
          <p:cNvPr id="3" name="Content Placeholder 2">
            <a:extLst>
              <a:ext uri="{FF2B5EF4-FFF2-40B4-BE49-F238E27FC236}">
                <a16:creationId xmlns:a16="http://schemas.microsoft.com/office/drawing/2014/main" id="{45F33B08-7057-4CA2-A53F-FBFB3550414E}"/>
              </a:ext>
            </a:extLst>
          </p:cNvPr>
          <p:cNvSpPr>
            <a:spLocks noGrp="1"/>
          </p:cNvSpPr>
          <p:nvPr>
            <p:ph idx="1"/>
          </p:nvPr>
        </p:nvSpPr>
        <p:spPr/>
        <p:txBody>
          <a:bodyPr/>
          <a:lstStyle/>
          <a:p>
            <a:pPr>
              <a:spcBef>
                <a:spcPts val="0"/>
              </a:spcBef>
              <a:defRPr/>
            </a:pPr>
            <a:r>
              <a:rPr lang="en-GB" altLang="en-US" sz="2000" dirty="0">
                <a:ea typeface="ＭＳ Ｐゴシック" pitchFamily="34" charset="-128"/>
              </a:rPr>
              <a:t>In this approach, companies set their prices based on the prices of their competitors,  the so-called ‘going rate’. This is also called ‘me-too’  pricing.</a:t>
            </a:r>
          </a:p>
          <a:p>
            <a:pPr>
              <a:spcBef>
                <a:spcPts val="0"/>
              </a:spcBef>
              <a:defRPr/>
            </a:pPr>
            <a:endParaRPr lang="en-GB" altLang="en-US" sz="2000" dirty="0">
              <a:ea typeface="ＭＳ Ｐゴシック" pitchFamily="34" charset="-128"/>
            </a:endParaRPr>
          </a:p>
          <a:p>
            <a:pPr>
              <a:spcBef>
                <a:spcPts val="0"/>
              </a:spcBef>
              <a:defRPr/>
            </a:pPr>
            <a:r>
              <a:rPr lang="en-GB" altLang="en-US" sz="2000" dirty="0">
                <a:ea typeface="ＭＳ Ｐゴシック" pitchFamily="34" charset="-128"/>
              </a:rPr>
              <a:t>The advantage of this approach is that when your prices are lower than your competitors, customers are more likely to purchase from you, providing that they know that your prices are lower, which is not always the case. </a:t>
            </a:r>
          </a:p>
          <a:p>
            <a:endParaRPr lang="en-GB" dirty="0"/>
          </a:p>
        </p:txBody>
      </p:sp>
      <p:sp>
        <p:nvSpPr>
          <p:cNvPr id="4" name="Date Placeholder 3">
            <a:extLst>
              <a:ext uri="{FF2B5EF4-FFF2-40B4-BE49-F238E27FC236}">
                <a16:creationId xmlns:a16="http://schemas.microsoft.com/office/drawing/2014/main" id="{8F9BA43A-7A09-4E45-93BA-C6765BC6ED4A}"/>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A292C68C-4CC5-4F37-AB11-9349EBAC8B37}"/>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238326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8568E-D512-4A07-91BD-112EE2F37CE5}"/>
              </a:ext>
            </a:extLst>
          </p:cNvPr>
          <p:cNvSpPr>
            <a:spLocks noGrp="1"/>
          </p:cNvSpPr>
          <p:nvPr>
            <p:ph type="title"/>
          </p:nvPr>
        </p:nvSpPr>
        <p:spPr>
          <a:xfrm>
            <a:off x="457200" y="114300"/>
            <a:ext cx="8229600" cy="506388"/>
          </a:xfrm>
        </p:spPr>
        <p:txBody>
          <a:bodyPr/>
          <a:lstStyle/>
          <a:p>
            <a:r>
              <a:rPr lang="en-GB" altLang="en-US" sz="3600" b="1" dirty="0">
                <a:ea typeface="ＭＳ Ｐゴシック" panose="020B0600070205080204" pitchFamily="34" charset="-128"/>
              </a:rPr>
              <a:t>The Value-oriented Pricing Approach</a:t>
            </a:r>
            <a:endParaRPr lang="en-GB" sz="3600" dirty="0"/>
          </a:p>
        </p:txBody>
      </p:sp>
      <p:sp>
        <p:nvSpPr>
          <p:cNvPr id="3" name="Content Placeholder 2">
            <a:extLst>
              <a:ext uri="{FF2B5EF4-FFF2-40B4-BE49-F238E27FC236}">
                <a16:creationId xmlns:a16="http://schemas.microsoft.com/office/drawing/2014/main" id="{614C36E7-9111-47AB-898F-4E42F56857BD}"/>
              </a:ext>
            </a:extLst>
          </p:cNvPr>
          <p:cNvSpPr>
            <a:spLocks noGrp="1"/>
          </p:cNvSpPr>
          <p:nvPr>
            <p:ph idx="1"/>
          </p:nvPr>
        </p:nvSpPr>
        <p:spPr>
          <a:xfrm>
            <a:off x="457200" y="764704"/>
            <a:ext cx="8229600" cy="4752529"/>
          </a:xfrm>
        </p:spPr>
        <p:txBody>
          <a:bodyPr/>
          <a:lstStyle/>
          <a:p>
            <a:pPr marL="0" indent="0">
              <a:buFontTx/>
              <a:buNone/>
            </a:pPr>
            <a:r>
              <a:rPr lang="en-GB" altLang="en-US" sz="2000" dirty="0">
                <a:ea typeface="ＭＳ Ｐゴシック" panose="020B0600070205080204" pitchFamily="34" charset="-128"/>
              </a:rPr>
              <a:t>When setting value-based prices, consider following six questions:</a:t>
            </a:r>
          </a:p>
          <a:p>
            <a:pPr marL="0" indent="0">
              <a:buFontTx/>
              <a:buNone/>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is the market strategy for the segment? What does the supplier want to accomplish?</a:t>
            </a:r>
          </a:p>
          <a:p>
            <a:pPr marL="0" indent="0">
              <a:buFontTx/>
              <a:buAutoNum type="arabicPeriod"/>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is the differential value that customers are likely to perceive? (I.e. the value between this offering and the next best alternative, assuming that the differential value can be verified with the customer’s own data.)</a:t>
            </a:r>
          </a:p>
          <a:p>
            <a:pPr marL="0" indent="0">
              <a:buFontTx/>
              <a:buAutoNum type="arabicPeriod"/>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is the price of the next best alternative?</a:t>
            </a:r>
          </a:p>
          <a:p>
            <a:pPr marL="0" indent="0">
              <a:buFontTx/>
              <a:buAutoNum type="arabicPeriod"/>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is the cost of the supplier’s offering?</a:t>
            </a:r>
          </a:p>
          <a:p>
            <a:pPr marL="0" indent="0">
              <a:buFontTx/>
              <a:buAutoNum type="arabicPeriod"/>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pricing tactics will be used initially (e.g. price discounting)?</a:t>
            </a:r>
          </a:p>
          <a:p>
            <a:pPr marL="0" indent="0">
              <a:buFontTx/>
              <a:buAutoNum type="arabicPeriod"/>
            </a:pPr>
            <a:endParaRPr lang="en-GB" altLang="en-US" sz="800" dirty="0">
              <a:ea typeface="ＭＳ Ｐゴシック" panose="020B0600070205080204" pitchFamily="34" charset="-128"/>
            </a:endParaRPr>
          </a:p>
          <a:p>
            <a:pPr marL="0" indent="0">
              <a:buFontTx/>
              <a:buAutoNum type="arabicPeriod"/>
            </a:pPr>
            <a:r>
              <a:rPr lang="en-US" altLang="en-US" sz="2000" dirty="0">
                <a:ea typeface="ＭＳ Ｐゴシック" panose="020B0600070205080204" pitchFamily="34" charset="-128"/>
              </a:rPr>
              <a:t>What is the customer’s expectation of a ‘fair’ price? (Anderson et al., 2010).</a:t>
            </a:r>
            <a:endParaRPr lang="en-GB" altLang="en-US" sz="2000" dirty="0">
              <a:ea typeface="ＭＳ Ｐゴシック" panose="020B0600070205080204" pitchFamily="34" charset="-128"/>
            </a:endParaRPr>
          </a:p>
          <a:p>
            <a:endParaRPr lang="en-GB" dirty="0"/>
          </a:p>
        </p:txBody>
      </p:sp>
      <p:sp>
        <p:nvSpPr>
          <p:cNvPr id="4" name="Date Placeholder 3">
            <a:extLst>
              <a:ext uri="{FF2B5EF4-FFF2-40B4-BE49-F238E27FC236}">
                <a16:creationId xmlns:a16="http://schemas.microsoft.com/office/drawing/2014/main" id="{05376388-371C-4BA5-92CA-D19B7713D54B}"/>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A21C925-DB23-499E-B421-8C75A32BEC49}"/>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3769266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ECF1D-4DF9-411F-A14E-22104D1DC126}"/>
              </a:ext>
            </a:extLst>
          </p:cNvPr>
          <p:cNvSpPr>
            <a:spLocks noGrp="1"/>
          </p:cNvSpPr>
          <p:nvPr>
            <p:ph type="title"/>
          </p:nvPr>
        </p:nvSpPr>
        <p:spPr>
          <a:xfrm>
            <a:off x="457200" y="274638"/>
            <a:ext cx="8229600" cy="461046"/>
          </a:xfrm>
        </p:spPr>
        <p:txBody>
          <a:bodyPr/>
          <a:lstStyle/>
          <a:p>
            <a:r>
              <a:rPr lang="en-GB" b="1" dirty="0"/>
              <a:t>Pricing Tactics</a:t>
            </a:r>
          </a:p>
        </p:txBody>
      </p:sp>
      <p:sp>
        <p:nvSpPr>
          <p:cNvPr id="3" name="Content Placeholder 2">
            <a:extLst>
              <a:ext uri="{FF2B5EF4-FFF2-40B4-BE49-F238E27FC236}">
                <a16:creationId xmlns:a16="http://schemas.microsoft.com/office/drawing/2014/main" id="{14222BA1-C3D9-4F2D-886F-8131B5158180}"/>
              </a:ext>
            </a:extLst>
          </p:cNvPr>
          <p:cNvSpPr>
            <a:spLocks noGrp="1"/>
          </p:cNvSpPr>
          <p:nvPr>
            <p:ph idx="1"/>
          </p:nvPr>
        </p:nvSpPr>
        <p:spPr>
          <a:xfrm>
            <a:off x="457200" y="836712"/>
            <a:ext cx="8229600" cy="4680521"/>
          </a:xfrm>
        </p:spPr>
        <p:txBody>
          <a:bodyPr/>
          <a:lstStyle/>
          <a:p>
            <a:pPr marL="0" indent="0">
              <a:buFontTx/>
              <a:buNone/>
              <a:defRPr/>
            </a:pPr>
            <a:r>
              <a:rPr lang="en-GB" sz="2400" dirty="0"/>
              <a:t>In reality, when setting prices, an organisation trades off the different approaches against each other by considering all of the following factors.</a:t>
            </a:r>
          </a:p>
          <a:p>
            <a:pPr marL="0" indent="0">
              <a:buFontTx/>
              <a:buNone/>
              <a:defRPr/>
            </a:pPr>
            <a:endParaRPr lang="en-GB" sz="2400" dirty="0"/>
          </a:p>
          <a:p>
            <a:pPr>
              <a:defRPr/>
            </a:pPr>
            <a:r>
              <a:rPr lang="en-GB" sz="2400" b="1" i="1" dirty="0"/>
              <a:t>Competition</a:t>
            </a:r>
            <a:r>
              <a:rPr lang="en-GB" sz="2400" dirty="0"/>
              <a:t>—How much are competitors charging for similar offerings?</a:t>
            </a:r>
          </a:p>
          <a:p>
            <a:pPr>
              <a:defRPr/>
            </a:pPr>
            <a:r>
              <a:rPr lang="en-GB" sz="2400" b="1" i="1" dirty="0"/>
              <a:t>Cost</a:t>
            </a:r>
            <a:r>
              <a:rPr lang="en-GB" sz="2400" dirty="0"/>
              <a:t>—How much do the individual components that make up our offering cost?</a:t>
            </a:r>
          </a:p>
          <a:p>
            <a:pPr>
              <a:defRPr/>
            </a:pPr>
            <a:r>
              <a:rPr lang="en-GB" sz="2400" b="1" i="1" dirty="0"/>
              <a:t>Demand</a:t>
            </a:r>
            <a:r>
              <a:rPr lang="en-GB" sz="2400" dirty="0"/>
              <a:t>—How much of this product or service will we sell at what price?</a:t>
            </a:r>
          </a:p>
          <a:p>
            <a:pPr>
              <a:defRPr/>
            </a:pPr>
            <a:r>
              <a:rPr lang="en-GB" sz="2400" b="1" i="1" dirty="0"/>
              <a:t>Value</a:t>
            </a:r>
            <a:r>
              <a:rPr lang="en-GB" sz="2400" dirty="0"/>
              <a:t>—What components of the offering do customers value and how much are they prepared to pay for them?</a:t>
            </a:r>
            <a:endParaRPr lang="en-GB" altLang="en-US" sz="2400" dirty="0">
              <a:solidFill>
                <a:srgbClr val="333333"/>
              </a:solidFill>
              <a:ea typeface="ＭＳ Ｐゴシック" pitchFamily="34" charset="-128"/>
            </a:endParaRPr>
          </a:p>
          <a:p>
            <a:endParaRPr lang="en-GB" dirty="0"/>
          </a:p>
        </p:txBody>
      </p:sp>
      <p:sp>
        <p:nvSpPr>
          <p:cNvPr id="4" name="Date Placeholder 3">
            <a:extLst>
              <a:ext uri="{FF2B5EF4-FFF2-40B4-BE49-F238E27FC236}">
                <a16:creationId xmlns:a16="http://schemas.microsoft.com/office/drawing/2014/main" id="{01461490-05C2-40DD-A887-8A13C9125522}"/>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EBF4DEA4-4ECD-40C0-8243-DE75A48262DE}"/>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2545989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D3A7-FE0F-4B2F-B868-FB4EEF679995}"/>
              </a:ext>
            </a:extLst>
          </p:cNvPr>
          <p:cNvSpPr>
            <a:spLocks noGrp="1"/>
          </p:cNvSpPr>
          <p:nvPr>
            <p:ph type="title"/>
          </p:nvPr>
        </p:nvSpPr>
        <p:spPr/>
        <p:txBody>
          <a:bodyPr/>
          <a:lstStyle/>
          <a:p>
            <a:r>
              <a:rPr lang="en-GB" dirty="0"/>
              <a:t>Bundle Pricing</a:t>
            </a:r>
          </a:p>
        </p:txBody>
      </p:sp>
      <p:sp>
        <p:nvSpPr>
          <p:cNvPr id="4" name="Date Placeholder 3">
            <a:extLst>
              <a:ext uri="{FF2B5EF4-FFF2-40B4-BE49-F238E27FC236}">
                <a16:creationId xmlns:a16="http://schemas.microsoft.com/office/drawing/2014/main" id="{5480C667-25B5-4254-B203-7D0B5034D602}"/>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37A064C0-3894-4A5A-9A03-13FA03400CAC}"/>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pic>
        <p:nvPicPr>
          <p:cNvPr id="2050" name="Picture 2">
            <a:extLst>
              <a:ext uri="{FF2B5EF4-FFF2-40B4-BE49-F238E27FC236}">
                <a16:creationId xmlns:a16="http://schemas.microsoft.com/office/drawing/2014/main" id="{B1B83889-3545-4637-BA11-CFA5BE42660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8507" y="1600200"/>
            <a:ext cx="6946985"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036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3410E-FF9F-44FE-AB64-9572342F272F}"/>
              </a:ext>
            </a:extLst>
          </p:cNvPr>
          <p:cNvSpPr>
            <a:spLocks noGrp="1"/>
          </p:cNvSpPr>
          <p:nvPr>
            <p:ph type="title"/>
          </p:nvPr>
        </p:nvSpPr>
        <p:spPr>
          <a:xfrm>
            <a:off x="457200" y="274638"/>
            <a:ext cx="8229600" cy="1143000"/>
          </a:xfrm>
        </p:spPr>
        <p:txBody>
          <a:bodyPr wrap="square" anchor="ctr">
            <a:normAutofit/>
          </a:bodyPr>
          <a:lstStyle/>
          <a:p>
            <a:r>
              <a:rPr lang="en-GB" dirty="0"/>
              <a:t>Bundle Pricing</a:t>
            </a:r>
          </a:p>
        </p:txBody>
      </p:sp>
      <p:sp>
        <p:nvSpPr>
          <p:cNvPr id="4" name="Date Placeholder 3">
            <a:extLst>
              <a:ext uri="{FF2B5EF4-FFF2-40B4-BE49-F238E27FC236}">
                <a16:creationId xmlns:a16="http://schemas.microsoft.com/office/drawing/2014/main" id="{18303C27-2950-492C-AF6C-D4BBFD61C06E}"/>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3C654457-45AA-41B0-B633-F4C25CE75444}"/>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21</a:t>
            </a:fld>
            <a:endParaRPr lang="en-GB" altLang="en-US"/>
          </a:p>
        </p:txBody>
      </p:sp>
      <p:pic>
        <p:nvPicPr>
          <p:cNvPr id="3076" name="Picture 4">
            <a:extLst>
              <a:ext uri="{FF2B5EF4-FFF2-40B4-BE49-F238E27FC236}">
                <a16:creationId xmlns:a16="http://schemas.microsoft.com/office/drawing/2014/main" id="{F1EA242C-0894-4026-95A9-0EBDCD6FFA6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9092" y="1196752"/>
            <a:ext cx="7267106" cy="43198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454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D29E-1DB8-4F47-8D7E-735A4E320F73}"/>
              </a:ext>
            </a:extLst>
          </p:cNvPr>
          <p:cNvSpPr>
            <a:spLocks noGrp="1"/>
          </p:cNvSpPr>
          <p:nvPr>
            <p:ph type="title"/>
          </p:nvPr>
        </p:nvSpPr>
        <p:spPr/>
        <p:txBody>
          <a:bodyPr/>
          <a:lstStyle/>
          <a:p>
            <a:r>
              <a:rPr lang="en-GB" altLang="en-US" b="1" dirty="0">
                <a:ea typeface="ＭＳ Ｐゴシック" panose="020B0600070205080204" pitchFamily="34" charset="-128"/>
              </a:rPr>
              <a:t>Summary</a:t>
            </a:r>
            <a:endParaRPr lang="en-GB" dirty="0"/>
          </a:p>
        </p:txBody>
      </p:sp>
      <p:sp>
        <p:nvSpPr>
          <p:cNvPr id="3" name="Content Placeholder 2">
            <a:extLst>
              <a:ext uri="{FF2B5EF4-FFF2-40B4-BE49-F238E27FC236}">
                <a16:creationId xmlns:a16="http://schemas.microsoft.com/office/drawing/2014/main" id="{796FF68E-B248-4C80-827F-CBE2B7443D3D}"/>
              </a:ext>
            </a:extLst>
          </p:cNvPr>
          <p:cNvSpPr>
            <a:spLocks noGrp="1"/>
          </p:cNvSpPr>
          <p:nvPr>
            <p:ph idx="1"/>
          </p:nvPr>
        </p:nvSpPr>
        <p:spPr/>
        <p:txBody>
          <a:bodyPr/>
          <a:lstStyle/>
          <a:p>
            <a:pPr fontAlgn="ctr"/>
            <a:r>
              <a:rPr lang="en-US" altLang="en-US" sz="2800" dirty="0">
                <a:ea typeface="ＭＳ Ｐゴシック" panose="020B0600070205080204" pitchFamily="34" charset="-128"/>
              </a:rPr>
              <a:t>In this session, we can now explain how customers perceive price.</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We have discussed the pricing strategies and how businesses use it to price new offerings.</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We have discussed the cost-, competitor-, demand-, and value-oriented approaches to pricing.</a:t>
            </a:r>
            <a:endParaRPr lang="en-GB" altLang="en-US" sz="2800" dirty="0">
              <a:ea typeface="ＭＳ Ｐゴシック" panose="020B0600070205080204" pitchFamily="34" charset="-128"/>
            </a:endParaRPr>
          </a:p>
          <a:p>
            <a:r>
              <a:rPr lang="en-US" altLang="en-US" sz="2800" dirty="0">
                <a:ea typeface="ＭＳ Ｐゴシック" panose="020B0600070205080204" pitchFamily="34" charset="-128"/>
              </a:rPr>
              <a:t>We </a:t>
            </a:r>
            <a:r>
              <a:rPr lang="en-US" altLang="en-US" sz="2800">
                <a:ea typeface="ＭＳ Ｐゴシック" panose="020B0600070205080204" pitchFamily="34" charset="-128"/>
              </a:rPr>
              <a:t>can now explain </a:t>
            </a:r>
            <a:r>
              <a:rPr lang="en-US" altLang="en-US" sz="2800" dirty="0">
                <a:ea typeface="ＭＳ Ｐゴシック" panose="020B0600070205080204" pitchFamily="34" charset="-128"/>
              </a:rPr>
              <a:t>how pricing tactics works in business settings.</a:t>
            </a:r>
            <a:endParaRPr lang="en-GB" altLang="en-US" sz="2800" dirty="0">
              <a:ea typeface="ＭＳ Ｐゴシック" panose="020B0600070205080204" pitchFamily="34" charset="-128"/>
            </a:endParaRPr>
          </a:p>
          <a:p>
            <a:endParaRPr lang="en-GB" dirty="0"/>
          </a:p>
        </p:txBody>
      </p:sp>
      <p:sp>
        <p:nvSpPr>
          <p:cNvPr id="4" name="Date Placeholder 3">
            <a:extLst>
              <a:ext uri="{FF2B5EF4-FFF2-40B4-BE49-F238E27FC236}">
                <a16:creationId xmlns:a16="http://schemas.microsoft.com/office/drawing/2014/main" id="{5F48B077-8662-4796-8E1B-7FBA0F734F0B}"/>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591CCFBF-3BAC-4930-B4FD-82257EA47AA6}"/>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185523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8C8CB-8E98-21A2-EDC5-D1F2FE867450}"/>
              </a:ext>
            </a:extLst>
          </p:cNvPr>
          <p:cNvSpPr>
            <a:spLocks noGrp="1"/>
          </p:cNvSpPr>
          <p:nvPr>
            <p:ph type="title"/>
          </p:nvPr>
        </p:nvSpPr>
        <p:spPr/>
        <p:txBody>
          <a:bodyPr/>
          <a:lstStyle/>
          <a:p>
            <a:r>
              <a:rPr lang="en-GB" sz="3200" b="1" dirty="0"/>
              <a:t>References</a:t>
            </a:r>
          </a:p>
        </p:txBody>
      </p:sp>
      <p:sp>
        <p:nvSpPr>
          <p:cNvPr id="3" name="Content Placeholder 2">
            <a:extLst>
              <a:ext uri="{FF2B5EF4-FFF2-40B4-BE49-F238E27FC236}">
                <a16:creationId xmlns:a16="http://schemas.microsoft.com/office/drawing/2014/main" id="{B9CD7AF9-E618-0C40-4619-2D3088EDD876}"/>
              </a:ext>
            </a:extLst>
          </p:cNvPr>
          <p:cNvSpPr>
            <a:spLocks noGrp="1"/>
          </p:cNvSpPr>
          <p:nvPr>
            <p:ph idx="1"/>
          </p:nvPr>
        </p:nvSpPr>
        <p:spPr/>
        <p:txBody>
          <a:bodyPr/>
          <a:lstStyle/>
          <a:p>
            <a:r>
              <a:rPr lang="en-GB" sz="2000" b="0" i="0" dirty="0">
                <a:solidFill>
                  <a:srgbClr val="000000"/>
                </a:solidFill>
                <a:effectLst/>
                <a:highlight>
                  <a:srgbClr val="FFFFFF"/>
                </a:highlight>
                <a:latin typeface="Arial" panose="020B0604020202020204" pitchFamily="34" charset="0"/>
                <a:cs typeface="Arial" panose="020B0604020202020204" pitchFamily="34" charset="0"/>
              </a:rPr>
              <a:t>Montgomery, Stephen L. </a:t>
            </a:r>
            <a:r>
              <a:rPr lang="en-GB" sz="2000" b="0" i="1" dirty="0">
                <a:solidFill>
                  <a:srgbClr val="000000"/>
                </a:solidFill>
                <a:effectLst/>
                <a:highlight>
                  <a:srgbClr val="FFFFFF"/>
                </a:highlight>
                <a:latin typeface="Arial" panose="020B0604020202020204" pitchFamily="34" charset="0"/>
                <a:cs typeface="Arial" panose="020B0604020202020204" pitchFamily="34" charset="0"/>
              </a:rPr>
              <a:t>Profitable Pricing Strategies</a:t>
            </a:r>
            <a:r>
              <a:rPr lang="en-GB" sz="2000" b="0" i="0" dirty="0">
                <a:solidFill>
                  <a:srgbClr val="000000"/>
                </a:solidFill>
                <a:effectLst/>
                <a:highlight>
                  <a:srgbClr val="FFFFFF"/>
                </a:highlight>
                <a:latin typeface="Arial" panose="020B0604020202020204" pitchFamily="34" charset="0"/>
                <a:cs typeface="Arial" panose="020B0604020202020204" pitchFamily="34" charset="0"/>
              </a:rPr>
              <a:t>. New York, </a:t>
            </a:r>
            <a:r>
              <a:rPr lang="en-GB" sz="2000" b="0" i="0" dirty="0" err="1">
                <a:solidFill>
                  <a:srgbClr val="000000"/>
                </a:solidFill>
                <a:effectLst/>
                <a:highlight>
                  <a:srgbClr val="FFFFFF"/>
                </a:highlight>
                <a:latin typeface="Arial" panose="020B0604020202020204" pitchFamily="34" charset="0"/>
                <a:cs typeface="Arial" panose="020B0604020202020204" pitchFamily="34" charset="0"/>
              </a:rPr>
              <a:t>Mcgraw-Hill</a:t>
            </a:r>
            <a:r>
              <a:rPr lang="en-GB" sz="2000" b="0" i="0" dirty="0">
                <a:solidFill>
                  <a:srgbClr val="000000"/>
                </a:solidFill>
                <a:effectLst/>
                <a:highlight>
                  <a:srgbClr val="FFFFFF"/>
                </a:highlight>
                <a:latin typeface="Arial" panose="020B0604020202020204" pitchFamily="34" charset="0"/>
                <a:cs typeface="Arial" panose="020B0604020202020204" pitchFamily="34" charset="0"/>
              </a:rPr>
              <a:t>, 28 July 2021.</a:t>
            </a:r>
          </a:p>
          <a:p>
            <a:endParaRPr lang="en-GB" sz="2000" dirty="0">
              <a:solidFill>
                <a:srgbClr val="000000"/>
              </a:solidFill>
              <a:highlight>
                <a:srgbClr val="FFFFFF"/>
              </a:highlight>
              <a:latin typeface="Arial" panose="020B0604020202020204" pitchFamily="34" charset="0"/>
              <a:cs typeface="Arial" panose="020B0604020202020204" pitchFamily="34" charset="0"/>
            </a:endParaRPr>
          </a:p>
          <a:p>
            <a:r>
              <a:rPr lang="en-GB" sz="2000" dirty="0">
                <a:effectLst/>
                <a:latin typeface="Arial" panose="020B0604020202020204" pitchFamily="34" charset="0"/>
                <a:cs typeface="Arial" panose="020B0604020202020204" pitchFamily="34" charset="0"/>
              </a:rPr>
              <a:t>Z John Zhang. </a:t>
            </a:r>
            <a:r>
              <a:rPr lang="en-GB" sz="2000" i="1" dirty="0">
                <a:effectLst/>
                <a:latin typeface="Arial" panose="020B0604020202020204" pitchFamily="34" charset="0"/>
                <a:cs typeface="Arial" panose="020B0604020202020204" pitchFamily="34" charset="0"/>
              </a:rPr>
              <a:t>Pricing Strategies</a:t>
            </a:r>
            <a:r>
              <a:rPr lang="en-GB" sz="2000" dirty="0">
                <a:effectLst/>
                <a:latin typeface="Arial" panose="020B0604020202020204" pitchFamily="34" charset="0"/>
                <a:cs typeface="Arial" panose="020B0604020202020204" pitchFamily="34" charset="0"/>
              </a:rPr>
              <a:t>. Boston, </a:t>
            </a:r>
            <a:r>
              <a:rPr lang="en-GB" sz="2000" dirty="0" err="1">
                <a:effectLst/>
                <a:latin typeface="Arial" panose="020B0604020202020204" pitchFamily="34" charset="0"/>
                <a:cs typeface="Arial" panose="020B0604020202020204" pitchFamily="34" charset="0"/>
              </a:rPr>
              <a:t>Mcgraw-Hill</a:t>
            </a:r>
            <a:r>
              <a:rPr lang="en-GB" sz="2000" dirty="0">
                <a:effectLst/>
                <a:latin typeface="Arial" panose="020B0604020202020204" pitchFamily="34" charset="0"/>
                <a:cs typeface="Arial" panose="020B0604020202020204" pitchFamily="34" charset="0"/>
              </a:rPr>
              <a:t> Custom Publishing, 2019</a:t>
            </a:r>
            <a:r>
              <a:rPr lang="en-GB" sz="2400" dirty="0">
                <a:effectLst/>
                <a:latin typeface="Arial" panose="020B0604020202020204" pitchFamily="34" charset="0"/>
                <a:cs typeface="Arial" panose="020B0604020202020204" pitchFamily="34" charset="0"/>
              </a:rPr>
              <a:t>.</a:t>
            </a:r>
          </a:p>
          <a:p>
            <a:endParaRPr lang="en-GB" sz="2400" dirty="0">
              <a:latin typeface="Arial" panose="020B0604020202020204" pitchFamily="34" charset="0"/>
              <a:cs typeface="Arial" panose="020B0604020202020204" pitchFamily="34" charset="0"/>
            </a:endParaRPr>
          </a:p>
          <a:p>
            <a:pPr marL="2540" indent="-6350" algn="l">
              <a:lnSpc>
                <a:spcPct val="107000"/>
              </a:lnSpc>
              <a:spcAft>
                <a:spcPts val="65"/>
              </a:spcAft>
            </a:pPr>
            <a:r>
              <a:rPr lang="en-GB" sz="2000" kern="100" dirty="0">
                <a:solidFill>
                  <a:srgbClr val="000000"/>
                </a:solidFill>
                <a:effectLst/>
                <a:latin typeface="Arial" panose="020B0604020202020204" pitchFamily="34" charset="0"/>
                <a:ea typeface="Arial" panose="020B0604020202020204" pitchFamily="34" charset="0"/>
              </a:rPr>
              <a:t>Kotler, P., Armstrong, G. and </a:t>
            </a:r>
            <a:r>
              <a:rPr lang="en-GB" sz="2000" kern="100" dirty="0" err="1">
                <a:solidFill>
                  <a:srgbClr val="000000"/>
                </a:solidFill>
                <a:effectLst/>
                <a:latin typeface="Arial" panose="020B0604020202020204" pitchFamily="34" charset="0"/>
                <a:ea typeface="Arial" panose="020B0604020202020204" pitchFamily="34" charset="0"/>
              </a:rPr>
              <a:t>Opresnik</a:t>
            </a:r>
            <a:r>
              <a:rPr lang="en-GB" sz="2000" kern="100" dirty="0">
                <a:solidFill>
                  <a:srgbClr val="000000"/>
                </a:solidFill>
                <a:effectLst/>
                <a:latin typeface="Arial" panose="020B0604020202020204" pitchFamily="34" charset="0"/>
                <a:ea typeface="Arial" panose="020B0604020202020204" pitchFamily="34" charset="0"/>
              </a:rPr>
              <a:t>, M.O. (2018). </a:t>
            </a:r>
            <a:r>
              <a:rPr lang="en-GB" sz="2000" i="1" kern="100" dirty="0">
                <a:solidFill>
                  <a:srgbClr val="000000"/>
                </a:solidFill>
                <a:effectLst/>
                <a:latin typeface="Arial" panose="020B0604020202020204" pitchFamily="34" charset="0"/>
                <a:ea typeface="Arial" panose="020B0604020202020204" pitchFamily="34" charset="0"/>
              </a:rPr>
              <a:t>Principles of marketing</a:t>
            </a:r>
            <a:r>
              <a:rPr lang="en-GB" sz="2000" kern="100" dirty="0">
                <a:solidFill>
                  <a:srgbClr val="000000"/>
                </a:solidFill>
                <a:effectLst/>
                <a:latin typeface="Arial" panose="020B0604020202020204" pitchFamily="34" charset="0"/>
                <a:ea typeface="Arial" panose="020B0604020202020204" pitchFamily="34" charset="0"/>
              </a:rPr>
              <a:t>. 17</a:t>
            </a:r>
            <a:r>
              <a:rPr lang="en-GB" sz="2000" kern="100" baseline="30000" dirty="0">
                <a:solidFill>
                  <a:srgbClr val="000000"/>
                </a:solidFill>
                <a:effectLst/>
                <a:latin typeface="Arial" panose="020B0604020202020204" pitchFamily="34" charset="0"/>
                <a:ea typeface="Arial" panose="020B0604020202020204" pitchFamily="34" charset="0"/>
              </a:rPr>
              <a:t>th</a:t>
            </a:r>
            <a:r>
              <a:rPr lang="en-GB" sz="2000" kern="100" dirty="0">
                <a:solidFill>
                  <a:srgbClr val="000000"/>
                </a:solidFill>
                <a:effectLst/>
                <a:latin typeface="Arial" panose="020B0604020202020204" pitchFamily="34" charset="0"/>
                <a:ea typeface="Arial" panose="020B0604020202020204" pitchFamily="34" charset="0"/>
              </a:rPr>
              <a:t> ed, global edition. Harlow: </a:t>
            </a:r>
            <a:r>
              <a:rPr lang="en-GB" sz="2000" dirty="0">
                <a:solidFill>
                  <a:srgbClr val="000000"/>
                </a:solidFill>
                <a:effectLst/>
                <a:latin typeface="Arial" panose="020B0604020202020204" pitchFamily="34" charset="0"/>
                <a:ea typeface="Arial" panose="020B0604020202020204" pitchFamily="34" charset="0"/>
              </a:rPr>
              <a:t>Pearson. </a:t>
            </a:r>
            <a:endParaRPr lang="en-GB" sz="2000" dirty="0">
              <a:effectLst/>
              <a:latin typeface="Arial" panose="020B0604020202020204" pitchFamily="34" charset="0"/>
              <a:cs typeface="Arial" panose="020B0604020202020204" pitchFamily="34" charset="0"/>
            </a:endParaRPr>
          </a:p>
          <a:p>
            <a:endParaRPr lang="en-GB" sz="2400" dirty="0"/>
          </a:p>
        </p:txBody>
      </p:sp>
      <p:sp>
        <p:nvSpPr>
          <p:cNvPr id="4" name="Date Placeholder 3">
            <a:extLst>
              <a:ext uri="{FF2B5EF4-FFF2-40B4-BE49-F238E27FC236}">
                <a16:creationId xmlns:a16="http://schemas.microsoft.com/office/drawing/2014/main" id="{F9334171-163D-BFFC-03F7-D18576B1DEFD}"/>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A84F6B2E-2FFF-111F-CDD7-07AFBB9AC49C}"/>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103983878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2393</TotalTime>
  <Words>1282</Words>
  <Application>Microsoft Office PowerPoint</Application>
  <PresentationFormat>On-screen Show (4:3)</PresentationFormat>
  <Paragraphs>157</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ＭＳ Ｐゴシック</vt:lpstr>
      <vt:lpstr>Arial</vt:lpstr>
      <vt:lpstr>Myriad Pro</vt:lpstr>
      <vt:lpstr>Verdana</vt:lpstr>
      <vt:lpstr>20140311PresentationUWTSDTemplate</vt:lpstr>
      <vt:lpstr>LCBB5015</vt:lpstr>
      <vt:lpstr>Learning Outcomes</vt:lpstr>
      <vt:lpstr>PowerPoint Presentation</vt:lpstr>
      <vt:lpstr> The Nature of Price </vt:lpstr>
      <vt:lpstr>The Relationship between Pricing and Proposition Costs</vt:lpstr>
      <vt:lpstr>Different Definitions of Value</vt:lpstr>
      <vt:lpstr>A Framework for Price Perception Formation</vt:lpstr>
      <vt:lpstr>Pricing Strategies </vt:lpstr>
      <vt:lpstr>  Price Competition </vt:lpstr>
      <vt:lpstr>  Non-Price Competition </vt:lpstr>
      <vt:lpstr>  Pricing Objectives </vt:lpstr>
      <vt:lpstr>  Stages for establishing prices </vt:lpstr>
      <vt:lpstr>Launch Pricing</vt:lpstr>
      <vt:lpstr>Launch Pricing</vt:lpstr>
      <vt:lpstr>Pricing Approaches</vt:lpstr>
      <vt:lpstr>The Demand-oriented Approach</vt:lpstr>
      <vt:lpstr>The Competitor-oriented Approach</vt:lpstr>
      <vt:lpstr>The Value-oriented Pricing Approach</vt:lpstr>
      <vt:lpstr>Pricing Tactics</vt:lpstr>
      <vt:lpstr>Bundle Pricing</vt:lpstr>
      <vt:lpstr>Bundle Pricing</vt:lpstr>
      <vt:lpstr>Summary</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Ejike Udeogu</cp:lastModifiedBy>
  <cp:revision>152</cp:revision>
  <cp:lastPrinted>2018-07-09T15:27:01Z</cp:lastPrinted>
  <dcterms:created xsi:type="dcterms:W3CDTF">2002-10-07T19:43:58Z</dcterms:created>
  <dcterms:modified xsi:type="dcterms:W3CDTF">2024-09-12T08:52:09Z</dcterms:modified>
</cp:coreProperties>
</file>