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257" r:id="rId5"/>
    <p:sldId id="258" r:id="rId6"/>
    <p:sldId id="259" r:id="rId7"/>
    <p:sldId id="265" r:id="rId8"/>
    <p:sldId id="256" r:id="rId9"/>
    <p:sldId id="267" r:id="rId10"/>
    <p:sldId id="269" r:id="rId11"/>
    <p:sldId id="270" r:id="rId12"/>
    <p:sldId id="260" r:id="rId13"/>
    <p:sldId id="271" r:id="rId14"/>
    <p:sldId id="26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A8A07F-5C4B-4734-9FB4-406B2D432DE4}" v="6" dt="2026-08-11T12:54:47.7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559" autoAdjust="0"/>
    <p:restoredTop sz="94660"/>
  </p:normalViewPr>
  <p:slideViewPr>
    <p:cSldViewPr snapToGrid="0">
      <p:cViewPr varScale="1">
        <p:scale>
          <a:sx n="78" d="100"/>
          <a:sy n="78" d="100"/>
        </p:scale>
        <p:origin x="112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4FA9B5-8C9D-4936-BA0E-CBC15FE3E939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313D2-7337-4B98-A8BA-8AFFA234B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094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10B8E-2CD4-A381-5DBA-4EA56A04B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5B1C0-6BC8-3958-B6F3-2C6E05445E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3F338-7345-DE61-6BA5-51670CB63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41A4C-1796-21E7-88E7-7B10E6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05F7C-560A-5FD0-41C5-3ADF47235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99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3A5E7-0A75-9AA1-DA9D-823F3FE6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4FF9C-8B57-E454-B4C6-3505A1E6E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31AF5-5186-9A7B-4451-D13FD7BB2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51B69-16B6-37CA-99A3-E8CAA2766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A36A9-59AA-282E-E224-C2D376341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823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B4B2-6972-5FAB-1130-043C294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72A5CB-479E-5727-31BB-B9BE81B7E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746E8-8F7B-BB7F-069E-AECF98700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53A9B-2D7F-EC42-057A-A9901988A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38C2-2E24-261B-2DAA-4B3E2F423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50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35CD5-6D58-A352-B2E1-B36D1EFCA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C726-06D7-1E3B-E166-12DB6001E6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CC56F7-2AC3-2B9E-0FD2-C9B99DC8D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45F5A6-76F5-17CC-EBE9-9F9601D6C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E93D4-462A-7FBD-F0F3-B5374DE08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147950-9784-8DC7-BEB2-B260C5F6A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55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C2D57-3E26-8D4E-EE8D-58D5743F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9C5EB-8B48-76D3-4533-E43070BB9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8E185-044C-9342-4585-9DEEABE5C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434EE4-A1AE-5FC6-D526-9E200343D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9C57B-1E3F-6BBE-5F1E-F7A8323609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C527A1-0326-6B0C-D73A-3E301863D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F43E37-1D7C-A357-BBDC-CBCB6E1FF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4B1F53-7079-CEC7-47AD-5C71838C0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07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D16E-1200-A847-FC83-23FDF3D8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A4BA67-C4E1-6A4E-A167-1D8A75E10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52B622-514E-B28E-25AE-1A9CC8373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80313B-5C7E-F333-99CF-E37A4787C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53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71F0C0-3E53-950D-07E7-887FDD0D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C74C96-037F-C10D-D1DF-48E7F556F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569C53-41B7-3FC0-4E7B-630DC70A8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00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7D87D-18B4-0909-90E4-6224004E7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F9A35-FCF4-2AA7-382B-65A9FA41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2B91B-67EC-6C65-4B62-49E44D70B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C96FA-FED4-B5FF-3291-A7577EB45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983CE-3DC0-020D-1822-FFD53FE03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91712C-D30D-C634-2FC6-21CD18E6B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32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E3E6-F2BA-8DCA-3DE2-9A5434AD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62BBD-31BD-4DA5-7A2F-35CFD7A895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76F34-0936-B6F2-E9CC-1D2B8E68F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D9E5E-A8A4-68ED-7B9E-374327D64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3C12C-8EBD-F06F-DB3C-9A164F561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E1C15-AA35-0299-393A-AF9940211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88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5BF0E-570D-8BC4-6CDE-F7DB70392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3FA0E7-F635-FC58-F309-97C4B75274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D47D6-4D90-4174-8DC4-E389794B4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0E04A-D7D8-0FB1-1EC0-65373A828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23F5E-4D8B-75C9-10B7-E6EAADC51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66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52446E-C41B-868D-F662-0336FDAC17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F9219-209F-9110-134E-1F4319903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8AEB1-B4D8-9830-EC11-8E758C07D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15607-8196-132F-9FC6-3169F6605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0DD75-1701-8953-0B59-7E3D185AE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21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6DC6-C980-4960-3664-D5CDAE7A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30F093-C2A2-CAB8-DA87-45B0BAD94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3BE0-C811-AA39-1C65-455F07B34D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2CA03-8CB8-4ACD-0643-131BC2BDAD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0FD6C-99AB-FD10-45BB-AEF109550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5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183618"/>
          </a:xfrm>
        </p:spPr>
        <p:txBody>
          <a:bodyPr>
            <a:normAutofit/>
          </a:bodyPr>
          <a:lstStyle/>
          <a:p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LCLM4003 Effective Teamwork and Communication</a:t>
            </a: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D03CD-7242-3EB9-6C43-8091398570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ASSIGNMENT 2: Group Presentation</a:t>
            </a:r>
          </a:p>
          <a:p>
            <a:r>
              <a:rPr lang="en-GB" dirty="0"/>
              <a:t>Student  Hassan Elnour Mohammed   ID No. </a:t>
            </a:r>
          </a:p>
          <a:p>
            <a:r>
              <a:rPr lang="en-GB" dirty="0"/>
              <a:t>Student Jermaine Sweeney                       ID No. 2524536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Student Cheyenne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lewis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peters              ID No. 2529576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Student </a:t>
            </a:r>
            <a:r>
              <a:rPr lang="en-GB" dirty="0">
                <a:solidFill>
                  <a:prstClr val="black"/>
                </a:solidFill>
                <a:latin typeface="Aptos" panose="02110004020202020204"/>
              </a:rPr>
              <a:t>Cerese Sweeney 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                         ID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No. 2532841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Student                                       ID No.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Tutor’s Name: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72314-7F14-6FA9-891C-799657E55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80218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1: Introduction                                                                       S1                  </a:t>
            </a:r>
          </a:p>
          <a:p>
            <a:pPr marL="0" indent="0">
              <a:buNone/>
            </a:pPr>
            <a:r>
              <a:rPr lang="en-GB" dirty="0"/>
              <a:t>2. Barrier and Solution  1 -   Student                             S2- 5         </a:t>
            </a:r>
          </a:p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  <a:latin typeface="Aptos" panose="02110004020202020204"/>
              </a:rPr>
              <a:t>3.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Barrier and Solution  2 -   Student                                                           </a:t>
            </a: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4. Barrier and Solution  3 -   Student</a:t>
            </a: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5. Barrier and Solution  4-    Student</a:t>
            </a: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6. Barrier and Solution  5 -    Student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9063-314A-2648-2FED-437387B9A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EE665-D2CE-1368-82C7-E56C664231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Hello everyone today we are  going to focus on theory Shannon &amp;  Weaver and  </a:t>
            </a:r>
          </a:p>
        </p:txBody>
      </p:sp>
    </p:spTree>
    <p:extLst>
      <p:ext uri="{BB962C8B-B14F-4D97-AF65-F5344CB8AC3E}">
        <p14:creationId xmlns:p14="http://schemas.microsoft.com/office/powerpoint/2010/main" val="142674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A6DE4-FC6B-2B7D-87A0-47DB65A84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155" y="99654"/>
            <a:ext cx="10515600" cy="1325563"/>
          </a:xfrm>
        </p:spPr>
        <p:txBody>
          <a:bodyPr/>
          <a:lstStyle/>
          <a:p>
            <a:r>
              <a:rPr lang="en-GB" dirty="0"/>
              <a:t>BARRIER 2</a:t>
            </a:r>
            <a:br>
              <a:rPr lang="en-GB" dirty="0"/>
            </a:br>
            <a:r>
              <a:rPr lang="en-GB" dirty="0"/>
              <a:t>Age / Generation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34247-AFDA-D64B-1FFE-F1275DF75F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155" y="1425217"/>
            <a:ext cx="11267768" cy="5260718"/>
          </a:xfrm>
        </p:spPr>
        <p:txBody>
          <a:bodyPr/>
          <a:lstStyle/>
          <a:p>
            <a:r>
              <a:rPr lang="en-GB" dirty="0"/>
              <a:t>I am going to focus on Berlo theory </a:t>
            </a:r>
          </a:p>
          <a:p>
            <a:r>
              <a:rPr lang="en-GB" dirty="0"/>
              <a:t> communication skills :different generations prefer different channels .</a:t>
            </a:r>
          </a:p>
          <a:p>
            <a:r>
              <a:rPr lang="en-GB" dirty="0"/>
              <a:t>Older understand Gery well but younger did </a:t>
            </a:r>
            <a:r>
              <a:rPr lang="en-GB"/>
              <a:t>not care.</a:t>
            </a:r>
            <a:endParaRPr lang="en-GB" dirty="0"/>
          </a:p>
          <a:p>
            <a:r>
              <a:rPr lang="en-GB" dirty="0"/>
              <a:t>Introduction not clear and training was not provided .</a:t>
            </a:r>
          </a:p>
          <a:p>
            <a:r>
              <a:rPr lang="en-GB" dirty="0"/>
              <a:t>Attitude : older are slow /younger are lazy and arrogant .</a:t>
            </a:r>
          </a:p>
          <a:p>
            <a:r>
              <a:rPr lang="en-GB" dirty="0"/>
              <a:t>Culture /Social systems: different value on work .</a:t>
            </a:r>
          </a:p>
          <a:p>
            <a:r>
              <a:rPr lang="en-GB" dirty="0"/>
              <a:t>Hygiene  and Responsibility Grey was not clean himself to teach them .</a:t>
            </a:r>
          </a:p>
          <a:p>
            <a:r>
              <a:rPr lang="en-GB" dirty="0"/>
              <a:t>My recommendation : clear introduction , ongoing training and leadership by example . </a:t>
            </a:r>
          </a:p>
          <a:p>
            <a:r>
              <a:rPr lang="en-GB" dirty="0" err="1"/>
              <a:t>Berlo,D.K</a:t>
            </a:r>
            <a:r>
              <a:rPr lang="en-GB" dirty="0"/>
              <a:t>,(1960).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6102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B3276-A68F-9BD8-94ED-335E8606D1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33334" y="0"/>
            <a:ext cx="10516860" cy="650524"/>
          </a:xfrm>
        </p:spPr>
        <p:txBody>
          <a:bodyPr>
            <a:noAutofit/>
          </a:bodyPr>
          <a:lstStyle/>
          <a:p>
            <a:r>
              <a:rPr lang="en-GB" sz="4000"/>
              <a:t>Barriers</a:t>
            </a:r>
            <a:endParaRPr lang="en-US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EC8C9A-C940-0739-C3B0-24A432B2BE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405" y="629752"/>
            <a:ext cx="11283058" cy="6077107"/>
          </a:xfrm>
        </p:spPr>
        <p:txBody>
          <a:bodyPr>
            <a:normAutofit fontScale="55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800" b="1" dirty="0"/>
              <a:t>Focus on Schramm’s and Berlo theory to identify and explain the barriers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800" b="1" dirty="0"/>
              <a:t>Language/Communication &amp; Body </a:t>
            </a:r>
            <a:r>
              <a:rPr lang="en-GB" sz="3800" b="1" dirty="0" err="1"/>
              <a:t>Langauge</a:t>
            </a:r>
            <a:endParaRPr lang="en-GB" sz="3800" b="1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/>
              <a:t>Core Communication Breakdown </a:t>
            </a:r>
          </a:p>
          <a:p>
            <a:pPr algn="l"/>
            <a:r>
              <a:rPr lang="en-GB" dirty="0"/>
              <a:t>       </a:t>
            </a:r>
            <a:r>
              <a:rPr lang="en-GB" b="1" dirty="0"/>
              <a:t>-</a:t>
            </a:r>
            <a:r>
              <a:rPr lang="en-GB" dirty="0"/>
              <a:t>Gary speaks one-way - tell, but does not listen</a:t>
            </a:r>
          </a:p>
          <a:p>
            <a:pPr algn="l"/>
            <a:r>
              <a:rPr lang="en-GB" dirty="0"/>
              <a:t>       </a:t>
            </a:r>
            <a:r>
              <a:rPr lang="en-GB" b="1" dirty="0"/>
              <a:t>-</a:t>
            </a:r>
            <a:r>
              <a:rPr lang="en-GB" dirty="0"/>
              <a:t>Never check “Do you understand </a:t>
            </a:r>
          </a:p>
          <a:p>
            <a:pPr algn="l"/>
            <a:r>
              <a:rPr lang="en-GB" dirty="0"/>
              <a:t>       </a:t>
            </a:r>
            <a:r>
              <a:rPr lang="en-GB" b="1" dirty="0"/>
              <a:t>-</a:t>
            </a:r>
            <a:r>
              <a:rPr lang="en-GB" dirty="0"/>
              <a:t>Staff stay quiet instead of admitting confusion </a:t>
            </a:r>
          </a:p>
          <a:p>
            <a:pPr algn="l"/>
            <a:r>
              <a:rPr lang="en-GB" dirty="0"/>
              <a:t>       </a:t>
            </a:r>
            <a:r>
              <a:rPr lang="en-GB" b="1" dirty="0"/>
              <a:t>-</a:t>
            </a:r>
            <a:r>
              <a:rPr lang="en-GB" dirty="0"/>
              <a:t>Messages assumed received, never confirmed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/>
              <a:t>Language Barriers </a:t>
            </a:r>
          </a:p>
          <a:p>
            <a:pPr algn="l"/>
            <a:r>
              <a:rPr lang="en-GB" dirty="0"/>
              <a:t>      </a:t>
            </a:r>
            <a:r>
              <a:rPr lang="en-GB" b="1" dirty="0"/>
              <a:t>-</a:t>
            </a:r>
            <a:r>
              <a:rPr lang="en-GB" dirty="0"/>
              <a:t>Staff speak only basic English </a:t>
            </a:r>
          </a:p>
          <a:p>
            <a:pPr algn="l"/>
            <a:r>
              <a:rPr lang="en-GB" dirty="0"/>
              <a:t>      </a:t>
            </a:r>
            <a:r>
              <a:rPr lang="en-GB" b="1" dirty="0"/>
              <a:t>-</a:t>
            </a:r>
            <a:r>
              <a:rPr lang="en-GB" dirty="0"/>
              <a:t>Gary talks fast and uses local slang </a:t>
            </a:r>
          </a:p>
          <a:p>
            <a:pPr algn="l"/>
            <a:r>
              <a:rPr lang="en-GB" dirty="0"/>
              <a:t>      </a:t>
            </a:r>
            <a:r>
              <a:rPr lang="en-GB" b="1" dirty="0"/>
              <a:t>-</a:t>
            </a:r>
            <a:r>
              <a:rPr lang="en-GB" dirty="0"/>
              <a:t>Signs only in English- no translations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/>
              <a:t>Body Language Barriers</a:t>
            </a:r>
          </a:p>
          <a:p>
            <a:pPr algn="l"/>
            <a:r>
              <a:rPr lang="en-GB" b="1" dirty="0"/>
              <a:t>      -</a:t>
            </a:r>
            <a:r>
              <a:rPr lang="en-GB" dirty="0"/>
              <a:t>Gary shouts, looks angry, rushes around</a:t>
            </a:r>
          </a:p>
          <a:p>
            <a:pPr algn="l"/>
            <a:r>
              <a:rPr lang="en-GB" b="1" dirty="0"/>
              <a:t>      -</a:t>
            </a:r>
            <a:r>
              <a:rPr lang="en-GB" dirty="0"/>
              <a:t>no clear gestures to support instructions </a:t>
            </a:r>
          </a:p>
          <a:p>
            <a:pPr algn="l"/>
            <a:r>
              <a:rPr lang="en-GB" b="1" dirty="0"/>
              <a:t>      -</a:t>
            </a:r>
            <a:r>
              <a:rPr lang="en-GB" dirty="0"/>
              <a:t>Actions don’t match words- people trust body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/>
              <a:t>Language more</a:t>
            </a:r>
          </a:p>
          <a:p>
            <a:pPr algn="l"/>
            <a:r>
              <a:rPr lang="en-GB" b="1" dirty="0"/>
              <a:t>      -</a:t>
            </a:r>
            <a:r>
              <a:rPr lang="en-GB" dirty="0"/>
              <a:t>Gestures and eye contact mean different things across cultures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/>
              <a:t>Berlo’s SMCR Breakdown </a:t>
            </a:r>
          </a:p>
          <a:p>
            <a:pPr algn="l"/>
            <a:r>
              <a:rPr lang="en-GB" b="1" dirty="0"/>
              <a:t>      -</a:t>
            </a:r>
            <a:r>
              <a:rPr lang="en-GB" dirty="0"/>
              <a:t>Sender: Gary does not adjust his style for team </a:t>
            </a:r>
          </a:p>
          <a:p>
            <a:pPr algn="l"/>
            <a:r>
              <a:rPr lang="en-GB" b="1" dirty="0"/>
              <a:t>      -</a:t>
            </a:r>
            <a:r>
              <a:rPr lang="en-GB" dirty="0"/>
              <a:t>Message: Unclear, mixed signals, no structure </a:t>
            </a:r>
          </a:p>
          <a:p>
            <a:pPr algn="l"/>
            <a:r>
              <a:rPr lang="en-GB" dirty="0"/>
              <a:t>      </a:t>
            </a:r>
            <a:r>
              <a:rPr lang="en-GB" b="1" dirty="0"/>
              <a:t>-</a:t>
            </a:r>
            <a:r>
              <a:rPr lang="en-GB" dirty="0"/>
              <a:t>Channel: relies only on speech- no written or visual backup</a:t>
            </a:r>
          </a:p>
          <a:p>
            <a:pPr algn="l"/>
            <a:r>
              <a:rPr lang="en-GB" dirty="0"/>
              <a:t>      </a:t>
            </a:r>
            <a:r>
              <a:rPr lang="en-GB" b="1" dirty="0"/>
              <a:t>-</a:t>
            </a:r>
            <a:r>
              <a:rPr lang="en-GB" dirty="0"/>
              <a:t>Receiver: different language &amp; culture-interprets messages differently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A22A104-E1E5-4D7C-C850-D91D077F2A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269" y="1401960"/>
            <a:ext cx="4203700" cy="224469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0EFB271-2959-0309-44F2-98709B7D25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8780" y="3646652"/>
            <a:ext cx="4203700" cy="2938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124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6B073-5742-496A-C2AE-C6FEA93B5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298" y="365125"/>
            <a:ext cx="10839502" cy="107189"/>
          </a:xfrm>
        </p:spPr>
        <p:txBody>
          <a:bodyPr>
            <a:normAutofit fontScale="90000"/>
          </a:bodyPr>
          <a:lstStyle/>
          <a:p>
            <a:r>
              <a:rPr lang="en-GB"/>
              <a:t>SOLUTIONS &amp; RECOMMENDATIONS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547C5-576F-FA81-6AA4-2424F12E9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8843" y="598263"/>
            <a:ext cx="11301321" cy="6152547"/>
          </a:xfrm>
        </p:spPr>
        <p:txBody>
          <a:bodyPr/>
          <a:lstStyle/>
          <a:p>
            <a:r>
              <a:rPr lang="en-GB" b="1" dirty="0"/>
              <a:t>Practical solutions supported by Schramm’s and Berlo</a:t>
            </a:r>
          </a:p>
          <a:p>
            <a:r>
              <a:rPr lang="en-GB" sz="1500" b="1" dirty="0"/>
              <a:t>Fix Core Communication – Two-Way Rules </a:t>
            </a:r>
          </a:p>
          <a:p>
            <a:pPr marL="0" indent="0">
              <a:buNone/>
            </a:pPr>
            <a:r>
              <a:rPr lang="en-GB" sz="1500" b="1" dirty="0"/>
              <a:t>      -</a:t>
            </a:r>
            <a:r>
              <a:rPr lang="en-GB" sz="1500" dirty="0"/>
              <a:t>Gary speaks slowly, then stops listen </a:t>
            </a:r>
          </a:p>
          <a:p>
            <a:pPr marL="0" indent="0">
              <a:buNone/>
            </a:pPr>
            <a:r>
              <a:rPr lang="en-GB" sz="1500" b="1" dirty="0"/>
              <a:t>      -</a:t>
            </a:r>
            <a:r>
              <a:rPr lang="en-GB" sz="1500" dirty="0"/>
              <a:t>Always ask: </a:t>
            </a:r>
            <a:r>
              <a:rPr lang="en-GB" sz="1500" b="1" dirty="0"/>
              <a:t>“</a:t>
            </a:r>
            <a:r>
              <a:rPr lang="en-GB" sz="1500" dirty="0"/>
              <a:t>Can you repeat that back to me?</a:t>
            </a:r>
          </a:p>
          <a:p>
            <a:pPr marL="0" indent="0">
              <a:buNone/>
            </a:pPr>
            <a:r>
              <a:rPr lang="en-GB" sz="1500" dirty="0"/>
              <a:t>      </a:t>
            </a:r>
            <a:r>
              <a:rPr lang="en-GB" sz="1500" b="1" dirty="0"/>
              <a:t>-</a:t>
            </a:r>
            <a:r>
              <a:rPr lang="en-GB" sz="1500" dirty="0"/>
              <a:t>Encourage questions - no blame, no fear</a:t>
            </a:r>
          </a:p>
          <a:p>
            <a:pPr marL="0" indent="0">
              <a:buNone/>
            </a:pPr>
            <a:r>
              <a:rPr lang="en-GB" sz="1500" dirty="0"/>
              <a:t>      </a:t>
            </a:r>
            <a:r>
              <a:rPr lang="en-GB" sz="1500" b="1" dirty="0"/>
              <a:t>-</a:t>
            </a:r>
            <a:r>
              <a:rPr lang="en-GB" sz="1500" dirty="0"/>
              <a:t>Confirm understanding before moving on</a:t>
            </a:r>
          </a:p>
          <a:p>
            <a:r>
              <a:rPr lang="en-GB" sz="1500" b="1" dirty="0"/>
              <a:t>Multilingual Reference Cards</a:t>
            </a:r>
          </a:p>
          <a:p>
            <a:pPr marL="0" indent="0">
              <a:buNone/>
            </a:pPr>
            <a:r>
              <a:rPr lang="en-GB" sz="1500" b="1" dirty="0"/>
              <a:t>     -</a:t>
            </a:r>
            <a:r>
              <a:rPr lang="en-GB" sz="1500" dirty="0"/>
              <a:t>Print key tasks, safety rules, phrases in English + native languages </a:t>
            </a:r>
          </a:p>
          <a:p>
            <a:pPr marL="0" indent="0">
              <a:buNone/>
            </a:pPr>
            <a:r>
              <a:rPr lang="en-GB" sz="1500" dirty="0"/>
              <a:t>    </a:t>
            </a:r>
            <a:r>
              <a:rPr lang="en-GB" sz="1500" b="1" dirty="0"/>
              <a:t> -</a:t>
            </a:r>
            <a:r>
              <a:rPr lang="en-GB" sz="1500" dirty="0"/>
              <a:t>Add simple pictures for extra clarity </a:t>
            </a:r>
          </a:p>
          <a:p>
            <a:pPr marL="0" indent="0">
              <a:buNone/>
            </a:pPr>
            <a:r>
              <a:rPr lang="en-GB" sz="1500" dirty="0"/>
              <a:t>     </a:t>
            </a:r>
            <a:r>
              <a:rPr lang="en-GB" sz="1500" b="1" dirty="0"/>
              <a:t>-</a:t>
            </a:r>
            <a:r>
              <a:rPr lang="en-GB" sz="1500" dirty="0"/>
              <a:t>Keep card visible at all workstations</a:t>
            </a:r>
          </a:p>
          <a:p>
            <a:r>
              <a:rPr lang="en-GB" sz="1500" b="1" dirty="0"/>
              <a:t>Full induction in Native Language</a:t>
            </a:r>
          </a:p>
          <a:p>
            <a:pPr marL="0" indent="0">
              <a:buNone/>
            </a:pPr>
            <a:r>
              <a:rPr lang="en-GB" sz="1500" b="1" dirty="0"/>
              <a:t>     -</a:t>
            </a:r>
            <a:r>
              <a:rPr lang="en-GB" sz="1500" dirty="0"/>
              <a:t>Explain rules, tasks, and explanations clearly </a:t>
            </a:r>
          </a:p>
          <a:p>
            <a:pPr marL="0" indent="0">
              <a:buNone/>
            </a:pPr>
            <a:r>
              <a:rPr lang="en-GB" sz="1500" dirty="0"/>
              <a:t>     </a:t>
            </a:r>
            <a:r>
              <a:rPr lang="en-GB" sz="1500" b="1" dirty="0"/>
              <a:t>-</a:t>
            </a:r>
            <a:r>
              <a:rPr lang="en-GB" sz="1500" dirty="0"/>
              <a:t>Explain what eye contact, tone, and gestures mean here </a:t>
            </a:r>
          </a:p>
          <a:p>
            <a:pPr marL="0" indent="0">
              <a:buNone/>
            </a:pPr>
            <a:r>
              <a:rPr lang="en-GB" sz="1500" dirty="0"/>
              <a:t>     </a:t>
            </a:r>
            <a:r>
              <a:rPr lang="en-GB" sz="1500" b="1" dirty="0"/>
              <a:t>-</a:t>
            </a:r>
            <a:r>
              <a:rPr lang="en-GB" sz="1500" dirty="0"/>
              <a:t>Use translation support so no misses anything </a:t>
            </a:r>
          </a:p>
          <a:p>
            <a:r>
              <a:rPr lang="en-GB" sz="1500" b="1" dirty="0"/>
              <a:t>Clear Body Language Standards </a:t>
            </a:r>
          </a:p>
          <a:p>
            <a:pPr marL="0" indent="0">
              <a:buNone/>
            </a:pPr>
            <a:r>
              <a:rPr lang="en-GB" sz="1500" b="1" dirty="0"/>
              <a:t>     -</a:t>
            </a:r>
            <a:r>
              <a:rPr lang="en-GB" sz="1500" dirty="0"/>
              <a:t>Gary keeps calm tone, stand still, makes fair eye contact</a:t>
            </a:r>
          </a:p>
          <a:p>
            <a:pPr marL="0" indent="0">
              <a:buNone/>
            </a:pPr>
            <a:r>
              <a:rPr lang="en-GB" sz="1500" dirty="0"/>
              <a:t>    </a:t>
            </a:r>
            <a:r>
              <a:rPr lang="en-GB" sz="1500" b="1" dirty="0"/>
              <a:t> -</a:t>
            </a:r>
            <a:r>
              <a:rPr lang="en-GB" sz="1500" dirty="0"/>
              <a:t>Agree simple shared gestures: thumbs up</a:t>
            </a:r>
            <a:r>
              <a:rPr lang="en-GB" sz="1500" b="1" dirty="0"/>
              <a:t> = </a:t>
            </a:r>
            <a:r>
              <a:rPr lang="en-GB" sz="1500" dirty="0"/>
              <a:t>yes, open palm = stop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B3045F2-1D40-C991-7733-E582C031C0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9007" y="997107"/>
            <a:ext cx="4592991" cy="295983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6C7B5AD-DF92-3D86-863F-4DF711D0F2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9008" y="3956942"/>
            <a:ext cx="4592992" cy="2718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347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ED389CB-5ECD-9076-5978-8C5399AB6B6A}"/>
              </a:ext>
            </a:extLst>
          </p:cNvPr>
          <p:cNvSpPr txBox="1"/>
          <p:nvPr/>
        </p:nvSpPr>
        <p:spPr>
          <a:xfrm>
            <a:off x="531341" y="591755"/>
            <a:ext cx="11660659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Theory-  Shannon and weaver communication 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Sender(Gary)         Message          Channel        Receiver(workers)        feedback     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Gary is the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sender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 give instruction about food safety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factory noise acts as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noise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in the communication process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Workers misunderstand instructions or fail to hear them completely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Research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Workplace noise can reduce speech intelligibility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Background noise can make verbal communication more difficult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can increase the risk of misunderstanding instructions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Particularly relevant to Flights Food due to noisy machinery.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Source:Park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al.(2010)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Right Arrow 3">
            <a:extLst>
              <a:ext uri="{FF2B5EF4-FFF2-40B4-BE49-F238E27FC236}">
                <a16:creationId xmlns:a16="http://schemas.microsoft.com/office/drawing/2014/main" id="{6E069F62-443B-13E8-5D1C-844638552184}"/>
              </a:ext>
            </a:extLst>
          </p:cNvPr>
          <p:cNvSpPr/>
          <p:nvPr/>
        </p:nvSpPr>
        <p:spPr>
          <a:xfrm>
            <a:off x="2568464" y="1515317"/>
            <a:ext cx="605482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ight Arrow 4">
            <a:extLst>
              <a:ext uri="{FF2B5EF4-FFF2-40B4-BE49-F238E27FC236}">
                <a16:creationId xmlns:a16="http://schemas.microsoft.com/office/drawing/2014/main" id="{3B245390-D9E5-A513-4BE4-AC8C8897B24D}"/>
              </a:ext>
            </a:extLst>
          </p:cNvPr>
          <p:cNvSpPr/>
          <p:nvPr/>
        </p:nvSpPr>
        <p:spPr>
          <a:xfrm>
            <a:off x="4602888" y="1468676"/>
            <a:ext cx="605483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Arrow 5">
            <a:extLst>
              <a:ext uri="{FF2B5EF4-FFF2-40B4-BE49-F238E27FC236}">
                <a16:creationId xmlns:a16="http://schemas.microsoft.com/office/drawing/2014/main" id="{15C70A6C-CADC-691B-0223-3C5F4FA8D790}"/>
              </a:ext>
            </a:extLst>
          </p:cNvPr>
          <p:cNvSpPr/>
          <p:nvPr/>
        </p:nvSpPr>
        <p:spPr>
          <a:xfrm>
            <a:off x="6500646" y="1468676"/>
            <a:ext cx="605482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Arrow 6">
            <a:extLst>
              <a:ext uri="{FF2B5EF4-FFF2-40B4-BE49-F238E27FC236}">
                <a16:creationId xmlns:a16="http://schemas.microsoft.com/office/drawing/2014/main" id="{6CD9263D-DA94-BA60-B4D7-4EBD01391D3F}"/>
              </a:ext>
            </a:extLst>
          </p:cNvPr>
          <p:cNvSpPr/>
          <p:nvPr/>
        </p:nvSpPr>
        <p:spPr>
          <a:xfrm>
            <a:off x="9623536" y="1468676"/>
            <a:ext cx="605482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8634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C8258DE-DDC3-F5FF-0017-14D1954F6C1E}"/>
              </a:ext>
            </a:extLst>
          </p:cNvPr>
          <p:cNvSpPr txBox="1"/>
          <p:nvPr/>
        </p:nvSpPr>
        <p:spPr>
          <a:xfrm>
            <a:off x="2200940" y="276447"/>
            <a:ext cx="7060018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Solutions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Replace or maintain old machinery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Create a quieter areas for staff meetings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Give important instructions before machinery starts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 visual instructions alongside verbal communication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Check workers understand through feedback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65232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C32F7C9-C898-F19F-F189-09D8CCDE7E43}"/>
              </a:ext>
            </a:extLst>
          </p:cNvPr>
          <p:cNvSpPr txBox="1"/>
          <p:nvPr/>
        </p:nvSpPr>
        <p:spPr>
          <a:xfrm>
            <a:off x="765544" y="510363"/>
            <a:ext cx="10026503" cy="117262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Environmental Noise </a:t>
            </a: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is environmental noise?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Unwanted or excessive sounds in the workplace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Can interfere with hearing and understanding messages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Can disrupt the communication process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Flight foods case study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Factory contains old, noisy machinery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Machines described as “clanking and banging”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Gary struggles to communicate instructions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Workers may not hear important food hygiene instructions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Why is it a barrier?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Makes verbal instructions harder to hear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can lead to misunderstandings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May affect food safety and quality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95936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0E6E5BB-99C3-2DC3-0409-7799E4A59734}"/>
              </a:ext>
            </a:extLst>
          </p:cNvPr>
          <p:cNvSpPr txBox="1"/>
          <p:nvPr/>
        </p:nvSpPr>
        <p:spPr>
          <a:xfrm>
            <a:off x="2296633" y="925033"/>
            <a:ext cx="804884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Flight Food faces multiple communication barriers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Barriers contribute to misunderstandings and workplace errors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is essential for food safety and quality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Training and clearer communication can reduce these barriers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Addressing the barriers can improve performance and customer confidence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8247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7.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BDFE9-DFA5-654D-AFFA-365D4CAE0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Berlo,D.K</a:t>
            </a:r>
            <a:r>
              <a:rPr lang="en-GB" dirty="0"/>
              <a:t>.(1960)’The process of Communication :An Introduction to Theory and Practice .New York :Holt ,Rinehart and Winston .</a:t>
            </a:r>
          </a:p>
        </p:txBody>
      </p:sp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B8FE9D16670594295C2C3C597231036" ma:contentTypeVersion="4" ma:contentTypeDescription="Create a new document." ma:contentTypeScope="" ma:versionID="016f2d0dd082d9cf3e7681833b5111fd">
  <xsd:schema xmlns:xsd="http://www.w3.org/2001/XMLSchema" xmlns:xs="http://www.w3.org/2001/XMLSchema" xmlns:p="http://schemas.microsoft.com/office/2006/metadata/properties" xmlns:ns3="f8c70cee-2493-473e-ace3-809057a2e862" targetNamespace="http://schemas.microsoft.com/office/2006/metadata/properties" ma:root="true" ma:fieldsID="a9f4f6c51f77ecad05db3d715324cc9f" ns3:_="">
    <xsd:import namespace="f8c70cee-2493-473e-ace3-809057a2e862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c70cee-2493-473e-ace3-809057a2e862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4320426-F23C-432C-8179-46195FAA15C6}">
  <ds:schemaRefs>
    <ds:schemaRef ds:uri="http://schemas.microsoft.com/office/infopath/2007/PartnerControls"/>
    <ds:schemaRef ds:uri="http://www.w3.org/XML/1998/namespace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f8c70cee-2493-473e-ace3-809057a2e862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1C75CC7A-9A92-4C1E-B2FB-37C7AED1971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3A6660E-E65A-4414-BC6F-701D0627F1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c70cee-2493-473e-ace3-809057a2e8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8773</TotalTime>
  <Words>818</Words>
  <Application>Microsoft Office PowerPoint</Application>
  <PresentationFormat>Widescreen</PresentationFormat>
  <Paragraphs>167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LCLM4003 Effective Teamwork and Communication  </vt:lpstr>
      <vt:lpstr>Overview</vt:lpstr>
      <vt:lpstr>1.Introduction</vt:lpstr>
      <vt:lpstr>BARRIER 2 Age / Generation </vt:lpstr>
      <vt:lpstr>Barriers</vt:lpstr>
      <vt:lpstr>SOLUTIONS &amp; RECOMMENDATIONS </vt:lpstr>
      <vt:lpstr>PowerPoint Presentation</vt:lpstr>
      <vt:lpstr>PowerPoint Presentation</vt:lpstr>
      <vt:lpstr>PowerPoint Presentation</vt:lpstr>
      <vt:lpstr>PowerPoint Presentation</vt:lpstr>
      <vt:lpstr>7.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Lloyd Beharry</dc:creator>
  <cp:lastModifiedBy>Hassan Elnour Mohammed (2532151)</cp:lastModifiedBy>
  <cp:revision>8</cp:revision>
  <dcterms:created xsi:type="dcterms:W3CDTF">2025-03-30T08:53:31Z</dcterms:created>
  <dcterms:modified xsi:type="dcterms:W3CDTF">2026-08-11T13:57:03Z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0x0101001B8FE9D16670594295C2C3C597231036</vt:lpwstr>
  </property>
</Properties>
</file>