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9" r:id="rId5"/>
    <p:sldId id="260" r:id="rId6"/>
    <p:sldId id="261" r:id="rId7"/>
    <p:sldId id="262" r:id="rId8"/>
    <p:sldId id="263" r:id="rId9"/>
    <p:sldId id="264" r:id="rId10"/>
    <p:sldId id="265"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1" d="100"/>
          <a:sy n="151" d="100"/>
        </p:scale>
        <p:origin x="65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3B0BCC-3509-48D6-9479-5EE8C7EBF1F1}"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C044B9D3-A4A1-4D98-B9FB-36D874872B0A}">
      <dgm:prSet/>
      <dgm:spPr/>
      <dgm:t>
        <a:bodyPr/>
        <a:lstStyle/>
        <a:p>
          <a:pPr>
            <a:defRPr cap="all"/>
          </a:pPr>
          <a:r>
            <a:rPr lang="en-US"/>
            <a:t>Business Overview</a:t>
          </a:r>
        </a:p>
      </dgm:t>
    </dgm:pt>
    <dgm:pt modelId="{DF0E09E7-2CAB-4593-91A0-A15BE84817B1}" type="parTrans" cxnId="{079B0724-CBBA-45BF-9562-82B266D8A79A}">
      <dgm:prSet/>
      <dgm:spPr/>
      <dgm:t>
        <a:bodyPr/>
        <a:lstStyle/>
        <a:p>
          <a:endParaRPr lang="en-US"/>
        </a:p>
      </dgm:t>
    </dgm:pt>
    <dgm:pt modelId="{0F210C2D-9A9D-4A4A-9101-1A97275F1A45}" type="sibTrans" cxnId="{079B0724-CBBA-45BF-9562-82B266D8A79A}">
      <dgm:prSet/>
      <dgm:spPr/>
      <dgm:t>
        <a:bodyPr/>
        <a:lstStyle/>
        <a:p>
          <a:endParaRPr lang="en-US"/>
        </a:p>
      </dgm:t>
    </dgm:pt>
    <dgm:pt modelId="{C2AAA363-BA08-4168-B8A4-F598D2A10137}">
      <dgm:prSet/>
      <dgm:spPr/>
      <dgm:t>
        <a:bodyPr/>
        <a:lstStyle/>
        <a:p>
          <a:pPr>
            <a:defRPr cap="all"/>
          </a:pPr>
          <a:r>
            <a:rPr lang="en-GB"/>
            <a:t>Mobile eco-friendly car valeting</a:t>
          </a:r>
          <a:endParaRPr lang="en-US"/>
        </a:p>
      </dgm:t>
    </dgm:pt>
    <dgm:pt modelId="{9E2C9E22-0B6E-46A9-A9FB-83715EA269BB}" type="parTrans" cxnId="{7D806D40-3149-41B0-BB97-B41B0F27EE5F}">
      <dgm:prSet/>
      <dgm:spPr/>
      <dgm:t>
        <a:bodyPr/>
        <a:lstStyle/>
        <a:p>
          <a:endParaRPr lang="en-US"/>
        </a:p>
      </dgm:t>
    </dgm:pt>
    <dgm:pt modelId="{F09FA59D-9DE3-4F22-A5C0-7BD61746C88B}" type="sibTrans" cxnId="{7D806D40-3149-41B0-BB97-B41B0F27EE5F}">
      <dgm:prSet/>
      <dgm:spPr/>
      <dgm:t>
        <a:bodyPr/>
        <a:lstStyle/>
        <a:p>
          <a:endParaRPr lang="en-US"/>
        </a:p>
      </dgm:t>
    </dgm:pt>
    <dgm:pt modelId="{E1C2FB1D-A928-4AEA-8034-C45768FECC80}">
      <dgm:prSet/>
      <dgm:spPr/>
      <dgm:t>
        <a:bodyPr/>
        <a:lstStyle/>
        <a:p>
          <a:pPr>
            <a:defRPr cap="all"/>
          </a:pPr>
          <a:r>
            <a:rPr lang="en-GB"/>
            <a:t>Exterior &amp; interior cleaning</a:t>
          </a:r>
          <a:endParaRPr lang="en-US"/>
        </a:p>
      </dgm:t>
    </dgm:pt>
    <dgm:pt modelId="{FCE9E2F4-8CF6-49A1-A5BE-AE971746BF5E}" type="parTrans" cxnId="{C56C8BCD-45B2-4BAF-8397-426BCC4384B0}">
      <dgm:prSet/>
      <dgm:spPr/>
      <dgm:t>
        <a:bodyPr/>
        <a:lstStyle/>
        <a:p>
          <a:endParaRPr lang="en-US"/>
        </a:p>
      </dgm:t>
    </dgm:pt>
    <dgm:pt modelId="{542A4644-99B3-4DA6-A890-926F18574B7A}" type="sibTrans" cxnId="{C56C8BCD-45B2-4BAF-8397-426BCC4384B0}">
      <dgm:prSet/>
      <dgm:spPr/>
      <dgm:t>
        <a:bodyPr/>
        <a:lstStyle/>
        <a:p>
          <a:endParaRPr lang="en-US"/>
        </a:p>
      </dgm:t>
    </dgm:pt>
    <dgm:pt modelId="{E4789F8F-669C-46AA-BDCA-651EEE33B6E2}">
      <dgm:prSet/>
      <dgm:spPr/>
      <dgm:t>
        <a:bodyPr/>
        <a:lstStyle/>
        <a:p>
          <a:pPr>
            <a:defRPr cap="all"/>
          </a:pPr>
          <a:r>
            <a:rPr lang="en-GB"/>
            <a:t>Polishing &amp; headlight restoration</a:t>
          </a:r>
          <a:endParaRPr lang="en-US"/>
        </a:p>
      </dgm:t>
    </dgm:pt>
    <dgm:pt modelId="{1C1E1443-8721-4A73-A459-EE46AD397CCF}" type="parTrans" cxnId="{F733F072-3078-4408-A625-6DADE2673EE5}">
      <dgm:prSet/>
      <dgm:spPr/>
      <dgm:t>
        <a:bodyPr/>
        <a:lstStyle/>
        <a:p>
          <a:endParaRPr lang="en-US"/>
        </a:p>
      </dgm:t>
    </dgm:pt>
    <dgm:pt modelId="{4DABB39E-0C46-400A-BFA4-FCDEC93C70EB}" type="sibTrans" cxnId="{F733F072-3078-4408-A625-6DADE2673EE5}">
      <dgm:prSet/>
      <dgm:spPr/>
      <dgm:t>
        <a:bodyPr/>
        <a:lstStyle/>
        <a:p>
          <a:endParaRPr lang="en-US"/>
        </a:p>
      </dgm:t>
    </dgm:pt>
    <dgm:pt modelId="{9933A3F2-C721-4696-B0A5-D223E2C08F69}">
      <dgm:prSet/>
      <dgm:spPr/>
      <dgm:t>
        <a:bodyPr/>
        <a:lstStyle/>
        <a:p>
          <a:pPr>
            <a:defRPr cap="all"/>
          </a:pPr>
          <a:r>
            <a:rPr lang="en-GB"/>
            <a:t>Small maintenance tasks</a:t>
          </a:r>
          <a:endParaRPr lang="en-US"/>
        </a:p>
      </dgm:t>
    </dgm:pt>
    <dgm:pt modelId="{37DB2672-0853-43FC-BF3F-E92AD215231C}" type="parTrans" cxnId="{02DF8A1F-7D16-4B7A-8400-49132355FB38}">
      <dgm:prSet/>
      <dgm:spPr/>
      <dgm:t>
        <a:bodyPr/>
        <a:lstStyle/>
        <a:p>
          <a:endParaRPr lang="en-US"/>
        </a:p>
      </dgm:t>
    </dgm:pt>
    <dgm:pt modelId="{A683A113-5817-4EF1-BFD0-CA4FC2059B25}" type="sibTrans" cxnId="{02DF8A1F-7D16-4B7A-8400-49132355FB38}">
      <dgm:prSet/>
      <dgm:spPr/>
      <dgm:t>
        <a:bodyPr/>
        <a:lstStyle/>
        <a:p>
          <a:endParaRPr lang="en-US"/>
        </a:p>
      </dgm:t>
    </dgm:pt>
    <dgm:pt modelId="{64B8710B-B7E4-4887-AA03-A179908B86C6}">
      <dgm:prSet/>
      <dgm:spPr/>
      <dgm:t>
        <a:bodyPr/>
        <a:lstStyle/>
        <a:p>
          <a:pPr>
            <a:defRPr cap="all"/>
          </a:pPr>
          <a:r>
            <a:rPr lang="en-GB"/>
            <a:t>Convenient home-service model</a:t>
          </a:r>
          <a:endParaRPr lang="en-US"/>
        </a:p>
      </dgm:t>
    </dgm:pt>
    <dgm:pt modelId="{F7484131-B0C6-498E-9460-B0E6C3511637}" type="parTrans" cxnId="{9C6B0AB1-5F3F-4246-8350-558C260A1E70}">
      <dgm:prSet/>
      <dgm:spPr/>
      <dgm:t>
        <a:bodyPr/>
        <a:lstStyle/>
        <a:p>
          <a:endParaRPr lang="en-US"/>
        </a:p>
      </dgm:t>
    </dgm:pt>
    <dgm:pt modelId="{B4D6A0F0-85C2-40B4-8FC4-B173E7685F0F}" type="sibTrans" cxnId="{9C6B0AB1-5F3F-4246-8350-558C260A1E70}">
      <dgm:prSet/>
      <dgm:spPr/>
      <dgm:t>
        <a:bodyPr/>
        <a:lstStyle/>
        <a:p>
          <a:endParaRPr lang="en-US"/>
        </a:p>
      </dgm:t>
    </dgm:pt>
    <dgm:pt modelId="{C061F6C4-63C2-43A2-973C-2A7A906AEA6C}" type="pres">
      <dgm:prSet presAssocID="{043B0BCC-3509-48D6-9479-5EE8C7EBF1F1}" presName="Name0" presStyleCnt="0">
        <dgm:presLayoutVars>
          <dgm:dir/>
          <dgm:resizeHandles val="exact"/>
        </dgm:presLayoutVars>
      </dgm:prSet>
      <dgm:spPr/>
    </dgm:pt>
    <dgm:pt modelId="{4EA0E124-5CAE-4503-A9AF-4DE56497B07C}" type="pres">
      <dgm:prSet presAssocID="{C044B9D3-A4A1-4D98-B9FB-36D874872B0A}" presName="node" presStyleLbl="node1" presStyleIdx="0" presStyleCnt="6">
        <dgm:presLayoutVars>
          <dgm:bulletEnabled val="1"/>
        </dgm:presLayoutVars>
      </dgm:prSet>
      <dgm:spPr/>
    </dgm:pt>
    <dgm:pt modelId="{0FFCF9EC-259A-4D51-9E42-08A8781360E8}" type="pres">
      <dgm:prSet presAssocID="{0F210C2D-9A9D-4A4A-9101-1A97275F1A45}" presName="sibTrans" presStyleLbl="sibTrans1D1" presStyleIdx="0" presStyleCnt="5"/>
      <dgm:spPr/>
    </dgm:pt>
    <dgm:pt modelId="{EA756358-6712-4B12-81A3-02FD5D8F1684}" type="pres">
      <dgm:prSet presAssocID="{0F210C2D-9A9D-4A4A-9101-1A97275F1A45}" presName="connectorText" presStyleLbl="sibTrans1D1" presStyleIdx="0" presStyleCnt="5"/>
      <dgm:spPr/>
    </dgm:pt>
    <dgm:pt modelId="{C2FB23C2-AB88-4C5C-81AF-CF9838F66E1B}" type="pres">
      <dgm:prSet presAssocID="{C2AAA363-BA08-4168-B8A4-F598D2A10137}" presName="node" presStyleLbl="node1" presStyleIdx="1" presStyleCnt="6">
        <dgm:presLayoutVars>
          <dgm:bulletEnabled val="1"/>
        </dgm:presLayoutVars>
      </dgm:prSet>
      <dgm:spPr/>
    </dgm:pt>
    <dgm:pt modelId="{7170F5A8-B09E-4E5D-A18F-C4FFF618C959}" type="pres">
      <dgm:prSet presAssocID="{F09FA59D-9DE3-4F22-A5C0-7BD61746C88B}" presName="sibTrans" presStyleLbl="sibTrans1D1" presStyleIdx="1" presStyleCnt="5"/>
      <dgm:spPr/>
    </dgm:pt>
    <dgm:pt modelId="{28BC54C1-2855-4060-AE4F-9367612BC2E6}" type="pres">
      <dgm:prSet presAssocID="{F09FA59D-9DE3-4F22-A5C0-7BD61746C88B}" presName="connectorText" presStyleLbl="sibTrans1D1" presStyleIdx="1" presStyleCnt="5"/>
      <dgm:spPr/>
    </dgm:pt>
    <dgm:pt modelId="{2D21F150-BADA-494F-8C54-16D5059646F4}" type="pres">
      <dgm:prSet presAssocID="{E1C2FB1D-A928-4AEA-8034-C45768FECC80}" presName="node" presStyleLbl="node1" presStyleIdx="2" presStyleCnt="6">
        <dgm:presLayoutVars>
          <dgm:bulletEnabled val="1"/>
        </dgm:presLayoutVars>
      </dgm:prSet>
      <dgm:spPr/>
    </dgm:pt>
    <dgm:pt modelId="{43AF02E8-416F-4453-86CE-1EDCB23CFA76}" type="pres">
      <dgm:prSet presAssocID="{542A4644-99B3-4DA6-A890-926F18574B7A}" presName="sibTrans" presStyleLbl="sibTrans1D1" presStyleIdx="2" presStyleCnt="5"/>
      <dgm:spPr/>
    </dgm:pt>
    <dgm:pt modelId="{8E8A79D2-C200-401B-8C7D-74D66AB71206}" type="pres">
      <dgm:prSet presAssocID="{542A4644-99B3-4DA6-A890-926F18574B7A}" presName="connectorText" presStyleLbl="sibTrans1D1" presStyleIdx="2" presStyleCnt="5"/>
      <dgm:spPr/>
    </dgm:pt>
    <dgm:pt modelId="{DF6BF61C-1F95-4AEF-8205-6269636CEB85}" type="pres">
      <dgm:prSet presAssocID="{E4789F8F-669C-46AA-BDCA-651EEE33B6E2}" presName="node" presStyleLbl="node1" presStyleIdx="3" presStyleCnt="6">
        <dgm:presLayoutVars>
          <dgm:bulletEnabled val="1"/>
        </dgm:presLayoutVars>
      </dgm:prSet>
      <dgm:spPr/>
    </dgm:pt>
    <dgm:pt modelId="{B54BA496-33A5-4386-9FC4-5CE3585A130E}" type="pres">
      <dgm:prSet presAssocID="{4DABB39E-0C46-400A-BFA4-FCDEC93C70EB}" presName="sibTrans" presStyleLbl="sibTrans1D1" presStyleIdx="3" presStyleCnt="5"/>
      <dgm:spPr/>
    </dgm:pt>
    <dgm:pt modelId="{46BCB559-9FE5-4A5B-B58B-29DD6C779621}" type="pres">
      <dgm:prSet presAssocID="{4DABB39E-0C46-400A-BFA4-FCDEC93C70EB}" presName="connectorText" presStyleLbl="sibTrans1D1" presStyleIdx="3" presStyleCnt="5"/>
      <dgm:spPr/>
    </dgm:pt>
    <dgm:pt modelId="{CEC49BF1-7D0A-4654-8E92-7D0B5167D29E}" type="pres">
      <dgm:prSet presAssocID="{9933A3F2-C721-4696-B0A5-D223E2C08F69}" presName="node" presStyleLbl="node1" presStyleIdx="4" presStyleCnt="6">
        <dgm:presLayoutVars>
          <dgm:bulletEnabled val="1"/>
        </dgm:presLayoutVars>
      </dgm:prSet>
      <dgm:spPr/>
    </dgm:pt>
    <dgm:pt modelId="{1BC0462F-C865-416E-AD27-A3E0389811ED}" type="pres">
      <dgm:prSet presAssocID="{A683A113-5817-4EF1-BFD0-CA4FC2059B25}" presName="sibTrans" presStyleLbl="sibTrans1D1" presStyleIdx="4" presStyleCnt="5"/>
      <dgm:spPr/>
    </dgm:pt>
    <dgm:pt modelId="{E99EF918-1A4F-4BF6-96F3-052EECC882A1}" type="pres">
      <dgm:prSet presAssocID="{A683A113-5817-4EF1-BFD0-CA4FC2059B25}" presName="connectorText" presStyleLbl="sibTrans1D1" presStyleIdx="4" presStyleCnt="5"/>
      <dgm:spPr/>
    </dgm:pt>
    <dgm:pt modelId="{4A72DA1D-6B42-4803-8FCB-1B15C5B0B1E1}" type="pres">
      <dgm:prSet presAssocID="{64B8710B-B7E4-4887-AA03-A179908B86C6}" presName="node" presStyleLbl="node1" presStyleIdx="5" presStyleCnt="6">
        <dgm:presLayoutVars>
          <dgm:bulletEnabled val="1"/>
        </dgm:presLayoutVars>
      </dgm:prSet>
      <dgm:spPr/>
    </dgm:pt>
  </dgm:ptLst>
  <dgm:cxnLst>
    <dgm:cxn modelId="{78FFC612-C4DE-43F9-9AF9-63B0BD4BBEEF}" type="presOf" srcId="{F09FA59D-9DE3-4F22-A5C0-7BD61746C88B}" destId="{7170F5A8-B09E-4E5D-A18F-C4FFF618C959}" srcOrd="0" destOrd="0" presId="urn:microsoft.com/office/officeart/2016/7/layout/RepeatingBendingProcessNew"/>
    <dgm:cxn modelId="{02DF8A1F-7D16-4B7A-8400-49132355FB38}" srcId="{043B0BCC-3509-48D6-9479-5EE8C7EBF1F1}" destId="{9933A3F2-C721-4696-B0A5-D223E2C08F69}" srcOrd="4" destOrd="0" parTransId="{37DB2672-0853-43FC-BF3F-E92AD215231C}" sibTransId="{A683A113-5817-4EF1-BFD0-CA4FC2059B25}"/>
    <dgm:cxn modelId="{079B0724-CBBA-45BF-9562-82B266D8A79A}" srcId="{043B0BCC-3509-48D6-9479-5EE8C7EBF1F1}" destId="{C044B9D3-A4A1-4D98-B9FB-36D874872B0A}" srcOrd="0" destOrd="0" parTransId="{DF0E09E7-2CAB-4593-91A0-A15BE84817B1}" sibTransId="{0F210C2D-9A9D-4A4A-9101-1A97275F1A45}"/>
    <dgm:cxn modelId="{077E8833-15F8-473E-8BD1-1AA6772EA360}" type="presOf" srcId="{C044B9D3-A4A1-4D98-B9FB-36D874872B0A}" destId="{4EA0E124-5CAE-4503-A9AF-4DE56497B07C}" srcOrd="0" destOrd="0" presId="urn:microsoft.com/office/officeart/2016/7/layout/RepeatingBendingProcessNew"/>
    <dgm:cxn modelId="{EFFE253E-1C5A-4F33-AD54-587A56A59D6B}" type="presOf" srcId="{C2AAA363-BA08-4168-B8A4-F598D2A10137}" destId="{C2FB23C2-AB88-4C5C-81AF-CF9838F66E1B}" srcOrd="0" destOrd="0" presId="urn:microsoft.com/office/officeart/2016/7/layout/RepeatingBendingProcessNew"/>
    <dgm:cxn modelId="{7D806D40-3149-41B0-BB97-B41B0F27EE5F}" srcId="{043B0BCC-3509-48D6-9479-5EE8C7EBF1F1}" destId="{C2AAA363-BA08-4168-B8A4-F598D2A10137}" srcOrd="1" destOrd="0" parTransId="{9E2C9E22-0B6E-46A9-A9FB-83715EA269BB}" sibTransId="{F09FA59D-9DE3-4F22-A5C0-7BD61746C88B}"/>
    <dgm:cxn modelId="{7C36DE40-38F8-4B2F-B766-0BA14FF35980}" type="presOf" srcId="{4DABB39E-0C46-400A-BFA4-FCDEC93C70EB}" destId="{46BCB559-9FE5-4A5B-B58B-29DD6C779621}" srcOrd="1" destOrd="0" presId="urn:microsoft.com/office/officeart/2016/7/layout/RepeatingBendingProcessNew"/>
    <dgm:cxn modelId="{79228961-1F51-44E7-B810-FEF4043EEAAA}" type="presOf" srcId="{0F210C2D-9A9D-4A4A-9101-1A97275F1A45}" destId="{EA756358-6712-4B12-81A3-02FD5D8F1684}" srcOrd="1" destOrd="0" presId="urn:microsoft.com/office/officeart/2016/7/layout/RepeatingBendingProcessNew"/>
    <dgm:cxn modelId="{266AB064-2A6E-4656-BE49-E6B536EC2A84}" type="presOf" srcId="{E4789F8F-669C-46AA-BDCA-651EEE33B6E2}" destId="{DF6BF61C-1F95-4AEF-8205-6269636CEB85}" srcOrd="0" destOrd="0" presId="urn:microsoft.com/office/officeart/2016/7/layout/RepeatingBendingProcessNew"/>
    <dgm:cxn modelId="{FB594347-28E3-41E6-8ED2-B22EBB8B670D}" type="presOf" srcId="{E1C2FB1D-A928-4AEA-8034-C45768FECC80}" destId="{2D21F150-BADA-494F-8C54-16D5059646F4}" srcOrd="0" destOrd="0" presId="urn:microsoft.com/office/officeart/2016/7/layout/RepeatingBendingProcessNew"/>
    <dgm:cxn modelId="{F733F072-3078-4408-A625-6DADE2673EE5}" srcId="{043B0BCC-3509-48D6-9479-5EE8C7EBF1F1}" destId="{E4789F8F-669C-46AA-BDCA-651EEE33B6E2}" srcOrd="3" destOrd="0" parTransId="{1C1E1443-8721-4A73-A459-EE46AD397CCF}" sibTransId="{4DABB39E-0C46-400A-BFA4-FCDEC93C70EB}"/>
    <dgm:cxn modelId="{5481F053-D715-49EE-8DAF-940F4FA2DEDC}" type="presOf" srcId="{64B8710B-B7E4-4887-AA03-A179908B86C6}" destId="{4A72DA1D-6B42-4803-8FCB-1B15C5B0B1E1}" srcOrd="0" destOrd="0" presId="urn:microsoft.com/office/officeart/2016/7/layout/RepeatingBendingProcessNew"/>
    <dgm:cxn modelId="{0060DD57-FB98-4601-808F-A4296D18CA83}" type="presOf" srcId="{F09FA59D-9DE3-4F22-A5C0-7BD61746C88B}" destId="{28BC54C1-2855-4060-AE4F-9367612BC2E6}" srcOrd="1" destOrd="0" presId="urn:microsoft.com/office/officeart/2016/7/layout/RepeatingBendingProcessNew"/>
    <dgm:cxn modelId="{72C9BF8D-9D28-46FF-A39E-1B0E9AA07201}" type="presOf" srcId="{542A4644-99B3-4DA6-A890-926F18574B7A}" destId="{43AF02E8-416F-4453-86CE-1EDCB23CFA76}" srcOrd="0" destOrd="0" presId="urn:microsoft.com/office/officeart/2016/7/layout/RepeatingBendingProcessNew"/>
    <dgm:cxn modelId="{F76BE796-1366-4D5C-8339-0FF064343261}" type="presOf" srcId="{A683A113-5817-4EF1-BFD0-CA4FC2059B25}" destId="{1BC0462F-C865-416E-AD27-A3E0389811ED}" srcOrd="0" destOrd="0" presId="urn:microsoft.com/office/officeart/2016/7/layout/RepeatingBendingProcessNew"/>
    <dgm:cxn modelId="{60BB16A7-29C5-48EF-B25D-AE840AACD90B}" type="presOf" srcId="{A683A113-5817-4EF1-BFD0-CA4FC2059B25}" destId="{E99EF918-1A4F-4BF6-96F3-052EECC882A1}" srcOrd="1" destOrd="0" presId="urn:microsoft.com/office/officeart/2016/7/layout/RepeatingBendingProcessNew"/>
    <dgm:cxn modelId="{285F9BAE-BC8D-4E36-AEF8-4884A20F2D4E}" type="presOf" srcId="{9933A3F2-C721-4696-B0A5-D223E2C08F69}" destId="{CEC49BF1-7D0A-4654-8E92-7D0B5167D29E}" srcOrd="0" destOrd="0" presId="urn:microsoft.com/office/officeart/2016/7/layout/RepeatingBendingProcessNew"/>
    <dgm:cxn modelId="{9C6B0AB1-5F3F-4246-8350-558C260A1E70}" srcId="{043B0BCC-3509-48D6-9479-5EE8C7EBF1F1}" destId="{64B8710B-B7E4-4887-AA03-A179908B86C6}" srcOrd="5" destOrd="0" parTransId="{F7484131-B0C6-498E-9460-B0E6C3511637}" sibTransId="{B4D6A0F0-85C2-40B4-8FC4-B173E7685F0F}"/>
    <dgm:cxn modelId="{C56C8BCD-45B2-4BAF-8397-426BCC4384B0}" srcId="{043B0BCC-3509-48D6-9479-5EE8C7EBF1F1}" destId="{E1C2FB1D-A928-4AEA-8034-C45768FECC80}" srcOrd="2" destOrd="0" parTransId="{FCE9E2F4-8CF6-49A1-A5BE-AE971746BF5E}" sibTransId="{542A4644-99B3-4DA6-A890-926F18574B7A}"/>
    <dgm:cxn modelId="{052726D2-21C8-409E-BA05-E397DCC57627}" type="presOf" srcId="{0F210C2D-9A9D-4A4A-9101-1A97275F1A45}" destId="{0FFCF9EC-259A-4D51-9E42-08A8781360E8}" srcOrd="0" destOrd="0" presId="urn:microsoft.com/office/officeart/2016/7/layout/RepeatingBendingProcessNew"/>
    <dgm:cxn modelId="{08571CD7-1C7F-442B-9E57-600FDDC4332E}" type="presOf" srcId="{542A4644-99B3-4DA6-A890-926F18574B7A}" destId="{8E8A79D2-C200-401B-8C7D-74D66AB71206}" srcOrd="1" destOrd="0" presId="urn:microsoft.com/office/officeart/2016/7/layout/RepeatingBendingProcessNew"/>
    <dgm:cxn modelId="{BD225DE1-2210-4E72-9823-8AA23297D641}" type="presOf" srcId="{4DABB39E-0C46-400A-BFA4-FCDEC93C70EB}" destId="{B54BA496-33A5-4386-9FC4-5CE3585A130E}" srcOrd="0" destOrd="0" presId="urn:microsoft.com/office/officeart/2016/7/layout/RepeatingBendingProcessNew"/>
    <dgm:cxn modelId="{0D7722FC-0E52-4069-9EDF-9EE10AE73DFE}" type="presOf" srcId="{043B0BCC-3509-48D6-9479-5EE8C7EBF1F1}" destId="{C061F6C4-63C2-43A2-973C-2A7A906AEA6C}" srcOrd="0" destOrd="0" presId="urn:microsoft.com/office/officeart/2016/7/layout/RepeatingBendingProcessNew"/>
    <dgm:cxn modelId="{8D684AC1-2311-4137-ACEA-056B84F5864C}" type="presParOf" srcId="{C061F6C4-63C2-43A2-973C-2A7A906AEA6C}" destId="{4EA0E124-5CAE-4503-A9AF-4DE56497B07C}" srcOrd="0" destOrd="0" presId="urn:microsoft.com/office/officeart/2016/7/layout/RepeatingBendingProcessNew"/>
    <dgm:cxn modelId="{E1207E64-AA32-42AB-B12F-28AFCC733F1E}" type="presParOf" srcId="{C061F6C4-63C2-43A2-973C-2A7A906AEA6C}" destId="{0FFCF9EC-259A-4D51-9E42-08A8781360E8}" srcOrd="1" destOrd="0" presId="urn:microsoft.com/office/officeart/2016/7/layout/RepeatingBendingProcessNew"/>
    <dgm:cxn modelId="{70406C51-306F-4450-907C-58395DC0D0F3}" type="presParOf" srcId="{0FFCF9EC-259A-4D51-9E42-08A8781360E8}" destId="{EA756358-6712-4B12-81A3-02FD5D8F1684}" srcOrd="0" destOrd="0" presId="urn:microsoft.com/office/officeart/2016/7/layout/RepeatingBendingProcessNew"/>
    <dgm:cxn modelId="{D0CA5576-6645-40A8-8FF9-BB8E976F5350}" type="presParOf" srcId="{C061F6C4-63C2-43A2-973C-2A7A906AEA6C}" destId="{C2FB23C2-AB88-4C5C-81AF-CF9838F66E1B}" srcOrd="2" destOrd="0" presId="urn:microsoft.com/office/officeart/2016/7/layout/RepeatingBendingProcessNew"/>
    <dgm:cxn modelId="{ED0A07B6-77FD-49F4-8A41-50896DD4E298}" type="presParOf" srcId="{C061F6C4-63C2-43A2-973C-2A7A906AEA6C}" destId="{7170F5A8-B09E-4E5D-A18F-C4FFF618C959}" srcOrd="3" destOrd="0" presId="urn:microsoft.com/office/officeart/2016/7/layout/RepeatingBendingProcessNew"/>
    <dgm:cxn modelId="{2F77C4D5-1802-4CAB-B2A5-5638917B79EF}" type="presParOf" srcId="{7170F5A8-B09E-4E5D-A18F-C4FFF618C959}" destId="{28BC54C1-2855-4060-AE4F-9367612BC2E6}" srcOrd="0" destOrd="0" presId="urn:microsoft.com/office/officeart/2016/7/layout/RepeatingBendingProcessNew"/>
    <dgm:cxn modelId="{BC9D802A-988F-4CF9-90E5-151663916CFB}" type="presParOf" srcId="{C061F6C4-63C2-43A2-973C-2A7A906AEA6C}" destId="{2D21F150-BADA-494F-8C54-16D5059646F4}" srcOrd="4" destOrd="0" presId="urn:microsoft.com/office/officeart/2016/7/layout/RepeatingBendingProcessNew"/>
    <dgm:cxn modelId="{3EE126B7-29FE-4FA7-82C8-C1C45F5F8315}" type="presParOf" srcId="{C061F6C4-63C2-43A2-973C-2A7A906AEA6C}" destId="{43AF02E8-416F-4453-86CE-1EDCB23CFA76}" srcOrd="5" destOrd="0" presId="urn:microsoft.com/office/officeart/2016/7/layout/RepeatingBendingProcessNew"/>
    <dgm:cxn modelId="{A91E15CF-7610-40BD-BCAC-1910F45A88FB}" type="presParOf" srcId="{43AF02E8-416F-4453-86CE-1EDCB23CFA76}" destId="{8E8A79D2-C200-401B-8C7D-74D66AB71206}" srcOrd="0" destOrd="0" presId="urn:microsoft.com/office/officeart/2016/7/layout/RepeatingBendingProcessNew"/>
    <dgm:cxn modelId="{F0C58BF6-DAF0-4114-BE8E-EC809B85A50D}" type="presParOf" srcId="{C061F6C4-63C2-43A2-973C-2A7A906AEA6C}" destId="{DF6BF61C-1F95-4AEF-8205-6269636CEB85}" srcOrd="6" destOrd="0" presId="urn:microsoft.com/office/officeart/2016/7/layout/RepeatingBendingProcessNew"/>
    <dgm:cxn modelId="{108456DC-F2E9-465B-AB79-7F92BBC117BA}" type="presParOf" srcId="{C061F6C4-63C2-43A2-973C-2A7A906AEA6C}" destId="{B54BA496-33A5-4386-9FC4-5CE3585A130E}" srcOrd="7" destOrd="0" presId="urn:microsoft.com/office/officeart/2016/7/layout/RepeatingBendingProcessNew"/>
    <dgm:cxn modelId="{A39005B1-146E-48AC-A433-7A4D35BADE7D}" type="presParOf" srcId="{B54BA496-33A5-4386-9FC4-5CE3585A130E}" destId="{46BCB559-9FE5-4A5B-B58B-29DD6C779621}" srcOrd="0" destOrd="0" presId="urn:microsoft.com/office/officeart/2016/7/layout/RepeatingBendingProcessNew"/>
    <dgm:cxn modelId="{78ADFFCB-D2F5-4C0E-9187-3FF05DC442C3}" type="presParOf" srcId="{C061F6C4-63C2-43A2-973C-2A7A906AEA6C}" destId="{CEC49BF1-7D0A-4654-8E92-7D0B5167D29E}" srcOrd="8" destOrd="0" presId="urn:microsoft.com/office/officeart/2016/7/layout/RepeatingBendingProcessNew"/>
    <dgm:cxn modelId="{09B48B20-B19F-41C2-9DD8-4A91780EE237}" type="presParOf" srcId="{C061F6C4-63C2-43A2-973C-2A7A906AEA6C}" destId="{1BC0462F-C865-416E-AD27-A3E0389811ED}" srcOrd="9" destOrd="0" presId="urn:microsoft.com/office/officeart/2016/7/layout/RepeatingBendingProcessNew"/>
    <dgm:cxn modelId="{C4DEDE3C-16EE-4F8E-94A5-FBE902C72D2B}" type="presParOf" srcId="{1BC0462F-C865-416E-AD27-A3E0389811ED}" destId="{E99EF918-1A4F-4BF6-96F3-052EECC882A1}" srcOrd="0" destOrd="0" presId="urn:microsoft.com/office/officeart/2016/7/layout/RepeatingBendingProcessNew"/>
    <dgm:cxn modelId="{7B6D2F18-41C3-4857-A674-86F82479A375}" type="presParOf" srcId="{C061F6C4-63C2-43A2-973C-2A7A906AEA6C}" destId="{4A72DA1D-6B42-4803-8FCB-1B15C5B0B1E1}"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C2CFE6-E82F-4C12-94DF-658367E97732}"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3A825DBF-6C4E-4D81-9FC7-C21AFCFDD112}">
      <dgm:prSet/>
      <dgm:spPr/>
      <dgm:t>
        <a:bodyPr/>
        <a:lstStyle/>
        <a:p>
          <a:r>
            <a:rPr lang="en-GB"/>
            <a:t>Mission Statement:</a:t>
          </a:r>
          <a:endParaRPr lang="en-US"/>
        </a:p>
      </dgm:t>
    </dgm:pt>
    <dgm:pt modelId="{CE972760-0842-40DF-A1D6-FE72A8391E23}" type="parTrans" cxnId="{6487B24D-1CB2-4ACE-B47F-4F3378AE87C8}">
      <dgm:prSet/>
      <dgm:spPr/>
      <dgm:t>
        <a:bodyPr/>
        <a:lstStyle/>
        <a:p>
          <a:endParaRPr lang="en-US"/>
        </a:p>
      </dgm:t>
    </dgm:pt>
    <dgm:pt modelId="{80B4ACEC-0730-47E6-AF5C-B92207C359F5}" type="sibTrans" cxnId="{6487B24D-1CB2-4ACE-B47F-4F3378AE87C8}">
      <dgm:prSet/>
      <dgm:spPr/>
      <dgm:t>
        <a:bodyPr/>
        <a:lstStyle/>
        <a:p>
          <a:endParaRPr lang="en-US"/>
        </a:p>
      </dgm:t>
    </dgm:pt>
    <dgm:pt modelId="{70D933E4-3B1D-4FE1-A522-A05AB669F5BB}">
      <dgm:prSet/>
      <dgm:spPr/>
      <dgm:t>
        <a:bodyPr/>
        <a:lstStyle/>
        <a:p>
          <a:r>
            <a:rPr lang="en-GB" dirty="0"/>
            <a:t>To deliver convenient, eco-friendly, high-quality car valeting directly to the customer, ensuring safety, trust and exceptional service.</a:t>
          </a:r>
          <a:endParaRPr lang="en-US" dirty="0"/>
        </a:p>
      </dgm:t>
    </dgm:pt>
    <dgm:pt modelId="{53E22CCC-045C-4B58-8071-F9EF0D64CB9E}" type="parTrans" cxnId="{1F420B87-CC62-42D2-A8FC-BE5CDDC2260B}">
      <dgm:prSet/>
      <dgm:spPr/>
      <dgm:t>
        <a:bodyPr/>
        <a:lstStyle/>
        <a:p>
          <a:endParaRPr lang="en-US"/>
        </a:p>
      </dgm:t>
    </dgm:pt>
    <dgm:pt modelId="{90E61CE6-60F0-402E-B646-9A860AAFD51D}" type="sibTrans" cxnId="{1F420B87-CC62-42D2-A8FC-BE5CDDC2260B}">
      <dgm:prSet/>
      <dgm:spPr/>
      <dgm:t>
        <a:bodyPr/>
        <a:lstStyle/>
        <a:p>
          <a:endParaRPr lang="en-US"/>
        </a:p>
      </dgm:t>
    </dgm:pt>
    <dgm:pt modelId="{41DA1EB5-23FE-4DB8-847F-FD49CF696DE8}">
      <dgm:prSet/>
      <dgm:spPr/>
      <dgm:t>
        <a:bodyPr/>
        <a:lstStyle/>
        <a:p>
          <a:r>
            <a:rPr lang="en-GB"/>
            <a:t>Aim:</a:t>
          </a:r>
          <a:endParaRPr lang="en-US"/>
        </a:p>
      </dgm:t>
    </dgm:pt>
    <dgm:pt modelId="{76FD1835-DB13-4C04-8C84-07505FBA2B44}" type="parTrans" cxnId="{CBEADB3D-FAB5-435F-8A0B-AA6CCD1ADE1D}">
      <dgm:prSet/>
      <dgm:spPr/>
      <dgm:t>
        <a:bodyPr/>
        <a:lstStyle/>
        <a:p>
          <a:endParaRPr lang="en-US"/>
        </a:p>
      </dgm:t>
    </dgm:pt>
    <dgm:pt modelId="{4AB9AE3F-BCD1-4BBF-85E6-8BED00C2CC9F}" type="sibTrans" cxnId="{CBEADB3D-FAB5-435F-8A0B-AA6CCD1ADE1D}">
      <dgm:prSet/>
      <dgm:spPr/>
      <dgm:t>
        <a:bodyPr/>
        <a:lstStyle/>
        <a:p>
          <a:endParaRPr lang="en-US"/>
        </a:p>
      </dgm:t>
    </dgm:pt>
    <dgm:pt modelId="{8DC7AE2B-590C-45B7-B139-ADF5C2C3971E}">
      <dgm:prSet/>
      <dgm:spPr/>
      <dgm:t>
        <a:bodyPr/>
        <a:lstStyle/>
        <a:p>
          <a:r>
            <a:rPr lang="en-GB" dirty="0"/>
            <a:t>To become the leading mobile car valeting service in the local area by focusing on convenience, sustainability, and premium quality.</a:t>
          </a:r>
          <a:endParaRPr lang="en-US" dirty="0"/>
        </a:p>
      </dgm:t>
    </dgm:pt>
    <dgm:pt modelId="{0B9653A5-EB37-4433-962F-93AE7A18C982}" type="parTrans" cxnId="{81B7323C-7E99-4288-9AE4-A15BA78B0992}">
      <dgm:prSet/>
      <dgm:spPr/>
      <dgm:t>
        <a:bodyPr/>
        <a:lstStyle/>
        <a:p>
          <a:endParaRPr lang="en-US"/>
        </a:p>
      </dgm:t>
    </dgm:pt>
    <dgm:pt modelId="{362BE8C0-3158-4785-8BCB-514E473D190F}" type="sibTrans" cxnId="{81B7323C-7E99-4288-9AE4-A15BA78B0992}">
      <dgm:prSet/>
      <dgm:spPr/>
      <dgm:t>
        <a:bodyPr/>
        <a:lstStyle/>
        <a:p>
          <a:endParaRPr lang="en-US"/>
        </a:p>
      </dgm:t>
    </dgm:pt>
    <dgm:pt modelId="{4EC3BC5B-91F1-415C-95C4-E0F871E30D24}">
      <dgm:prSet/>
      <dgm:spPr/>
      <dgm:t>
        <a:bodyPr/>
        <a:lstStyle/>
        <a:p>
          <a:r>
            <a:rPr lang="en-GB"/>
            <a:t>USP</a:t>
          </a:r>
          <a:endParaRPr lang="en-US"/>
        </a:p>
      </dgm:t>
    </dgm:pt>
    <dgm:pt modelId="{1B8EA5FD-462B-4B70-BF58-83546F0C5873}" type="parTrans" cxnId="{E1362A31-04D0-4F68-AABE-C4C0D38D5D7E}">
      <dgm:prSet/>
      <dgm:spPr/>
      <dgm:t>
        <a:bodyPr/>
        <a:lstStyle/>
        <a:p>
          <a:endParaRPr lang="en-US"/>
        </a:p>
      </dgm:t>
    </dgm:pt>
    <dgm:pt modelId="{E95DEDCF-9CBD-441D-8AEB-4CA91305AFAD}" type="sibTrans" cxnId="{E1362A31-04D0-4F68-AABE-C4C0D38D5D7E}">
      <dgm:prSet/>
      <dgm:spPr/>
      <dgm:t>
        <a:bodyPr/>
        <a:lstStyle/>
        <a:p>
          <a:endParaRPr lang="en-US"/>
        </a:p>
      </dgm:t>
    </dgm:pt>
    <dgm:pt modelId="{D6DCCC6B-2E70-4C52-8F65-F1B1FE693157}">
      <dgm:prSet/>
      <dgm:spPr/>
      <dgm:t>
        <a:bodyPr/>
        <a:lstStyle/>
        <a:p>
          <a:r>
            <a:rPr lang="en-GB"/>
            <a:t>We come to the customer with eco-friendly car cleaning, offering fast and reliable service from fully trained and DBS checked staff, so customers feel safe and trust the quality of our work.</a:t>
          </a:r>
          <a:endParaRPr lang="en-US"/>
        </a:p>
      </dgm:t>
    </dgm:pt>
    <dgm:pt modelId="{9737551A-400F-4F7C-BC2C-EA7FE720FC09}" type="parTrans" cxnId="{6CDBB3E9-23DF-49BC-B16C-31E7CDE9B07B}">
      <dgm:prSet/>
      <dgm:spPr/>
      <dgm:t>
        <a:bodyPr/>
        <a:lstStyle/>
        <a:p>
          <a:endParaRPr lang="en-US"/>
        </a:p>
      </dgm:t>
    </dgm:pt>
    <dgm:pt modelId="{5373550D-F823-4F8E-B700-1F9EE858BFB5}" type="sibTrans" cxnId="{6CDBB3E9-23DF-49BC-B16C-31E7CDE9B07B}">
      <dgm:prSet/>
      <dgm:spPr/>
      <dgm:t>
        <a:bodyPr/>
        <a:lstStyle/>
        <a:p>
          <a:endParaRPr lang="en-US"/>
        </a:p>
      </dgm:t>
    </dgm:pt>
    <dgm:pt modelId="{B2C33B2D-872D-4A22-9E01-0728120933CE}" type="pres">
      <dgm:prSet presAssocID="{25C2CFE6-E82F-4C12-94DF-658367E97732}" presName="Name0" presStyleCnt="0">
        <dgm:presLayoutVars>
          <dgm:dir/>
          <dgm:resizeHandles val="exact"/>
        </dgm:presLayoutVars>
      </dgm:prSet>
      <dgm:spPr/>
    </dgm:pt>
    <dgm:pt modelId="{6B47E648-5856-4D87-BD6E-65D509E0C766}" type="pres">
      <dgm:prSet presAssocID="{3A825DBF-6C4E-4D81-9FC7-C21AFCFDD112}" presName="node" presStyleLbl="node1" presStyleIdx="0" presStyleCnt="6">
        <dgm:presLayoutVars>
          <dgm:bulletEnabled val="1"/>
        </dgm:presLayoutVars>
      </dgm:prSet>
      <dgm:spPr/>
    </dgm:pt>
    <dgm:pt modelId="{3E6E91E6-7DE7-4DC2-9BC4-B4481F5018C7}" type="pres">
      <dgm:prSet presAssocID="{80B4ACEC-0730-47E6-AF5C-B92207C359F5}" presName="sibTrans" presStyleLbl="sibTrans1D1" presStyleIdx="0" presStyleCnt="5"/>
      <dgm:spPr/>
    </dgm:pt>
    <dgm:pt modelId="{D59DBF15-0123-4B21-AA24-1B774E827D9D}" type="pres">
      <dgm:prSet presAssocID="{80B4ACEC-0730-47E6-AF5C-B92207C359F5}" presName="connectorText" presStyleLbl="sibTrans1D1" presStyleIdx="0" presStyleCnt="5"/>
      <dgm:spPr/>
    </dgm:pt>
    <dgm:pt modelId="{63C2B147-EA12-4C6C-AE96-CC54E34674C8}" type="pres">
      <dgm:prSet presAssocID="{70D933E4-3B1D-4FE1-A522-A05AB669F5BB}" presName="node" presStyleLbl="node1" presStyleIdx="1" presStyleCnt="6">
        <dgm:presLayoutVars>
          <dgm:bulletEnabled val="1"/>
        </dgm:presLayoutVars>
      </dgm:prSet>
      <dgm:spPr/>
    </dgm:pt>
    <dgm:pt modelId="{531393C3-4627-40B8-A066-DFC3223D3690}" type="pres">
      <dgm:prSet presAssocID="{90E61CE6-60F0-402E-B646-9A860AAFD51D}" presName="sibTrans" presStyleLbl="sibTrans1D1" presStyleIdx="1" presStyleCnt="5"/>
      <dgm:spPr/>
    </dgm:pt>
    <dgm:pt modelId="{5F828F93-D298-4148-873B-2D637BF71C1B}" type="pres">
      <dgm:prSet presAssocID="{90E61CE6-60F0-402E-B646-9A860AAFD51D}" presName="connectorText" presStyleLbl="sibTrans1D1" presStyleIdx="1" presStyleCnt="5"/>
      <dgm:spPr/>
    </dgm:pt>
    <dgm:pt modelId="{7CB13D26-1AF4-4A9D-A843-CFD9B1761E70}" type="pres">
      <dgm:prSet presAssocID="{41DA1EB5-23FE-4DB8-847F-FD49CF696DE8}" presName="node" presStyleLbl="node1" presStyleIdx="2" presStyleCnt="6">
        <dgm:presLayoutVars>
          <dgm:bulletEnabled val="1"/>
        </dgm:presLayoutVars>
      </dgm:prSet>
      <dgm:spPr/>
    </dgm:pt>
    <dgm:pt modelId="{B03467FA-AFED-4085-9984-8E07CAB9C57C}" type="pres">
      <dgm:prSet presAssocID="{4AB9AE3F-BCD1-4BBF-85E6-8BED00C2CC9F}" presName="sibTrans" presStyleLbl="sibTrans1D1" presStyleIdx="2" presStyleCnt="5"/>
      <dgm:spPr/>
    </dgm:pt>
    <dgm:pt modelId="{450898E5-0B0E-4FE3-BECF-8A694DC4E616}" type="pres">
      <dgm:prSet presAssocID="{4AB9AE3F-BCD1-4BBF-85E6-8BED00C2CC9F}" presName="connectorText" presStyleLbl="sibTrans1D1" presStyleIdx="2" presStyleCnt="5"/>
      <dgm:spPr/>
    </dgm:pt>
    <dgm:pt modelId="{84D43A4E-A1DC-4222-96D9-7E5A325A1E10}" type="pres">
      <dgm:prSet presAssocID="{8DC7AE2B-590C-45B7-B139-ADF5C2C3971E}" presName="node" presStyleLbl="node1" presStyleIdx="3" presStyleCnt="6">
        <dgm:presLayoutVars>
          <dgm:bulletEnabled val="1"/>
        </dgm:presLayoutVars>
      </dgm:prSet>
      <dgm:spPr/>
    </dgm:pt>
    <dgm:pt modelId="{A64CB12B-718E-48C7-A9C3-742820CC2A56}" type="pres">
      <dgm:prSet presAssocID="{362BE8C0-3158-4785-8BCB-514E473D190F}" presName="sibTrans" presStyleLbl="sibTrans1D1" presStyleIdx="3" presStyleCnt="5"/>
      <dgm:spPr/>
    </dgm:pt>
    <dgm:pt modelId="{63DAED25-42FD-4759-A040-1F613B591093}" type="pres">
      <dgm:prSet presAssocID="{362BE8C0-3158-4785-8BCB-514E473D190F}" presName="connectorText" presStyleLbl="sibTrans1D1" presStyleIdx="3" presStyleCnt="5"/>
      <dgm:spPr/>
    </dgm:pt>
    <dgm:pt modelId="{266E01FB-EBF3-4D5A-80FC-1BD953D4F7C5}" type="pres">
      <dgm:prSet presAssocID="{4EC3BC5B-91F1-415C-95C4-E0F871E30D24}" presName="node" presStyleLbl="node1" presStyleIdx="4" presStyleCnt="6">
        <dgm:presLayoutVars>
          <dgm:bulletEnabled val="1"/>
        </dgm:presLayoutVars>
      </dgm:prSet>
      <dgm:spPr/>
    </dgm:pt>
    <dgm:pt modelId="{024EE429-97C9-426B-9174-5883B871CE64}" type="pres">
      <dgm:prSet presAssocID="{E95DEDCF-9CBD-441D-8AEB-4CA91305AFAD}" presName="sibTrans" presStyleLbl="sibTrans1D1" presStyleIdx="4" presStyleCnt="5"/>
      <dgm:spPr/>
    </dgm:pt>
    <dgm:pt modelId="{0325EFE0-B780-47F0-85AA-C1AE12644B16}" type="pres">
      <dgm:prSet presAssocID="{E95DEDCF-9CBD-441D-8AEB-4CA91305AFAD}" presName="connectorText" presStyleLbl="sibTrans1D1" presStyleIdx="4" presStyleCnt="5"/>
      <dgm:spPr/>
    </dgm:pt>
    <dgm:pt modelId="{5EEA98D3-5AAE-4035-909B-B583EA0A434B}" type="pres">
      <dgm:prSet presAssocID="{D6DCCC6B-2E70-4C52-8F65-F1B1FE693157}" presName="node" presStyleLbl="node1" presStyleIdx="5" presStyleCnt="6">
        <dgm:presLayoutVars>
          <dgm:bulletEnabled val="1"/>
        </dgm:presLayoutVars>
      </dgm:prSet>
      <dgm:spPr/>
    </dgm:pt>
  </dgm:ptLst>
  <dgm:cxnLst>
    <dgm:cxn modelId="{56F91208-EEA5-4D7F-A57E-50F4C39D3CE0}" type="presOf" srcId="{E95DEDCF-9CBD-441D-8AEB-4CA91305AFAD}" destId="{0325EFE0-B780-47F0-85AA-C1AE12644B16}" srcOrd="1" destOrd="0" presId="urn:microsoft.com/office/officeart/2016/7/layout/RepeatingBendingProcessNew"/>
    <dgm:cxn modelId="{BF04F10C-AFCF-4608-8F7A-3F44FEAF03A6}" type="presOf" srcId="{41DA1EB5-23FE-4DB8-847F-FD49CF696DE8}" destId="{7CB13D26-1AF4-4A9D-A843-CFD9B1761E70}" srcOrd="0" destOrd="0" presId="urn:microsoft.com/office/officeart/2016/7/layout/RepeatingBendingProcessNew"/>
    <dgm:cxn modelId="{23526C0D-0556-42E4-B8E8-01BCDFD71B7D}" type="presOf" srcId="{90E61CE6-60F0-402E-B646-9A860AAFD51D}" destId="{5F828F93-D298-4148-873B-2D637BF71C1B}" srcOrd="1" destOrd="0" presId="urn:microsoft.com/office/officeart/2016/7/layout/RepeatingBendingProcessNew"/>
    <dgm:cxn modelId="{2DCC9C19-F6F6-4B82-ACE2-9A2D36695080}" type="presOf" srcId="{4AB9AE3F-BCD1-4BBF-85E6-8BED00C2CC9F}" destId="{B03467FA-AFED-4085-9984-8E07CAB9C57C}" srcOrd="0" destOrd="0" presId="urn:microsoft.com/office/officeart/2016/7/layout/RepeatingBendingProcessNew"/>
    <dgm:cxn modelId="{B502591C-02CC-45A8-89FF-0018727E2F67}" type="presOf" srcId="{E95DEDCF-9CBD-441D-8AEB-4CA91305AFAD}" destId="{024EE429-97C9-426B-9174-5883B871CE64}" srcOrd="0" destOrd="0" presId="urn:microsoft.com/office/officeart/2016/7/layout/RepeatingBendingProcessNew"/>
    <dgm:cxn modelId="{E1362A31-04D0-4F68-AABE-C4C0D38D5D7E}" srcId="{25C2CFE6-E82F-4C12-94DF-658367E97732}" destId="{4EC3BC5B-91F1-415C-95C4-E0F871E30D24}" srcOrd="4" destOrd="0" parTransId="{1B8EA5FD-462B-4B70-BF58-83546F0C5873}" sibTransId="{E95DEDCF-9CBD-441D-8AEB-4CA91305AFAD}"/>
    <dgm:cxn modelId="{81B7323C-7E99-4288-9AE4-A15BA78B0992}" srcId="{25C2CFE6-E82F-4C12-94DF-658367E97732}" destId="{8DC7AE2B-590C-45B7-B139-ADF5C2C3971E}" srcOrd="3" destOrd="0" parTransId="{0B9653A5-EB37-4433-962F-93AE7A18C982}" sibTransId="{362BE8C0-3158-4785-8BCB-514E473D190F}"/>
    <dgm:cxn modelId="{0D647A3C-102E-4830-9630-C84C27F5F73B}" type="presOf" srcId="{90E61CE6-60F0-402E-B646-9A860AAFD51D}" destId="{531393C3-4627-40B8-A066-DFC3223D3690}" srcOrd="0" destOrd="0" presId="urn:microsoft.com/office/officeart/2016/7/layout/RepeatingBendingProcessNew"/>
    <dgm:cxn modelId="{CBEADB3D-FAB5-435F-8A0B-AA6CCD1ADE1D}" srcId="{25C2CFE6-E82F-4C12-94DF-658367E97732}" destId="{41DA1EB5-23FE-4DB8-847F-FD49CF696DE8}" srcOrd="2" destOrd="0" parTransId="{76FD1835-DB13-4C04-8C84-07505FBA2B44}" sibTransId="{4AB9AE3F-BCD1-4BBF-85E6-8BED00C2CC9F}"/>
    <dgm:cxn modelId="{6487B24D-1CB2-4ACE-B47F-4F3378AE87C8}" srcId="{25C2CFE6-E82F-4C12-94DF-658367E97732}" destId="{3A825DBF-6C4E-4D81-9FC7-C21AFCFDD112}" srcOrd="0" destOrd="0" parTransId="{CE972760-0842-40DF-A1D6-FE72A8391E23}" sibTransId="{80B4ACEC-0730-47E6-AF5C-B92207C359F5}"/>
    <dgm:cxn modelId="{D9E64573-55A6-4745-91A9-3109D4721177}" type="presOf" srcId="{4AB9AE3F-BCD1-4BBF-85E6-8BED00C2CC9F}" destId="{450898E5-0B0E-4FE3-BECF-8A694DC4E616}" srcOrd="1" destOrd="0" presId="urn:microsoft.com/office/officeart/2016/7/layout/RepeatingBendingProcessNew"/>
    <dgm:cxn modelId="{83F8AF53-B8A1-40E1-BEBF-3219E420C399}" type="presOf" srcId="{25C2CFE6-E82F-4C12-94DF-658367E97732}" destId="{B2C33B2D-872D-4A22-9E01-0728120933CE}" srcOrd="0" destOrd="0" presId="urn:microsoft.com/office/officeart/2016/7/layout/RepeatingBendingProcessNew"/>
    <dgm:cxn modelId="{FE3E647C-4923-4F60-91F0-12373FFEA3A3}" type="presOf" srcId="{4EC3BC5B-91F1-415C-95C4-E0F871E30D24}" destId="{266E01FB-EBF3-4D5A-80FC-1BD953D4F7C5}" srcOrd="0" destOrd="0" presId="urn:microsoft.com/office/officeart/2016/7/layout/RepeatingBendingProcessNew"/>
    <dgm:cxn modelId="{1B2DDC7F-9A9E-4995-ACC3-FE3EA9247D5B}" type="presOf" srcId="{80B4ACEC-0730-47E6-AF5C-B92207C359F5}" destId="{D59DBF15-0123-4B21-AA24-1B774E827D9D}" srcOrd="1" destOrd="0" presId="urn:microsoft.com/office/officeart/2016/7/layout/RepeatingBendingProcessNew"/>
    <dgm:cxn modelId="{1F420B87-CC62-42D2-A8FC-BE5CDDC2260B}" srcId="{25C2CFE6-E82F-4C12-94DF-658367E97732}" destId="{70D933E4-3B1D-4FE1-A522-A05AB669F5BB}" srcOrd="1" destOrd="0" parTransId="{53E22CCC-045C-4B58-8071-F9EF0D64CB9E}" sibTransId="{90E61CE6-60F0-402E-B646-9A860AAFD51D}"/>
    <dgm:cxn modelId="{C2D4308E-8EF1-44BF-B407-BFD153A7F785}" type="presOf" srcId="{3A825DBF-6C4E-4D81-9FC7-C21AFCFDD112}" destId="{6B47E648-5856-4D87-BD6E-65D509E0C766}" srcOrd="0" destOrd="0" presId="urn:microsoft.com/office/officeart/2016/7/layout/RepeatingBendingProcessNew"/>
    <dgm:cxn modelId="{EBA30AAC-421F-4BB8-8B8E-01889B83104D}" type="presOf" srcId="{362BE8C0-3158-4785-8BCB-514E473D190F}" destId="{63DAED25-42FD-4759-A040-1F613B591093}" srcOrd="1" destOrd="0" presId="urn:microsoft.com/office/officeart/2016/7/layout/RepeatingBendingProcessNew"/>
    <dgm:cxn modelId="{9970BBBE-C6E6-4E74-B8E0-F032762C9213}" type="presOf" srcId="{D6DCCC6B-2E70-4C52-8F65-F1B1FE693157}" destId="{5EEA98D3-5AAE-4035-909B-B583EA0A434B}" srcOrd="0" destOrd="0" presId="urn:microsoft.com/office/officeart/2016/7/layout/RepeatingBendingProcessNew"/>
    <dgm:cxn modelId="{57B6FADC-F156-434E-B512-7E4B3F34B30C}" type="presOf" srcId="{70D933E4-3B1D-4FE1-A522-A05AB669F5BB}" destId="{63C2B147-EA12-4C6C-AE96-CC54E34674C8}" srcOrd="0" destOrd="0" presId="urn:microsoft.com/office/officeart/2016/7/layout/RepeatingBendingProcessNew"/>
    <dgm:cxn modelId="{AA916BE1-641A-43D2-B48C-E21C80D6E3AC}" type="presOf" srcId="{8DC7AE2B-590C-45B7-B139-ADF5C2C3971E}" destId="{84D43A4E-A1DC-4222-96D9-7E5A325A1E10}" srcOrd="0" destOrd="0" presId="urn:microsoft.com/office/officeart/2016/7/layout/RepeatingBendingProcessNew"/>
    <dgm:cxn modelId="{804E84E1-5CBD-404F-B10D-74734AA44932}" type="presOf" srcId="{80B4ACEC-0730-47E6-AF5C-B92207C359F5}" destId="{3E6E91E6-7DE7-4DC2-9BC4-B4481F5018C7}" srcOrd="0" destOrd="0" presId="urn:microsoft.com/office/officeart/2016/7/layout/RepeatingBendingProcessNew"/>
    <dgm:cxn modelId="{8DE4A9E9-003E-495C-A1F2-F92127225D97}" type="presOf" srcId="{362BE8C0-3158-4785-8BCB-514E473D190F}" destId="{A64CB12B-718E-48C7-A9C3-742820CC2A56}" srcOrd="0" destOrd="0" presId="urn:microsoft.com/office/officeart/2016/7/layout/RepeatingBendingProcessNew"/>
    <dgm:cxn modelId="{6CDBB3E9-23DF-49BC-B16C-31E7CDE9B07B}" srcId="{25C2CFE6-E82F-4C12-94DF-658367E97732}" destId="{D6DCCC6B-2E70-4C52-8F65-F1B1FE693157}" srcOrd="5" destOrd="0" parTransId="{9737551A-400F-4F7C-BC2C-EA7FE720FC09}" sibTransId="{5373550D-F823-4F8E-B700-1F9EE858BFB5}"/>
    <dgm:cxn modelId="{F4C8B0A0-7185-4186-A545-146A925F1527}" type="presParOf" srcId="{B2C33B2D-872D-4A22-9E01-0728120933CE}" destId="{6B47E648-5856-4D87-BD6E-65D509E0C766}" srcOrd="0" destOrd="0" presId="urn:microsoft.com/office/officeart/2016/7/layout/RepeatingBendingProcessNew"/>
    <dgm:cxn modelId="{B2FD79A7-428C-4742-8E3C-D94D0211875A}" type="presParOf" srcId="{B2C33B2D-872D-4A22-9E01-0728120933CE}" destId="{3E6E91E6-7DE7-4DC2-9BC4-B4481F5018C7}" srcOrd="1" destOrd="0" presId="urn:microsoft.com/office/officeart/2016/7/layout/RepeatingBendingProcessNew"/>
    <dgm:cxn modelId="{72BC8CA8-D42A-4814-8E31-493A8D2D00FF}" type="presParOf" srcId="{3E6E91E6-7DE7-4DC2-9BC4-B4481F5018C7}" destId="{D59DBF15-0123-4B21-AA24-1B774E827D9D}" srcOrd="0" destOrd="0" presId="urn:microsoft.com/office/officeart/2016/7/layout/RepeatingBendingProcessNew"/>
    <dgm:cxn modelId="{165FF366-C9B3-49FC-9068-6058B618679C}" type="presParOf" srcId="{B2C33B2D-872D-4A22-9E01-0728120933CE}" destId="{63C2B147-EA12-4C6C-AE96-CC54E34674C8}" srcOrd="2" destOrd="0" presId="urn:microsoft.com/office/officeart/2016/7/layout/RepeatingBendingProcessNew"/>
    <dgm:cxn modelId="{1D9F0C79-5E27-4A2C-A4A7-4E00C00C4880}" type="presParOf" srcId="{B2C33B2D-872D-4A22-9E01-0728120933CE}" destId="{531393C3-4627-40B8-A066-DFC3223D3690}" srcOrd="3" destOrd="0" presId="urn:microsoft.com/office/officeart/2016/7/layout/RepeatingBendingProcessNew"/>
    <dgm:cxn modelId="{302D0064-95DC-479E-82D7-0C4669A9B36E}" type="presParOf" srcId="{531393C3-4627-40B8-A066-DFC3223D3690}" destId="{5F828F93-D298-4148-873B-2D637BF71C1B}" srcOrd="0" destOrd="0" presId="urn:microsoft.com/office/officeart/2016/7/layout/RepeatingBendingProcessNew"/>
    <dgm:cxn modelId="{A8A7722E-9572-44C7-958A-144405353AD4}" type="presParOf" srcId="{B2C33B2D-872D-4A22-9E01-0728120933CE}" destId="{7CB13D26-1AF4-4A9D-A843-CFD9B1761E70}" srcOrd="4" destOrd="0" presId="urn:microsoft.com/office/officeart/2016/7/layout/RepeatingBendingProcessNew"/>
    <dgm:cxn modelId="{FD3AA14A-6A30-4D36-AA21-7082DFFDDA4E}" type="presParOf" srcId="{B2C33B2D-872D-4A22-9E01-0728120933CE}" destId="{B03467FA-AFED-4085-9984-8E07CAB9C57C}" srcOrd="5" destOrd="0" presId="urn:microsoft.com/office/officeart/2016/7/layout/RepeatingBendingProcessNew"/>
    <dgm:cxn modelId="{364075D5-3F85-4581-B912-681134850287}" type="presParOf" srcId="{B03467FA-AFED-4085-9984-8E07CAB9C57C}" destId="{450898E5-0B0E-4FE3-BECF-8A694DC4E616}" srcOrd="0" destOrd="0" presId="urn:microsoft.com/office/officeart/2016/7/layout/RepeatingBendingProcessNew"/>
    <dgm:cxn modelId="{BA70EE7D-2604-4A72-81EE-E0EA0B55E8F1}" type="presParOf" srcId="{B2C33B2D-872D-4A22-9E01-0728120933CE}" destId="{84D43A4E-A1DC-4222-96D9-7E5A325A1E10}" srcOrd="6" destOrd="0" presId="urn:microsoft.com/office/officeart/2016/7/layout/RepeatingBendingProcessNew"/>
    <dgm:cxn modelId="{8200FE87-0C6F-4507-9904-44C194037AAE}" type="presParOf" srcId="{B2C33B2D-872D-4A22-9E01-0728120933CE}" destId="{A64CB12B-718E-48C7-A9C3-742820CC2A56}" srcOrd="7" destOrd="0" presId="urn:microsoft.com/office/officeart/2016/7/layout/RepeatingBendingProcessNew"/>
    <dgm:cxn modelId="{B215944E-E6CA-4B02-B67D-D23C558BE8DA}" type="presParOf" srcId="{A64CB12B-718E-48C7-A9C3-742820CC2A56}" destId="{63DAED25-42FD-4759-A040-1F613B591093}" srcOrd="0" destOrd="0" presId="urn:microsoft.com/office/officeart/2016/7/layout/RepeatingBendingProcessNew"/>
    <dgm:cxn modelId="{22053B51-E2CC-4DAF-9D4B-C64F343CB891}" type="presParOf" srcId="{B2C33B2D-872D-4A22-9E01-0728120933CE}" destId="{266E01FB-EBF3-4D5A-80FC-1BD953D4F7C5}" srcOrd="8" destOrd="0" presId="urn:microsoft.com/office/officeart/2016/7/layout/RepeatingBendingProcessNew"/>
    <dgm:cxn modelId="{06AEE325-2914-46FB-B956-E9FC39E87BC0}" type="presParOf" srcId="{B2C33B2D-872D-4A22-9E01-0728120933CE}" destId="{024EE429-97C9-426B-9174-5883B871CE64}" srcOrd="9" destOrd="0" presId="urn:microsoft.com/office/officeart/2016/7/layout/RepeatingBendingProcessNew"/>
    <dgm:cxn modelId="{5FF18058-E712-4AB7-AA01-E1EF968251D1}" type="presParOf" srcId="{024EE429-97C9-426B-9174-5883B871CE64}" destId="{0325EFE0-B780-47F0-85AA-C1AE12644B16}" srcOrd="0" destOrd="0" presId="urn:microsoft.com/office/officeart/2016/7/layout/RepeatingBendingProcessNew"/>
    <dgm:cxn modelId="{0ECE3851-B058-4BCF-A102-39CCF6C49D96}" type="presParOf" srcId="{B2C33B2D-872D-4A22-9E01-0728120933CE}" destId="{5EEA98D3-5AAE-4035-909B-B583EA0A434B}"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F04169-CB86-4CD3-94F3-93493C61962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927D0E2-D56F-484D-9E8C-6766C16436F6}">
      <dgm:prSet/>
      <dgm:spPr/>
      <dgm:t>
        <a:bodyPr/>
        <a:lstStyle/>
        <a:p>
          <a:r>
            <a:rPr lang="en-GB"/>
            <a:t>Specific: Acquire at least 100 new client bookings within the first 12 months of operation.</a:t>
          </a:r>
          <a:endParaRPr lang="en-US"/>
        </a:p>
      </dgm:t>
    </dgm:pt>
    <dgm:pt modelId="{86A8C211-F0F6-4DB4-B98D-20DF75BD0D81}" type="parTrans" cxnId="{B63F6DB5-237D-46C9-8847-CBB6879D0A3C}">
      <dgm:prSet/>
      <dgm:spPr/>
      <dgm:t>
        <a:bodyPr/>
        <a:lstStyle/>
        <a:p>
          <a:endParaRPr lang="en-US"/>
        </a:p>
      </dgm:t>
    </dgm:pt>
    <dgm:pt modelId="{45A132B0-1FBE-4A81-9EB2-6230AE7C8AEC}" type="sibTrans" cxnId="{B63F6DB5-237D-46C9-8847-CBB6879D0A3C}">
      <dgm:prSet/>
      <dgm:spPr/>
      <dgm:t>
        <a:bodyPr/>
        <a:lstStyle/>
        <a:p>
          <a:endParaRPr lang="en-US"/>
        </a:p>
      </dgm:t>
    </dgm:pt>
    <dgm:pt modelId="{57625EB9-E1BD-42D8-9E56-98A55580467A}">
      <dgm:prSet/>
      <dgm:spPr/>
      <dgm:t>
        <a:bodyPr/>
        <a:lstStyle/>
        <a:p>
          <a:r>
            <a:rPr lang="en-GB"/>
            <a:t>Measurable: Achieve an average customer satisfaction rating of 8/9 or higher, measured monthly through short feedback surveys.</a:t>
          </a:r>
          <a:endParaRPr lang="en-US"/>
        </a:p>
      </dgm:t>
    </dgm:pt>
    <dgm:pt modelId="{2A778866-8993-4D3C-9A0F-672884CB4905}" type="parTrans" cxnId="{846056B5-18EA-4C44-B12E-7D377F76B3FA}">
      <dgm:prSet/>
      <dgm:spPr/>
      <dgm:t>
        <a:bodyPr/>
        <a:lstStyle/>
        <a:p>
          <a:endParaRPr lang="en-US"/>
        </a:p>
      </dgm:t>
    </dgm:pt>
    <dgm:pt modelId="{83C258EF-971A-46A5-BA61-6A44D7A02427}" type="sibTrans" cxnId="{846056B5-18EA-4C44-B12E-7D377F76B3FA}">
      <dgm:prSet/>
      <dgm:spPr/>
      <dgm:t>
        <a:bodyPr/>
        <a:lstStyle/>
        <a:p>
          <a:endParaRPr lang="en-US"/>
        </a:p>
      </dgm:t>
    </dgm:pt>
    <dgm:pt modelId="{CC6A6CBA-C8C4-41B0-B466-FD6637092698}">
      <dgm:prSet/>
      <dgm:spPr/>
      <dgm:t>
        <a:bodyPr/>
        <a:lstStyle/>
        <a:p>
          <a:r>
            <a:rPr lang="en-GB"/>
            <a:t>Achievable: To purchase all required eco-friendly cleaning products within the first month of launching.</a:t>
          </a:r>
          <a:endParaRPr lang="en-US"/>
        </a:p>
      </dgm:t>
    </dgm:pt>
    <dgm:pt modelId="{7046E2B5-FAEC-4FEF-8AF5-C7F1A37744A2}" type="parTrans" cxnId="{5929033F-8944-41EA-83DA-F5F9BA2B73C5}">
      <dgm:prSet/>
      <dgm:spPr/>
      <dgm:t>
        <a:bodyPr/>
        <a:lstStyle/>
        <a:p>
          <a:endParaRPr lang="en-US"/>
        </a:p>
      </dgm:t>
    </dgm:pt>
    <dgm:pt modelId="{16F691D6-B308-4597-83DB-B3A5DDFFA57E}" type="sibTrans" cxnId="{5929033F-8944-41EA-83DA-F5F9BA2B73C5}">
      <dgm:prSet/>
      <dgm:spPr/>
      <dgm:t>
        <a:bodyPr/>
        <a:lstStyle/>
        <a:p>
          <a:endParaRPr lang="en-US"/>
        </a:p>
      </dgm:t>
    </dgm:pt>
    <dgm:pt modelId="{3D8A6575-EE12-4716-96FB-26D1D9D039B0}">
      <dgm:prSet/>
      <dgm:spPr/>
      <dgm:t>
        <a:bodyPr/>
        <a:lstStyle/>
        <a:p>
          <a:r>
            <a:rPr lang="en-GB" dirty="0"/>
            <a:t>Relevant: To introduce an online booking system to improve customer convenience and reduce booking time.</a:t>
          </a:r>
          <a:endParaRPr lang="en-US" dirty="0"/>
        </a:p>
      </dgm:t>
    </dgm:pt>
    <dgm:pt modelId="{C5A368E3-6F8A-4A55-ADF2-F2F8C886C3A1}" type="parTrans" cxnId="{BB943305-E23B-426B-85CA-C7BF7982C82C}">
      <dgm:prSet/>
      <dgm:spPr/>
      <dgm:t>
        <a:bodyPr/>
        <a:lstStyle/>
        <a:p>
          <a:endParaRPr lang="en-US"/>
        </a:p>
      </dgm:t>
    </dgm:pt>
    <dgm:pt modelId="{F2CB7C98-A94B-46FA-96EC-826B7548FBB2}" type="sibTrans" cxnId="{BB943305-E23B-426B-85CA-C7BF7982C82C}">
      <dgm:prSet/>
      <dgm:spPr/>
      <dgm:t>
        <a:bodyPr/>
        <a:lstStyle/>
        <a:p>
          <a:endParaRPr lang="en-US"/>
        </a:p>
      </dgm:t>
    </dgm:pt>
    <dgm:pt modelId="{18474548-30F8-494A-A010-3CF40DA9958C}">
      <dgm:prSet/>
      <dgm:spPr/>
      <dgm:t>
        <a:bodyPr/>
        <a:lstStyle/>
        <a:p>
          <a:r>
            <a:rPr lang="en-GB" dirty="0"/>
            <a:t>Time bound: Launch in first month, run an initial 3 months marketing campaign, and conduct quarterly performance reviews in Months 3, 6, 9, and 12.</a:t>
          </a:r>
          <a:endParaRPr lang="en-US" dirty="0"/>
        </a:p>
      </dgm:t>
    </dgm:pt>
    <dgm:pt modelId="{7A9C8CAD-70A3-405F-8764-73B0686813D1}" type="parTrans" cxnId="{5248B7AB-D5FC-4DBD-BA14-06BF377C6B92}">
      <dgm:prSet/>
      <dgm:spPr/>
      <dgm:t>
        <a:bodyPr/>
        <a:lstStyle/>
        <a:p>
          <a:endParaRPr lang="en-US"/>
        </a:p>
      </dgm:t>
    </dgm:pt>
    <dgm:pt modelId="{D4F4C30D-69F8-4B2E-A515-D32A43CD1C1B}" type="sibTrans" cxnId="{5248B7AB-D5FC-4DBD-BA14-06BF377C6B92}">
      <dgm:prSet/>
      <dgm:spPr/>
      <dgm:t>
        <a:bodyPr/>
        <a:lstStyle/>
        <a:p>
          <a:endParaRPr lang="en-US"/>
        </a:p>
      </dgm:t>
    </dgm:pt>
    <dgm:pt modelId="{AEFF7C87-88EF-4A6E-9A30-8778212772EE}" type="pres">
      <dgm:prSet presAssocID="{46F04169-CB86-4CD3-94F3-93493C619621}" presName="outerComposite" presStyleCnt="0">
        <dgm:presLayoutVars>
          <dgm:chMax val="5"/>
          <dgm:dir/>
          <dgm:resizeHandles val="exact"/>
        </dgm:presLayoutVars>
      </dgm:prSet>
      <dgm:spPr/>
    </dgm:pt>
    <dgm:pt modelId="{97F63DED-2FB6-450E-B639-86F102677168}" type="pres">
      <dgm:prSet presAssocID="{46F04169-CB86-4CD3-94F3-93493C619621}" presName="dummyMaxCanvas" presStyleCnt="0">
        <dgm:presLayoutVars/>
      </dgm:prSet>
      <dgm:spPr/>
    </dgm:pt>
    <dgm:pt modelId="{BD4121C2-4D3F-4389-BC28-44ECF9169CB4}" type="pres">
      <dgm:prSet presAssocID="{46F04169-CB86-4CD3-94F3-93493C619621}" presName="FiveNodes_1" presStyleLbl="node1" presStyleIdx="0" presStyleCnt="5">
        <dgm:presLayoutVars>
          <dgm:bulletEnabled val="1"/>
        </dgm:presLayoutVars>
      </dgm:prSet>
      <dgm:spPr/>
    </dgm:pt>
    <dgm:pt modelId="{6D164E2A-82D7-44F9-97B3-7F128AB24A1C}" type="pres">
      <dgm:prSet presAssocID="{46F04169-CB86-4CD3-94F3-93493C619621}" presName="FiveNodes_2" presStyleLbl="node1" presStyleIdx="1" presStyleCnt="5">
        <dgm:presLayoutVars>
          <dgm:bulletEnabled val="1"/>
        </dgm:presLayoutVars>
      </dgm:prSet>
      <dgm:spPr/>
    </dgm:pt>
    <dgm:pt modelId="{5B78A824-AD19-4074-8F99-2132EBFEE042}" type="pres">
      <dgm:prSet presAssocID="{46F04169-CB86-4CD3-94F3-93493C619621}" presName="FiveNodes_3" presStyleLbl="node1" presStyleIdx="2" presStyleCnt="5">
        <dgm:presLayoutVars>
          <dgm:bulletEnabled val="1"/>
        </dgm:presLayoutVars>
      </dgm:prSet>
      <dgm:spPr/>
    </dgm:pt>
    <dgm:pt modelId="{9D35B9D2-5525-4F05-B372-01CA8CFAB07C}" type="pres">
      <dgm:prSet presAssocID="{46F04169-CB86-4CD3-94F3-93493C619621}" presName="FiveNodes_4" presStyleLbl="node1" presStyleIdx="3" presStyleCnt="5">
        <dgm:presLayoutVars>
          <dgm:bulletEnabled val="1"/>
        </dgm:presLayoutVars>
      </dgm:prSet>
      <dgm:spPr/>
    </dgm:pt>
    <dgm:pt modelId="{38FAAA7A-E5AB-40FC-A47C-5F5F5ECFFBF7}" type="pres">
      <dgm:prSet presAssocID="{46F04169-CB86-4CD3-94F3-93493C619621}" presName="FiveNodes_5" presStyleLbl="node1" presStyleIdx="4" presStyleCnt="5">
        <dgm:presLayoutVars>
          <dgm:bulletEnabled val="1"/>
        </dgm:presLayoutVars>
      </dgm:prSet>
      <dgm:spPr/>
    </dgm:pt>
    <dgm:pt modelId="{F317029E-7635-43F5-88BD-930BCC5E8437}" type="pres">
      <dgm:prSet presAssocID="{46F04169-CB86-4CD3-94F3-93493C619621}" presName="FiveConn_1-2" presStyleLbl="fgAccFollowNode1" presStyleIdx="0" presStyleCnt="4">
        <dgm:presLayoutVars>
          <dgm:bulletEnabled val="1"/>
        </dgm:presLayoutVars>
      </dgm:prSet>
      <dgm:spPr/>
    </dgm:pt>
    <dgm:pt modelId="{46F34193-89F9-40A5-BB5A-71280B74338F}" type="pres">
      <dgm:prSet presAssocID="{46F04169-CB86-4CD3-94F3-93493C619621}" presName="FiveConn_2-3" presStyleLbl="fgAccFollowNode1" presStyleIdx="1" presStyleCnt="4">
        <dgm:presLayoutVars>
          <dgm:bulletEnabled val="1"/>
        </dgm:presLayoutVars>
      </dgm:prSet>
      <dgm:spPr/>
    </dgm:pt>
    <dgm:pt modelId="{0C578E9B-D8D8-4353-9568-0D9CA5064DBB}" type="pres">
      <dgm:prSet presAssocID="{46F04169-CB86-4CD3-94F3-93493C619621}" presName="FiveConn_3-4" presStyleLbl="fgAccFollowNode1" presStyleIdx="2" presStyleCnt="4">
        <dgm:presLayoutVars>
          <dgm:bulletEnabled val="1"/>
        </dgm:presLayoutVars>
      </dgm:prSet>
      <dgm:spPr/>
    </dgm:pt>
    <dgm:pt modelId="{1B40FCC7-A7D6-4393-A61B-283496D374E0}" type="pres">
      <dgm:prSet presAssocID="{46F04169-CB86-4CD3-94F3-93493C619621}" presName="FiveConn_4-5" presStyleLbl="fgAccFollowNode1" presStyleIdx="3" presStyleCnt="4">
        <dgm:presLayoutVars>
          <dgm:bulletEnabled val="1"/>
        </dgm:presLayoutVars>
      </dgm:prSet>
      <dgm:spPr/>
    </dgm:pt>
    <dgm:pt modelId="{B0B56B30-CD3A-427B-AB49-E63C5ECCEDD1}" type="pres">
      <dgm:prSet presAssocID="{46F04169-CB86-4CD3-94F3-93493C619621}" presName="FiveNodes_1_text" presStyleLbl="node1" presStyleIdx="4" presStyleCnt="5">
        <dgm:presLayoutVars>
          <dgm:bulletEnabled val="1"/>
        </dgm:presLayoutVars>
      </dgm:prSet>
      <dgm:spPr/>
    </dgm:pt>
    <dgm:pt modelId="{0A2BDB43-2736-4170-9145-299C1F96ADC3}" type="pres">
      <dgm:prSet presAssocID="{46F04169-CB86-4CD3-94F3-93493C619621}" presName="FiveNodes_2_text" presStyleLbl="node1" presStyleIdx="4" presStyleCnt="5">
        <dgm:presLayoutVars>
          <dgm:bulletEnabled val="1"/>
        </dgm:presLayoutVars>
      </dgm:prSet>
      <dgm:spPr/>
    </dgm:pt>
    <dgm:pt modelId="{0C9D72C4-90C7-48B1-AC60-04BC974229B3}" type="pres">
      <dgm:prSet presAssocID="{46F04169-CB86-4CD3-94F3-93493C619621}" presName="FiveNodes_3_text" presStyleLbl="node1" presStyleIdx="4" presStyleCnt="5">
        <dgm:presLayoutVars>
          <dgm:bulletEnabled val="1"/>
        </dgm:presLayoutVars>
      </dgm:prSet>
      <dgm:spPr/>
    </dgm:pt>
    <dgm:pt modelId="{7502A033-0153-494D-A355-AA4B1E6DA928}" type="pres">
      <dgm:prSet presAssocID="{46F04169-CB86-4CD3-94F3-93493C619621}" presName="FiveNodes_4_text" presStyleLbl="node1" presStyleIdx="4" presStyleCnt="5">
        <dgm:presLayoutVars>
          <dgm:bulletEnabled val="1"/>
        </dgm:presLayoutVars>
      </dgm:prSet>
      <dgm:spPr/>
    </dgm:pt>
    <dgm:pt modelId="{F5E92F1C-CFFC-4899-8DBF-CB2328EB687E}" type="pres">
      <dgm:prSet presAssocID="{46F04169-CB86-4CD3-94F3-93493C619621}" presName="FiveNodes_5_text" presStyleLbl="node1" presStyleIdx="4" presStyleCnt="5">
        <dgm:presLayoutVars>
          <dgm:bulletEnabled val="1"/>
        </dgm:presLayoutVars>
      </dgm:prSet>
      <dgm:spPr/>
    </dgm:pt>
  </dgm:ptLst>
  <dgm:cxnLst>
    <dgm:cxn modelId="{BB943305-E23B-426B-85CA-C7BF7982C82C}" srcId="{46F04169-CB86-4CD3-94F3-93493C619621}" destId="{3D8A6575-EE12-4716-96FB-26D1D9D039B0}" srcOrd="3" destOrd="0" parTransId="{C5A368E3-6F8A-4A55-ADF2-F2F8C886C3A1}" sibTransId="{F2CB7C98-A94B-46FA-96EC-826B7548FBB2}"/>
    <dgm:cxn modelId="{E5CE610A-398C-4F32-990B-372E2FBB21E3}" type="presOf" srcId="{3D8A6575-EE12-4716-96FB-26D1D9D039B0}" destId="{7502A033-0153-494D-A355-AA4B1E6DA928}" srcOrd="1" destOrd="0" presId="urn:microsoft.com/office/officeart/2005/8/layout/vProcess5"/>
    <dgm:cxn modelId="{B0C0870C-19D6-4FB0-AB7E-ED728CF4F46B}" type="presOf" srcId="{B927D0E2-D56F-484D-9E8C-6766C16436F6}" destId="{BD4121C2-4D3F-4389-BC28-44ECF9169CB4}" srcOrd="0" destOrd="0" presId="urn:microsoft.com/office/officeart/2005/8/layout/vProcess5"/>
    <dgm:cxn modelId="{75F5A518-E474-4466-A5BE-98F8330794C6}" type="presOf" srcId="{18474548-30F8-494A-A010-3CF40DA9958C}" destId="{38FAAA7A-E5AB-40FC-A47C-5F5F5ECFFBF7}" srcOrd="0" destOrd="0" presId="urn:microsoft.com/office/officeart/2005/8/layout/vProcess5"/>
    <dgm:cxn modelId="{28002330-00E9-4050-AA22-911CA342CDAD}" type="presOf" srcId="{B927D0E2-D56F-484D-9E8C-6766C16436F6}" destId="{B0B56B30-CD3A-427B-AB49-E63C5ECCEDD1}" srcOrd="1" destOrd="0" presId="urn:microsoft.com/office/officeart/2005/8/layout/vProcess5"/>
    <dgm:cxn modelId="{560B373D-6EAE-42ED-BD95-E7F188C77B4E}" type="presOf" srcId="{F2CB7C98-A94B-46FA-96EC-826B7548FBB2}" destId="{1B40FCC7-A7D6-4393-A61B-283496D374E0}" srcOrd="0" destOrd="0" presId="urn:microsoft.com/office/officeart/2005/8/layout/vProcess5"/>
    <dgm:cxn modelId="{5929033F-8944-41EA-83DA-F5F9BA2B73C5}" srcId="{46F04169-CB86-4CD3-94F3-93493C619621}" destId="{CC6A6CBA-C8C4-41B0-B466-FD6637092698}" srcOrd="2" destOrd="0" parTransId="{7046E2B5-FAEC-4FEF-8AF5-C7F1A37744A2}" sibTransId="{16F691D6-B308-4597-83DB-B3A5DDFFA57E}"/>
    <dgm:cxn modelId="{9C9C125E-72A8-4EA2-8583-017C6F6D7E7B}" type="presOf" srcId="{45A132B0-1FBE-4A81-9EB2-6230AE7C8AEC}" destId="{F317029E-7635-43F5-88BD-930BCC5E8437}" srcOrd="0" destOrd="0" presId="urn:microsoft.com/office/officeart/2005/8/layout/vProcess5"/>
    <dgm:cxn modelId="{4F0C0A42-1521-40AC-9489-0C285C10F549}" type="presOf" srcId="{57625EB9-E1BD-42D8-9E56-98A55580467A}" destId="{0A2BDB43-2736-4170-9145-299C1F96ADC3}" srcOrd="1" destOrd="0" presId="urn:microsoft.com/office/officeart/2005/8/layout/vProcess5"/>
    <dgm:cxn modelId="{DE342747-4F1A-4B0D-A779-73183F0F32C3}" type="presOf" srcId="{83C258EF-971A-46A5-BA61-6A44D7A02427}" destId="{46F34193-89F9-40A5-BB5A-71280B74338F}" srcOrd="0" destOrd="0" presId="urn:microsoft.com/office/officeart/2005/8/layout/vProcess5"/>
    <dgm:cxn modelId="{6021414A-49DA-489D-9089-CAE224C0802B}" type="presOf" srcId="{CC6A6CBA-C8C4-41B0-B466-FD6637092698}" destId="{0C9D72C4-90C7-48B1-AC60-04BC974229B3}" srcOrd="1" destOrd="0" presId="urn:microsoft.com/office/officeart/2005/8/layout/vProcess5"/>
    <dgm:cxn modelId="{70C0AC7B-0D4B-4360-85EC-3E397D48F475}" type="presOf" srcId="{3D8A6575-EE12-4716-96FB-26D1D9D039B0}" destId="{9D35B9D2-5525-4F05-B372-01CA8CFAB07C}" srcOrd="0" destOrd="0" presId="urn:microsoft.com/office/officeart/2005/8/layout/vProcess5"/>
    <dgm:cxn modelId="{BD147983-63DE-4D91-A55A-04C819695426}" type="presOf" srcId="{18474548-30F8-494A-A010-3CF40DA9958C}" destId="{F5E92F1C-CFFC-4899-8DBF-CB2328EB687E}" srcOrd="1" destOrd="0" presId="urn:microsoft.com/office/officeart/2005/8/layout/vProcess5"/>
    <dgm:cxn modelId="{79222B8C-4999-4FBA-B51F-FE87BBFB93EB}" type="presOf" srcId="{57625EB9-E1BD-42D8-9E56-98A55580467A}" destId="{6D164E2A-82D7-44F9-97B3-7F128AB24A1C}" srcOrd="0" destOrd="0" presId="urn:microsoft.com/office/officeart/2005/8/layout/vProcess5"/>
    <dgm:cxn modelId="{131AC393-EC4D-45A1-A5B3-BF00B9034E31}" type="presOf" srcId="{46F04169-CB86-4CD3-94F3-93493C619621}" destId="{AEFF7C87-88EF-4A6E-9A30-8778212772EE}" srcOrd="0" destOrd="0" presId="urn:microsoft.com/office/officeart/2005/8/layout/vProcess5"/>
    <dgm:cxn modelId="{5248B7AB-D5FC-4DBD-BA14-06BF377C6B92}" srcId="{46F04169-CB86-4CD3-94F3-93493C619621}" destId="{18474548-30F8-494A-A010-3CF40DA9958C}" srcOrd="4" destOrd="0" parTransId="{7A9C8CAD-70A3-405F-8764-73B0686813D1}" sibTransId="{D4F4C30D-69F8-4B2E-A515-D32A43CD1C1B}"/>
    <dgm:cxn modelId="{B63F6DB5-237D-46C9-8847-CBB6879D0A3C}" srcId="{46F04169-CB86-4CD3-94F3-93493C619621}" destId="{B927D0E2-D56F-484D-9E8C-6766C16436F6}" srcOrd="0" destOrd="0" parTransId="{86A8C211-F0F6-4DB4-B98D-20DF75BD0D81}" sibTransId="{45A132B0-1FBE-4A81-9EB2-6230AE7C8AEC}"/>
    <dgm:cxn modelId="{846056B5-18EA-4C44-B12E-7D377F76B3FA}" srcId="{46F04169-CB86-4CD3-94F3-93493C619621}" destId="{57625EB9-E1BD-42D8-9E56-98A55580467A}" srcOrd="1" destOrd="0" parTransId="{2A778866-8993-4D3C-9A0F-672884CB4905}" sibTransId="{83C258EF-971A-46A5-BA61-6A44D7A02427}"/>
    <dgm:cxn modelId="{A9D1A8ED-2724-4E5D-8673-453D330C871A}" type="presOf" srcId="{16F691D6-B308-4597-83DB-B3A5DDFFA57E}" destId="{0C578E9B-D8D8-4353-9568-0D9CA5064DBB}" srcOrd="0" destOrd="0" presId="urn:microsoft.com/office/officeart/2005/8/layout/vProcess5"/>
    <dgm:cxn modelId="{C62BA5F1-49C0-40D9-AE6E-7A17679CE650}" type="presOf" srcId="{CC6A6CBA-C8C4-41B0-B466-FD6637092698}" destId="{5B78A824-AD19-4074-8F99-2132EBFEE042}" srcOrd="0" destOrd="0" presId="urn:microsoft.com/office/officeart/2005/8/layout/vProcess5"/>
    <dgm:cxn modelId="{959A80E6-6059-4321-9A9C-60BFDBCC0C91}" type="presParOf" srcId="{AEFF7C87-88EF-4A6E-9A30-8778212772EE}" destId="{97F63DED-2FB6-450E-B639-86F102677168}" srcOrd="0" destOrd="0" presId="urn:microsoft.com/office/officeart/2005/8/layout/vProcess5"/>
    <dgm:cxn modelId="{FDADA759-FD0B-4E5F-B6A3-615770820468}" type="presParOf" srcId="{AEFF7C87-88EF-4A6E-9A30-8778212772EE}" destId="{BD4121C2-4D3F-4389-BC28-44ECF9169CB4}" srcOrd="1" destOrd="0" presId="urn:microsoft.com/office/officeart/2005/8/layout/vProcess5"/>
    <dgm:cxn modelId="{D5A0C3F2-28A6-40FD-86AC-8D96A6776AEE}" type="presParOf" srcId="{AEFF7C87-88EF-4A6E-9A30-8778212772EE}" destId="{6D164E2A-82D7-44F9-97B3-7F128AB24A1C}" srcOrd="2" destOrd="0" presId="urn:microsoft.com/office/officeart/2005/8/layout/vProcess5"/>
    <dgm:cxn modelId="{6F9324F7-9DD9-4FB2-8174-CC5140E80FAE}" type="presParOf" srcId="{AEFF7C87-88EF-4A6E-9A30-8778212772EE}" destId="{5B78A824-AD19-4074-8F99-2132EBFEE042}" srcOrd="3" destOrd="0" presId="urn:microsoft.com/office/officeart/2005/8/layout/vProcess5"/>
    <dgm:cxn modelId="{BDEAA949-9A85-42E1-B7DF-72670F2CF75F}" type="presParOf" srcId="{AEFF7C87-88EF-4A6E-9A30-8778212772EE}" destId="{9D35B9D2-5525-4F05-B372-01CA8CFAB07C}" srcOrd="4" destOrd="0" presId="urn:microsoft.com/office/officeart/2005/8/layout/vProcess5"/>
    <dgm:cxn modelId="{DBB76FD1-CDDC-4532-B7AA-14E1AB99C3CF}" type="presParOf" srcId="{AEFF7C87-88EF-4A6E-9A30-8778212772EE}" destId="{38FAAA7A-E5AB-40FC-A47C-5F5F5ECFFBF7}" srcOrd="5" destOrd="0" presId="urn:microsoft.com/office/officeart/2005/8/layout/vProcess5"/>
    <dgm:cxn modelId="{262A9498-79DC-4D37-B843-50250D104E44}" type="presParOf" srcId="{AEFF7C87-88EF-4A6E-9A30-8778212772EE}" destId="{F317029E-7635-43F5-88BD-930BCC5E8437}" srcOrd="6" destOrd="0" presId="urn:microsoft.com/office/officeart/2005/8/layout/vProcess5"/>
    <dgm:cxn modelId="{5AF172AF-1B00-4896-BD68-915E6300FE67}" type="presParOf" srcId="{AEFF7C87-88EF-4A6E-9A30-8778212772EE}" destId="{46F34193-89F9-40A5-BB5A-71280B74338F}" srcOrd="7" destOrd="0" presId="urn:microsoft.com/office/officeart/2005/8/layout/vProcess5"/>
    <dgm:cxn modelId="{EB0C9415-0B16-49D4-AB1F-09BDDDA1A331}" type="presParOf" srcId="{AEFF7C87-88EF-4A6E-9A30-8778212772EE}" destId="{0C578E9B-D8D8-4353-9568-0D9CA5064DBB}" srcOrd="8" destOrd="0" presId="urn:microsoft.com/office/officeart/2005/8/layout/vProcess5"/>
    <dgm:cxn modelId="{F0D7F6F1-2A49-489E-9FE7-4A58485E0BE9}" type="presParOf" srcId="{AEFF7C87-88EF-4A6E-9A30-8778212772EE}" destId="{1B40FCC7-A7D6-4393-A61B-283496D374E0}" srcOrd="9" destOrd="0" presId="urn:microsoft.com/office/officeart/2005/8/layout/vProcess5"/>
    <dgm:cxn modelId="{06F32030-B408-4693-A0D0-50C309CD4528}" type="presParOf" srcId="{AEFF7C87-88EF-4A6E-9A30-8778212772EE}" destId="{B0B56B30-CD3A-427B-AB49-E63C5ECCEDD1}" srcOrd="10" destOrd="0" presId="urn:microsoft.com/office/officeart/2005/8/layout/vProcess5"/>
    <dgm:cxn modelId="{4E3EE22E-7534-43F4-B233-39F984FB2829}" type="presParOf" srcId="{AEFF7C87-88EF-4A6E-9A30-8778212772EE}" destId="{0A2BDB43-2736-4170-9145-299C1F96ADC3}" srcOrd="11" destOrd="0" presId="urn:microsoft.com/office/officeart/2005/8/layout/vProcess5"/>
    <dgm:cxn modelId="{21E8E297-D8C0-46AA-A456-4E6F1DD83C7B}" type="presParOf" srcId="{AEFF7C87-88EF-4A6E-9A30-8778212772EE}" destId="{0C9D72C4-90C7-48B1-AC60-04BC974229B3}" srcOrd="12" destOrd="0" presId="urn:microsoft.com/office/officeart/2005/8/layout/vProcess5"/>
    <dgm:cxn modelId="{D6E7967B-31F8-40EF-A9D3-606C21A67349}" type="presParOf" srcId="{AEFF7C87-88EF-4A6E-9A30-8778212772EE}" destId="{7502A033-0153-494D-A355-AA4B1E6DA928}" srcOrd="13" destOrd="0" presId="urn:microsoft.com/office/officeart/2005/8/layout/vProcess5"/>
    <dgm:cxn modelId="{5656E7B1-7BBD-466A-A6F0-005ACC487E57}" type="presParOf" srcId="{AEFF7C87-88EF-4A6E-9A30-8778212772EE}" destId="{F5E92F1C-CFFC-4899-8DBF-CB2328EB687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A927FA-F016-4EDC-8EC6-5CEBE079F7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62C995-5122-4602-9402-221801BB26DB}">
      <dgm:prSet/>
      <dgm:spPr/>
      <dgm:t>
        <a:bodyPr/>
        <a:lstStyle/>
        <a:p>
          <a:r>
            <a:rPr lang="en-GB"/>
            <a:t>Strengths: Mobile, eco-friendly, cost-efficient, high quality,DBS check.</a:t>
          </a:r>
          <a:br>
            <a:rPr lang="en-GB"/>
          </a:br>
          <a:endParaRPr lang="en-US"/>
        </a:p>
      </dgm:t>
    </dgm:pt>
    <dgm:pt modelId="{D1834CD7-D75C-47A6-A36B-069A849A270A}" type="parTrans" cxnId="{BB20240C-2E6E-402B-833D-6A284158E704}">
      <dgm:prSet/>
      <dgm:spPr/>
      <dgm:t>
        <a:bodyPr/>
        <a:lstStyle/>
        <a:p>
          <a:endParaRPr lang="en-US"/>
        </a:p>
      </dgm:t>
    </dgm:pt>
    <dgm:pt modelId="{B7376A5E-88D4-4F01-94C4-DD9A9B30D66A}" type="sibTrans" cxnId="{BB20240C-2E6E-402B-833D-6A284158E704}">
      <dgm:prSet/>
      <dgm:spPr/>
      <dgm:t>
        <a:bodyPr/>
        <a:lstStyle/>
        <a:p>
          <a:endParaRPr lang="en-US"/>
        </a:p>
      </dgm:t>
    </dgm:pt>
    <dgm:pt modelId="{A07BEF76-1E1F-4FB6-8B7A-E5EA90DD41E6}">
      <dgm:prSet/>
      <dgm:spPr/>
      <dgm:t>
        <a:bodyPr/>
        <a:lstStyle/>
        <a:p>
          <a:r>
            <a:rPr lang="en-GB"/>
            <a:t>Weaknesses: Weather dependent, one man operation, travel time.</a:t>
          </a:r>
          <a:br>
            <a:rPr lang="en-GB"/>
          </a:br>
          <a:endParaRPr lang="en-US"/>
        </a:p>
      </dgm:t>
    </dgm:pt>
    <dgm:pt modelId="{6DCE07EE-48FB-4818-862E-243ED34F9AB8}" type="parTrans" cxnId="{38716884-9181-4365-9707-77400ADC57D7}">
      <dgm:prSet/>
      <dgm:spPr/>
      <dgm:t>
        <a:bodyPr/>
        <a:lstStyle/>
        <a:p>
          <a:endParaRPr lang="en-US"/>
        </a:p>
      </dgm:t>
    </dgm:pt>
    <dgm:pt modelId="{72BF8A51-E81B-4B64-BF52-F3F0CFEA8663}" type="sibTrans" cxnId="{38716884-9181-4365-9707-77400ADC57D7}">
      <dgm:prSet/>
      <dgm:spPr/>
      <dgm:t>
        <a:bodyPr/>
        <a:lstStyle/>
        <a:p>
          <a:endParaRPr lang="en-US"/>
        </a:p>
      </dgm:t>
    </dgm:pt>
    <dgm:pt modelId="{6FB594A4-753C-4498-8556-4EDCECD0C70B}">
      <dgm:prSet/>
      <dgm:spPr/>
      <dgm:t>
        <a:bodyPr/>
        <a:lstStyle/>
        <a:p>
          <a:r>
            <a:rPr lang="en-GB"/>
            <a:t>Opportunities: Growing demand, partnerships, expansion.</a:t>
          </a:r>
          <a:br>
            <a:rPr lang="en-GB"/>
          </a:br>
          <a:endParaRPr lang="en-US"/>
        </a:p>
      </dgm:t>
    </dgm:pt>
    <dgm:pt modelId="{DEC85E2B-DAD7-4A2B-A01C-F6D7DA5BF261}" type="parTrans" cxnId="{1692B75C-E0E6-4596-9A22-3D0F38B97C88}">
      <dgm:prSet/>
      <dgm:spPr/>
      <dgm:t>
        <a:bodyPr/>
        <a:lstStyle/>
        <a:p>
          <a:endParaRPr lang="en-US"/>
        </a:p>
      </dgm:t>
    </dgm:pt>
    <dgm:pt modelId="{31E4F70B-98E9-4662-B9D3-399AD5E1CEA2}" type="sibTrans" cxnId="{1692B75C-E0E6-4596-9A22-3D0F38B97C88}">
      <dgm:prSet/>
      <dgm:spPr/>
      <dgm:t>
        <a:bodyPr/>
        <a:lstStyle/>
        <a:p>
          <a:endParaRPr lang="en-US"/>
        </a:p>
      </dgm:t>
    </dgm:pt>
    <dgm:pt modelId="{0710E577-A442-442E-97CF-5B40B3A9ED74}">
      <dgm:prSet/>
      <dgm:spPr/>
      <dgm:t>
        <a:bodyPr/>
        <a:lstStyle/>
        <a:p>
          <a:r>
            <a:rPr lang="en-GB"/>
            <a:t>Threats: Fuel prices, competition, cost of living, traffic.</a:t>
          </a:r>
          <a:endParaRPr lang="en-US"/>
        </a:p>
      </dgm:t>
    </dgm:pt>
    <dgm:pt modelId="{28308E9A-DB8C-4126-89F5-4C2C44E51648}" type="parTrans" cxnId="{39D9430B-4C5E-48E8-9941-529A66F18B88}">
      <dgm:prSet/>
      <dgm:spPr/>
      <dgm:t>
        <a:bodyPr/>
        <a:lstStyle/>
        <a:p>
          <a:endParaRPr lang="en-US"/>
        </a:p>
      </dgm:t>
    </dgm:pt>
    <dgm:pt modelId="{E01012D5-3426-4DF1-AD4B-0C08845955AF}" type="sibTrans" cxnId="{39D9430B-4C5E-48E8-9941-529A66F18B88}">
      <dgm:prSet/>
      <dgm:spPr/>
      <dgm:t>
        <a:bodyPr/>
        <a:lstStyle/>
        <a:p>
          <a:endParaRPr lang="en-US"/>
        </a:p>
      </dgm:t>
    </dgm:pt>
    <dgm:pt modelId="{F3470A7E-AA92-4363-8A90-94C808603C1C}" type="pres">
      <dgm:prSet presAssocID="{00A927FA-F016-4EDC-8EC6-5CEBE079F76B}" presName="linear" presStyleCnt="0">
        <dgm:presLayoutVars>
          <dgm:animLvl val="lvl"/>
          <dgm:resizeHandles val="exact"/>
        </dgm:presLayoutVars>
      </dgm:prSet>
      <dgm:spPr/>
    </dgm:pt>
    <dgm:pt modelId="{F76D6FBD-B208-4070-8988-1DC2816317C9}" type="pres">
      <dgm:prSet presAssocID="{F262C995-5122-4602-9402-221801BB26DB}" presName="parentText" presStyleLbl="node1" presStyleIdx="0" presStyleCnt="4">
        <dgm:presLayoutVars>
          <dgm:chMax val="0"/>
          <dgm:bulletEnabled val="1"/>
        </dgm:presLayoutVars>
      </dgm:prSet>
      <dgm:spPr/>
    </dgm:pt>
    <dgm:pt modelId="{DCA952F5-D63F-4FE6-82B6-78F8DE5E87F2}" type="pres">
      <dgm:prSet presAssocID="{B7376A5E-88D4-4F01-94C4-DD9A9B30D66A}" presName="spacer" presStyleCnt="0"/>
      <dgm:spPr/>
    </dgm:pt>
    <dgm:pt modelId="{A81CF635-C805-455D-BE4E-86D3E1D6608A}" type="pres">
      <dgm:prSet presAssocID="{A07BEF76-1E1F-4FB6-8B7A-E5EA90DD41E6}" presName="parentText" presStyleLbl="node1" presStyleIdx="1" presStyleCnt="4">
        <dgm:presLayoutVars>
          <dgm:chMax val="0"/>
          <dgm:bulletEnabled val="1"/>
        </dgm:presLayoutVars>
      </dgm:prSet>
      <dgm:spPr/>
    </dgm:pt>
    <dgm:pt modelId="{E32C19DB-9220-4540-9F51-D99623EB0633}" type="pres">
      <dgm:prSet presAssocID="{72BF8A51-E81B-4B64-BF52-F3F0CFEA8663}" presName="spacer" presStyleCnt="0"/>
      <dgm:spPr/>
    </dgm:pt>
    <dgm:pt modelId="{CC5C9CA7-C771-4E49-BC2C-B14AA8C18246}" type="pres">
      <dgm:prSet presAssocID="{6FB594A4-753C-4498-8556-4EDCECD0C70B}" presName="parentText" presStyleLbl="node1" presStyleIdx="2" presStyleCnt="4">
        <dgm:presLayoutVars>
          <dgm:chMax val="0"/>
          <dgm:bulletEnabled val="1"/>
        </dgm:presLayoutVars>
      </dgm:prSet>
      <dgm:spPr/>
    </dgm:pt>
    <dgm:pt modelId="{84F3F0CC-59B9-40A2-8E21-7CBE22DA76A9}" type="pres">
      <dgm:prSet presAssocID="{31E4F70B-98E9-4662-B9D3-399AD5E1CEA2}" presName="spacer" presStyleCnt="0"/>
      <dgm:spPr/>
    </dgm:pt>
    <dgm:pt modelId="{F0E77DA0-864B-4C5A-A614-46FDEBC69130}" type="pres">
      <dgm:prSet presAssocID="{0710E577-A442-442E-97CF-5B40B3A9ED74}" presName="parentText" presStyleLbl="node1" presStyleIdx="3" presStyleCnt="4">
        <dgm:presLayoutVars>
          <dgm:chMax val="0"/>
          <dgm:bulletEnabled val="1"/>
        </dgm:presLayoutVars>
      </dgm:prSet>
      <dgm:spPr/>
    </dgm:pt>
  </dgm:ptLst>
  <dgm:cxnLst>
    <dgm:cxn modelId="{39D9430B-4C5E-48E8-9941-529A66F18B88}" srcId="{00A927FA-F016-4EDC-8EC6-5CEBE079F76B}" destId="{0710E577-A442-442E-97CF-5B40B3A9ED74}" srcOrd="3" destOrd="0" parTransId="{28308E9A-DB8C-4126-89F5-4C2C44E51648}" sibTransId="{E01012D5-3426-4DF1-AD4B-0C08845955AF}"/>
    <dgm:cxn modelId="{BB20240C-2E6E-402B-833D-6A284158E704}" srcId="{00A927FA-F016-4EDC-8EC6-5CEBE079F76B}" destId="{F262C995-5122-4602-9402-221801BB26DB}" srcOrd="0" destOrd="0" parTransId="{D1834CD7-D75C-47A6-A36B-069A849A270A}" sibTransId="{B7376A5E-88D4-4F01-94C4-DD9A9B30D66A}"/>
    <dgm:cxn modelId="{2CBB1718-264F-44C3-94DF-4AD78E2E960A}" type="presOf" srcId="{F262C995-5122-4602-9402-221801BB26DB}" destId="{F76D6FBD-B208-4070-8988-1DC2816317C9}" srcOrd="0" destOrd="0" presId="urn:microsoft.com/office/officeart/2005/8/layout/vList2"/>
    <dgm:cxn modelId="{1692B75C-E0E6-4596-9A22-3D0F38B97C88}" srcId="{00A927FA-F016-4EDC-8EC6-5CEBE079F76B}" destId="{6FB594A4-753C-4498-8556-4EDCECD0C70B}" srcOrd="2" destOrd="0" parTransId="{DEC85E2B-DAD7-4A2B-A01C-F6D7DA5BF261}" sibTransId="{31E4F70B-98E9-4662-B9D3-399AD5E1CEA2}"/>
    <dgm:cxn modelId="{4E565861-0271-4F56-BDFA-3A02B04E2B80}" type="presOf" srcId="{00A927FA-F016-4EDC-8EC6-5CEBE079F76B}" destId="{F3470A7E-AA92-4363-8A90-94C808603C1C}" srcOrd="0" destOrd="0" presId="urn:microsoft.com/office/officeart/2005/8/layout/vList2"/>
    <dgm:cxn modelId="{38716884-9181-4365-9707-77400ADC57D7}" srcId="{00A927FA-F016-4EDC-8EC6-5CEBE079F76B}" destId="{A07BEF76-1E1F-4FB6-8B7A-E5EA90DD41E6}" srcOrd="1" destOrd="0" parTransId="{6DCE07EE-48FB-4818-862E-243ED34F9AB8}" sibTransId="{72BF8A51-E81B-4B64-BF52-F3F0CFEA8663}"/>
    <dgm:cxn modelId="{1AC00E99-E08C-40CF-B333-6D1939EAA1D6}" type="presOf" srcId="{A07BEF76-1E1F-4FB6-8B7A-E5EA90DD41E6}" destId="{A81CF635-C805-455D-BE4E-86D3E1D6608A}" srcOrd="0" destOrd="0" presId="urn:microsoft.com/office/officeart/2005/8/layout/vList2"/>
    <dgm:cxn modelId="{BCE54DC3-7F9F-45F1-A50C-AE14AF391E34}" type="presOf" srcId="{6FB594A4-753C-4498-8556-4EDCECD0C70B}" destId="{CC5C9CA7-C771-4E49-BC2C-B14AA8C18246}" srcOrd="0" destOrd="0" presId="urn:microsoft.com/office/officeart/2005/8/layout/vList2"/>
    <dgm:cxn modelId="{9C9CB6EB-CAA6-4962-AD1C-BF177396EF8E}" type="presOf" srcId="{0710E577-A442-442E-97CF-5B40B3A9ED74}" destId="{F0E77DA0-864B-4C5A-A614-46FDEBC69130}" srcOrd="0" destOrd="0" presId="urn:microsoft.com/office/officeart/2005/8/layout/vList2"/>
    <dgm:cxn modelId="{75C5845F-BAFC-44B9-81DA-166F0AA4823B}" type="presParOf" srcId="{F3470A7E-AA92-4363-8A90-94C808603C1C}" destId="{F76D6FBD-B208-4070-8988-1DC2816317C9}" srcOrd="0" destOrd="0" presId="urn:microsoft.com/office/officeart/2005/8/layout/vList2"/>
    <dgm:cxn modelId="{F49F6FBD-5E9D-4C4B-95F5-AB507EF79AC7}" type="presParOf" srcId="{F3470A7E-AA92-4363-8A90-94C808603C1C}" destId="{DCA952F5-D63F-4FE6-82B6-78F8DE5E87F2}" srcOrd="1" destOrd="0" presId="urn:microsoft.com/office/officeart/2005/8/layout/vList2"/>
    <dgm:cxn modelId="{EE01024A-48C5-4ED5-BEF3-5B77B857E016}" type="presParOf" srcId="{F3470A7E-AA92-4363-8A90-94C808603C1C}" destId="{A81CF635-C805-455D-BE4E-86D3E1D6608A}" srcOrd="2" destOrd="0" presId="urn:microsoft.com/office/officeart/2005/8/layout/vList2"/>
    <dgm:cxn modelId="{25D4E33D-AAA7-43F4-8497-D41B75BCFEEE}" type="presParOf" srcId="{F3470A7E-AA92-4363-8A90-94C808603C1C}" destId="{E32C19DB-9220-4540-9F51-D99623EB0633}" srcOrd="3" destOrd="0" presId="urn:microsoft.com/office/officeart/2005/8/layout/vList2"/>
    <dgm:cxn modelId="{70FCFEAB-8D1B-4915-8837-BA911FE60C70}" type="presParOf" srcId="{F3470A7E-AA92-4363-8A90-94C808603C1C}" destId="{CC5C9CA7-C771-4E49-BC2C-B14AA8C18246}" srcOrd="4" destOrd="0" presId="urn:microsoft.com/office/officeart/2005/8/layout/vList2"/>
    <dgm:cxn modelId="{AFC0B0AC-E52C-4194-8922-41BDED9B5C00}" type="presParOf" srcId="{F3470A7E-AA92-4363-8A90-94C808603C1C}" destId="{84F3F0CC-59B9-40A2-8E21-7CBE22DA76A9}" srcOrd="5" destOrd="0" presId="urn:microsoft.com/office/officeart/2005/8/layout/vList2"/>
    <dgm:cxn modelId="{2E0740C1-8BCD-44A0-9355-4528F9695910}" type="presParOf" srcId="{F3470A7E-AA92-4363-8A90-94C808603C1C}" destId="{F0E77DA0-864B-4C5A-A614-46FDEBC6913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CF9EC-259A-4D51-9E42-08A8781360E8}">
      <dsp:nvSpPr>
        <dsp:cNvPr id="0" name=""/>
        <dsp:cNvSpPr/>
      </dsp:nvSpPr>
      <dsp:spPr>
        <a:xfrm>
          <a:off x="2856407" y="806026"/>
          <a:ext cx="620898" cy="91440"/>
        </a:xfrm>
        <a:custGeom>
          <a:avLst/>
          <a:gdLst/>
          <a:ahLst/>
          <a:cxnLst/>
          <a:rect l="0" t="0" r="0" b="0"/>
          <a:pathLst>
            <a:path>
              <a:moveTo>
                <a:pt x="0" y="45720"/>
              </a:moveTo>
              <a:lnTo>
                <a:pt x="62089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848489"/>
        <a:ext cx="32574" cy="6514"/>
      </dsp:txXfrm>
    </dsp:sp>
    <dsp:sp modelId="{4EA0E124-5CAE-4503-A9AF-4DE56497B07C}">
      <dsp:nvSpPr>
        <dsp:cNvPr id="0" name=""/>
        <dsp:cNvSpPr/>
      </dsp:nvSpPr>
      <dsp:spPr>
        <a:xfrm>
          <a:off x="25605" y="1966"/>
          <a:ext cx="2832601" cy="169956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US" sz="2800" kern="1200"/>
            <a:t>Business Overview</a:t>
          </a:r>
        </a:p>
      </dsp:txBody>
      <dsp:txXfrm>
        <a:off x="25605" y="1966"/>
        <a:ext cx="2832601" cy="1699561"/>
      </dsp:txXfrm>
    </dsp:sp>
    <dsp:sp modelId="{7170F5A8-B09E-4E5D-A18F-C4FFF618C959}">
      <dsp:nvSpPr>
        <dsp:cNvPr id="0" name=""/>
        <dsp:cNvSpPr/>
      </dsp:nvSpPr>
      <dsp:spPr>
        <a:xfrm>
          <a:off x="1441906" y="1699727"/>
          <a:ext cx="3484100" cy="620898"/>
        </a:xfrm>
        <a:custGeom>
          <a:avLst/>
          <a:gdLst/>
          <a:ahLst/>
          <a:cxnLst/>
          <a:rect l="0" t="0" r="0" b="0"/>
          <a:pathLst>
            <a:path>
              <a:moveTo>
                <a:pt x="3484100" y="0"/>
              </a:moveTo>
              <a:lnTo>
                <a:pt x="3484100" y="327549"/>
              </a:lnTo>
              <a:lnTo>
                <a:pt x="0" y="327549"/>
              </a:lnTo>
              <a:lnTo>
                <a:pt x="0" y="620898"/>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5344" y="2006919"/>
        <a:ext cx="177224" cy="6514"/>
      </dsp:txXfrm>
    </dsp:sp>
    <dsp:sp modelId="{C2FB23C2-AB88-4C5C-81AF-CF9838F66E1B}">
      <dsp:nvSpPr>
        <dsp:cNvPr id="0" name=""/>
        <dsp:cNvSpPr/>
      </dsp:nvSpPr>
      <dsp:spPr>
        <a:xfrm>
          <a:off x="3509705" y="1966"/>
          <a:ext cx="2832601" cy="1699561"/>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GB" sz="2800" kern="1200"/>
            <a:t>Mobile eco-friendly car valeting</a:t>
          </a:r>
          <a:endParaRPr lang="en-US" sz="2800" kern="1200"/>
        </a:p>
      </dsp:txBody>
      <dsp:txXfrm>
        <a:off x="3509705" y="1966"/>
        <a:ext cx="2832601" cy="1699561"/>
      </dsp:txXfrm>
    </dsp:sp>
    <dsp:sp modelId="{43AF02E8-416F-4453-86CE-1EDCB23CFA76}">
      <dsp:nvSpPr>
        <dsp:cNvPr id="0" name=""/>
        <dsp:cNvSpPr/>
      </dsp:nvSpPr>
      <dsp:spPr>
        <a:xfrm>
          <a:off x="2856407" y="3157086"/>
          <a:ext cx="620898" cy="91440"/>
        </a:xfrm>
        <a:custGeom>
          <a:avLst/>
          <a:gdLst/>
          <a:ahLst/>
          <a:cxnLst/>
          <a:rect l="0" t="0" r="0" b="0"/>
          <a:pathLst>
            <a:path>
              <a:moveTo>
                <a:pt x="0" y="45720"/>
              </a:moveTo>
              <a:lnTo>
                <a:pt x="620898" y="4572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3199549"/>
        <a:ext cx="32574" cy="6514"/>
      </dsp:txXfrm>
    </dsp:sp>
    <dsp:sp modelId="{2D21F150-BADA-494F-8C54-16D5059646F4}">
      <dsp:nvSpPr>
        <dsp:cNvPr id="0" name=""/>
        <dsp:cNvSpPr/>
      </dsp:nvSpPr>
      <dsp:spPr>
        <a:xfrm>
          <a:off x="25605" y="2353025"/>
          <a:ext cx="2832601" cy="1699561"/>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GB" sz="2800" kern="1200"/>
            <a:t>Exterior &amp; interior cleaning</a:t>
          </a:r>
          <a:endParaRPr lang="en-US" sz="2800" kern="1200"/>
        </a:p>
      </dsp:txBody>
      <dsp:txXfrm>
        <a:off x="25605" y="2353025"/>
        <a:ext cx="2832601" cy="1699561"/>
      </dsp:txXfrm>
    </dsp:sp>
    <dsp:sp modelId="{B54BA496-33A5-4386-9FC4-5CE3585A130E}">
      <dsp:nvSpPr>
        <dsp:cNvPr id="0" name=""/>
        <dsp:cNvSpPr/>
      </dsp:nvSpPr>
      <dsp:spPr>
        <a:xfrm>
          <a:off x="1441906" y="4050787"/>
          <a:ext cx="3484100" cy="620898"/>
        </a:xfrm>
        <a:custGeom>
          <a:avLst/>
          <a:gdLst/>
          <a:ahLst/>
          <a:cxnLst/>
          <a:rect l="0" t="0" r="0" b="0"/>
          <a:pathLst>
            <a:path>
              <a:moveTo>
                <a:pt x="3484100" y="0"/>
              </a:moveTo>
              <a:lnTo>
                <a:pt x="3484100" y="327549"/>
              </a:lnTo>
              <a:lnTo>
                <a:pt x="0" y="327549"/>
              </a:lnTo>
              <a:lnTo>
                <a:pt x="0" y="620898"/>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5344" y="4357978"/>
        <a:ext cx="177224" cy="6514"/>
      </dsp:txXfrm>
    </dsp:sp>
    <dsp:sp modelId="{DF6BF61C-1F95-4AEF-8205-6269636CEB85}">
      <dsp:nvSpPr>
        <dsp:cNvPr id="0" name=""/>
        <dsp:cNvSpPr/>
      </dsp:nvSpPr>
      <dsp:spPr>
        <a:xfrm>
          <a:off x="3509705" y="2353025"/>
          <a:ext cx="2832601" cy="1699561"/>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GB" sz="2800" kern="1200"/>
            <a:t>Polishing &amp; headlight restoration</a:t>
          </a:r>
          <a:endParaRPr lang="en-US" sz="2800" kern="1200"/>
        </a:p>
      </dsp:txBody>
      <dsp:txXfrm>
        <a:off x="3509705" y="2353025"/>
        <a:ext cx="2832601" cy="1699561"/>
      </dsp:txXfrm>
    </dsp:sp>
    <dsp:sp modelId="{1BC0462F-C865-416E-AD27-A3E0389811ED}">
      <dsp:nvSpPr>
        <dsp:cNvPr id="0" name=""/>
        <dsp:cNvSpPr/>
      </dsp:nvSpPr>
      <dsp:spPr>
        <a:xfrm>
          <a:off x="2856407" y="5508146"/>
          <a:ext cx="620898" cy="91440"/>
        </a:xfrm>
        <a:custGeom>
          <a:avLst/>
          <a:gdLst/>
          <a:ahLst/>
          <a:cxnLst/>
          <a:rect l="0" t="0" r="0" b="0"/>
          <a:pathLst>
            <a:path>
              <a:moveTo>
                <a:pt x="0" y="45720"/>
              </a:moveTo>
              <a:lnTo>
                <a:pt x="620898"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569" y="5550608"/>
        <a:ext cx="32574" cy="6514"/>
      </dsp:txXfrm>
    </dsp:sp>
    <dsp:sp modelId="{CEC49BF1-7D0A-4654-8E92-7D0B5167D29E}">
      <dsp:nvSpPr>
        <dsp:cNvPr id="0" name=""/>
        <dsp:cNvSpPr/>
      </dsp:nvSpPr>
      <dsp:spPr>
        <a:xfrm>
          <a:off x="25605" y="4704085"/>
          <a:ext cx="2832601" cy="1699561"/>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GB" sz="2800" kern="1200"/>
            <a:t>Small maintenance tasks</a:t>
          </a:r>
          <a:endParaRPr lang="en-US" sz="2800" kern="1200"/>
        </a:p>
      </dsp:txBody>
      <dsp:txXfrm>
        <a:off x="25605" y="4704085"/>
        <a:ext cx="2832601" cy="1699561"/>
      </dsp:txXfrm>
    </dsp:sp>
    <dsp:sp modelId="{4A72DA1D-6B42-4803-8FCB-1B15C5B0B1E1}">
      <dsp:nvSpPr>
        <dsp:cNvPr id="0" name=""/>
        <dsp:cNvSpPr/>
      </dsp:nvSpPr>
      <dsp:spPr>
        <a:xfrm>
          <a:off x="3509705" y="4704085"/>
          <a:ext cx="2832601" cy="169956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8800" tIns="145695" rIns="138800" bIns="145695" numCol="1" spcCol="1270" anchor="ctr" anchorCtr="0">
          <a:noAutofit/>
        </a:bodyPr>
        <a:lstStyle/>
        <a:p>
          <a:pPr marL="0" lvl="0" indent="0" algn="ctr" defTabSz="1244600">
            <a:lnSpc>
              <a:spcPct val="90000"/>
            </a:lnSpc>
            <a:spcBef>
              <a:spcPct val="0"/>
            </a:spcBef>
            <a:spcAft>
              <a:spcPct val="35000"/>
            </a:spcAft>
            <a:buNone/>
            <a:defRPr cap="all"/>
          </a:pPr>
          <a:r>
            <a:rPr lang="en-GB" sz="2800" kern="1200"/>
            <a:t>Convenient home-service model</a:t>
          </a:r>
          <a:endParaRPr lang="en-US" sz="2800" kern="1200"/>
        </a:p>
      </dsp:txBody>
      <dsp:txXfrm>
        <a:off x="3509705" y="4704085"/>
        <a:ext cx="2832601" cy="16995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E91E6-7DE7-4DC2-9BC4-B4481F5018C7}">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6B47E648-5856-4D87-BD6E-65D509E0C766}">
      <dsp:nvSpPr>
        <dsp:cNvPr id="0" name=""/>
        <dsp:cNvSpPr/>
      </dsp:nvSpPr>
      <dsp:spPr>
        <a:xfrm>
          <a:off x="487732" y="2994"/>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t>Mission Statement:</a:t>
          </a:r>
          <a:endParaRPr lang="en-US" sz="1400" kern="1200"/>
        </a:p>
      </dsp:txBody>
      <dsp:txXfrm>
        <a:off x="487732" y="2994"/>
        <a:ext cx="2757264" cy="1654358"/>
      </dsp:txXfrm>
    </dsp:sp>
    <dsp:sp modelId="{531393C3-4627-40B8-A066-DFC3223D3690}">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63C2B147-EA12-4C6C-AE96-CC54E34674C8}">
      <dsp:nvSpPr>
        <dsp:cNvPr id="0" name=""/>
        <dsp:cNvSpPr/>
      </dsp:nvSpPr>
      <dsp:spPr>
        <a:xfrm>
          <a:off x="3879167" y="2994"/>
          <a:ext cx="2757264" cy="165435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dirty="0"/>
            <a:t>To deliver convenient, eco-friendly, high-quality car valeting directly to the customer, ensuring safety, trust and exceptional service.</a:t>
          </a:r>
          <a:endParaRPr lang="en-US" sz="1400" kern="1200" dirty="0"/>
        </a:p>
      </dsp:txBody>
      <dsp:txXfrm>
        <a:off x="3879167" y="2994"/>
        <a:ext cx="2757264" cy="1654358"/>
      </dsp:txXfrm>
    </dsp:sp>
    <dsp:sp modelId="{B03467FA-AFED-4085-9984-8E07CAB9C57C}">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7CB13D26-1AF4-4A9D-A843-CFD9B1761E70}">
      <dsp:nvSpPr>
        <dsp:cNvPr id="0" name=""/>
        <dsp:cNvSpPr/>
      </dsp:nvSpPr>
      <dsp:spPr>
        <a:xfrm>
          <a:off x="7270602" y="2994"/>
          <a:ext cx="2757264" cy="165435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t>Aim:</a:t>
          </a:r>
          <a:endParaRPr lang="en-US" sz="1400" kern="1200"/>
        </a:p>
      </dsp:txBody>
      <dsp:txXfrm>
        <a:off x="7270602" y="2994"/>
        <a:ext cx="2757264" cy="1654358"/>
      </dsp:txXfrm>
    </dsp:sp>
    <dsp:sp modelId="{A64CB12B-718E-48C7-A9C3-742820CC2A56}">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84D43A4E-A1DC-4222-96D9-7E5A325A1E10}">
      <dsp:nvSpPr>
        <dsp:cNvPr id="0" name=""/>
        <dsp:cNvSpPr/>
      </dsp:nvSpPr>
      <dsp:spPr>
        <a:xfrm>
          <a:off x="487732" y="2291523"/>
          <a:ext cx="2757264" cy="165435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dirty="0"/>
            <a:t>To become the leading mobile car valeting service in the local area by focusing on convenience, sustainability, and premium quality.</a:t>
          </a:r>
          <a:endParaRPr lang="en-US" sz="1400" kern="1200" dirty="0"/>
        </a:p>
      </dsp:txBody>
      <dsp:txXfrm>
        <a:off x="487732" y="2291523"/>
        <a:ext cx="2757264" cy="1654358"/>
      </dsp:txXfrm>
    </dsp:sp>
    <dsp:sp modelId="{024EE429-97C9-426B-9174-5883B871CE64}">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266E01FB-EBF3-4D5A-80FC-1BD953D4F7C5}">
      <dsp:nvSpPr>
        <dsp:cNvPr id="0" name=""/>
        <dsp:cNvSpPr/>
      </dsp:nvSpPr>
      <dsp:spPr>
        <a:xfrm>
          <a:off x="3879167" y="2291523"/>
          <a:ext cx="2757264" cy="165435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t>USP</a:t>
          </a:r>
          <a:endParaRPr lang="en-US" sz="1400" kern="1200"/>
        </a:p>
      </dsp:txBody>
      <dsp:txXfrm>
        <a:off x="3879167" y="2291523"/>
        <a:ext cx="2757264" cy="1654358"/>
      </dsp:txXfrm>
    </dsp:sp>
    <dsp:sp modelId="{5EEA98D3-5AAE-4035-909B-B583EA0A434B}">
      <dsp:nvSpPr>
        <dsp:cNvPr id="0" name=""/>
        <dsp:cNvSpPr/>
      </dsp:nvSpPr>
      <dsp:spPr>
        <a:xfrm>
          <a:off x="7270602" y="2291523"/>
          <a:ext cx="2757264" cy="165435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622300">
            <a:lnSpc>
              <a:spcPct val="90000"/>
            </a:lnSpc>
            <a:spcBef>
              <a:spcPct val="0"/>
            </a:spcBef>
            <a:spcAft>
              <a:spcPct val="35000"/>
            </a:spcAft>
            <a:buNone/>
          </a:pPr>
          <a:r>
            <a:rPr lang="en-GB" sz="1400" kern="1200"/>
            <a:t>We come to the customer with eco-friendly car cleaning, offering fast and reliable service from fully trained and DBS checked staff, so customers feel safe and trust the quality of our work.</a:t>
          </a:r>
          <a:endParaRPr lang="en-US" sz="1400" kern="1200"/>
        </a:p>
      </dsp:txBody>
      <dsp:txXfrm>
        <a:off x="7270602" y="2291523"/>
        <a:ext cx="2757264" cy="16543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121C2-4D3F-4389-BC28-44ECF9169CB4}">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Specific: Acquire at least 100 new client bookings within the first 12 months of operation.</a:t>
          </a:r>
          <a:endParaRPr lang="en-US" sz="1600" kern="1200"/>
        </a:p>
      </dsp:txBody>
      <dsp:txXfrm>
        <a:off x="19451" y="19451"/>
        <a:ext cx="7620120" cy="625190"/>
      </dsp:txXfrm>
    </dsp:sp>
    <dsp:sp modelId="{6D164E2A-82D7-44F9-97B3-7F128AB24A1C}">
      <dsp:nvSpPr>
        <dsp:cNvPr id="0" name=""/>
        <dsp:cNvSpPr/>
      </dsp:nvSpPr>
      <dsp:spPr>
        <a:xfrm>
          <a:off x="628350" y="756328"/>
          <a:ext cx="8414428" cy="6640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Measurable: Achieve an average customer satisfaction rating of 8/9 or higher, measured monthly through short feedback surveys.</a:t>
          </a:r>
          <a:endParaRPr lang="en-US" sz="1600" kern="1200"/>
        </a:p>
      </dsp:txBody>
      <dsp:txXfrm>
        <a:off x="647801" y="775779"/>
        <a:ext cx="7315515" cy="625190"/>
      </dsp:txXfrm>
    </dsp:sp>
    <dsp:sp modelId="{5B78A824-AD19-4074-8F99-2132EBFEE042}">
      <dsp:nvSpPr>
        <dsp:cNvPr id="0" name=""/>
        <dsp:cNvSpPr/>
      </dsp:nvSpPr>
      <dsp:spPr>
        <a:xfrm>
          <a:off x="1256700" y="1512656"/>
          <a:ext cx="8414428" cy="66409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Achievable: To purchase all required eco-friendly cleaning products within the first month of launching.</a:t>
          </a:r>
          <a:endParaRPr lang="en-US" sz="1600" kern="1200"/>
        </a:p>
      </dsp:txBody>
      <dsp:txXfrm>
        <a:off x="1276151" y="1532107"/>
        <a:ext cx="7315515" cy="625190"/>
      </dsp:txXfrm>
    </dsp:sp>
    <dsp:sp modelId="{9D35B9D2-5525-4F05-B372-01CA8CFAB07C}">
      <dsp:nvSpPr>
        <dsp:cNvPr id="0" name=""/>
        <dsp:cNvSpPr/>
      </dsp:nvSpPr>
      <dsp:spPr>
        <a:xfrm>
          <a:off x="1885050" y="2268984"/>
          <a:ext cx="8414428" cy="66409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Relevant: To introduce an online booking system to improve customer convenience and reduce booking time.</a:t>
          </a:r>
          <a:endParaRPr lang="en-US" sz="1600" kern="1200" dirty="0"/>
        </a:p>
      </dsp:txBody>
      <dsp:txXfrm>
        <a:off x="1904501" y="2288435"/>
        <a:ext cx="7315515" cy="625190"/>
      </dsp:txXfrm>
    </dsp:sp>
    <dsp:sp modelId="{38FAAA7A-E5AB-40FC-A47C-5F5F5ECFFBF7}">
      <dsp:nvSpPr>
        <dsp:cNvPr id="0" name=""/>
        <dsp:cNvSpPr/>
      </dsp:nvSpPr>
      <dsp:spPr>
        <a:xfrm>
          <a:off x="2513400" y="3025312"/>
          <a:ext cx="8414428" cy="664092"/>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Time bound: Launch in first month, run an initial 3 months marketing campaign, and conduct quarterly performance reviews in Months 3, 6, 9, and 12.</a:t>
          </a:r>
          <a:endParaRPr lang="en-US" sz="1600" kern="1200" dirty="0"/>
        </a:p>
      </dsp:txBody>
      <dsp:txXfrm>
        <a:off x="2532851" y="3044763"/>
        <a:ext cx="7315515" cy="625190"/>
      </dsp:txXfrm>
    </dsp:sp>
    <dsp:sp modelId="{F317029E-7635-43F5-88BD-930BCC5E8437}">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46F34193-89F9-40A5-BB5A-71280B74338F}">
      <dsp:nvSpPr>
        <dsp:cNvPr id="0" name=""/>
        <dsp:cNvSpPr/>
      </dsp:nvSpPr>
      <dsp:spPr>
        <a:xfrm>
          <a:off x="861111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0C578E9B-D8D8-4353-9568-0D9CA5064DBB}">
      <dsp:nvSpPr>
        <dsp:cNvPr id="0" name=""/>
        <dsp:cNvSpPr/>
      </dsp:nvSpPr>
      <dsp:spPr>
        <a:xfrm>
          <a:off x="9239468"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1B40FCC7-A7D6-4393-A61B-283496D374E0}">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D6FBD-B208-4070-8988-1DC2816317C9}">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Strengths: Mobile, eco-friendly, cost-efficient, high quality,DBS check.</a:t>
          </a:r>
          <a:br>
            <a:rPr lang="en-GB" sz="2300" kern="1200"/>
          </a:br>
          <a:endParaRPr lang="en-US" sz="2300" kern="1200"/>
        </a:p>
      </dsp:txBody>
      <dsp:txXfrm>
        <a:off x="61741" y="159800"/>
        <a:ext cx="6543351" cy="1141288"/>
      </dsp:txXfrm>
    </dsp:sp>
    <dsp:sp modelId="{A81CF635-C805-455D-BE4E-86D3E1D6608A}">
      <dsp:nvSpPr>
        <dsp:cNvPr id="0" name=""/>
        <dsp:cNvSpPr/>
      </dsp:nvSpPr>
      <dsp:spPr>
        <a:xfrm>
          <a:off x="0" y="1429069"/>
          <a:ext cx="6666833" cy="126477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Weaknesses: Weather dependent, one man operation, travel time.</a:t>
          </a:r>
          <a:br>
            <a:rPr lang="en-GB" sz="2300" kern="1200"/>
          </a:br>
          <a:endParaRPr lang="en-US" sz="2300" kern="1200"/>
        </a:p>
      </dsp:txBody>
      <dsp:txXfrm>
        <a:off x="61741" y="1490810"/>
        <a:ext cx="6543351" cy="1141288"/>
      </dsp:txXfrm>
    </dsp:sp>
    <dsp:sp modelId="{CC5C9CA7-C771-4E49-BC2C-B14AA8C18246}">
      <dsp:nvSpPr>
        <dsp:cNvPr id="0" name=""/>
        <dsp:cNvSpPr/>
      </dsp:nvSpPr>
      <dsp:spPr>
        <a:xfrm>
          <a:off x="0" y="2760080"/>
          <a:ext cx="6666833" cy="126477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Opportunities: Growing demand, partnerships, expansion.</a:t>
          </a:r>
          <a:br>
            <a:rPr lang="en-GB" sz="2300" kern="1200"/>
          </a:br>
          <a:endParaRPr lang="en-US" sz="2300" kern="1200"/>
        </a:p>
      </dsp:txBody>
      <dsp:txXfrm>
        <a:off x="61741" y="2821821"/>
        <a:ext cx="6543351" cy="1141288"/>
      </dsp:txXfrm>
    </dsp:sp>
    <dsp:sp modelId="{F0E77DA0-864B-4C5A-A614-46FDEBC69130}">
      <dsp:nvSpPr>
        <dsp:cNvPr id="0" name=""/>
        <dsp:cNvSpPr/>
      </dsp:nvSpPr>
      <dsp:spPr>
        <a:xfrm>
          <a:off x="0" y="4091090"/>
          <a:ext cx="6666833" cy="1264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Threats: Fuel prices, competition, cost of living, traffic.</a:t>
          </a:r>
          <a:endParaRPr lang="en-US" sz="2300" kern="1200"/>
        </a:p>
      </dsp:txBody>
      <dsp:txXfrm>
        <a:off x="61741" y="4152831"/>
        <a:ext cx="6543351" cy="114128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CC7B6-8517-312D-ACD6-AC02391D1C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7D599D-016A-5B63-1CD7-BE0F4EA35D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9F1438-2032-0DB0-1682-67BEF4D72423}"/>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85155B79-5668-BC44-F6C2-6DD909CB1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3B8A1-236D-8686-38EA-7F157CBAE8EC}"/>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1983630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811D-3D8D-5C03-59EC-D4422FBFD0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6AF58B-51E0-9104-6992-0D71C5375E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53C64-DD91-AF93-205A-D8F420FA7D70}"/>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C2DC9C0D-E6B1-8E0D-3C2E-4E885A4EFC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931B70-199D-037B-EEEA-0B3C5F8305AA}"/>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2090933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363C0-E8B2-6654-DC77-EEB7F12C97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C7354C-EBF8-0374-5F42-66F9FA55FC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86DC84-45A8-7FE3-694D-1140119318B6}"/>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276A9421-307B-5CBC-D65E-297372EC9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932EE-7683-690C-7378-39FDF99BC0C2}"/>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1853945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95A07-FAE3-7CF8-C088-0180D1F0F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2EA216-0F02-1845-6593-EE259FB704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9E1BA6-B02F-EA85-5257-52301CB81F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4CC34C-7CCD-B449-0A62-FD076B9B8961}"/>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6" name="Footer Placeholder 5">
            <a:extLst>
              <a:ext uri="{FF2B5EF4-FFF2-40B4-BE49-F238E27FC236}">
                <a16:creationId xmlns:a16="http://schemas.microsoft.com/office/drawing/2014/main" id="{42D5CB9F-3E1E-291B-2323-F89511261C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2A7D05-F191-5B0D-ACD8-947A3025ED97}"/>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1433766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A86D-571D-575B-6484-D9F078BB4F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01FBC5-7D17-3854-9361-83FA472CC2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5A3C4F-9630-9D5D-54DD-CAB9515057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E89665-50F9-8CBA-DEFE-2AE08733F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E1B48D-7DFA-BEC8-481B-813D44222B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6A6681-F559-BC5B-CB5D-C1DF11BC6889}"/>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8" name="Footer Placeholder 7">
            <a:extLst>
              <a:ext uri="{FF2B5EF4-FFF2-40B4-BE49-F238E27FC236}">
                <a16:creationId xmlns:a16="http://schemas.microsoft.com/office/drawing/2014/main" id="{6E33BAC9-C228-8456-A4BE-73BF0D2297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579668-EC2F-5625-BAC1-7DFFBD445960}"/>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673849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0F3D-6B30-0196-DAC1-B223A0224D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994461-8D79-7166-C927-7A7B42C8AEC7}"/>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4" name="Footer Placeholder 3">
            <a:extLst>
              <a:ext uri="{FF2B5EF4-FFF2-40B4-BE49-F238E27FC236}">
                <a16:creationId xmlns:a16="http://schemas.microsoft.com/office/drawing/2014/main" id="{3298AC69-F2CA-35A3-8508-0862D8DFD1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4F09A8-D020-00B7-ABFE-FB26BA3208F2}"/>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3983119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430448-059B-3BC8-AEE9-EA6BCAB1CAFB}"/>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3" name="Footer Placeholder 2">
            <a:extLst>
              <a:ext uri="{FF2B5EF4-FFF2-40B4-BE49-F238E27FC236}">
                <a16:creationId xmlns:a16="http://schemas.microsoft.com/office/drawing/2014/main" id="{4357CA7C-5A01-B31D-B09E-821320A942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233B60-2562-377D-E085-5520EF2B6BE7}"/>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2971833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3C43E-0B27-6CE6-7728-9011BD9404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E66AA8-8DEF-B5AE-4F20-120CCA0F0F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08F9E6-C7CA-60C6-D0C5-BD97D8DE7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E4CDC-2C29-6B0C-E494-44BA269F0DF7}"/>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6" name="Footer Placeholder 5">
            <a:extLst>
              <a:ext uri="{FF2B5EF4-FFF2-40B4-BE49-F238E27FC236}">
                <a16:creationId xmlns:a16="http://schemas.microsoft.com/office/drawing/2014/main" id="{6214FF69-EB61-AC03-D0D2-D859F15D5E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BE5C7F-FED4-5F66-9730-298E11892278}"/>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362116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FE92-FC23-3750-E878-45C7A66B3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0894D7-7B4B-EED9-0492-C30B221786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1C4187-E398-FF53-FF15-BBC4847B89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5AD94-5921-9FEC-A017-2D28D6879E10}"/>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6" name="Footer Placeholder 5">
            <a:extLst>
              <a:ext uri="{FF2B5EF4-FFF2-40B4-BE49-F238E27FC236}">
                <a16:creationId xmlns:a16="http://schemas.microsoft.com/office/drawing/2014/main" id="{17AB0963-70BD-1F24-2460-9F1E3CC274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DA79E7-E3F8-2FDB-B321-448EBCA1EF08}"/>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9335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52F3-4ABA-B773-A935-CA55E27A97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E56B7B-3A3A-B854-D525-8F13732D18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BB2D6-B421-84B1-D060-66504406B242}"/>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C8AD9246-11CF-659A-2829-5A8319D94D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2F156-DC93-165D-E580-267C51D72AB6}"/>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1001464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7FD559-8569-6C17-5C70-B4F6E02C6D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01088-F1FF-5D76-1318-9E640B0F7A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76A46E-71D8-2E13-15DA-48D0AED87CFB}"/>
              </a:ext>
            </a:extLst>
          </p:cNvPr>
          <p:cNvSpPr>
            <a:spLocks noGrp="1"/>
          </p:cNvSpPr>
          <p:nvPr>
            <p:ph type="dt" sz="half" idx="10"/>
          </p:nvPr>
        </p:nvSpPr>
        <p:spPr/>
        <p:txBody>
          <a:body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F294A1C5-BBFE-66A8-1D76-08071E2493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60662-C461-D3B2-835E-0A7F08CCE5C8}"/>
              </a:ext>
            </a:extLst>
          </p:cNvPr>
          <p:cNvSpPr>
            <a:spLocks noGrp="1"/>
          </p:cNvSpPr>
          <p:nvPr>
            <p:ph type="sldNum" sz="quarter" idx="12"/>
          </p:nvPr>
        </p:nvSpPr>
        <p:spPr/>
        <p:txBody>
          <a:bodyPr/>
          <a:lstStyle/>
          <a:p>
            <a:fld id="{863BE8F6-D6A8-4B34-8E11-8D0C0F22C15F}" type="slidenum">
              <a:rPr lang="en-GB" smtClean="0"/>
              <a:t>‹#›</a:t>
            </a:fld>
            <a:endParaRPr lang="en-GB"/>
          </a:p>
        </p:txBody>
      </p:sp>
    </p:spTree>
    <p:extLst>
      <p:ext uri="{BB962C8B-B14F-4D97-AF65-F5344CB8AC3E}">
        <p14:creationId xmlns:p14="http://schemas.microsoft.com/office/powerpoint/2010/main" val="576538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1C52A4-C72A-20C8-3BF7-A9730478B3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BC6829-664E-F709-4279-C654E60AE4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6EEC8-AE94-36C2-3D62-4E9718A890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7721D9-9418-41EE-BA9F-812DC21E6726}" type="datetimeFigureOut">
              <a:rPr lang="en-GB" smtClean="0"/>
              <a:t>25/11/2025</a:t>
            </a:fld>
            <a:endParaRPr lang="en-GB"/>
          </a:p>
        </p:txBody>
      </p:sp>
      <p:sp>
        <p:nvSpPr>
          <p:cNvPr id="5" name="Footer Placeholder 4">
            <a:extLst>
              <a:ext uri="{FF2B5EF4-FFF2-40B4-BE49-F238E27FC236}">
                <a16:creationId xmlns:a16="http://schemas.microsoft.com/office/drawing/2014/main" id="{3A6BF89B-81BA-218B-3464-7D360A3FBC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D19AA4-4535-12A0-42DC-C565143B40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3BE8F6-D6A8-4B34-8E11-8D0C0F22C15F}" type="slidenum">
              <a:rPr lang="en-GB" smtClean="0"/>
              <a:t>‹#›</a:t>
            </a:fld>
            <a:endParaRPr lang="en-GB"/>
          </a:p>
        </p:txBody>
      </p:sp>
    </p:spTree>
    <p:extLst>
      <p:ext uri="{BB962C8B-B14F-4D97-AF65-F5344CB8AC3E}">
        <p14:creationId xmlns:p14="http://schemas.microsoft.com/office/powerpoint/2010/main" val="2496933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forms.office.com/Pages/AnalysisPage.aspx?AnalyzerToken=u9fZjo3frFuDyBJsHokqe6DrBWzXPHPk&amp;id=-REPTm4EBUWcuNshUjEeIRO79yP9pcxOmw7VKHIJtBpUOEhCRjRGSFpYSlE2MlpDUEZDOTVMOEFQVi4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hyperlink" Target="https://londonlovesbusiness.com/clean-me-unveils-new-uk-car-wash-pricing-report/" TargetMode="External"/><Relationship Id="rId3" Type="http://schemas.openxmlformats.org/officeDocument/2006/relationships/hyperlink" Target="https://www.digitaljournal.com/pr/news/indnewswire/why-eco-friendly-mobile-detailing-future-146019009.html?utm" TargetMode="External"/><Relationship Id="rId7" Type="http://schemas.openxmlformats.org/officeDocument/2006/relationships/hyperlink" Target="https://www.bytestart.co.uk/go-self-employed/taking-on-employee-first-time/?utm_source=chatgpt.com" TargetMode="External"/><Relationship Id="rId2" Type="http://schemas.openxmlformats.org/officeDocument/2006/relationships/hyperlink" Target="https://www.nationalworld.com/must-read/brits-willing-to-pay-for-mobile-car-wash-services-study-reveals-5308016?" TargetMode="External"/><Relationship Id="rId1" Type="http://schemas.openxmlformats.org/officeDocument/2006/relationships/slideLayout" Target="../slideLayouts/slideLayout2.xml"/><Relationship Id="rId6" Type="http://schemas.openxmlformats.org/officeDocument/2006/relationships/hyperlink" Target="https://businesswales.gov.wales/topics-and-guidance/starting-a-business/start-and-business-planning/starting-a-business-home" TargetMode="External"/><Relationship Id="rId11" Type="http://schemas.openxmlformats.org/officeDocument/2006/relationships/hyperlink" Target="https://www.grandviewresearch.com/horizon/outlook/mobile-car-wash-service-market/uk" TargetMode="External"/><Relationship Id="rId5" Type="http://schemas.openxmlformats.org/officeDocument/2006/relationships/hyperlink" Target="https://www.nibusinessinfo.co.uk/content/advantages-and-disadvantages-starting-business-home" TargetMode="External"/><Relationship Id="rId10" Type="http://schemas.openxmlformats.org/officeDocument/2006/relationships/hyperlink" Target="https://www.cleanme.co.uk/blog/car-maintenance/what-are-mobile-car-valet-prices-in-the-uk/?utm_source=chatgpt.com" TargetMode="External"/><Relationship Id="rId4" Type="http://schemas.openxmlformats.org/officeDocument/2006/relationships/hyperlink" Target="https://bigsmobile.com/blog/eco-friendly-car-wash/?utm" TargetMode="External"/><Relationship Id="rId9" Type="http://schemas.openxmlformats.org/officeDocument/2006/relationships/hyperlink" Target="https://www.carwashassociation.co.uk/en/about/facts-and-fig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6" name="Freeform: Shape 25">
            <a:extLst>
              <a:ext uri="{FF2B5EF4-FFF2-40B4-BE49-F238E27FC236}">
                <a16:creationId xmlns:a16="http://schemas.microsoft.com/office/drawing/2014/main" id="{F2F014E7-B612-4079-894D-4697468C5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6334" y="493190"/>
            <a:ext cx="3619330" cy="318091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5BEB0D00-4F7A-41D8-B15E-B42145EA9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1784" y="397566"/>
            <a:ext cx="3848432" cy="34466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3C30325-597E-274B-7EC0-683AD78CC2D6}"/>
              </a:ext>
            </a:extLst>
          </p:cNvPr>
          <p:cNvSpPr>
            <a:spLocks noGrp="1"/>
          </p:cNvSpPr>
          <p:nvPr>
            <p:ph type="ctrTitle"/>
          </p:nvPr>
        </p:nvSpPr>
        <p:spPr>
          <a:xfrm>
            <a:off x="1513398" y="3739768"/>
            <a:ext cx="9165204" cy="1424473"/>
          </a:xfrm>
        </p:spPr>
        <p:txBody>
          <a:bodyPr anchor="b">
            <a:normAutofit/>
          </a:bodyPr>
          <a:lstStyle/>
          <a:p>
            <a:r>
              <a:rPr lang="en-GB" sz="2400">
                <a:latin typeface="Arial" panose="020B0604020202020204" pitchFamily="34" charset="0"/>
                <a:cs typeface="Arial" panose="020B0604020202020204" pitchFamily="34" charset="0"/>
              </a:rPr>
              <a:t>Certificate of Higher Education in Employability Skills Level 4</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Module name &amp; code: Managing Enterprise (BMSW4011)</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Module lead: Melanie Squire</a:t>
            </a:r>
            <a:br>
              <a:rPr lang="en-GB" sz="2400"/>
            </a:br>
            <a:endParaRPr lang="en-GB" sz="24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5688CA7-01CE-C6BD-C41D-0F3B7B4BF00E}"/>
              </a:ext>
            </a:extLst>
          </p:cNvPr>
          <p:cNvSpPr>
            <a:spLocks noGrp="1"/>
          </p:cNvSpPr>
          <p:nvPr>
            <p:ph type="subTitle" idx="1"/>
          </p:nvPr>
        </p:nvSpPr>
        <p:spPr>
          <a:xfrm>
            <a:off x="2619376" y="5295570"/>
            <a:ext cx="6953250" cy="744270"/>
          </a:xfrm>
        </p:spPr>
        <p:txBody>
          <a:bodyPr anchor="t">
            <a:normAutofit/>
          </a:bodyPr>
          <a:lstStyle/>
          <a:p>
            <a:r>
              <a:rPr lang="en-US" dirty="0"/>
              <a:t>Claudiu Maceseanu 2426938</a:t>
            </a:r>
            <a:endParaRPr lang="en-GB" dirty="0"/>
          </a:p>
        </p:txBody>
      </p:sp>
      <p:pic>
        <p:nvPicPr>
          <p:cNvPr id="5" name="Picture 4" descr="A black background with white text&#10;&#10;AI-generated content may be incorrect.">
            <a:extLst>
              <a:ext uri="{FF2B5EF4-FFF2-40B4-BE49-F238E27FC236}">
                <a16:creationId xmlns:a16="http://schemas.microsoft.com/office/drawing/2014/main" id="{378CB336-BF61-C1AC-0442-21877D1B2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9323" y="1616764"/>
            <a:ext cx="2264224" cy="905689"/>
          </a:xfrm>
          <a:prstGeom prst="rect">
            <a:avLst/>
          </a:prstGeom>
        </p:spPr>
      </p:pic>
    </p:spTree>
    <p:extLst>
      <p:ext uri="{BB962C8B-B14F-4D97-AF65-F5344CB8AC3E}">
        <p14:creationId xmlns:p14="http://schemas.microsoft.com/office/powerpoint/2010/main" val="1219512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A31FC-EEAB-F03C-4198-71A8F157A4D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Content</a:t>
            </a:r>
            <a:endParaRPr lang="en-GB" sz="4000">
              <a:solidFill>
                <a:srgbClr val="FFFFFF"/>
              </a:solidFill>
            </a:endParaRPr>
          </a:p>
        </p:txBody>
      </p:sp>
      <p:sp>
        <p:nvSpPr>
          <p:cNvPr id="3" name="Content Placeholder 2">
            <a:extLst>
              <a:ext uri="{FF2B5EF4-FFF2-40B4-BE49-F238E27FC236}">
                <a16:creationId xmlns:a16="http://schemas.microsoft.com/office/drawing/2014/main" id="{E24C975B-8BF0-D4B7-7189-E2D3AE046594}"/>
              </a:ext>
            </a:extLst>
          </p:cNvPr>
          <p:cNvSpPr>
            <a:spLocks noGrp="1"/>
          </p:cNvSpPr>
          <p:nvPr>
            <p:ph idx="1"/>
          </p:nvPr>
        </p:nvSpPr>
        <p:spPr>
          <a:xfrm>
            <a:off x="4810259" y="649480"/>
            <a:ext cx="6555347" cy="5546047"/>
          </a:xfrm>
        </p:spPr>
        <p:txBody>
          <a:bodyPr anchor="ctr">
            <a:normAutofit/>
          </a:bodyPr>
          <a:lstStyle/>
          <a:p>
            <a:r>
              <a:rPr lang="en-US" sz="2000"/>
              <a:t>Business overview……………………………………...Slide 3</a:t>
            </a:r>
          </a:p>
          <a:p>
            <a:r>
              <a:rPr lang="en-US" sz="2000"/>
              <a:t>Mission Statement, Aim, USP……………………….Slide 4</a:t>
            </a:r>
          </a:p>
          <a:p>
            <a:r>
              <a:rPr lang="en-GB" sz="2000"/>
              <a:t>Smart objectives………………………………………..Slide 5</a:t>
            </a:r>
          </a:p>
          <a:p>
            <a:r>
              <a:rPr lang="en-GB" sz="2000"/>
              <a:t>Location and human resources…………………….Slide 6</a:t>
            </a:r>
          </a:p>
          <a:p>
            <a:r>
              <a:rPr lang="en-GB" sz="2000"/>
              <a:t>Financial overview……………………………………….Slide 7</a:t>
            </a:r>
          </a:p>
          <a:p>
            <a:r>
              <a:rPr lang="en-GB" sz="2000"/>
              <a:t>Market research………………………………………….Slide 8</a:t>
            </a:r>
          </a:p>
          <a:p>
            <a:r>
              <a:rPr lang="en-GB" sz="2000"/>
              <a:t>SWOT………………………………………………………..Slide 9</a:t>
            </a:r>
          </a:p>
          <a:p>
            <a:r>
              <a:rPr lang="en-GB" sz="2000"/>
              <a:t>Marketing…………………………………………………..Slide10</a:t>
            </a:r>
          </a:p>
          <a:p>
            <a:r>
              <a:rPr lang="en-GB" sz="2000"/>
              <a:t>References……………………………………………….. Slide 11</a:t>
            </a:r>
          </a:p>
          <a:p>
            <a:endParaRPr lang="en-GB" sz="2000"/>
          </a:p>
        </p:txBody>
      </p:sp>
    </p:spTree>
    <p:extLst>
      <p:ext uri="{BB962C8B-B14F-4D97-AF65-F5344CB8AC3E}">
        <p14:creationId xmlns:p14="http://schemas.microsoft.com/office/powerpoint/2010/main" val="734688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 name="Group 3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36"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9" name="Group 3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0" name="Freeform: Shape 3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C1CB68C-7271-6A26-64BD-B92225DD2C13}"/>
              </a:ext>
            </a:extLst>
          </p:cNvPr>
          <p:cNvSpPr>
            <a:spLocks noGrp="1"/>
          </p:cNvSpPr>
          <p:nvPr>
            <p:ph type="title"/>
          </p:nvPr>
        </p:nvSpPr>
        <p:spPr>
          <a:xfrm>
            <a:off x="786385" y="841248"/>
            <a:ext cx="3515244" cy="5340097"/>
          </a:xfrm>
        </p:spPr>
        <p:txBody>
          <a:bodyPr anchor="ctr">
            <a:normAutofit/>
          </a:bodyPr>
          <a:lstStyle/>
          <a:p>
            <a:r>
              <a:rPr lang="en-US" sz="3400" dirty="0">
                <a:solidFill>
                  <a:schemeClr val="bg1"/>
                </a:solidFill>
                <a:latin typeface="Arial" panose="020B0604020202020204" pitchFamily="34" charset="0"/>
                <a:cs typeface="Arial" panose="020B0604020202020204" pitchFamily="34" charset="0"/>
              </a:rPr>
              <a:t>Wash Doctor</a:t>
            </a:r>
            <a:br>
              <a:rPr lang="en-US" sz="3400" dirty="0">
                <a:solidFill>
                  <a:schemeClr val="bg1"/>
                </a:solidFill>
                <a:latin typeface="Arial" panose="020B0604020202020204" pitchFamily="34" charset="0"/>
                <a:cs typeface="Arial" panose="020B0604020202020204" pitchFamily="34" charset="0"/>
              </a:rPr>
            </a:br>
            <a:r>
              <a:rPr lang="en-US" sz="3400" dirty="0">
                <a:solidFill>
                  <a:schemeClr val="bg1"/>
                </a:solidFill>
                <a:latin typeface="Arial" panose="020B0604020202020204" pitchFamily="34" charset="0"/>
                <a:cs typeface="Arial" panose="020B0604020202020204" pitchFamily="34" charset="0"/>
              </a:rPr>
              <a:t>a mobile, eco-friendly </a:t>
            </a:r>
            <a:r>
              <a:rPr lang="en-US" sz="3400">
                <a:solidFill>
                  <a:schemeClr val="bg1"/>
                </a:solidFill>
                <a:latin typeface="Arial" panose="020B0604020202020204" pitchFamily="34" charset="0"/>
                <a:cs typeface="Arial" panose="020B0604020202020204" pitchFamily="34" charset="0"/>
              </a:rPr>
              <a:t>car wash service designed for today’s fast-moving lifestyles </a:t>
            </a:r>
            <a:r>
              <a:rPr lang="en-GB" sz="3400" dirty="0">
                <a:solidFill>
                  <a:schemeClr val="bg1"/>
                </a:solidFill>
                <a:latin typeface="Arial" panose="020B0604020202020204" pitchFamily="34" charset="0"/>
                <a:cs typeface="Arial" panose="020B0604020202020204" pitchFamily="34" charset="0"/>
              </a:rPr>
              <a:t>(</a:t>
            </a:r>
            <a:r>
              <a:rPr lang="en-GB" sz="3400" dirty="0" err="1">
                <a:solidFill>
                  <a:schemeClr val="bg1"/>
                </a:solidFill>
                <a:latin typeface="Arial" panose="020B0604020202020204" pitchFamily="34" charset="0"/>
                <a:cs typeface="Arial" panose="020B0604020202020204" pitchFamily="34" charset="0"/>
              </a:rPr>
              <a:t>NationalWorld</a:t>
            </a:r>
            <a:r>
              <a:rPr lang="en-GB" sz="3400" dirty="0">
                <a:solidFill>
                  <a:schemeClr val="bg1"/>
                </a:solidFill>
                <a:latin typeface="Arial" panose="020B0604020202020204" pitchFamily="34" charset="0"/>
                <a:cs typeface="Arial" panose="020B0604020202020204" pitchFamily="34" charset="0"/>
              </a:rPr>
              <a:t>, 2025; </a:t>
            </a:r>
            <a:r>
              <a:rPr lang="en-GB" sz="3400" dirty="0">
                <a:solidFill>
                  <a:schemeClr val="bg1"/>
                </a:solidFill>
              </a:rPr>
              <a:t>Bigs Mobile, 2022; Digital Journal, 2025</a:t>
            </a:r>
            <a:r>
              <a:rPr lang="en-GB" sz="3400" dirty="0">
                <a:solidFill>
                  <a:schemeClr val="bg1"/>
                </a:solidFill>
                <a:latin typeface="Arial" panose="020B0604020202020204" pitchFamily="34" charset="0"/>
                <a:cs typeface="Arial" panose="020B0604020202020204" pitchFamily="34" charset="0"/>
              </a:rPr>
              <a:t>)</a:t>
            </a:r>
            <a:r>
              <a:rPr lang="en-US" sz="3400" dirty="0">
                <a:solidFill>
                  <a:schemeClr val="bg1"/>
                </a:solidFill>
                <a:latin typeface="Arial" panose="020B0604020202020204" pitchFamily="34" charset="0"/>
                <a:cs typeface="Arial" panose="020B0604020202020204" pitchFamily="34" charset="0"/>
              </a:rPr>
              <a:t>.</a:t>
            </a:r>
            <a:endParaRPr lang="en-GB" sz="3400" dirty="0">
              <a:solidFill>
                <a:schemeClr val="bg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123C64B-3349-A666-B49D-AE1C1C53CF37}"/>
              </a:ext>
            </a:extLst>
          </p:cNvPr>
          <p:cNvGraphicFramePr>
            <a:graphicFrameLocks noGrp="1"/>
          </p:cNvGraphicFramePr>
          <p:nvPr>
            <p:ph idx="1"/>
            <p:extLst>
              <p:ext uri="{D42A27DB-BD31-4B8C-83A1-F6EECF244321}">
                <p14:modId xmlns:p14="http://schemas.microsoft.com/office/powerpoint/2010/main" val="385413532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3840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8DB53-AAB8-44C0-2E79-9C495475202F}"/>
              </a:ext>
            </a:extLst>
          </p:cNvPr>
          <p:cNvSpPr>
            <a:spLocks noGrp="1"/>
          </p:cNvSpPr>
          <p:nvPr>
            <p:ph type="title"/>
          </p:nvPr>
        </p:nvSpPr>
        <p:spPr>
          <a:xfrm>
            <a:off x="838200" y="365125"/>
            <a:ext cx="10515600" cy="1325563"/>
          </a:xfrm>
        </p:spPr>
        <p:txBody>
          <a:bodyPr>
            <a:normAutofit/>
          </a:bodyPr>
          <a:lstStyle/>
          <a:p>
            <a:r>
              <a:rPr lang="en-US" sz="5400"/>
              <a:t>Mission Statement, Aim, USP</a:t>
            </a:r>
            <a:endParaRPr lang="en-GB" sz="54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A90D874-129F-CE0B-DB1F-188F0175EE47}"/>
              </a:ext>
            </a:extLst>
          </p:cNvPr>
          <p:cNvGraphicFramePr>
            <a:graphicFrameLocks noGrp="1"/>
          </p:cNvGraphicFramePr>
          <p:nvPr>
            <p:ph idx="1"/>
            <p:extLst>
              <p:ext uri="{D42A27DB-BD31-4B8C-83A1-F6EECF244321}">
                <p14:modId xmlns:p14="http://schemas.microsoft.com/office/powerpoint/2010/main" val="426079087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543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6A03DE-16E6-7599-D0B2-88AC8AEED3AF}"/>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Smart objectives</a:t>
            </a:r>
            <a:endParaRPr lang="en-GB" sz="4000">
              <a:solidFill>
                <a:srgbClr val="FFFFFF"/>
              </a:solidFill>
            </a:endParaRPr>
          </a:p>
        </p:txBody>
      </p:sp>
      <p:graphicFrame>
        <p:nvGraphicFramePr>
          <p:cNvPr id="36" name="Content Placeholder 2">
            <a:extLst>
              <a:ext uri="{FF2B5EF4-FFF2-40B4-BE49-F238E27FC236}">
                <a16:creationId xmlns:a16="http://schemas.microsoft.com/office/drawing/2014/main" id="{670AB9C1-7222-6E5F-116D-F5906663662C}"/>
              </a:ext>
            </a:extLst>
          </p:cNvPr>
          <p:cNvGraphicFramePr>
            <a:graphicFrameLocks noGrp="1"/>
          </p:cNvGraphicFramePr>
          <p:nvPr>
            <p:ph idx="1"/>
            <p:extLst>
              <p:ext uri="{D42A27DB-BD31-4B8C-83A1-F6EECF244321}">
                <p14:modId xmlns:p14="http://schemas.microsoft.com/office/powerpoint/2010/main" val="116062076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024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E2F2D-8FBC-F82D-725D-617C962B7865}"/>
              </a:ext>
            </a:extLst>
          </p:cNvPr>
          <p:cNvSpPr>
            <a:spLocks noGrp="1"/>
          </p:cNvSpPr>
          <p:nvPr>
            <p:ph type="title"/>
          </p:nvPr>
        </p:nvSpPr>
        <p:spPr>
          <a:xfrm>
            <a:off x="630936" y="640080"/>
            <a:ext cx="4818888" cy="1481328"/>
          </a:xfrm>
        </p:spPr>
        <p:txBody>
          <a:bodyPr anchor="b">
            <a:normAutofit/>
          </a:bodyPr>
          <a:lstStyle/>
          <a:p>
            <a:r>
              <a:rPr lang="en-US" sz="5000"/>
              <a:t>Location and human resources</a:t>
            </a:r>
            <a:endParaRPr lang="en-GB" sz="5000"/>
          </a:p>
        </p:txBody>
      </p:sp>
      <p:sp>
        <p:nvSpPr>
          <p:cNvPr id="2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172E5-874A-883D-F0DF-3616FC23D08F}"/>
              </a:ext>
            </a:extLst>
          </p:cNvPr>
          <p:cNvSpPr>
            <a:spLocks noGrp="1"/>
          </p:cNvSpPr>
          <p:nvPr>
            <p:ph idx="1"/>
          </p:nvPr>
        </p:nvSpPr>
        <p:spPr>
          <a:xfrm>
            <a:off x="630936" y="2660904"/>
            <a:ext cx="4818888" cy="3547872"/>
          </a:xfrm>
        </p:spPr>
        <p:txBody>
          <a:bodyPr anchor="t">
            <a:normAutofit/>
          </a:bodyPr>
          <a:lstStyle/>
          <a:p>
            <a:r>
              <a:rPr lang="en-GB" sz="1500">
                <a:latin typeface="Arial" panose="020B0604020202020204" pitchFamily="34" charset="0"/>
                <a:cs typeface="Arial" panose="020B0604020202020204" pitchFamily="34" charset="0"/>
              </a:rPr>
              <a:t>The business will initially operate from the owner’s home, using the garage for storing products and equipment and the driveway for the car (NIBusinessInfo, 2024). Operating from home allows the business to start quickly and keep start-up expenses low, which aligns with guidance for new home-run businesses in the UK (Business Wales, 2025).</a:t>
            </a:r>
          </a:p>
          <a:p>
            <a:r>
              <a:rPr lang="en-GB" sz="1500">
                <a:latin typeface="Arial" panose="020B0604020202020204" pitchFamily="34" charset="0"/>
                <a:cs typeface="Arial" panose="020B0604020202020204" pitchFamily="34" charset="0"/>
              </a:rPr>
              <a:t>Wash Doctor will operate as a one-person business, with the owner acting as the sole employee. This keeps costs low and allows for complete control over service quality, customer interaction, and business development in the early stages (ByteStart, 2025).</a:t>
            </a:r>
          </a:p>
        </p:txBody>
      </p:sp>
      <p:pic>
        <p:nvPicPr>
          <p:cNvPr id="5" name="Picture 4" descr="A screenshot of a map&#10;&#10;AI-generated content may be incorrect.">
            <a:extLst>
              <a:ext uri="{FF2B5EF4-FFF2-40B4-BE49-F238E27FC236}">
                <a16:creationId xmlns:a16="http://schemas.microsoft.com/office/drawing/2014/main" id="{F9F200B5-3944-70C9-002A-EB81F11E9C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2084729"/>
            <a:ext cx="5458968" cy="2688541"/>
          </a:xfrm>
          <a:prstGeom prst="rect">
            <a:avLst/>
          </a:prstGeom>
        </p:spPr>
      </p:pic>
    </p:spTree>
    <p:extLst>
      <p:ext uri="{BB962C8B-B14F-4D97-AF65-F5344CB8AC3E}">
        <p14:creationId xmlns:p14="http://schemas.microsoft.com/office/powerpoint/2010/main" val="2762030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209FB-2FB7-027E-9A7F-E78FA0847EF5}"/>
              </a:ext>
            </a:extLst>
          </p:cNvPr>
          <p:cNvSpPr>
            <a:spLocks noGrp="1"/>
          </p:cNvSpPr>
          <p:nvPr>
            <p:ph type="title"/>
          </p:nvPr>
        </p:nvSpPr>
        <p:spPr>
          <a:xfrm>
            <a:off x="630936" y="639520"/>
            <a:ext cx="3429000" cy="1719072"/>
          </a:xfrm>
        </p:spPr>
        <p:txBody>
          <a:bodyPr anchor="b">
            <a:normAutofit/>
          </a:bodyPr>
          <a:lstStyle/>
          <a:p>
            <a:r>
              <a:rPr lang="en-US" sz="5400"/>
              <a:t>Financial overview</a:t>
            </a:r>
            <a:endParaRPr lang="en-GB" sz="5400"/>
          </a:p>
        </p:txBody>
      </p:sp>
      <p:sp>
        <p:nvSpPr>
          <p:cNvPr id="2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6F3786-99CE-144E-EA48-4FDB4390C6D0}"/>
              </a:ext>
            </a:extLst>
          </p:cNvPr>
          <p:cNvSpPr>
            <a:spLocks noGrp="1"/>
          </p:cNvSpPr>
          <p:nvPr>
            <p:ph idx="1"/>
          </p:nvPr>
        </p:nvSpPr>
        <p:spPr>
          <a:xfrm>
            <a:off x="630936" y="2807208"/>
            <a:ext cx="3429000" cy="3410712"/>
          </a:xfrm>
        </p:spPr>
        <p:txBody>
          <a:bodyPr anchor="t">
            <a:normAutofit/>
          </a:bodyPr>
          <a:lstStyle/>
          <a:p>
            <a:r>
              <a:rPr lang="en-US" sz="2000"/>
              <a:t>Based on projected sales of £30,600 and annual costs of £5,970, Wash Doctor is expected to generate a net profit of £24,630 in its first operational year. With low risk, early break-even in Month 3, and strong cash flow, the business is </a:t>
            </a:r>
            <a:r>
              <a:rPr lang="en-GB" sz="2000">
                <a:latin typeface="Arial" panose="020B0604020202020204" pitchFamily="34" charset="0"/>
                <a:cs typeface="Arial" panose="020B0604020202020204" pitchFamily="34" charset="0"/>
              </a:rPr>
              <a:t>feasible(Dunsby, 2025)</a:t>
            </a:r>
            <a:r>
              <a:rPr lang="en-US" sz="2000"/>
              <a:t>.</a:t>
            </a:r>
          </a:p>
          <a:p>
            <a:endParaRPr lang="en-GB" sz="2000"/>
          </a:p>
        </p:txBody>
      </p:sp>
      <p:pic>
        <p:nvPicPr>
          <p:cNvPr id="5" name="Picture 4" descr="A table with numbers and symbols&#10;&#10;AI-generated content may be incorrect.">
            <a:extLst>
              <a:ext uri="{FF2B5EF4-FFF2-40B4-BE49-F238E27FC236}">
                <a16:creationId xmlns:a16="http://schemas.microsoft.com/office/drawing/2014/main" id="{73C754BB-DA4D-82B3-1809-983ACEEC7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564996"/>
            <a:ext cx="6903720" cy="3728008"/>
          </a:xfrm>
          <a:prstGeom prst="rect">
            <a:avLst/>
          </a:prstGeom>
        </p:spPr>
      </p:pic>
    </p:spTree>
    <p:extLst>
      <p:ext uri="{BB962C8B-B14F-4D97-AF65-F5344CB8AC3E}">
        <p14:creationId xmlns:p14="http://schemas.microsoft.com/office/powerpoint/2010/main" val="127906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7644D3-44A8-BE9E-9896-B188C7EAE126}"/>
              </a:ext>
            </a:extLst>
          </p:cNvPr>
          <p:cNvSpPr>
            <a:spLocks noGrp="1"/>
          </p:cNvSpPr>
          <p:nvPr>
            <p:ph type="title"/>
          </p:nvPr>
        </p:nvSpPr>
        <p:spPr>
          <a:xfrm>
            <a:off x="1137034" y="609597"/>
            <a:ext cx="9392421" cy="1330841"/>
          </a:xfrm>
        </p:spPr>
        <p:txBody>
          <a:bodyPr>
            <a:normAutofit/>
          </a:bodyPr>
          <a:lstStyle/>
          <a:p>
            <a:r>
              <a:rPr lang="en-GB"/>
              <a:t>Market Research</a:t>
            </a:r>
            <a:endParaRPr lang="en-GB" dirty="0"/>
          </a:p>
        </p:txBody>
      </p:sp>
      <p:sp>
        <p:nvSpPr>
          <p:cNvPr id="3" name="Content Placeholder 2">
            <a:extLst>
              <a:ext uri="{FF2B5EF4-FFF2-40B4-BE49-F238E27FC236}">
                <a16:creationId xmlns:a16="http://schemas.microsoft.com/office/drawing/2014/main" id="{36F853FC-522A-7798-9D7D-5BB6AB8CBC57}"/>
              </a:ext>
            </a:extLst>
          </p:cNvPr>
          <p:cNvSpPr>
            <a:spLocks noGrp="1"/>
          </p:cNvSpPr>
          <p:nvPr>
            <p:ph idx="1"/>
          </p:nvPr>
        </p:nvSpPr>
        <p:spPr>
          <a:xfrm>
            <a:off x="1137034" y="2198362"/>
            <a:ext cx="4958966" cy="3917773"/>
          </a:xfrm>
        </p:spPr>
        <p:txBody>
          <a:bodyPr>
            <a:normAutofit/>
          </a:bodyPr>
          <a:lstStyle/>
          <a:p>
            <a:r>
              <a:rPr lang="en-US" sz="1100">
                <a:latin typeface="Arial" panose="020B0604020202020204" pitchFamily="34" charset="0"/>
                <a:cs typeface="Arial" panose="020B0604020202020204" pitchFamily="34" charset="0"/>
              </a:rPr>
              <a:t>Primary research, a survey of 53 respondent show: Likelihood of use: 8.3/10, 92% prefer home service, Eco-friendly importance: 8.15/10.</a:t>
            </a:r>
            <a:r>
              <a:rPr lang="en-US" sz="1100">
                <a:latin typeface="Arial" panose="020B0604020202020204" pitchFamily="34" charset="0"/>
                <a:cs typeface="Arial" panose="020B0604020202020204" pitchFamily="34" charset="0"/>
                <a:hlinkClick r:id="rId2"/>
              </a:rPr>
              <a:t>Microsoft Form</a:t>
            </a:r>
            <a:endParaRPr lang="en-US" sz="110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Secondary Research</a:t>
            </a:r>
          </a:p>
          <a:p>
            <a:pPr marL="0" indent="0">
              <a:buNone/>
            </a:pPr>
            <a:r>
              <a:rPr lang="en-GB" sz="1100" dirty="0">
                <a:latin typeface="Arial" panose="020B0604020202020204" pitchFamily="34" charset="0"/>
                <a:cs typeface="Arial" panose="020B0604020202020204" pitchFamily="34" charset="0"/>
              </a:rPr>
              <a:t>The UK car wash market generates over £1 billion annually, with 32.7 million passenger cars using these services across the country (Car Wash Association, 2025). The UK market is valued at approximately £1.3 billion and is expected to continue growing through to 2030, reflecting strong long-term demand (Grand View Research, 2025).</a:t>
            </a:r>
          </a:p>
          <a:p>
            <a:pPr marL="0" indent="0">
              <a:buNone/>
            </a:pPr>
            <a:r>
              <a:rPr lang="en-GB" sz="1100" dirty="0">
                <a:latin typeface="Arial" panose="020B0604020202020204" pitchFamily="34" charset="0"/>
                <a:cs typeface="Arial" panose="020B0604020202020204" pitchFamily="34" charset="0"/>
              </a:rPr>
              <a:t>Mobile valeting prices typically range from £70 to £144 depending on the service level, which shows strong potential for profitability within the mobile sector (Clean Me, 2024).</a:t>
            </a:r>
          </a:p>
          <a:p>
            <a:pPr marL="0" indent="0">
              <a:buNone/>
            </a:pPr>
            <a:r>
              <a:rPr lang="en-GB" sz="1100" dirty="0">
                <a:latin typeface="Arial" panose="020B0604020202020204" pitchFamily="34" charset="0"/>
                <a:cs typeface="Arial" panose="020B0604020202020204" pitchFamily="34" charset="0"/>
              </a:rPr>
              <a:t>These findings confirm that mobile valeting is a growing and profitable area within the UK, supporting Wash Doctor’s chosen business model (Car Wash Association, 2025; Clean Me, 2024; Grand View Research, 2025).</a:t>
            </a:r>
          </a:p>
          <a:p>
            <a:pPr marL="0" indent="0">
              <a:buNone/>
            </a:pPr>
            <a:br>
              <a:rPr lang="en-US" sz="1100" dirty="0"/>
            </a:br>
            <a:endParaRPr lang="en-US" sz="1100" dirty="0"/>
          </a:p>
          <a:p>
            <a:endParaRPr lang="en-GB" sz="1100" dirty="0"/>
          </a:p>
        </p:txBody>
      </p:sp>
      <p:pic>
        <p:nvPicPr>
          <p:cNvPr id="5" name="Picture 4" descr="A graph of a person with a purple bar&#10;&#10;AI-generated content may be incorrect.">
            <a:extLst>
              <a:ext uri="{FF2B5EF4-FFF2-40B4-BE49-F238E27FC236}">
                <a16:creationId xmlns:a16="http://schemas.microsoft.com/office/drawing/2014/main" id="{31EE97AB-0CAA-2DBB-F4C9-9637BAB805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9367" y="2722090"/>
            <a:ext cx="4788505" cy="268156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01548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01624-823A-33F4-1458-96A4A4BA377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SWOT</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76240CC-147B-65C3-B132-126ABD3AED90}"/>
              </a:ext>
            </a:extLst>
          </p:cNvPr>
          <p:cNvGraphicFramePr>
            <a:graphicFrameLocks noGrp="1"/>
          </p:cNvGraphicFramePr>
          <p:nvPr>
            <p:ph idx="1"/>
            <p:extLst>
              <p:ext uri="{D42A27DB-BD31-4B8C-83A1-F6EECF244321}">
                <p14:modId xmlns:p14="http://schemas.microsoft.com/office/powerpoint/2010/main" val="1842201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756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150">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Rectangle 152">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Shape 147">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152A4E5-374B-3C2A-8BE4-564CF47D387C}"/>
              </a:ext>
            </a:extLst>
          </p:cNvPr>
          <p:cNvSpPr>
            <a:spLocks noGrp="1"/>
          </p:cNvSpPr>
          <p:nvPr>
            <p:ph type="title"/>
          </p:nvPr>
        </p:nvSpPr>
        <p:spPr>
          <a:xfrm>
            <a:off x="566382" y="456345"/>
            <a:ext cx="3111690" cy="3556097"/>
          </a:xfrm>
        </p:spPr>
        <p:txBody>
          <a:bodyPr anchor="b">
            <a:normAutofit/>
          </a:bodyPr>
          <a:lstStyle/>
          <a:p>
            <a:pPr algn="r"/>
            <a:r>
              <a:rPr lang="en-US" sz="4000">
                <a:solidFill>
                  <a:srgbClr val="FFFFFF"/>
                </a:solidFill>
              </a:rPr>
              <a:t>Marketing</a:t>
            </a:r>
            <a:endParaRPr lang="en-GB" sz="4000">
              <a:solidFill>
                <a:srgbClr val="FFFFFF"/>
              </a:solidFill>
            </a:endParaRPr>
          </a:p>
        </p:txBody>
      </p:sp>
      <p:sp>
        <p:nvSpPr>
          <p:cNvPr id="3" name="Content Placeholder 2">
            <a:extLst>
              <a:ext uri="{FF2B5EF4-FFF2-40B4-BE49-F238E27FC236}">
                <a16:creationId xmlns:a16="http://schemas.microsoft.com/office/drawing/2014/main" id="{06E58FE8-0749-4DE9-AC71-F9314AB576BE}"/>
              </a:ext>
            </a:extLst>
          </p:cNvPr>
          <p:cNvSpPr>
            <a:spLocks noGrp="1"/>
          </p:cNvSpPr>
          <p:nvPr>
            <p:ph idx="1"/>
          </p:nvPr>
        </p:nvSpPr>
        <p:spPr>
          <a:xfrm>
            <a:off x="4067077" y="640083"/>
            <a:ext cx="3534770" cy="5848468"/>
          </a:xfrm>
        </p:spPr>
        <p:txBody>
          <a:bodyPr anchor="ctr">
            <a:normAutofit/>
          </a:bodyPr>
          <a:lstStyle/>
          <a:p>
            <a:r>
              <a:rPr lang="en-US" sz="2000" dirty="0"/>
              <a:t>Facebook &amp; Instagram ads</a:t>
            </a:r>
          </a:p>
          <a:p>
            <a:endParaRPr lang="en-US" sz="2000" dirty="0"/>
          </a:p>
          <a:p>
            <a:r>
              <a:rPr lang="en-US" sz="2000" dirty="0"/>
              <a:t> Flyers &amp; business cards</a:t>
            </a:r>
          </a:p>
          <a:p>
            <a:endParaRPr lang="en-US" sz="2000" dirty="0"/>
          </a:p>
          <a:p>
            <a:r>
              <a:rPr lang="en-US" sz="2000" dirty="0"/>
              <a:t> First-wash discount</a:t>
            </a:r>
          </a:p>
          <a:p>
            <a:endParaRPr lang="en-US" sz="2000" dirty="0"/>
          </a:p>
          <a:p>
            <a:r>
              <a:rPr lang="en-US" sz="2000" dirty="0"/>
              <a:t> Loyalty &amp; referral scheme</a:t>
            </a:r>
          </a:p>
          <a:p>
            <a:endParaRPr lang="en-US" sz="2000" dirty="0"/>
          </a:p>
          <a:p>
            <a:r>
              <a:rPr lang="en-US" sz="2000" dirty="0"/>
              <a:t> TikTok before/after videos</a:t>
            </a:r>
          </a:p>
          <a:p>
            <a:endParaRPr lang="en-US" sz="2000" dirty="0"/>
          </a:p>
          <a:p>
            <a:endParaRPr lang="en-GB" sz="2000" dirty="0"/>
          </a:p>
        </p:txBody>
      </p:sp>
      <p:pic>
        <p:nvPicPr>
          <p:cNvPr id="64" name="Picture 63" descr="A screenshot of a car&#10;&#10;AI-generated content may be incorrect.">
            <a:extLst>
              <a:ext uri="{FF2B5EF4-FFF2-40B4-BE49-F238E27FC236}">
                <a16:creationId xmlns:a16="http://schemas.microsoft.com/office/drawing/2014/main" id="{BCBD5A0B-A387-B984-3B09-7797B637FED7}"/>
              </a:ext>
            </a:extLst>
          </p:cNvPr>
          <p:cNvPicPr>
            <a:picLocks noChangeAspect="1"/>
          </p:cNvPicPr>
          <p:nvPr/>
        </p:nvPicPr>
        <p:blipFill>
          <a:blip r:embed="rId2">
            <a:extLst>
              <a:ext uri="{28A0092B-C50C-407E-A947-70E740481C1C}">
                <a14:useLocalDpi xmlns:a14="http://schemas.microsoft.com/office/drawing/2010/main" val="0"/>
              </a:ext>
            </a:extLst>
          </a:blip>
          <a:srcRect t="5" b="20013"/>
          <a:stretch>
            <a:fillRect/>
          </a:stretch>
        </p:blipFill>
        <p:spPr>
          <a:xfrm>
            <a:off x="7400388" y="1106343"/>
            <a:ext cx="3891058" cy="1657216"/>
          </a:xfrm>
          <a:prstGeom prst="rect">
            <a:avLst/>
          </a:prstGeom>
        </p:spPr>
      </p:pic>
      <p:pic>
        <p:nvPicPr>
          <p:cNvPr id="60" name="Picture 59" descr="A screenshot of a social media account&#10;&#10;AI-generated content may be incorrect.">
            <a:extLst>
              <a:ext uri="{FF2B5EF4-FFF2-40B4-BE49-F238E27FC236}">
                <a16:creationId xmlns:a16="http://schemas.microsoft.com/office/drawing/2014/main" id="{318DEDD1-62BA-3A54-B08E-2569084BEC04}"/>
              </a:ext>
            </a:extLst>
          </p:cNvPr>
          <p:cNvPicPr>
            <a:picLocks noChangeAspect="1"/>
          </p:cNvPicPr>
          <p:nvPr/>
        </p:nvPicPr>
        <p:blipFill>
          <a:blip r:embed="rId3">
            <a:extLst>
              <a:ext uri="{28A0092B-C50C-407E-A947-70E740481C1C}">
                <a14:useLocalDpi xmlns:a14="http://schemas.microsoft.com/office/drawing/2010/main" val="0"/>
              </a:ext>
            </a:extLst>
          </a:blip>
          <a:srcRect t="19119" b="8694"/>
          <a:stretch>
            <a:fillRect/>
          </a:stretch>
        </p:blipFill>
        <p:spPr>
          <a:xfrm>
            <a:off x="7400409" y="2895770"/>
            <a:ext cx="3891037" cy="1657204"/>
          </a:xfrm>
          <a:prstGeom prst="rect">
            <a:avLst/>
          </a:prstGeom>
        </p:spPr>
      </p:pic>
      <p:pic>
        <p:nvPicPr>
          <p:cNvPr id="27" name="Picture 26" descr="A car on a yellow background&#10;&#10;AI-generated content may be incorrect.">
            <a:extLst>
              <a:ext uri="{FF2B5EF4-FFF2-40B4-BE49-F238E27FC236}">
                <a16:creationId xmlns:a16="http://schemas.microsoft.com/office/drawing/2014/main" id="{44FE709E-ED2F-F0AA-B9E2-868A051B24ED}"/>
              </a:ext>
            </a:extLst>
          </p:cNvPr>
          <p:cNvPicPr>
            <a:picLocks noChangeAspect="1"/>
          </p:cNvPicPr>
          <p:nvPr/>
        </p:nvPicPr>
        <p:blipFill>
          <a:blip r:embed="rId4">
            <a:extLst>
              <a:ext uri="{28A0092B-C50C-407E-A947-70E740481C1C}">
                <a14:useLocalDpi xmlns:a14="http://schemas.microsoft.com/office/drawing/2010/main" val="0"/>
              </a:ext>
            </a:extLst>
          </a:blip>
          <a:srcRect b="4292"/>
          <a:stretch>
            <a:fillRect/>
          </a:stretch>
        </p:blipFill>
        <p:spPr>
          <a:xfrm>
            <a:off x="7400388" y="4716503"/>
            <a:ext cx="3891058" cy="1657204"/>
          </a:xfrm>
          <a:prstGeom prst="rect">
            <a:avLst/>
          </a:prstGeom>
        </p:spPr>
      </p:pic>
    </p:spTree>
    <p:extLst>
      <p:ext uri="{BB962C8B-B14F-4D97-AF65-F5344CB8AC3E}">
        <p14:creationId xmlns:p14="http://schemas.microsoft.com/office/powerpoint/2010/main" val="3612419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B7138-70E0-DF15-219B-543E1BC9E418}"/>
              </a:ext>
            </a:extLst>
          </p:cNvPr>
          <p:cNvSpPr>
            <a:spLocks noGrp="1"/>
          </p:cNvSpPr>
          <p:nvPr>
            <p:ph type="title"/>
          </p:nvPr>
        </p:nvSpPr>
        <p:spPr>
          <a:xfrm>
            <a:off x="838200" y="365126"/>
            <a:ext cx="10515600" cy="315912"/>
          </a:xfrm>
        </p:spPr>
        <p:txBody>
          <a:bodyPr>
            <a:normAutofit fontScale="90000"/>
          </a:bodyPr>
          <a:lstStyle/>
          <a:p>
            <a:r>
              <a:rPr lang="en-US" sz="2000"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C9F931-DB5B-DCFC-8A3B-DAC52D91FDDC}"/>
              </a:ext>
            </a:extLst>
          </p:cNvPr>
          <p:cNvSpPr>
            <a:spLocks noGrp="1"/>
          </p:cNvSpPr>
          <p:nvPr>
            <p:ph idx="1"/>
          </p:nvPr>
        </p:nvSpPr>
        <p:spPr>
          <a:xfrm>
            <a:off x="838200" y="876300"/>
            <a:ext cx="10515600" cy="5300663"/>
          </a:xfrm>
        </p:spPr>
        <p:txBody>
          <a:bodyPr>
            <a:normAutofit/>
          </a:bodyPr>
          <a:lstStyle/>
          <a:p>
            <a:pPr>
              <a:buFont typeface="+mj-lt"/>
              <a:buAutoNum type="arabicPeriod"/>
            </a:pPr>
            <a:r>
              <a:rPr lang="en-GB" sz="1200" dirty="0" err="1">
                <a:latin typeface="Arial" panose="020B0604020202020204" pitchFamily="34" charset="0"/>
                <a:cs typeface="Arial" panose="020B0604020202020204" pitchFamily="34" charset="0"/>
              </a:rPr>
              <a:t>NationalWorld</a:t>
            </a:r>
            <a:r>
              <a:rPr lang="en-GB" sz="1200" dirty="0">
                <a:latin typeface="Arial" panose="020B0604020202020204" pitchFamily="34" charset="0"/>
                <a:cs typeface="Arial" panose="020B0604020202020204" pitchFamily="34" charset="0"/>
              </a:rPr>
              <a:t> (2025) ‘Brits “willing to pay” for mobile car wash services, study reveals’, </a:t>
            </a:r>
            <a:r>
              <a:rPr lang="en-GB" sz="1200" i="1" dirty="0" err="1">
                <a:latin typeface="Arial" panose="020B0604020202020204" pitchFamily="34" charset="0"/>
                <a:cs typeface="Arial" panose="020B0604020202020204" pitchFamily="34" charset="0"/>
              </a:rPr>
              <a:t>NationalWorld</a:t>
            </a:r>
            <a:r>
              <a:rPr lang="en-GB" sz="1200" dirty="0">
                <a:latin typeface="Arial" panose="020B0604020202020204" pitchFamily="34" charset="0"/>
                <a:cs typeface="Arial" panose="020B0604020202020204" pitchFamily="34" charset="0"/>
              </a:rPr>
              <a:t>, 8 September. Available at: </a:t>
            </a:r>
            <a:r>
              <a:rPr lang="en-GB" sz="1200" u="sng" dirty="0">
                <a:latin typeface="Arial" panose="020B0604020202020204" pitchFamily="34" charset="0"/>
                <a:cs typeface="Arial" panose="020B0604020202020204" pitchFamily="34" charset="0"/>
                <a:hlinkClick r:id="rId2"/>
              </a:rPr>
              <a:t>https://www.nationalworld.com/must-read/brits-willing-to-pay-for-mobile-car-wash-services-study-reveals-5308016</a:t>
            </a:r>
            <a:r>
              <a:rPr lang="en-GB" sz="1200" dirty="0">
                <a:latin typeface="Arial" panose="020B0604020202020204" pitchFamily="34" charset="0"/>
                <a:cs typeface="Arial" panose="020B0604020202020204" pitchFamily="34" charset="0"/>
              </a:rPr>
              <a:t> (Accessed: 3 November 2025).</a:t>
            </a:r>
          </a:p>
          <a:p>
            <a:pPr>
              <a:buFont typeface="+mj-lt"/>
              <a:buAutoNum type="arabicPeriod"/>
            </a:pPr>
            <a:r>
              <a:rPr lang="en-GB" sz="1200" dirty="0">
                <a:latin typeface="Arial" panose="020B0604020202020204" pitchFamily="34" charset="0"/>
                <a:cs typeface="Arial" panose="020B0604020202020204" pitchFamily="34" charset="0"/>
              </a:rPr>
              <a:t>Digital Journal (2025) ‘Why Eco-Friendly Mobile Detailing Is the Future of Car Care’, </a:t>
            </a:r>
            <a:r>
              <a:rPr lang="en-GB" sz="1200" i="1" dirty="0">
                <a:latin typeface="Arial" panose="020B0604020202020204" pitchFamily="34" charset="0"/>
                <a:cs typeface="Arial" panose="020B0604020202020204" pitchFamily="34" charset="0"/>
              </a:rPr>
              <a:t>Digital Journal</a:t>
            </a:r>
            <a:r>
              <a:rPr lang="en-GB" sz="1200" dirty="0">
                <a:latin typeface="Arial" panose="020B0604020202020204" pitchFamily="34" charset="0"/>
                <a:cs typeface="Arial" panose="020B0604020202020204" pitchFamily="34" charset="0"/>
              </a:rPr>
              <a:t>, 9 September. Available at: </a:t>
            </a:r>
            <a:r>
              <a:rPr lang="en-GB" sz="1200" u="sng" dirty="0">
                <a:latin typeface="Arial" panose="020B0604020202020204" pitchFamily="34" charset="0"/>
                <a:cs typeface="Arial" panose="020B0604020202020204" pitchFamily="34" charset="0"/>
                <a:hlinkClick r:id="rId3"/>
              </a:rPr>
              <a:t>https://www.digitaljournal.com/pr/news/indnewswire/why-eco-friendly-mobile-detailing-future-146019009.html</a:t>
            </a:r>
            <a:r>
              <a:rPr lang="en-GB" sz="1200" dirty="0">
                <a:latin typeface="Arial" panose="020B0604020202020204" pitchFamily="34" charset="0"/>
                <a:cs typeface="Arial" panose="020B0604020202020204" pitchFamily="34" charset="0"/>
              </a:rPr>
              <a:t> (Accessed: 1 November 2025).</a:t>
            </a:r>
          </a:p>
          <a:p>
            <a:pPr>
              <a:buFont typeface="+mj-lt"/>
              <a:buAutoNum type="arabicPeriod"/>
            </a:pPr>
            <a:r>
              <a:rPr lang="en-GB" sz="1200" dirty="0">
                <a:latin typeface="Arial" panose="020B0604020202020204" pitchFamily="34" charset="0"/>
                <a:cs typeface="Arial" panose="020B0604020202020204" pitchFamily="34" charset="0"/>
              </a:rPr>
              <a:t>Bigs Mobile (2022) </a:t>
            </a:r>
            <a:r>
              <a:rPr lang="en-GB" sz="1200" i="1" dirty="0">
                <a:latin typeface="Arial" panose="020B0604020202020204" pitchFamily="34" charset="0"/>
                <a:cs typeface="Arial" panose="020B0604020202020204" pitchFamily="34" charset="0"/>
              </a:rPr>
              <a:t>10 Benefits of Eco-Friendly Car Wash</a:t>
            </a:r>
            <a:r>
              <a:rPr lang="en-GB" sz="1200" dirty="0">
                <a:latin typeface="Arial" panose="020B0604020202020204" pitchFamily="34" charset="0"/>
                <a:cs typeface="Arial" panose="020B0604020202020204" pitchFamily="34" charset="0"/>
              </a:rPr>
              <a:t>, 1 March. Available at: </a:t>
            </a:r>
            <a:r>
              <a:rPr lang="en-GB" sz="1200" u="sng" dirty="0">
                <a:latin typeface="Arial" panose="020B0604020202020204" pitchFamily="34" charset="0"/>
                <a:cs typeface="Arial" panose="020B0604020202020204" pitchFamily="34" charset="0"/>
                <a:hlinkClick r:id="rId4"/>
              </a:rPr>
              <a:t>https://bigsmobile.com/blog/eco-friendly-car-wash/</a:t>
            </a:r>
            <a:r>
              <a:rPr lang="en-GB" sz="1200" dirty="0">
                <a:latin typeface="Arial" panose="020B0604020202020204" pitchFamily="34" charset="0"/>
                <a:cs typeface="Arial" panose="020B0604020202020204" pitchFamily="34" charset="0"/>
              </a:rPr>
              <a:t> (Accessed: 1 November 2025).</a:t>
            </a:r>
          </a:p>
          <a:p>
            <a:pPr>
              <a:buFont typeface="+mj-lt"/>
              <a:buAutoNum type="arabicPeriod"/>
            </a:pPr>
            <a:r>
              <a:rPr lang="en-GB" sz="1200" dirty="0" err="1">
                <a:latin typeface="Arial" panose="020B0604020202020204" pitchFamily="34" charset="0"/>
                <a:cs typeface="Arial" panose="020B0604020202020204" pitchFamily="34" charset="0"/>
              </a:rPr>
              <a:t>NIBusinessInfo</a:t>
            </a:r>
            <a:r>
              <a:rPr lang="en-GB" sz="1200" dirty="0">
                <a:latin typeface="Arial" panose="020B0604020202020204" pitchFamily="34" charset="0"/>
                <a:cs typeface="Arial" panose="020B0604020202020204" pitchFamily="34" charset="0"/>
              </a:rPr>
              <a:t> (2024) </a:t>
            </a:r>
            <a:r>
              <a:rPr lang="en-GB" sz="1200" i="1" dirty="0">
                <a:latin typeface="Arial" panose="020B0604020202020204" pitchFamily="34" charset="0"/>
                <a:cs typeface="Arial" panose="020B0604020202020204" pitchFamily="34" charset="0"/>
              </a:rPr>
              <a:t>Advantages and disadvantages of starting a business from home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https://www.nibusinessinfo.co.uk/content/advantages-and-disadvantages-starting-business-home</a:t>
            </a:r>
            <a:r>
              <a:rPr lang="en-GB" sz="1200" dirty="0">
                <a:latin typeface="Arial" panose="020B0604020202020204" pitchFamily="34" charset="0"/>
                <a:cs typeface="Arial" panose="020B0604020202020204" pitchFamily="34" charset="0"/>
              </a:rPr>
              <a:t> (Accessed: 3 November 2025).</a:t>
            </a:r>
          </a:p>
          <a:p>
            <a:pPr>
              <a:buFont typeface="+mj-lt"/>
              <a:buAutoNum type="arabicPeriod"/>
            </a:pPr>
            <a:r>
              <a:rPr lang="en-GB" sz="1200" dirty="0">
                <a:latin typeface="Arial" panose="020B0604020202020204" pitchFamily="34" charset="0"/>
                <a:cs typeface="Arial" panose="020B0604020202020204" pitchFamily="34" charset="0"/>
              </a:rPr>
              <a:t>Business Wales (2025) </a:t>
            </a:r>
            <a:r>
              <a:rPr lang="en-GB" sz="1200" i="1" dirty="0">
                <a:latin typeface="Arial" panose="020B0604020202020204" pitchFamily="34" charset="0"/>
                <a:cs typeface="Arial" panose="020B0604020202020204" pitchFamily="34" charset="0"/>
              </a:rPr>
              <a:t>Starting a business from home,</a:t>
            </a:r>
            <a:r>
              <a:rPr lang="en-GB" sz="1200" dirty="0">
                <a:latin typeface="Arial" panose="020B0604020202020204" pitchFamily="34" charset="0"/>
                <a:cs typeface="Arial" panose="020B0604020202020204" pitchFamily="34" charset="0"/>
              </a:rPr>
              <a:t> 17 September. Available at: </a:t>
            </a:r>
            <a:r>
              <a:rPr lang="en-GB" sz="1200" u="sng" dirty="0">
                <a:latin typeface="Arial" panose="020B0604020202020204" pitchFamily="34" charset="0"/>
                <a:cs typeface="Arial" panose="020B0604020202020204" pitchFamily="34" charset="0"/>
                <a:hlinkClick r:id="rId6"/>
              </a:rPr>
              <a:t>https://businesswales.gov.wales/topics-and-guidance/starting-a-business/start-and-business-planning/starting-a-business-home</a:t>
            </a:r>
            <a:r>
              <a:rPr lang="en-GB" sz="1200" dirty="0">
                <a:latin typeface="Arial" panose="020B0604020202020204" pitchFamily="34" charset="0"/>
                <a:cs typeface="Arial" panose="020B0604020202020204" pitchFamily="34" charset="0"/>
              </a:rPr>
              <a:t> (Accessed: 5 November 2025).</a:t>
            </a:r>
          </a:p>
          <a:p>
            <a:pPr>
              <a:buFont typeface="+mj-lt"/>
              <a:buAutoNum type="arabicPeriod"/>
            </a:pPr>
            <a:r>
              <a:rPr lang="en-GB" sz="1200" dirty="0" err="1">
                <a:latin typeface="Arial" panose="020B0604020202020204" pitchFamily="34" charset="0"/>
                <a:cs typeface="Arial" panose="020B0604020202020204" pitchFamily="34" charset="0"/>
              </a:rPr>
              <a:t>ByteStart</a:t>
            </a:r>
            <a:r>
              <a:rPr lang="en-GB" sz="1200" dirty="0">
                <a:latin typeface="Arial" panose="020B0604020202020204" pitchFamily="34" charset="0"/>
                <a:cs typeface="Arial" panose="020B0604020202020204" pitchFamily="34" charset="0"/>
              </a:rPr>
              <a:t> (2025) </a:t>
            </a:r>
            <a:r>
              <a:rPr lang="en-GB" sz="1200" i="1" dirty="0">
                <a:latin typeface="Arial" panose="020B0604020202020204" pitchFamily="34" charset="0"/>
                <a:cs typeface="Arial" panose="020B0604020202020204" pitchFamily="34" charset="0"/>
              </a:rPr>
              <a:t>Checklist for hiring your first employee (for UK sole traders)</a:t>
            </a:r>
            <a:r>
              <a:rPr lang="en-GB" sz="1200" dirty="0">
                <a:latin typeface="Arial" panose="020B0604020202020204" pitchFamily="34" charset="0"/>
                <a:cs typeface="Arial" panose="020B0604020202020204" pitchFamily="34" charset="0"/>
              </a:rPr>
              <a:t>, 17 July. Available at: </a:t>
            </a:r>
            <a:r>
              <a:rPr lang="en-GB" sz="1200" u="sng" dirty="0">
                <a:latin typeface="Arial" panose="020B0604020202020204" pitchFamily="34" charset="0"/>
                <a:cs typeface="Arial" panose="020B0604020202020204" pitchFamily="34" charset="0"/>
                <a:hlinkClick r:id="rId7"/>
              </a:rPr>
              <a:t>https://www.bytestart.co.uk/go-self-employed/taking-on-employee-first-time/</a:t>
            </a:r>
            <a:r>
              <a:rPr lang="en-GB" sz="1200" dirty="0">
                <a:latin typeface="Arial" panose="020B0604020202020204" pitchFamily="34" charset="0"/>
                <a:cs typeface="Arial" panose="020B0604020202020204" pitchFamily="34" charset="0"/>
              </a:rPr>
              <a:t> (Accessed: 10 November 2025).</a:t>
            </a:r>
          </a:p>
          <a:p>
            <a:pPr>
              <a:buFont typeface="+mj-lt"/>
              <a:buAutoNum type="arabicPeriod"/>
            </a:pPr>
            <a:r>
              <a:rPr lang="en-GB" sz="1200" dirty="0" err="1">
                <a:latin typeface="Arial" panose="020B0604020202020204" pitchFamily="34" charset="0"/>
                <a:cs typeface="Arial" panose="020B0604020202020204" pitchFamily="34" charset="0"/>
              </a:rPr>
              <a:t>Dunsby</a:t>
            </a:r>
            <a:r>
              <a:rPr lang="en-GB" sz="1200" dirty="0">
                <a:latin typeface="Arial" panose="020B0604020202020204" pitchFamily="34" charset="0"/>
                <a:cs typeface="Arial" panose="020B0604020202020204" pitchFamily="34" charset="0"/>
              </a:rPr>
              <a:t>, S. (2025) ‘Clean Me unveils new UK car wash pricing report’, </a:t>
            </a:r>
            <a:r>
              <a:rPr lang="en-GB" sz="1200" i="1" dirty="0">
                <a:latin typeface="Arial" panose="020B0604020202020204" pitchFamily="34" charset="0"/>
                <a:cs typeface="Arial" panose="020B0604020202020204" pitchFamily="34" charset="0"/>
              </a:rPr>
              <a:t>London Loves Business</a:t>
            </a:r>
            <a:r>
              <a:rPr lang="en-GB" sz="1200" dirty="0">
                <a:latin typeface="Arial" panose="020B0604020202020204" pitchFamily="34" charset="0"/>
                <a:cs typeface="Arial" panose="020B0604020202020204" pitchFamily="34" charset="0"/>
              </a:rPr>
              <a:t>, 8 September. Available at: </a:t>
            </a:r>
            <a:r>
              <a:rPr lang="en-GB" sz="1200" u="sng" dirty="0">
                <a:latin typeface="Arial" panose="020B0604020202020204" pitchFamily="34" charset="0"/>
                <a:cs typeface="Arial" panose="020B0604020202020204" pitchFamily="34" charset="0"/>
                <a:hlinkClick r:id="rId8"/>
              </a:rPr>
              <a:t>https://londonlovesbusiness.com/clean-me-unveils-new-uk-car-wash-pricing-report/</a:t>
            </a:r>
            <a:r>
              <a:rPr lang="en-GB" sz="1200" dirty="0">
                <a:latin typeface="Arial" panose="020B0604020202020204" pitchFamily="34" charset="0"/>
                <a:cs typeface="Arial" panose="020B0604020202020204" pitchFamily="34" charset="0"/>
              </a:rPr>
              <a:t> (Accessed: 10 November 2025).</a:t>
            </a:r>
          </a:p>
          <a:p>
            <a:pPr>
              <a:buFont typeface="+mj-lt"/>
              <a:buAutoNum type="arabicPeriod"/>
            </a:pPr>
            <a:r>
              <a:rPr lang="en-GB" sz="1200" dirty="0">
                <a:latin typeface="Arial" panose="020B0604020202020204" pitchFamily="34" charset="0"/>
                <a:cs typeface="Arial" panose="020B0604020202020204" pitchFamily="34" charset="0"/>
              </a:rPr>
              <a:t>Car Wash Association (2025) </a:t>
            </a:r>
            <a:r>
              <a:rPr lang="en-GB" sz="1200" i="1" dirty="0">
                <a:latin typeface="Arial" panose="020B0604020202020204" pitchFamily="34" charset="0"/>
                <a:cs typeface="Arial" panose="020B0604020202020204" pitchFamily="34" charset="0"/>
              </a:rPr>
              <a:t>Facts &amp; Figures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9"/>
              </a:rPr>
              <a:t>https://www.carwashassociation.co.uk/en/about/facts-and-figures</a:t>
            </a:r>
            <a:r>
              <a:rPr lang="en-GB" sz="1200" dirty="0">
                <a:latin typeface="Arial" panose="020B0604020202020204" pitchFamily="34" charset="0"/>
                <a:cs typeface="Arial" panose="020B0604020202020204" pitchFamily="34" charset="0"/>
              </a:rPr>
              <a:t> (Accessed: 15 November 2025).</a:t>
            </a:r>
          </a:p>
          <a:p>
            <a:pPr>
              <a:buFont typeface="+mj-lt"/>
              <a:buAutoNum type="arabicPeriod"/>
            </a:pPr>
            <a:r>
              <a:rPr lang="en-GB" sz="1200" dirty="0">
                <a:latin typeface="Arial" panose="020B0604020202020204" pitchFamily="34" charset="0"/>
                <a:cs typeface="Arial" panose="020B0604020202020204" pitchFamily="34" charset="0"/>
              </a:rPr>
              <a:t>Clean Me (2024) </a:t>
            </a:r>
            <a:r>
              <a:rPr lang="en-GB" sz="1200" i="1" dirty="0">
                <a:latin typeface="Arial" panose="020B0604020202020204" pitchFamily="34" charset="0"/>
                <a:cs typeface="Arial" panose="020B0604020202020204" pitchFamily="34" charset="0"/>
              </a:rPr>
              <a:t>What Are Mobile Car Valeting Prices in the UK?</a:t>
            </a:r>
            <a:r>
              <a:rPr lang="en-GB" sz="1200" dirty="0">
                <a:latin typeface="Arial" panose="020B0604020202020204" pitchFamily="34" charset="0"/>
                <a:cs typeface="Arial" panose="020B0604020202020204" pitchFamily="34" charset="0"/>
              </a:rPr>
              <a:t> 22 November. Available at: </a:t>
            </a:r>
            <a:r>
              <a:rPr lang="en-GB" sz="1200" u="sng" dirty="0">
                <a:latin typeface="Arial" panose="020B0604020202020204" pitchFamily="34" charset="0"/>
                <a:cs typeface="Arial" panose="020B0604020202020204" pitchFamily="34" charset="0"/>
                <a:hlinkClick r:id="rId10"/>
              </a:rPr>
              <a:t>https://www.cleanme.co.uk/blog/car-maintenance/what-are-mobile-car-valet-prices-in-the-uk/</a:t>
            </a:r>
            <a:r>
              <a:rPr lang="en-GB" sz="1200" dirty="0">
                <a:latin typeface="Arial" panose="020B0604020202020204" pitchFamily="34" charset="0"/>
                <a:cs typeface="Arial" panose="020B0604020202020204" pitchFamily="34" charset="0"/>
              </a:rPr>
              <a:t> (Accessed: 15 November 2025).</a:t>
            </a:r>
          </a:p>
          <a:p>
            <a:pPr>
              <a:buFont typeface="+mj-lt"/>
              <a:buAutoNum type="arabicPeriod"/>
            </a:pPr>
            <a:r>
              <a:rPr lang="en-GB" sz="1200" dirty="0">
                <a:latin typeface="Arial" panose="020B0604020202020204" pitchFamily="34" charset="0"/>
                <a:cs typeface="Arial" panose="020B0604020202020204" pitchFamily="34" charset="0"/>
              </a:rPr>
              <a:t>Grand View Research (2025) </a:t>
            </a:r>
            <a:r>
              <a:rPr lang="en-GB" sz="1200" i="1" dirty="0">
                <a:latin typeface="Arial" panose="020B0604020202020204" pitchFamily="34" charset="0"/>
                <a:cs typeface="Arial" panose="020B0604020202020204" pitchFamily="34" charset="0"/>
              </a:rPr>
              <a:t>UK Mobile Car Wash Service Market Outlook</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1"/>
              </a:rPr>
              <a:t>https://www.grandviewresearch.com/horizon/outlook/mobile-car-wash-service-market/uk</a:t>
            </a:r>
            <a:r>
              <a:rPr lang="en-GB" sz="1200" dirty="0">
                <a:latin typeface="Arial" panose="020B0604020202020204" pitchFamily="34" charset="0"/>
                <a:cs typeface="Arial" panose="020B0604020202020204" pitchFamily="34" charset="0"/>
              </a:rPr>
              <a:t> (Accessed: 15 November 2025).</a:t>
            </a:r>
          </a:p>
        </p:txBody>
      </p:sp>
    </p:spTree>
    <p:extLst>
      <p:ext uri="{BB962C8B-B14F-4D97-AF65-F5344CB8AC3E}">
        <p14:creationId xmlns:p14="http://schemas.microsoft.com/office/powerpoint/2010/main" val="3979401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TotalTime>
  <Words>1151</Words>
  <Application>Microsoft Office PowerPoint</Application>
  <PresentationFormat>Widescreen</PresentationFormat>
  <Paragraphs>70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Meiryo</vt:lpstr>
      <vt:lpstr>Aptos</vt:lpstr>
      <vt:lpstr>Aptos Display</vt:lpstr>
      <vt:lpstr>Arial</vt:lpstr>
      <vt:lpstr>Office Theme</vt:lpstr>
      <vt:lpstr>Certificate of Higher Education in Employability Skills Level 4 Module name &amp; code: Managing Enterprise (BMSW4011) Module lead: Melanie Squire </vt:lpstr>
      <vt:lpstr>Content</vt:lpstr>
      <vt:lpstr>Wash Doctor a mobile, eco-friendly car wash service designed for today’s fast-moving lifestyles (NationalWorld, 2025; Bigs Mobile, 2022; Digital Journal, 2025).</vt:lpstr>
      <vt:lpstr>Mission Statement, Aim, USP</vt:lpstr>
      <vt:lpstr>Smart objectives</vt:lpstr>
      <vt:lpstr>Location and human resources</vt:lpstr>
      <vt:lpstr>Financial overview</vt:lpstr>
      <vt:lpstr>Market Research</vt:lpstr>
      <vt:lpstr>SWOT</vt:lpstr>
      <vt:lpstr>Marketing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Claudiu MacEseanu (2426938)</dc:creator>
  <cp:lastModifiedBy>Claudiu MacEseanu (2426938)</cp:lastModifiedBy>
  <cp:revision>7</cp:revision>
  <dcterms:created xsi:type="dcterms:W3CDTF">2025-11-25T20:10:22Z</dcterms:created>
  <dcterms:modified xsi:type="dcterms:W3CDTF">2025-11-25T22:36:41Z</dcterms:modified>
</cp:coreProperties>
</file>