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8288000" cy="10287000"/>
  <p:notesSz cx="6858000" cy="9144000"/>
  <p:embeddedFontLst>
    <p:embeddedFont>
      <p:font typeface="Arial Bold" panose="020B0704020202020204" pitchFamily="34" charset="0"/>
      <p:regular r:id="rId9"/>
      <p:bold r:id="rId10"/>
    </p:embeddedFont>
    <p:embeddedFont>
      <p:font typeface="Arial Italics" panose="020B0604020202090204" pitchFamily="34" charset="0"/>
      <p:regular r:id="rId11"/>
      <p:italic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DB586B-D76D-FC46-AB66-40E2CE1034F2}" v="17" dt="2026-10-10T11:16:37.0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591" autoAdjust="0"/>
  </p:normalViewPr>
  <p:slideViewPr>
    <p:cSldViewPr>
      <p:cViewPr varScale="1">
        <p:scale>
          <a:sx n="74" d="100"/>
          <a:sy n="74" d="100"/>
        </p:scale>
        <p:origin x="624" y="18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cie Flynn (2303705)" userId="a8d64342-3225-45a6-be03-e0f89ae2a8a2" providerId="ADAL" clId="{881194FE-E14F-5221-8346-9B542EF2305D}"/>
    <pc:docChg chg="modSld">
      <pc:chgData name="Darcie Flynn (2303705)" userId="a8d64342-3225-45a6-be03-e0f89ae2a8a2" providerId="ADAL" clId="{881194FE-E14F-5221-8346-9B542EF2305D}" dt="2026-10-10T11:17:40.387" v="21" actId="20577"/>
      <pc:docMkLst>
        <pc:docMk/>
      </pc:docMkLst>
      <pc:sldChg chg="addSp modSp modTransition modAnim modNotes modNotesTx">
        <pc:chgData name="Darcie Flynn (2303705)" userId="a8d64342-3225-45a6-be03-e0f89ae2a8a2" providerId="ADAL" clId="{881194FE-E14F-5221-8346-9B542EF2305D}" dt="2026-10-10T11:17:14.114" v="17" actId="20577"/>
        <pc:sldMkLst>
          <pc:docMk/>
          <pc:sldMk cId="0" sldId="256"/>
        </pc:sldMkLst>
        <pc:picChg chg="add mod">
          <ac:chgData name="Darcie Flynn (2303705)" userId="a8d64342-3225-45a6-be03-e0f89ae2a8a2" providerId="ADAL" clId="{881194FE-E14F-5221-8346-9B542EF2305D}" dt="2026-10-10T11:10:22.021" v="6"/>
          <ac:picMkLst>
            <pc:docMk/>
            <pc:sldMk cId="0" sldId="256"/>
            <ac:picMk id="12" creationId="{A23A388B-B3F3-5451-ABE6-5B71518F94F0}"/>
          </ac:picMkLst>
        </pc:picChg>
      </pc:sldChg>
      <pc:sldChg chg="addSp modSp modNotes modNotesTx">
        <pc:chgData name="Darcie Flynn (2303705)" userId="a8d64342-3225-45a6-be03-e0f89ae2a8a2" providerId="ADAL" clId="{881194FE-E14F-5221-8346-9B542EF2305D}" dt="2026-10-10T11:17:22.242" v="18" actId="20577"/>
        <pc:sldMkLst>
          <pc:docMk/>
          <pc:sldMk cId="0" sldId="257"/>
        </pc:sldMkLst>
        <pc:picChg chg="add mod">
          <ac:chgData name="Darcie Flynn (2303705)" userId="a8d64342-3225-45a6-be03-e0f89ae2a8a2" providerId="ADAL" clId="{881194FE-E14F-5221-8346-9B542EF2305D}" dt="2026-10-10T11:11:05.183" v="7"/>
          <ac:picMkLst>
            <pc:docMk/>
            <pc:sldMk cId="0" sldId="257"/>
            <ac:picMk id="13" creationId="{9D3C5023-7D1E-23C8-E653-B7EE0CD3C54E}"/>
          </ac:picMkLst>
        </pc:picChg>
      </pc:sldChg>
      <pc:sldChg chg="addSp modSp modNotes modNotesTx">
        <pc:chgData name="Darcie Flynn (2303705)" userId="a8d64342-3225-45a6-be03-e0f89ae2a8a2" providerId="ADAL" clId="{881194FE-E14F-5221-8346-9B542EF2305D}" dt="2026-10-10T11:17:30.335" v="19" actId="20577"/>
        <pc:sldMkLst>
          <pc:docMk/>
          <pc:sldMk cId="0" sldId="258"/>
        </pc:sldMkLst>
        <pc:picChg chg="add mod">
          <ac:chgData name="Darcie Flynn (2303705)" userId="a8d64342-3225-45a6-be03-e0f89ae2a8a2" providerId="ADAL" clId="{881194FE-E14F-5221-8346-9B542EF2305D}" dt="2026-10-10T11:12:00.887" v="8"/>
          <ac:picMkLst>
            <pc:docMk/>
            <pc:sldMk cId="0" sldId="258"/>
            <ac:picMk id="12" creationId="{5BB5848E-9209-C5DE-0ADD-B983BEEBD1C7}"/>
          </ac:picMkLst>
        </pc:picChg>
      </pc:sldChg>
      <pc:sldChg chg="addSp modSp modTransition modAnim modNotes modNotesTx">
        <pc:chgData name="Darcie Flynn (2303705)" userId="a8d64342-3225-45a6-be03-e0f89ae2a8a2" providerId="ADAL" clId="{881194FE-E14F-5221-8346-9B542EF2305D}" dt="2026-10-10T11:17:36.019" v="20" actId="20577"/>
        <pc:sldMkLst>
          <pc:docMk/>
          <pc:sldMk cId="0" sldId="259"/>
        </pc:sldMkLst>
        <pc:picChg chg="add mod">
          <ac:chgData name="Darcie Flynn (2303705)" userId="a8d64342-3225-45a6-be03-e0f89ae2a8a2" providerId="ADAL" clId="{881194FE-E14F-5221-8346-9B542EF2305D}" dt="2026-10-10T11:15:47.516" v="14"/>
          <ac:picMkLst>
            <pc:docMk/>
            <pc:sldMk cId="0" sldId="259"/>
            <ac:picMk id="12" creationId="{E0014A12-9A94-C417-7EF6-5C5F067A6C25}"/>
          </ac:picMkLst>
        </pc:picChg>
      </pc:sldChg>
      <pc:sldChg chg="addSp modSp modTransition modAnim modNotes modNotesTx">
        <pc:chgData name="Darcie Flynn (2303705)" userId="a8d64342-3225-45a6-be03-e0f89ae2a8a2" providerId="ADAL" clId="{881194FE-E14F-5221-8346-9B542EF2305D}" dt="2026-10-10T11:17:40.387" v="21" actId="20577"/>
        <pc:sldMkLst>
          <pc:docMk/>
          <pc:sldMk cId="0" sldId="260"/>
        </pc:sldMkLst>
        <pc:picChg chg="add mod">
          <ac:chgData name="Darcie Flynn (2303705)" userId="a8d64342-3225-45a6-be03-e0f89ae2a8a2" providerId="ADAL" clId="{881194FE-E14F-5221-8346-9B542EF2305D}" dt="2026-10-10T11:16:37.089" v="16"/>
          <ac:picMkLst>
            <pc:docMk/>
            <pc:sldMk cId="0" sldId="260"/>
            <ac:picMk id="12" creationId="{37F2F107-342A-8AAA-8DA7-AD96B27BB72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10.10.2026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sv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sv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sv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sv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sv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.svg"/><Relationship Id="rId5" Type="http://schemas.openxmlformats.org/officeDocument/2006/relationships/image" Target="../media/image1.sv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1785422" y="2876969"/>
            <a:ext cx="14717157" cy="2722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02"/>
              </a:lnSpc>
            </a:pPr>
            <a:r>
              <a:rPr lang="en-US" sz="3073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Cyflwyniad fideo sy’n dangos tystiolaeth o ddealltwriaeth feirniadol o ddamcaniaeth</a:t>
            </a:r>
          </a:p>
          <a:p>
            <a:pPr algn="ctr">
              <a:lnSpc>
                <a:spcPts val="4302"/>
              </a:lnSpc>
            </a:pPr>
            <a:r>
              <a:rPr lang="en-US" sz="3073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neu ymchwil sy’n effeithio ar les, datblygiad plentyn a dysgu o 0-19 oed a chymhwyswch hyn i’ch myfyrdod beirniadol eich hun yn seiliedig ar ddigwyddiad critigol a arsylwyd.</a:t>
            </a:r>
          </a:p>
          <a:p>
            <a:pPr algn="ctr">
              <a:lnSpc>
                <a:spcPts val="4302"/>
              </a:lnSpc>
            </a:pPr>
            <a:endParaRPr lang="en-US" sz="3073">
              <a:solidFill>
                <a:srgbClr val="0C357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782764" y="6029713"/>
            <a:ext cx="2425452" cy="8564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67"/>
              </a:lnSpc>
              <a:spcBef>
                <a:spcPct val="0"/>
              </a:spcBef>
            </a:pPr>
            <a:r>
              <a:rPr lang="en-US" sz="4905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2303705</a:t>
            </a:r>
          </a:p>
        </p:txBody>
      </p:sp>
      <p:pic>
        <p:nvPicPr>
          <p:cNvPr id="12" name="Video 11">
            <a:extLst>
              <a:ext uri="{FF2B5EF4-FFF2-40B4-BE49-F238E27FC236}">
                <a16:creationId xmlns:a16="http://schemas.microsoft.com/office/drawing/2014/main" id="{A23A388B-B3F3-5451-ABE6-5B71518F94F0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313"/>
    </mc:Choice>
    <mc:Fallback>
      <p:transition spd="slow" advTm="40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2256565" y="92140"/>
            <a:ext cx="12376375" cy="715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</a:pPr>
            <a:r>
              <a:rPr lang="en-US" sz="4099" b="1">
                <a:solidFill>
                  <a:srgbClr val="0C3571"/>
                </a:solidFill>
                <a:latin typeface="Arial Bold"/>
                <a:ea typeface="Arial Bold"/>
                <a:cs typeface="Arial Bold"/>
                <a:sym typeface="Arial Bold"/>
              </a:rPr>
              <a:t>Digwyddiad Critigol </a:t>
            </a:r>
          </a:p>
        </p:txBody>
      </p:sp>
      <p:sp>
        <p:nvSpPr>
          <p:cNvPr id="7" name="Freeform 7"/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1771366" y="2857919"/>
            <a:ext cx="14418634" cy="4679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51159" lvl="1" indent="-475579" algn="l">
              <a:lnSpc>
                <a:spcPts val="6167"/>
              </a:lnSpc>
              <a:buFont typeface="Arial"/>
              <a:buChar char="•"/>
            </a:pPr>
            <a:r>
              <a:rPr lang="en-US" sz="4405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Disgybl yn cael anhawster ymgysylltu a thasg waith </a:t>
            </a:r>
          </a:p>
          <a:p>
            <a:pPr marL="951159" lvl="1" indent="-475579" algn="l">
              <a:lnSpc>
                <a:spcPts val="6167"/>
              </a:lnSpc>
              <a:buFont typeface="Arial"/>
              <a:buChar char="•"/>
            </a:pPr>
            <a:r>
              <a:rPr lang="en-US" sz="4405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Ymddangos yn rhwystredig ac yn osgoi’r gweithgaredd </a:t>
            </a:r>
          </a:p>
          <a:p>
            <a:pPr marL="951159" lvl="1" indent="-475579" algn="l">
              <a:lnSpc>
                <a:spcPts val="6167"/>
              </a:lnSpc>
              <a:buFont typeface="Arial"/>
              <a:buChar char="•"/>
            </a:pPr>
            <a:r>
              <a:rPr lang="en-US" sz="4405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Cymorth ychwanegol gan yr athro</a:t>
            </a:r>
          </a:p>
          <a:p>
            <a:pPr marL="951159" lvl="1" indent="-475579" algn="l">
              <a:lnSpc>
                <a:spcPts val="6167"/>
              </a:lnSpc>
              <a:buFont typeface="Arial"/>
              <a:buChar char="•"/>
            </a:pPr>
            <a:r>
              <a:rPr lang="en-US" sz="4405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Cynydd ar ol cefnogaeth </a:t>
            </a:r>
          </a:p>
          <a:p>
            <a:pPr marL="951159" lvl="1" indent="-475579" algn="l">
              <a:lnSpc>
                <a:spcPts val="6167"/>
              </a:lnSpc>
              <a:spcBef>
                <a:spcPct val="0"/>
              </a:spcBef>
              <a:buFont typeface="Arial"/>
              <a:buChar char="•"/>
            </a:pPr>
            <a:r>
              <a:rPr lang="en-US" sz="4405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Tripp (1993) i arsylwi ac adfyfyrio </a:t>
            </a:r>
          </a:p>
        </p:txBody>
      </p:sp>
      <p:pic>
        <p:nvPicPr>
          <p:cNvPr id="13" name="Video 12">
            <a:extLst>
              <a:ext uri="{FF2B5EF4-FFF2-40B4-BE49-F238E27FC236}">
                <a16:creationId xmlns:a16="http://schemas.microsoft.com/office/drawing/2014/main" id="{9D3C5023-7D1E-23C8-E653-B7EE0CD3C5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00"/>
    </mc:Choice>
    <mc:Fallback>
      <p:transition spd="slow" advTm="348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4882925" y="154159"/>
            <a:ext cx="12376375" cy="681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459"/>
              </a:lnSpc>
            </a:pPr>
            <a:r>
              <a:rPr lang="en-US" sz="3899" b="1">
                <a:solidFill>
                  <a:srgbClr val="0C3571"/>
                </a:solidFill>
                <a:latin typeface="Arial Bold"/>
                <a:ea typeface="Arial Bold"/>
                <a:cs typeface="Arial Bold"/>
                <a:sym typeface="Arial Bold"/>
              </a:rPr>
              <a:t>Dadansoddi achosion proibl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696646" y="3456647"/>
            <a:ext cx="12376375" cy="3194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77237" lvl="1" indent="-388618" algn="just">
              <a:lnSpc>
                <a:spcPts val="5039"/>
              </a:lnSpc>
              <a:buFont typeface="Arial"/>
              <a:buChar char="•"/>
            </a:pPr>
            <a:r>
              <a:rPr lang="en-US" sz="35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Hunan-effeithiolrwydd (Bandura, 1997)</a:t>
            </a:r>
          </a:p>
          <a:p>
            <a:pPr marL="777237" lvl="1" indent="-388618" algn="just">
              <a:lnSpc>
                <a:spcPts val="5039"/>
              </a:lnSpc>
              <a:buFont typeface="Arial"/>
              <a:buChar char="•"/>
            </a:pPr>
            <a:r>
              <a:rPr lang="en-US" sz="35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Hyder a chymhelliant</a:t>
            </a:r>
          </a:p>
          <a:p>
            <a:pPr marL="777237" lvl="1" indent="-388618" algn="just">
              <a:lnSpc>
                <a:spcPts val="5039"/>
              </a:lnSpc>
              <a:buFont typeface="Arial"/>
              <a:buChar char="•"/>
            </a:pPr>
            <a:r>
              <a:rPr lang="en-US" sz="35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Parth Datblygiad Agosaf (Vygotsky, 1978) </a:t>
            </a:r>
          </a:p>
          <a:p>
            <a:pPr marL="777237" lvl="1" indent="-388618" algn="just">
              <a:lnSpc>
                <a:spcPts val="5039"/>
              </a:lnSpc>
              <a:buFont typeface="Arial"/>
              <a:buChar char="•"/>
            </a:pPr>
            <a:r>
              <a:rPr lang="en-US" sz="35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Digwyddiad yn giplun yn unig</a:t>
            </a:r>
          </a:p>
          <a:p>
            <a:pPr marL="777237" lvl="1" indent="-388618" algn="just">
              <a:lnSpc>
                <a:spcPts val="5039"/>
              </a:lnSpc>
              <a:buFont typeface="Arial"/>
              <a:buChar char="•"/>
            </a:pPr>
            <a:r>
              <a:rPr lang="en-US" sz="35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Mwy nag un achos posibl </a:t>
            </a:r>
          </a:p>
        </p:txBody>
      </p:sp>
      <p:pic>
        <p:nvPicPr>
          <p:cNvPr id="12" name="Video 11">
            <a:extLst>
              <a:ext uri="{FF2B5EF4-FFF2-40B4-BE49-F238E27FC236}">
                <a16:creationId xmlns:a16="http://schemas.microsoft.com/office/drawing/2014/main" id="{5BB5848E-9209-C5DE-0ADD-B983BEEBD1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401"/>
    </mc:Choice>
    <mc:Fallback>
      <p:transition spd="slow" advTm="48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5736386" y="121774"/>
            <a:ext cx="12376375" cy="731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879"/>
              </a:lnSpc>
            </a:pPr>
            <a:r>
              <a:rPr lang="en-US" sz="4199" b="1">
                <a:solidFill>
                  <a:srgbClr val="0C3571"/>
                </a:solidFill>
                <a:latin typeface="Arial Bold"/>
                <a:ea typeface="Arial Bold"/>
                <a:cs typeface="Arial Bold"/>
                <a:sym typeface="Arial Bold"/>
              </a:rPr>
              <a:t>Dadansoddiad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7685" y="2867444"/>
            <a:ext cx="7953077" cy="5189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06774" lvl="1" indent="-453387" algn="l">
              <a:lnSpc>
                <a:spcPts val="5879"/>
              </a:lnSpc>
              <a:buFont typeface="Arial"/>
              <a:buChar char="•"/>
            </a:pPr>
            <a:r>
              <a:rPr lang="en-US" sz="41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Focus: Hunan-effeithiolrwydd </a:t>
            </a:r>
          </a:p>
          <a:p>
            <a:pPr marL="906774" lvl="1" indent="-453387" algn="l">
              <a:lnSpc>
                <a:spcPts val="5879"/>
              </a:lnSpc>
              <a:buFont typeface="Arial"/>
              <a:buChar char="•"/>
            </a:pPr>
            <a:r>
              <a:rPr lang="en-US" sz="41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Bandura (1997)</a:t>
            </a:r>
          </a:p>
          <a:p>
            <a:pPr marL="906774" lvl="1" indent="-453387" algn="l">
              <a:lnSpc>
                <a:spcPts val="5879"/>
              </a:lnSpc>
              <a:buFont typeface="Arial"/>
              <a:buChar char="•"/>
            </a:pPr>
            <a:r>
              <a:rPr lang="en-US" sz="41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Hyder a chred mewn gallu </a:t>
            </a:r>
          </a:p>
          <a:p>
            <a:pPr marL="906774" lvl="1" indent="-453387" algn="l">
              <a:lnSpc>
                <a:spcPts val="5879"/>
              </a:lnSpc>
              <a:buFont typeface="Arial"/>
              <a:buChar char="•"/>
            </a:pPr>
            <a:r>
              <a:rPr lang="en-US" sz="41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Pajares (1996)</a:t>
            </a:r>
          </a:p>
          <a:p>
            <a:pPr marL="906774" lvl="1" indent="-453387" algn="l">
              <a:lnSpc>
                <a:spcPts val="5879"/>
              </a:lnSpc>
              <a:buFont typeface="Arial"/>
              <a:buChar char="•"/>
            </a:pPr>
            <a:r>
              <a:rPr lang="en-US" sz="41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Osgoi tasgau heriol</a:t>
            </a:r>
          </a:p>
          <a:p>
            <a:pPr marL="906774" lvl="1" indent="-453387" algn="l">
              <a:lnSpc>
                <a:spcPts val="5879"/>
              </a:lnSpc>
              <a:buFont typeface="Arial"/>
              <a:buChar char="•"/>
            </a:pPr>
            <a:r>
              <a:rPr lang="en-US" sz="41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Ffactorau eraill posibl</a:t>
            </a:r>
          </a:p>
          <a:p>
            <a:pPr algn="l">
              <a:lnSpc>
                <a:spcPts val="5879"/>
              </a:lnSpc>
              <a:spcBef>
                <a:spcPct val="0"/>
              </a:spcBef>
            </a:pPr>
            <a:endParaRPr lang="en-US" sz="4199">
              <a:solidFill>
                <a:srgbClr val="0C357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" name="Video 11">
            <a:extLst>
              <a:ext uri="{FF2B5EF4-FFF2-40B4-BE49-F238E27FC236}">
                <a16:creationId xmlns:a16="http://schemas.microsoft.com/office/drawing/2014/main" id="{E0014A12-9A94-C417-7EF6-5C5F067A6C25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857"/>
    </mc:Choice>
    <mc:Fallback>
      <p:transition spd="slow" advTm="51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6630320" y="137583"/>
            <a:ext cx="7304312" cy="6654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319"/>
              </a:lnSpc>
            </a:pPr>
            <a:r>
              <a:rPr lang="en-US" sz="3799" b="1">
                <a:solidFill>
                  <a:srgbClr val="0C3571"/>
                </a:solidFill>
                <a:latin typeface="Arial Bold"/>
                <a:ea typeface="Arial Bold"/>
                <a:cs typeface="Arial Bold"/>
                <a:sym typeface="Arial Bold"/>
              </a:rPr>
              <a:t>Casgliad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947395" y="2867444"/>
            <a:ext cx="10886440" cy="3999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20416" lvl="1" indent="-410208" algn="l">
              <a:lnSpc>
                <a:spcPts val="5319"/>
              </a:lnSpc>
              <a:buFont typeface="Arial"/>
              <a:buChar char="•"/>
            </a:pPr>
            <a:r>
              <a:rPr lang="en-US" sz="37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Pwysigrwydd deall achosion ymddygiad </a:t>
            </a:r>
          </a:p>
          <a:p>
            <a:pPr marL="820416" lvl="1" indent="-410208" algn="l">
              <a:lnSpc>
                <a:spcPts val="5319"/>
              </a:lnSpc>
              <a:buFont typeface="Arial"/>
              <a:buChar char="•"/>
            </a:pPr>
            <a:r>
              <a:rPr lang="en-US" sz="37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Tripp (1993): arsylwi - dadansoddi - cynllunio </a:t>
            </a:r>
          </a:p>
          <a:p>
            <a:pPr marL="820416" lvl="1" indent="-410208" algn="l">
              <a:lnSpc>
                <a:spcPts val="5319"/>
              </a:lnSpc>
              <a:buFont typeface="Arial"/>
              <a:buChar char="•"/>
            </a:pPr>
            <a:r>
              <a:rPr lang="en-US" sz="37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Sgaffoldio ac adborth cadarnhaol</a:t>
            </a:r>
          </a:p>
          <a:p>
            <a:pPr marL="820416" lvl="1" indent="-410208" algn="l">
              <a:lnSpc>
                <a:spcPts val="5319"/>
              </a:lnSpc>
              <a:buFont typeface="Arial"/>
              <a:buChar char="•"/>
            </a:pPr>
            <a:r>
              <a:rPr lang="en-US" sz="37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Cefnogi hyder, cymhelliant ac annibyniaeth twf proffesiynol</a:t>
            </a:r>
          </a:p>
          <a:p>
            <a:pPr marL="820416" lvl="1" indent="-410208" algn="l">
              <a:lnSpc>
                <a:spcPts val="5319"/>
              </a:lnSpc>
              <a:spcBef>
                <a:spcPct val="0"/>
              </a:spcBef>
              <a:buFont typeface="Arial"/>
              <a:buChar char="•"/>
            </a:pPr>
            <a:r>
              <a:rPr lang="en-US" sz="3799">
                <a:solidFill>
                  <a:srgbClr val="0C3571"/>
                </a:solidFill>
                <a:latin typeface="Arial"/>
                <a:ea typeface="Arial"/>
                <a:cs typeface="Arial"/>
                <a:sym typeface="Arial"/>
              </a:rPr>
              <a:t>Gwerth adfyfyrio beirniadol </a:t>
            </a:r>
          </a:p>
        </p:txBody>
      </p:sp>
      <p:pic>
        <p:nvPicPr>
          <p:cNvPr id="12" name="Video 11">
            <a:extLst>
              <a:ext uri="{FF2B5EF4-FFF2-40B4-BE49-F238E27FC236}">
                <a16:creationId xmlns:a16="http://schemas.microsoft.com/office/drawing/2014/main" id="{37F2F107-342A-8AAA-8DA7-AD96B27BB721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29"/>
    </mc:Choice>
    <mc:Fallback>
      <p:transition spd="slow" advTm="40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4614" y="6515100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0" y="0"/>
                </a:moveTo>
                <a:lnTo>
                  <a:pt x="7059478" y="0"/>
                </a:lnTo>
                <a:lnTo>
                  <a:pt x="70594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 flipV="1">
            <a:off x="11924574" y="-357188"/>
            <a:ext cx="7059478" cy="4114800"/>
          </a:xfrm>
          <a:custGeom>
            <a:avLst/>
            <a:gdLst/>
            <a:ahLst/>
            <a:cxnLst/>
            <a:rect l="l" t="t" r="r" b="b"/>
            <a:pathLst>
              <a:path w="7059478" h="4114800">
                <a:moveTo>
                  <a:pt x="7059477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7059477" y="0"/>
                </a:lnTo>
                <a:lnTo>
                  <a:pt x="7059477" y="411480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rot="-5002168">
            <a:off x="-1222246" y="-3356253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0" y="0"/>
                </a:moveTo>
                <a:lnTo>
                  <a:pt x="5987225" y="0"/>
                </a:lnTo>
                <a:lnTo>
                  <a:pt x="5987225" y="5998131"/>
                </a:lnTo>
                <a:lnTo>
                  <a:pt x="0" y="59981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-5002168" flipH="1" flipV="1">
            <a:off x="14265687" y="7630834"/>
            <a:ext cx="5987226" cy="5998131"/>
          </a:xfrm>
          <a:custGeom>
            <a:avLst/>
            <a:gdLst/>
            <a:ahLst/>
            <a:cxnLst/>
            <a:rect l="l" t="t" r="r" b="b"/>
            <a:pathLst>
              <a:path w="5987226" h="5998131">
                <a:moveTo>
                  <a:pt x="5987226" y="5998132"/>
                </a:moveTo>
                <a:lnTo>
                  <a:pt x="0" y="5998132"/>
                </a:lnTo>
                <a:lnTo>
                  <a:pt x="0" y="0"/>
                </a:lnTo>
                <a:lnTo>
                  <a:pt x="5987226" y="0"/>
                </a:lnTo>
                <a:lnTo>
                  <a:pt x="5987226" y="5998132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7488824">
            <a:off x="-221065" y="7727724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rot="7488824">
            <a:off x="17178162" y="-1873476"/>
            <a:ext cx="3071030" cy="5804353"/>
          </a:xfrm>
          <a:custGeom>
            <a:avLst/>
            <a:gdLst/>
            <a:ahLst/>
            <a:cxnLst/>
            <a:rect l="l" t="t" r="r" b="b"/>
            <a:pathLst>
              <a:path w="3071030" h="5804353">
                <a:moveTo>
                  <a:pt x="0" y="0"/>
                </a:moveTo>
                <a:lnTo>
                  <a:pt x="3071030" y="0"/>
                </a:lnTo>
                <a:lnTo>
                  <a:pt x="3071030" y="5804352"/>
                </a:lnTo>
                <a:lnTo>
                  <a:pt x="0" y="58043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5308391" y="296095"/>
            <a:ext cx="7304312" cy="599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759"/>
              </a:lnSpc>
            </a:pPr>
            <a:r>
              <a:rPr lang="en-US" sz="3399" b="1">
                <a:solidFill>
                  <a:srgbClr val="0C3571"/>
                </a:solidFill>
                <a:latin typeface="Arial Bold"/>
                <a:ea typeface="Arial Bold"/>
                <a:cs typeface="Arial Bold"/>
                <a:sym typeface="Arial Bold"/>
              </a:rPr>
              <a:t>Rhestr Cyfeirnodi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51621" y="2397015"/>
            <a:ext cx="17736379" cy="4913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90"/>
              </a:lnSpc>
            </a:pPr>
            <a:r>
              <a:rPr lang="en-US" sz="2636" i="1">
                <a:solidFill>
                  <a:srgbClr val="0C3571"/>
                </a:solidFill>
                <a:latin typeface="Arial Italics"/>
                <a:ea typeface="Arial Italics"/>
                <a:cs typeface="Arial Italics"/>
                <a:sym typeface="Arial Italics"/>
              </a:rPr>
              <a:t>Bandura, A. (1997). Self-efficacy: The exercise of control. Efrog Newydd: W. H. Freeman.</a:t>
            </a:r>
          </a:p>
          <a:p>
            <a:pPr algn="l">
              <a:lnSpc>
                <a:spcPts val="3690"/>
              </a:lnSpc>
            </a:pPr>
            <a:r>
              <a:rPr lang="en-US" sz="2636" i="1">
                <a:solidFill>
                  <a:srgbClr val="0C3571"/>
                </a:solidFill>
                <a:latin typeface="Arial Italics"/>
                <a:ea typeface="Arial Italics"/>
                <a:cs typeface="Arial Italics"/>
                <a:sym typeface="Arial Italics"/>
              </a:rPr>
              <a:t>British Educational Research Association (2024). Ethical guidelines for Educational Research, fifth edition (2024). [Arlein] www.bera.ac.uk. Available at: https://www.bera.ac.uk/publication/ethical-guidelines-for-educational-research-fifth-edition-2024 [Cyrchwyd 29ain o Fedi. 2026].</a:t>
            </a:r>
          </a:p>
          <a:p>
            <a:pPr algn="l">
              <a:lnSpc>
                <a:spcPts val="3690"/>
              </a:lnSpc>
            </a:pPr>
            <a:r>
              <a:rPr lang="en-US" sz="2636" i="1">
                <a:solidFill>
                  <a:srgbClr val="0C3571"/>
                </a:solidFill>
                <a:latin typeface="Arial Italics"/>
                <a:ea typeface="Arial Italics"/>
                <a:cs typeface="Arial Italics"/>
                <a:sym typeface="Arial Italics"/>
              </a:rPr>
              <a:t>Pajares, F. (1996). Self-efficacy beliefs in academic settings. Review of Educational Research, 66(4), p.543. doi:10.2307/1170653.</a:t>
            </a:r>
          </a:p>
          <a:p>
            <a:pPr algn="l">
              <a:lnSpc>
                <a:spcPts val="3690"/>
              </a:lnSpc>
            </a:pPr>
            <a:r>
              <a:rPr lang="en-US" sz="2636" i="1">
                <a:solidFill>
                  <a:srgbClr val="0C3571"/>
                </a:solidFill>
                <a:latin typeface="Arial Italics"/>
                <a:ea typeface="Arial Italics"/>
                <a:cs typeface="Arial Italics"/>
                <a:sym typeface="Arial Italics"/>
              </a:rPr>
              <a:t>Tripp, D. (1993). Critical incidents in teaching: Developing professional judgement. Llundain: Routledge.</a:t>
            </a:r>
          </a:p>
          <a:p>
            <a:pPr algn="l">
              <a:lnSpc>
                <a:spcPts val="3690"/>
              </a:lnSpc>
            </a:pPr>
            <a:r>
              <a:rPr lang="en-US" sz="2636" i="1">
                <a:solidFill>
                  <a:srgbClr val="0C3571"/>
                </a:solidFill>
                <a:latin typeface="Arial Italics"/>
                <a:ea typeface="Arial Italics"/>
                <a:cs typeface="Arial Italics"/>
                <a:sym typeface="Arial Italics"/>
              </a:rPr>
              <a:t>Vygotsky, L. (1978). Mind in society: The development of higher psychological processes. Harvard University Press.</a:t>
            </a:r>
          </a:p>
          <a:p>
            <a:pPr algn="l">
              <a:lnSpc>
                <a:spcPts val="3690"/>
              </a:lnSpc>
            </a:pPr>
            <a:endParaRPr lang="en-US" sz="2636" i="1">
              <a:solidFill>
                <a:srgbClr val="0C3571"/>
              </a:solidFill>
              <a:latin typeface="Arial Italics"/>
              <a:ea typeface="Arial Italics"/>
              <a:cs typeface="Arial Italics"/>
              <a:sym typeface="Arial Italics"/>
            </a:endParaRPr>
          </a:p>
          <a:p>
            <a:pPr algn="l">
              <a:lnSpc>
                <a:spcPts val="3690"/>
              </a:lnSpc>
            </a:pPr>
            <a:endParaRPr lang="en-US" sz="2636" i="1">
              <a:solidFill>
                <a:srgbClr val="0C3571"/>
              </a:solidFill>
              <a:latin typeface="Arial Italics"/>
              <a:ea typeface="Arial Italics"/>
              <a:cs typeface="Arial Italics"/>
              <a:sym typeface="Arial Italics"/>
            </a:endParaRPr>
          </a:p>
          <a:p>
            <a:pPr algn="ctr">
              <a:lnSpc>
                <a:spcPts val="1845"/>
              </a:lnSpc>
              <a:spcBef>
                <a:spcPct val="0"/>
              </a:spcBef>
            </a:pPr>
            <a:endParaRPr lang="en-US" sz="2636" i="1">
              <a:solidFill>
                <a:srgbClr val="0C3571"/>
              </a:solidFill>
              <a:latin typeface="Arial Italics"/>
              <a:ea typeface="Arial Italics"/>
              <a:cs typeface="Arial Italics"/>
              <a:sym typeface="Arial Itali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315</Words>
  <Application>Microsoft Macintosh PowerPoint</Application>
  <PresentationFormat>Custom</PresentationFormat>
  <Paragraphs>45</Paragraphs>
  <Slides>6</Slides>
  <Notes>5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 Bold</vt:lpstr>
      <vt:lpstr>Arial</vt:lpstr>
      <vt:lpstr>Arial Italics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Modern Futuristic Presentation</dc:title>
  <cp:lastModifiedBy>Darcie Flynn (2303705)</cp:lastModifiedBy>
  <cp:revision>1</cp:revision>
  <dcterms:created xsi:type="dcterms:W3CDTF">2006-08-16T00:00:00Z</dcterms:created>
  <dcterms:modified xsi:type="dcterms:W3CDTF">2026-10-10T11:17:44Z</dcterms:modified>
  <dc:identifier>DAHXmP0u5uE</dc:identifier>
</cp:coreProperties>
</file>