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6"/>
  </p:notesMasterIdLst>
  <p:sldIdLst>
    <p:sldId id="257" r:id="rId2"/>
    <p:sldId id="258" r:id="rId3"/>
    <p:sldId id="277" r:id="rId4"/>
    <p:sldId id="283" r:id="rId5"/>
    <p:sldId id="263" r:id="rId6"/>
    <p:sldId id="264" r:id="rId7"/>
    <p:sldId id="265" r:id="rId8"/>
    <p:sldId id="266" r:id="rId9"/>
    <p:sldId id="267" r:id="rId10"/>
    <p:sldId id="281" r:id="rId11"/>
    <p:sldId id="268" r:id="rId12"/>
    <p:sldId id="280" r:id="rId13"/>
    <p:sldId id="282" r:id="rId14"/>
    <p:sldId id="270" r:id="rId15"/>
    <p:sldId id="271" r:id="rId16"/>
    <p:sldId id="278" r:id="rId17"/>
    <p:sldId id="273" r:id="rId18"/>
    <p:sldId id="274" r:id="rId19"/>
    <p:sldId id="275" r:id="rId20"/>
    <p:sldId id="276" r:id="rId21"/>
    <p:sldId id="279" r:id="rId22"/>
    <p:sldId id="284" r:id="rId23"/>
    <p:sldId id="285" r:id="rId24"/>
    <p:sldId id="28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323" autoAdjust="0"/>
  </p:normalViewPr>
  <p:slideViewPr>
    <p:cSldViewPr snapToGrid="0" snapToObjects="1">
      <p:cViewPr varScale="1">
        <p:scale>
          <a:sx n="45" d="100"/>
          <a:sy n="45" d="100"/>
        </p:scale>
        <p:origin x="-2106"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69" d="100"/>
          <a:sy n="69" d="100"/>
        </p:scale>
        <p:origin x="1488" y="6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B263B0-FC0B-0C4D-B424-B1746EB70536}" type="datetimeFigureOut">
              <a:rPr lang="en-US" smtClean="0"/>
              <a:pPr/>
              <a:t>5/5/2023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FAF5816-B06A-3846-84F0-D4E2DA755784}" type="slidenum">
              <a:rPr lang="en-US" smtClean="0"/>
              <a:pPr/>
              <a:t>‹#›</a:t>
            </a:fld>
            <a:endParaRPr lang="en-US"/>
          </a:p>
        </p:txBody>
      </p:sp>
    </p:spTree>
    <p:extLst>
      <p:ext uri="{BB962C8B-B14F-4D97-AF65-F5344CB8AC3E}">
        <p14:creationId xmlns="" xmlns:p14="http://schemas.microsoft.com/office/powerpoint/2010/main" val="307567260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B0D6F2-4D7D-724A-958E-7CBF0A78BBB0}" type="slidenum">
              <a:rPr lang="en-GB"/>
              <a:pPr/>
              <a:t>1</a:t>
            </a:fld>
            <a:endParaRPr lang="en-GB"/>
          </a:p>
        </p:txBody>
      </p:sp>
      <p:sp>
        <p:nvSpPr>
          <p:cNvPr id="5427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4275" name="Rectangle 3"/>
          <p:cNvSpPr>
            <a:spLocks noGrp="1" noChangeArrowheads="1"/>
          </p:cNvSpPr>
          <p:nvPr>
            <p:ph type="body" idx="1"/>
          </p:nvPr>
        </p:nvSpPr>
        <p:spPr/>
        <p:txBody>
          <a:bodyPr/>
          <a:lstStyle/>
          <a:p>
            <a:pPr>
              <a:spcAft>
                <a:spcPts val="600"/>
              </a:spcAft>
            </a:pPr>
            <a:endParaRPr lang="en-GB" sz="1100" dirty="0">
              <a:latin typeface="Arial" pitchFamily="34" charset="0"/>
              <a:cs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pPr/>
              <a:t>2</a:t>
            </a:fld>
            <a:endParaRPr lang="en-US"/>
          </a:p>
        </p:txBody>
      </p:sp>
    </p:spTree>
    <p:extLst>
      <p:ext uri="{BB962C8B-B14F-4D97-AF65-F5344CB8AC3E}">
        <p14:creationId xmlns="" xmlns:p14="http://schemas.microsoft.com/office/powerpoint/2010/main" val="1798255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pPr/>
              <a:t>3</a:t>
            </a:fld>
            <a:endParaRPr lang="en-US"/>
          </a:p>
        </p:txBody>
      </p:sp>
    </p:spTree>
    <p:extLst>
      <p:ext uri="{BB962C8B-B14F-4D97-AF65-F5344CB8AC3E}">
        <p14:creationId xmlns="" xmlns:p14="http://schemas.microsoft.com/office/powerpoint/2010/main" val="761018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FAF5816-B06A-3846-84F0-D4E2DA755784}"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4FCC3D-1482-E74C-B9E1-344BBCA08900}" type="slidenum">
              <a:rPr lang="en-GB"/>
              <a:pPr/>
              <a:t>5</a:t>
            </a:fld>
            <a:endParaRPr lang="en-GB"/>
          </a:p>
        </p:txBody>
      </p:sp>
      <p:sp>
        <p:nvSpPr>
          <p:cNvPr id="3379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3795"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Performance management is a natural process of management. It is not an HRM technique or tool. </a:t>
            </a:r>
          </a:p>
          <a:p>
            <a:pPr marL="228600" indent="-228600">
              <a:buFontTx/>
              <a:buChar char="•"/>
            </a:pPr>
            <a:r>
              <a:rPr lang="en-US" sz="1100" dirty="0">
                <a:latin typeface="Arial" pitchFamily="34" charset="0"/>
                <a:cs typeface="Arial" pitchFamily="34" charset="0"/>
              </a:rPr>
              <a:t>As a natural process of management the performance management cycle shown in the slide corresponds with William Deming’s (1965) Plan-Do-Check-Act model.</a:t>
            </a:r>
            <a:endParaRPr lang="en-GB" sz="1100" dirty="0">
              <a:latin typeface="Arial" pitchFamily="34" charset="0"/>
              <a:cs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A98463-D436-8641-9C1A-CC662908223E}" type="slidenum">
              <a:rPr lang="en-GB"/>
              <a:pPr/>
              <a:t>6</a:t>
            </a:fld>
            <a:endParaRPr lang="en-GB"/>
          </a:p>
        </p:txBody>
      </p:sp>
      <p:sp>
        <p:nvSpPr>
          <p:cNvPr id="35842"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5843"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Performance and development agreements form the basis for development, assessment and feedback in the performance management process. </a:t>
            </a:r>
          </a:p>
          <a:p>
            <a:pPr marL="228600" indent="-228600">
              <a:buFontTx/>
              <a:buChar char="•"/>
            </a:pPr>
            <a:r>
              <a:rPr lang="en-US" sz="1100" dirty="0">
                <a:latin typeface="Arial" pitchFamily="34" charset="0"/>
                <a:cs typeface="Arial" pitchFamily="34" charset="0"/>
              </a:rPr>
              <a:t>Expectations are defined in a role profile which specifies key result areas and the knowledge, skills and abilities (KSAs) required and sets out what has to be accomplished in the form of objectives. </a:t>
            </a:r>
          </a:p>
          <a:p>
            <a:pPr marL="228600" indent="-228600">
              <a:buFontTx/>
              <a:buChar char="•"/>
            </a:pPr>
            <a:r>
              <a:rPr lang="en-US" sz="1100" dirty="0">
                <a:latin typeface="Arial" pitchFamily="34" charset="0"/>
                <a:cs typeface="Arial" pitchFamily="34" charset="0"/>
              </a:rPr>
              <a:t>The performance planning part of the performance management sequence involves agreement between the manager and the individual on what the latter needs to do to achieve objectives, raise standards and improve performance.</a:t>
            </a:r>
          </a:p>
          <a:p>
            <a:pPr marL="228600" indent="-228600">
              <a:buFontTx/>
              <a:buChar char="•"/>
            </a:pPr>
            <a:r>
              <a:rPr lang="en-US" sz="1100" dirty="0">
                <a:latin typeface="Arial" pitchFamily="34" charset="0"/>
                <a:cs typeface="Arial" pitchFamily="34" charset="0"/>
              </a:rPr>
              <a:t>A personal development plan provides a learning action plan for which individuals are responsible with the support of their managers and the organization.</a:t>
            </a:r>
            <a:endParaRPr lang="en-GB" sz="1100" dirty="0">
              <a:latin typeface="Arial" pitchFamily="34" charset="0"/>
              <a:cs typeface="Arial" pitchFamily="34" charset="0"/>
            </a:endParaRPr>
          </a:p>
          <a:p>
            <a:pPr marL="228600" indent="-228600">
              <a:buFontTx/>
              <a:buChar char="•"/>
            </a:pPr>
            <a:r>
              <a:rPr lang="en-US" sz="1100" dirty="0">
                <a:latin typeface="Arial" pitchFamily="34" charset="0"/>
                <a:cs typeface="Arial" pitchFamily="34" charset="0"/>
              </a:rPr>
              <a:t>Perhaps one of the most important features of performance management is that it is a continuous process that reflects normal good management practices of setting direction, monitoring and measuring performance and taking action accordingly. </a:t>
            </a:r>
          </a:p>
          <a:p>
            <a:pPr marL="228600" indent="-228600">
              <a:buFontTx/>
              <a:buChar char="•"/>
            </a:pPr>
            <a:r>
              <a:rPr lang="en-US" sz="1100" dirty="0">
                <a:latin typeface="Arial" pitchFamily="34" charset="0"/>
                <a:cs typeface="Arial" pitchFamily="34" charset="0"/>
              </a:rPr>
              <a:t>Although performance management is a continuous process it is still necessary to have a formal review once or twice yearly. This provides a focal point for the consideration of key performance and development issues. </a:t>
            </a:r>
          </a:p>
          <a:p>
            <a:pPr marL="228600" indent="-228600">
              <a:buFontTx/>
              <a:buChar char="•"/>
            </a:pPr>
            <a:r>
              <a:rPr lang="en-US" sz="1100" dirty="0">
                <a:latin typeface="Arial" pitchFamily="34" charset="0"/>
                <a:cs typeface="Arial" pitchFamily="34" charset="0"/>
              </a:rPr>
              <a:t>The performance agreement and outcomes of a review can usefully be recorded on a performance management form. </a:t>
            </a:r>
            <a:endParaRPr lang="en-GB" sz="1100" dirty="0">
              <a:latin typeface="Arial" pitchFamily="34" charset="0"/>
              <a:cs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pPr/>
              <a:t>7</a:t>
            </a:fld>
            <a:endParaRPr lang="en-US"/>
          </a:p>
        </p:txBody>
      </p:sp>
    </p:spTree>
    <p:extLst>
      <p:ext uri="{BB962C8B-B14F-4D97-AF65-F5344CB8AC3E}">
        <p14:creationId xmlns="" xmlns:p14="http://schemas.microsoft.com/office/powerpoint/2010/main" val="10430403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F534D0F-E93C-1541-8CEC-60F3351FF595}" type="slidenum">
              <a:rPr lang="en-GB"/>
              <a:pPr/>
              <a:t>8</a:t>
            </a:fld>
            <a:endParaRPr lang="en-GB"/>
          </a:p>
        </p:txBody>
      </p:sp>
      <p:sp>
        <p:nvSpPr>
          <p:cNvPr id="3891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8915" name="Rectangle 3"/>
          <p:cNvSpPr>
            <a:spLocks noGrp="1" noChangeArrowheads="1"/>
          </p:cNvSpPr>
          <p:nvPr>
            <p:ph type="body" idx="1"/>
          </p:nvPr>
        </p:nvSpPr>
        <p:spPr/>
        <p:txBody>
          <a:bodyPr/>
          <a:lstStyle/>
          <a:p>
            <a:pPr marL="228600" indent="-228600"/>
            <a:r>
              <a:rPr lang="en-US" sz="1100" dirty="0">
                <a:latin typeface="Arial" pitchFamily="34" charset="0"/>
                <a:cs typeface="Arial" pitchFamily="34" charset="0"/>
              </a:rPr>
              <a:t>      </a:t>
            </a:r>
            <a:endParaRPr lang="en-GB" sz="1100" dirty="0">
              <a:latin typeface="Arial" pitchFamily="34" charset="0"/>
              <a:cs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F86A0A-58D4-CC42-8999-C2CD62E64F70}" type="slidenum">
              <a:rPr lang="en-GB"/>
              <a:pPr/>
              <a:t>9</a:t>
            </a:fld>
            <a:endParaRPr lang="en-GB"/>
          </a:p>
        </p:txBody>
      </p:sp>
      <p:sp>
        <p:nvSpPr>
          <p:cNvPr id="40962"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0963"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The aim of overall assessment is to reach agreement about future action rather than to produce a summarized and potentially superficial </a:t>
            </a:r>
            <a:r>
              <a:rPr lang="en-US" sz="1100" dirty="0" err="1">
                <a:latin typeface="Arial" pitchFamily="34" charset="0"/>
                <a:cs typeface="Arial" pitchFamily="34" charset="0"/>
              </a:rPr>
              <a:t>judgement</a:t>
            </a:r>
            <a:r>
              <a:rPr lang="en-US" sz="1100" dirty="0">
                <a:latin typeface="Arial" pitchFamily="34" charset="0"/>
                <a:cs typeface="Arial" pitchFamily="34" charset="0"/>
              </a:rPr>
              <a:t>.</a:t>
            </a:r>
          </a:p>
          <a:p>
            <a:pPr marL="228600" indent="-228600">
              <a:buFontTx/>
              <a:buChar char="•"/>
            </a:pPr>
            <a:r>
              <a:rPr lang="en-US" sz="1100" dirty="0">
                <a:latin typeface="Arial" pitchFamily="34" charset="0"/>
                <a:cs typeface="Arial" pitchFamily="34" charset="0"/>
              </a:rPr>
              <a:t>Managers are expected to reach an understanding with their team members as a result of the analysis, which will ensure that the latter will appreciate how well or not so well they are doing. </a:t>
            </a:r>
          </a:p>
          <a:p>
            <a:pPr marL="228600" indent="-228600">
              <a:buFontTx/>
              <a:buChar char="•"/>
            </a:pPr>
            <a:r>
              <a:rPr lang="en-US" sz="1100" dirty="0">
                <a:latin typeface="Arial" pitchFamily="34" charset="0"/>
                <a:cs typeface="Arial" pitchFamily="34" charset="0"/>
              </a:rPr>
              <a:t>An overall assessment is recorded in a narrative consisting of a written summary of views about the level of performance achieved.</a:t>
            </a:r>
            <a:r>
              <a:rPr lang="en-GB" sz="1100" dirty="0">
                <a:latin typeface="Arial" pitchFamily="34" charset="0"/>
                <a:cs typeface="Arial" pitchFamily="34" charset="0"/>
              </a:rPr>
              <a:t> </a:t>
            </a:r>
          </a:p>
          <a:p>
            <a:pPr marL="228600" indent="-228600">
              <a:buFontTx/>
              <a:buChar char="•"/>
            </a:pPr>
            <a:r>
              <a:rPr lang="en-US" sz="1100" dirty="0">
                <a:latin typeface="Arial" pitchFamily="34" charset="0"/>
                <a:cs typeface="Arial" pitchFamily="34" charset="0"/>
              </a:rPr>
              <a:t>One problem with this form of assessment, and indeed any form of assessment, is that we can recognize people at either extreme (top performers and inadequate performers) but cannot accurately distinguish performance differences in the majority of people who lie between those extremes. </a:t>
            </a:r>
          </a:p>
          <a:p>
            <a:pPr marL="228600" indent="-228600">
              <a:buFontTx/>
              <a:buChar char="•"/>
            </a:pPr>
            <a:r>
              <a:rPr lang="en-US" sz="1100" dirty="0">
                <a:latin typeface="Arial" pitchFamily="34" charset="0"/>
                <a:cs typeface="Arial" pitchFamily="34" charset="0"/>
              </a:rPr>
              <a:t>The other problems with overall assessments is that they can be bland, superficial and over-generalized. This is why many schemes use rating.</a:t>
            </a:r>
          </a:p>
          <a:p>
            <a:pPr marL="228600" indent="-228600">
              <a:lnSpc>
                <a:spcPct val="90000"/>
              </a:lnSpc>
            </a:pPr>
            <a:r>
              <a:rPr lang="en-GB" dirty="0"/>
              <a:t>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F86A0A-58D4-CC42-8999-C2CD62E64F70}" type="slidenum">
              <a:rPr lang="en-GB"/>
              <a:pPr/>
              <a:t>10</a:t>
            </a:fld>
            <a:endParaRPr lang="en-GB"/>
          </a:p>
        </p:txBody>
      </p:sp>
      <p:sp>
        <p:nvSpPr>
          <p:cNvPr id="40962"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0963" name="Rectangle 3"/>
          <p:cNvSpPr>
            <a:spLocks noGrp="1" noChangeArrowheads="1"/>
          </p:cNvSpPr>
          <p:nvPr>
            <p:ph type="body" idx="1"/>
          </p:nvPr>
        </p:nvSpPr>
        <p:spPr/>
        <p:txBody>
          <a:bodyPr/>
          <a:lstStyle/>
          <a:p>
            <a:pPr marL="228600" indent="-228600">
              <a:lnSpc>
                <a:spcPct val="90000"/>
              </a:lnSpc>
            </a:pPr>
            <a:r>
              <a:rPr lang="en-GB" dirty="0"/>
              <a:t> </a:t>
            </a:r>
          </a:p>
        </p:txBody>
      </p:sp>
    </p:spTree>
    <p:extLst>
      <p:ext uri="{BB962C8B-B14F-4D97-AF65-F5344CB8AC3E}">
        <p14:creationId xmlns="" xmlns:p14="http://schemas.microsoft.com/office/powerpoint/2010/main" val="1229519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CED745-4B74-E84E-B5E2-53FD25F1CCFB}" type="slidenum">
              <a:rPr lang="en-GB"/>
              <a:pPr/>
              <a:t>11</a:t>
            </a:fld>
            <a:endParaRPr lang="en-GB"/>
          </a:p>
        </p:txBody>
      </p:sp>
      <p:sp>
        <p:nvSpPr>
          <p:cNvPr id="4301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3011" name="Rectangle 3"/>
          <p:cNvSpPr>
            <a:spLocks noGrp="1" noChangeArrowheads="1"/>
          </p:cNvSpPr>
          <p:nvPr>
            <p:ph type="body" idx="1"/>
          </p:nvPr>
        </p:nvSpPr>
        <p:spPr/>
        <p:txBody>
          <a:bodyPr/>
          <a:lstStyle/>
          <a:p>
            <a:pPr marL="190500" indent="-190500">
              <a:lnSpc>
                <a:spcPct val="90000"/>
              </a:lnSpc>
            </a:pPr>
            <a:r>
              <a:rPr lang="en-US" sz="1100" i="1" dirty="0">
                <a:latin typeface="Arial" pitchFamily="34" charset="0"/>
                <a:cs typeface="Arial" pitchFamily="34" charset="0"/>
              </a:rPr>
              <a:t>The rating process</a:t>
            </a:r>
          </a:p>
          <a:p>
            <a:pPr marL="190500" indent="-190500">
              <a:lnSpc>
                <a:spcPct val="90000"/>
              </a:lnSpc>
              <a:buFontTx/>
              <a:buChar char="•"/>
            </a:pPr>
            <a:r>
              <a:rPr lang="en-US" sz="1100" dirty="0">
                <a:latin typeface="Arial" pitchFamily="34" charset="0"/>
                <a:cs typeface="Arial" pitchFamily="34" charset="0"/>
              </a:rPr>
              <a:t>A rating scale aims to assist in making </a:t>
            </a:r>
            <a:r>
              <a:rPr lang="en-US" sz="1100" dirty="0" err="1">
                <a:latin typeface="Arial" pitchFamily="34" charset="0"/>
                <a:cs typeface="Arial" pitchFamily="34" charset="0"/>
              </a:rPr>
              <a:t>judgements</a:t>
            </a:r>
            <a:r>
              <a:rPr lang="en-US" sz="1100" dirty="0">
                <a:latin typeface="Arial" pitchFamily="34" charset="0"/>
                <a:cs typeface="Arial" pitchFamily="34" charset="0"/>
              </a:rPr>
              <a:t> and for them to be categorized to inform performance or contribution pay decisions or simply to produce an instant summary for the record of how well or not so well someone is doing.</a:t>
            </a:r>
          </a:p>
          <a:p>
            <a:pPr marL="190500" indent="-190500">
              <a:lnSpc>
                <a:spcPct val="90000"/>
              </a:lnSpc>
              <a:buFontTx/>
              <a:buChar char="•"/>
            </a:pPr>
            <a:r>
              <a:rPr lang="en-US" sz="1100" dirty="0">
                <a:latin typeface="Arial" pitchFamily="34" charset="0"/>
                <a:cs typeface="Arial" pitchFamily="34" charset="0"/>
              </a:rPr>
              <a:t>Rating scales can be defined alphabetically (a, b, c, </a:t>
            </a:r>
            <a:r>
              <a:rPr lang="en-US" sz="1100" dirty="0" err="1">
                <a:latin typeface="Arial" pitchFamily="34" charset="0"/>
                <a:cs typeface="Arial" pitchFamily="34" charset="0"/>
              </a:rPr>
              <a:t>etc</a:t>
            </a:r>
            <a:r>
              <a:rPr lang="en-US" sz="1100" dirty="0">
                <a:latin typeface="Arial" pitchFamily="34" charset="0"/>
                <a:cs typeface="Arial" pitchFamily="34" charset="0"/>
              </a:rPr>
              <a:t>), or numerically (1, 2, 3, </a:t>
            </a:r>
            <a:r>
              <a:rPr lang="en-US" sz="1100" dirty="0" err="1">
                <a:latin typeface="Arial" pitchFamily="34" charset="0"/>
                <a:cs typeface="Arial" pitchFamily="34" charset="0"/>
              </a:rPr>
              <a:t>etc</a:t>
            </a:r>
            <a:r>
              <a:rPr lang="en-US" sz="1100" dirty="0">
                <a:latin typeface="Arial" pitchFamily="34" charset="0"/>
                <a:cs typeface="Arial" pitchFamily="34" charset="0"/>
              </a:rPr>
              <a:t>) Initials (ex for excellent, </a:t>
            </a:r>
            <a:r>
              <a:rPr lang="en-US" sz="1100" dirty="0" err="1">
                <a:latin typeface="Arial" pitchFamily="34" charset="0"/>
                <a:cs typeface="Arial" pitchFamily="34" charset="0"/>
              </a:rPr>
              <a:t>etc</a:t>
            </a:r>
            <a:r>
              <a:rPr lang="en-US" sz="1100" dirty="0">
                <a:latin typeface="Arial" pitchFamily="34" charset="0"/>
                <a:cs typeface="Arial" pitchFamily="34" charset="0"/>
              </a:rPr>
              <a:t>) are sometimes used in an attempt to disguise the hierarchical nature of the scale.  The alphabetical or numerical points scale points may be described adjectivally, for example, a = excellent, b = good, c =satisfactory and d= unsatisfactory. </a:t>
            </a:r>
          </a:p>
          <a:p>
            <a:pPr marL="190500" indent="-190500">
              <a:lnSpc>
                <a:spcPct val="90000"/>
              </a:lnSpc>
              <a:buFontTx/>
              <a:buChar char="•"/>
            </a:pPr>
            <a:r>
              <a:rPr lang="en-US" sz="1100" dirty="0">
                <a:latin typeface="Arial" pitchFamily="34" charset="0"/>
                <a:cs typeface="Arial" pitchFamily="34" charset="0"/>
              </a:rPr>
              <a:t>Alternatively, scale levels may be described verbally as in the following slide.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89D844-7E30-B040-B274-72F807B322CE}" type="slidenum">
              <a:rPr lang="en-GB"/>
              <a:pPr/>
              <a:t>12</a:t>
            </a:fld>
            <a:endParaRPr lang="en-GB"/>
          </a:p>
        </p:txBody>
      </p:sp>
      <p:sp>
        <p:nvSpPr>
          <p:cNvPr id="4710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7107" name="Rectangle 3"/>
          <p:cNvSpPr>
            <a:spLocks noGrp="1" noChangeArrowheads="1"/>
          </p:cNvSpPr>
          <p:nvPr>
            <p:ph type="body" idx="1"/>
          </p:nvPr>
        </p:nvSpPr>
        <p:spPr/>
        <p:txBody>
          <a:bodyPr/>
          <a:lstStyle/>
          <a:p>
            <a:pPr marL="228600" indent="-228600">
              <a:buFontTx/>
              <a:buChar char="•"/>
            </a:pPr>
            <a:endParaRPr lang="en-GB" sz="1100" dirty="0">
              <a:latin typeface="Arial" pitchFamily="34" charset="0"/>
              <a:cs typeface="Arial" pitchFamily="34" charset="0"/>
            </a:endParaRPr>
          </a:p>
        </p:txBody>
      </p:sp>
    </p:spTree>
    <p:extLst>
      <p:ext uri="{BB962C8B-B14F-4D97-AF65-F5344CB8AC3E}">
        <p14:creationId xmlns="" xmlns:p14="http://schemas.microsoft.com/office/powerpoint/2010/main" val="14897944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CED745-4B74-E84E-B5E2-53FD25F1CCFB}" type="slidenum">
              <a:rPr lang="en-GB"/>
              <a:pPr/>
              <a:t>13</a:t>
            </a:fld>
            <a:endParaRPr lang="en-GB"/>
          </a:p>
        </p:txBody>
      </p:sp>
      <p:sp>
        <p:nvSpPr>
          <p:cNvPr id="4301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3011" name="Rectangle 3"/>
          <p:cNvSpPr>
            <a:spLocks noGrp="1" noChangeArrowheads="1"/>
          </p:cNvSpPr>
          <p:nvPr>
            <p:ph type="body" idx="1"/>
          </p:nvPr>
        </p:nvSpPr>
        <p:spPr/>
        <p:txBody>
          <a:bodyPr/>
          <a:lstStyle/>
          <a:p>
            <a:pPr marL="190500" indent="-190500">
              <a:lnSpc>
                <a:spcPct val="90000"/>
              </a:lnSpc>
            </a:pPr>
            <a:r>
              <a:rPr lang="en-US" sz="1100" i="1" dirty="0">
                <a:latin typeface="Arial" pitchFamily="34" charset="0"/>
                <a:cs typeface="Arial" pitchFamily="34" charset="0"/>
              </a:rPr>
              <a:t>Problems with ratings</a:t>
            </a:r>
          </a:p>
          <a:p>
            <a:pPr marL="171450" indent="-171450">
              <a:lnSpc>
                <a:spcPct val="90000"/>
              </a:lnSpc>
              <a:buFont typeface="Arial" pitchFamily="34" charset="0"/>
              <a:buChar char="•"/>
            </a:pPr>
            <a:r>
              <a:rPr lang="en-US" sz="1100" dirty="0">
                <a:latin typeface="Arial" pitchFamily="34" charset="0"/>
                <a:cs typeface="Arial" pitchFamily="34" charset="0"/>
              </a:rPr>
              <a:t>The main problem with ratings is that they are largely subjective and it is difficult to achieve consistency between the ratings given by different managers.  </a:t>
            </a:r>
          </a:p>
          <a:p>
            <a:pPr marL="171450" indent="-171450">
              <a:lnSpc>
                <a:spcPct val="90000"/>
              </a:lnSpc>
              <a:buFont typeface="Arial" pitchFamily="34" charset="0"/>
              <a:buChar char="•"/>
            </a:pPr>
            <a:r>
              <a:rPr lang="en-US" sz="1100" dirty="0">
                <a:latin typeface="Arial" pitchFamily="34" charset="0"/>
                <a:cs typeface="Arial" pitchFamily="34" charset="0"/>
              </a:rPr>
              <a:t>Because the notion of ‘performance’ is often unclear, subjectivity can increase. </a:t>
            </a:r>
          </a:p>
          <a:p>
            <a:pPr marL="171450" indent="-171450">
              <a:lnSpc>
                <a:spcPct val="90000"/>
              </a:lnSpc>
              <a:buFont typeface="Arial" pitchFamily="34" charset="0"/>
              <a:buChar char="•"/>
            </a:pPr>
            <a:r>
              <a:rPr lang="en-US" sz="1100" dirty="0">
                <a:latin typeface="Arial" pitchFamily="34" charset="0"/>
                <a:cs typeface="Arial" pitchFamily="34" charset="0"/>
              </a:rPr>
              <a:t>Even if objectivity is achieved, to sum up the total performance of a person with a single rating is a gross over-simplification – to do this after a detailed discussion of strengths and weaknesses suggests that the rating will be a superficial and arbitrary </a:t>
            </a:r>
            <a:r>
              <a:rPr lang="en-US" sz="1100" dirty="0" err="1">
                <a:latin typeface="Arial" pitchFamily="34" charset="0"/>
                <a:cs typeface="Arial" pitchFamily="34" charset="0"/>
              </a:rPr>
              <a:t>judgement</a:t>
            </a:r>
            <a:r>
              <a:rPr lang="en-US" sz="1100" dirty="0">
                <a:latin typeface="Arial" pitchFamily="34" charset="0"/>
                <a:cs typeface="Arial" pitchFamily="34" charset="0"/>
              </a:rPr>
              <a:t>. </a:t>
            </a:r>
          </a:p>
          <a:p>
            <a:pPr marL="171450" indent="-171450">
              <a:lnSpc>
                <a:spcPct val="90000"/>
              </a:lnSpc>
              <a:buFont typeface="Arial" pitchFamily="34" charset="0"/>
              <a:buChar char="•"/>
            </a:pPr>
            <a:r>
              <a:rPr lang="en-US" sz="1100" dirty="0">
                <a:latin typeface="Arial" pitchFamily="34" charset="0"/>
                <a:cs typeface="Arial" pitchFamily="34" charset="0"/>
              </a:rPr>
              <a:t>To label people as 'average' or 'below average', or whatever equivalent terms are used, is both demeaning and demotivating. </a:t>
            </a:r>
          </a:p>
          <a:p>
            <a:pPr marL="171450" indent="-171450">
              <a:lnSpc>
                <a:spcPct val="90000"/>
              </a:lnSpc>
              <a:buFont typeface="Arial" pitchFamily="34" charset="0"/>
              <a:buChar char="•"/>
            </a:pPr>
            <a:r>
              <a:rPr lang="en-US" sz="1100" dirty="0">
                <a:latin typeface="Arial" pitchFamily="34" charset="0"/>
                <a:cs typeface="Arial" pitchFamily="34" charset="0"/>
              </a:rPr>
              <a:t>The whole performance review meeting may be dominated by the fact that it will end with a rating, severely limiting the forward-looking and developmental focus of the meeting, particularly</a:t>
            </a:r>
            <a:r>
              <a:rPr lang="en-US" sz="1100" b="1" dirty="0">
                <a:latin typeface="Arial" pitchFamily="34" charset="0"/>
                <a:cs typeface="Arial" pitchFamily="34" charset="0"/>
              </a:rPr>
              <a:t> </a:t>
            </a:r>
            <a:r>
              <a:rPr lang="en-US" sz="1100" dirty="0">
                <a:latin typeface="Arial" pitchFamily="34" charset="0"/>
                <a:cs typeface="Arial" pitchFamily="34" charset="0"/>
              </a:rPr>
              <a:t>if the rating governs performance or contribution pay increases, </a:t>
            </a:r>
            <a:endParaRPr lang="en-US" sz="1100" i="1" dirty="0">
              <a:latin typeface="Arial" pitchFamily="34" charset="0"/>
              <a:cs typeface="Arial" pitchFamily="34" charset="0"/>
            </a:endParaRPr>
          </a:p>
          <a:p>
            <a:pPr marL="171450" indent="-171450">
              <a:lnSpc>
                <a:spcPct val="90000"/>
              </a:lnSpc>
              <a:buFont typeface="Arial" pitchFamily="34" charset="0"/>
              <a:buChar char="•"/>
            </a:pPr>
            <a:r>
              <a:rPr lang="en-US" sz="1100" dirty="0">
                <a:latin typeface="Arial" pitchFamily="34" charset="0"/>
                <a:cs typeface="Arial" pitchFamily="34" charset="0"/>
              </a:rPr>
              <a:t>Another problem is that managers may inflate ratings to avoid confrontation with the individuals concerned. </a:t>
            </a:r>
            <a:endParaRPr lang="en-GB" sz="1100" dirty="0">
              <a:latin typeface="Arial" pitchFamily="34" charset="0"/>
              <a:cs typeface="Arial" pitchFamily="34" charset="0"/>
            </a:endParaRPr>
          </a:p>
          <a:p>
            <a:pPr marL="190500" indent="-190500">
              <a:lnSpc>
                <a:spcPct val="90000"/>
              </a:lnSpc>
              <a:buFontTx/>
              <a:buChar char="•"/>
            </a:pPr>
            <a:endParaRPr lang="en-GB" sz="1000" dirty="0"/>
          </a:p>
        </p:txBody>
      </p:sp>
    </p:spTree>
    <p:extLst>
      <p:ext uri="{BB962C8B-B14F-4D97-AF65-F5344CB8AC3E}">
        <p14:creationId xmlns="" xmlns:p14="http://schemas.microsoft.com/office/powerpoint/2010/main" val="2648151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7DE27A-7EE3-4A46-BDC5-371557929706}" type="slidenum">
              <a:rPr lang="en-GB"/>
              <a:pPr/>
              <a:t>14</a:t>
            </a:fld>
            <a:endParaRPr lang="en-GB"/>
          </a:p>
        </p:txBody>
      </p:sp>
      <p:sp>
        <p:nvSpPr>
          <p:cNvPr id="4505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5059" name="Rectangle 3"/>
          <p:cNvSpPr>
            <a:spLocks noGrp="1" noChangeArrowheads="1"/>
          </p:cNvSpPr>
          <p:nvPr>
            <p:ph type="body" idx="1"/>
          </p:nvPr>
        </p:nvSpPr>
        <p:spPr/>
        <p:txBody>
          <a:bodyPr/>
          <a:lstStyle/>
          <a:p>
            <a:pPr marL="228600" indent="-228600">
              <a:buFontTx/>
              <a:buChar char="•"/>
            </a:pPr>
            <a:endParaRPr lang="en-GB" sz="1100" dirty="0">
              <a:latin typeface="Arial" pitchFamily="34" charset="0"/>
              <a:cs typeface="Arial"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3EBA05-2533-D74C-BDD9-140611C6D057}" type="slidenum">
              <a:rPr lang="en-GB"/>
              <a:pPr/>
              <a:t>15</a:t>
            </a:fld>
            <a:endParaRPr lang="en-GB"/>
          </a:p>
        </p:txBody>
      </p:sp>
      <p:sp>
        <p:nvSpPr>
          <p:cNvPr id="4813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8131"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The vertical axis of the grid in this example assesses the </a:t>
            </a:r>
            <a:r>
              <a:rPr lang="en-US" sz="1100" dirty="0" err="1">
                <a:latin typeface="Arial" pitchFamily="34" charset="0"/>
                <a:cs typeface="Arial" pitchFamily="34" charset="0"/>
              </a:rPr>
              <a:t>behavioural</a:t>
            </a:r>
            <a:r>
              <a:rPr lang="en-US" sz="1100" dirty="0">
                <a:latin typeface="Arial" pitchFamily="34" charset="0"/>
                <a:cs typeface="Arial" pitchFamily="34" charset="0"/>
              </a:rPr>
              <a:t> style adopted by the individual in carrying out the role, </a:t>
            </a:r>
            <a:r>
              <a:rPr lang="en-US" sz="1100" dirty="0" err="1">
                <a:latin typeface="Arial" pitchFamily="34" charset="0"/>
                <a:cs typeface="Arial" pitchFamily="34" charset="0"/>
              </a:rPr>
              <a:t>ie</a:t>
            </a:r>
            <a:r>
              <a:rPr lang="en-US" sz="1100" dirty="0">
                <a:latin typeface="Arial" pitchFamily="34" charset="0"/>
                <a:cs typeface="Arial" pitchFamily="34" charset="0"/>
              </a:rPr>
              <a:t> inputs. </a:t>
            </a:r>
          </a:p>
          <a:p>
            <a:pPr marL="228600" indent="-228600">
              <a:buFontTx/>
              <a:buChar char="•"/>
            </a:pPr>
            <a:r>
              <a:rPr lang="en-US" sz="1100" dirty="0">
                <a:latin typeface="Arial" pitchFamily="34" charset="0"/>
                <a:cs typeface="Arial" pitchFamily="34" charset="0"/>
              </a:rPr>
              <a:t>The elements of </a:t>
            </a:r>
            <a:r>
              <a:rPr lang="en-US" sz="1100" dirty="0" err="1">
                <a:latin typeface="Arial" pitchFamily="34" charset="0"/>
                <a:cs typeface="Arial" pitchFamily="34" charset="0"/>
              </a:rPr>
              <a:t>behaviour</a:t>
            </a:r>
            <a:r>
              <a:rPr lang="en-US" sz="1100" dirty="0">
                <a:latin typeface="Arial" pitchFamily="34" charset="0"/>
                <a:cs typeface="Arial" pitchFamily="34" charset="0"/>
              </a:rPr>
              <a:t> to be assessed would be defined in a competency framework and this would be amplified in schedules of what would be regarded as acceptable or unacceptable </a:t>
            </a:r>
            <a:r>
              <a:rPr lang="en-US" sz="1100" dirty="0" err="1">
                <a:latin typeface="Arial" pitchFamily="34" charset="0"/>
                <a:cs typeface="Arial" pitchFamily="34" charset="0"/>
              </a:rPr>
              <a:t>behaviour</a:t>
            </a:r>
            <a:r>
              <a:rPr lang="en-US" sz="1100" dirty="0">
                <a:latin typeface="Arial" pitchFamily="34" charset="0"/>
                <a:cs typeface="Arial" pitchFamily="34" charset="0"/>
              </a:rPr>
              <a:t> for each area of competency). </a:t>
            </a:r>
          </a:p>
          <a:p>
            <a:pPr marL="228600" indent="-228600">
              <a:buFontTx/>
              <a:buChar char="•"/>
            </a:pPr>
            <a:r>
              <a:rPr lang="en-US" sz="1100" dirty="0">
                <a:latin typeface="Arial" pitchFamily="34" charset="0"/>
                <a:cs typeface="Arial" pitchFamily="34" charset="0"/>
              </a:rPr>
              <a:t>The horizontal axis measures the level of business performance, </a:t>
            </a:r>
            <a:r>
              <a:rPr lang="en-US" sz="1100" dirty="0" err="1">
                <a:latin typeface="Arial" pitchFamily="34" charset="0"/>
                <a:cs typeface="Arial" pitchFamily="34" charset="0"/>
              </a:rPr>
              <a:t>ie</a:t>
            </a:r>
            <a:r>
              <a:rPr lang="en-US" sz="1100" dirty="0">
                <a:latin typeface="Arial" pitchFamily="34" charset="0"/>
                <a:cs typeface="Arial" pitchFamily="34" charset="0"/>
              </a:rPr>
              <a:t> outputs or what the individual delivers. </a:t>
            </a:r>
          </a:p>
          <a:p>
            <a:pPr marL="228600" indent="-228600">
              <a:buFontTx/>
              <a:buChar char="•"/>
            </a:pPr>
            <a:r>
              <a:rPr lang="en-US" sz="1100" dirty="0">
                <a:latin typeface="Arial" pitchFamily="34" charset="0"/>
                <a:cs typeface="Arial" pitchFamily="34" charset="0"/>
              </a:rPr>
              <a:t>he assessment can place someone anywhere in one of the four quadrants according to </a:t>
            </a:r>
            <a:r>
              <a:rPr lang="en-US" sz="1100" dirty="0" err="1">
                <a:latin typeface="Arial" pitchFamily="34" charset="0"/>
                <a:cs typeface="Arial" pitchFamily="34" charset="0"/>
              </a:rPr>
              <a:t>behavioural</a:t>
            </a:r>
            <a:r>
              <a:rPr lang="en-US" sz="1100" dirty="0">
                <a:latin typeface="Arial" pitchFamily="34" charset="0"/>
                <a:cs typeface="Arial" pitchFamily="34" charset="0"/>
              </a:rPr>
              <a:t> style and delivery.</a:t>
            </a:r>
            <a:r>
              <a:rPr lang="en-GB" sz="1100" dirty="0">
                <a:latin typeface="Arial" pitchFamily="34" charset="0"/>
                <a:cs typeface="Arial" pitchFamily="34" charset="0"/>
              </a:rPr>
              <a:t> </a:t>
            </a:r>
          </a:p>
          <a:p>
            <a:pPr marL="228600" indent="-228600">
              <a:buFontTx/>
              <a:buChar char="•"/>
            </a:pPr>
            <a:r>
              <a:rPr lang="en-GB" sz="1100" dirty="0">
                <a:latin typeface="Arial" pitchFamily="34" charset="0"/>
                <a:cs typeface="Arial" pitchFamily="34" charset="0"/>
              </a:rPr>
              <a:t>Examples of possible actions are provided.</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3EBA05-2533-D74C-BDD9-140611C6D057}" type="slidenum">
              <a:rPr lang="en-GB"/>
              <a:pPr/>
              <a:t>16</a:t>
            </a:fld>
            <a:endParaRPr lang="en-GB"/>
          </a:p>
        </p:txBody>
      </p:sp>
      <p:sp>
        <p:nvSpPr>
          <p:cNvPr id="4813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8131" name="Rectangle 3"/>
          <p:cNvSpPr>
            <a:spLocks noGrp="1" noChangeArrowheads="1"/>
          </p:cNvSpPr>
          <p:nvPr>
            <p:ph type="body" idx="1"/>
          </p:nvPr>
        </p:nvSpPr>
        <p:spPr/>
        <p:txBody>
          <a:bodyPr/>
          <a:lstStyle/>
          <a:p>
            <a:pPr marL="0" indent="0">
              <a:buFontTx/>
              <a:buNone/>
            </a:pPr>
            <a:endParaRPr lang="en-GB" sz="1100" dirty="0">
              <a:latin typeface="Arial" pitchFamily="34" charset="0"/>
              <a:cs typeface="Arial" pitchFamily="34" charset="0"/>
            </a:endParaRPr>
          </a:p>
        </p:txBody>
      </p:sp>
    </p:spTree>
    <p:extLst>
      <p:ext uri="{BB962C8B-B14F-4D97-AF65-F5344CB8AC3E}">
        <p14:creationId xmlns="" xmlns:p14="http://schemas.microsoft.com/office/powerpoint/2010/main" val="29324353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469C8A-16F5-A24E-9B5C-B7BF162038FC}" type="slidenum">
              <a:rPr lang="en-GB"/>
              <a:pPr/>
              <a:t>17</a:t>
            </a:fld>
            <a:endParaRPr lang="en-GB"/>
          </a:p>
        </p:txBody>
      </p:sp>
      <p:sp>
        <p:nvSpPr>
          <p:cNvPr id="5017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0179" name="Rectangle 3"/>
          <p:cNvSpPr>
            <a:spLocks noGrp="1" noChangeArrowheads="1"/>
          </p:cNvSpPr>
          <p:nvPr>
            <p:ph type="body" idx="1"/>
          </p:nvPr>
        </p:nvSpPr>
        <p:spPr/>
        <p:txBody>
          <a:bodyPr/>
          <a:lstStyle/>
          <a:p>
            <a:pPr marL="228600" indent="-228600">
              <a:buFontTx/>
              <a:buChar char="•"/>
            </a:pPr>
            <a:endParaRPr lang="en-GB" dirty="0">
              <a:latin typeface="Arial" pitchFamily="34" charset="0"/>
              <a:cs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pPr/>
              <a:t>18</a:t>
            </a:fld>
            <a:endParaRPr lang="en-US"/>
          </a:p>
        </p:txBody>
      </p:sp>
    </p:spTree>
    <p:extLst>
      <p:ext uri="{BB962C8B-B14F-4D97-AF65-F5344CB8AC3E}">
        <p14:creationId xmlns="" xmlns:p14="http://schemas.microsoft.com/office/powerpoint/2010/main" val="2074284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pPr/>
              <a:t>19</a:t>
            </a:fld>
            <a:endParaRPr lang="en-US"/>
          </a:p>
        </p:txBody>
      </p:sp>
    </p:spTree>
    <p:extLst>
      <p:ext uri="{BB962C8B-B14F-4D97-AF65-F5344CB8AC3E}">
        <p14:creationId xmlns="" xmlns:p14="http://schemas.microsoft.com/office/powerpoint/2010/main" val="15585637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A4EB58-47B2-FE40-BEB4-353100447184}" type="slidenum">
              <a:rPr lang="en-GB"/>
              <a:pPr/>
              <a:t>20</a:t>
            </a:fld>
            <a:endParaRPr lang="en-GB"/>
          </a:p>
        </p:txBody>
      </p:sp>
      <p:sp>
        <p:nvSpPr>
          <p:cNvPr id="5222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2227" name="Rectangle 3"/>
          <p:cNvSpPr>
            <a:spLocks noGrp="1" noChangeArrowheads="1"/>
          </p:cNvSpPr>
          <p:nvPr>
            <p:ph type="body" idx="1"/>
          </p:nvPr>
        </p:nvSpPr>
        <p:spPr/>
        <p:txBody>
          <a:bodyPr/>
          <a:lstStyle/>
          <a:p>
            <a:pPr marL="0" indent="0">
              <a:buFont typeface="Arial" pitchFamily="34" charset="0"/>
              <a:buNone/>
            </a:pPr>
            <a:endParaRPr lang="en-GB" sz="1100" dirty="0">
              <a:latin typeface="Arial" pitchFamily="34" charset="0"/>
              <a:cs typeface="Arial"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A4EB58-47B2-FE40-BEB4-353100447184}" type="slidenum">
              <a:rPr lang="en-GB"/>
              <a:pPr/>
              <a:t>21</a:t>
            </a:fld>
            <a:endParaRPr lang="en-GB"/>
          </a:p>
        </p:txBody>
      </p:sp>
      <p:sp>
        <p:nvSpPr>
          <p:cNvPr id="5222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2227" name="Rectangle 3"/>
          <p:cNvSpPr>
            <a:spLocks noGrp="1" noChangeArrowheads="1"/>
          </p:cNvSpPr>
          <p:nvPr>
            <p:ph type="body" idx="1"/>
          </p:nvPr>
        </p:nvSpPr>
        <p:spPr/>
        <p:txBody>
          <a:bodyPr/>
          <a:lstStyle/>
          <a:p>
            <a:pPr marL="0" indent="0">
              <a:buFont typeface="Arial" pitchFamily="34" charset="0"/>
              <a:buNone/>
            </a:pPr>
            <a:endParaRPr lang="en-GB" sz="1100" dirty="0">
              <a:latin typeface="Arial" pitchFamily="34" charset="0"/>
              <a:cs typeface="Arial" pitchFamily="34" charset="0"/>
            </a:endParaRPr>
          </a:p>
        </p:txBody>
      </p:sp>
    </p:spTree>
    <p:extLst>
      <p:ext uri="{BB962C8B-B14F-4D97-AF65-F5344CB8AC3E}">
        <p14:creationId xmlns="" xmlns:p14="http://schemas.microsoft.com/office/powerpoint/2010/main" val="32919793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932D553-1B7F-3F47-BB6A-A776856BFEA8}" type="datetimeFigureOut">
              <a:rPr lang="en-US" smtClean="0"/>
              <a:pPr/>
              <a:t>5/5/2023</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604021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32D553-1B7F-3F47-BB6A-A776856BFEA8}" type="datetimeFigureOut">
              <a:rPr lang="en-US" smtClean="0"/>
              <a:pPr/>
              <a:t>5/5/2023</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756872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32D553-1B7F-3F47-BB6A-A776856BFEA8}" type="datetimeFigureOut">
              <a:rPr lang="en-US" smtClean="0"/>
              <a:pPr/>
              <a:t>5/5/2023</a:t>
            </a:fld>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257798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932D553-1B7F-3F47-BB6A-A776856BFEA8}" type="datetimeFigureOut">
              <a:rPr lang="en-US" smtClean="0"/>
              <a:pPr/>
              <a:t>5/5/2023</a:t>
            </a:fld>
            <a:endParaRPr lang="en-US"/>
          </a:p>
        </p:txBody>
      </p:sp>
      <p:sp>
        <p:nvSpPr>
          <p:cNvPr id="7" name="Slide Number Placeholder 6"/>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3506897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932D553-1B7F-3F47-BB6A-A776856BFEA8}" type="datetimeFigureOut">
              <a:rPr lang="en-US" smtClean="0"/>
              <a:pPr/>
              <a:t>5/5/2023</a:t>
            </a:fld>
            <a:endParaRPr lang="en-US"/>
          </a:p>
        </p:txBody>
      </p:sp>
      <p:sp>
        <p:nvSpPr>
          <p:cNvPr id="9" name="Slide Number Placeholder 8"/>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2916591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32D553-1B7F-3F47-BB6A-A776856BFEA8}" type="datetimeFigureOut">
              <a:rPr lang="en-US" smtClean="0"/>
              <a:pPr/>
              <a:t>5/5/2023</a:t>
            </a:fld>
            <a:endParaRPr lang="en-US"/>
          </a:p>
        </p:txBody>
      </p:sp>
      <p:sp>
        <p:nvSpPr>
          <p:cNvPr id="5" name="Slide Number Placeholder 4"/>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3839743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32D553-1B7F-3F47-BB6A-A776856BFEA8}" type="datetimeFigureOut">
              <a:rPr lang="en-US" smtClean="0"/>
              <a:pPr/>
              <a:t>5/5/2023</a:t>
            </a:fld>
            <a:endParaRPr lang="en-US"/>
          </a:p>
        </p:txBody>
      </p:sp>
      <p:sp>
        <p:nvSpPr>
          <p:cNvPr id="4" name="Slide Number Placeholder 3"/>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4093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32D553-1B7F-3F47-BB6A-A776856BFEA8}" type="datetimeFigureOut">
              <a:rPr lang="en-US" smtClean="0"/>
              <a:pPr/>
              <a:t>5/5/2023</a:t>
            </a:fld>
            <a:endParaRPr lang="en-US"/>
          </a:p>
        </p:txBody>
      </p:sp>
      <p:sp>
        <p:nvSpPr>
          <p:cNvPr id="7" name="Slide Number Placeholder 6"/>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646383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32D553-1B7F-3F47-BB6A-A776856BFEA8}" type="datetimeFigureOut">
              <a:rPr lang="en-US" smtClean="0"/>
              <a:pPr/>
              <a:t>5/5/2023</a:t>
            </a:fld>
            <a:endParaRPr lang="en-US"/>
          </a:p>
        </p:txBody>
      </p:sp>
      <p:sp>
        <p:nvSpPr>
          <p:cNvPr id="7" name="Slide Number Placeholder 6"/>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444055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32D553-1B7F-3F47-BB6A-A776856BFEA8}" type="datetimeFigureOut">
              <a:rPr lang="en-US" smtClean="0"/>
              <a:pPr/>
              <a:t>5/5/2023</a:t>
            </a:fld>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2782787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32D553-1B7F-3F47-BB6A-A776856BFEA8}" type="datetimeFigureOut">
              <a:rPr lang="en-US" smtClean="0"/>
              <a:pPr/>
              <a:t>5/5/2023</a:t>
            </a:fld>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3227025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932D553-1B7F-3F47-BB6A-A776856BFEA8}" type="datetimeFigureOut">
              <a:rPr lang="en-US" smtClean="0"/>
              <a:pPr/>
              <a:t>5/5/2023</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84270FD-ED3C-4E49-8508-7A5C80DC0071}" type="slidenum">
              <a:rPr lang="en-US" smtClean="0"/>
              <a:pPr/>
              <a:t>‹#›</a:t>
            </a:fld>
            <a:endParaRPr lang="en-US"/>
          </a:p>
        </p:txBody>
      </p:sp>
    </p:spTree>
    <p:extLst>
      <p:ext uri="{BB962C8B-B14F-4D97-AF65-F5344CB8AC3E}">
        <p14:creationId xmlns="" xmlns:p14="http://schemas.microsoft.com/office/powerpoint/2010/main" val="40251035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youtube.com/watch?v=unmKnS5jPOc"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3" name="Subtitle 2">
            <a:extLst>
              <a:ext uri="{FF2B5EF4-FFF2-40B4-BE49-F238E27FC236}">
                <a16:creationId xmlns="" xmlns:a16="http://schemas.microsoft.com/office/drawing/2014/main" id="{56AE266E-E434-40DF-A006-33931001838C}"/>
              </a:ext>
            </a:extLst>
          </p:cNvPr>
          <p:cNvSpPr>
            <a:spLocks noGrp="1"/>
          </p:cNvSpPr>
          <p:nvPr>
            <p:ph type="subTitle" idx="1"/>
          </p:nvPr>
        </p:nvSpPr>
        <p:spPr>
          <a:xfrm>
            <a:off x="1369368" y="3239425"/>
            <a:ext cx="6400800" cy="1060467"/>
          </a:xfrm>
        </p:spPr>
        <p:txBody>
          <a:bodyPr>
            <a:normAutofit fontScale="92500"/>
          </a:bodyPr>
          <a:lstStyle/>
          <a:p>
            <a:r>
              <a:rPr lang="en-GB" b="1" dirty="0">
                <a:solidFill>
                  <a:srgbClr val="FFFF00"/>
                </a:solidFill>
              </a:rPr>
              <a:t>THE PROCESS OF PERFORMANCE MANAGEMENT</a:t>
            </a:r>
            <a:endParaRPr lang="en-US" dirty="0">
              <a:solidFill>
                <a:srgbClr val="FFFF00"/>
              </a:solidFill>
            </a:endParaRPr>
          </a:p>
        </p:txBody>
      </p:sp>
      <p:sp>
        <p:nvSpPr>
          <p:cNvPr id="4" name="Title 1">
            <a:extLst>
              <a:ext uri="{FF2B5EF4-FFF2-40B4-BE49-F238E27FC236}">
                <a16:creationId xmlns="" xmlns:a16="http://schemas.microsoft.com/office/drawing/2014/main" id="{6DFEC9BA-1B6B-4B13-BEF4-6338875F85B3}"/>
              </a:ext>
            </a:extLst>
          </p:cNvPr>
          <p:cNvSpPr txBox="1">
            <a:spLocks noChangeArrowheads="1"/>
          </p:cNvSpPr>
          <p:nvPr/>
        </p:nvSpPr>
        <p:spPr bwMode="auto">
          <a:xfrm>
            <a:off x="683568" y="1360785"/>
            <a:ext cx="7772400" cy="1470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800" b="1">
                <a:solidFill>
                  <a:schemeClr val="bg1"/>
                </a:solidFill>
              </a:rPr>
              <a:t>BMSW5002 </a:t>
            </a:r>
            <a:r>
              <a:rPr lang="en-GB" altLang="en-US" sz="2800" b="1" dirty="0">
                <a:solidFill>
                  <a:schemeClr val="bg1"/>
                </a:solidFill>
              </a:rPr>
              <a:t/>
            </a:r>
            <a:br>
              <a:rPr lang="en-GB" altLang="en-US" sz="2800" b="1" dirty="0">
                <a:solidFill>
                  <a:schemeClr val="bg1"/>
                </a:solidFill>
              </a:rPr>
            </a:br>
            <a:r>
              <a:rPr lang="en-GB" altLang="en-US" sz="2800" b="1" dirty="0">
                <a:solidFill>
                  <a:schemeClr val="bg1"/>
                </a:solidFill>
              </a:rPr>
              <a:t>Developing Relationships and Workplace Achievement</a:t>
            </a:r>
          </a:p>
        </p:txBody>
      </p:sp>
    </p:spTree>
    <p:extLst>
      <p:ext uri="{BB962C8B-B14F-4D97-AF65-F5344CB8AC3E}">
        <p14:creationId xmlns="" xmlns:p14="http://schemas.microsoft.com/office/powerpoint/2010/main" val="2846984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160337"/>
            <a:ext cx="8229600" cy="1143000"/>
          </a:xfrm>
        </p:spPr>
        <p:txBody>
          <a:bodyPr>
            <a:noAutofit/>
          </a:bodyPr>
          <a:lstStyle/>
          <a:p>
            <a:r>
              <a:rPr lang="en-GB" sz="3200" b="1" dirty="0">
                <a:solidFill>
                  <a:srgbClr val="0070C0"/>
                </a:solidFill>
                <a:latin typeface="Arial" pitchFamily="34" charset="0"/>
                <a:cs typeface="Arial" pitchFamily="34" charset="0"/>
              </a:rPr>
              <a:t/>
            </a:r>
            <a:br>
              <a:rPr lang="en-GB" sz="3200" b="1" dirty="0">
                <a:solidFill>
                  <a:srgbClr val="0070C0"/>
                </a:solidFill>
                <a:latin typeface="Arial" pitchFamily="34" charset="0"/>
                <a:cs typeface="Arial" pitchFamily="34" charset="0"/>
              </a:rPr>
            </a:br>
            <a:r>
              <a:rPr lang="en-GB" sz="3200" b="1" dirty="0">
                <a:solidFill>
                  <a:srgbClr val="0070C0"/>
                </a:solidFill>
                <a:latin typeface="Arial" pitchFamily="34" charset="0"/>
                <a:cs typeface="Arial" pitchFamily="34" charset="0"/>
              </a:rPr>
              <a:t>THE PROCESS OF PERFORMANCE MANAGEMENT: SESSION PLAN</a:t>
            </a:r>
            <a:r>
              <a:rPr lang="en-GB" sz="3200" b="1" dirty="0">
                <a:solidFill>
                  <a:srgbClr val="0070C0"/>
                </a:solidFill>
              </a:rPr>
              <a:t/>
            </a:r>
            <a:br>
              <a:rPr lang="en-GB" sz="3200" b="1" dirty="0">
                <a:solidFill>
                  <a:srgbClr val="0070C0"/>
                </a:solidFill>
              </a:rPr>
            </a:br>
            <a:endParaRPr lang="en-GB" sz="3200" b="1" dirty="0">
              <a:solidFill>
                <a:srgbClr val="0070C0"/>
              </a:solidFill>
            </a:endParaRPr>
          </a:p>
        </p:txBody>
      </p:sp>
      <p:sp>
        <p:nvSpPr>
          <p:cNvPr id="6147" name="Rectangle 3"/>
          <p:cNvSpPr>
            <a:spLocks noGrp="1" noChangeArrowheads="1"/>
          </p:cNvSpPr>
          <p:nvPr>
            <p:ph idx="1"/>
          </p:nvPr>
        </p:nvSpPr>
        <p:spPr>
          <a:xfrm>
            <a:off x="1381205" y="1303337"/>
            <a:ext cx="6381590" cy="4240692"/>
          </a:xfrm>
        </p:spPr>
        <p:txBody>
          <a:bodyPr>
            <a:noAutofit/>
          </a:bodyPr>
          <a:lstStyle/>
          <a:p>
            <a:pPr marL="609600" indent="-609600">
              <a:lnSpc>
                <a:spcPct val="80000"/>
              </a:lnSpc>
              <a:buFontTx/>
              <a:buAutoNum type="arabicPeriod"/>
            </a:pPr>
            <a:r>
              <a:rPr lang="en-US" sz="2000" dirty="0">
                <a:latin typeface="Arial" pitchFamily="34" charset="0"/>
                <a:cs typeface="Arial" pitchFamily="34" charset="0"/>
              </a:rPr>
              <a:t>Performance management systems defined</a:t>
            </a:r>
          </a:p>
          <a:p>
            <a:pPr marL="609600" indent="-609600">
              <a:lnSpc>
                <a:spcPct val="80000"/>
              </a:lnSpc>
              <a:buFontTx/>
              <a:buAutoNum type="arabicPeriod"/>
            </a:pPr>
            <a:r>
              <a:rPr lang="en-US" sz="2000" dirty="0">
                <a:latin typeface="Arial" pitchFamily="34" charset="0"/>
                <a:cs typeface="Arial" pitchFamily="34" charset="0"/>
              </a:rPr>
              <a:t>The performance management cycle</a:t>
            </a:r>
          </a:p>
          <a:p>
            <a:pPr marL="609600" indent="-609600">
              <a:lnSpc>
                <a:spcPct val="80000"/>
              </a:lnSpc>
              <a:buFontTx/>
              <a:buAutoNum type="arabicPeriod"/>
            </a:pPr>
            <a:r>
              <a:rPr lang="en-US" sz="2000" dirty="0">
                <a:latin typeface="Arial" pitchFamily="34" charset="0"/>
                <a:cs typeface="Arial" pitchFamily="34" charset="0"/>
              </a:rPr>
              <a:t>Performance management processes</a:t>
            </a:r>
          </a:p>
          <a:p>
            <a:pPr marL="609600" indent="-609600">
              <a:lnSpc>
                <a:spcPct val="80000"/>
              </a:lnSpc>
              <a:buFontTx/>
              <a:buAutoNum type="arabicPeriod"/>
            </a:pPr>
            <a:r>
              <a:rPr lang="en-US" sz="2000" dirty="0">
                <a:latin typeface="Arial" pitchFamily="34" charset="0"/>
                <a:cs typeface="Arial" pitchFamily="34" charset="0"/>
              </a:rPr>
              <a:t>‘SMART’ objectives</a:t>
            </a:r>
          </a:p>
          <a:p>
            <a:pPr marL="609600" indent="-609600">
              <a:lnSpc>
                <a:spcPct val="80000"/>
              </a:lnSpc>
              <a:buFontTx/>
              <a:buAutoNum type="arabicPeriod"/>
            </a:pPr>
            <a:r>
              <a:rPr lang="en-US" sz="2000" dirty="0">
                <a:latin typeface="Arial" pitchFamily="34" charset="0"/>
                <a:cs typeface="Arial" pitchFamily="34" charset="0"/>
              </a:rPr>
              <a:t>Methods of assessment</a:t>
            </a:r>
          </a:p>
          <a:p>
            <a:pPr marL="609600" indent="-609600">
              <a:lnSpc>
                <a:spcPct val="80000"/>
              </a:lnSpc>
              <a:buFontTx/>
              <a:buAutoNum type="arabicPeriod"/>
            </a:pPr>
            <a:r>
              <a:rPr lang="en-US" sz="2000" dirty="0">
                <a:latin typeface="Arial" pitchFamily="34" charset="0"/>
                <a:cs typeface="Arial" pitchFamily="34" charset="0"/>
              </a:rPr>
              <a:t>Overall assessment</a:t>
            </a:r>
          </a:p>
          <a:p>
            <a:pPr marL="609600" indent="-609600">
              <a:lnSpc>
                <a:spcPct val="80000"/>
              </a:lnSpc>
              <a:buFontTx/>
              <a:buAutoNum type="arabicPeriod"/>
            </a:pPr>
            <a:r>
              <a:rPr lang="en-US" sz="2000" dirty="0">
                <a:latin typeface="Arial" pitchFamily="34" charset="0"/>
                <a:cs typeface="Arial" pitchFamily="34" charset="0"/>
              </a:rPr>
              <a:t>Rating</a:t>
            </a:r>
          </a:p>
          <a:p>
            <a:pPr marL="609600" indent="-609600">
              <a:lnSpc>
                <a:spcPct val="80000"/>
              </a:lnSpc>
              <a:buFontTx/>
              <a:buAutoNum type="arabicPeriod"/>
            </a:pPr>
            <a:r>
              <a:rPr lang="en-US" sz="2000" dirty="0">
                <a:latin typeface="Arial" pitchFamily="34" charset="0"/>
                <a:cs typeface="Arial" pitchFamily="34" charset="0"/>
              </a:rPr>
              <a:t>Rating scale</a:t>
            </a:r>
          </a:p>
          <a:p>
            <a:pPr marL="609600" indent="-609600">
              <a:lnSpc>
                <a:spcPct val="80000"/>
              </a:lnSpc>
              <a:buFontTx/>
              <a:buAutoNum type="arabicPeriod"/>
            </a:pPr>
            <a:r>
              <a:rPr lang="en-US" sz="2000" dirty="0">
                <a:latin typeface="Arial" pitchFamily="34" charset="0"/>
                <a:cs typeface="Arial" pitchFamily="34" charset="0"/>
              </a:rPr>
              <a:t>Visual assessment</a:t>
            </a:r>
          </a:p>
          <a:p>
            <a:pPr marL="609600" indent="-609600">
              <a:lnSpc>
                <a:spcPct val="80000"/>
              </a:lnSpc>
              <a:buFontTx/>
              <a:buAutoNum type="arabicPeriod"/>
            </a:pPr>
            <a:r>
              <a:rPr lang="en-US" sz="2000" dirty="0">
                <a:latin typeface="Arial" pitchFamily="34" charset="0"/>
                <a:cs typeface="Arial" pitchFamily="34" charset="0"/>
              </a:rPr>
              <a:t>Example of visual (matrix) assessment</a:t>
            </a:r>
          </a:p>
          <a:p>
            <a:pPr marL="609600" indent="-609600">
              <a:lnSpc>
                <a:spcPct val="80000"/>
              </a:lnSpc>
              <a:buFontTx/>
              <a:buAutoNum type="arabicPeriod"/>
            </a:pPr>
            <a:r>
              <a:rPr lang="en-US" sz="2000" dirty="0">
                <a:latin typeface="Arial" pitchFamily="34" charset="0"/>
                <a:cs typeface="Arial" pitchFamily="34" charset="0"/>
              </a:rPr>
              <a:t>Recording the performance agreement and review</a:t>
            </a:r>
          </a:p>
          <a:p>
            <a:pPr marL="609600" indent="-609600">
              <a:lnSpc>
                <a:spcPct val="80000"/>
              </a:lnSpc>
              <a:buFontTx/>
              <a:buAutoNum type="arabicPeriod"/>
            </a:pPr>
            <a:r>
              <a:rPr lang="en-US" sz="2000" dirty="0">
                <a:latin typeface="Arial" pitchFamily="34" charset="0"/>
                <a:cs typeface="Arial" pitchFamily="34" charset="0"/>
              </a:rPr>
              <a:t>Performance management form</a:t>
            </a:r>
          </a:p>
          <a:p>
            <a:pPr marL="609600" indent="-609600">
              <a:lnSpc>
                <a:spcPct val="80000"/>
              </a:lnSpc>
              <a:buFontTx/>
              <a:buAutoNum type="arabicPeriod"/>
            </a:pPr>
            <a:r>
              <a:rPr lang="en-US" sz="2000" dirty="0">
                <a:latin typeface="Arial" pitchFamily="34" charset="0"/>
                <a:cs typeface="Arial" pitchFamily="34" charset="0"/>
              </a:rPr>
              <a:t>360-degree feedback</a:t>
            </a:r>
            <a:endParaRPr lang="en-GB" sz="1600" dirty="0">
              <a:latin typeface="Arial" panose="020B0604020202020204" pitchFamily="34" charset="0"/>
              <a:cs typeface="Arial" panose="020B0604020202020204" pitchFamily="34" charset="0"/>
            </a:endParaRPr>
          </a:p>
          <a:p>
            <a:pPr marL="609600" indent="-609600">
              <a:lnSpc>
                <a:spcPct val="80000"/>
              </a:lnSpc>
            </a:pPr>
            <a:endParaRPr lang="en-US" sz="1600" dirty="0">
              <a:latin typeface="Arial" panose="020B0604020202020204" pitchFamily="34" charset="0"/>
              <a:cs typeface="Arial" panose="020B0604020202020204" pitchFamily="34" charset="0"/>
            </a:endParaRPr>
          </a:p>
          <a:p>
            <a:pPr marL="609600" indent="-609600">
              <a:lnSpc>
                <a:spcPct val="80000"/>
              </a:lnSpc>
            </a:pPr>
            <a:endParaRPr lang="en-GB" sz="1600" dirty="0">
              <a:latin typeface="Arial" panose="020B0604020202020204" pitchFamily="34" charset="0"/>
              <a:cs typeface="Arial" panose="020B0604020202020204" pitchFamily="34" charset="0"/>
            </a:endParaRPr>
          </a:p>
          <a:p>
            <a:pPr marL="609600" indent="-609600">
              <a:lnSpc>
                <a:spcPct val="8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167783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500" fill="hold"/>
                                        <p:tgtEl>
                                          <p:spTgt spid="614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147">
                                            <p:txEl>
                                              <p:pRg st="3" end="3"/>
                                            </p:txEl>
                                          </p:spTgt>
                                        </p:tgtEl>
                                        <p:attrNameLst>
                                          <p:attrName>style.visibility</p:attrName>
                                        </p:attrNameLst>
                                      </p:cBhvr>
                                      <p:to>
                                        <p:strVal val="visible"/>
                                      </p:to>
                                    </p:set>
                                    <p:anim calcmode="lin" valueType="num">
                                      <p:cBhvr additive="base">
                                        <p:cTn id="25" dur="500" fill="hold"/>
                                        <p:tgtEl>
                                          <p:spTgt spid="614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1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147">
                                            <p:txEl>
                                              <p:pRg st="4" end="4"/>
                                            </p:txEl>
                                          </p:spTgt>
                                        </p:tgtEl>
                                        <p:attrNameLst>
                                          <p:attrName>style.visibility</p:attrName>
                                        </p:attrNameLst>
                                      </p:cBhvr>
                                      <p:to>
                                        <p:strVal val="visible"/>
                                      </p:to>
                                    </p:set>
                                    <p:anim calcmode="lin" valueType="num">
                                      <p:cBhvr additive="base">
                                        <p:cTn id="31" dur="500" fill="hold"/>
                                        <p:tgtEl>
                                          <p:spTgt spid="614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14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147">
                                            <p:txEl>
                                              <p:pRg st="5" end="5"/>
                                            </p:txEl>
                                          </p:spTgt>
                                        </p:tgtEl>
                                        <p:attrNameLst>
                                          <p:attrName>style.visibility</p:attrName>
                                        </p:attrNameLst>
                                      </p:cBhvr>
                                      <p:to>
                                        <p:strVal val="visible"/>
                                      </p:to>
                                    </p:set>
                                    <p:anim calcmode="lin" valueType="num">
                                      <p:cBhvr additive="base">
                                        <p:cTn id="37" dur="500" fill="hold"/>
                                        <p:tgtEl>
                                          <p:spTgt spid="614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14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147">
                                            <p:txEl>
                                              <p:pRg st="6" end="6"/>
                                            </p:txEl>
                                          </p:spTgt>
                                        </p:tgtEl>
                                        <p:attrNameLst>
                                          <p:attrName>style.visibility</p:attrName>
                                        </p:attrNameLst>
                                      </p:cBhvr>
                                      <p:to>
                                        <p:strVal val="visible"/>
                                      </p:to>
                                    </p:set>
                                    <p:anim calcmode="lin" valueType="num">
                                      <p:cBhvr additive="base">
                                        <p:cTn id="43" dur="500" fill="hold"/>
                                        <p:tgtEl>
                                          <p:spTgt spid="614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14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147">
                                            <p:txEl>
                                              <p:pRg st="7" end="7"/>
                                            </p:txEl>
                                          </p:spTgt>
                                        </p:tgtEl>
                                        <p:attrNameLst>
                                          <p:attrName>style.visibility</p:attrName>
                                        </p:attrNameLst>
                                      </p:cBhvr>
                                      <p:to>
                                        <p:strVal val="visible"/>
                                      </p:to>
                                    </p:set>
                                    <p:anim calcmode="lin" valueType="num">
                                      <p:cBhvr additive="base">
                                        <p:cTn id="49" dur="500" fill="hold"/>
                                        <p:tgtEl>
                                          <p:spTgt spid="6147">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14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147">
                                            <p:txEl>
                                              <p:pRg st="8" end="8"/>
                                            </p:txEl>
                                          </p:spTgt>
                                        </p:tgtEl>
                                        <p:attrNameLst>
                                          <p:attrName>style.visibility</p:attrName>
                                        </p:attrNameLst>
                                      </p:cBhvr>
                                      <p:to>
                                        <p:strVal val="visible"/>
                                      </p:to>
                                    </p:set>
                                    <p:anim calcmode="lin" valueType="num">
                                      <p:cBhvr additive="base">
                                        <p:cTn id="55" dur="500" fill="hold"/>
                                        <p:tgtEl>
                                          <p:spTgt spid="6147">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14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147">
                                            <p:txEl>
                                              <p:pRg st="9" end="9"/>
                                            </p:txEl>
                                          </p:spTgt>
                                        </p:tgtEl>
                                        <p:attrNameLst>
                                          <p:attrName>style.visibility</p:attrName>
                                        </p:attrNameLst>
                                      </p:cBhvr>
                                      <p:to>
                                        <p:strVal val="visible"/>
                                      </p:to>
                                    </p:set>
                                    <p:anim calcmode="lin" valueType="num">
                                      <p:cBhvr additive="base">
                                        <p:cTn id="61" dur="500" fill="hold"/>
                                        <p:tgtEl>
                                          <p:spTgt spid="6147">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147">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147">
                                            <p:txEl>
                                              <p:pRg st="10" end="10"/>
                                            </p:txEl>
                                          </p:spTgt>
                                        </p:tgtEl>
                                        <p:attrNameLst>
                                          <p:attrName>style.visibility</p:attrName>
                                        </p:attrNameLst>
                                      </p:cBhvr>
                                      <p:to>
                                        <p:strVal val="visible"/>
                                      </p:to>
                                    </p:set>
                                    <p:anim calcmode="lin" valueType="num">
                                      <p:cBhvr additive="base">
                                        <p:cTn id="67" dur="500" fill="hold"/>
                                        <p:tgtEl>
                                          <p:spTgt spid="6147">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147">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147">
                                            <p:txEl>
                                              <p:pRg st="11" end="11"/>
                                            </p:txEl>
                                          </p:spTgt>
                                        </p:tgtEl>
                                        <p:attrNameLst>
                                          <p:attrName>style.visibility</p:attrName>
                                        </p:attrNameLst>
                                      </p:cBhvr>
                                      <p:to>
                                        <p:strVal val="visible"/>
                                      </p:to>
                                    </p:set>
                                    <p:anim calcmode="lin" valueType="num">
                                      <p:cBhvr additive="base">
                                        <p:cTn id="73" dur="500" fill="hold"/>
                                        <p:tgtEl>
                                          <p:spTgt spid="6147">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147">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147">
                                            <p:txEl>
                                              <p:pRg st="12" end="12"/>
                                            </p:txEl>
                                          </p:spTgt>
                                        </p:tgtEl>
                                        <p:attrNameLst>
                                          <p:attrName>style.visibility</p:attrName>
                                        </p:attrNameLst>
                                      </p:cBhvr>
                                      <p:to>
                                        <p:strVal val="visible"/>
                                      </p:to>
                                    </p:set>
                                    <p:anim calcmode="lin" valueType="num">
                                      <p:cBhvr additive="base">
                                        <p:cTn id="79" dur="500" fill="hold"/>
                                        <p:tgtEl>
                                          <p:spTgt spid="6147">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147">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383" y="1859340"/>
            <a:ext cx="7994539" cy="1569660"/>
          </a:xfrm>
          <a:prstGeom prst="rect">
            <a:avLst/>
          </a:prstGeom>
          <a:noFill/>
        </p:spPr>
        <p:txBody>
          <a:bodyPr wrap="square" rtlCol="0">
            <a:spAutoFit/>
          </a:bodyPr>
          <a:lstStyle/>
          <a:p>
            <a:r>
              <a:rPr lang="en-GB" sz="2400" dirty="0">
                <a:latin typeface="Arial"/>
                <a:cs typeface="Arial"/>
              </a:rPr>
              <a:t>Performance management systems are sets of interrelated activities and processes that are treated as an integrated and key component of an organization’s approach to managing performance through people.</a:t>
            </a:r>
          </a:p>
        </p:txBody>
      </p:sp>
      <p:sp>
        <p:nvSpPr>
          <p:cNvPr id="3" name="Rectangle 2">
            <a:extLst>
              <a:ext uri="{FF2B5EF4-FFF2-40B4-BE49-F238E27FC236}">
                <a16:creationId xmlns="" xmlns:a16="http://schemas.microsoft.com/office/drawing/2014/main" id="{CF2E177C-93CC-4384-97E3-62E50552B1A2}"/>
              </a:ext>
            </a:extLst>
          </p:cNvPr>
          <p:cNvSpPr/>
          <p:nvPr/>
        </p:nvSpPr>
        <p:spPr>
          <a:xfrm>
            <a:off x="574730" y="170874"/>
            <a:ext cx="7994538" cy="1077218"/>
          </a:xfrm>
          <a:prstGeom prst="rect">
            <a:avLst/>
          </a:prstGeom>
        </p:spPr>
        <p:txBody>
          <a:bodyPr wrap="square">
            <a:spAutoFit/>
          </a:bodyPr>
          <a:lstStyle/>
          <a:p>
            <a:pPr algn="ctr"/>
            <a:r>
              <a:rPr lang="en-GB" sz="3200" b="1" dirty="0">
                <a:solidFill>
                  <a:srgbClr val="0070C0"/>
                </a:solidFill>
                <a:latin typeface="Arial"/>
                <a:cs typeface="Arial"/>
              </a:rPr>
              <a:t>PERFORMANCE MANAGEMENT SYSTEMS DEFINED</a:t>
            </a:r>
          </a:p>
        </p:txBody>
      </p:sp>
      <p:sp>
        <p:nvSpPr>
          <p:cNvPr id="4" name="Rectangle 3">
            <a:extLst>
              <a:ext uri="{FF2B5EF4-FFF2-40B4-BE49-F238E27FC236}">
                <a16:creationId xmlns="" xmlns:a16="http://schemas.microsoft.com/office/drawing/2014/main" id="{31CB3D89-0818-42BE-91E2-D9162425AC1E}"/>
              </a:ext>
            </a:extLst>
          </p:cNvPr>
          <p:cNvSpPr/>
          <p:nvPr/>
        </p:nvSpPr>
        <p:spPr>
          <a:xfrm>
            <a:off x="574730" y="3994144"/>
            <a:ext cx="7889232" cy="830997"/>
          </a:xfrm>
          <a:prstGeom prst="rect">
            <a:avLst/>
          </a:prstGeom>
        </p:spPr>
        <p:txBody>
          <a:bodyPr wrap="square">
            <a:spAutoFit/>
          </a:bodyPr>
          <a:lstStyle/>
          <a:p>
            <a:r>
              <a:rPr lang="en-GB" sz="2400" dirty="0">
                <a:latin typeface="Arial"/>
                <a:cs typeface="Arial"/>
              </a:rPr>
              <a:t>They operate through the performance management cycle.</a:t>
            </a:r>
            <a:endParaRPr lang="en-US" sz="2400" dirty="0">
              <a:latin typeface="Arial"/>
              <a:cs typeface="Arial"/>
            </a:endParaRPr>
          </a:p>
        </p:txBody>
      </p:sp>
    </p:spTree>
    <p:extLst>
      <p:ext uri="{BB962C8B-B14F-4D97-AF65-F5344CB8AC3E}">
        <p14:creationId xmlns="" xmlns:p14="http://schemas.microsoft.com/office/powerpoint/2010/main" val="1704220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624078" indent="-514350">
              <a:buSzPct val="100000"/>
              <a:buFont typeface="+mj-lt"/>
              <a:buAutoNum type="arabicPeriod"/>
            </a:pPr>
            <a:r>
              <a:rPr lang="en-GB" sz="2400" b="1" i="1" dirty="0">
                <a:solidFill>
                  <a:srgbClr val="3333CC"/>
                </a:solidFill>
                <a:latin typeface="Arial" pitchFamily="34" charset="0"/>
                <a:cs typeface="Arial" pitchFamily="34" charset="0"/>
              </a:rPr>
              <a:t>To improve organisational performance  e.g. </a:t>
            </a:r>
            <a:r>
              <a:rPr lang="en-GB" sz="2400" dirty="0">
                <a:latin typeface="Arial" pitchFamily="34" charset="0"/>
                <a:cs typeface="Arial" pitchFamily="34" charset="0"/>
              </a:rPr>
              <a:t>Individual .</a:t>
            </a:r>
          </a:p>
          <a:p>
            <a:pPr marL="624078" indent="-514350">
              <a:buSzPct val="100000"/>
              <a:buFont typeface="+mj-lt"/>
              <a:buAutoNum type="arabicPeriod"/>
            </a:pPr>
            <a:endParaRPr lang="en-GB" sz="1200" dirty="0">
              <a:latin typeface="Arial" pitchFamily="34" charset="0"/>
              <a:cs typeface="Arial" pitchFamily="34" charset="0"/>
            </a:endParaRPr>
          </a:p>
          <a:p>
            <a:pPr marL="624078" indent="-514350">
              <a:buSzPct val="100000"/>
              <a:buFont typeface="+mj-lt"/>
              <a:buAutoNum type="arabicPeriod"/>
            </a:pPr>
            <a:r>
              <a:rPr lang="en-GB" sz="2400" b="1" i="1" dirty="0">
                <a:solidFill>
                  <a:srgbClr val="3333CC"/>
                </a:solidFill>
                <a:latin typeface="Arial" pitchFamily="34" charset="0"/>
                <a:cs typeface="Arial" pitchFamily="34" charset="0"/>
              </a:rPr>
              <a:t>To encourage and initiate development e.g.</a:t>
            </a:r>
            <a:r>
              <a:rPr lang="en-GB" sz="2400" dirty="0">
                <a:latin typeface="Arial" pitchFamily="34" charset="0"/>
                <a:cs typeface="Arial" pitchFamily="34" charset="0"/>
              </a:rPr>
              <a:t> of teams</a:t>
            </a:r>
          </a:p>
          <a:p>
            <a:pPr marL="624078" indent="-514350">
              <a:buSzPct val="100000"/>
              <a:buFont typeface="+mj-lt"/>
              <a:buAutoNum type="arabicPeriod"/>
            </a:pPr>
            <a:endParaRPr lang="en-GB" sz="1200" dirty="0">
              <a:latin typeface="Arial" pitchFamily="34" charset="0"/>
              <a:cs typeface="Arial" pitchFamily="34" charset="0"/>
            </a:endParaRPr>
          </a:p>
          <a:p>
            <a:pPr marL="624078" indent="-514350">
              <a:buSzPct val="100000"/>
              <a:buFont typeface="+mj-lt"/>
              <a:buAutoNum type="arabicPeriod"/>
            </a:pPr>
            <a:r>
              <a:rPr lang="en-GB" sz="2400" b="1" i="1" dirty="0">
                <a:solidFill>
                  <a:srgbClr val="3333CC"/>
                </a:solidFill>
                <a:latin typeface="Arial" pitchFamily="34" charset="0"/>
                <a:cs typeface="Arial" pitchFamily="34" charset="0"/>
              </a:rPr>
              <a:t>To manage </a:t>
            </a:r>
            <a:r>
              <a:rPr lang="en-GB" sz="2400" b="1" i="1" dirty="0">
                <a:latin typeface="Arial" pitchFamily="34" charset="0"/>
                <a:cs typeface="Arial" pitchFamily="34" charset="0"/>
              </a:rPr>
              <a:t>behaviour</a:t>
            </a:r>
            <a:r>
              <a:rPr lang="en-GB" sz="2400" b="1" i="1" dirty="0">
                <a:solidFill>
                  <a:srgbClr val="3333CC"/>
                </a:solidFill>
                <a:latin typeface="Arial" pitchFamily="34" charset="0"/>
                <a:cs typeface="Arial" pitchFamily="34" charset="0"/>
              </a:rPr>
              <a:t> of the workforce to aid improved individual, team and organisation performance.</a:t>
            </a:r>
            <a:endParaRPr lang="en-GB" sz="2400" dirty="0">
              <a:latin typeface="Arial" pitchFamily="34" charset="0"/>
              <a:cs typeface="Arial" pitchFamily="34" charset="0"/>
            </a:endParaRPr>
          </a:p>
          <a:p>
            <a:endParaRPr lang="en-GB" dirty="0"/>
          </a:p>
        </p:txBody>
      </p:sp>
      <p:sp>
        <p:nvSpPr>
          <p:cNvPr id="2" name="Title 1"/>
          <p:cNvSpPr>
            <a:spLocks noGrp="1"/>
          </p:cNvSpPr>
          <p:nvPr>
            <p:ph type="title"/>
          </p:nvPr>
        </p:nvSpPr>
        <p:spPr/>
        <p:txBody>
          <a:bodyPr>
            <a:normAutofit/>
          </a:bodyPr>
          <a:lstStyle/>
          <a:p>
            <a:pPr algn="ctr"/>
            <a:r>
              <a:rPr lang="en-GB" sz="2800" i="1" dirty="0">
                <a:solidFill>
                  <a:srgbClr val="3333CC"/>
                </a:solidFill>
                <a:latin typeface="Arial" pitchFamily="34" charset="0"/>
                <a:cs typeface="Arial" pitchFamily="34" charset="0"/>
              </a:rPr>
              <a:t>Why are performance management systems necessary?</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7068B8D-CE33-4E52-A707-72879DE38A0C}" type="slidenum">
              <a:rPr lang="en-GB" smtClean="0"/>
              <a:pPr/>
              <a:t>4</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wipe(left)">
                                      <p:cBhvr>
                                        <p:cTn id="10" dur="500"/>
                                        <p:tgtEl>
                                          <p:spTgt spid="3">
                                            <p:txEl>
                                              <p:pRg st="0" end="0"/>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left)">
                                      <p:cBhvr>
                                        <p:cTn id="13" dur="500"/>
                                        <p:tgtEl>
                                          <p:spTgt spid="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wipe(left)">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3171825" y="777205"/>
            <a:ext cx="2667000" cy="1676400"/>
          </a:xfrm>
          <a:prstGeom prst="rect">
            <a:avLst/>
          </a:prstGeom>
          <a:solidFill>
            <a:srgbClr val="99CCFF"/>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dirty="0"/>
              <a:t>              </a:t>
            </a:r>
            <a:r>
              <a:rPr lang="en-GB" sz="1200" b="1" dirty="0"/>
              <a:t>Performance and</a:t>
            </a:r>
          </a:p>
          <a:p>
            <a:r>
              <a:rPr lang="en-GB" sz="1200" b="1" dirty="0"/>
              <a:t>         development planning -</a:t>
            </a:r>
          </a:p>
          <a:p>
            <a:r>
              <a:rPr lang="en-GB" sz="1200" b="1" dirty="0"/>
              <a:t>         performance agreement:</a:t>
            </a:r>
          </a:p>
          <a:p>
            <a:pPr>
              <a:buFontTx/>
              <a:buChar char="•"/>
            </a:pPr>
            <a:r>
              <a:rPr lang="en-GB" sz="1200" dirty="0"/>
              <a:t>  role definition</a:t>
            </a:r>
          </a:p>
          <a:p>
            <a:pPr>
              <a:buFontTx/>
              <a:buChar char="•"/>
            </a:pPr>
            <a:r>
              <a:rPr lang="en-GB" sz="1200" dirty="0"/>
              <a:t>  objectives</a:t>
            </a:r>
          </a:p>
          <a:p>
            <a:pPr>
              <a:buFontTx/>
              <a:buChar char="•"/>
            </a:pPr>
            <a:r>
              <a:rPr lang="en-GB" sz="1200" dirty="0"/>
              <a:t>  competencies</a:t>
            </a:r>
          </a:p>
          <a:p>
            <a:pPr>
              <a:buFontTx/>
              <a:buChar char="•"/>
            </a:pPr>
            <a:r>
              <a:rPr lang="en-GB" sz="1200" dirty="0"/>
              <a:t>  performance improvement</a:t>
            </a:r>
          </a:p>
          <a:p>
            <a:pPr>
              <a:buFontTx/>
              <a:buChar char="•"/>
            </a:pPr>
            <a:r>
              <a:rPr lang="en-GB" sz="1200" dirty="0"/>
              <a:t>  personal development</a:t>
            </a:r>
          </a:p>
          <a:p>
            <a:endParaRPr lang="en-GB" sz="1200" dirty="0"/>
          </a:p>
        </p:txBody>
      </p:sp>
      <p:sp>
        <p:nvSpPr>
          <p:cNvPr id="8195" name="Rectangle 3"/>
          <p:cNvSpPr>
            <a:spLocks noChangeArrowheads="1"/>
          </p:cNvSpPr>
          <p:nvPr/>
        </p:nvSpPr>
        <p:spPr bwMode="auto">
          <a:xfrm>
            <a:off x="6096001" y="2324100"/>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sz="1200" b="1"/>
          </a:p>
          <a:p>
            <a:endParaRPr lang="en-GB" sz="1200" b="1"/>
          </a:p>
          <a:p>
            <a:r>
              <a:rPr lang="en-GB" sz="1200" b="1"/>
              <a:t>                       Act </a:t>
            </a:r>
          </a:p>
          <a:p>
            <a:endParaRPr lang="en-GB" sz="1200" b="1"/>
          </a:p>
          <a:p>
            <a:pPr>
              <a:buFontTx/>
              <a:buChar char="•"/>
            </a:pPr>
            <a:r>
              <a:rPr lang="en-GB" sz="1200" b="1"/>
              <a:t>  </a:t>
            </a:r>
            <a:r>
              <a:rPr lang="en-GB" sz="1200"/>
              <a:t>carry out role</a:t>
            </a:r>
          </a:p>
          <a:p>
            <a:pPr>
              <a:buFontTx/>
              <a:buChar char="•"/>
            </a:pPr>
            <a:r>
              <a:rPr lang="en-GB" sz="1200"/>
              <a:t>  implement performance </a:t>
            </a:r>
          </a:p>
          <a:p>
            <a:r>
              <a:rPr lang="en-GB" sz="1200"/>
              <a:t>   improvement plan</a:t>
            </a:r>
          </a:p>
          <a:p>
            <a:pPr>
              <a:buFontTx/>
              <a:buChar char="•"/>
            </a:pPr>
            <a:r>
              <a:rPr lang="en-GB" sz="1200"/>
              <a:t>  implement personal </a:t>
            </a:r>
          </a:p>
          <a:p>
            <a:r>
              <a:rPr lang="en-GB" sz="1200"/>
              <a:t>   development plan</a:t>
            </a:r>
          </a:p>
          <a:p>
            <a:pPr>
              <a:buFontTx/>
              <a:buChar char="•"/>
            </a:pPr>
            <a:endParaRPr lang="en-GB" sz="1200"/>
          </a:p>
          <a:p>
            <a:endParaRPr lang="en-GB" sz="1200" b="1"/>
          </a:p>
          <a:p>
            <a:endParaRPr lang="en-GB" sz="1200"/>
          </a:p>
        </p:txBody>
      </p:sp>
      <p:sp>
        <p:nvSpPr>
          <p:cNvPr id="8196" name="Rectangle 4"/>
          <p:cNvSpPr>
            <a:spLocks noChangeArrowheads="1"/>
          </p:cNvSpPr>
          <p:nvPr/>
        </p:nvSpPr>
        <p:spPr bwMode="auto">
          <a:xfrm>
            <a:off x="3171825" y="3849112"/>
            <a:ext cx="2743200" cy="1752600"/>
          </a:xfrm>
          <a:prstGeom prst="rect">
            <a:avLst/>
          </a:prstGeom>
          <a:solidFill>
            <a:srgbClr val="99CCFF"/>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a:t>   </a:t>
            </a:r>
          </a:p>
          <a:p>
            <a:r>
              <a:rPr lang="en-GB" sz="1200" b="1"/>
              <a:t>          Manage performance</a:t>
            </a:r>
          </a:p>
          <a:p>
            <a:r>
              <a:rPr lang="en-GB" sz="1200" b="1"/>
              <a:t>           throughout the year</a:t>
            </a:r>
          </a:p>
          <a:p>
            <a:endParaRPr lang="en-GB" sz="1200" b="1"/>
          </a:p>
          <a:p>
            <a:pPr>
              <a:buFontTx/>
              <a:buChar char="•"/>
            </a:pPr>
            <a:r>
              <a:rPr lang="en-GB" sz="1200"/>
              <a:t>  monitor performance</a:t>
            </a:r>
          </a:p>
          <a:p>
            <a:pPr>
              <a:buFontTx/>
              <a:buChar char="•"/>
            </a:pPr>
            <a:r>
              <a:rPr lang="en-GB" sz="1200"/>
              <a:t>  provide continuous feedback</a:t>
            </a:r>
          </a:p>
          <a:p>
            <a:pPr>
              <a:buFontTx/>
              <a:buChar char="•"/>
            </a:pPr>
            <a:r>
              <a:rPr lang="en-GB" sz="1200"/>
              <a:t>  provide coaching</a:t>
            </a:r>
          </a:p>
          <a:p>
            <a:pPr>
              <a:buFontTx/>
              <a:buChar char="•"/>
            </a:pPr>
            <a:r>
              <a:rPr lang="en-GB" sz="1200"/>
              <a:t>  deal with under-performers</a:t>
            </a:r>
          </a:p>
          <a:p>
            <a:endParaRPr lang="en-GB" sz="1200" b="1"/>
          </a:p>
          <a:p>
            <a:endParaRPr lang="en-GB" sz="1200" b="1"/>
          </a:p>
        </p:txBody>
      </p:sp>
      <p:sp>
        <p:nvSpPr>
          <p:cNvPr id="8197" name="Rectangle 5"/>
          <p:cNvSpPr>
            <a:spLocks noChangeArrowheads="1"/>
          </p:cNvSpPr>
          <p:nvPr/>
        </p:nvSpPr>
        <p:spPr bwMode="auto">
          <a:xfrm>
            <a:off x="214313" y="2340317"/>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dirty="0"/>
              <a:t>          Review Performance</a:t>
            </a:r>
          </a:p>
          <a:p>
            <a:pPr>
              <a:buFontTx/>
              <a:buChar char="•"/>
            </a:pPr>
            <a:r>
              <a:rPr lang="en-GB" sz="1200" b="1" dirty="0"/>
              <a:t>  </a:t>
            </a:r>
            <a:r>
              <a:rPr lang="en-GB" sz="1200" dirty="0"/>
              <a:t>dialogue and  feedback</a:t>
            </a:r>
          </a:p>
          <a:p>
            <a:pPr>
              <a:buFontTx/>
              <a:buChar char="•"/>
            </a:pPr>
            <a:r>
              <a:rPr lang="en-GB" sz="1200" dirty="0"/>
              <a:t>  agree strengths and any </a:t>
            </a:r>
          </a:p>
          <a:p>
            <a:r>
              <a:rPr lang="en-GB" sz="1200" dirty="0"/>
              <a:t>    areas for improvement</a:t>
            </a:r>
          </a:p>
          <a:p>
            <a:pPr>
              <a:buFontTx/>
              <a:buChar char="•"/>
            </a:pPr>
            <a:r>
              <a:rPr lang="en-GB" sz="1200" dirty="0"/>
              <a:t>   build on strengths – </a:t>
            </a:r>
            <a:r>
              <a:rPr lang="en-GB" sz="1200" dirty="0">
                <a:latin typeface="Arial"/>
              </a:rPr>
              <a:t>‘Y</a:t>
            </a:r>
            <a:r>
              <a:rPr lang="en-GB" sz="1200" dirty="0"/>
              <a:t>ou are</a:t>
            </a:r>
          </a:p>
          <a:p>
            <a:r>
              <a:rPr lang="en-GB" sz="1200" dirty="0"/>
              <a:t>    particularly  strong in this    area – </a:t>
            </a:r>
          </a:p>
          <a:p>
            <a:r>
              <a:rPr lang="en-GB" sz="1200" dirty="0"/>
              <a:t>    how can you make</a:t>
            </a:r>
          </a:p>
          <a:p>
            <a:r>
              <a:rPr lang="en-GB" sz="1200" dirty="0"/>
              <a:t>   even greater use of them?’</a:t>
            </a:r>
          </a:p>
        </p:txBody>
      </p:sp>
      <p:sp>
        <p:nvSpPr>
          <p:cNvPr id="8199" name="Arc 7"/>
          <p:cNvSpPr>
            <a:spLocks/>
          </p:cNvSpPr>
          <p:nvPr/>
        </p:nvSpPr>
        <p:spPr bwMode="auto">
          <a:xfrm>
            <a:off x="5838825" y="1333500"/>
            <a:ext cx="15240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0" name="Arc 8"/>
          <p:cNvSpPr>
            <a:spLocks/>
          </p:cNvSpPr>
          <p:nvPr/>
        </p:nvSpPr>
        <p:spPr bwMode="auto">
          <a:xfrm flipV="1">
            <a:off x="5875338" y="3940517"/>
            <a:ext cx="1554163" cy="1066800"/>
          </a:xfrm>
          <a:custGeom>
            <a:avLst/>
            <a:gdLst>
              <a:gd name="G0" fmla="+- 1581 0 0"/>
              <a:gd name="G1" fmla="+- 21600 0 0"/>
              <a:gd name="G2" fmla="+- 21600 0 0"/>
              <a:gd name="T0" fmla="*/ 0 w 23181"/>
              <a:gd name="T1" fmla="*/ 58 h 21600"/>
              <a:gd name="T2" fmla="*/ 23181 w 23181"/>
              <a:gd name="T3" fmla="*/ 21600 h 21600"/>
              <a:gd name="T4" fmla="*/ 1581 w 23181"/>
              <a:gd name="T5" fmla="*/ 21600 h 21600"/>
            </a:gdLst>
            <a:ahLst/>
            <a:cxnLst>
              <a:cxn ang="0">
                <a:pos x="T0" y="T1"/>
              </a:cxn>
              <a:cxn ang="0">
                <a:pos x="T2" y="T3"/>
              </a:cxn>
              <a:cxn ang="0">
                <a:pos x="T4" y="T5"/>
              </a:cxn>
            </a:cxnLst>
            <a:rect l="0" t="0" r="r" b="b"/>
            <a:pathLst>
              <a:path w="23181" h="21600" fill="none" extrusionOk="0">
                <a:moveTo>
                  <a:pt x="-1" y="57"/>
                </a:moveTo>
                <a:cubicBezTo>
                  <a:pt x="526" y="19"/>
                  <a:pt x="1053" y="-1"/>
                  <a:pt x="1581" y="-1"/>
                </a:cubicBezTo>
                <a:cubicBezTo>
                  <a:pt x="13510" y="-1"/>
                  <a:pt x="23181" y="9670"/>
                  <a:pt x="23181" y="21600"/>
                </a:cubicBezTo>
              </a:path>
              <a:path w="23181" h="21600" stroke="0" extrusionOk="0">
                <a:moveTo>
                  <a:pt x="-1" y="57"/>
                </a:moveTo>
                <a:cubicBezTo>
                  <a:pt x="526" y="19"/>
                  <a:pt x="1053" y="-1"/>
                  <a:pt x="1581" y="-1"/>
                </a:cubicBezTo>
                <a:cubicBezTo>
                  <a:pt x="13510" y="-1"/>
                  <a:pt x="23181" y="9670"/>
                  <a:pt x="23181" y="21600"/>
                </a:cubicBezTo>
                <a:lnTo>
                  <a:pt x="1581" y="21600"/>
                </a:lnTo>
                <a:close/>
              </a:path>
            </a:pathLst>
          </a:custGeom>
          <a:noFill/>
          <a:ln w="38100">
            <a:solidFill>
              <a:schemeClr val="tx1"/>
            </a:solidFill>
            <a:round/>
            <a:headEnd type="triangle" w="med" len="me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1" name="Arc 9"/>
          <p:cNvSpPr>
            <a:spLocks/>
          </p:cNvSpPr>
          <p:nvPr/>
        </p:nvSpPr>
        <p:spPr bwMode="auto">
          <a:xfrm flipH="1" flipV="1">
            <a:off x="1647825" y="3956734"/>
            <a:ext cx="1524000" cy="10668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2" name="Arc 10"/>
          <p:cNvSpPr>
            <a:spLocks/>
          </p:cNvSpPr>
          <p:nvPr/>
        </p:nvSpPr>
        <p:spPr bwMode="auto">
          <a:xfrm flipH="1">
            <a:off x="1495425" y="1333500"/>
            <a:ext cx="16764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type="triangle" w="med" len="me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3" name="Text Box 11"/>
          <p:cNvSpPr txBox="1">
            <a:spLocks noChangeArrowheads="1"/>
          </p:cNvSpPr>
          <p:nvPr/>
        </p:nvSpPr>
        <p:spPr bwMode="auto">
          <a:xfrm>
            <a:off x="419100" y="101637"/>
            <a:ext cx="8077200" cy="52322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800" b="1" dirty="0">
                <a:solidFill>
                  <a:srgbClr val="0070C0"/>
                </a:solidFill>
                <a:latin typeface="Arial" pitchFamily="34" charset="0"/>
                <a:cs typeface="Arial" pitchFamily="34" charset="0"/>
              </a:rPr>
              <a:t>THE PERFORMANCE MANAGEMENT CYCLE</a:t>
            </a:r>
          </a:p>
        </p:txBody>
      </p:sp>
    </p:spTree>
    <p:extLst>
      <p:ext uri="{BB962C8B-B14F-4D97-AF65-F5344CB8AC3E}">
        <p14:creationId xmlns="" xmlns:p14="http://schemas.microsoft.com/office/powerpoint/2010/main" val="3742119569"/>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160337"/>
            <a:ext cx="8229600" cy="1143000"/>
          </a:xfrm>
        </p:spPr>
        <p:txBody>
          <a:bodyPr>
            <a:normAutofit fontScale="90000"/>
          </a:bodyPr>
          <a:lstStyle/>
          <a:p>
            <a:r>
              <a:rPr lang="en-GB" sz="3600" b="1" dirty="0">
                <a:solidFill>
                  <a:srgbClr val="0070C0"/>
                </a:solidFill>
                <a:latin typeface="Arial" pitchFamily="34" charset="0"/>
                <a:cs typeface="Arial" pitchFamily="34" charset="0"/>
              </a:rPr>
              <a:t>PERFORMANCE MANAGEMENT PROCESSES</a:t>
            </a:r>
          </a:p>
        </p:txBody>
      </p:sp>
      <p:sp>
        <p:nvSpPr>
          <p:cNvPr id="34819" name="Rectangle 3"/>
          <p:cNvSpPr>
            <a:spLocks noGrp="1" noChangeArrowheads="1"/>
          </p:cNvSpPr>
          <p:nvPr>
            <p:ph idx="1"/>
          </p:nvPr>
        </p:nvSpPr>
        <p:spPr>
          <a:xfrm>
            <a:off x="457200" y="1484529"/>
            <a:ext cx="8229600" cy="3888941"/>
          </a:xfrm>
        </p:spPr>
        <p:txBody>
          <a:bodyPr>
            <a:normAutofit/>
          </a:bodyPr>
          <a:lstStyle/>
          <a:p>
            <a:r>
              <a:rPr lang="en-US" sz="2400" dirty="0">
                <a:latin typeface="Arial" pitchFamily="34" charset="0"/>
                <a:cs typeface="Arial" pitchFamily="34" charset="0"/>
              </a:rPr>
              <a:t>Concluding performance and development     agreements</a:t>
            </a:r>
          </a:p>
          <a:p>
            <a:r>
              <a:rPr lang="en-US" sz="2400" dirty="0">
                <a:latin typeface="Arial" pitchFamily="34" charset="0"/>
                <a:cs typeface="Arial" pitchFamily="34" charset="0"/>
              </a:rPr>
              <a:t>Performance planning</a:t>
            </a:r>
          </a:p>
          <a:p>
            <a:r>
              <a:rPr lang="en-US" sz="2400" dirty="0">
                <a:latin typeface="Arial" pitchFamily="34" charset="0"/>
                <a:cs typeface="Arial" pitchFamily="34" charset="0"/>
              </a:rPr>
              <a:t>Personal development planning</a:t>
            </a:r>
          </a:p>
          <a:p>
            <a:r>
              <a:rPr lang="en-US" sz="2400" dirty="0">
                <a:latin typeface="Arial" pitchFamily="34" charset="0"/>
                <a:cs typeface="Arial" pitchFamily="34" charset="0"/>
              </a:rPr>
              <a:t>Managing performance throughout the year</a:t>
            </a:r>
          </a:p>
          <a:p>
            <a:r>
              <a:rPr lang="en-US" sz="2400" dirty="0">
                <a:latin typeface="Arial" pitchFamily="34" charset="0"/>
                <a:cs typeface="Arial" pitchFamily="34" charset="0"/>
              </a:rPr>
              <a:t>Conducting performance reviews</a:t>
            </a:r>
          </a:p>
          <a:p>
            <a:r>
              <a:rPr lang="en-US" sz="2400" dirty="0">
                <a:latin typeface="Arial" pitchFamily="34" charset="0"/>
                <a:cs typeface="Arial" pitchFamily="34" charset="0"/>
              </a:rPr>
              <a:t>Assessing performance</a:t>
            </a:r>
          </a:p>
          <a:p>
            <a:r>
              <a:rPr lang="en-US" sz="2400" dirty="0">
                <a:latin typeface="Arial" pitchFamily="34" charset="0"/>
                <a:cs typeface="Arial" pitchFamily="34" charset="0"/>
              </a:rPr>
              <a:t>Recording outcomes on a performance management form</a:t>
            </a:r>
            <a:endParaRPr lang="en-GB" sz="2400" dirty="0">
              <a:latin typeface="Arial" pitchFamily="34" charset="0"/>
              <a:cs typeface="Arial" pitchFamily="34" charset="0"/>
            </a:endParaRPr>
          </a:p>
        </p:txBody>
      </p:sp>
    </p:spTree>
    <p:extLst>
      <p:ext uri="{BB962C8B-B14F-4D97-AF65-F5344CB8AC3E}">
        <p14:creationId xmlns="" xmlns:p14="http://schemas.microsoft.com/office/powerpoint/2010/main" val="1664881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4819">
                                            <p:txEl>
                                              <p:pRg st="2" end="2"/>
                                            </p:txEl>
                                          </p:spTgt>
                                        </p:tgtEl>
                                        <p:attrNameLst>
                                          <p:attrName>style.visibility</p:attrName>
                                        </p:attrNameLst>
                                      </p:cBhvr>
                                      <p:to>
                                        <p:strVal val="visible"/>
                                      </p:to>
                                    </p:set>
                                    <p:anim calcmode="lin" valueType="num">
                                      <p:cBhvr additive="base">
                                        <p:cTn id="19"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48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4819">
                                            <p:txEl>
                                              <p:pRg st="3" end="3"/>
                                            </p:txEl>
                                          </p:spTgt>
                                        </p:tgtEl>
                                        <p:attrNameLst>
                                          <p:attrName>style.visibility</p:attrName>
                                        </p:attrNameLst>
                                      </p:cBhvr>
                                      <p:to>
                                        <p:strVal val="visible"/>
                                      </p:to>
                                    </p:set>
                                    <p:anim calcmode="lin" valueType="num">
                                      <p:cBhvr additive="base">
                                        <p:cTn id="25" dur="5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4819">
                                            <p:txEl>
                                              <p:pRg st="4" end="4"/>
                                            </p:txEl>
                                          </p:spTgt>
                                        </p:tgtEl>
                                        <p:attrNameLst>
                                          <p:attrName>style.visibility</p:attrName>
                                        </p:attrNameLst>
                                      </p:cBhvr>
                                      <p:to>
                                        <p:strVal val="visible"/>
                                      </p:to>
                                    </p:set>
                                    <p:anim calcmode="lin" valueType="num">
                                      <p:cBhvr additive="base">
                                        <p:cTn id="31" dur="5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48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4819">
                                            <p:txEl>
                                              <p:pRg st="5" end="5"/>
                                            </p:txEl>
                                          </p:spTgt>
                                        </p:tgtEl>
                                        <p:attrNameLst>
                                          <p:attrName>style.visibility</p:attrName>
                                        </p:attrNameLst>
                                      </p:cBhvr>
                                      <p:to>
                                        <p:strVal val="visible"/>
                                      </p:to>
                                    </p:set>
                                    <p:anim calcmode="lin" valueType="num">
                                      <p:cBhvr additive="base">
                                        <p:cTn id="37" dur="500" fill="hold"/>
                                        <p:tgtEl>
                                          <p:spTgt spid="348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481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4819">
                                            <p:txEl>
                                              <p:pRg st="6" end="6"/>
                                            </p:txEl>
                                          </p:spTgt>
                                        </p:tgtEl>
                                        <p:attrNameLst>
                                          <p:attrName>style.visibility</p:attrName>
                                        </p:attrNameLst>
                                      </p:cBhvr>
                                      <p:to>
                                        <p:strVal val="visible"/>
                                      </p:to>
                                    </p:set>
                                    <p:anim calcmode="lin" valueType="num">
                                      <p:cBhvr additive="base">
                                        <p:cTn id="43" dur="500" fill="hold"/>
                                        <p:tgtEl>
                                          <p:spTgt spid="3481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481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31970"/>
          </a:xfrm>
        </p:spPr>
        <p:txBody>
          <a:bodyPr/>
          <a:lstStyle/>
          <a:p>
            <a:r>
              <a:rPr lang="ja-JP" altLang="en-GB" sz="3200" b="1" dirty="0">
                <a:solidFill>
                  <a:srgbClr val="0070C0"/>
                </a:solidFill>
                <a:latin typeface="Arial" pitchFamily="34" charset="0"/>
                <a:cs typeface="Arial" pitchFamily="34" charset="0"/>
              </a:rPr>
              <a:t>‘</a:t>
            </a:r>
            <a:r>
              <a:rPr lang="en-GB" sz="3200" b="1" dirty="0">
                <a:solidFill>
                  <a:srgbClr val="0070C0"/>
                </a:solidFill>
                <a:latin typeface="Arial" pitchFamily="34" charset="0"/>
                <a:cs typeface="Arial" pitchFamily="34" charset="0"/>
              </a:rPr>
              <a:t>SMART</a:t>
            </a:r>
            <a:r>
              <a:rPr lang="ja-JP" altLang="en-GB" sz="3200" b="1" dirty="0">
                <a:solidFill>
                  <a:srgbClr val="0070C0"/>
                </a:solidFill>
                <a:latin typeface="Arial" pitchFamily="34" charset="0"/>
                <a:cs typeface="Arial" pitchFamily="34" charset="0"/>
              </a:rPr>
              <a:t>’</a:t>
            </a:r>
            <a:r>
              <a:rPr lang="en-GB" sz="3200" b="1" dirty="0">
                <a:solidFill>
                  <a:srgbClr val="0070C0"/>
                </a:solidFill>
                <a:latin typeface="Arial" pitchFamily="34" charset="0"/>
                <a:cs typeface="Arial" pitchFamily="34" charset="0"/>
              </a:rPr>
              <a:t> OBJECTIVES</a:t>
            </a:r>
          </a:p>
        </p:txBody>
      </p:sp>
      <p:sp>
        <p:nvSpPr>
          <p:cNvPr id="36867" name="Rectangle 3"/>
          <p:cNvSpPr>
            <a:spLocks noGrp="1" noChangeArrowheads="1"/>
          </p:cNvSpPr>
          <p:nvPr>
            <p:ph idx="1"/>
          </p:nvPr>
        </p:nvSpPr>
        <p:spPr>
          <a:xfrm>
            <a:off x="457200" y="1470484"/>
            <a:ext cx="8229600" cy="3917032"/>
          </a:xfrm>
        </p:spPr>
        <p:txBody>
          <a:bodyPr>
            <a:normAutofit fontScale="92500"/>
          </a:bodyPr>
          <a:lstStyle/>
          <a:p>
            <a:pPr>
              <a:buFontTx/>
              <a:buNone/>
            </a:pPr>
            <a:r>
              <a:rPr lang="en-GB" sz="2400" dirty="0"/>
              <a:t>   </a:t>
            </a:r>
            <a:r>
              <a:rPr lang="en-GB" sz="2400" dirty="0">
                <a:latin typeface="Arial" pitchFamily="34" charset="0"/>
                <a:cs typeface="Arial" pitchFamily="34" charset="0"/>
              </a:rPr>
              <a:t>The criteria for good objectives are that they should be:</a:t>
            </a:r>
          </a:p>
          <a:p>
            <a:pPr>
              <a:buFontTx/>
              <a:buNone/>
            </a:pPr>
            <a:endParaRPr lang="en-GB" sz="2400" dirty="0">
              <a:latin typeface="Arial" pitchFamily="34" charset="0"/>
              <a:cs typeface="Arial" pitchFamily="34" charset="0"/>
            </a:endParaRPr>
          </a:p>
          <a:p>
            <a:pPr indent="-720000">
              <a:buFontTx/>
              <a:buNone/>
            </a:pPr>
            <a:r>
              <a:rPr lang="en-US" sz="2400" b="1" dirty="0">
                <a:latin typeface="Arial" pitchFamily="34" charset="0"/>
                <a:cs typeface="Arial" pitchFamily="34" charset="0"/>
              </a:rPr>
              <a:t>S = </a:t>
            </a:r>
            <a:r>
              <a:rPr lang="en-US" sz="2400" b="1" i="1" dirty="0">
                <a:latin typeface="Arial" pitchFamily="34" charset="0"/>
                <a:cs typeface="Arial" pitchFamily="34" charset="0"/>
              </a:rPr>
              <a:t>Specific/stretching</a:t>
            </a:r>
            <a:r>
              <a:rPr lang="en-US" sz="2400" i="1" dirty="0">
                <a:latin typeface="Arial" pitchFamily="34" charset="0"/>
                <a:cs typeface="Arial" pitchFamily="34" charset="0"/>
              </a:rPr>
              <a:t> - </a:t>
            </a:r>
            <a:r>
              <a:rPr lang="en-US" sz="2400" dirty="0">
                <a:latin typeface="Arial" pitchFamily="34" charset="0"/>
                <a:cs typeface="Arial" pitchFamily="34" charset="0"/>
              </a:rPr>
              <a:t>clear, unambiguous, straightforward, understandable and challenging</a:t>
            </a:r>
          </a:p>
          <a:p>
            <a:pPr indent="-720000">
              <a:buFontTx/>
              <a:buNone/>
            </a:pPr>
            <a:r>
              <a:rPr lang="en-US" sz="2400" b="1" dirty="0">
                <a:latin typeface="Arial" pitchFamily="34" charset="0"/>
                <a:cs typeface="Arial" pitchFamily="34" charset="0"/>
              </a:rPr>
              <a:t>M = </a:t>
            </a:r>
            <a:r>
              <a:rPr lang="en-US" sz="2400" b="1" i="1" dirty="0">
                <a:latin typeface="Arial" pitchFamily="34" charset="0"/>
                <a:cs typeface="Arial" pitchFamily="34" charset="0"/>
              </a:rPr>
              <a:t>Measurable</a:t>
            </a:r>
            <a:r>
              <a:rPr lang="en-US" sz="2400" i="1" dirty="0">
                <a:latin typeface="Arial" pitchFamily="34" charset="0"/>
                <a:cs typeface="Arial" pitchFamily="34" charset="0"/>
              </a:rPr>
              <a:t> </a:t>
            </a:r>
            <a:r>
              <a:rPr lang="en-US" sz="2400" dirty="0">
                <a:latin typeface="Arial" pitchFamily="34" charset="0"/>
                <a:cs typeface="Arial" pitchFamily="34" charset="0"/>
              </a:rPr>
              <a:t>- quantity, quality, time, money</a:t>
            </a:r>
          </a:p>
          <a:p>
            <a:pPr indent="-720000">
              <a:buFontTx/>
              <a:buNone/>
            </a:pPr>
            <a:r>
              <a:rPr lang="en-US" sz="2400" b="1" dirty="0">
                <a:latin typeface="Arial" pitchFamily="34" charset="0"/>
                <a:cs typeface="Arial" pitchFamily="34" charset="0"/>
              </a:rPr>
              <a:t>A =</a:t>
            </a:r>
            <a:r>
              <a:rPr lang="en-US" sz="2400" b="1" i="1" dirty="0">
                <a:latin typeface="Arial" pitchFamily="34" charset="0"/>
                <a:cs typeface="Arial" pitchFamily="34" charset="0"/>
              </a:rPr>
              <a:t>Achievable</a:t>
            </a:r>
            <a:r>
              <a:rPr lang="en-US" sz="2400" i="1" dirty="0">
                <a:latin typeface="Arial" pitchFamily="34" charset="0"/>
                <a:cs typeface="Arial" pitchFamily="34" charset="0"/>
              </a:rPr>
              <a:t> </a:t>
            </a:r>
            <a:r>
              <a:rPr lang="en-US" sz="2400" dirty="0">
                <a:latin typeface="Arial" pitchFamily="34" charset="0"/>
                <a:cs typeface="Arial" pitchFamily="34" charset="0"/>
              </a:rPr>
              <a:t>– challenging but within the reach of a competent and committed person.</a:t>
            </a:r>
          </a:p>
          <a:p>
            <a:pPr indent="-720000">
              <a:buFontTx/>
              <a:buNone/>
            </a:pPr>
            <a:r>
              <a:rPr lang="en-US" sz="2400" b="1" dirty="0">
                <a:latin typeface="Arial" pitchFamily="34" charset="0"/>
                <a:cs typeface="Arial" pitchFamily="34" charset="0"/>
              </a:rPr>
              <a:t>R = </a:t>
            </a:r>
            <a:r>
              <a:rPr lang="en-US" sz="2400" b="1" i="1" dirty="0">
                <a:latin typeface="Arial" pitchFamily="34" charset="0"/>
                <a:cs typeface="Arial" pitchFamily="34" charset="0"/>
              </a:rPr>
              <a:t>Relevant</a:t>
            </a:r>
            <a:r>
              <a:rPr lang="en-US" sz="2400" i="1" dirty="0">
                <a:latin typeface="Arial" pitchFamily="34" charset="0"/>
                <a:cs typeface="Arial" pitchFamily="34" charset="0"/>
              </a:rPr>
              <a:t> – </a:t>
            </a:r>
            <a:r>
              <a:rPr lang="en-US" sz="2400" dirty="0">
                <a:latin typeface="Arial" pitchFamily="34" charset="0"/>
                <a:cs typeface="Arial" pitchFamily="34" charset="0"/>
              </a:rPr>
              <a:t>relevant to the objectives of the organization so that the goal of the individual is aligned to corporate goals</a:t>
            </a:r>
          </a:p>
          <a:p>
            <a:pPr indent="-720000">
              <a:buFontTx/>
              <a:buNone/>
            </a:pPr>
            <a:r>
              <a:rPr lang="en-US" sz="2400" b="1" dirty="0">
                <a:latin typeface="Arial" pitchFamily="34" charset="0"/>
                <a:cs typeface="Arial" pitchFamily="34" charset="0"/>
              </a:rPr>
              <a:t>T = </a:t>
            </a:r>
            <a:r>
              <a:rPr lang="en-US" sz="2400" b="1" i="1" dirty="0">
                <a:latin typeface="Arial" pitchFamily="34" charset="0"/>
                <a:cs typeface="Arial" pitchFamily="34" charset="0"/>
              </a:rPr>
              <a:t>Time framed</a:t>
            </a:r>
            <a:r>
              <a:rPr lang="en-US" sz="2400" i="1" dirty="0">
                <a:latin typeface="Arial" pitchFamily="34" charset="0"/>
                <a:cs typeface="Arial" pitchFamily="34" charset="0"/>
              </a:rPr>
              <a:t> - </a:t>
            </a:r>
            <a:r>
              <a:rPr lang="en-US" sz="2400" dirty="0">
                <a:latin typeface="Arial" pitchFamily="34" charset="0"/>
                <a:cs typeface="Arial" pitchFamily="34" charset="0"/>
              </a:rPr>
              <a:t>to be completed within an agreed time scale </a:t>
            </a:r>
            <a:endParaRPr lang="en-GB" sz="2400" dirty="0">
              <a:latin typeface="Arial" pitchFamily="34" charset="0"/>
              <a:cs typeface="Arial" pitchFamily="34" charset="0"/>
            </a:endParaRPr>
          </a:p>
        </p:txBody>
      </p:sp>
    </p:spTree>
    <p:extLst>
      <p:ext uri="{BB962C8B-B14F-4D97-AF65-F5344CB8AC3E}">
        <p14:creationId xmlns="" xmlns:p14="http://schemas.microsoft.com/office/powerpoint/2010/main" val="170488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anim calcmode="lin" valueType="num">
                                      <p:cBhvr additive="base">
                                        <p:cTn id="7" dur="500" fill="hold"/>
                                        <p:tgtEl>
                                          <p:spTgt spid="368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68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6867">
                                            <p:txEl>
                                              <p:pRg st="2" end="2"/>
                                            </p:txEl>
                                          </p:spTgt>
                                        </p:tgtEl>
                                        <p:attrNameLst>
                                          <p:attrName>style.visibility</p:attrName>
                                        </p:attrNameLst>
                                      </p:cBhvr>
                                      <p:to>
                                        <p:strVal val="visible"/>
                                      </p:to>
                                    </p:set>
                                    <p:anim calcmode="lin" valueType="num">
                                      <p:cBhvr additive="base">
                                        <p:cTn id="13" dur="500" fill="hold"/>
                                        <p:tgtEl>
                                          <p:spTgt spid="368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68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anim calcmode="lin" valueType="num">
                                      <p:cBhvr additive="base">
                                        <p:cTn id="19" dur="500" fill="hold"/>
                                        <p:tgtEl>
                                          <p:spTgt spid="3686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68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6867">
                                            <p:txEl>
                                              <p:pRg st="4" end="4"/>
                                            </p:txEl>
                                          </p:spTgt>
                                        </p:tgtEl>
                                        <p:attrNameLst>
                                          <p:attrName>style.visibility</p:attrName>
                                        </p:attrNameLst>
                                      </p:cBhvr>
                                      <p:to>
                                        <p:strVal val="visible"/>
                                      </p:to>
                                    </p:set>
                                    <p:anim calcmode="lin" valueType="num">
                                      <p:cBhvr additive="base">
                                        <p:cTn id="25" dur="500" fill="hold"/>
                                        <p:tgtEl>
                                          <p:spTgt spid="3686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68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6867">
                                            <p:txEl>
                                              <p:pRg st="5" end="5"/>
                                            </p:txEl>
                                          </p:spTgt>
                                        </p:tgtEl>
                                        <p:attrNameLst>
                                          <p:attrName>style.visibility</p:attrName>
                                        </p:attrNameLst>
                                      </p:cBhvr>
                                      <p:to>
                                        <p:strVal val="visible"/>
                                      </p:to>
                                    </p:set>
                                    <p:anim calcmode="lin" valueType="num">
                                      <p:cBhvr additive="base">
                                        <p:cTn id="31" dur="500" fill="hold"/>
                                        <p:tgtEl>
                                          <p:spTgt spid="3686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68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6867">
                                            <p:txEl>
                                              <p:pRg st="6" end="6"/>
                                            </p:txEl>
                                          </p:spTgt>
                                        </p:tgtEl>
                                        <p:attrNameLst>
                                          <p:attrName>style.visibility</p:attrName>
                                        </p:attrNameLst>
                                      </p:cBhvr>
                                      <p:to>
                                        <p:strVal val="visible"/>
                                      </p:to>
                                    </p:set>
                                    <p:anim calcmode="lin" valueType="num">
                                      <p:cBhvr additive="base">
                                        <p:cTn id="37" dur="500" fill="hold"/>
                                        <p:tgtEl>
                                          <p:spTgt spid="36867">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68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231161"/>
            <a:ext cx="8229600" cy="744711"/>
          </a:xfrm>
        </p:spPr>
        <p:txBody>
          <a:bodyPr>
            <a:noAutofit/>
          </a:bodyPr>
          <a:lstStyle/>
          <a:p>
            <a:r>
              <a:rPr lang="en-US" sz="3200" b="1" dirty="0">
                <a:solidFill>
                  <a:srgbClr val="0070C0"/>
                </a:solidFill>
                <a:latin typeface="Arial" pitchFamily="34" charset="0"/>
                <a:cs typeface="Arial" pitchFamily="34" charset="0"/>
              </a:rPr>
              <a:t>METHODS OF ASSESSMENT</a:t>
            </a:r>
            <a:endParaRPr lang="en-GB" sz="4000" dirty="0">
              <a:solidFill>
                <a:srgbClr val="0070C0"/>
              </a:solidFill>
              <a:latin typeface="Arial" pitchFamily="34" charset="0"/>
              <a:cs typeface="Arial" pitchFamily="34" charset="0"/>
            </a:endParaRPr>
          </a:p>
        </p:txBody>
      </p:sp>
      <p:sp>
        <p:nvSpPr>
          <p:cNvPr id="37891" name="Rectangle 3"/>
          <p:cNvSpPr>
            <a:spLocks noGrp="1" noChangeArrowheads="1"/>
          </p:cNvSpPr>
          <p:nvPr>
            <p:ph idx="1"/>
          </p:nvPr>
        </p:nvSpPr>
        <p:spPr>
          <a:xfrm>
            <a:off x="457200" y="1232045"/>
            <a:ext cx="8229600" cy="1565447"/>
          </a:xfrm>
        </p:spPr>
        <p:txBody>
          <a:bodyPr/>
          <a:lstStyle/>
          <a:p>
            <a:pPr>
              <a:buFont typeface="Wingdings" panose="05000000000000000000" pitchFamily="2" charset="2"/>
              <a:buChar char="Ø"/>
            </a:pPr>
            <a:r>
              <a:rPr lang="en-GB" sz="2400" dirty="0">
                <a:latin typeface="Arial" pitchFamily="34" charset="0"/>
                <a:cs typeface="Arial" pitchFamily="34" charset="0"/>
              </a:rPr>
              <a:t>Overall assessment</a:t>
            </a:r>
          </a:p>
          <a:p>
            <a:pPr>
              <a:buFont typeface="Wingdings" panose="05000000000000000000" pitchFamily="2" charset="2"/>
              <a:buChar char="Ø"/>
            </a:pPr>
            <a:r>
              <a:rPr lang="en-GB" sz="2400" dirty="0">
                <a:latin typeface="Arial" pitchFamily="34" charset="0"/>
                <a:cs typeface="Arial" pitchFamily="34" charset="0"/>
              </a:rPr>
              <a:t>Rating</a:t>
            </a:r>
          </a:p>
          <a:p>
            <a:pPr>
              <a:buFont typeface="Wingdings" panose="05000000000000000000" pitchFamily="2" charset="2"/>
              <a:buChar char="Ø"/>
            </a:pPr>
            <a:r>
              <a:rPr lang="en-GB" sz="2400" dirty="0">
                <a:latin typeface="Arial" pitchFamily="34" charset="0"/>
                <a:cs typeface="Arial" pitchFamily="34" charset="0"/>
              </a:rPr>
              <a:t>Visual</a:t>
            </a:r>
          </a:p>
        </p:txBody>
      </p:sp>
      <p:sp>
        <p:nvSpPr>
          <p:cNvPr id="2" name="Rectangle 1">
            <a:extLst>
              <a:ext uri="{FF2B5EF4-FFF2-40B4-BE49-F238E27FC236}">
                <a16:creationId xmlns="" xmlns:a16="http://schemas.microsoft.com/office/drawing/2014/main" id="{B39403AC-7B11-4B9A-A698-D91F16E07F31}"/>
              </a:ext>
            </a:extLst>
          </p:cNvPr>
          <p:cNvSpPr/>
          <p:nvPr/>
        </p:nvSpPr>
        <p:spPr>
          <a:xfrm>
            <a:off x="457200" y="3053665"/>
            <a:ext cx="8229600" cy="2308324"/>
          </a:xfrm>
          <a:prstGeom prst="rect">
            <a:avLst/>
          </a:prstGeom>
        </p:spPr>
        <p:txBody>
          <a:bodyPr wrap="square">
            <a:spAutoFit/>
          </a:bodyPr>
          <a:lstStyle/>
          <a:p>
            <a:r>
              <a:rPr lang="en-US" sz="2400" dirty="0">
                <a:latin typeface="Arial" pitchFamily="34" charset="0"/>
                <a:cs typeface="Arial" pitchFamily="34" charset="0"/>
              </a:rPr>
              <a:t>Most performance management schemes include some form of appraisal that is usually carried out during or after a performance review meeting.</a:t>
            </a:r>
          </a:p>
          <a:p>
            <a:endParaRPr lang="en-US" sz="2400" dirty="0">
              <a:latin typeface="Arial" pitchFamily="34" charset="0"/>
              <a:cs typeface="Arial" pitchFamily="34" charset="0"/>
            </a:endParaRPr>
          </a:p>
          <a:p>
            <a:r>
              <a:rPr lang="en-US" sz="2400" dirty="0">
                <a:latin typeface="Arial" pitchFamily="34" charset="0"/>
                <a:cs typeface="Arial" pitchFamily="34" charset="0"/>
              </a:rPr>
              <a:t>This may be an overall assessment, rating or visual assessment.</a:t>
            </a:r>
            <a:endParaRPr lang="en-GB" sz="2400" dirty="0"/>
          </a:p>
        </p:txBody>
      </p:sp>
    </p:spTree>
    <p:extLst>
      <p:ext uri="{BB962C8B-B14F-4D97-AF65-F5344CB8AC3E}">
        <p14:creationId xmlns="" xmlns:p14="http://schemas.microsoft.com/office/powerpoint/2010/main" val="39068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 calcmode="lin" valueType="num">
                                      <p:cBhvr additive="base">
                                        <p:cTn id="7" dur="500" fill="hold"/>
                                        <p:tgtEl>
                                          <p:spTgt spid="378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7891">
                                            <p:txEl>
                                              <p:pRg st="1" end="1"/>
                                            </p:txEl>
                                          </p:spTgt>
                                        </p:tgtEl>
                                        <p:attrNameLst>
                                          <p:attrName>style.visibility</p:attrName>
                                        </p:attrNameLst>
                                      </p:cBhvr>
                                      <p:to>
                                        <p:strVal val="visible"/>
                                      </p:to>
                                    </p:set>
                                    <p:anim calcmode="lin" valueType="num">
                                      <p:cBhvr additive="base">
                                        <p:cTn id="13" dur="500" fill="hold"/>
                                        <p:tgtEl>
                                          <p:spTgt spid="378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7891">
                                            <p:txEl>
                                              <p:pRg st="2" end="2"/>
                                            </p:txEl>
                                          </p:spTgt>
                                        </p:tgtEl>
                                        <p:attrNameLst>
                                          <p:attrName>style.visibility</p:attrName>
                                        </p:attrNameLst>
                                      </p:cBhvr>
                                      <p:to>
                                        <p:strVal val="visible"/>
                                      </p:to>
                                    </p:set>
                                    <p:anim calcmode="lin" valueType="num">
                                      <p:cBhvr additive="base">
                                        <p:cTn id="19" dur="500" fill="hold"/>
                                        <p:tgtEl>
                                          <p:spTgt spid="378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274638"/>
            <a:ext cx="8229600" cy="754082"/>
          </a:xfrm>
        </p:spPr>
        <p:txBody>
          <a:bodyPr/>
          <a:lstStyle/>
          <a:p>
            <a:r>
              <a:rPr lang="en-GB" sz="3200" b="1" dirty="0">
                <a:solidFill>
                  <a:srgbClr val="0070C0"/>
                </a:solidFill>
                <a:latin typeface="Arial" pitchFamily="34" charset="0"/>
                <a:cs typeface="Arial" pitchFamily="34" charset="0"/>
              </a:rPr>
              <a:t>OVERALL ASSESSMENT</a:t>
            </a:r>
          </a:p>
        </p:txBody>
      </p:sp>
      <p:sp>
        <p:nvSpPr>
          <p:cNvPr id="39939" name="Rectangle 3"/>
          <p:cNvSpPr>
            <a:spLocks noGrp="1" noChangeArrowheads="1"/>
          </p:cNvSpPr>
          <p:nvPr>
            <p:ph idx="1"/>
          </p:nvPr>
        </p:nvSpPr>
        <p:spPr>
          <a:xfrm>
            <a:off x="457200" y="1197768"/>
            <a:ext cx="8229600" cy="4411577"/>
          </a:xfrm>
        </p:spPr>
        <p:txBody>
          <a:bodyPr>
            <a:normAutofit lnSpcReduction="10000"/>
          </a:bodyPr>
          <a:lstStyle/>
          <a:p>
            <a:pPr>
              <a:buFont typeface="Wingdings" panose="05000000000000000000" pitchFamily="2" charset="2"/>
              <a:buChar char="Ø"/>
            </a:pPr>
            <a:r>
              <a:rPr lang="en-US" sz="2400" dirty="0">
                <a:latin typeface="Arial" pitchFamily="34" charset="0"/>
                <a:cs typeface="Arial" pitchFamily="34" charset="0"/>
              </a:rPr>
              <a:t>Overall assessment is based on a general analysis of performance under the headings of the performance agreement.</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The aim of overall assessment is to reach agreement about future action rather than to produce a summarized and potentially superficial judgement.</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Managers are expected to reach an understanding with their team members as a result of the analysis, which will ensure that the latter will appreciate how well or not so well they are doing.</a:t>
            </a:r>
          </a:p>
        </p:txBody>
      </p:sp>
    </p:spTree>
    <p:extLst>
      <p:ext uri="{BB962C8B-B14F-4D97-AF65-F5344CB8AC3E}">
        <p14:creationId xmlns="" xmlns:p14="http://schemas.microsoft.com/office/powerpoint/2010/main" val="156762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additive="base">
                                        <p:cTn id="7" dur="500" fill="hold"/>
                                        <p:tgtEl>
                                          <p:spTgt spid="399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9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anim calcmode="lin" valueType="num">
                                      <p:cBhvr additive="base">
                                        <p:cTn id="13" dur="500" fill="hold"/>
                                        <p:tgtEl>
                                          <p:spTgt spid="3993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9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anim calcmode="lin" valueType="num">
                                      <p:cBhvr additive="base">
                                        <p:cTn id="19" dur="500" fill="hold"/>
                                        <p:tgtEl>
                                          <p:spTgt spid="3993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9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274638"/>
            <a:ext cx="8229600" cy="754082"/>
          </a:xfrm>
        </p:spPr>
        <p:txBody>
          <a:bodyPr/>
          <a:lstStyle/>
          <a:p>
            <a:r>
              <a:rPr lang="en-GB" sz="3200" b="1" dirty="0">
                <a:solidFill>
                  <a:srgbClr val="0070C0"/>
                </a:solidFill>
                <a:latin typeface="Arial" pitchFamily="34" charset="0"/>
                <a:cs typeface="Arial" pitchFamily="34" charset="0"/>
              </a:rPr>
              <a:t>OVERALL ASSESSMENT</a:t>
            </a:r>
          </a:p>
        </p:txBody>
      </p:sp>
      <p:sp>
        <p:nvSpPr>
          <p:cNvPr id="39939" name="Rectangle 3"/>
          <p:cNvSpPr>
            <a:spLocks noGrp="1" noChangeArrowheads="1"/>
          </p:cNvSpPr>
          <p:nvPr>
            <p:ph idx="1"/>
          </p:nvPr>
        </p:nvSpPr>
        <p:spPr>
          <a:xfrm>
            <a:off x="457200" y="1197768"/>
            <a:ext cx="8229600" cy="4411577"/>
          </a:xfrm>
        </p:spPr>
        <p:txBody>
          <a:bodyPr>
            <a:normAutofit fontScale="92500" lnSpcReduction="10000"/>
          </a:bodyPr>
          <a:lstStyle/>
          <a:p>
            <a:pPr>
              <a:buFont typeface="Wingdings" panose="05000000000000000000" pitchFamily="2" charset="2"/>
              <a:buChar char="Ø"/>
            </a:pPr>
            <a:r>
              <a:rPr lang="en-US" sz="2400" dirty="0">
                <a:latin typeface="Arial" pitchFamily="34" charset="0"/>
                <a:cs typeface="Arial" pitchFamily="34" charset="0"/>
              </a:rPr>
              <a:t>An overall assessment is recorded in a narrative consisting of a written summary of views about the level of performance achieved.</a:t>
            </a:r>
            <a:endParaRPr lang="en-GB" sz="2400" dirty="0">
              <a:latin typeface="Arial" pitchFamily="34" charset="0"/>
              <a:cs typeface="Arial" pitchFamily="34" charset="0"/>
            </a:endParaRP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One problem with this form of assessment, and indeed any form of assessment, is that we can recognize people at either extreme (top performers and inadequate performers) but cannot accurately distinguish performance differences in the majority of people who lie between those extremes.</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The other problems with overall assessments is that they can be bland, superficial and over-generalized. This is why many schemes use rating.</a:t>
            </a:r>
          </a:p>
        </p:txBody>
      </p:sp>
    </p:spTree>
    <p:extLst>
      <p:ext uri="{BB962C8B-B14F-4D97-AF65-F5344CB8AC3E}">
        <p14:creationId xmlns="" xmlns:p14="http://schemas.microsoft.com/office/powerpoint/2010/main" val="4165606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additive="base">
                                        <p:cTn id="7" dur="500" fill="hold"/>
                                        <p:tgtEl>
                                          <p:spTgt spid="399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9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anim calcmode="lin" valueType="num">
                                      <p:cBhvr additive="base">
                                        <p:cTn id="13" dur="500" fill="hold"/>
                                        <p:tgtEl>
                                          <p:spTgt spid="3993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9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anim calcmode="lin" valueType="num">
                                      <p:cBhvr additive="base">
                                        <p:cTn id="19" dur="500" fill="hold"/>
                                        <p:tgtEl>
                                          <p:spTgt spid="3993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9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128642"/>
            <a:ext cx="8229600" cy="701234"/>
          </a:xfrm>
        </p:spPr>
        <p:txBody>
          <a:bodyPr/>
          <a:lstStyle/>
          <a:p>
            <a:r>
              <a:rPr lang="en-GB" sz="3200" b="1" dirty="0">
                <a:solidFill>
                  <a:srgbClr val="0070C0"/>
                </a:solidFill>
                <a:latin typeface="Arial" pitchFamily="34" charset="0"/>
                <a:cs typeface="Arial" pitchFamily="34" charset="0"/>
              </a:rPr>
              <a:t>RATING</a:t>
            </a:r>
          </a:p>
        </p:txBody>
      </p:sp>
      <p:sp>
        <p:nvSpPr>
          <p:cNvPr id="41987" name="Rectangle 3"/>
          <p:cNvSpPr>
            <a:spLocks noGrp="1" noChangeArrowheads="1"/>
          </p:cNvSpPr>
          <p:nvPr>
            <p:ph idx="1"/>
          </p:nvPr>
        </p:nvSpPr>
        <p:spPr>
          <a:xfrm>
            <a:off x="457200" y="854849"/>
            <a:ext cx="8229600" cy="4831336"/>
          </a:xfrm>
        </p:spPr>
        <p:txBody>
          <a:bodyPr>
            <a:noAutofit/>
          </a:bodyPr>
          <a:lstStyle/>
          <a:p>
            <a:pPr>
              <a:buFont typeface="Wingdings" panose="05000000000000000000" pitchFamily="2" charset="2"/>
              <a:buChar char="Ø"/>
            </a:pPr>
            <a:r>
              <a:rPr lang="en-US" sz="1800" dirty="0">
                <a:latin typeface="Arial" panose="020B0604020202020204" pitchFamily="34" charset="0"/>
                <a:cs typeface="Arial" pitchFamily="34" charset="0"/>
              </a:rPr>
              <a:t>Rating summarizes on a scale the views of the rater on the level of performance achieved.</a:t>
            </a:r>
          </a:p>
          <a:p>
            <a:pPr>
              <a:buFont typeface="Wingdings" panose="05000000000000000000" pitchFamily="2" charset="2"/>
              <a:buChar char="Ø"/>
            </a:pPr>
            <a:endParaRPr lang="en-US" sz="1800" dirty="0">
              <a:latin typeface="Arial" panose="020B0604020202020204" pitchFamily="34" charset="0"/>
              <a:cs typeface="Arial" pitchFamily="34" charset="0"/>
            </a:endParaRPr>
          </a:p>
          <a:p>
            <a:pPr>
              <a:buFont typeface="Wingdings" panose="05000000000000000000" pitchFamily="2" charset="2"/>
              <a:buChar char="Ø"/>
            </a:pPr>
            <a:r>
              <a:rPr lang="en-US" sz="1800" dirty="0">
                <a:latin typeface="Arial" panose="020B0604020202020204" pitchFamily="34" charset="0"/>
                <a:cs typeface="Arial" pitchFamily="34" charset="0"/>
              </a:rPr>
              <a:t>A rating scale aims to assist in making judgements and for them to be categorized to inform performance or contribution pay decisions or simply to produce an instant summary for the record of how well or not so well someone is doing.</a:t>
            </a:r>
          </a:p>
          <a:p>
            <a:pPr>
              <a:buFont typeface="Wingdings" panose="05000000000000000000" pitchFamily="2" charset="2"/>
              <a:buChar char="Ø"/>
            </a:pPr>
            <a:endParaRPr lang="en-US" sz="1800" dirty="0">
              <a:latin typeface="Arial" panose="020B0604020202020204" pitchFamily="34" charset="0"/>
              <a:cs typeface="Arial" pitchFamily="34" charset="0"/>
            </a:endParaRPr>
          </a:p>
          <a:p>
            <a:pPr>
              <a:buFont typeface="Wingdings" panose="05000000000000000000" pitchFamily="2" charset="2"/>
              <a:buChar char="Ø"/>
            </a:pPr>
            <a:r>
              <a:rPr lang="en-US" sz="1800" dirty="0">
                <a:latin typeface="Arial" panose="020B0604020202020204" pitchFamily="34" charset="0"/>
                <a:cs typeface="Arial" pitchFamily="34" charset="0"/>
              </a:rPr>
              <a:t>Rating scales can be defined alphabetically (a, b, c, </a:t>
            </a:r>
            <a:r>
              <a:rPr lang="en-US" sz="1800" dirty="0" err="1">
                <a:latin typeface="Arial" panose="020B0604020202020204" pitchFamily="34" charset="0"/>
                <a:cs typeface="Arial" pitchFamily="34" charset="0"/>
              </a:rPr>
              <a:t>etc</a:t>
            </a:r>
            <a:r>
              <a:rPr lang="en-US" sz="1800" dirty="0">
                <a:latin typeface="Arial" panose="020B0604020202020204" pitchFamily="34" charset="0"/>
                <a:cs typeface="Arial" pitchFamily="34" charset="0"/>
              </a:rPr>
              <a:t>), or numerically (1, 2, 3, </a:t>
            </a:r>
            <a:r>
              <a:rPr lang="en-US" sz="1800" dirty="0" err="1">
                <a:latin typeface="Arial" panose="020B0604020202020204" pitchFamily="34" charset="0"/>
                <a:cs typeface="Arial" pitchFamily="34" charset="0"/>
              </a:rPr>
              <a:t>etc</a:t>
            </a:r>
            <a:r>
              <a:rPr lang="en-US" sz="1800" dirty="0">
                <a:latin typeface="Arial" panose="020B0604020202020204" pitchFamily="34" charset="0"/>
                <a:cs typeface="Arial" pitchFamily="34" charset="0"/>
              </a:rPr>
              <a:t>) Initials (ex for excellent, </a:t>
            </a:r>
            <a:r>
              <a:rPr lang="en-US" sz="1800" dirty="0" err="1">
                <a:latin typeface="Arial" panose="020B0604020202020204" pitchFamily="34" charset="0"/>
                <a:cs typeface="Arial" pitchFamily="34" charset="0"/>
              </a:rPr>
              <a:t>etc</a:t>
            </a:r>
            <a:r>
              <a:rPr lang="en-US" sz="1800" dirty="0">
                <a:latin typeface="Arial" panose="020B0604020202020204" pitchFamily="34" charset="0"/>
                <a:cs typeface="Arial" pitchFamily="34" charset="0"/>
              </a:rPr>
              <a:t>) are sometimes used in an attempt to disguise the hierarchical nature of the scale. The alphabetical or numerical points scale points may be described adjectivally, for example, a = excellent, b = good, c =satisfactory and d= unsatisfactory.</a:t>
            </a:r>
          </a:p>
          <a:p>
            <a:pPr>
              <a:buFont typeface="Wingdings" panose="05000000000000000000" pitchFamily="2" charset="2"/>
              <a:buChar char="Ø"/>
            </a:pPr>
            <a:endParaRPr lang="en-US" sz="1800" dirty="0">
              <a:latin typeface="Arial" panose="020B0604020202020204" pitchFamily="34" charset="0"/>
              <a:cs typeface="Arial" pitchFamily="34" charset="0"/>
            </a:endParaRPr>
          </a:p>
          <a:p>
            <a:pPr>
              <a:buFont typeface="Wingdings" panose="05000000000000000000" pitchFamily="2" charset="2"/>
              <a:buChar char="Ø"/>
            </a:pPr>
            <a:r>
              <a:rPr lang="en-US" sz="1800" dirty="0">
                <a:latin typeface="Arial" panose="020B0604020202020204" pitchFamily="34" charset="0"/>
                <a:cs typeface="Arial" pitchFamily="34" charset="0"/>
              </a:rPr>
              <a:t>Alternatively, scale levels may be described verbally as in the following slide.</a:t>
            </a:r>
          </a:p>
        </p:txBody>
      </p:sp>
    </p:spTree>
    <p:extLst>
      <p:ext uri="{BB962C8B-B14F-4D97-AF65-F5344CB8AC3E}">
        <p14:creationId xmlns="" xmlns:p14="http://schemas.microsoft.com/office/powerpoint/2010/main" val="2089768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anim calcmode="lin" valueType="num">
                                      <p:cBhvr additive="base">
                                        <p:cTn id="13" dur="5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198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1987">
                                            <p:txEl>
                                              <p:pRg st="4" end="4"/>
                                            </p:txEl>
                                          </p:spTgt>
                                        </p:tgtEl>
                                        <p:attrNameLst>
                                          <p:attrName>style.visibility</p:attrName>
                                        </p:attrNameLst>
                                      </p:cBhvr>
                                      <p:to>
                                        <p:strVal val="visible"/>
                                      </p:to>
                                    </p:set>
                                    <p:anim calcmode="lin" valueType="num">
                                      <p:cBhvr additive="base">
                                        <p:cTn id="19" dur="5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198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1987">
                                            <p:txEl>
                                              <p:pRg st="6" end="6"/>
                                            </p:txEl>
                                          </p:spTgt>
                                        </p:tgtEl>
                                        <p:attrNameLst>
                                          <p:attrName>style.visibility</p:attrName>
                                        </p:attrNameLst>
                                      </p:cBhvr>
                                      <p:to>
                                        <p:strVal val="visible"/>
                                      </p:to>
                                    </p:set>
                                    <p:anim calcmode="lin" valueType="num">
                                      <p:cBhvr additive="base">
                                        <p:cTn id="25" dur="5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198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105590"/>
            <a:ext cx="8229600" cy="693550"/>
          </a:xfrm>
        </p:spPr>
        <p:txBody>
          <a:bodyPr>
            <a:normAutofit/>
          </a:bodyPr>
          <a:lstStyle/>
          <a:p>
            <a:r>
              <a:rPr lang="en-GB" sz="3200" b="1" dirty="0">
                <a:solidFill>
                  <a:srgbClr val="0070C0"/>
                </a:solidFill>
                <a:latin typeface="Arial" pitchFamily="34" charset="0"/>
                <a:cs typeface="Arial" pitchFamily="34" charset="0"/>
              </a:rPr>
              <a:t>EXAMPLE OF VERBAL RATING SCALE</a:t>
            </a:r>
          </a:p>
        </p:txBody>
      </p:sp>
      <p:sp>
        <p:nvSpPr>
          <p:cNvPr id="46083" name="Rectangle 3"/>
          <p:cNvSpPr>
            <a:spLocks noGrp="1" noChangeArrowheads="1"/>
          </p:cNvSpPr>
          <p:nvPr>
            <p:ph idx="1"/>
          </p:nvPr>
        </p:nvSpPr>
        <p:spPr>
          <a:xfrm>
            <a:off x="457200" y="1029190"/>
            <a:ext cx="8229600" cy="4395739"/>
          </a:xfrm>
        </p:spPr>
        <p:txBody>
          <a:bodyPr>
            <a:normAutofit lnSpcReduction="10000"/>
          </a:bodyPr>
          <a:lstStyle/>
          <a:p>
            <a:pPr marL="228600" indent="-228600">
              <a:buFontTx/>
              <a:buChar char="•"/>
            </a:pPr>
            <a:r>
              <a:rPr lang="en-US" sz="2000" b="1" i="1" dirty="0">
                <a:latin typeface="Arial" pitchFamily="34" charset="0"/>
                <a:cs typeface="Arial" pitchFamily="34" charset="0"/>
              </a:rPr>
              <a:t>Exceptional performance</a:t>
            </a:r>
            <a:r>
              <a:rPr lang="en-US" sz="2000" b="1" dirty="0">
                <a:latin typeface="Arial" pitchFamily="34" charset="0"/>
                <a:cs typeface="Arial" pitchFamily="34" charset="0"/>
              </a:rPr>
              <a:t>:</a:t>
            </a:r>
            <a:r>
              <a:rPr lang="en-US" sz="2000" dirty="0">
                <a:latin typeface="Arial" pitchFamily="34" charset="0"/>
                <a:cs typeface="Arial" pitchFamily="34" charset="0"/>
              </a:rPr>
              <a:t> Exceeds expectations and consistently makes an outstanding contribution that significantly extends the impact and influence of the role.</a:t>
            </a:r>
          </a:p>
          <a:p>
            <a:pPr marL="228600" indent="-228600">
              <a:buFontTx/>
              <a:buChar char="•"/>
            </a:pPr>
            <a:endParaRPr lang="en-US" sz="2000" i="1" dirty="0">
              <a:latin typeface="Arial" pitchFamily="34" charset="0"/>
              <a:cs typeface="Arial" pitchFamily="34" charset="0"/>
            </a:endParaRPr>
          </a:p>
          <a:p>
            <a:pPr marL="228600" indent="-228600">
              <a:buFontTx/>
              <a:buChar char="•"/>
            </a:pPr>
            <a:r>
              <a:rPr lang="en-US" sz="2000" b="1" i="1" dirty="0">
                <a:latin typeface="Arial" pitchFamily="34" charset="0"/>
                <a:cs typeface="Arial" pitchFamily="34" charset="0"/>
              </a:rPr>
              <a:t>Well-balanced performance</a:t>
            </a:r>
            <a:r>
              <a:rPr lang="en-US" sz="2000" b="1" dirty="0">
                <a:latin typeface="Arial" pitchFamily="34" charset="0"/>
                <a:cs typeface="Arial" pitchFamily="34" charset="0"/>
              </a:rPr>
              <a:t>:</a:t>
            </a:r>
            <a:r>
              <a:rPr lang="en-US" sz="2000" dirty="0">
                <a:latin typeface="Arial" pitchFamily="34" charset="0"/>
                <a:cs typeface="Arial" pitchFamily="34" charset="0"/>
              </a:rPr>
              <a:t> Meets objectives and requirements of the role, consistently performs in a thoroughly proficient manner.</a:t>
            </a:r>
            <a:endParaRPr lang="en-US" sz="2000" i="1" dirty="0">
              <a:latin typeface="Arial" pitchFamily="34" charset="0"/>
              <a:cs typeface="Arial" pitchFamily="34" charset="0"/>
            </a:endParaRPr>
          </a:p>
          <a:p>
            <a:pPr marL="228600" indent="-228600">
              <a:buFontTx/>
              <a:buChar char="•"/>
            </a:pPr>
            <a:endParaRPr lang="en-US" sz="2000" b="1" i="1" dirty="0">
              <a:latin typeface="Arial" pitchFamily="34" charset="0"/>
              <a:cs typeface="Arial" pitchFamily="34" charset="0"/>
            </a:endParaRPr>
          </a:p>
          <a:p>
            <a:pPr marL="228600" indent="-228600">
              <a:buFontTx/>
              <a:buChar char="•"/>
            </a:pPr>
            <a:r>
              <a:rPr lang="en-US" sz="2000" b="1" i="1" dirty="0">
                <a:latin typeface="Arial" pitchFamily="34" charset="0"/>
                <a:cs typeface="Arial" pitchFamily="34" charset="0"/>
              </a:rPr>
              <a:t>Barely effective performance</a:t>
            </a:r>
            <a:r>
              <a:rPr lang="en-US" sz="2000" b="1" dirty="0">
                <a:latin typeface="Arial" pitchFamily="34" charset="0"/>
                <a:cs typeface="Arial" pitchFamily="34" charset="0"/>
              </a:rPr>
              <a:t>:</a:t>
            </a:r>
            <a:r>
              <a:rPr lang="en-US" sz="2000" dirty="0">
                <a:latin typeface="Arial" pitchFamily="34" charset="0"/>
                <a:cs typeface="Arial" pitchFamily="34" charset="0"/>
              </a:rPr>
              <a:t> Does not meet all objectives or role requirements; significant performance improvements are needed.</a:t>
            </a:r>
            <a:endParaRPr lang="en-US" sz="2000" i="1" dirty="0">
              <a:latin typeface="Arial" pitchFamily="34" charset="0"/>
              <a:cs typeface="Arial" pitchFamily="34" charset="0"/>
            </a:endParaRPr>
          </a:p>
          <a:p>
            <a:pPr marL="228600" indent="-228600">
              <a:buFontTx/>
              <a:buChar char="•"/>
            </a:pPr>
            <a:endParaRPr lang="en-US" sz="2000" b="1" i="1" dirty="0">
              <a:latin typeface="Arial" pitchFamily="34" charset="0"/>
              <a:cs typeface="Arial" pitchFamily="34" charset="0"/>
            </a:endParaRPr>
          </a:p>
          <a:p>
            <a:pPr marL="228600" indent="-228600">
              <a:buFontTx/>
              <a:buChar char="•"/>
            </a:pPr>
            <a:r>
              <a:rPr lang="en-US" sz="2000" b="1" i="1" dirty="0">
                <a:latin typeface="Arial" pitchFamily="34" charset="0"/>
                <a:cs typeface="Arial" pitchFamily="34" charset="0"/>
              </a:rPr>
              <a:t>Unacceptable performance</a:t>
            </a:r>
            <a:r>
              <a:rPr lang="en-US" sz="2000" b="1" dirty="0">
                <a:latin typeface="Arial" pitchFamily="34" charset="0"/>
                <a:cs typeface="Arial" pitchFamily="34" charset="0"/>
              </a:rPr>
              <a:t>:</a:t>
            </a:r>
            <a:r>
              <a:rPr lang="en-US" sz="2000" dirty="0">
                <a:latin typeface="Arial" pitchFamily="34" charset="0"/>
                <a:cs typeface="Arial" pitchFamily="34" charset="0"/>
              </a:rPr>
              <a:t> Fails to meet most objectives or requirements of the role; shows a lack of commitment to performance improvement, or a lack of ability, which has been discussed prior to the performance review.</a:t>
            </a:r>
            <a:endParaRPr lang="en-GB" sz="2000" dirty="0">
              <a:latin typeface="Arial" pitchFamily="34" charset="0"/>
              <a:cs typeface="Arial" pitchFamily="34" charset="0"/>
            </a:endParaRPr>
          </a:p>
        </p:txBody>
      </p:sp>
    </p:spTree>
    <p:extLst>
      <p:ext uri="{BB962C8B-B14F-4D97-AF65-F5344CB8AC3E}">
        <p14:creationId xmlns="" xmlns:p14="http://schemas.microsoft.com/office/powerpoint/2010/main" val="30655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 calcmode="lin" valueType="num">
                                      <p:cBhvr additive="base">
                                        <p:cTn id="7" dur="500" fill="hold"/>
                                        <p:tgtEl>
                                          <p:spTgt spid="460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60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anim calcmode="lin" valueType="num">
                                      <p:cBhvr additive="base">
                                        <p:cTn id="13" dur="500" fill="hold"/>
                                        <p:tgtEl>
                                          <p:spTgt spid="4608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60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6083">
                                            <p:txEl>
                                              <p:pRg st="4" end="4"/>
                                            </p:txEl>
                                          </p:spTgt>
                                        </p:tgtEl>
                                        <p:attrNameLst>
                                          <p:attrName>style.visibility</p:attrName>
                                        </p:attrNameLst>
                                      </p:cBhvr>
                                      <p:to>
                                        <p:strVal val="visible"/>
                                      </p:to>
                                    </p:set>
                                    <p:anim calcmode="lin" valueType="num">
                                      <p:cBhvr additive="base">
                                        <p:cTn id="19" dur="500" fill="hold"/>
                                        <p:tgtEl>
                                          <p:spTgt spid="4608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608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6083">
                                            <p:txEl>
                                              <p:pRg st="6" end="6"/>
                                            </p:txEl>
                                          </p:spTgt>
                                        </p:tgtEl>
                                        <p:attrNameLst>
                                          <p:attrName>style.visibility</p:attrName>
                                        </p:attrNameLst>
                                      </p:cBhvr>
                                      <p:to>
                                        <p:strVal val="visible"/>
                                      </p:to>
                                    </p:set>
                                    <p:anim calcmode="lin" valueType="num">
                                      <p:cBhvr additive="base">
                                        <p:cTn id="25" dur="500" fill="hold"/>
                                        <p:tgtEl>
                                          <p:spTgt spid="4608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608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128642"/>
            <a:ext cx="8229600" cy="701234"/>
          </a:xfrm>
        </p:spPr>
        <p:txBody>
          <a:bodyPr/>
          <a:lstStyle/>
          <a:p>
            <a:r>
              <a:rPr lang="en-GB" sz="3200" b="1" dirty="0">
                <a:solidFill>
                  <a:srgbClr val="0070C0"/>
                </a:solidFill>
                <a:latin typeface="Arial" pitchFamily="34" charset="0"/>
                <a:cs typeface="Arial" pitchFamily="34" charset="0"/>
              </a:rPr>
              <a:t>PROBLEMS WITH RATINGS</a:t>
            </a:r>
          </a:p>
        </p:txBody>
      </p:sp>
      <p:sp>
        <p:nvSpPr>
          <p:cNvPr id="41987" name="Rectangle 3"/>
          <p:cNvSpPr>
            <a:spLocks noGrp="1" noChangeArrowheads="1"/>
          </p:cNvSpPr>
          <p:nvPr>
            <p:ph idx="1"/>
          </p:nvPr>
        </p:nvSpPr>
        <p:spPr>
          <a:xfrm>
            <a:off x="457200" y="1174697"/>
            <a:ext cx="8229600" cy="4508606"/>
          </a:xfrm>
        </p:spPr>
        <p:txBody>
          <a:bodyPr>
            <a:noAutofit/>
          </a:bodyPr>
          <a:lstStyle/>
          <a:p>
            <a:pPr>
              <a:lnSpc>
                <a:spcPct val="90000"/>
              </a:lnSpc>
              <a:buFont typeface="Wingdings" panose="05000000000000000000" pitchFamily="2" charset="2"/>
              <a:buChar char="Ø"/>
            </a:pPr>
            <a:r>
              <a:rPr lang="en-US" sz="2000" dirty="0">
                <a:latin typeface="Arial" pitchFamily="34" charset="0"/>
                <a:cs typeface="Arial" pitchFamily="34" charset="0"/>
              </a:rPr>
              <a:t>The main problem with ratings is that they are largely subjective, and it is difficult to achieve consistency between the ratings given by different managers.</a:t>
            </a:r>
          </a:p>
          <a:p>
            <a:pPr>
              <a:lnSpc>
                <a:spcPct val="90000"/>
              </a:lnSpc>
              <a:buFont typeface="Wingdings" panose="05000000000000000000" pitchFamily="2" charset="2"/>
              <a:buChar char="Ø"/>
            </a:pPr>
            <a:endParaRPr lang="en-US" sz="2000" dirty="0">
              <a:latin typeface="Arial" pitchFamily="34" charset="0"/>
              <a:cs typeface="Arial" pitchFamily="34" charset="0"/>
            </a:endParaRPr>
          </a:p>
          <a:p>
            <a:pPr>
              <a:lnSpc>
                <a:spcPct val="90000"/>
              </a:lnSpc>
              <a:buFont typeface="Wingdings" panose="05000000000000000000" pitchFamily="2" charset="2"/>
              <a:buChar char="Ø"/>
            </a:pPr>
            <a:r>
              <a:rPr lang="en-US" sz="2000" dirty="0">
                <a:latin typeface="Arial" pitchFamily="34" charset="0"/>
                <a:cs typeface="Arial" pitchFamily="34" charset="0"/>
              </a:rPr>
              <a:t>Even if objectivity is achieved, to sum up the total performance of a person with a single rating is a gross over-simplification – to do this after a detailed discussion of strengths and weaknesses suggests that the rating will be a superficial and arbitrary judgement.</a:t>
            </a:r>
          </a:p>
          <a:p>
            <a:pPr>
              <a:lnSpc>
                <a:spcPct val="90000"/>
              </a:lnSpc>
              <a:buFont typeface="Wingdings" panose="05000000000000000000" pitchFamily="2" charset="2"/>
              <a:buChar char="Ø"/>
            </a:pPr>
            <a:endParaRPr lang="en-US" sz="2000" dirty="0">
              <a:latin typeface="Arial" pitchFamily="34" charset="0"/>
              <a:cs typeface="Arial" pitchFamily="34" charset="0"/>
            </a:endParaRPr>
          </a:p>
          <a:p>
            <a:pPr>
              <a:lnSpc>
                <a:spcPct val="90000"/>
              </a:lnSpc>
              <a:buFont typeface="Wingdings" panose="05000000000000000000" pitchFamily="2" charset="2"/>
              <a:buChar char="Ø"/>
            </a:pPr>
            <a:r>
              <a:rPr lang="en-US" sz="2000" dirty="0">
                <a:latin typeface="Arial" pitchFamily="34" charset="0"/>
                <a:cs typeface="Arial" pitchFamily="34" charset="0"/>
              </a:rPr>
              <a:t>To label people as 'average' or 'below average', or whatever equivalent terms are used, is both demeaning and demotivating.</a:t>
            </a:r>
          </a:p>
          <a:p>
            <a:pPr>
              <a:lnSpc>
                <a:spcPct val="90000"/>
              </a:lnSpc>
              <a:buFont typeface="Wingdings" panose="05000000000000000000" pitchFamily="2" charset="2"/>
              <a:buChar char="Ø"/>
            </a:pPr>
            <a:endParaRPr lang="en-US" sz="2000" dirty="0">
              <a:latin typeface="Arial" pitchFamily="34" charset="0"/>
              <a:cs typeface="Arial" pitchFamily="34" charset="0"/>
            </a:endParaRPr>
          </a:p>
          <a:p>
            <a:pPr>
              <a:lnSpc>
                <a:spcPct val="90000"/>
              </a:lnSpc>
              <a:buFont typeface="Wingdings" panose="05000000000000000000" pitchFamily="2" charset="2"/>
              <a:buChar char="Ø"/>
            </a:pPr>
            <a:r>
              <a:rPr lang="en-US" sz="2000" dirty="0">
                <a:latin typeface="Arial" pitchFamily="34" charset="0"/>
                <a:cs typeface="Arial" pitchFamily="34" charset="0"/>
              </a:rPr>
              <a:t>Another problem is that managers may inflate ratings to avoid confrontation with the individuals concerned.</a:t>
            </a:r>
            <a:endParaRPr lang="en-GB" sz="2000" dirty="0">
              <a:latin typeface="Arial" pitchFamily="34" charset="0"/>
              <a:cs typeface="Arial" pitchFamily="34" charset="0"/>
            </a:endParaRPr>
          </a:p>
        </p:txBody>
      </p:sp>
    </p:spTree>
    <p:extLst>
      <p:ext uri="{BB962C8B-B14F-4D97-AF65-F5344CB8AC3E}">
        <p14:creationId xmlns="" xmlns:p14="http://schemas.microsoft.com/office/powerpoint/2010/main" val="34178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anim calcmode="lin" valueType="num">
                                      <p:cBhvr additive="base">
                                        <p:cTn id="13" dur="5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198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1987">
                                            <p:txEl>
                                              <p:pRg st="4" end="4"/>
                                            </p:txEl>
                                          </p:spTgt>
                                        </p:tgtEl>
                                        <p:attrNameLst>
                                          <p:attrName>style.visibility</p:attrName>
                                        </p:attrNameLst>
                                      </p:cBhvr>
                                      <p:to>
                                        <p:strVal val="visible"/>
                                      </p:to>
                                    </p:set>
                                    <p:anim calcmode="lin" valueType="num">
                                      <p:cBhvr additive="base">
                                        <p:cTn id="19" dur="5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198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1987">
                                            <p:txEl>
                                              <p:pRg st="6" end="6"/>
                                            </p:txEl>
                                          </p:spTgt>
                                        </p:tgtEl>
                                        <p:attrNameLst>
                                          <p:attrName>style.visibility</p:attrName>
                                        </p:attrNameLst>
                                      </p:cBhvr>
                                      <p:to>
                                        <p:strVal val="visible"/>
                                      </p:to>
                                    </p:set>
                                    <p:anim calcmode="lin" valueType="num">
                                      <p:cBhvr additive="base">
                                        <p:cTn id="25" dur="5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198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205482"/>
            <a:ext cx="8229600" cy="785759"/>
          </a:xfrm>
        </p:spPr>
        <p:txBody>
          <a:bodyPr/>
          <a:lstStyle/>
          <a:p>
            <a:r>
              <a:rPr lang="en-GB" sz="3200" b="1" dirty="0">
                <a:solidFill>
                  <a:srgbClr val="0070C0"/>
                </a:solidFill>
                <a:latin typeface="Arial" pitchFamily="34" charset="0"/>
                <a:cs typeface="Arial" pitchFamily="34" charset="0"/>
              </a:rPr>
              <a:t>VISUAL ASSESSMENT</a:t>
            </a:r>
          </a:p>
        </p:txBody>
      </p:sp>
      <p:sp>
        <p:nvSpPr>
          <p:cNvPr id="44035" name="Rectangle 3"/>
          <p:cNvSpPr>
            <a:spLocks noGrp="1" noChangeArrowheads="1"/>
          </p:cNvSpPr>
          <p:nvPr>
            <p:ph idx="1"/>
          </p:nvPr>
        </p:nvSpPr>
        <p:spPr>
          <a:xfrm>
            <a:off x="457200" y="1729083"/>
            <a:ext cx="8229600" cy="3399834"/>
          </a:xfrm>
        </p:spPr>
        <p:txBody>
          <a:bodyPr>
            <a:normAutofit/>
          </a:bodyPr>
          <a:lstStyle/>
          <a:p>
            <a:r>
              <a:rPr lang="en-US" sz="2000" dirty="0">
                <a:latin typeface="Arial" pitchFamily="34" charset="0"/>
                <a:cs typeface="Arial" pitchFamily="34" charset="0"/>
              </a:rPr>
              <a:t>Visual assessment involves an agreement between the manager and the individual on where the latter should be placed on a matrix.</a:t>
            </a:r>
          </a:p>
          <a:p>
            <a:endParaRPr lang="en-US" sz="2000" dirty="0">
              <a:latin typeface="Arial" pitchFamily="34" charset="0"/>
              <a:cs typeface="Arial" pitchFamily="34" charset="0"/>
            </a:endParaRPr>
          </a:p>
          <a:p>
            <a:r>
              <a:rPr lang="en-US" sz="2000" dirty="0">
                <a:latin typeface="Arial" pitchFamily="34" charset="0"/>
                <a:cs typeface="Arial" pitchFamily="34" charset="0"/>
              </a:rPr>
              <a:t>In visual assessment a picture is provided of the individual’s overall contribution. Because the assessment  is presented visually it provides a better basis for analysis and discussion than a mechanistic rating. </a:t>
            </a:r>
          </a:p>
          <a:p>
            <a:endParaRPr lang="en-US" sz="2000" dirty="0">
              <a:latin typeface="Arial" pitchFamily="34" charset="0"/>
              <a:cs typeface="Arial" pitchFamily="34" charset="0"/>
            </a:endParaRPr>
          </a:p>
          <a:p>
            <a:r>
              <a:rPr lang="en-US" sz="2000" dirty="0">
                <a:latin typeface="Arial" pitchFamily="34" charset="0"/>
                <a:cs typeface="Arial" pitchFamily="34" charset="0"/>
              </a:rPr>
              <a:t>An example of a visual assessment matrix is given on the next slide.</a:t>
            </a:r>
            <a:endParaRPr lang="en-GB" sz="2000" dirty="0">
              <a:latin typeface="Arial" pitchFamily="34" charset="0"/>
              <a:cs typeface="Arial" pitchFamily="34" charset="0"/>
            </a:endParaRPr>
          </a:p>
          <a:p>
            <a:pPr>
              <a:buFontTx/>
              <a:buNone/>
            </a:pPr>
            <a:endParaRPr lang="en-GB" sz="2000" dirty="0">
              <a:latin typeface="Arial" pitchFamily="34" charset="0"/>
              <a:cs typeface="Arial" pitchFamily="34" charset="0"/>
            </a:endParaRPr>
          </a:p>
        </p:txBody>
      </p:sp>
    </p:spTree>
    <p:extLst>
      <p:ext uri="{BB962C8B-B14F-4D97-AF65-F5344CB8AC3E}">
        <p14:creationId xmlns="" xmlns:p14="http://schemas.microsoft.com/office/powerpoint/2010/main" val="266020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 calcmode="lin" valueType="num">
                                      <p:cBhvr additive="base">
                                        <p:cTn id="7" dur="500" fill="hold"/>
                                        <p:tgtEl>
                                          <p:spTgt spid="440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40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4035">
                                            <p:txEl>
                                              <p:pRg st="2" end="2"/>
                                            </p:txEl>
                                          </p:spTgt>
                                        </p:tgtEl>
                                        <p:attrNameLst>
                                          <p:attrName>style.visibility</p:attrName>
                                        </p:attrNameLst>
                                      </p:cBhvr>
                                      <p:to>
                                        <p:strVal val="visible"/>
                                      </p:to>
                                    </p:set>
                                    <p:anim calcmode="lin" valueType="num">
                                      <p:cBhvr additive="base">
                                        <p:cTn id="13" dur="5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40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4035">
                                            <p:txEl>
                                              <p:pRg st="4" end="4"/>
                                            </p:txEl>
                                          </p:spTgt>
                                        </p:tgtEl>
                                        <p:attrNameLst>
                                          <p:attrName>style.visibility</p:attrName>
                                        </p:attrNameLst>
                                      </p:cBhvr>
                                      <p:to>
                                        <p:strVal val="visible"/>
                                      </p:to>
                                    </p:set>
                                    <p:anim calcmode="lin" valueType="num">
                                      <p:cBhvr additive="base">
                                        <p:cTn id="19" dur="500" fill="hold"/>
                                        <p:tgtEl>
                                          <p:spTgt spid="4403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403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1524000" y="524867"/>
            <a:ext cx="3200400" cy="2483427"/>
          </a:xfrm>
          <a:prstGeom prst="rect">
            <a:avLst/>
          </a:prstGeom>
          <a:solidFill>
            <a:schemeClr val="bg1"/>
          </a:solidFill>
          <a:ln w="2857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a:t>              </a:t>
            </a:r>
            <a:endParaRPr lang="en-GB" sz="1200" i="1"/>
          </a:p>
        </p:txBody>
      </p:sp>
      <p:sp>
        <p:nvSpPr>
          <p:cNvPr id="19459" name="Rectangle 3"/>
          <p:cNvSpPr>
            <a:spLocks noChangeArrowheads="1"/>
          </p:cNvSpPr>
          <p:nvPr/>
        </p:nvSpPr>
        <p:spPr bwMode="auto">
          <a:xfrm>
            <a:off x="4724400" y="523685"/>
            <a:ext cx="3200400" cy="2484610"/>
          </a:xfrm>
          <a:prstGeom prst="rect">
            <a:avLst/>
          </a:prstGeom>
          <a:solidFill>
            <a:schemeClr val="bg1"/>
          </a:solidFill>
          <a:ln w="2857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460" name="Rectangle 4"/>
          <p:cNvSpPr>
            <a:spLocks noChangeArrowheads="1"/>
          </p:cNvSpPr>
          <p:nvPr/>
        </p:nvSpPr>
        <p:spPr bwMode="auto">
          <a:xfrm>
            <a:off x="1520798" y="2993739"/>
            <a:ext cx="3200400" cy="2362200"/>
          </a:xfrm>
          <a:prstGeom prst="rect">
            <a:avLst/>
          </a:prstGeom>
          <a:solidFill>
            <a:schemeClr val="bg1"/>
          </a:solidFill>
          <a:ln w="2857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endParaRPr lang="en-US" sz="1200"/>
          </a:p>
        </p:txBody>
      </p:sp>
      <p:sp>
        <p:nvSpPr>
          <p:cNvPr id="19461" name="Rectangle 5"/>
          <p:cNvSpPr>
            <a:spLocks noChangeArrowheads="1"/>
          </p:cNvSpPr>
          <p:nvPr/>
        </p:nvSpPr>
        <p:spPr bwMode="auto">
          <a:xfrm>
            <a:off x="4724400" y="3001602"/>
            <a:ext cx="3200400" cy="2351448"/>
          </a:xfrm>
          <a:prstGeom prst="rect">
            <a:avLst/>
          </a:prstGeom>
          <a:solidFill>
            <a:schemeClr val="bg1"/>
          </a:solidFill>
          <a:ln w="2857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endParaRPr lang="en-US">
              <a:solidFill>
                <a:srgbClr val="FFFFFF"/>
              </a:solidFill>
            </a:endParaRPr>
          </a:p>
        </p:txBody>
      </p:sp>
      <p:sp>
        <p:nvSpPr>
          <p:cNvPr id="19462" name="Oval 6"/>
          <p:cNvSpPr>
            <a:spLocks noChangeArrowheads="1"/>
          </p:cNvSpPr>
          <p:nvPr/>
        </p:nvSpPr>
        <p:spPr bwMode="auto">
          <a:xfrm>
            <a:off x="4953000" y="544280"/>
            <a:ext cx="2667000" cy="1197440"/>
          </a:xfrm>
          <a:prstGeom prst="ellipse">
            <a:avLst/>
          </a:prstGeom>
          <a:solidFill>
            <a:srgbClr val="C0C0C0"/>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r>
              <a:rPr lang="en-GB" sz="1200" b="1"/>
              <a:t>Employees placed here are </a:t>
            </a:r>
          </a:p>
          <a:p>
            <a:pPr algn="ctr"/>
            <a:r>
              <a:rPr lang="en-GB" sz="1200" b="1"/>
              <a:t>top performers</a:t>
            </a:r>
          </a:p>
        </p:txBody>
      </p:sp>
      <p:sp>
        <p:nvSpPr>
          <p:cNvPr id="19463" name="Rectangle 7"/>
          <p:cNvSpPr>
            <a:spLocks noChangeArrowheads="1"/>
          </p:cNvSpPr>
          <p:nvPr/>
        </p:nvSpPr>
        <p:spPr bwMode="auto">
          <a:xfrm>
            <a:off x="4876800" y="1789094"/>
            <a:ext cx="2895600" cy="1181100"/>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400" b="1" dirty="0"/>
              <a:t>           </a:t>
            </a:r>
            <a:r>
              <a:rPr lang="en-GB" sz="1200" b="1" i="1" dirty="0"/>
              <a:t>Possible actions:</a:t>
            </a:r>
          </a:p>
          <a:p>
            <a:pPr>
              <a:buFontTx/>
              <a:buChar char="•"/>
            </a:pPr>
            <a:r>
              <a:rPr lang="en-GB" sz="1200" b="1" dirty="0"/>
              <a:t> full recognition and high reward</a:t>
            </a:r>
          </a:p>
          <a:p>
            <a:pPr>
              <a:buFontTx/>
              <a:buChar char="•"/>
            </a:pPr>
            <a:r>
              <a:rPr lang="en-GB" sz="1200" b="1" dirty="0"/>
              <a:t> challenge/stretch</a:t>
            </a:r>
          </a:p>
          <a:p>
            <a:pPr>
              <a:buFontTx/>
              <a:buChar char="•"/>
            </a:pPr>
            <a:r>
              <a:rPr lang="en-GB" sz="1200" b="1" dirty="0"/>
              <a:t> fast track career (talent programme)</a:t>
            </a:r>
          </a:p>
          <a:p>
            <a:pPr>
              <a:buFontTx/>
              <a:buChar char="•"/>
            </a:pPr>
            <a:r>
              <a:rPr lang="en-GB" sz="1200" b="1" dirty="0"/>
              <a:t> coaching</a:t>
            </a:r>
          </a:p>
        </p:txBody>
      </p:sp>
      <p:sp>
        <p:nvSpPr>
          <p:cNvPr id="19464" name="Text Box 8"/>
          <p:cNvSpPr txBox="1">
            <a:spLocks noChangeArrowheads="1"/>
          </p:cNvSpPr>
          <p:nvPr/>
        </p:nvSpPr>
        <p:spPr bwMode="auto">
          <a:xfrm>
            <a:off x="3581400" y="5402117"/>
            <a:ext cx="2286000" cy="30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b="1" dirty="0"/>
              <a:t>Business performance </a:t>
            </a:r>
          </a:p>
        </p:txBody>
      </p:sp>
      <p:sp>
        <p:nvSpPr>
          <p:cNvPr id="19465" name="Text Box 9"/>
          <p:cNvSpPr txBox="1">
            <a:spLocks noChangeArrowheads="1"/>
          </p:cNvSpPr>
          <p:nvPr/>
        </p:nvSpPr>
        <p:spPr bwMode="auto">
          <a:xfrm>
            <a:off x="876940" y="5353050"/>
            <a:ext cx="762000" cy="30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dirty="0"/>
              <a:t>Low</a:t>
            </a:r>
          </a:p>
        </p:txBody>
      </p:sp>
      <p:sp>
        <p:nvSpPr>
          <p:cNvPr id="19466" name="Text Box 10"/>
          <p:cNvSpPr txBox="1">
            <a:spLocks noChangeArrowheads="1"/>
          </p:cNvSpPr>
          <p:nvPr/>
        </p:nvSpPr>
        <p:spPr bwMode="auto">
          <a:xfrm>
            <a:off x="7772400" y="5295900"/>
            <a:ext cx="1219200" cy="30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b="1"/>
              <a:t>     </a:t>
            </a:r>
            <a:r>
              <a:rPr lang="en-GB" sz="1400"/>
              <a:t>High</a:t>
            </a:r>
          </a:p>
        </p:txBody>
      </p:sp>
      <p:sp>
        <p:nvSpPr>
          <p:cNvPr id="19467" name="Text Box 11"/>
          <p:cNvSpPr txBox="1">
            <a:spLocks noChangeArrowheads="1"/>
          </p:cNvSpPr>
          <p:nvPr/>
        </p:nvSpPr>
        <p:spPr bwMode="auto">
          <a:xfrm>
            <a:off x="228600" y="3429000"/>
            <a:ext cx="1371600" cy="5175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b="1"/>
              <a:t>Behavioural style</a:t>
            </a:r>
          </a:p>
        </p:txBody>
      </p:sp>
      <p:sp>
        <p:nvSpPr>
          <p:cNvPr id="19468" name="Text Box 12"/>
          <p:cNvSpPr txBox="1">
            <a:spLocks noChangeArrowheads="1"/>
          </p:cNvSpPr>
          <p:nvPr/>
        </p:nvSpPr>
        <p:spPr bwMode="auto">
          <a:xfrm>
            <a:off x="609600" y="990600"/>
            <a:ext cx="990600" cy="30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a:t>     High</a:t>
            </a:r>
          </a:p>
        </p:txBody>
      </p:sp>
      <p:sp>
        <p:nvSpPr>
          <p:cNvPr id="19469" name="Text Box 13"/>
          <p:cNvSpPr txBox="1">
            <a:spLocks noChangeArrowheads="1"/>
          </p:cNvSpPr>
          <p:nvPr/>
        </p:nvSpPr>
        <p:spPr bwMode="auto">
          <a:xfrm>
            <a:off x="685800" y="6019800"/>
            <a:ext cx="914400" cy="30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a:t>     Low</a:t>
            </a:r>
          </a:p>
        </p:txBody>
      </p:sp>
      <p:sp>
        <p:nvSpPr>
          <p:cNvPr id="19470" name="Oval 14"/>
          <p:cNvSpPr>
            <a:spLocks noChangeArrowheads="1"/>
          </p:cNvSpPr>
          <p:nvPr/>
        </p:nvSpPr>
        <p:spPr bwMode="auto">
          <a:xfrm>
            <a:off x="1829760" y="584676"/>
            <a:ext cx="2743200" cy="1219200"/>
          </a:xfrm>
          <a:prstGeom prst="ellipse">
            <a:avLst/>
          </a:prstGeom>
          <a:solidFill>
            <a:srgbClr val="C0C0C0"/>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r>
              <a:rPr lang="en-GB" sz="1200" b="1" dirty="0"/>
              <a:t>Employees placed here have an</a:t>
            </a:r>
          </a:p>
          <a:p>
            <a:pPr algn="ctr"/>
            <a:r>
              <a:rPr lang="en-GB" sz="1200" b="1" dirty="0"/>
              <a:t>effective behavioural style but</a:t>
            </a:r>
          </a:p>
          <a:p>
            <a:pPr algn="ctr"/>
            <a:r>
              <a:rPr lang="en-GB" sz="1200" b="1" dirty="0"/>
              <a:t>are not delivering well</a:t>
            </a:r>
          </a:p>
        </p:txBody>
      </p:sp>
      <p:sp>
        <p:nvSpPr>
          <p:cNvPr id="19471" name="Rectangle 15"/>
          <p:cNvSpPr>
            <a:spLocks noChangeArrowheads="1"/>
          </p:cNvSpPr>
          <p:nvPr/>
        </p:nvSpPr>
        <p:spPr bwMode="auto">
          <a:xfrm>
            <a:off x="1752600" y="1827194"/>
            <a:ext cx="2743200" cy="1143000"/>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i="1"/>
              <a:t>              </a:t>
            </a:r>
            <a:r>
              <a:rPr lang="en-GB" sz="1200" b="1" i="1"/>
              <a:t>Possible actions:</a:t>
            </a:r>
          </a:p>
          <a:p>
            <a:pPr>
              <a:buFontTx/>
              <a:buChar char="•"/>
            </a:pPr>
            <a:r>
              <a:rPr lang="en-GB" sz="1200" b="1" i="1"/>
              <a:t>  </a:t>
            </a:r>
            <a:r>
              <a:rPr lang="en-GB" sz="1200" b="1"/>
              <a:t>medium reward</a:t>
            </a:r>
          </a:p>
          <a:p>
            <a:pPr>
              <a:buFontTx/>
              <a:buChar char="•"/>
            </a:pPr>
            <a:r>
              <a:rPr lang="en-GB" sz="1200" b="1" i="1"/>
              <a:t>  </a:t>
            </a:r>
            <a:r>
              <a:rPr lang="en-GB" sz="1200" b="1"/>
              <a:t>provide</a:t>
            </a:r>
            <a:r>
              <a:rPr lang="en-GB" sz="1200" b="1" i="1"/>
              <a:t> </a:t>
            </a:r>
            <a:r>
              <a:rPr lang="en-GB" sz="1200" b="1"/>
              <a:t>feedback</a:t>
            </a:r>
          </a:p>
          <a:p>
            <a:pPr>
              <a:buFontTx/>
              <a:buChar char="•"/>
            </a:pPr>
            <a:r>
              <a:rPr lang="en-GB" sz="1200" b="1"/>
              <a:t> coach/train to improve delivery</a:t>
            </a:r>
          </a:p>
          <a:p>
            <a:pPr>
              <a:buFontTx/>
              <a:buChar char="•"/>
            </a:pPr>
            <a:r>
              <a:rPr lang="en-GB" sz="1200" b="1"/>
              <a:t> set milestones</a:t>
            </a:r>
          </a:p>
        </p:txBody>
      </p:sp>
      <p:sp>
        <p:nvSpPr>
          <p:cNvPr id="19472" name="Oval 16"/>
          <p:cNvSpPr>
            <a:spLocks noChangeArrowheads="1"/>
          </p:cNvSpPr>
          <p:nvPr/>
        </p:nvSpPr>
        <p:spPr bwMode="auto">
          <a:xfrm>
            <a:off x="1867860" y="3042726"/>
            <a:ext cx="2667000" cy="990600"/>
          </a:xfrm>
          <a:prstGeom prst="ellipse">
            <a:avLst/>
          </a:prstGeom>
          <a:solidFill>
            <a:srgbClr val="C0C0C0"/>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r>
              <a:rPr lang="en-GB" sz="1200" b="1"/>
              <a:t>Employees placed here have </a:t>
            </a:r>
          </a:p>
          <a:p>
            <a:pPr algn="ctr"/>
            <a:r>
              <a:rPr lang="en-GB" sz="1200" b="1"/>
              <a:t>both behavioural and</a:t>
            </a:r>
          </a:p>
          <a:p>
            <a:pPr algn="ctr"/>
            <a:r>
              <a:rPr lang="en-GB" sz="1200" b="1"/>
              <a:t>performance problems</a:t>
            </a:r>
          </a:p>
        </p:txBody>
      </p:sp>
      <p:sp>
        <p:nvSpPr>
          <p:cNvPr id="19473" name="Rectangle 17"/>
          <p:cNvSpPr>
            <a:spLocks noChangeArrowheads="1"/>
          </p:cNvSpPr>
          <p:nvPr/>
        </p:nvSpPr>
        <p:spPr bwMode="auto">
          <a:xfrm>
            <a:off x="1829760" y="4025840"/>
            <a:ext cx="2743200" cy="1295400"/>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i="1" dirty="0"/>
              <a:t>                </a:t>
            </a:r>
          </a:p>
          <a:p>
            <a:endParaRPr lang="en-GB" sz="1200" i="1" dirty="0"/>
          </a:p>
          <a:p>
            <a:endParaRPr lang="en-GB" sz="1200" i="1" dirty="0"/>
          </a:p>
          <a:p>
            <a:r>
              <a:rPr lang="en-GB" sz="1200" i="1" dirty="0"/>
              <a:t>                </a:t>
            </a:r>
            <a:r>
              <a:rPr lang="en-GB" sz="1200" b="1" i="1" dirty="0"/>
              <a:t>Possible actions:</a:t>
            </a:r>
          </a:p>
          <a:p>
            <a:pPr>
              <a:buFontTx/>
              <a:buChar char="•"/>
            </a:pPr>
            <a:r>
              <a:rPr lang="en-GB" sz="1200" b="1" i="1" dirty="0"/>
              <a:t> </a:t>
            </a:r>
            <a:r>
              <a:rPr lang="en-GB" sz="1200" b="1" dirty="0"/>
              <a:t>provide feedback</a:t>
            </a:r>
          </a:p>
          <a:p>
            <a:pPr>
              <a:buFontTx/>
              <a:buChar char="•"/>
            </a:pPr>
            <a:r>
              <a:rPr lang="en-GB" sz="1200" b="1" dirty="0"/>
              <a:t> coach</a:t>
            </a:r>
          </a:p>
          <a:p>
            <a:pPr>
              <a:buFontTx/>
              <a:buChar char="•"/>
            </a:pPr>
            <a:r>
              <a:rPr lang="en-GB" sz="1200" b="1" dirty="0"/>
              <a:t> set milestones</a:t>
            </a:r>
          </a:p>
          <a:p>
            <a:pPr>
              <a:buFontTx/>
              <a:buChar char="•"/>
            </a:pPr>
            <a:r>
              <a:rPr lang="en-GB" sz="1200" b="1" dirty="0"/>
              <a:t> monitor</a:t>
            </a:r>
          </a:p>
          <a:p>
            <a:pPr>
              <a:buFontTx/>
              <a:buChar char="•"/>
            </a:pPr>
            <a:r>
              <a:rPr lang="en-GB" sz="1200" b="1" dirty="0"/>
              <a:t> decision whether to continue or </a:t>
            </a:r>
          </a:p>
          <a:p>
            <a:r>
              <a:rPr lang="en-GB" sz="1200" b="1" dirty="0"/>
              <a:t>  end employment</a:t>
            </a:r>
          </a:p>
          <a:p>
            <a:pPr>
              <a:buFontTx/>
              <a:buChar char="•"/>
            </a:pPr>
            <a:endParaRPr lang="en-GB" sz="1200" b="1" dirty="0"/>
          </a:p>
          <a:p>
            <a:pPr>
              <a:buFontTx/>
              <a:buChar char="•"/>
            </a:pPr>
            <a:endParaRPr lang="en-GB" sz="1200" dirty="0"/>
          </a:p>
          <a:p>
            <a:endParaRPr lang="en-GB" sz="1200" i="1" dirty="0"/>
          </a:p>
        </p:txBody>
      </p:sp>
      <p:sp>
        <p:nvSpPr>
          <p:cNvPr id="19474" name="Oval 18"/>
          <p:cNvSpPr>
            <a:spLocks noChangeArrowheads="1"/>
          </p:cNvSpPr>
          <p:nvPr/>
        </p:nvSpPr>
        <p:spPr bwMode="auto">
          <a:xfrm>
            <a:off x="4914900" y="3042726"/>
            <a:ext cx="2743200" cy="990600"/>
          </a:xfrm>
          <a:prstGeom prst="ellipse">
            <a:avLst/>
          </a:prstGeom>
          <a:solidFill>
            <a:srgbClr val="C0C0C0"/>
          </a:solidFill>
          <a:ln w="9525">
            <a:solidFill>
              <a:schemeClr val="tx1"/>
            </a:solidFill>
            <a:round/>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r>
              <a:rPr lang="en-GB" sz="1200" b="1" dirty="0"/>
              <a:t>Employees placed here have </a:t>
            </a:r>
          </a:p>
          <a:p>
            <a:pPr algn="ctr"/>
            <a:r>
              <a:rPr lang="en-GB" sz="1200" b="1" dirty="0"/>
              <a:t>good business results </a:t>
            </a:r>
          </a:p>
          <a:p>
            <a:pPr algn="ctr"/>
            <a:r>
              <a:rPr lang="en-GB" sz="1200" b="1" dirty="0"/>
              <a:t>but need to focus on style</a:t>
            </a:r>
          </a:p>
        </p:txBody>
      </p:sp>
      <p:sp>
        <p:nvSpPr>
          <p:cNvPr id="19475" name="Rectangle 19"/>
          <p:cNvSpPr>
            <a:spLocks noChangeArrowheads="1"/>
          </p:cNvSpPr>
          <p:nvPr/>
        </p:nvSpPr>
        <p:spPr bwMode="auto">
          <a:xfrm>
            <a:off x="4914900" y="4059891"/>
            <a:ext cx="2743200" cy="1236009"/>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i="1"/>
              <a:t>            </a:t>
            </a:r>
            <a:r>
              <a:rPr lang="en-GB" sz="1200" b="1" i="1"/>
              <a:t>Possible actions:</a:t>
            </a:r>
          </a:p>
          <a:p>
            <a:pPr>
              <a:buFontTx/>
              <a:buChar char="•"/>
            </a:pPr>
            <a:r>
              <a:rPr lang="en-GB" sz="1200" b="1" i="1"/>
              <a:t> </a:t>
            </a:r>
            <a:r>
              <a:rPr lang="en-GB" sz="1200" b="1"/>
              <a:t>medium reward</a:t>
            </a:r>
          </a:p>
          <a:p>
            <a:pPr>
              <a:buFontTx/>
              <a:buChar char="•"/>
            </a:pPr>
            <a:r>
              <a:rPr lang="en-GB" sz="1200" b="1"/>
              <a:t> recognize contribution</a:t>
            </a:r>
          </a:p>
          <a:p>
            <a:pPr>
              <a:buFontTx/>
              <a:buChar char="•"/>
            </a:pPr>
            <a:r>
              <a:rPr lang="en-GB" sz="1200" b="1"/>
              <a:t> provide feedback</a:t>
            </a:r>
          </a:p>
          <a:p>
            <a:pPr>
              <a:buFontTx/>
              <a:buChar char="•"/>
            </a:pPr>
            <a:r>
              <a:rPr lang="en-GB" sz="1200" b="1"/>
              <a:t> coach to improve style</a:t>
            </a:r>
          </a:p>
          <a:p>
            <a:pPr>
              <a:buFontTx/>
              <a:buChar char="•"/>
            </a:pPr>
            <a:endParaRPr lang="en-GB" sz="1200" b="1"/>
          </a:p>
          <a:p>
            <a:pPr>
              <a:buFontTx/>
              <a:buChar char="•"/>
            </a:pPr>
            <a:endParaRPr lang="en-GB" sz="1200" b="1"/>
          </a:p>
        </p:txBody>
      </p:sp>
      <p:sp>
        <p:nvSpPr>
          <p:cNvPr id="19477" name="Text Box 21"/>
          <p:cNvSpPr txBox="1">
            <a:spLocks noChangeArrowheads="1"/>
          </p:cNvSpPr>
          <p:nvPr/>
        </p:nvSpPr>
        <p:spPr bwMode="auto">
          <a:xfrm>
            <a:off x="1254098" y="76200"/>
            <a:ext cx="6934200"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dirty="0">
                <a:solidFill>
                  <a:srgbClr val="C00000"/>
                </a:solidFill>
                <a:latin typeface="Arial" pitchFamily="34" charset="0"/>
                <a:cs typeface="Arial" pitchFamily="34" charset="0"/>
              </a:rPr>
              <a:t>EXAMPLE OF VISUAL (MATRIX) ASSESSMENT</a:t>
            </a:r>
          </a:p>
        </p:txBody>
      </p:sp>
    </p:spTree>
    <p:extLst>
      <p:ext uri="{BB962C8B-B14F-4D97-AF65-F5344CB8AC3E}">
        <p14:creationId xmlns="" xmlns:p14="http://schemas.microsoft.com/office/powerpoint/2010/main" val="1976658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9" name="Text Box 13"/>
          <p:cNvSpPr txBox="1">
            <a:spLocks noChangeArrowheads="1"/>
          </p:cNvSpPr>
          <p:nvPr/>
        </p:nvSpPr>
        <p:spPr bwMode="auto">
          <a:xfrm>
            <a:off x="685800" y="6019800"/>
            <a:ext cx="914400" cy="30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a:t>     Low</a:t>
            </a:r>
          </a:p>
        </p:txBody>
      </p:sp>
      <p:sp>
        <p:nvSpPr>
          <p:cNvPr id="19476" name="Text Box 20"/>
          <p:cNvSpPr txBox="1">
            <a:spLocks noChangeArrowheads="1"/>
          </p:cNvSpPr>
          <p:nvPr/>
        </p:nvSpPr>
        <p:spPr bwMode="auto">
          <a:xfrm>
            <a:off x="914400" y="228600"/>
            <a:ext cx="7391400" cy="3667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endParaRPr lang="en-US"/>
          </a:p>
        </p:txBody>
      </p:sp>
      <p:sp>
        <p:nvSpPr>
          <p:cNvPr id="19477" name="Text Box 21"/>
          <p:cNvSpPr txBox="1">
            <a:spLocks noChangeArrowheads="1"/>
          </p:cNvSpPr>
          <p:nvPr/>
        </p:nvSpPr>
        <p:spPr bwMode="auto">
          <a:xfrm>
            <a:off x="742950" y="228600"/>
            <a:ext cx="7734300" cy="95410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spcBef>
                <a:spcPct val="50000"/>
              </a:spcBef>
            </a:pPr>
            <a:r>
              <a:rPr lang="en-GB" sz="2800" b="1" dirty="0">
                <a:solidFill>
                  <a:srgbClr val="0070C0"/>
                </a:solidFill>
                <a:latin typeface="Arial" pitchFamily="34" charset="0"/>
                <a:cs typeface="Arial" pitchFamily="34" charset="0"/>
              </a:rPr>
              <a:t>EXAMPLE OF VISUAL (MATRIX) ASSESSMENT</a:t>
            </a:r>
          </a:p>
        </p:txBody>
      </p:sp>
      <p:sp>
        <p:nvSpPr>
          <p:cNvPr id="2" name="Rectangle 1">
            <a:extLst>
              <a:ext uri="{FF2B5EF4-FFF2-40B4-BE49-F238E27FC236}">
                <a16:creationId xmlns="" xmlns:a16="http://schemas.microsoft.com/office/drawing/2014/main" id="{E0D3A3F9-9746-4E06-917A-A6380AD83FC9}"/>
              </a:ext>
            </a:extLst>
          </p:cNvPr>
          <p:cNvSpPr/>
          <p:nvPr/>
        </p:nvSpPr>
        <p:spPr>
          <a:xfrm>
            <a:off x="651622" y="1690062"/>
            <a:ext cx="7916956" cy="3477875"/>
          </a:xfrm>
          <a:prstGeom prst="rect">
            <a:avLst/>
          </a:prstGeom>
        </p:spPr>
        <p:txBody>
          <a:bodyPr wrap="square">
            <a:spAutoFit/>
          </a:bodyPr>
          <a:lstStyle/>
          <a:p>
            <a:pPr marL="342900" indent="-342900">
              <a:buFont typeface="Wingdings" panose="05000000000000000000" pitchFamily="2" charset="2"/>
              <a:buChar char="Ø"/>
            </a:pPr>
            <a:r>
              <a:rPr lang="en-GB" sz="2000" dirty="0"/>
              <a:t>The vertical axis of the grid in this example assesses the behavioural style adopted by the individual in carrying out the role, i.e. inputs.</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The horizontal axis measures the level of business performance, i.e. outputs or what the individual delivers.</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The assessment can place someone anywhere in one of the four quadrants according to behavioural style and delivery.</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Examples of possible actions are provided.</a:t>
            </a:r>
          </a:p>
        </p:txBody>
      </p:sp>
    </p:spTree>
    <p:extLst>
      <p:ext uri="{BB962C8B-B14F-4D97-AF65-F5344CB8AC3E}">
        <p14:creationId xmlns="" xmlns:p14="http://schemas.microsoft.com/office/powerpoint/2010/main" val="417978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197767"/>
            <a:ext cx="8229600" cy="1143000"/>
          </a:xfrm>
        </p:spPr>
        <p:txBody>
          <a:bodyPr>
            <a:noAutofit/>
          </a:bodyPr>
          <a:lstStyle/>
          <a:p>
            <a:r>
              <a:rPr lang="en-US" sz="3200" b="1" dirty="0">
                <a:solidFill>
                  <a:srgbClr val="0070C0"/>
                </a:solidFill>
              </a:rPr>
              <a:t>Recording the performance agreement and review</a:t>
            </a:r>
            <a:endParaRPr lang="en-GB" sz="3200" b="1" dirty="0">
              <a:solidFill>
                <a:srgbClr val="0070C0"/>
              </a:solidFill>
            </a:endParaRPr>
          </a:p>
        </p:txBody>
      </p:sp>
      <p:sp>
        <p:nvSpPr>
          <p:cNvPr id="49155" name="Rectangle 3"/>
          <p:cNvSpPr>
            <a:spLocks noGrp="1" noChangeArrowheads="1"/>
          </p:cNvSpPr>
          <p:nvPr>
            <p:ph idx="1"/>
          </p:nvPr>
        </p:nvSpPr>
        <p:spPr>
          <a:xfrm>
            <a:off x="457200" y="1413357"/>
            <a:ext cx="8229600" cy="4031285"/>
          </a:xfrm>
        </p:spPr>
        <p:txBody>
          <a:bodyPr>
            <a:normAutofit lnSpcReduction="10000"/>
          </a:bodyPr>
          <a:lstStyle/>
          <a:p>
            <a:pPr marL="0" indent="0">
              <a:buNone/>
            </a:pPr>
            <a:r>
              <a:rPr lang="en-US" sz="2000" dirty="0"/>
              <a:t>The performance agreement and outcomes of a review can usefully be recorded on a performance management form.</a:t>
            </a:r>
          </a:p>
          <a:p>
            <a:pPr marL="0" indent="0">
              <a:buNone/>
            </a:pPr>
            <a:endParaRPr lang="en-US" sz="2000" dirty="0"/>
          </a:p>
          <a:p>
            <a:pPr marL="228600" indent="-228600">
              <a:buFontTx/>
              <a:buChar char="•"/>
            </a:pPr>
            <a:r>
              <a:rPr lang="en-US" sz="2000" dirty="0">
                <a:latin typeface="Arial" pitchFamily="34" charset="0"/>
                <a:cs typeface="Arial" pitchFamily="34" charset="0"/>
              </a:rPr>
              <a:t>A performance review form should serve as a working document.  </a:t>
            </a:r>
          </a:p>
          <a:p>
            <a:pPr marL="228600" indent="-228600">
              <a:buFontTx/>
              <a:buChar char="•"/>
            </a:pPr>
            <a:r>
              <a:rPr lang="en-US" sz="2000" dirty="0">
                <a:latin typeface="Arial" pitchFamily="34" charset="0"/>
                <a:cs typeface="Arial" pitchFamily="34" charset="0"/>
              </a:rPr>
              <a:t>It should be regularly used by managers and individuals as a reference document on objectives and plans when reviewing progress.</a:t>
            </a:r>
          </a:p>
          <a:p>
            <a:pPr marL="228600" indent="-228600">
              <a:buFontTx/>
              <a:buChar char="•"/>
            </a:pPr>
            <a:r>
              <a:rPr lang="en-US" sz="2000" dirty="0">
                <a:latin typeface="Arial" pitchFamily="34" charset="0"/>
                <a:cs typeface="Arial" pitchFamily="34" charset="0"/>
              </a:rPr>
              <a:t>It is a means of recording agreements on performance achievements and actions to be taken to improve performance or develop competence and skills.</a:t>
            </a:r>
          </a:p>
          <a:p>
            <a:pPr marL="228600" indent="-228600">
              <a:buFontTx/>
              <a:buChar char="•"/>
            </a:pPr>
            <a:r>
              <a:rPr lang="en-US" sz="2000" dirty="0">
                <a:latin typeface="Arial" pitchFamily="34" charset="0"/>
                <a:cs typeface="Arial" pitchFamily="34" charset="0"/>
              </a:rPr>
              <a:t>It should be dog-eared from much use. It should not be condemned to molder away in a file. An example of a form is given in the next two slides.</a:t>
            </a:r>
            <a:endParaRPr lang="en-GB" sz="2000" dirty="0">
              <a:latin typeface="Arial" pitchFamily="34" charset="0"/>
              <a:cs typeface="Arial" pitchFamily="34" charset="0"/>
            </a:endParaRPr>
          </a:p>
        </p:txBody>
      </p:sp>
    </p:spTree>
    <p:extLst>
      <p:ext uri="{BB962C8B-B14F-4D97-AF65-F5344CB8AC3E}">
        <p14:creationId xmlns="" xmlns:p14="http://schemas.microsoft.com/office/powerpoint/2010/main" val="255099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 calcmode="lin" valueType="num">
                                      <p:cBhvr additive="base">
                                        <p:cTn id="7"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91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9155">
                                            <p:txEl>
                                              <p:pRg st="2" end="2"/>
                                            </p:txEl>
                                          </p:spTgt>
                                        </p:tgtEl>
                                        <p:attrNameLst>
                                          <p:attrName>style.visibility</p:attrName>
                                        </p:attrNameLst>
                                      </p:cBhvr>
                                      <p:to>
                                        <p:strVal val="visible"/>
                                      </p:to>
                                    </p:set>
                                    <p:anim calcmode="lin" valueType="num">
                                      <p:cBhvr additive="base">
                                        <p:cTn id="13"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91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9155">
                                            <p:txEl>
                                              <p:pRg st="3" end="3"/>
                                            </p:txEl>
                                          </p:spTgt>
                                        </p:tgtEl>
                                        <p:attrNameLst>
                                          <p:attrName>style.visibility</p:attrName>
                                        </p:attrNameLst>
                                      </p:cBhvr>
                                      <p:to>
                                        <p:strVal val="visible"/>
                                      </p:to>
                                    </p:set>
                                    <p:anim calcmode="lin" valueType="num">
                                      <p:cBhvr additive="base">
                                        <p:cTn id="19"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91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9155">
                                            <p:txEl>
                                              <p:pRg st="4" end="4"/>
                                            </p:txEl>
                                          </p:spTgt>
                                        </p:tgtEl>
                                        <p:attrNameLst>
                                          <p:attrName>style.visibility</p:attrName>
                                        </p:attrNameLst>
                                      </p:cBhvr>
                                      <p:to>
                                        <p:strVal val="visible"/>
                                      </p:to>
                                    </p:set>
                                    <p:anim calcmode="lin" valueType="num">
                                      <p:cBhvr additive="base">
                                        <p:cTn id="25"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91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9155">
                                            <p:txEl>
                                              <p:pRg st="5" end="5"/>
                                            </p:txEl>
                                          </p:spTgt>
                                        </p:tgtEl>
                                        <p:attrNameLst>
                                          <p:attrName>style.visibility</p:attrName>
                                        </p:attrNameLst>
                                      </p:cBhvr>
                                      <p:to>
                                        <p:strVal val="visible"/>
                                      </p:to>
                                    </p:set>
                                    <p:anim calcmode="lin" valueType="num">
                                      <p:cBhvr additive="base">
                                        <p:cTn id="31"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915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Group 2"/>
          <p:cNvGraphicFramePr>
            <a:graphicFrameLocks noGrp="1"/>
          </p:cNvGraphicFramePr>
          <p:nvPr>
            <p:extLst>
              <p:ext uri="{D42A27DB-BD31-4B8C-83A1-F6EECF244321}">
                <p14:modId xmlns="" xmlns:p14="http://schemas.microsoft.com/office/powerpoint/2010/main" val="1133012436"/>
              </p:ext>
            </p:extLst>
          </p:nvPr>
        </p:nvGraphicFramePr>
        <p:xfrm>
          <a:off x="1926452" y="581426"/>
          <a:ext cx="5204331" cy="5230368"/>
        </p:xfrm>
        <a:graphic>
          <a:graphicData uri="http://schemas.openxmlformats.org/drawingml/2006/table">
            <a:tbl>
              <a:tblPr/>
              <a:tblGrid>
                <a:gridCol w="1303724">
                  <a:extLst>
                    <a:ext uri="{9D8B030D-6E8A-4147-A177-3AD203B41FA5}">
                      <a16:colId xmlns="" xmlns:a16="http://schemas.microsoft.com/office/drawing/2014/main" val="20000"/>
                    </a:ext>
                  </a:extLst>
                </a:gridCol>
                <a:gridCol w="1303724">
                  <a:extLst>
                    <a:ext uri="{9D8B030D-6E8A-4147-A177-3AD203B41FA5}">
                      <a16:colId xmlns="" xmlns:a16="http://schemas.microsoft.com/office/drawing/2014/main" val="20001"/>
                    </a:ext>
                  </a:extLst>
                </a:gridCol>
                <a:gridCol w="1303724">
                  <a:extLst>
                    <a:ext uri="{9D8B030D-6E8A-4147-A177-3AD203B41FA5}">
                      <a16:colId xmlns="" xmlns:a16="http://schemas.microsoft.com/office/drawing/2014/main" val="20002"/>
                    </a:ext>
                  </a:extLst>
                </a:gridCol>
                <a:gridCol w="1293159">
                  <a:extLst>
                    <a:ext uri="{9D8B030D-6E8A-4147-A177-3AD203B41FA5}">
                      <a16:colId xmlns="" xmlns:a16="http://schemas.microsoft.com/office/drawing/2014/main" val="20003"/>
                    </a:ext>
                  </a:extLst>
                </a:gridCol>
              </a:tblGrid>
              <a:tr h="266254">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ea typeface="ＭＳ Ｐゴシック" charset="0"/>
                          <a:cs typeface="Arial" charset="0"/>
                        </a:rPr>
                        <a:t>PERFORMANCE AND DEVELOPMENT: AGREEMENT AND REVIEW</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0"/>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Name: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Forename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1"/>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Job title: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Department: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2"/>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Reviewer</a:t>
                      </a:r>
                      <a:r>
                        <a:rPr kumimoji="0" lang="ja-JP" altLang="en-GB" sz="1200" b="0" i="0" u="none" strike="noStrike" cap="none" normalizeH="0" baseline="0">
                          <a:ln>
                            <a:noFill/>
                          </a:ln>
                          <a:solidFill>
                            <a:schemeClr val="tx1"/>
                          </a:solidFill>
                          <a:effectLst/>
                          <a:latin typeface="Arial"/>
                          <a:ea typeface="ＭＳ Ｐゴシック" charset="0"/>
                          <a:cs typeface="Arial" charset="0"/>
                        </a:rPr>
                        <a:t>’</a:t>
                      </a:r>
                      <a:r>
                        <a:rPr kumimoji="0" lang="en-GB" sz="1200" b="0" i="0" u="none" strike="noStrike" cap="none" normalizeH="0" baseline="0">
                          <a:ln>
                            <a:noFill/>
                          </a:ln>
                          <a:solidFill>
                            <a:schemeClr val="tx1"/>
                          </a:solidFill>
                          <a:effectLst/>
                          <a:latin typeface="Arial" charset="0"/>
                          <a:ea typeface="ＭＳ Ｐゴシック" charset="0"/>
                          <a:cs typeface="Arial" charset="0"/>
                        </a:rPr>
                        <a:t>s name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Job title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3"/>
                  </a:ext>
                </a:extLst>
              </a:tr>
              <a:tr h="266254">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ea typeface="ＭＳ Ｐゴシック" charset="0"/>
                          <a:cs typeface="Arial" charset="0"/>
                        </a:rPr>
                        <a:t>PERFORMANCE AND DEVELOPMENT AGREEMENT</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4"/>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Objectives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Performance measures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5"/>
                  </a:ext>
                </a:extLst>
              </a:tr>
              <a:tr h="905265">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6"/>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Competencies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Agrred actions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7"/>
                  </a:ext>
                </a:extLst>
              </a:tr>
              <a:tr h="905265">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8"/>
                  </a:ext>
                </a:extLst>
              </a:tr>
              <a:tr h="266254">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ea typeface="ＭＳ Ｐゴシック" charset="0"/>
                          <a:cs typeface="Arial" charset="0"/>
                        </a:rPr>
                        <a:t>PERSONAL DEVELOPMENT PLAN</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9"/>
                  </a:ext>
                </a:extLst>
              </a:tr>
              <a:tr h="44375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Learning need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How it will be met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Action by whom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Completion date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10"/>
                  </a:ext>
                </a:extLst>
              </a:tr>
              <a:tr h="6922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11"/>
                  </a:ext>
                </a:extLst>
              </a:tr>
            </a:tbl>
          </a:graphicData>
        </a:graphic>
      </p:graphicFrame>
      <p:sp>
        <p:nvSpPr>
          <p:cNvPr id="13360" name="Text Box 48"/>
          <p:cNvSpPr txBox="1">
            <a:spLocks noChangeArrowheads="1"/>
          </p:cNvSpPr>
          <p:nvPr/>
        </p:nvSpPr>
        <p:spPr bwMode="auto">
          <a:xfrm>
            <a:off x="457200" y="98612"/>
            <a:ext cx="81534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400" b="1" dirty="0">
                <a:solidFill>
                  <a:srgbClr val="0070C0"/>
                </a:solidFill>
                <a:latin typeface="Arial" pitchFamily="34" charset="0"/>
                <a:cs typeface="Arial" pitchFamily="34" charset="0"/>
              </a:rPr>
              <a:t>PERFORMANCE MANAGEMENT FORM PART 1</a:t>
            </a:r>
          </a:p>
        </p:txBody>
      </p:sp>
    </p:spTree>
    <p:extLst>
      <p:ext uri="{BB962C8B-B14F-4D97-AF65-F5344CB8AC3E}">
        <p14:creationId xmlns="" xmlns:p14="http://schemas.microsoft.com/office/powerpoint/2010/main" val="40541935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Group 2"/>
          <p:cNvGraphicFramePr>
            <a:graphicFrameLocks noGrp="1"/>
          </p:cNvGraphicFramePr>
          <p:nvPr>
            <p:extLst>
              <p:ext uri="{D42A27DB-BD31-4B8C-83A1-F6EECF244321}">
                <p14:modId xmlns="" xmlns:p14="http://schemas.microsoft.com/office/powerpoint/2010/main" val="3729378187"/>
              </p:ext>
            </p:extLst>
          </p:nvPr>
        </p:nvGraphicFramePr>
        <p:xfrm>
          <a:off x="1524000" y="745711"/>
          <a:ext cx="6096000" cy="4935412"/>
        </p:xfrm>
        <a:graphic>
          <a:graphicData uri="http://schemas.openxmlformats.org/drawingml/2006/table">
            <a:tbl>
              <a:tblPr/>
              <a:tblGrid>
                <a:gridCol w="3048000">
                  <a:extLst>
                    <a:ext uri="{9D8B030D-6E8A-4147-A177-3AD203B41FA5}">
                      <a16:colId xmlns="" xmlns:a16="http://schemas.microsoft.com/office/drawing/2014/main" val="20000"/>
                    </a:ext>
                  </a:extLst>
                </a:gridCol>
                <a:gridCol w="3048000">
                  <a:extLst>
                    <a:ext uri="{9D8B030D-6E8A-4147-A177-3AD203B41FA5}">
                      <a16:colId xmlns="" xmlns:a16="http://schemas.microsoft.com/office/drawing/2014/main" val="20001"/>
                    </a:ext>
                  </a:extLst>
                </a:gridCol>
              </a:tblGrid>
              <a:tr h="450850">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ea typeface="ＭＳ Ｐゴシック" charset="0"/>
                          <a:cs typeface="Arial" charset="0"/>
                        </a:rPr>
                        <a:t>PERFORMANCE AND DEVELOPMENT REVIEW</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0"/>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Objectives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Achievements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1"/>
                  </a:ext>
                </a:extLst>
              </a:tr>
              <a:tr h="4508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2"/>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Competencies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Actions taken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3"/>
                  </a:ext>
                </a:extLst>
              </a:tr>
              <a:tr h="4508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4"/>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Development needs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Actions taken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5"/>
                  </a:ext>
                </a:extLst>
              </a:tr>
              <a:tr h="4508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 xmlns:a16="http://schemas.microsoft.com/office/drawing/2014/main" val="10006"/>
                  </a:ext>
                </a:extLst>
              </a:tr>
              <a:tr h="452438">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Comments by reviewer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7"/>
                  </a:ext>
                </a:extLst>
              </a:tr>
              <a:tr h="450850">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ea typeface="ＭＳ Ｐゴシック" charset="0"/>
                          <a:cs typeface="Arial" charset="0"/>
                        </a:rPr>
                        <a:t>Comments by person reviewed</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 xmlns:a16="http://schemas.microsoft.com/office/drawing/2014/main" val="10008"/>
                  </a:ext>
                </a:extLst>
              </a:tr>
            </a:tbl>
          </a:graphicData>
        </a:graphic>
      </p:graphicFrame>
      <p:sp>
        <p:nvSpPr>
          <p:cNvPr id="14367" name="Text Box 31"/>
          <p:cNvSpPr txBox="1">
            <a:spLocks noChangeArrowheads="1"/>
          </p:cNvSpPr>
          <p:nvPr/>
        </p:nvSpPr>
        <p:spPr bwMode="auto">
          <a:xfrm>
            <a:off x="914400" y="110998"/>
            <a:ext cx="73914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400" b="1" dirty="0">
                <a:solidFill>
                  <a:srgbClr val="0070C0"/>
                </a:solidFill>
                <a:latin typeface="Arial" pitchFamily="34" charset="0"/>
                <a:cs typeface="Arial" pitchFamily="34" charset="0"/>
              </a:rPr>
              <a:t>PERFORMANCE MANAGEMENT FORM PART 2</a:t>
            </a:r>
          </a:p>
        </p:txBody>
      </p:sp>
      <p:sp>
        <p:nvSpPr>
          <p:cNvPr id="14368" name="Rectangle 32"/>
          <p:cNvSpPr>
            <a:spLocks noGrp="1" noChangeArrowheads="1"/>
          </p:cNvSpPr>
          <p:nvPr>
            <p:ph type="body" idx="4294967295"/>
          </p:nvPr>
        </p:nvSpPr>
        <p:spPr>
          <a:xfrm>
            <a:off x="0" y="1600200"/>
            <a:ext cx="8229600" cy="4525963"/>
          </a:xfrm>
        </p:spPr>
        <p:txBody>
          <a:bodyPr/>
          <a:lstStyle/>
          <a:p>
            <a:endParaRPr lang="en-US" sz="1800"/>
          </a:p>
          <a:p>
            <a:endParaRPr lang="en-US" sz="2000"/>
          </a:p>
        </p:txBody>
      </p:sp>
    </p:spTree>
    <p:extLst>
      <p:ext uri="{BB962C8B-B14F-4D97-AF65-F5344CB8AC3E}">
        <p14:creationId xmlns="" xmlns:p14="http://schemas.microsoft.com/office/powerpoint/2010/main" val="5095136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167062"/>
            <a:ext cx="8229600" cy="685866"/>
          </a:xfrm>
        </p:spPr>
        <p:txBody>
          <a:bodyPr>
            <a:normAutofit/>
          </a:bodyPr>
          <a:lstStyle/>
          <a:p>
            <a:r>
              <a:rPr lang="en-US" sz="3200" b="1" dirty="0">
                <a:solidFill>
                  <a:srgbClr val="0070C0"/>
                </a:solidFill>
                <a:latin typeface="Arial" pitchFamily="34" charset="0"/>
                <a:cs typeface="Arial" pitchFamily="34" charset="0"/>
              </a:rPr>
              <a:t>360-DEGREE FEEDBACK</a:t>
            </a:r>
            <a:endParaRPr lang="en-GB" sz="3200" b="1" dirty="0">
              <a:solidFill>
                <a:srgbClr val="0070C0"/>
              </a:solidFill>
              <a:latin typeface="Arial" pitchFamily="34" charset="0"/>
              <a:cs typeface="Arial" pitchFamily="34" charset="0"/>
            </a:endParaRPr>
          </a:p>
        </p:txBody>
      </p:sp>
      <p:sp>
        <p:nvSpPr>
          <p:cNvPr id="51203" name="Rectangle 3"/>
          <p:cNvSpPr>
            <a:spLocks noGrp="1" noChangeArrowheads="1"/>
          </p:cNvSpPr>
          <p:nvPr>
            <p:ph idx="1"/>
          </p:nvPr>
        </p:nvSpPr>
        <p:spPr>
          <a:xfrm>
            <a:off x="457200" y="1432113"/>
            <a:ext cx="8229600" cy="3370410"/>
          </a:xfrm>
        </p:spPr>
        <p:txBody>
          <a:bodyPr>
            <a:normAutofit/>
          </a:bodyPr>
          <a:lstStyle/>
          <a:p>
            <a:pPr>
              <a:buFont typeface="Wingdings" panose="05000000000000000000" pitchFamily="2" charset="2"/>
              <a:buChar char="Ø"/>
            </a:pPr>
            <a:r>
              <a:rPr lang="en-US" sz="2400" dirty="0">
                <a:latin typeface="Arial" pitchFamily="34" charset="0"/>
                <a:cs typeface="Arial" pitchFamily="34" charset="0"/>
              </a:rPr>
              <a:t>360-degree feedback, also known as multi-source feedback, is a process in which someone’s performance is assessed, and feedback is given by a number of people who may include their manager, subordinates, colleagues and customers.</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Assessments take the form of ratings against various performance dimensions. </a:t>
            </a:r>
          </a:p>
        </p:txBody>
      </p:sp>
    </p:spTree>
    <p:extLst>
      <p:ext uri="{BB962C8B-B14F-4D97-AF65-F5344CB8AC3E}">
        <p14:creationId xmlns="" xmlns:p14="http://schemas.microsoft.com/office/powerpoint/2010/main" val="331798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 calcmode="lin" valueType="num">
                                      <p:cBhvr additive="base">
                                        <p:cTn id="7" dur="5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03">
                                            <p:txEl>
                                              <p:pRg st="2" end="2"/>
                                            </p:txEl>
                                          </p:spTgt>
                                        </p:tgtEl>
                                        <p:attrNameLst>
                                          <p:attrName>style.visibility</p:attrName>
                                        </p:attrNameLst>
                                      </p:cBhvr>
                                      <p:to>
                                        <p:strVal val="visible"/>
                                      </p:to>
                                    </p:set>
                                    <p:anim calcmode="lin" valueType="num">
                                      <p:cBhvr additive="base">
                                        <p:cTn id="13" dur="500" fill="hold"/>
                                        <p:tgtEl>
                                          <p:spTgt spid="5120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0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167062"/>
            <a:ext cx="8229600" cy="685866"/>
          </a:xfrm>
        </p:spPr>
        <p:txBody>
          <a:bodyPr>
            <a:normAutofit/>
          </a:bodyPr>
          <a:lstStyle/>
          <a:p>
            <a:r>
              <a:rPr lang="en-US" sz="3200" b="1" dirty="0">
                <a:solidFill>
                  <a:srgbClr val="0070C0"/>
                </a:solidFill>
                <a:latin typeface="Arial" pitchFamily="34" charset="0"/>
                <a:cs typeface="Arial" pitchFamily="34" charset="0"/>
              </a:rPr>
              <a:t>360-DEGREE FEEDBACK</a:t>
            </a:r>
            <a:endParaRPr lang="en-GB" sz="3200" b="1" dirty="0">
              <a:solidFill>
                <a:srgbClr val="0070C0"/>
              </a:solidFill>
              <a:latin typeface="Arial" pitchFamily="34" charset="0"/>
              <a:cs typeface="Arial" pitchFamily="34" charset="0"/>
            </a:endParaRPr>
          </a:p>
        </p:txBody>
      </p:sp>
      <p:sp>
        <p:nvSpPr>
          <p:cNvPr id="51203" name="Rectangle 3"/>
          <p:cNvSpPr>
            <a:spLocks noGrp="1" noChangeArrowheads="1"/>
          </p:cNvSpPr>
          <p:nvPr>
            <p:ph idx="1"/>
          </p:nvPr>
        </p:nvSpPr>
        <p:spPr>
          <a:xfrm>
            <a:off x="457200" y="1159808"/>
            <a:ext cx="8229600" cy="4538383"/>
          </a:xfrm>
        </p:spPr>
        <p:txBody>
          <a:bodyPr>
            <a:normAutofit lnSpcReduction="10000"/>
          </a:bodyPr>
          <a:lstStyle/>
          <a:p>
            <a:pPr>
              <a:buFont typeface="Wingdings" panose="05000000000000000000" pitchFamily="2" charset="2"/>
              <a:buChar char="Ø"/>
            </a:pPr>
            <a:r>
              <a:rPr lang="en-US" sz="2400" dirty="0">
                <a:latin typeface="Arial" pitchFamily="34" charset="0"/>
                <a:cs typeface="Arial" pitchFamily="34" charset="0"/>
              </a:rPr>
              <a:t>The term 360-degree feedback is sometimes used loosely to describe upward feedback where this is given by subordinates to their managers. This is the most common approach and is more properly described as 180-degree feedback. </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Feedback may be presented direct to individuals, or to their managers, or both. </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Expert counseling and coaching for individuals as a result of the feedback may be provided by a member of the HR department or an outside consultant.</a:t>
            </a:r>
            <a:endParaRPr lang="en-GB" sz="2400" dirty="0">
              <a:latin typeface="Arial" pitchFamily="34" charset="0"/>
              <a:cs typeface="Arial" pitchFamily="34" charset="0"/>
            </a:endParaRPr>
          </a:p>
        </p:txBody>
      </p:sp>
    </p:spTree>
    <p:extLst>
      <p:ext uri="{BB962C8B-B14F-4D97-AF65-F5344CB8AC3E}">
        <p14:creationId xmlns="" xmlns:p14="http://schemas.microsoft.com/office/powerpoint/2010/main" val="336126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 calcmode="lin" valueType="num">
                                      <p:cBhvr additive="base">
                                        <p:cTn id="7" dur="5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03">
                                            <p:txEl>
                                              <p:pRg st="2" end="2"/>
                                            </p:txEl>
                                          </p:spTgt>
                                        </p:tgtEl>
                                        <p:attrNameLst>
                                          <p:attrName>style.visibility</p:attrName>
                                        </p:attrNameLst>
                                      </p:cBhvr>
                                      <p:to>
                                        <p:strVal val="visible"/>
                                      </p:to>
                                    </p:set>
                                    <p:anim calcmode="lin" valueType="num">
                                      <p:cBhvr additive="base">
                                        <p:cTn id="13" dur="500" fill="hold"/>
                                        <p:tgtEl>
                                          <p:spTgt spid="5120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0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03">
                                            <p:txEl>
                                              <p:pRg st="4" end="4"/>
                                            </p:txEl>
                                          </p:spTgt>
                                        </p:tgtEl>
                                        <p:attrNameLst>
                                          <p:attrName>style.visibility</p:attrName>
                                        </p:attrNameLst>
                                      </p:cBhvr>
                                      <p:to>
                                        <p:strVal val="visible"/>
                                      </p:to>
                                    </p:set>
                                    <p:anim calcmode="lin" valueType="num">
                                      <p:cBhvr additive="base">
                                        <p:cTn id="19" dur="500" fill="hold"/>
                                        <p:tgtEl>
                                          <p:spTgt spid="5120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0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View the following performance review </a:t>
            </a:r>
            <a:r>
              <a:rPr lang="en-GB" dirty="0" err="1"/>
              <a:t>youtube</a:t>
            </a:r>
            <a:r>
              <a:rPr lang="en-GB" dirty="0"/>
              <a:t> clip.</a:t>
            </a:r>
          </a:p>
          <a:p>
            <a:endParaRPr lang="en-GB" dirty="0"/>
          </a:p>
          <a:p>
            <a:r>
              <a:rPr lang="en-GB" dirty="0"/>
              <a:t>List the mistakes the manager makes whilst undertaking the performance review.</a:t>
            </a:r>
          </a:p>
          <a:p>
            <a:endParaRPr lang="en-GB" dirty="0"/>
          </a:p>
          <a:p>
            <a:r>
              <a:rPr lang="en-GB" dirty="0"/>
              <a:t>How could the employee have prepared for the performance </a:t>
            </a:r>
            <a:r>
              <a:rPr lang="en-GB"/>
              <a:t>management review.</a:t>
            </a:r>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068B8D-CE33-4E52-A707-72879DE38A0C}" type="slidenum">
              <a:rPr lang="en-GB" smtClean="0"/>
              <a:pPr/>
              <a:t>22</a:t>
            </a:fld>
            <a:endParaRPr lang="en-GB" dirty="0"/>
          </a:p>
        </p:txBody>
      </p:sp>
      <p:sp>
        <p:nvSpPr>
          <p:cNvPr id="5" name="Title 4"/>
          <p:cNvSpPr>
            <a:spLocks noGrp="1"/>
          </p:cNvSpPr>
          <p:nvPr>
            <p:ph type="title"/>
          </p:nvPr>
        </p:nvSpPr>
        <p:spPr/>
        <p:txBody>
          <a:bodyPr/>
          <a:lstStyle/>
          <a:p>
            <a:r>
              <a:rPr lang="en-GB" dirty="0" smtClean="0"/>
              <a:t>Activity 1- </a:t>
            </a:r>
            <a:r>
              <a:rPr lang="en-GB" dirty="0" smtClean="0"/>
              <a:t>Individual </a:t>
            </a:r>
            <a:r>
              <a:rPr lang="en-GB" dirty="0"/>
              <a:t>Activity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endParaRPr lang="en-GB" dirty="0"/>
          </a:p>
          <a:p>
            <a:r>
              <a:rPr lang="en-GB" dirty="0">
                <a:hlinkClick r:id="rId2"/>
              </a:rPr>
              <a:t>http://www.youtube.com/watch?v=unmKnS5jPOc</a:t>
            </a:r>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068B8D-CE33-4E52-A707-72879DE38A0C}" type="slidenum">
              <a:rPr lang="en-GB" smtClean="0"/>
              <a:pPr/>
              <a:t>23</a:t>
            </a:fld>
            <a:endParaRPr lang="en-GB" dirty="0"/>
          </a:p>
        </p:txBody>
      </p:sp>
      <p:sp>
        <p:nvSpPr>
          <p:cNvPr id="5" name="Title 4"/>
          <p:cNvSpPr>
            <a:spLocks noGrp="1"/>
          </p:cNvSpPr>
          <p:nvPr>
            <p:ph type="title"/>
          </p:nvPr>
        </p:nvSpPr>
        <p:spPr/>
        <p:txBody>
          <a:bodyPr/>
          <a:lstStyle/>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pPr>
              <a:buNone/>
            </a:pPr>
            <a:r>
              <a:rPr lang="en-GB" dirty="0" smtClean="0"/>
              <a:t>Complete the week 4 performance </a:t>
            </a:r>
          </a:p>
          <a:p>
            <a:pPr>
              <a:buNone/>
            </a:pPr>
            <a:r>
              <a:rPr lang="en-GB" dirty="0" smtClean="0"/>
              <a:t>management quiz on </a:t>
            </a:r>
            <a:r>
              <a:rPr lang="en-GB" dirty="0" err="1" smtClean="0"/>
              <a:t>moodle</a:t>
            </a:r>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068B8D-CE33-4E52-A707-72879DE38A0C}" type="slidenum">
              <a:rPr lang="en-GB" smtClean="0"/>
              <a:pPr/>
              <a:t>24</a:t>
            </a:fld>
            <a:endParaRPr lang="en-GB" dirty="0"/>
          </a:p>
        </p:txBody>
      </p:sp>
      <p:sp>
        <p:nvSpPr>
          <p:cNvPr id="5" name="Title 4"/>
          <p:cNvSpPr>
            <a:spLocks noGrp="1"/>
          </p:cNvSpPr>
          <p:nvPr>
            <p:ph type="title"/>
          </p:nvPr>
        </p:nvSpPr>
        <p:spPr/>
        <p:txBody>
          <a:bodyPr/>
          <a:lstStyle/>
          <a:p>
            <a:r>
              <a:rPr lang="en-GB" dirty="0" smtClean="0"/>
              <a:t>Activity 2</a:t>
            </a:r>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193</TotalTime>
  <Words>2469</Words>
  <Application>Microsoft Office PowerPoint</Application>
  <PresentationFormat>On-screen Show (4:3)</PresentationFormat>
  <Paragraphs>304</Paragraphs>
  <Slides>24</Slides>
  <Notes>21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20140311PresentationUWTSDTemplate</vt:lpstr>
      <vt:lpstr>Slide 1</vt:lpstr>
      <vt:lpstr> THE PROCESS OF PERFORMANCE MANAGEMENT: SESSION PLAN </vt:lpstr>
      <vt:lpstr>Slide 3</vt:lpstr>
      <vt:lpstr>Why are performance management systems necessary?</vt:lpstr>
      <vt:lpstr>Slide 5</vt:lpstr>
      <vt:lpstr>PERFORMANCE MANAGEMENT PROCESSES</vt:lpstr>
      <vt:lpstr>‘SMART’ OBJECTIVES</vt:lpstr>
      <vt:lpstr>METHODS OF ASSESSMENT</vt:lpstr>
      <vt:lpstr>OVERALL ASSESSMENT</vt:lpstr>
      <vt:lpstr>OVERALL ASSESSMENT</vt:lpstr>
      <vt:lpstr>RATING</vt:lpstr>
      <vt:lpstr>EXAMPLE OF VERBAL RATING SCALE</vt:lpstr>
      <vt:lpstr>PROBLEMS WITH RATINGS</vt:lpstr>
      <vt:lpstr>VISUAL ASSESSMENT</vt:lpstr>
      <vt:lpstr>Slide 15</vt:lpstr>
      <vt:lpstr>Slide 16</vt:lpstr>
      <vt:lpstr>Recording the performance agreement and review</vt:lpstr>
      <vt:lpstr>Slide 18</vt:lpstr>
      <vt:lpstr>Slide 19</vt:lpstr>
      <vt:lpstr>360-DEGREE FEEDBACK</vt:lpstr>
      <vt:lpstr>360-DEGREE FEEDBACK</vt:lpstr>
      <vt:lpstr>Activity 1- Individual Activity</vt:lpstr>
      <vt:lpstr>Slide 23</vt:lpstr>
      <vt:lpstr>Activity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Mamun Abdullah</dc:creator>
  <cp:lastModifiedBy>Comment</cp:lastModifiedBy>
  <cp:revision>18</cp:revision>
  <dcterms:created xsi:type="dcterms:W3CDTF">2019-05-24T13:43:26Z</dcterms:created>
  <dcterms:modified xsi:type="dcterms:W3CDTF">2023-05-05T12:26:38Z</dcterms:modified>
</cp:coreProperties>
</file>