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301" r:id="rId3"/>
    <p:sldId id="275" r:id="rId4"/>
    <p:sldId id="299" r:id="rId5"/>
    <p:sldId id="300" r:id="rId6"/>
    <p:sldId id="274" r:id="rId7"/>
    <p:sldId id="272" r:id="rId8"/>
    <p:sldId id="273" r:id="rId9"/>
    <p:sldId id="258" r:id="rId10"/>
    <p:sldId id="259" r:id="rId11"/>
    <p:sldId id="260" r:id="rId12"/>
    <p:sldId id="261" r:id="rId13"/>
    <p:sldId id="270" r:id="rId14"/>
    <p:sldId id="263" r:id="rId15"/>
    <p:sldId id="262" r:id="rId16"/>
    <p:sldId id="265" r:id="rId17"/>
    <p:sldId id="264" r:id="rId18"/>
    <p:sldId id="266" r:id="rId19"/>
    <p:sldId id="267" r:id="rId20"/>
    <p:sldId id="268" r:id="rId21"/>
    <p:sldId id="269" r:id="rId22"/>
    <p:sldId id="276" r:id="rId23"/>
    <p:sldId id="278" r:id="rId24"/>
    <p:sldId id="280" r:id="rId25"/>
    <p:sldId id="281" r:id="rId26"/>
    <p:sldId id="282" r:id="rId27"/>
    <p:sldId id="283" r:id="rId28"/>
    <p:sldId id="284" r:id="rId29"/>
    <p:sldId id="285" r:id="rId30"/>
    <p:sldId id="286" r:id="rId31"/>
    <p:sldId id="287" r:id="rId32"/>
    <p:sldId id="279" r:id="rId33"/>
    <p:sldId id="277" r:id="rId34"/>
    <p:sldId id="290" r:id="rId35"/>
    <p:sldId id="289" r:id="rId36"/>
    <p:sldId id="288" r:id="rId37"/>
    <p:sldId id="292" r:id="rId38"/>
    <p:sldId id="302" r:id="rId39"/>
    <p:sldId id="293" r:id="rId40"/>
    <p:sldId id="294" r:id="rId41"/>
    <p:sldId id="295" r:id="rId42"/>
    <p:sldId id="296" r:id="rId43"/>
    <p:sldId id="297" r:id="rId44"/>
    <p:sldId id="303"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p:scale>
          <a:sx n="75" d="100"/>
          <a:sy n="75"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10/8/2019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10/8/2019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10/8/2019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10/8/2019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10/8/2019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hc.unesco.org/en/conventiontex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google.com/search?q=grand+tour+italy+route+maps&amp;rlz=1C1GCEB_enGB814GB814&amp;sxsrf=ACYBGNRbe-NHKYJSIr8Cl0UcrWnpVcfZaQ:1570529625274&amp;source=lnms&amp;tbm=isch&amp;sa=X&amp;ved=0ahUKEwiywbHjtozlAhX0QhUIHYE9CvcQ_AUIEigB&amp;biw=1280&amp;bih=832#imgrc=EQK73LAVv-mkI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png"/><Relationship Id="rId1" Type="http://schemas.openxmlformats.org/officeDocument/2006/relationships/slideLayout" Target="../slideLayouts/slideLayout8.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4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a:t>
            </a:r>
            <a:r>
              <a:rPr lang="en-GB" dirty="0"/>
              <a:t>is Heritage Tourism?</a:t>
            </a:r>
          </a:p>
        </p:txBody>
      </p:sp>
      <p:sp>
        <p:nvSpPr>
          <p:cNvPr id="3" name="Subtitle 2"/>
          <p:cNvSpPr>
            <a:spLocks noGrp="1"/>
          </p:cNvSpPr>
          <p:nvPr>
            <p:ph type="subTitle" idx="1"/>
          </p:nvPr>
        </p:nvSpPr>
        <p:spPr/>
        <p:txBody>
          <a:bodyPr>
            <a:normAutofit fontScale="92500" lnSpcReduction="10000"/>
          </a:bodyPr>
          <a:lstStyle/>
          <a:p>
            <a:r>
              <a:rPr lang="en-GB" dirty="0" smtClean="0"/>
              <a:t>Week 1</a:t>
            </a:r>
          </a:p>
          <a:p>
            <a:r>
              <a:rPr lang="en-GB" dirty="0" smtClean="0"/>
              <a:t>Alexander Scott</a:t>
            </a:r>
            <a:endParaRPr lang="en-GB" dirty="0"/>
          </a:p>
        </p:txBody>
      </p:sp>
    </p:spTree>
    <p:extLst>
      <p:ext uri="{BB962C8B-B14F-4D97-AF65-F5344CB8AC3E}">
        <p14:creationId xmlns:p14="http://schemas.microsoft.com/office/powerpoint/2010/main" val="15900751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155700"/>
            <a:ext cx="10820400" cy="5062985"/>
          </a:xfrm>
        </p:spPr>
        <p:txBody>
          <a:bodyPr/>
          <a:lstStyle/>
          <a:p>
            <a:pPr marL="0" indent="0" algn="just">
              <a:buNone/>
            </a:pPr>
            <a:r>
              <a:rPr lang="en-GB" dirty="0"/>
              <a:t>T</a:t>
            </a:r>
            <a:r>
              <a:rPr lang="en-GB" dirty="0" smtClean="0"/>
              <a:t>he </a:t>
            </a:r>
            <a:r>
              <a:rPr lang="en-GB" dirty="0"/>
              <a:t>aim of this module is to develop a critical understanding of the heritage tourism industry and the internal and external factors that contribute to it. We will examine a range of case studies drawn from lecturers' expertise, interests and experiences, incorporating a broad geographical span. Upon the successful completion of this module, you should be able to demonstrate the ability to:</a:t>
            </a:r>
          </a:p>
          <a:p>
            <a:pPr algn="just"/>
            <a:r>
              <a:rPr lang="en-GB" dirty="0"/>
              <a:t>A) Employ a range of theoretical perspectives to critically evaluate the contribution of heritage to the international tourism industry and the regeneration of communities.</a:t>
            </a:r>
          </a:p>
          <a:p>
            <a:pPr algn="just"/>
            <a:r>
              <a:rPr lang="en-GB" dirty="0"/>
              <a:t>B) Demonstrate a critical awareness of the work of heritage tourism organisations and operations including regulatory frameworks and the promotion and management of heritage tourism attractions.</a:t>
            </a:r>
          </a:p>
          <a:p>
            <a:endParaRPr lang="en-GB" dirty="0"/>
          </a:p>
        </p:txBody>
      </p:sp>
    </p:spTree>
    <p:extLst>
      <p:ext uri="{BB962C8B-B14F-4D97-AF65-F5344CB8AC3E}">
        <p14:creationId xmlns:p14="http://schemas.microsoft.com/office/powerpoint/2010/main" val="39290280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813620378"/>
              </p:ext>
            </p:extLst>
          </p:nvPr>
        </p:nvGraphicFramePr>
        <p:xfrm>
          <a:off x="546099" y="330204"/>
          <a:ext cx="11137902" cy="6079848"/>
        </p:xfrm>
        <a:graphic>
          <a:graphicData uri="http://schemas.openxmlformats.org/drawingml/2006/table">
            <a:tbl>
              <a:tblPr/>
              <a:tblGrid>
                <a:gridCol w="1253013">
                  <a:extLst>
                    <a:ext uri="{9D8B030D-6E8A-4147-A177-3AD203B41FA5}">
                      <a16:colId xmlns:a16="http://schemas.microsoft.com/office/drawing/2014/main" val="2419445939"/>
                    </a:ext>
                  </a:extLst>
                </a:gridCol>
                <a:gridCol w="1218207">
                  <a:extLst>
                    <a:ext uri="{9D8B030D-6E8A-4147-A177-3AD203B41FA5}">
                      <a16:colId xmlns:a16="http://schemas.microsoft.com/office/drawing/2014/main" val="3354922345"/>
                    </a:ext>
                  </a:extLst>
                </a:gridCol>
                <a:gridCol w="6991305">
                  <a:extLst>
                    <a:ext uri="{9D8B030D-6E8A-4147-A177-3AD203B41FA5}">
                      <a16:colId xmlns:a16="http://schemas.microsoft.com/office/drawing/2014/main" val="2764088710"/>
                    </a:ext>
                  </a:extLst>
                </a:gridCol>
                <a:gridCol w="1675377">
                  <a:extLst>
                    <a:ext uri="{9D8B030D-6E8A-4147-A177-3AD203B41FA5}">
                      <a16:colId xmlns:a16="http://schemas.microsoft.com/office/drawing/2014/main" val="741846019"/>
                    </a:ext>
                  </a:extLst>
                </a:gridCol>
              </a:tblGrid>
              <a:tr h="439720">
                <a:tc>
                  <a:txBody>
                    <a:bodyPr/>
                    <a:lstStyle/>
                    <a:p>
                      <a:r>
                        <a:rPr lang="en-GB" sz="2000" b="1">
                          <a:effectLst/>
                        </a:rPr>
                        <a:t>Week</a:t>
                      </a:r>
                      <a:endParaRPr lang="en-GB" sz="2000">
                        <a:effectLst/>
                      </a:endParaRPr>
                    </a:p>
                  </a:txBody>
                  <a:tcPr marL="43272" marR="43272" marT="21636" marB="21636">
                    <a:lnL>
                      <a:noFill/>
                    </a:lnL>
                    <a:lnR>
                      <a:noFill/>
                    </a:lnR>
                    <a:lnT>
                      <a:noFill/>
                    </a:lnT>
                    <a:lnB>
                      <a:noFill/>
                    </a:lnB>
                  </a:tcPr>
                </a:tc>
                <a:tc>
                  <a:txBody>
                    <a:bodyPr/>
                    <a:lstStyle/>
                    <a:p>
                      <a:r>
                        <a:rPr lang="en-GB" sz="2000" b="1" dirty="0">
                          <a:effectLst/>
                        </a:rPr>
                        <a:t>Date</a:t>
                      </a:r>
                      <a:endParaRPr lang="en-GB" sz="2000" dirty="0">
                        <a:effectLst/>
                      </a:endParaRPr>
                    </a:p>
                  </a:txBody>
                  <a:tcPr marL="43272" marR="43272" marT="21636" marB="21636">
                    <a:lnL>
                      <a:noFill/>
                    </a:lnL>
                    <a:lnR>
                      <a:noFill/>
                    </a:lnR>
                    <a:lnT>
                      <a:noFill/>
                    </a:lnT>
                    <a:lnB>
                      <a:noFill/>
                    </a:lnB>
                  </a:tcPr>
                </a:tc>
                <a:tc>
                  <a:txBody>
                    <a:bodyPr/>
                    <a:lstStyle/>
                    <a:p>
                      <a:r>
                        <a:rPr lang="en-GB" sz="2000" b="1">
                          <a:effectLst/>
                        </a:rPr>
                        <a:t>Lecture Theme</a:t>
                      </a:r>
                      <a:endParaRPr lang="en-GB" sz="2000">
                        <a:effectLst/>
                      </a:endParaRPr>
                    </a:p>
                  </a:txBody>
                  <a:tcPr marL="43272" marR="43272" marT="21636" marB="21636">
                    <a:lnL>
                      <a:noFill/>
                    </a:lnL>
                    <a:lnR>
                      <a:noFill/>
                    </a:lnR>
                    <a:lnT>
                      <a:noFill/>
                    </a:lnT>
                    <a:lnB>
                      <a:noFill/>
                    </a:lnB>
                  </a:tcPr>
                </a:tc>
                <a:tc>
                  <a:txBody>
                    <a:bodyPr/>
                    <a:lstStyle/>
                    <a:p>
                      <a:r>
                        <a:rPr lang="en-GB" sz="2000" b="1">
                          <a:effectLst/>
                        </a:rPr>
                        <a:t>Lecturer</a:t>
                      </a:r>
                      <a:endParaRPr lang="en-GB" sz="2000">
                        <a:effectLst/>
                      </a:endParaRPr>
                    </a:p>
                  </a:txBody>
                  <a:tcPr marL="43272" marR="43272" marT="21636" marB="21636">
                    <a:lnL>
                      <a:noFill/>
                    </a:lnL>
                    <a:lnR>
                      <a:noFill/>
                    </a:lnR>
                    <a:lnT>
                      <a:noFill/>
                    </a:lnT>
                    <a:lnB>
                      <a:noFill/>
                    </a:lnB>
                  </a:tcPr>
                </a:tc>
                <a:extLst>
                  <a:ext uri="{0D108BD9-81ED-4DB2-BD59-A6C34878D82A}">
                    <a16:rowId xmlns:a16="http://schemas.microsoft.com/office/drawing/2014/main" val="2801837614"/>
                  </a:ext>
                </a:extLst>
              </a:tr>
              <a:tr h="439720">
                <a:tc>
                  <a:txBody>
                    <a:bodyPr/>
                    <a:lstStyle/>
                    <a:p>
                      <a:endParaRPr lang="en-GB" sz="2000">
                        <a:effectLst/>
                      </a:endParaRPr>
                    </a:p>
                  </a:txBody>
                  <a:tcPr marL="43272" marR="43272" marT="21636" marB="21636">
                    <a:lnL>
                      <a:noFill/>
                    </a:lnL>
                    <a:lnR>
                      <a:noFill/>
                    </a:lnR>
                    <a:lnT>
                      <a:noFill/>
                    </a:lnT>
                    <a:lnB>
                      <a:noFill/>
                    </a:lnB>
                  </a:tcPr>
                </a:tc>
                <a:tc>
                  <a:txBody>
                    <a:bodyPr/>
                    <a:lstStyle/>
                    <a:p>
                      <a:r>
                        <a:rPr lang="en-GB" sz="2000">
                          <a:effectLst/>
                        </a:rPr>
                        <a:t>2 Oct</a:t>
                      </a:r>
                    </a:p>
                  </a:txBody>
                  <a:tcPr marL="43272" marR="43272" marT="21636" marB="21636">
                    <a:lnL>
                      <a:noFill/>
                    </a:lnL>
                    <a:lnR>
                      <a:noFill/>
                    </a:lnR>
                    <a:lnT>
                      <a:noFill/>
                    </a:lnT>
                    <a:lnB>
                      <a:noFill/>
                    </a:lnB>
                  </a:tcPr>
                </a:tc>
                <a:tc>
                  <a:txBody>
                    <a:bodyPr/>
                    <a:lstStyle/>
                    <a:p>
                      <a:r>
                        <a:rPr lang="en-GB" sz="2000" i="1" dirty="0">
                          <a:effectLst/>
                        </a:rPr>
                        <a:t>No lecture</a:t>
                      </a:r>
                      <a:endParaRPr lang="en-GB" sz="2000" dirty="0">
                        <a:effectLst/>
                      </a:endParaRPr>
                    </a:p>
                  </a:txBody>
                  <a:tcPr marL="43272" marR="43272" marT="21636" marB="21636">
                    <a:lnL>
                      <a:noFill/>
                    </a:lnL>
                    <a:lnR>
                      <a:noFill/>
                    </a:lnR>
                    <a:lnT>
                      <a:noFill/>
                    </a:lnT>
                    <a:lnB>
                      <a:noFill/>
                    </a:lnB>
                  </a:tcPr>
                </a:tc>
                <a:tc>
                  <a:txBody>
                    <a:bodyPr/>
                    <a:lstStyle/>
                    <a:p>
                      <a:r>
                        <a:rPr lang="en-GB" sz="2000">
                          <a:effectLst/>
                        </a:rPr>
                        <a:t> </a:t>
                      </a:r>
                    </a:p>
                  </a:txBody>
                  <a:tcPr marL="43272" marR="43272" marT="21636" marB="21636">
                    <a:lnL>
                      <a:noFill/>
                    </a:lnL>
                    <a:lnR>
                      <a:noFill/>
                    </a:lnR>
                    <a:lnT>
                      <a:noFill/>
                    </a:lnT>
                    <a:lnB>
                      <a:noFill/>
                    </a:lnB>
                  </a:tcPr>
                </a:tc>
                <a:extLst>
                  <a:ext uri="{0D108BD9-81ED-4DB2-BD59-A6C34878D82A}">
                    <a16:rowId xmlns:a16="http://schemas.microsoft.com/office/drawing/2014/main" val="2017244067"/>
                  </a:ext>
                </a:extLst>
              </a:tr>
              <a:tr h="439720">
                <a:tc>
                  <a:txBody>
                    <a:bodyPr/>
                    <a:lstStyle/>
                    <a:p>
                      <a:r>
                        <a:rPr lang="en-GB" sz="2000">
                          <a:effectLst/>
                        </a:rPr>
                        <a:t>1</a:t>
                      </a:r>
                    </a:p>
                  </a:txBody>
                  <a:tcPr marL="43272" marR="43272" marT="21636" marB="21636">
                    <a:lnL>
                      <a:noFill/>
                    </a:lnL>
                    <a:lnR>
                      <a:noFill/>
                    </a:lnR>
                    <a:lnT>
                      <a:noFill/>
                    </a:lnT>
                    <a:lnB>
                      <a:noFill/>
                    </a:lnB>
                  </a:tcPr>
                </a:tc>
                <a:tc>
                  <a:txBody>
                    <a:bodyPr/>
                    <a:lstStyle/>
                    <a:p>
                      <a:r>
                        <a:rPr lang="en-GB" sz="2000">
                          <a:effectLst/>
                        </a:rPr>
                        <a:t>9 Oct</a:t>
                      </a:r>
                    </a:p>
                  </a:txBody>
                  <a:tcPr marL="43272" marR="43272" marT="21636" marB="21636">
                    <a:lnL>
                      <a:noFill/>
                    </a:lnL>
                    <a:lnR>
                      <a:noFill/>
                    </a:lnR>
                    <a:lnT>
                      <a:noFill/>
                    </a:lnT>
                    <a:lnB>
                      <a:noFill/>
                    </a:lnB>
                  </a:tcPr>
                </a:tc>
                <a:tc>
                  <a:txBody>
                    <a:bodyPr/>
                    <a:lstStyle/>
                    <a:p>
                      <a:r>
                        <a:rPr lang="en-GB" sz="2000">
                          <a:effectLst/>
                        </a:rPr>
                        <a:t>What is Heritage? What is Tourism?</a:t>
                      </a:r>
                    </a:p>
                  </a:txBody>
                  <a:tcPr marL="43272" marR="43272" marT="21636" marB="21636">
                    <a:lnL>
                      <a:noFill/>
                    </a:lnL>
                    <a:lnR>
                      <a:noFill/>
                    </a:lnR>
                    <a:lnT>
                      <a:noFill/>
                    </a:lnT>
                    <a:lnB>
                      <a:noFill/>
                    </a:lnB>
                  </a:tcPr>
                </a:tc>
                <a:tc>
                  <a:txBody>
                    <a:bodyPr/>
                    <a:lstStyle/>
                    <a:p>
                      <a:r>
                        <a:rPr lang="en-GB" sz="2000">
                          <a:effectLst/>
                        </a:rPr>
                        <a:t>Alex Scott</a:t>
                      </a:r>
                    </a:p>
                  </a:txBody>
                  <a:tcPr marL="43272" marR="43272" marT="21636" marB="21636">
                    <a:lnL>
                      <a:noFill/>
                    </a:lnL>
                    <a:lnR>
                      <a:noFill/>
                    </a:lnR>
                    <a:lnT>
                      <a:noFill/>
                    </a:lnT>
                    <a:lnB>
                      <a:noFill/>
                    </a:lnB>
                  </a:tcPr>
                </a:tc>
                <a:extLst>
                  <a:ext uri="{0D108BD9-81ED-4DB2-BD59-A6C34878D82A}">
                    <a16:rowId xmlns:a16="http://schemas.microsoft.com/office/drawing/2014/main" val="1049310066"/>
                  </a:ext>
                </a:extLst>
              </a:tr>
              <a:tr h="439720">
                <a:tc>
                  <a:txBody>
                    <a:bodyPr/>
                    <a:lstStyle/>
                    <a:p>
                      <a:r>
                        <a:rPr lang="en-GB" sz="2000">
                          <a:effectLst/>
                        </a:rPr>
                        <a:t>2</a:t>
                      </a:r>
                    </a:p>
                  </a:txBody>
                  <a:tcPr marL="43272" marR="43272" marT="21636" marB="21636">
                    <a:lnL>
                      <a:noFill/>
                    </a:lnL>
                    <a:lnR>
                      <a:noFill/>
                    </a:lnR>
                    <a:lnT>
                      <a:noFill/>
                    </a:lnT>
                    <a:lnB>
                      <a:noFill/>
                    </a:lnB>
                  </a:tcPr>
                </a:tc>
                <a:tc>
                  <a:txBody>
                    <a:bodyPr/>
                    <a:lstStyle/>
                    <a:p>
                      <a:r>
                        <a:rPr lang="en-GB" sz="2000">
                          <a:effectLst/>
                        </a:rPr>
                        <a:t>16 Oct</a:t>
                      </a:r>
                    </a:p>
                  </a:txBody>
                  <a:tcPr marL="43272" marR="43272" marT="21636" marB="21636">
                    <a:lnL>
                      <a:noFill/>
                    </a:lnL>
                    <a:lnR>
                      <a:noFill/>
                    </a:lnR>
                    <a:lnT>
                      <a:noFill/>
                    </a:lnT>
                    <a:lnB>
                      <a:noFill/>
                    </a:lnB>
                  </a:tcPr>
                </a:tc>
                <a:tc>
                  <a:txBody>
                    <a:bodyPr/>
                    <a:lstStyle/>
                    <a:p>
                      <a:r>
                        <a:rPr lang="en-GB" sz="2000">
                          <a:effectLst/>
                        </a:rPr>
                        <a:t>Heritage Industries and the Tourist Gaze</a:t>
                      </a:r>
                    </a:p>
                  </a:txBody>
                  <a:tcPr marL="43272" marR="43272" marT="21636" marB="21636">
                    <a:lnL>
                      <a:noFill/>
                    </a:lnL>
                    <a:lnR>
                      <a:noFill/>
                    </a:lnR>
                    <a:lnT>
                      <a:noFill/>
                    </a:lnT>
                    <a:lnB>
                      <a:noFill/>
                    </a:lnB>
                  </a:tcPr>
                </a:tc>
                <a:tc>
                  <a:txBody>
                    <a:bodyPr/>
                    <a:lstStyle/>
                    <a:p>
                      <a:r>
                        <a:rPr lang="en-GB" sz="2000">
                          <a:effectLst/>
                        </a:rPr>
                        <a:t>Alex Scott</a:t>
                      </a:r>
                    </a:p>
                  </a:txBody>
                  <a:tcPr marL="43272" marR="43272" marT="21636" marB="21636">
                    <a:lnL>
                      <a:noFill/>
                    </a:lnL>
                    <a:lnR>
                      <a:noFill/>
                    </a:lnR>
                    <a:lnT>
                      <a:noFill/>
                    </a:lnT>
                    <a:lnB>
                      <a:noFill/>
                    </a:lnB>
                  </a:tcPr>
                </a:tc>
                <a:extLst>
                  <a:ext uri="{0D108BD9-81ED-4DB2-BD59-A6C34878D82A}">
                    <a16:rowId xmlns:a16="http://schemas.microsoft.com/office/drawing/2014/main" val="16068557"/>
                  </a:ext>
                </a:extLst>
              </a:tr>
              <a:tr h="439720">
                <a:tc>
                  <a:txBody>
                    <a:bodyPr/>
                    <a:lstStyle/>
                    <a:p>
                      <a:r>
                        <a:rPr lang="en-GB" sz="2000">
                          <a:effectLst/>
                        </a:rPr>
                        <a:t>3</a:t>
                      </a:r>
                    </a:p>
                  </a:txBody>
                  <a:tcPr marL="43272" marR="43272" marT="21636" marB="21636">
                    <a:lnL>
                      <a:noFill/>
                    </a:lnL>
                    <a:lnR>
                      <a:noFill/>
                    </a:lnR>
                    <a:lnT>
                      <a:noFill/>
                    </a:lnT>
                    <a:lnB>
                      <a:noFill/>
                    </a:lnB>
                  </a:tcPr>
                </a:tc>
                <a:tc>
                  <a:txBody>
                    <a:bodyPr/>
                    <a:lstStyle/>
                    <a:p>
                      <a:r>
                        <a:rPr lang="en-GB" sz="2000">
                          <a:effectLst/>
                        </a:rPr>
                        <a:t>2 Oct</a:t>
                      </a:r>
                    </a:p>
                  </a:txBody>
                  <a:tcPr marL="43272" marR="43272" marT="21636" marB="21636">
                    <a:lnL>
                      <a:noFill/>
                    </a:lnL>
                    <a:lnR>
                      <a:noFill/>
                    </a:lnR>
                    <a:lnT>
                      <a:noFill/>
                    </a:lnT>
                    <a:lnB>
                      <a:noFill/>
                    </a:lnB>
                  </a:tcPr>
                </a:tc>
                <a:tc>
                  <a:txBody>
                    <a:bodyPr/>
                    <a:lstStyle/>
                    <a:p>
                      <a:r>
                        <a:rPr lang="en-GB" sz="2000">
                          <a:effectLst/>
                        </a:rPr>
                        <a:t>Inventing Traditions? Heritage and National Identities</a:t>
                      </a:r>
                    </a:p>
                  </a:txBody>
                  <a:tcPr marL="43272" marR="43272" marT="21636" marB="21636">
                    <a:lnL>
                      <a:noFill/>
                    </a:lnL>
                    <a:lnR>
                      <a:noFill/>
                    </a:lnR>
                    <a:lnT>
                      <a:noFill/>
                    </a:lnT>
                    <a:lnB>
                      <a:noFill/>
                    </a:lnB>
                  </a:tcPr>
                </a:tc>
                <a:tc>
                  <a:txBody>
                    <a:bodyPr/>
                    <a:lstStyle/>
                    <a:p>
                      <a:r>
                        <a:rPr lang="en-GB" sz="2000">
                          <a:effectLst/>
                        </a:rPr>
                        <a:t>Alex Scott</a:t>
                      </a:r>
                    </a:p>
                  </a:txBody>
                  <a:tcPr marL="43272" marR="43272" marT="21636" marB="21636">
                    <a:lnL>
                      <a:noFill/>
                    </a:lnL>
                    <a:lnR>
                      <a:noFill/>
                    </a:lnR>
                    <a:lnT>
                      <a:noFill/>
                    </a:lnT>
                    <a:lnB>
                      <a:noFill/>
                    </a:lnB>
                  </a:tcPr>
                </a:tc>
                <a:extLst>
                  <a:ext uri="{0D108BD9-81ED-4DB2-BD59-A6C34878D82A}">
                    <a16:rowId xmlns:a16="http://schemas.microsoft.com/office/drawing/2014/main" val="775324953"/>
                  </a:ext>
                </a:extLst>
              </a:tr>
              <a:tr h="439720">
                <a:tc>
                  <a:txBody>
                    <a:bodyPr/>
                    <a:lstStyle/>
                    <a:p>
                      <a:r>
                        <a:rPr lang="en-GB" sz="2000">
                          <a:effectLst/>
                        </a:rPr>
                        <a:t>4</a:t>
                      </a:r>
                    </a:p>
                  </a:txBody>
                  <a:tcPr marL="43272" marR="43272" marT="21636" marB="21636">
                    <a:lnL>
                      <a:noFill/>
                    </a:lnL>
                    <a:lnR>
                      <a:noFill/>
                    </a:lnR>
                    <a:lnT>
                      <a:noFill/>
                    </a:lnT>
                    <a:lnB>
                      <a:noFill/>
                    </a:lnB>
                  </a:tcPr>
                </a:tc>
                <a:tc>
                  <a:txBody>
                    <a:bodyPr/>
                    <a:lstStyle/>
                    <a:p>
                      <a:r>
                        <a:rPr lang="en-GB" sz="2000">
                          <a:effectLst/>
                        </a:rPr>
                        <a:t>28 Oct</a:t>
                      </a:r>
                    </a:p>
                  </a:txBody>
                  <a:tcPr marL="43272" marR="43272" marT="21636" marB="21636">
                    <a:lnL>
                      <a:noFill/>
                    </a:lnL>
                    <a:lnR>
                      <a:noFill/>
                    </a:lnR>
                    <a:lnT>
                      <a:noFill/>
                    </a:lnT>
                    <a:lnB>
                      <a:noFill/>
                    </a:lnB>
                  </a:tcPr>
                </a:tc>
                <a:tc>
                  <a:txBody>
                    <a:bodyPr/>
                    <a:lstStyle/>
                    <a:p>
                      <a:r>
                        <a:rPr lang="en-GB" sz="2000">
                          <a:effectLst/>
                        </a:rPr>
                        <a:t>Dark Tourism and ‘Difficult’ Heritage</a:t>
                      </a:r>
                    </a:p>
                  </a:txBody>
                  <a:tcPr marL="43272" marR="43272" marT="21636" marB="21636">
                    <a:lnL>
                      <a:noFill/>
                    </a:lnL>
                    <a:lnR>
                      <a:noFill/>
                    </a:lnR>
                    <a:lnT>
                      <a:noFill/>
                    </a:lnT>
                    <a:lnB>
                      <a:noFill/>
                    </a:lnB>
                  </a:tcPr>
                </a:tc>
                <a:tc>
                  <a:txBody>
                    <a:bodyPr/>
                    <a:lstStyle/>
                    <a:p>
                      <a:r>
                        <a:rPr lang="en-GB" sz="2000" dirty="0">
                          <a:effectLst/>
                        </a:rPr>
                        <a:t>Alex Scott</a:t>
                      </a:r>
                    </a:p>
                  </a:txBody>
                  <a:tcPr marL="43272" marR="43272" marT="21636" marB="21636">
                    <a:lnL>
                      <a:noFill/>
                    </a:lnL>
                    <a:lnR>
                      <a:noFill/>
                    </a:lnR>
                    <a:lnT>
                      <a:noFill/>
                    </a:lnT>
                    <a:lnB>
                      <a:noFill/>
                    </a:lnB>
                  </a:tcPr>
                </a:tc>
                <a:extLst>
                  <a:ext uri="{0D108BD9-81ED-4DB2-BD59-A6C34878D82A}">
                    <a16:rowId xmlns:a16="http://schemas.microsoft.com/office/drawing/2014/main" val="2950403701"/>
                  </a:ext>
                </a:extLst>
              </a:tr>
              <a:tr h="439720">
                <a:tc>
                  <a:txBody>
                    <a:bodyPr/>
                    <a:lstStyle/>
                    <a:p>
                      <a:r>
                        <a:rPr lang="en-GB" sz="2000">
                          <a:effectLst/>
                        </a:rPr>
                        <a:t>5</a:t>
                      </a:r>
                    </a:p>
                  </a:txBody>
                  <a:tcPr marL="43272" marR="43272" marT="21636" marB="21636">
                    <a:lnL>
                      <a:noFill/>
                    </a:lnL>
                    <a:lnR>
                      <a:noFill/>
                    </a:lnR>
                    <a:lnT>
                      <a:noFill/>
                    </a:lnT>
                    <a:lnB>
                      <a:noFill/>
                    </a:lnB>
                  </a:tcPr>
                </a:tc>
                <a:tc>
                  <a:txBody>
                    <a:bodyPr/>
                    <a:lstStyle/>
                    <a:p>
                      <a:r>
                        <a:rPr lang="en-GB" sz="2000">
                          <a:effectLst/>
                        </a:rPr>
                        <a:t>4 Nov</a:t>
                      </a:r>
                    </a:p>
                  </a:txBody>
                  <a:tcPr marL="43272" marR="43272" marT="21636" marB="21636">
                    <a:lnL>
                      <a:noFill/>
                    </a:lnL>
                    <a:lnR>
                      <a:noFill/>
                    </a:lnR>
                    <a:lnT>
                      <a:noFill/>
                    </a:lnT>
                    <a:lnB>
                      <a:noFill/>
                    </a:lnB>
                  </a:tcPr>
                </a:tc>
                <a:tc>
                  <a:txBody>
                    <a:bodyPr/>
                    <a:lstStyle/>
                    <a:p>
                      <a:r>
                        <a:rPr lang="en-GB" sz="2000">
                          <a:effectLst/>
                        </a:rPr>
                        <a:t>The Bilbao Effect and Starchitects</a:t>
                      </a:r>
                    </a:p>
                  </a:txBody>
                  <a:tcPr marL="43272" marR="43272" marT="21636" marB="21636">
                    <a:lnL>
                      <a:noFill/>
                    </a:lnL>
                    <a:lnR>
                      <a:noFill/>
                    </a:lnR>
                    <a:lnT>
                      <a:noFill/>
                    </a:lnT>
                    <a:lnB>
                      <a:noFill/>
                    </a:lnB>
                  </a:tcPr>
                </a:tc>
                <a:tc>
                  <a:txBody>
                    <a:bodyPr/>
                    <a:lstStyle/>
                    <a:p>
                      <a:r>
                        <a:rPr lang="en-GB" sz="2000">
                          <a:effectLst/>
                        </a:rPr>
                        <a:t>Alex Scott</a:t>
                      </a:r>
                    </a:p>
                  </a:txBody>
                  <a:tcPr marL="43272" marR="43272" marT="21636" marB="21636">
                    <a:lnL>
                      <a:noFill/>
                    </a:lnL>
                    <a:lnR>
                      <a:noFill/>
                    </a:lnR>
                    <a:lnT>
                      <a:noFill/>
                    </a:lnT>
                    <a:lnB>
                      <a:noFill/>
                    </a:lnB>
                  </a:tcPr>
                </a:tc>
                <a:extLst>
                  <a:ext uri="{0D108BD9-81ED-4DB2-BD59-A6C34878D82A}">
                    <a16:rowId xmlns:a16="http://schemas.microsoft.com/office/drawing/2014/main" val="323769241"/>
                  </a:ext>
                </a:extLst>
              </a:tr>
              <a:tr h="439720">
                <a:tc>
                  <a:txBody>
                    <a:bodyPr/>
                    <a:lstStyle/>
                    <a:p>
                      <a:r>
                        <a:rPr lang="en-GB" sz="2000">
                          <a:effectLst/>
                        </a:rPr>
                        <a:t>6</a:t>
                      </a:r>
                    </a:p>
                  </a:txBody>
                  <a:tcPr marL="43272" marR="43272" marT="21636" marB="21636">
                    <a:lnL>
                      <a:noFill/>
                    </a:lnL>
                    <a:lnR>
                      <a:noFill/>
                    </a:lnR>
                    <a:lnT>
                      <a:noFill/>
                    </a:lnT>
                    <a:lnB>
                      <a:noFill/>
                    </a:lnB>
                  </a:tcPr>
                </a:tc>
                <a:tc>
                  <a:txBody>
                    <a:bodyPr/>
                    <a:lstStyle/>
                    <a:p>
                      <a:r>
                        <a:rPr lang="en-GB" sz="2000">
                          <a:effectLst/>
                        </a:rPr>
                        <a:t>11 Nov</a:t>
                      </a:r>
                    </a:p>
                  </a:txBody>
                  <a:tcPr marL="43272" marR="43272" marT="21636" marB="21636">
                    <a:lnL>
                      <a:noFill/>
                    </a:lnL>
                    <a:lnR>
                      <a:noFill/>
                    </a:lnR>
                    <a:lnT>
                      <a:noFill/>
                    </a:lnT>
                    <a:lnB>
                      <a:noFill/>
                    </a:lnB>
                  </a:tcPr>
                </a:tc>
                <a:tc>
                  <a:txBody>
                    <a:bodyPr/>
                    <a:lstStyle/>
                    <a:p>
                      <a:r>
                        <a:rPr lang="en-GB" sz="2000" dirty="0">
                          <a:effectLst/>
                        </a:rPr>
                        <a:t>Heritage Tourism and Urban Regeneration in Liverpool</a:t>
                      </a:r>
                    </a:p>
                  </a:txBody>
                  <a:tcPr marL="43272" marR="43272" marT="21636" marB="21636">
                    <a:lnL>
                      <a:noFill/>
                    </a:lnL>
                    <a:lnR>
                      <a:noFill/>
                    </a:lnR>
                    <a:lnT>
                      <a:noFill/>
                    </a:lnT>
                    <a:lnB>
                      <a:noFill/>
                    </a:lnB>
                  </a:tcPr>
                </a:tc>
                <a:tc>
                  <a:txBody>
                    <a:bodyPr/>
                    <a:lstStyle/>
                    <a:p>
                      <a:r>
                        <a:rPr lang="en-GB" sz="2000">
                          <a:effectLst/>
                        </a:rPr>
                        <a:t>Alex Scott</a:t>
                      </a:r>
                    </a:p>
                  </a:txBody>
                  <a:tcPr marL="43272" marR="43272" marT="21636" marB="21636">
                    <a:lnL>
                      <a:noFill/>
                    </a:lnL>
                    <a:lnR>
                      <a:noFill/>
                    </a:lnR>
                    <a:lnT>
                      <a:noFill/>
                    </a:lnT>
                    <a:lnB>
                      <a:noFill/>
                    </a:lnB>
                  </a:tcPr>
                </a:tc>
                <a:extLst>
                  <a:ext uri="{0D108BD9-81ED-4DB2-BD59-A6C34878D82A}">
                    <a16:rowId xmlns:a16="http://schemas.microsoft.com/office/drawing/2014/main" val="349709018"/>
                  </a:ext>
                </a:extLst>
              </a:tr>
              <a:tr h="439720">
                <a:tc>
                  <a:txBody>
                    <a:bodyPr/>
                    <a:lstStyle/>
                    <a:p>
                      <a:r>
                        <a:rPr lang="en-GB" sz="2000">
                          <a:effectLst/>
                        </a:rPr>
                        <a:t>7</a:t>
                      </a:r>
                    </a:p>
                  </a:txBody>
                  <a:tcPr marL="43272" marR="43272" marT="21636" marB="21636">
                    <a:lnL>
                      <a:noFill/>
                    </a:lnL>
                    <a:lnR>
                      <a:noFill/>
                    </a:lnR>
                    <a:lnT>
                      <a:noFill/>
                    </a:lnT>
                    <a:lnB>
                      <a:noFill/>
                    </a:lnB>
                  </a:tcPr>
                </a:tc>
                <a:tc>
                  <a:txBody>
                    <a:bodyPr/>
                    <a:lstStyle/>
                    <a:p>
                      <a:r>
                        <a:rPr lang="en-GB" sz="2000">
                          <a:effectLst/>
                        </a:rPr>
                        <a:t>18 Nov</a:t>
                      </a:r>
                    </a:p>
                  </a:txBody>
                  <a:tcPr marL="43272" marR="43272" marT="21636" marB="21636">
                    <a:lnL>
                      <a:noFill/>
                    </a:lnL>
                    <a:lnR>
                      <a:noFill/>
                    </a:lnR>
                    <a:lnT>
                      <a:noFill/>
                    </a:lnT>
                    <a:lnB>
                      <a:noFill/>
                    </a:lnB>
                  </a:tcPr>
                </a:tc>
                <a:tc>
                  <a:txBody>
                    <a:bodyPr/>
                    <a:lstStyle/>
                    <a:p>
                      <a:r>
                        <a:rPr lang="en-GB" sz="2000" dirty="0">
                          <a:effectLst/>
                        </a:rPr>
                        <a:t>Heritage and Tourism in Contemporary China</a:t>
                      </a:r>
                    </a:p>
                  </a:txBody>
                  <a:tcPr marL="43272" marR="43272" marT="21636" marB="21636">
                    <a:lnL>
                      <a:noFill/>
                    </a:lnL>
                    <a:lnR>
                      <a:noFill/>
                    </a:lnR>
                    <a:lnT>
                      <a:noFill/>
                    </a:lnT>
                    <a:lnB>
                      <a:noFill/>
                    </a:lnB>
                  </a:tcPr>
                </a:tc>
                <a:tc>
                  <a:txBody>
                    <a:bodyPr/>
                    <a:lstStyle/>
                    <a:p>
                      <a:r>
                        <a:rPr lang="en-GB" sz="2000">
                          <a:effectLst/>
                        </a:rPr>
                        <a:t>Thomas Jansen</a:t>
                      </a:r>
                    </a:p>
                  </a:txBody>
                  <a:tcPr marL="43272" marR="43272" marT="21636" marB="21636">
                    <a:lnL>
                      <a:noFill/>
                    </a:lnL>
                    <a:lnR>
                      <a:noFill/>
                    </a:lnR>
                    <a:lnT>
                      <a:noFill/>
                    </a:lnT>
                    <a:lnB>
                      <a:noFill/>
                    </a:lnB>
                  </a:tcPr>
                </a:tc>
                <a:extLst>
                  <a:ext uri="{0D108BD9-81ED-4DB2-BD59-A6C34878D82A}">
                    <a16:rowId xmlns:a16="http://schemas.microsoft.com/office/drawing/2014/main" val="1890184962"/>
                  </a:ext>
                </a:extLst>
              </a:tr>
              <a:tr h="439720">
                <a:tc>
                  <a:txBody>
                    <a:bodyPr/>
                    <a:lstStyle/>
                    <a:p>
                      <a:r>
                        <a:rPr lang="en-GB" sz="2000">
                          <a:effectLst/>
                        </a:rPr>
                        <a:t>8</a:t>
                      </a:r>
                    </a:p>
                  </a:txBody>
                  <a:tcPr marL="43272" marR="43272" marT="21636" marB="21636">
                    <a:lnL>
                      <a:noFill/>
                    </a:lnL>
                    <a:lnR>
                      <a:noFill/>
                    </a:lnR>
                    <a:lnT>
                      <a:noFill/>
                    </a:lnT>
                    <a:lnB>
                      <a:noFill/>
                    </a:lnB>
                  </a:tcPr>
                </a:tc>
                <a:tc>
                  <a:txBody>
                    <a:bodyPr/>
                    <a:lstStyle/>
                    <a:p>
                      <a:r>
                        <a:rPr lang="en-GB" sz="2000">
                          <a:effectLst/>
                        </a:rPr>
                        <a:t>25 Nov</a:t>
                      </a:r>
                    </a:p>
                  </a:txBody>
                  <a:tcPr marL="43272" marR="43272" marT="21636" marB="21636">
                    <a:lnL>
                      <a:noFill/>
                    </a:lnL>
                    <a:lnR>
                      <a:noFill/>
                    </a:lnR>
                    <a:lnT>
                      <a:noFill/>
                    </a:lnT>
                    <a:lnB>
                      <a:noFill/>
                    </a:lnB>
                  </a:tcPr>
                </a:tc>
                <a:tc>
                  <a:txBody>
                    <a:bodyPr/>
                    <a:lstStyle/>
                    <a:p>
                      <a:r>
                        <a:rPr lang="en-GB" sz="2000">
                          <a:effectLst/>
                        </a:rPr>
                        <a:t>Heritage and Tourism in the Mediterranean</a:t>
                      </a:r>
                    </a:p>
                  </a:txBody>
                  <a:tcPr marL="43272" marR="43272" marT="21636" marB="21636">
                    <a:lnL>
                      <a:noFill/>
                    </a:lnL>
                    <a:lnR>
                      <a:noFill/>
                    </a:lnR>
                    <a:lnT>
                      <a:noFill/>
                    </a:lnT>
                    <a:lnB>
                      <a:noFill/>
                    </a:lnB>
                  </a:tcPr>
                </a:tc>
                <a:tc>
                  <a:txBody>
                    <a:bodyPr/>
                    <a:lstStyle/>
                    <a:p>
                      <a:r>
                        <a:rPr lang="en-GB" sz="2000">
                          <a:effectLst/>
                        </a:rPr>
                        <a:t>Errietta Bissa</a:t>
                      </a:r>
                    </a:p>
                  </a:txBody>
                  <a:tcPr marL="43272" marR="43272" marT="21636" marB="21636">
                    <a:lnL>
                      <a:noFill/>
                    </a:lnL>
                    <a:lnR>
                      <a:noFill/>
                    </a:lnR>
                    <a:lnT>
                      <a:noFill/>
                    </a:lnT>
                    <a:lnB>
                      <a:noFill/>
                    </a:lnB>
                  </a:tcPr>
                </a:tc>
                <a:extLst>
                  <a:ext uri="{0D108BD9-81ED-4DB2-BD59-A6C34878D82A}">
                    <a16:rowId xmlns:a16="http://schemas.microsoft.com/office/drawing/2014/main" val="3482801888"/>
                  </a:ext>
                </a:extLst>
              </a:tr>
              <a:tr h="816624">
                <a:tc>
                  <a:txBody>
                    <a:bodyPr/>
                    <a:lstStyle/>
                    <a:p>
                      <a:r>
                        <a:rPr lang="en-GB" sz="2000" dirty="0">
                          <a:effectLst/>
                        </a:rPr>
                        <a:t>9</a:t>
                      </a:r>
                    </a:p>
                  </a:txBody>
                  <a:tcPr marL="43272" marR="43272" marT="21636" marB="21636">
                    <a:lnL>
                      <a:noFill/>
                    </a:lnL>
                    <a:lnR>
                      <a:noFill/>
                    </a:lnR>
                    <a:lnT>
                      <a:noFill/>
                    </a:lnT>
                    <a:lnB>
                      <a:noFill/>
                    </a:lnB>
                  </a:tcPr>
                </a:tc>
                <a:tc>
                  <a:txBody>
                    <a:bodyPr/>
                    <a:lstStyle/>
                    <a:p>
                      <a:r>
                        <a:rPr lang="en-GB" sz="2000" dirty="0">
                          <a:effectLst/>
                        </a:rPr>
                        <a:t>2 Dec</a:t>
                      </a:r>
                    </a:p>
                  </a:txBody>
                  <a:tcPr marL="43272" marR="43272" marT="21636" marB="21636">
                    <a:lnL>
                      <a:noFill/>
                    </a:lnL>
                    <a:lnR>
                      <a:noFill/>
                    </a:lnR>
                    <a:lnT>
                      <a:noFill/>
                    </a:lnT>
                    <a:lnB>
                      <a:noFill/>
                    </a:lnB>
                  </a:tcPr>
                </a:tc>
                <a:tc>
                  <a:txBody>
                    <a:bodyPr/>
                    <a:lstStyle/>
                    <a:p>
                      <a:r>
                        <a:rPr lang="en-GB" sz="2000" dirty="0">
                          <a:effectLst/>
                        </a:rPr>
                        <a:t>The Role of Museums in Cultural and Heritage Tourism: </a:t>
                      </a:r>
                      <a:r>
                        <a:rPr lang="en-GB" sz="2000" dirty="0" err="1">
                          <a:effectLst/>
                        </a:rPr>
                        <a:t>Cyfarthfa</a:t>
                      </a:r>
                      <a:r>
                        <a:rPr lang="en-GB" sz="2000" dirty="0">
                          <a:effectLst/>
                        </a:rPr>
                        <a:t> Castle as a case study</a:t>
                      </a:r>
                    </a:p>
                  </a:txBody>
                  <a:tcPr marL="43272" marR="43272" marT="21636" marB="21636">
                    <a:lnL>
                      <a:noFill/>
                    </a:lnL>
                    <a:lnR>
                      <a:noFill/>
                    </a:lnR>
                    <a:lnT>
                      <a:noFill/>
                    </a:lnT>
                    <a:lnB>
                      <a:noFill/>
                    </a:lnB>
                  </a:tcPr>
                </a:tc>
                <a:tc>
                  <a:txBody>
                    <a:bodyPr/>
                    <a:lstStyle/>
                    <a:p>
                      <a:r>
                        <a:rPr lang="en-GB" sz="2000">
                          <a:effectLst/>
                        </a:rPr>
                        <a:t>Katharina Zinn</a:t>
                      </a:r>
                    </a:p>
                  </a:txBody>
                  <a:tcPr marL="43272" marR="43272" marT="21636" marB="21636">
                    <a:lnL>
                      <a:noFill/>
                    </a:lnL>
                    <a:lnR>
                      <a:noFill/>
                    </a:lnR>
                    <a:lnT>
                      <a:noFill/>
                    </a:lnT>
                    <a:lnB>
                      <a:noFill/>
                    </a:lnB>
                  </a:tcPr>
                </a:tc>
                <a:extLst>
                  <a:ext uri="{0D108BD9-81ED-4DB2-BD59-A6C34878D82A}">
                    <a16:rowId xmlns:a16="http://schemas.microsoft.com/office/drawing/2014/main" val="3677951302"/>
                  </a:ext>
                </a:extLst>
              </a:tr>
              <a:tr h="628172">
                <a:tc>
                  <a:txBody>
                    <a:bodyPr/>
                    <a:lstStyle/>
                    <a:p>
                      <a:r>
                        <a:rPr lang="en-GB" sz="2000">
                          <a:effectLst/>
                        </a:rPr>
                        <a:t>10</a:t>
                      </a:r>
                    </a:p>
                  </a:txBody>
                  <a:tcPr marL="43272" marR="43272" marT="21636" marB="21636">
                    <a:lnL>
                      <a:noFill/>
                    </a:lnL>
                    <a:lnR>
                      <a:noFill/>
                    </a:lnR>
                    <a:lnT>
                      <a:noFill/>
                    </a:lnT>
                    <a:lnB>
                      <a:noFill/>
                    </a:lnB>
                  </a:tcPr>
                </a:tc>
                <a:tc>
                  <a:txBody>
                    <a:bodyPr/>
                    <a:lstStyle/>
                    <a:p>
                      <a:r>
                        <a:rPr lang="en-GB" sz="2000" dirty="0">
                          <a:effectLst/>
                        </a:rPr>
                        <a:t>9 Dec</a:t>
                      </a:r>
                    </a:p>
                  </a:txBody>
                  <a:tcPr marL="43272" marR="43272" marT="21636" marB="21636">
                    <a:lnL>
                      <a:noFill/>
                    </a:lnL>
                    <a:lnR>
                      <a:noFill/>
                    </a:lnR>
                    <a:lnT>
                      <a:noFill/>
                    </a:lnT>
                    <a:lnB>
                      <a:noFill/>
                    </a:lnB>
                  </a:tcPr>
                </a:tc>
                <a:tc>
                  <a:txBody>
                    <a:bodyPr/>
                    <a:lstStyle/>
                    <a:p>
                      <a:r>
                        <a:rPr lang="en-GB" sz="2000" dirty="0">
                          <a:effectLst/>
                        </a:rPr>
                        <a:t>Heritage and Tourism in the Time of Crisis: Egypt as a Case Study</a:t>
                      </a:r>
                    </a:p>
                  </a:txBody>
                  <a:tcPr marL="43272" marR="43272" marT="21636" marB="21636">
                    <a:lnL>
                      <a:noFill/>
                    </a:lnL>
                    <a:lnR>
                      <a:noFill/>
                    </a:lnR>
                    <a:lnT>
                      <a:noFill/>
                    </a:lnT>
                    <a:lnB>
                      <a:noFill/>
                    </a:lnB>
                  </a:tcPr>
                </a:tc>
                <a:tc>
                  <a:txBody>
                    <a:bodyPr/>
                    <a:lstStyle/>
                    <a:p>
                      <a:r>
                        <a:rPr lang="en-GB" sz="2000" dirty="0">
                          <a:effectLst/>
                        </a:rPr>
                        <a:t>Katharina Zinn</a:t>
                      </a:r>
                    </a:p>
                  </a:txBody>
                  <a:tcPr marL="43272" marR="43272" marT="21636" marB="21636">
                    <a:lnL>
                      <a:noFill/>
                    </a:lnL>
                    <a:lnR>
                      <a:noFill/>
                    </a:lnR>
                    <a:lnT>
                      <a:noFill/>
                    </a:lnT>
                    <a:lnB>
                      <a:noFill/>
                    </a:lnB>
                  </a:tcPr>
                </a:tc>
                <a:extLst>
                  <a:ext uri="{0D108BD9-81ED-4DB2-BD59-A6C34878D82A}">
                    <a16:rowId xmlns:a16="http://schemas.microsoft.com/office/drawing/2014/main" val="972297102"/>
                  </a:ext>
                </a:extLst>
              </a:tr>
            </a:tbl>
          </a:graphicData>
        </a:graphic>
      </p:graphicFrame>
    </p:spTree>
    <p:extLst>
      <p:ext uri="{BB962C8B-B14F-4D97-AF65-F5344CB8AC3E}">
        <p14:creationId xmlns:p14="http://schemas.microsoft.com/office/powerpoint/2010/main" val="42829410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00100" y="584200"/>
            <a:ext cx="10706100" cy="5918200"/>
          </a:xfrm>
        </p:spPr>
        <p:txBody>
          <a:bodyPr>
            <a:normAutofit fontScale="92500"/>
          </a:bodyPr>
          <a:lstStyle/>
          <a:p>
            <a:pPr marL="0" indent="0" algn="r">
              <a:buNone/>
            </a:pPr>
            <a:r>
              <a:rPr lang="en-GB" b="1" dirty="0"/>
              <a:t>Assessment Component 1 - 50%</a:t>
            </a:r>
            <a:endParaRPr lang="en-GB" dirty="0"/>
          </a:p>
          <a:p>
            <a:pPr marL="0" indent="0" algn="r">
              <a:buNone/>
            </a:pPr>
            <a:r>
              <a:rPr lang="en-GB" dirty="0"/>
              <a:t>Written Critical Discussion of 2500 words</a:t>
            </a:r>
          </a:p>
          <a:p>
            <a:pPr marL="0" indent="0" algn="r">
              <a:buNone/>
            </a:pPr>
            <a:r>
              <a:rPr lang="en-GB" dirty="0"/>
              <a:t>Deadline: 20 November 2019</a:t>
            </a:r>
          </a:p>
          <a:p>
            <a:pPr marL="0" indent="0" algn="r">
              <a:buNone/>
            </a:pPr>
            <a:r>
              <a:rPr lang="en-GB" b="1" i="1" dirty="0"/>
              <a:t>Students will conduct a critical discussion in response to the following questions about key heritage tourism concepts</a:t>
            </a:r>
            <a:r>
              <a:rPr lang="en-GB" b="1" dirty="0"/>
              <a:t>:</a:t>
            </a:r>
          </a:p>
          <a:p>
            <a:pPr marL="0" indent="0" algn="r">
              <a:buNone/>
            </a:pPr>
            <a:r>
              <a:rPr lang="en-GB" b="1" dirty="0"/>
              <a:t> </a:t>
            </a:r>
          </a:p>
          <a:p>
            <a:r>
              <a:rPr lang="en-GB" b="1" dirty="0"/>
              <a:t>How do you interpret Dean </a:t>
            </a:r>
            <a:r>
              <a:rPr lang="en-GB" b="1" dirty="0" err="1"/>
              <a:t>MacCannell’s</a:t>
            </a:r>
            <a:r>
              <a:rPr lang="en-GB" b="1" dirty="0"/>
              <a:t> concept of </a:t>
            </a:r>
            <a:r>
              <a:rPr lang="en-GB" b="1" dirty="0" smtClean="0"/>
              <a:t>“</a:t>
            </a:r>
            <a:r>
              <a:rPr lang="en-GB" b="1" dirty="0" smtClean="0">
                <a:solidFill>
                  <a:srgbClr val="FFFF00"/>
                </a:solidFill>
              </a:rPr>
              <a:t>staged authenticity</a:t>
            </a:r>
            <a:r>
              <a:rPr lang="en-GB" b="1" dirty="0"/>
              <a:t>”? How useful is the concept for helping understand and interpret contemporary heritage tourism?</a:t>
            </a:r>
          </a:p>
          <a:p>
            <a:r>
              <a:rPr lang="en-GB" b="1" dirty="0"/>
              <a:t>How do you interpret John </a:t>
            </a:r>
            <a:r>
              <a:rPr lang="en-GB" b="1" dirty="0" err="1"/>
              <a:t>Urry’s</a:t>
            </a:r>
            <a:r>
              <a:rPr lang="en-GB" b="1" dirty="0"/>
              <a:t> concept of “</a:t>
            </a:r>
            <a:r>
              <a:rPr lang="en-GB" b="1" dirty="0">
                <a:solidFill>
                  <a:srgbClr val="FFFF00"/>
                </a:solidFill>
              </a:rPr>
              <a:t>the tourist gaze</a:t>
            </a:r>
            <a:r>
              <a:rPr lang="en-GB" b="1" dirty="0"/>
              <a:t>”? How useful is the concept for helping understand and interpret contemporary heritage tourism?</a:t>
            </a:r>
          </a:p>
          <a:p>
            <a:r>
              <a:rPr lang="en-GB" b="1" dirty="0"/>
              <a:t>How do you interpret the concept of “</a:t>
            </a:r>
            <a:r>
              <a:rPr lang="en-GB" b="1" dirty="0">
                <a:solidFill>
                  <a:srgbClr val="FFFF00"/>
                </a:solidFill>
              </a:rPr>
              <a:t>dark tourism</a:t>
            </a:r>
            <a:r>
              <a:rPr lang="en-GB" b="1" dirty="0"/>
              <a:t>”? How useful is the concept for helping understand and interpret contemporary heritage tourism?</a:t>
            </a:r>
          </a:p>
          <a:p>
            <a:r>
              <a:rPr lang="en-GB" b="1" dirty="0"/>
              <a:t>How do you interpret the concept of “</a:t>
            </a:r>
            <a:r>
              <a:rPr lang="en-GB" b="1" dirty="0">
                <a:solidFill>
                  <a:srgbClr val="FFFF00"/>
                </a:solidFill>
              </a:rPr>
              <a:t>the Bilbao effect</a:t>
            </a:r>
            <a:r>
              <a:rPr lang="en-GB" b="1" dirty="0"/>
              <a:t>”? How useful is the concept for helping understand and interpret contemporary heritage tourism?</a:t>
            </a:r>
          </a:p>
          <a:p>
            <a:pPr marL="0" indent="0">
              <a:buNone/>
            </a:pPr>
            <a:endParaRPr lang="en-GB" dirty="0"/>
          </a:p>
        </p:txBody>
      </p:sp>
    </p:spTree>
    <p:extLst>
      <p:ext uri="{BB962C8B-B14F-4D97-AF65-F5344CB8AC3E}">
        <p14:creationId xmlns:p14="http://schemas.microsoft.com/office/powerpoint/2010/main" val="35990552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00100" y="584200"/>
            <a:ext cx="10706100" cy="5918200"/>
          </a:xfrm>
        </p:spPr>
        <p:txBody>
          <a:bodyPr>
            <a:normAutofit fontScale="92500" lnSpcReduction="20000"/>
          </a:bodyPr>
          <a:lstStyle/>
          <a:p>
            <a:pPr algn="r"/>
            <a:r>
              <a:rPr lang="en-GB" b="1" dirty="0"/>
              <a:t>Assessment Component 2 - 50%</a:t>
            </a:r>
          </a:p>
          <a:p>
            <a:pPr algn="r"/>
            <a:r>
              <a:rPr lang="en-GB" dirty="0"/>
              <a:t>Written Case Study of 2500 words</a:t>
            </a:r>
          </a:p>
          <a:p>
            <a:pPr algn="r"/>
            <a:r>
              <a:rPr lang="en-GB" dirty="0"/>
              <a:t>Deadline: 10 January 2020</a:t>
            </a:r>
          </a:p>
          <a:p>
            <a:pPr marL="0" indent="0">
              <a:buNone/>
            </a:pPr>
            <a:r>
              <a:rPr lang="en-GB" b="1" dirty="0"/>
              <a:t>Students will conduct a critical analysis of a heritage tourism site of their own choosing. The analysis should include references to appropriate scholarly literature and assessments about the site’s strengths and weakness as a heritage tourist attraction.</a:t>
            </a:r>
          </a:p>
          <a:p>
            <a:pPr marL="0" indent="0">
              <a:buNone/>
            </a:pPr>
            <a:r>
              <a:rPr lang="en-GB" b="1" i="1" dirty="0"/>
              <a:t>Local examples include:</a:t>
            </a:r>
            <a:endParaRPr lang="en-GB" b="1" dirty="0"/>
          </a:p>
          <a:p>
            <a:r>
              <a:rPr lang="en-GB" dirty="0" err="1"/>
              <a:t>Llanerchaeron</a:t>
            </a:r>
            <a:r>
              <a:rPr lang="en-GB" dirty="0"/>
              <a:t> National Trust House</a:t>
            </a:r>
          </a:p>
          <a:p>
            <a:r>
              <a:rPr lang="en-GB" dirty="0"/>
              <a:t>National Museum Cardiff</a:t>
            </a:r>
          </a:p>
          <a:p>
            <a:r>
              <a:rPr lang="en-GB" dirty="0"/>
              <a:t>National Wool Museum, </a:t>
            </a:r>
            <a:r>
              <a:rPr lang="en-GB" dirty="0" err="1"/>
              <a:t>Llandysul</a:t>
            </a:r>
            <a:endParaRPr lang="en-GB" dirty="0"/>
          </a:p>
          <a:p>
            <a:r>
              <a:rPr lang="en-GB" dirty="0"/>
              <a:t>St. </a:t>
            </a:r>
            <a:r>
              <a:rPr lang="en-GB" dirty="0" err="1"/>
              <a:t>Fagans</a:t>
            </a:r>
            <a:r>
              <a:rPr lang="en-GB" dirty="0"/>
              <a:t> National Museum of History, Cardiff</a:t>
            </a:r>
          </a:p>
          <a:p>
            <a:r>
              <a:rPr lang="en-GB" dirty="0"/>
              <a:t>National Waterfront Museum, Swansea</a:t>
            </a:r>
          </a:p>
          <a:p>
            <a:r>
              <a:rPr lang="en-GB" dirty="0"/>
              <a:t>Swansea Museum</a:t>
            </a:r>
          </a:p>
          <a:p>
            <a:r>
              <a:rPr lang="en-GB" dirty="0"/>
              <a:t>Ceredigion Museum, Aberystwyth</a:t>
            </a:r>
          </a:p>
          <a:p>
            <a:r>
              <a:rPr lang="en-GB" dirty="0"/>
              <a:t>National Library of Wales, Aberystwyth</a:t>
            </a:r>
          </a:p>
          <a:p>
            <a:r>
              <a:rPr lang="en-GB" dirty="0" err="1"/>
              <a:t>Cyfarthfa</a:t>
            </a:r>
            <a:r>
              <a:rPr lang="en-GB" dirty="0"/>
              <a:t> Castle Museum and Art Gallery, Merthyr Tydfil</a:t>
            </a:r>
          </a:p>
          <a:p>
            <a:r>
              <a:rPr lang="en-GB" dirty="0" err="1"/>
              <a:t>Powis</a:t>
            </a:r>
            <a:r>
              <a:rPr lang="en-GB" dirty="0"/>
              <a:t> Castle National Trust House, Welshpool</a:t>
            </a:r>
          </a:p>
        </p:txBody>
      </p:sp>
    </p:spTree>
    <p:extLst>
      <p:ext uri="{BB962C8B-B14F-4D97-AF65-F5344CB8AC3E}">
        <p14:creationId xmlns:p14="http://schemas.microsoft.com/office/powerpoint/2010/main" val="2208594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heritage?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577776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800" y="0"/>
            <a:ext cx="10566400" cy="1293028"/>
          </a:xfrm>
        </p:spPr>
        <p:txBody>
          <a:bodyPr/>
          <a:lstStyle/>
          <a:p>
            <a:r>
              <a:rPr lang="en-GB" dirty="0" smtClean="0">
                <a:solidFill>
                  <a:srgbClr val="FFFF00"/>
                </a:solidFill>
                <a:effectLst>
                  <a:outerShdw blurRad="38100" dist="38100" dir="2700000" algn="tl">
                    <a:srgbClr val="000000">
                      <a:alpha val="43137"/>
                    </a:srgbClr>
                  </a:outerShdw>
                </a:effectLst>
              </a:rPr>
              <a:t>What is heritage? </a:t>
            </a:r>
            <a:r>
              <a:rPr lang="en-GB" dirty="0" err="1" smtClean="0">
                <a:solidFill>
                  <a:srgbClr val="92D050"/>
                </a:solidFill>
                <a:effectLst>
                  <a:outerShdw blurRad="38100" dist="38100" dir="2700000" algn="tl">
                    <a:srgbClr val="000000">
                      <a:alpha val="43137"/>
                    </a:srgbClr>
                  </a:outerShdw>
                </a:effectLst>
              </a:rPr>
              <a:t>Unesco</a:t>
            </a:r>
            <a:r>
              <a:rPr lang="en-GB" dirty="0" smtClean="0">
                <a:solidFill>
                  <a:srgbClr val="92D050"/>
                </a:solidFill>
                <a:effectLst>
                  <a:outerShdw blurRad="38100" dist="38100" dir="2700000" algn="tl">
                    <a:srgbClr val="000000">
                      <a:alpha val="43137"/>
                    </a:srgbClr>
                  </a:outerShdw>
                </a:effectLst>
              </a:rPr>
              <a:t> definitions</a:t>
            </a:r>
            <a:endParaRPr lang="en-GB" dirty="0">
              <a:solidFill>
                <a:srgbClr val="92D05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85800" y="1293028"/>
            <a:ext cx="10820400" cy="5272872"/>
          </a:xfrm>
        </p:spPr>
        <p:txBody>
          <a:bodyPr>
            <a:normAutofit fontScale="85000" lnSpcReduction="20000"/>
          </a:bodyPr>
          <a:lstStyle/>
          <a:p>
            <a:pPr marL="0" indent="0">
              <a:buNone/>
            </a:pPr>
            <a:endParaRPr lang="en-GB" dirty="0" smtClean="0"/>
          </a:p>
          <a:p>
            <a:pPr marL="0" indent="0">
              <a:buNone/>
            </a:pPr>
            <a:r>
              <a:rPr lang="en-GB" dirty="0" smtClean="0"/>
              <a:t>Article </a:t>
            </a:r>
            <a:r>
              <a:rPr lang="en-GB" dirty="0"/>
              <a:t>1</a:t>
            </a:r>
          </a:p>
          <a:p>
            <a:pPr marL="0" indent="0">
              <a:buNone/>
            </a:pPr>
            <a:r>
              <a:rPr lang="en-GB" dirty="0"/>
              <a:t>For the purposes of this Convention, the following shall be considered as "cultural heritage":</a:t>
            </a:r>
          </a:p>
          <a:p>
            <a:endParaRPr lang="en-GB" dirty="0"/>
          </a:p>
          <a:p>
            <a:r>
              <a:rPr lang="en-GB" dirty="0">
                <a:solidFill>
                  <a:srgbClr val="FFFF00"/>
                </a:solidFill>
              </a:rPr>
              <a:t>monuments: </a:t>
            </a:r>
            <a:r>
              <a:rPr lang="en-GB" dirty="0"/>
              <a:t>architectural works, works of monumental sculpture and painting, elements or structures of an archaeological nature, inscriptions, cave dwellings and combinations of features, which are of outstanding universal value from the point of view of history, art or science;</a:t>
            </a:r>
          </a:p>
          <a:p>
            <a:endParaRPr lang="en-GB" dirty="0"/>
          </a:p>
          <a:p>
            <a:r>
              <a:rPr lang="en-GB" dirty="0">
                <a:solidFill>
                  <a:srgbClr val="FFFF00"/>
                </a:solidFill>
              </a:rPr>
              <a:t>groups of buildings</a:t>
            </a:r>
            <a:r>
              <a:rPr lang="en-GB" dirty="0"/>
              <a:t>: groups of separate or connected buildings which, because of their architecture, their homogeneity or their place in the landscape, are of outstanding universal value from the point of view of history, art or science;</a:t>
            </a:r>
          </a:p>
          <a:p>
            <a:endParaRPr lang="en-GB" dirty="0"/>
          </a:p>
          <a:p>
            <a:r>
              <a:rPr lang="en-GB" dirty="0">
                <a:solidFill>
                  <a:srgbClr val="FFFF00"/>
                </a:solidFill>
              </a:rPr>
              <a:t>sites: </a:t>
            </a:r>
            <a:r>
              <a:rPr lang="en-GB" dirty="0"/>
              <a:t>works of man or the combined works of nature and man, and areas including archaeological sites which are of outstanding universal value from the historical, aesthetic, ethnological or anthropological point of view.</a:t>
            </a:r>
          </a:p>
          <a:p>
            <a:pPr marL="0" indent="0">
              <a:buNone/>
            </a:pPr>
            <a:endParaRPr lang="en-GB" dirty="0"/>
          </a:p>
          <a:p>
            <a:pPr marL="0" indent="0" algn="r">
              <a:buNone/>
            </a:pPr>
            <a:r>
              <a:rPr lang="en-GB" dirty="0" smtClean="0"/>
              <a:t>- Memorandum of UNESCSO Convention Concerning the Protection of the World Cultural and Natural Heritage (1972) https://whc.unesco.org/en/conventiontext/</a:t>
            </a:r>
            <a:endParaRPr lang="en-GB" dirty="0"/>
          </a:p>
        </p:txBody>
      </p:sp>
    </p:spTree>
    <p:extLst>
      <p:ext uri="{BB962C8B-B14F-4D97-AF65-F5344CB8AC3E}">
        <p14:creationId xmlns:p14="http://schemas.microsoft.com/office/powerpoint/2010/main" val="1979680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800" y="0"/>
            <a:ext cx="10566400" cy="1293028"/>
          </a:xfrm>
        </p:spPr>
        <p:txBody>
          <a:bodyPr/>
          <a:lstStyle/>
          <a:p>
            <a:r>
              <a:rPr lang="en-GB" dirty="0" smtClean="0">
                <a:solidFill>
                  <a:srgbClr val="FFFF00"/>
                </a:solidFill>
                <a:effectLst>
                  <a:outerShdw blurRad="38100" dist="38100" dir="2700000" algn="tl">
                    <a:srgbClr val="000000">
                      <a:alpha val="43137"/>
                    </a:srgbClr>
                  </a:outerShdw>
                </a:effectLst>
              </a:rPr>
              <a:t>What is heritage? </a:t>
            </a:r>
            <a:r>
              <a:rPr lang="en-GB" dirty="0" err="1" smtClean="0">
                <a:solidFill>
                  <a:srgbClr val="92D050"/>
                </a:solidFill>
                <a:effectLst>
                  <a:outerShdw blurRad="38100" dist="38100" dir="2700000" algn="tl">
                    <a:srgbClr val="000000">
                      <a:alpha val="43137"/>
                    </a:srgbClr>
                  </a:outerShdw>
                </a:effectLst>
              </a:rPr>
              <a:t>Unesco</a:t>
            </a:r>
            <a:r>
              <a:rPr lang="en-GB" dirty="0" smtClean="0">
                <a:solidFill>
                  <a:srgbClr val="92D050"/>
                </a:solidFill>
                <a:effectLst>
                  <a:outerShdw blurRad="38100" dist="38100" dir="2700000" algn="tl">
                    <a:srgbClr val="000000">
                      <a:alpha val="43137"/>
                    </a:srgbClr>
                  </a:outerShdw>
                </a:effectLst>
              </a:rPr>
              <a:t> definitions</a:t>
            </a:r>
            <a:endParaRPr lang="en-GB" dirty="0">
              <a:solidFill>
                <a:srgbClr val="92D05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85800" y="1293028"/>
            <a:ext cx="10820400" cy="5196672"/>
          </a:xfrm>
        </p:spPr>
        <p:txBody>
          <a:bodyPr>
            <a:normAutofit fontScale="85000" lnSpcReduction="20000"/>
          </a:bodyPr>
          <a:lstStyle/>
          <a:p>
            <a:pPr marL="0" indent="0">
              <a:buNone/>
            </a:pPr>
            <a:endParaRPr lang="en-GB" dirty="0"/>
          </a:p>
          <a:p>
            <a:pPr marL="0" indent="0">
              <a:buNone/>
            </a:pPr>
            <a:r>
              <a:rPr lang="en-GB" dirty="0"/>
              <a:t>Article 2</a:t>
            </a:r>
          </a:p>
          <a:p>
            <a:pPr marL="0" indent="0">
              <a:buNone/>
            </a:pPr>
            <a:r>
              <a:rPr lang="en-GB" dirty="0"/>
              <a:t>For the purposes of this Convention, the following shall be considered as "natural heritage":</a:t>
            </a:r>
          </a:p>
          <a:p>
            <a:endParaRPr lang="en-GB" dirty="0"/>
          </a:p>
          <a:p>
            <a:r>
              <a:rPr lang="en-GB" dirty="0">
                <a:solidFill>
                  <a:srgbClr val="FFFF00"/>
                </a:solidFill>
              </a:rPr>
              <a:t>natural features </a:t>
            </a:r>
            <a:r>
              <a:rPr lang="en-GB" dirty="0"/>
              <a:t>consisting of physical and biological formations or groups of such formations, which are of outstanding universal value from the aesthetic or scientific point of view;</a:t>
            </a:r>
          </a:p>
          <a:p>
            <a:endParaRPr lang="en-GB" dirty="0"/>
          </a:p>
          <a:p>
            <a:r>
              <a:rPr lang="en-GB" dirty="0">
                <a:solidFill>
                  <a:srgbClr val="FFFF00"/>
                </a:solidFill>
              </a:rPr>
              <a:t>geological and physiographical formations </a:t>
            </a:r>
            <a:r>
              <a:rPr lang="en-GB" dirty="0"/>
              <a:t>and precisely delineated areas which constitute the habitat of threatened species of animals and plants of outstanding universal value from the point of view of science or conservation;</a:t>
            </a:r>
          </a:p>
          <a:p>
            <a:endParaRPr lang="en-GB" dirty="0"/>
          </a:p>
          <a:p>
            <a:r>
              <a:rPr lang="en-GB" dirty="0">
                <a:solidFill>
                  <a:srgbClr val="FFFF00"/>
                </a:solidFill>
              </a:rPr>
              <a:t>natural sites </a:t>
            </a:r>
            <a:r>
              <a:rPr lang="en-GB" dirty="0"/>
              <a:t>or precisely delineated natural areas of outstanding universal value from the point of view of science, conservation or natural beauty</a:t>
            </a:r>
            <a:r>
              <a:rPr lang="en-GB" dirty="0" smtClean="0"/>
              <a:t>.</a:t>
            </a:r>
          </a:p>
          <a:p>
            <a:endParaRPr lang="en-GB" dirty="0"/>
          </a:p>
          <a:p>
            <a:pPr algn="r">
              <a:buFontTx/>
              <a:buChar char="-"/>
            </a:pPr>
            <a:r>
              <a:rPr lang="en-GB" dirty="0" smtClean="0"/>
              <a:t>Memorandum </a:t>
            </a:r>
            <a:r>
              <a:rPr lang="en-GB" dirty="0"/>
              <a:t>of UNESCSO Convention Concerning the Protection of the World Cultural and Natural Heritage (1972) </a:t>
            </a:r>
            <a:r>
              <a:rPr lang="en-GB" dirty="0">
                <a:hlinkClick r:id="rId2"/>
              </a:rPr>
              <a:t>https://</a:t>
            </a:r>
            <a:r>
              <a:rPr lang="en-GB" dirty="0" smtClean="0">
                <a:hlinkClick r:id="rId2"/>
              </a:rPr>
              <a:t>whc.unesco.org/en/conventiontext</a:t>
            </a:r>
            <a:endParaRPr lang="en-GB" dirty="0" smtClean="0"/>
          </a:p>
          <a:p>
            <a:pPr>
              <a:buFontTx/>
              <a:buChar char="-"/>
            </a:pPr>
            <a:endParaRPr lang="en-GB" dirty="0"/>
          </a:p>
        </p:txBody>
      </p:sp>
    </p:spTree>
    <p:extLst>
      <p:ext uri="{BB962C8B-B14F-4D97-AF65-F5344CB8AC3E}">
        <p14:creationId xmlns:p14="http://schemas.microsoft.com/office/powerpoint/2010/main" val="21290667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559560"/>
            <a:ext cx="10820400" cy="4714240"/>
          </a:xfrm>
        </p:spPr>
        <p:txBody>
          <a:bodyPr>
            <a:normAutofit/>
          </a:bodyPr>
          <a:lstStyle/>
          <a:p>
            <a:pPr marL="0" indent="0">
              <a:buNone/>
            </a:pPr>
            <a:r>
              <a:rPr lang="en-GB" dirty="0" smtClean="0"/>
              <a:t>1. That </a:t>
            </a:r>
            <a:r>
              <a:rPr lang="en-GB" dirty="0"/>
              <a:t>which has been or may be inherited; any property, and esp. land, which </a:t>
            </a:r>
            <a:r>
              <a:rPr lang="en-GB" dirty="0" smtClean="0"/>
              <a:t>devolves </a:t>
            </a:r>
            <a:r>
              <a:rPr lang="en-GB" dirty="0"/>
              <a:t>by right of inheritance</a:t>
            </a:r>
            <a:r>
              <a:rPr lang="en-GB" dirty="0" smtClean="0"/>
              <a:t>.</a:t>
            </a:r>
          </a:p>
          <a:p>
            <a:pPr marL="457200" indent="-457200">
              <a:buAutoNum type="alphaLcPeriod"/>
            </a:pPr>
            <a:endParaRPr lang="en-GB" dirty="0"/>
          </a:p>
          <a:p>
            <a:pPr marL="0" indent="0">
              <a:buNone/>
            </a:pPr>
            <a:r>
              <a:rPr lang="en-GB" dirty="0"/>
              <a:t>2. The </a:t>
            </a:r>
            <a:r>
              <a:rPr lang="en-GB" dirty="0" smtClean="0"/>
              <a:t>fact </a:t>
            </a:r>
            <a:r>
              <a:rPr lang="en-GB" dirty="0"/>
              <a:t>of inheriting; inheritance, hereditary succession. Obsolete</a:t>
            </a:r>
            <a:r>
              <a:rPr lang="en-GB" dirty="0" smtClean="0"/>
              <a:t>.</a:t>
            </a:r>
          </a:p>
          <a:p>
            <a:pPr marL="0" indent="0">
              <a:buNone/>
            </a:pPr>
            <a:endParaRPr lang="en-GB" dirty="0"/>
          </a:p>
          <a:p>
            <a:pPr marL="0" indent="0">
              <a:buNone/>
            </a:pPr>
            <a:r>
              <a:rPr lang="en-GB" dirty="0"/>
              <a:t>3</a:t>
            </a:r>
            <a:r>
              <a:rPr lang="en-GB" dirty="0" smtClean="0"/>
              <a:t>. a</a:t>
            </a:r>
            <a:r>
              <a:rPr lang="en-GB" dirty="0"/>
              <a:t>. Anything given or received to be a proper and legally held </a:t>
            </a:r>
            <a:r>
              <a:rPr lang="en-GB" dirty="0" smtClean="0"/>
              <a:t>possession</a:t>
            </a:r>
          </a:p>
          <a:p>
            <a:pPr marL="0" indent="0">
              <a:buNone/>
            </a:pPr>
            <a:r>
              <a:rPr lang="en-GB" dirty="0" smtClean="0"/>
              <a:t>b</a:t>
            </a:r>
            <a:r>
              <a:rPr lang="en-GB" dirty="0"/>
              <a:t>. The people chosen by God as his peculiar possession; the ancient Israelites; the Church of God.</a:t>
            </a:r>
          </a:p>
          <a:p>
            <a:pPr marL="0" indent="0">
              <a:buNone/>
            </a:pPr>
            <a:endParaRPr lang="en-GB" dirty="0" smtClean="0"/>
          </a:p>
          <a:p>
            <a:pPr marL="0" indent="0">
              <a:buNone/>
            </a:pPr>
            <a:r>
              <a:rPr lang="en-GB" dirty="0" smtClean="0"/>
              <a:t>4</a:t>
            </a:r>
            <a:r>
              <a:rPr lang="en-GB" dirty="0"/>
              <a:t>. That which comes from the circumstances of birth; an inherited lot or portion; the condition or state transmitted from ancestors.</a:t>
            </a:r>
          </a:p>
        </p:txBody>
      </p:sp>
      <p:sp>
        <p:nvSpPr>
          <p:cNvPr id="4" name="Title 1"/>
          <p:cNvSpPr>
            <a:spLocks noGrp="1"/>
          </p:cNvSpPr>
          <p:nvPr>
            <p:ph type="title"/>
          </p:nvPr>
        </p:nvSpPr>
        <p:spPr>
          <a:xfrm>
            <a:off x="2895600" y="0"/>
            <a:ext cx="8610600" cy="1293028"/>
          </a:xfrm>
        </p:spPr>
        <p:txBody>
          <a:bodyPr/>
          <a:lstStyle/>
          <a:p>
            <a:r>
              <a:rPr lang="en-GB" dirty="0" smtClean="0"/>
              <a:t>What is heritage? OED</a:t>
            </a:r>
            <a:endParaRPr lang="en-GB" dirty="0"/>
          </a:p>
        </p:txBody>
      </p:sp>
    </p:spTree>
    <p:extLst>
      <p:ext uri="{BB962C8B-B14F-4D97-AF65-F5344CB8AC3E}">
        <p14:creationId xmlns:p14="http://schemas.microsoft.com/office/powerpoint/2010/main" val="33062678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409700"/>
            <a:ext cx="10820400" cy="5219700"/>
          </a:xfrm>
        </p:spPr>
        <p:txBody>
          <a:bodyPr>
            <a:normAutofit/>
          </a:bodyPr>
          <a:lstStyle/>
          <a:p>
            <a:pPr marL="0" indent="0">
              <a:buNone/>
            </a:pPr>
            <a:r>
              <a:rPr lang="en-GB" dirty="0">
                <a:solidFill>
                  <a:srgbClr val="FFFF00"/>
                </a:solidFill>
              </a:rPr>
              <a:t>Draft additions  1993</a:t>
            </a:r>
          </a:p>
          <a:p>
            <a:pPr marL="0" indent="0">
              <a:buNone/>
            </a:pPr>
            <a:r>
              <a:rPr lang="en-GB" dirty="0"/>
              <a:t> 6. attributive and in other combinations.</a:t>
            </a:r>
          </a:p>
          <a:p>
            <a:pPr marL="0" indent="0">
              <a:buNone/>
            </a:pPr>
            <a:r>
              <a:rPr lang="en-GB" dirty="0" smtClean="0"/>
              <a:t>a</a:t>
            </a:r>
            <a:r>
              <a:rPr lang="en-GB" dirty="0"/>
              <a:t>. </a:t>
            </a:r>
            <a:r>
              <a:rPr lang="en-GB" b="1" dirty="0">
                <a:solidFill>
                  <a:srgbClr val="FFFF00"/>
                </a:solidFill>
              </a:rPr>
              <a:t>attributive. Characterized by or pertaining to the preservation or exploitation of local and national features of historical, cultural, or scenic interest, esp. as tourist attractions.</a:t>
            </a:r>
          </a:p>
          <a:p>
            <a:pPr marL="914400" lvl="2" indent="0">
              <a:buNone/>
            </a:pPr>
            <a:endParaRPr lang="en-GB" dirty="0" smtClean="0"/>
          </a:p>
          <a:p>
            <a:pPr marL="914400" lvl="2" indent="0">
              <a:buNone/>
            </a:pPr>
            <a:r>
              <a:rPr lang="en-GB" dirty="0" smtClean="0"/>
              <a:t>1970   </a:t>
            </a:r>
            <a:r>
              <a:rPr lang="en-GB" i="1" dirty="0"/>
              <a:t>Nature</a:t>
            </a:r>
            <a:r>
              <a:rPr lang="en-GB" dirty="0"/>
              <a:t> 14 Nov. 691/2   The idea of the ‘heritage highway’, a route which links places in the life of national </a:t>
            </a:r>
            <a:r>
              <a:rPr lang="en-GB" dirty="0" err="1"/>
              <a:t>figures..seems</a:t>
            </a:r>
            <a:r>
              <a:rPr lang="en-GB" dirty="0"/>
              <a:t> to me to be a sort of motorized nature trail.</a:t>
            </a:r>
          </a:p>
          <a:p>
            <a:pPr marL="914400" lvl="2" indent="0">
              <a:buNone/>
            </a:pPr>
            <a:r>
              <a:rPr lang="en-GB" dirty="0"/>
              <a:t>1979   </a:t>
            </a:r>
            <a:r>
              <a:rPr lang="en-GB" i="1" dirty="0"/>
              <a:t>Observer</a:t>
            </a:r>
            <a:r>
              <a:rPr lang="en-GB" dirty="0"/>
              <a:t> 4 Feb. 4/7   The 10% buyer's </a:t>
            </a:r>
            <a:r>
              <a:rPr lang="en-GB" dirty="0" err="1"/>
              <a:t>premium..was</a:t>
            </a:r>
            <a:r>
              <a:rPr lang="en-GB" dirty="0"/>
              <a:t> finally accepted as part of the purchase price, but is now being questioned again by museums, private clients and heritage groups.</a:t>
            </a:r>
          </a:p>
          <a:p>
            <a:pPr marL="914400" lvl="2" indent="0">
              <a:buNone/>
            </a:pPr>
            <a:r>
              <a:rPr lang="en-GB" dirty="0"/>
              <a:t>1986   </a:t>
            </a:r>
            <a:r>
              <a:rPr lang="en-GB" i="1" dirty="0"/>
              <a:t>Financial Times </a:t>
            </a:r>
            <a:r>
              <a:rPr lang="en-GB" dirty="0"/>
              <a:t>27 Sept. (Weekend Suppl.) p. xvi/5   </a:t>
            </a:r>
            <a:r>
              <a:rPr lang="en-GB" dirty="0" err="1"/>
              <a:t>Cadw</a:t>
            </a:r>
            <a:r>
              <a:rPr lang="en-GB" dirty="0"/>
              <a:t> has struck a blow for the entire heritage industry.</a:t>
            </a:r>
          </a:p>
          <a:p>
            <a:pPr marL="914400" lvl="2" indent="0">
              <a:buNone/>
            </a:pPr>
            <a:r>
              <a:rPr lang="en-GB" dirty="0"/>
              <a:t>1987   </a:t>
            </a:r>
            <a:r>
              <a:rPr lang="en-GB" i="1" dirty="0"/>
              <a:t>Courier-Mail</a:t>
            </a:r>
            <a:r>
              <a:rPr lang="en-GB" dirty="0"/>
              <a:t> (Brisbane) 24 Feb. 53/1   </a:t>
            </a:r>
            <a:r>
              <a:rPr lang="en-GB" dirty="0" err="1"/>
              <a:t>Maryborough</a:t>
            </a:r>
            <a:r>
              <a:rPr lang="en-GB" dirty="0"/>
              <a:t>, Queensland's Heritage City, is going through an identity crisis.</a:t>
            </a:r>
          </a:p>
          <a:p>
            <a:pPr marL="0" indent="0">
              <a:buNone/>
            </a:pPr>
            <a:endParaRPr lang="en-GB" dirty="0"/>
          </a:p>
          <a:p>
            <a:pPr marL="0" indent="0">
              <a:buNone/>
            </a:pPr>
            <a:endParaRPr lang="en-GB" dirty="0"/>
          </a:p>
        </p:txBody>
      </p:sp>
      <p:sp>
        <p:nvSpPr>
          <p:cNvPr id="4" name="Title 1"/>
          <p:cNvSpPr>
            <a:spLocks noGrp="1"/>
          </p:cNvSpPr>
          <p:nvPr>
            <p:ph type="title"/>
          </p:nvPr>
        </p:nvSpPr>
        <p:spPr>
          <a:xfrm>
            <a:off x="2895600" y="0"/>
            <a:ext cx="8610600" cy="1293028"/>
          </a:xfrm>
        </p:spPr>
        <p:txBody>
          <a:bodyPr/>
          <a:lstStyle/>
          <a:p>
            <a:r>
              <a:rPr lang="en-GB" dirty="0" smtClean="0"/>
              <a:t>What is heritage? OED</a:t>
            </a:r>
            <a:endParaRPr lang="en-GB" dirty="0"/>
          </a:p>
        </p:txBody>
      </p:sp>
    </p:spTree>
    <p:extLst>
      <p:ext uri="{BB962C8B-B14F-4D97-AF65-F5344CB8AC3E}">
        <p14:creationId xmlns:p14="http://schemas.microsoft.com/office/powerpoint/2010/main" val="33066356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485900"/>
            <a:ext cx="10820400" cy="4965700"/>
          </a:xfrm>
        </p:spPr>
        <p:txBody>
          <a:bodyPr>
            <a:normAutofit fontScale="62500" lnSpcReduction="20000"/>
          </a:bodyPr>
          <a:lstStyle/>
          <a:p>
            <a:pPr marL="0" indent="0">
              <a:buNone/>
            </a:pPr>
            <a:r>
              <a:rPr lang="en-GB" b="1" dirty="0" smtClean="0"/>
              <a:t>b</a:t>
            </a:r>
            <a:r>
              <a:rPr lang="en-GB" b="1" dirty="0"/>
              <a:t>. </a:t>
            </a:r>
            <a:r>
              <a:rPr lang="en-GB" dirty="0" smtClean="0"/>
              <a:t>Compounds.</a:t>
            </a:r>
            <a:endParaRPr lang="en-GB" b="1" dirty="0"/>
          </a:p>
          <a:p>
            <a:pPr marL="0" indent="0">
              <a:buNone/>
            </a:pPr>
            <a:r>
              <a:rPr lang="en-GB" sz="3800" b="1" dirty="0" smtClean="0">
                <a:solidFill>
                  <a:srgbClr val="FFFF00"/>
                </a:solidFill>
              </a:rPr>
              <a:t>heritage </a:t>
            </a:r>
            <a:r>
              <a:rPr lang="en-GB" sz="3800" b="1" dirty="0">
                <a:solidFill>
                  <a:srgbClr val="FFFF00"/>
                </a:solidFill>
              </a:rPr>
              <a:t>centre</a:t>
            </a:r>
            <a:r>
              <a:rPr lang="en-GB" dirty="0"/>
              <a:t>  </a:t>
            </a:r>
            <a:r>
              <a:rPr lang="en-GB" i="1" dirty="0"/>
              <a:t>n.</a:t>
            </a:r>
            <a:r>
              <a:rPr lang="en-GB" dirty="0"/>
              <a:t> a museum focusing on the cultural heritage of the surrounding area.</a:t>
            </a:r>
          </a:p>
          <a:p>
            <a:r>
              <a:rPr lang="en-GB" dirty="0"/>
              <a:t>1976   </a:t>
            </a:r>
            <a:r>
              <a:rPr lang="en-GB" i="1" dirty="0"/>
              <a:t>Church Times</a:t>
            </a:r>
            <a:r>
              <a:rPr lang="en-GB" dirty="0"/>
              <a:t> 3 Sept. 4/3   Some old churches are now in use as heritage centres and others as folk museums.</a:t>
            </a:r>
          </a:p>
          <a:p>
            <a:r>
              <a:rPr lang="en-GB" dirty="0"/>
              <a:t>1990   </a:t>
            </a:r>
            <a:r>
              <a:rPr lang="en-GB" i="1" dirty="0"/>
              <a:t>Times Educ. Suppl.</a:t>
            </a:r>
            <a:r>
              <a:rPr lang="en-GB" dirty="0"/>
              <a:t> 7 Dec. 36/4   The main aim of Port Sunlight's Heritage </a:t>
            </a:r>
            <a:r>
              <a:rPr lang="en-GB" dirty="0" err="1"/>
              <a:t>Centre..is</a:t>
            </a:r>
            <a:r>
              <a:rPr lang="en-GB" dirty="0"/>
              <a:t> to show how the prototype factory village has stoutly survived two world </a:t>
            </a:r>
            <a:r>
              <a:rPr lang="en-GB" dirty="0" err="1"/>
              <a:t>wars,..recession</a:t>
            </a:r>
            <a:r>
              <a:rPr lang="en-GB" dirty="0"/>
              <a:t> and Dutch elm disease.</a:t>
            </a:r>
          </a:p>
          <a:p>
            <a:pPr marL="0" indent="0">
              <a:buNone/>
            </a:pPr>
            <a:endParaRPr lang="en-GB" dirty="0" smtClean="0"/>
          </a:p>
          <a:p>
            <a:pPr marL="0" indent="0">
              <a:buNone/>
            </a:pPr>
            <a:r>
              <a:rPr lang="en-GB" sz="3800" b="1" dirty="0" smtClean="0">
                <a:solidFill>
                  <a:srgbClr val="FFFF00"/>
                </a:solidFill>
              </a:rPr>
              <a:t>heritage </a:t>
            </a:r>
            <a:r>
              <a:rPr lang="en-GB" sz="3800" b="1" dirty="0">
                <a:solidFill>
                  <a:srgbClr val="FFFF00"/>
                </a:solidFill>
              </a:rPr>
              <a:t>coast</a:t>
            </a:r>
            <a:r>
              <a:rPr lang="en-GB" dirty="0"/>
              <a:t>  </a:t>
            </a:r>
            <a:r>
              <a:rPr lang="en-GB" i="1" dirty="0"/>
              <a:t>n.</a:t>
            </a:r>
            <a:r>
              <a:rPr lang="en-GB" dirty="0"/>
              <a:t> in the U.K., a section of coastline designated by the Countryside Commission as aesthetically or culturally important and therefore accorded some legal protection from commercial development.</a:t>
            </a:r>
          </a:p>
          <a:p>
            <a:r>
              <a:rPr lang="en-GB" dirty="0"/>
              <a:t>1970   </a:t>
            </a:r>
            <a:r>
              <a:rPr lang="en-GB" i="1" dirty="0"/>
              <a:t>Daily Tel.</a:t>
            </a:r>
            <a:r>
              <a:rPr lang="en-GB" dirty="0"/>
              <a:t> 1 Oct. 4   Designating managed ‘Heritage coast’ areas to safeguard scenery from undesirable development.</a:t>
            </a:r>
          </a:p>
          <a:p>
            <a:r>
              <a:rPr lang="en-GB" dirty="0"/>
              <a:t>1989   </a:t>
            </a:r>
            <a:r>
              <a:rPr lang="en-GB" i="1" dirty="0"/>
              <a:t>Holiday Which?</a:t>
            </a:r>
            <a:r>
              <a:rPr lang="en-GB" dirty="0"/>
              <a:t> Sept. 176/1 (</a:t>
            </a:r>
            <a:r>
              <a:rPr lang="en-GB" i="1" dirty="0"/>
              <a:t>caption</a:t>
            </a:r>
            <a:r>
              <a:rPr lang="en-GB" dirty="0"/>
              <a:t>)    </a:t>
            </a:r>
            <a:r>
              <a:rPr lang="en-GB" dirty="0" err="1"/>
              <a:t>Cogden</a:t>
            </a:r>
            <a:r>
              <a:rPr lang="en-GB" dirty="0"/>
              <a:t> Beach on the Dorset coast is part of Chesil beach (itself a Heritage Coast).</a:t>
            </a:r>
          </a:p>
          <a:p>
            <a:pPr marL="0" indent="0">
              <a:buNone/>
            </a:pPr>
            <a:r>
              <a:rPr lang="en-GB" b="1" dirty="0"/>
              <a:t> </a:t>
            </a:r>
            <a:endParaRPr lang="en-GB" b="1" dirty="0" smtClean="0"/>
          </a:p>
          <a:p>
            <a:pPr marL="0" indent="0">
              <a:buNone/>
            </a:pPr>
            <a:r>
              <a:rPr lang="en-GB" sz="3800" b="1" dirty="0" smtClean="0">
                <a:solidFill>
                  <a:srgbClr val="FFFF00"/>
                </a:solidFill>
              </a:rPr>
              <a:t>heritage </a:t>
            </a:r>
            <a:r>
              <a:rPr lang="en-GB" sz="3800" b="1" dirty="0">
                <a:solidFill>
                  <a:srgbClr val="FFFF00"/>
                </a:solidFill>
              </a:rPr>
              <a:t>trail</a:t>
            </a:r>
            <a:r>
              <a:rPr lang="en-GB" sz="3800" dirty="0">
                <a:solidFill>
                  <a:srgbClr val="FFFF00"/>
                </a:solidFill>
              </a:rPr>
              <a:t>  </a:t>
            </a:r>
            <a:r>
              <a:rPr lang="en-GB" i="1" dirty="0"/>
              <a:t>n.</a:t>
            </a:r>
            <a:r>
              <a:rPr lang="en-GB" dirty="0"/>
              <a:t> a route linking features of historical interest, esp. one planned as a tourist attraction.</a:t>
            </a:r>
          </a:p>
          <a:p>
            <a:r>
              <a:rPr lang="en-GB" dirty="0"/>
              <a:t>1976   </a:t>
            </a:r>
            <a:r>
              <a:rPr lang="en-GB" i="1" dirty="0"/>
              <a:t>U.S. News &amp; World Rep.</a:t>
            </a:r>
            <a:r>
              <a:rPr lang="en-GB" dirty="0"/>
              <a:t> 23 Feb. 63/3   In Boston, the Black Heritage Trail takes visitors to an important landmark—the monument to black patriot </a:t>
            </a:r>
            <a:r>
              <a:rPr lang="en-GB" dirty="0" err="1"/>
              <a:t>Crispus</a:t>
            </a:r>
            <a:r>
              <a:rPr lang="en-GB" dirty="0"/>
              <a:t> Attucks and other martyrs of the Boston Massacre.</a:t>
            </a:r>
          </a:p>
          <a:p>
            <a:r>
              <a:rPr lang="en-GB" dirty="0"/>
              <a:t>1980   </a:t>
            </a:r>
            <a:r>
              <a:rPr lang="en-GB" i="1" dirty="0"/>
              <a:t>Christian Sci. Monitor</a:t>
            </a:r>
            <a:r>
              <a:rPr lang="en-GB" dirty="0"/>
              <a:t> 1 July 15/3   Those who prefer to walk at their own </a:t>
            </a:r>
            <a:r>
              <a:rPr lang="en-GB" dirty="0" err="1"/>
              <a:t>pace..might</a:t>
            </a:r>
            <a:r>
              <a:rPr lang="en-GB" dirty="0"/>
              <a:t> want to try the Heritage Trail, which winds for three miles around the historic sites of lower Manhattan.</a:t>
            </a:r>
          </a:p>
          <a:p>
            <a:r>
              <a:rPr lang="en-GB" dirty="0"/>
              <a:t>1988   </a:t>
            </a:r>
            <a:r>
              <a:rPr lang="en-GB" i="1" dirty="0"/>
              <a:t>Bookcase</a:t>
            </a:r>
            <a:r>
              <a:rPr lang="en-GB" dirty="0"/>
              <a:t> No. 17. 7/3   Travel is no longer an adventure... It has become a ‘heritage trail’ along a carefully signposted route.</a:t>
            </a:r>
          </a:p>
          <a:p>
            <a:pPr marL="0" indent="0">
              <a:buNone/>
            </a:pPr>
            <a:endParaRPr lang="en-GB" dirty="0"/>
          </a:p>
          <a:p>
            <a:pPr marL="0" indent="0">
              <a:buNone/>
            </a:pPr>
            <a:endParaRPr lang="en-GB" dirty="0"/>
          </a:p>
        </p:txBody>
      </p:sp>
      <p:sp>
        <p:nvSpPr>
          <p:cNvPr id="4" name="Title 1"/>
          <p:cNvSpPr>
            <a:spLocks noGrp="1"/>
          </p:cNvSpPr>
          <p:nvPr>
            <p:ph type="title"/>
          </p:nvPr>
        </p:nvSpPr>
        <p:spPr>
          <a:xfrm>
            <a:off x="2743200" y="0"/>
            <a:ext cx="8610600" cy="1293028"/>
          </a:xfrm>
        </p:spPr>
        <p:txBody>
          <a:bodyPr/>
          <a:lstStyle/>
          <a:p>
            <a:r>
              <a:rPr lang="en-GB" dirty="0" smtClean="0"/>
              <a:t>What is heritage? OED</a:t>
            </a:r>
            <a:endParaRPr lang="en-GB" dirty="0"/>
          </a:p>
        </p:txBody>
      </p:sp>
    </p:spTree>
    <p:extLst>
      <p:ext uri="{BB962C8B-B14F-4D97-AF65-F5344CB8AC3E}">
        <p14:creationId xmlns:p14="http://schemas.microsoft.com/office/powerpoint/2010/main" val="14237884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485900"/>
            <a:ext cx="10820400" cy="4965700"/>
          </a:xfrm>
        </p:spPr>
        <p:txBody>
          <a:bodyPr>
            <a:normAutofit/>
          </a:bodyPr>
          <a:lstStyle/>
          <a:p>
            <a:pPr marL="0" indent="0">
              <a:buNone/>
            </a:pPr>
            <a:r>
              <a:rPr lang="en-GB" b="1" cap="small" dirty="0"/>
              <a:t>Draft additions January 2005</a:t>
            </a:r>
          </a:p>
          <a:p>
            <a:pPr marL="0" indent="0">
              <a:buNone/>
            </a:pPr>
            <a:endParaRPr lang="en-GB" b="1" dirty="0" smtClean="0"/>
          </a:p>
          <a:p>
            <a:pPr marL="0" indent="0">
              <a:buNone/>
            </a:pPr>
            <a:r>
              <a:rPr lang="en-GB" sz="3200" b="1" dirty="0" smtClean="0">
                <a:solidFill>
                  <a:srgbClr val="FFFF00"/>
                </a:solidFill>
              </a:rPr>
              <a:t>heritage </a:t>
            </a:r>
            <a:r>
              <a:rPr lang="en-GB" sz="3200" b="1" dirty="0">
                <a:solidFill>
                  <a:srgbClr val="FFFF00"/>
                </a:solidFill>
              </a:rPr>
              <a:t>tourism</a:t>
            </a:r>
            <a:r>
              <a:rPr lang="en-GB" sz="3200" dirty="0">
                <a:solidFill>
                  <a:srgbClr val="FFFF00"/>
                </a:solidFill>
              </a:rPr>
              <a:t> </a:t>
            </a:r>
            <a:r>
              <a:rPr lang="en-GB" dirty="0"/>
              <a:t> </a:t>
            </a:r>
            <a:r>
              <a:rPr lang="en-GB" i="1" dirty="0"/>
              <a:t>n.</a:t>
            </a:r>
            <a:r>
              <a:rPr lang="en-GB" dirty="0"/>
              <a:t> originally </a:t>
            </a:r>
            <a:r>
              <a:rPr lang="en-GB" i="1" dirty="0"/>
              <a:t>North American</a:t>
            </a:r>
            <a:r>
              <a:rPr lang="en-GB" dirty="0"/>
              <a:t> tourism to places of historical or cultural interest.</a:t>
            </a:r>
          </a:p>
          <a:p>
            <a:r>
              <a:rPr lang="en-GB" dirty="0"/>
              <a:t>1983   </a:t>
            </a:r>
            <a:r>
              <a:rPr lang="en-GB" i="1" dirty="0"/>
              <a:t>Washington Post</a:t>
            </a:r>
            <a:r>
              <a:rPr lang="en-GB" dirty="0"/>
              <a:t> 17 Apr. </a:t>
            </a:r>
            <a:r>
              <a:rPr lang="en-GB" cap="small" dirty="0"/>
              <a:t>e</a:t>
            </a:r>
            <a:r>
              <a:rPr lang="en-GB" dirty="0"/>
              <a:t>7/1   They were initiated last year by Richmond-on-the-James, ‘a </a:t>
            </a:r>
            <a:r>
              <a:rPr lang="en-GB" dirty="0" err="1"/>
              <a:t>nonprofit</a:t>
            </a:r>
            <a:r>
              <a:rPr lang="en-GB" dirty="0"/>
              <a:t> civic organization devoted to heritage tourism’.</a:t>
            </a:r>
          </a:p>
          <a:p>
            <a:r>
              <a:rPr lang="en-GB" dirty="0"/>
              <a:t>2001   </a:t>
            </a:r>
            <a:r>
              <a:rPr lang="en-GB" i="1" dirty="0"/>
              <a:t>Trav. Afr.</a:t>
            </a:r>
            <a:r>
              <a:rPr lang="en-GB" dirty="0"/>
              <a:t> Autumn 111/2   It is blessed with pristine ocean beaches and calm lagoons, so community fathers are not putting their faith in eco- and heritage tourism for an economic revival.</a:t>
            </a:r>
          </a:p>
          <a:p>
            <a:pPr marL="0" indent="0">
              <a:buNone/>
            </a:pPr>
            <a:endParaRPr lang="en-GB" dirty="0"/>
          </a:p>
          <a:p>
            <a:pPr marL="0" indent="0">
              <a:buNone/>
            </a:pPr>
            <a:endParaRPr lang="en-GB" dirty="0"/>
          </a:p>
        </p:txBody>
      </p:sp>
      <p:sp>
        <p:nvSpPr>
          <p:cNvPr id="4" name="Title 1"/>
          <p:cNvSpPr>
            <a:spLocks noGrp="1"/>
          </p:cNvSpPr>
          <p:nvPr>
            <p:ph type="title"/>
          </p:nvPr>
        </p:nvSpPr>
        <p:spPr>
          <a:xfrm>
            <a:off x="2743200" y="0"/>
            <a:ext cx="8610600" cy="1293028"/>
          </a:xfrm>
        </p:spPr>
        <p:txBody>
          <a:bodyPr/>
          <a:lstStyle/>
          <a:p>
            <a:r>
              <a:rPr lang="en-GB" dirty="0" smtClean="0"/>
              <a:t>What is heritage? OED</a:t>
            </a:r>
            <a:endParaRPr lang="en-GB" dirty="0"/>
          </a:p>
        </p:txBody>
      </p:sp>
    </p:spTree>
    <p:extLst>
      <p:ext uri="{BB962C8B-B14F-4D97-AF65-F5344CB8AC3E}">
        <p14:creationId xmlns:p14="http://schemas.microsoft.com/office/powerpoint/2010/main" val="6178747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Precursors of heritage Tourism: the grand tour</a:t>
            </a:r>
            <a:endParaRPr lang="en-GB" dirty="0"/>
          </a:p>
        </p:txBody>
      </p:sp>
      <p:sp>
        <p:nvSpPr>
          <p:cNvPr id="3" name="Content Placeholder 2"/>
          <p:cNvSpPr>
            <a:spLocks noGrp="1"/>
          </p:cNvSpPr>
          <p:nvPr>
            <p:ph idx="1"/>
          </p:nvPr>
        </p:nvSpPr>
        <p:spPr/>
        <p:txBody>
          <a:bodyPr/>
          <a:lstStyle/>
          <a:p>
            <a:r>
              <a:rPr lang="en-GB" dirty="0">
                <a:hlinkClick r:id="rId2"/>
              </a:rPr>
              <a:t>https://google.com/search?q=grand+tour+italy+route+maps&amp;rlz=1C1GCEB_enGB814GB814&amp;sxsrf=ACYBGNRbe-NHKYJSIr8Cl0UcrWnpVcfZaQ:1570529625274&amp;source=lnms&amp;tbm=isch&amp;sa=X&amp;ved=0ahUKEwiywbHjtozlAhX0QhUIHYE9CvcQ_AUIEigB&amp;biw=1280&amp;bih=832#imgrc=EQK73LAVv-mkIM</a:t>
            </a:r>
            <a:r>
              <a:rPr lang="en-GB" dirty="0" smtClean="0"/>
              <a:t>:</a:t>
            </a:r>
          </a:p>
          <a:p>
            <a:endParaRPr lang="en-GB" dirty="0"/>
          </a:p>
        </p:txBody>
      </p:sp>
    </p:spTree>
    <p:extLst>
      <p:ext uri="{BB962C8B-B14F-4D97-AF65-F5344CB8AC3E}">
        <p14:creationId xmlns:p14="http://schemas.microsoft.com/office/powerpoint/2010/main" val="42004454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0"/>
            <a:ext cx="8610600" cy="1293028"/>
          </a:xfrm>
        </p:spPr>
        <p:txBody>
          <a:bodyPr/>
          <a:lstStyle/>
          <a:p>
            <a:r>
              <a:rPr lang="en-GB" dirty="0" smtClean="0"/>
              <a:t>The </a:t>
            </a:r>
            <a:r>
              <a:rPr lang="en-GB" dirty="0"/>
              <a:t>grand </a:t>
            </a:r>
            <a:r>
              <a:rPr lang="en-GB" dirty="0" smtClean="0"/>
              <a:t>tour: PIRANESI </a:t>
            </a:r>
            <a:endParaRPr lang="en-GB" dirty="0"/>
          </a:p>
        </p:txBody>
      </p:sp>
      <p:pic>
        <p:nvPicPr>
          <p:cNvPr id="4" name="Picture 3"/>
          <p:cNvPicPr>
            <a:picLocks noChangeAspect="1"/>
          </p:cNvPicPr>
          <p:nvPr/>
        </p:nvPicPr>
        <p:blipFill>
          <a:blip r:embed="rId2"/>
          <a:stretch>
            <a:fillRect/>
          </a:stretch>
        </p:blipFill>
        <p:spPr>
          <a:xfrm>
            <a:off x="7099300" y="1055212"/>
            <a:ext cx="4944018" cy="3428400"/>
          </a:xfrm>
          <a:prstGeom prst="rect">
            <a:avLst/>
          </a:prstGeom>
        </p:spPr>
      </p:pic>
      <p:pic>
        <p:nvPicPr>
          <p:cNvPr id="5" name="Picture 4"/>
          <p:cNvPicPr>
            <a:picLocks noChangeAspect="1"/>
          </p:cNvPicPr>
          <p:nvPr/>
        </p:nvPicPr>
        <p:blipFill>
          <a:blip r:embed="rId3"/>
          <a:stretch>
            <a:fillRect/>
          </a:stretch>
        </p:blipFill>
        <p:spPr>
          <a:xfrm>
            <a:off x="185476" y="1055212"/>
            <a:ext cx="6574311" cy="3428400"/>
          </a:xfrm>
          <a:prstGeom prst="rect">
            <a:avLst/>
          </a:prstGeom>
        </p:spPr>
      </p:pic>
      <p:pic>
        <p:nvPicPr>
          <p:cNvPr id="6" name="Picture 5"/>
          <p:cNvPicPr>
            <a:picLocks noChangeAspect="1"/>
          </p:cNvPicPr>
          <p:nvPr/>
        </p:nvPicPr>
        <p:blipFill>
          <a:blip r:embed="rId4"/>
          <a:stretch>
            <a:fillRect/>
          </a:stretch>
        </p:blipFill>
        <p:spPr>
          <a:xfrm>
            <a:off x="3327400" y="3665339"/>
            <a:ext cx="4724400" cy="3192661"/>
          </a:xfrm>
          <a:prstGeom prst="rect">
            <a:avLst/>
          </a:prstGeom>
        </p:spPr>
      </p:pic>
      <p:sp>
        <p:nvSpPr>
          <p:cNvPr id="7" name="Content Placeholder 6"/>
          <p:cNvSpPr>
            <a:spLocks noGrp="1"/>
          </p:cNvSpPr>
          <p:nvPr>
            <p:ph idx="1"/>
          </p:nvPr>
        </p:nvSpPr>
        <p:spPr/>
        <p:txBody>
          <a:bodyPr/>
          <a:lstStyle/>
          <a:p>
            <a:endParaRPr lang="en-GB"/>
          </a:p>
        </p:txBody>
      </p:sp>
    </p:spTree>
    <p:extLst>
      <p:ext uri="{BB962C8B-B14F-4D97-AF65-F5344CB8AC3E}">
        <p14:creationId xmlns:p14="http://schemas.microsoft.com/office/powerpoint/2010/main" val="23534793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0"/>
            <a:ext cx="8610600" cy="1293028"/>
          </a:xfrm>
        </p:spPr>
        <p:txBody>
          <a:bodyPr/>
          <a:lstStyle/>
          <a:p>
            <a:r>
              <a:rPr lang="en-GB" dirty="0" smtClean="0"/>
              <a:t>The grand tour</a:t>
            </a:r>
            <a:endParaRPr lang="en-GB" dirty="0"/>
          </a:p>
        </p:txBody>
      </p:sp>
      <p:sp>
        <p:nvSpPr>
          <p:cNvPr id="3" name="Content Placeholder 2"/>
          <p:cNvSpPr>
            <a:spLocks noGrp="1"/>
          </p:cNvSpPr>
          <p:nvPr>
            <p:ph idx="1"/>
          </p:nvPr>
        </p:nvSpPr>
        <p:spPr>
          <a:xfrm>
            <a:off x="685800" y="1496060"/>
            <a:ext cx="10820400" cy="5019040"/>
          </a:xfrm>
        </p:spPr>
        <p:txBody>
          <a:bodyPr>
            <a:normAutofit/>
          </a:bodyPr>
          <a:lstStyle/>
          <a:p>
            <a:pPr marL="0" indent="0">
              <a:buNone/>
            </a:pPr>
            <a:r>
              <a:rPr lang="en-GB" sz="2800" b="1" dirty="0" smtClean="0">
                <a:solidFill>
                  <a:srgbClr val="FFFF00"/>
                </a:solidFill>
              </a:rPr>
              <a:t>GIBBON</a:t>
            </a:r>
          </a:p>
          <a:p>
            <a:pPr marL="0" indent="0">
              <a:buNone/>
            </a:pPr>
            <a:endParaRPr lang="en-GB" dirty="0" smtClean="0"/>
          </a:p>
          <a:p>
            <a:pPr marL="0" indent="0">
              <a:buNone/>
            </a:pPr>
            <a:r>
              <a:rPr lang="en-GB" dirty="0" smtClean="0"/>
              <a:t>“ … I </a:t>
            </a:r>
            <a:r>
              <a:rPr lang="en-GB" dirty="0"/>
              <a:t>can neither forget nor express the strong emotions which agitated my mind as I first approached and entered the eternal city. After a sleepless night, I trod, with a lofty step, the ruins of the Forum; each memorable spot where Romulus stood, or Tully spoke, or Caesar fell, was at once present to my eye; and several days of intoxication were lost or enjoyed before I could descend to a cool and minute investigation.... It was at Rome, on the 15th of October, 1764, as I sat musing amidst the ruins of the Capitol, while the barefooted friars were singing vespers in the Temple of Jupiter, that the idea of writing the decline and fall of the city first started to my mind</a:t>
            </a:r>
            <a:r>
              <a:rPr lang="en-GB" dirty="0" smtClean="0"/>
              <a:t>.”</a:t>
            </a:r>
            <a:endParaRPr lang="en-GB" dirty="0"/>
          </a:p>
          <a:p>
            <a:pPr algn="r">
              <a:buFontTx/>
              <a:buChar char="-"/>
            </a:pPr>
            <a:r>
              <a:rPr lang="en-GB" dirty="0" smtClean="0"/>
              <a:t>Edward </a:t>
            </a:r>
            <a:r>
              <a:rPr lang="en-GB" dirty="0"/>
              <a:t>Gibbon, </a:t>
            </a:r>
            <a:r>
              <a:rPr lang="en-GB" i="1" dirty="0"/>
              <a:t>Memoirs of My Life and Writings </a:t>
            </a:r>
            <a:r>
              <a:rPr lang="en-GB" dirty="0"/>
              <a:t>(1796</a:t>
            </a:r>
            <a:r>
              <a:rPr lang="en-GB" dirty="0" smtClean="0"/>
              <a:t>)</a:t>
            </a:r>
          </a:p>
          <a:p>
            <a:pPr>
              <a:buFontTx/>
              <a:buChar char="-"/>
            </a:pPr>
            <a:endParaRPr lang="en-GB" dirty="0"/>
          </a:p>
        </p:txBody>
      </p:sp>
    </p:spTree>
    <p:extLst>
      <p:ext uri="{BB962C8B-B14F-4D97-AF65-F5344CB8AC3E}">
        <p14:creationId xmlns:p14="http://schemas.microsoft.com/office/powerpoint/2010/main" val="27213634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ROMANTICISM</a:t>
            </a:r>
          </a:p>
        </p:txBody>
      </p:sp>
      <p:pic>
        <p:nvPicPr>
          <p:cNvPr id="4" name="Content Placeholder 3"/>
          <p:cNvPicPr>
            <a:picLocks noGrp="1" noChangeAspect="1"/>
          </p:cNvPicPr>
          <p:nvPr>
            <p:ph idx="1"/>
          </p:nvPr>
        </p:nvPicPr>
        <p:blipFill>
          <a:blip r:embed="rId2"/>
          <a:stretch>
            <a:fillRect/>
          </a:stretch>
        </p:blipFill>
        <p:spPr>
          <a:xfrm>
            <a:off x="534383" y="1905001"/>
            <a:ext cx="6110732" cy="4699154"/>
          </a:xfrm>
          <a:prstGeom prst="rect">
            <a:avLst/>
          </a:prstGeom>
        </p:spPr>
      </p:pic>
      <p:sp>
        <p:nvSpPr>
          <p:cNvPr id="5" name="Rectangle 4"/>
          <p:cNvSpPr/>
          <p:nvPr/>
        </p:nvSpPr>
        <p:spPr>
          <a:xfrm>
            <a:off x="127983" y="1011522"/>
            <a:ext cx="6096000" cy="646331"/>
          </a:xfrm>
          <a:prstGeom prst="rect">
            <a:avLst/>
          </a:prstGeom>
        </p:spPr>
        <p:txBody>
          <a:bodyPr>
            <a:spAutoFit/>
          </a:bodyPr>
          <a:lstStyle/>
          <a:p>
            <a:r>
              <a:rPr lang="en-GB" dirty="0" smtClean="0"/>
              <a:t>Lord </a:t>
            </a:r>
            <a:r>
              <a:rPr lang="en-GB" dirty="0"/>
              <a:t>George Byron contemplating the Colosseum in Rome by Arthur </a:t>
            </a:r>
            <a:r>
              <a:rPr lang="en-GB" dirty="0" err="1"/>
              <a:t>Willmore</a:t>
            </a:r>
            <a:r>
              <a:rPr lang="en-GB" dirty="0"/>
              <a:t> or James Tibbets </a:t>
            </a:r>
            <a:r>
              <a:rPr lang="en-GB" dirty="0" err="1"/>
              <a:t>Willmore</a:t>
            </a:r>
            <a:endParaRPr lang="en-GB" dirty="0"/>
          </a:p>
        </p:txBody>
      </p:sp>
      <p:pic>
        <p:nvPicPr>
          <p:cNvPr id="6" name="Picture 5"/>
          <p:cNvPicPr>
            <a:picLocks noChangeAspect="1"/>
          </p:cNvPicPr>
          <p:nvPr/>
        </p:nvPicPr>
        <p:blipFill>
          <a:blip r:embed="rId3"/>
          <a:stretch>
            <a:fillRect/>
          </a:stretch>
        </p:blipFill>
        <p:spPr>
          <a:xfrm>
            <a:off x="7112000" y="1972859"/>
            <a:ext cx="3467099" cy="4631296"/>
          </a:xfrm>
          <a:prstGeom prst="rect">
            <a:avLst/>
          </a:prstGeom>
        </p:spPr>
      </p:pic>
    </p:spTree>
    <p:extLst>
      <p:ext uri="{BB962C8B-B14F-4D97-AF65-F5344CB8AC3E}">
        <p14:creationId xmlns:p14="http://schemas.microsoft.com/office/powerpoint/2010/main" val="6269465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1020" y="236359"/>
            <a:ext cx="10261600" cy="1293028"/>
          </a:xfrm>
        </p:spPr>
        <p:txBody>
          <a:bodyPr>
            <a:normAutofit fontScale="90000"/>
          </a:bodyPr>
          <a:lstStyle/>
          <a:p>
            <a:r>
              <a:rPr lang="en-GB" dirty="0" smtClean="0"/>
              <a:t>ROMANTICISM: </a:t>
            </a:r>
            <a:r>
              <a:rPr lang="en-GB" dirty="0"/>
              <a:t>Caspar David Friedrich</a:t>
            </a:r>
            <a:br>
              <a:rPr lang="en-GB" dirty="0"/>
            </a:br>
            <a:endParaRPr lang="en-GB" dirty="0"/>
          </a:p>
        </p:txBody>
      </p:sp>
      <p:pic>
        <p:nvPicPr>
          <p:cNvPr id="6" name="Content Placeholder 5"/>
          <p:cNvPicPr>
            <a:picLocks noGrp="1" noChangeAspect="1"/>
          </p:cNvPicPr>
          <p:nvPr>
            <p:ph idx="1"/>
          </p:nvPr>
        </p:nvPicPr>
        <p:blipFill>
          <a:blip r:embed="rId2"/>
          <a:stretch>
            <a:fillRect/>
          </a:stretch>
        </p:blipFill>
        <p:spPr>
          <a:xfrm>
            <a:off x="7025902" y="1100634"/>
            <a:ext cx="3762712" cy="4816272"/>
          </a:xfrm>
          <a:prstGeom prst="rect">
            <a:avLst/>
          </a:prstGeom>
        </p:spPr>
      </p:pic>
      <p:pic>
        <p:nvPicPr>
          <p:cNvPr id="4" name="Picture 3"/>
          <p:cNvPicPr>
            <a:picLocks noChangeAspect="1"/>
          </p:cNvPicPr>
          <p:nvPr/>
        </p:nvPicPr>
        <p:blipFill>
          <a:blip r:embed="rId3"/>
          <a:stretch>
            <a:fillRect/>
          </a:stretch>
        </p:blipFill>
        <p:spPr>
          <a:xfrm>
            <a:off x="266699" y="1100634"/>
            <a:ext cx="6227099" cy="4816272"/>
          </a:xfrm>
          <a:prstGeom prst="rect">
            <a:avLst/>
          </a:prstGeom>
        </p:spPr>
      </p:pic>
      <p:sp>
        <p:nvSpPr>
          <p:cNvPr id="5" name="Rectangle 4"/>
          <p:cNvSpPr/>
          <p:nvPr/>
        </p:nvSpPr>
        <p:spPr>
          <a:xfrm>
            <a:off x="391260" y="6134667"/>
            <a:ext cx="2860078" cy="369332"/>
          </a:xfrm>
          <a:prstGeom prst="rect">
            <a:avLst/>
          </a:prstGeom>
        </p:spPr>
        <p:txBody>
          <a:bodyPr wrap="none">
            <a:spAutoFit/>
          </a:bodyPr>
          <a:lstStyle/>
          <a:p>
            <a:r>
              <a:rPr lang="en-GB" i="1" dirty="0"/>
              <a:t>The Stages of </a:t>
            </a:r>
            <a:r>
              <a:rPr lang="en-GB" i="1" dirty="0" smtClean="0"/>
              <a:t>Life </a:t>
            </a:r>
            <a:r>
              <a:rPr lang="en-GB" dirty="0" smtClean="0"/>
              <a:t>(1835)</a:t>
            </a:r>
            <a:endParaRPr lang="en-GB" i="1" dirty="0"/>
          </a:p>
        </p:txBody>
      </p:sp>
      <p:sp>
        <p:nvSpPr>
          <p:cNvPr id="7" name="Rectangle 6"/>
          <p:cNvSpPr/>
          <p:nvPr/>
        </p:nvSpPr>
        <p:spPr>
          <a:xfrm>
            <a:off x="6291820" y="6134667"/>
            <a:ext cx="4612160" cy="369332"/>
          </a:xfrm>
          <a:prstGeom prst="rect">
            <a:avLst/>
          </a:prstGeom>
        </p:spPr>
        <p:txBody>
          <a:bodyPr wrap="none">
            <a:spAutoFit/>
          </a:bodyPr>
          <a:lstStyle/>
          <a:p>
            <a:r>
              <a:rPr lang="en-GB" i="1" dirty="0"/>
              <a:t>Wanderer above the Sea of Fog </a:t>
            </a:r>
            <a:r>
              <a:rPr lang="en-GB" dirty="0"/>
              <a:t>(1818).</a:t>
            </a:r>
          </a:p>
        </p:txBody>
      </p:sp>
    </p:spTree>
    <p:extLst>
      <p:ext uri="{BB962C8B-B14F-4D97-AF65-F5344CB8AC3E}">
        <p14:creationId xmlns:p14="http://schemas.microsoft.com/office/powerpoint/2010/main" val="40416639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7700" y="1598797"/>
            <a:ext cx="7458991" cy="5034819"/>
          </a:xfrm>
          <a:prstGeom prst="rect">
            <a:avLst/>
          </a:prstGeom>
        </p:spPr>
      </p:pic>
      <p:sp>
        <p:nvSpPr>
          <p:cNvPr id="9" name="Rectangle 8"/>
          <p:cNvSpPr/>
          <p:nvPr/>
        </p:nvSpPr>
        <p:spPr>
          <a:xfrm>
            <a:off x="0" y="355847"/>
            <a:ext cx="5595287" cy="8046297"/>
          </a:xfrm>
          <a:prstGeom prst="rect">
            <a:avLst/>
          </a:prstGeom>
        </p:spPr>
        <p:txBody>
          <a:bodyPr wrap="square" lIns="540000" tIns="540000" rIns="540000" bIns="540000">
            <a:spAutoFit/>
          </a:bodyPr>
          <a:lstStyle/>
          <a:p>
            <a:pPr>
              <a:defRPr/>
            </a:pPr>
            <a:endParaRPr lang="en-US" dirty="0">
              <a:solidFill>
                <a:prstClr val="white"/>
              </a:solidFill>
              <a:effectLst>
                <a:outerShdw blurRad="38100" dist="38100" dir="2700000" algn="tl">
                  <a:srgbClr val="000000">
                    <a:alpha val="43137"/>
                  </a:srgbClr>
                </a:outerShdw>
              </a:effectLst>
            </a:endParaRPr>
          </a:p>
          <a:p>
            <a:pPr>
              <a:defRPr/>
            </a:pPr>
            <a:endParaRPr lang="en-US" dirty="0">
              <a:solidFill>
                <a:prstClr val="white"/>
              </a:solidFill>
              <a:effectLst>
                <a:outerShdw blurRad="38100" dist="38100" dir="2700000" algn="tl">
                  <a:srgbClr val="000000">
                    <a:alpha val="43137"/>
                  </a:srgbClr>
                </a:outerShdw>
              </a:effectLst>
            </a:endParaRPr>
          </a:p>
          <a:p>
            <a:pPr>
              <a:defRPr/>
            </a:pPr>
            <a:endParaRPr lang="en-US" dirty="0">
              <a:solidFill>
                <a:prstClr val="white"/>
              </a:solidFill>
              <a:effectLst>
                <a:outerShdw blurRad="38100" dist="38100" dir="2700000" algn="tl">
                  <a:srgbClr val="000000">
                    <a:alpha val="43137"/>
                  </a:srgbClr>
                </a:outerShdw>
              </a:effectLst>
            </a:endParaRPr>
          </a:p>
          <a:p>
            <a:pPr>
              <a:defRPr/>
            </a:pPr>
            <a:r>
              <a:rPr lang="en-US" dirty="0" smtClean="0"/>
              <a:t>I </a:t>
            </a:r>
            <a:r>
              <a:rPr lang="en-US" dirty="0"/>
              <a:t>wandered lonely as a cloud</a:t>
            </a:r>
          </a:p>
          <a:p>
            <a:pPr>
              <a:defRPr/>
            </a:pPr>
            <a:r>
              <a:rPr lang="en-US" dirty="0"/>
              <a:t>That floats on high o'er vales and hills,</a:t>
            </a:r>
          </a:p>
          <a:p>
            <a:pPr>
              <a:defRPr/>
            </a:pPr>
            <a:r>
              <a:rPr lang="en-US" dirty="0"/>
              <a:t>When all at once I saw a crowd,</a:t>
            </a:r>
          </a:p>
          <a:p>
            <a:pPr>
              <a:defRPr/>
            </a:pPr>
            <a:r>
              <a:rPr lang="en-US" dirty="0"/>
              <a:t>A host, of golden daffodils;</a:t>
            </a:r>
          </a:p>
          <a:p>
            <a:pPr>
              <a:defRPr/>
            </a:pPr>
            <a:r>
              <a:rPr lang="en-US" dirty="0"/>
              <a:t>Beside the lake, beneath the trees,</a:t>
            </a:r>
          </a:p>
          <a:p>
            <a:pPr>
              <a:defRPr/>
            </a:pPr>
            <a:r>
              <a:rPr lang="en-US" dirty="0"/>
              <a:t>Fluttering and dancing in the breeze.</a:t>
            </a:r>
          </a:p>
          <a:p>
            <a:pPr>
              <a:defRPr/>
            </a:pPr>
            <a:endParaRPr lang="en-US" dirty="0"/>
          </a:p>
          <a:p>
            <a:pPr>
              <a:defRPr/>
            </a:pPr>
            <a:r>
              <a:rPr lang="en-GB" dirty="0"/>
              <a:t>…  </a:t>
            </a:r>
            <a:r>
              <a:rPr lang="en-US" dirty="0"/>
              <a:t>For oft, when on my couch I lie</a:t>
            </a:r>
          </a:p>
          <a:p>
            <a:pPr>
              <a:defRPr/>
            </a:pPr>
            <a:r>
              <a:rPr lang="en-US" dirty="0"/>
              <a:t>In vacant or in pensive mood,</a:t>
            </a:r>
          </a:p>
          <a:p>
            <a:pPr>
              <a:defRPr/>
            </a:pPr>
            <a:r>
              <a:rPr lang="en-US" dirty="0"/>
              <a:t>They flash upon that inward eye</a:t>
            </a:r>
          </a:p>
          <a:p>
            <a:pPr>
              <a:defRPr/>
            </a:pPr>
            <a:r>
              <a:rPr lang="en-US" dirty="0"/>
              <a:t>Which is the bliss of solitude;</a:t>
            </a:r>
          </a:p>
          <a:p>
            <a:pPr>
              <a:defRPr/>
            </a:pPr>
            <a:r>
              <a:rPr lang="en-US" dirty="0"/>
              <a:t>And then my heart with pleasure fills,</a:t>
            </a:r>
          </a:p>
          <a:p>
            <a:pPr>
              <a:defRPr/>
            </a:pPr>
            <a:r>
              <a:rPr lang="en-US" dirty="0"/>
              <a:t>And dances with the </a:t>
            </a:r>
            <a:r>
              <a:rPr lang="en-US" dirty="0" smtClean="0"/>
              <a:t>daffodils</a:t>
            </a:r>
          </a:p>
          <a:p>
            <a:pPr>
              <a:defRPr/>
            </a:pPr>
            <a:endParaRPr lang="en-US" dirty="0"/>
          </a:p>
          <a:p>
            <a:pPr>
              <a:defRPr/>
            </a:pPr>
            <a:endParaRPr lang="en-US" dirty="0"/>
          </a:p>
          <a:p>
            <a:pPr marL="285750" indent="-285750">
              <a:buFontTx/>
              <a:buChar char="-"/>
              <a:defRPr/>
            </a:pPr>
            <a:r>
              <a:rPr lang="en-GB" dirty="0">
                <a:solidFill>
                  <a:srgbClr val="0070C0"/>
                </a:solidFill>
              </a:rPr>
              <a:t>William Wordsworth, ‘</a:t>
            </a:r>
            <a:r>
              <a:rPr lang="en-US" dirty="0">
                <a:solidFill>
                  <a:srgbClr val="0070C0"/>
                </a:solidFill>
              </a:rPr>
              <a:t>I Wandered Lonely as a Cloud’ </a:t>
            </a:r>
            <a:r>
              <a:rPr lang="en-US" i="1" dirty="0">
                <a:solidFill>
                  <a:srgbClr val="0070C0"/>
                </a:solidFill>
              </a:rPr>
              <a:t>Poems, in Two Volumes </a:t>
            </a:r>
            <a:r>
              <a:rPr lang="en-US" dirty="0">
                <a:solidFill>
                  <a:srgbClr val="0070C0"/>
                </a:solidFill>
              </a:rPr>
              <a:t>(1807)</a:t>
            </a:r>
          </a:p>
          <a:p>
            <a:pPr>
              <a:defRPr/>
            </a:pPr>
            <a:r>
              <a:rPr lang="en-US" dirty="0">
                <a:solidFill>
                  <a:srgbClr val="0070C0"/>
                </a:solidFill>
              </a:rPr>
              <a:t> </a:t>
            </a:r>
          </a:p>
          <a:p>
            <a:pPr>
              <a:defRPr/>
            </a:pPr>
            <a:endParaRPr lang="en-GB" sz="800" dirty="0">
              <a:solidFill>
                <a:srgbClr val="0070C0"/>
              </a:solidFill>
            </a:endParaRPr>
          </a:p>
          <a:p>
            <a:pPr>
              <a:defRPr/>
            </a:pPr>
            <a:endParaRPr lang="en-GB" sz="1400" dirty="0">
              <a:solidFill>
                <a:srgbClr val="0070C0"/>
              </a:solidFill>
            </a:endParaRPr>
          </a:p>
          <a:p>
            <a:pPr>
              <a:defRPr/>
            </a:pPr>
            <a:endParaRPr lang="en-GB" sz="2000" dirty="0">
              <a:solidFill>
                <a:srgbClr val="0070C0"/>
              </a:solidFill>
            </a:endParaRPr>
          </a:p>
          <a:p>
            <a:pPr>
              <a:defRPr/>
            </a:pPr>
            <a:endParaRPr lang="en-GB" sz="2400" dirty="0">
              <a:solidFill>
                <a:prstClr val="white"/>
              </a:solidFill>
              <a:effectLst>
                <a:outerShdw blurRad="38100" dist="38100" dir="2700000" algn="tl">
                  <a:srgbClr val="000000">
                    <a:alpha val="43137"/>
                  </a:srgbClr>
                </a:outerShdw>
              </a:effectLst>
            </a:endParaRPr>
          </a:p>
          <a:p>
            <a:pPr>
              <a:defRPr/>
            </a:pPr>
            <a:endParaRPr lang="en-GB" sz="800" dirty="0">
              <a:solidFill>
                <a:srgbClr val="FF0000"/>
              </a:solidFill>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3"/>
          <a:stretch>
            <a:fillRect/>
          </a:stretch>
        </p:blipFill>
        <p:spPr>
          <a:xfrm>
            <a:off x="9663113" y="167290"/>
            <a:ext cx="2253578" cy="2657702"/>
          </a:xfrm>
          <a:prstGeom prst="rect">
            <a:avLst/>
          </a:prstGeom>
        </p:spPr>
      </p:pic>
      <p:sp>
        <p:nvSpPr>
          <p:cNvPr id="13" name="Rectangle 12"/>
          <p:cNvSpPr/>
          <p:nvPr/>
        </p:nvSpPr>
        <p:spPr>
          <a:xfrm>
            <a:off x="7651882" y="369541"/>
            <a:ext cx="2208213" cy="923330"/>
          </a:xfrm>
          <a:prstGeom prst="rect">
            <a:avLst/>
          </a:prstGeom>
        </p:spPr>
        <p:txBody>
          <a:bodyPr wrap="square">
            <a:spAutoFit/>
          </a:bodyPr>
          <a:lstStyle/>
          <a:p>
            <a:r>
              <a:rPr lang="en-US" dirty="0"/>
              <a:t>William Wordsworth </a:t>
            </a:r>
          </a:p>
          <a:p>
            <a:r>
              <a:rPr lang="en-US" dirty="0"/>
              <a:t>(1770–1850)</a:t>
            </a:r>
          </a:p>
        </p:txBody>
      </p:sp>
      <p:sp>
        <p:nvSpPr>
          <p:cNvPr id="2" name="Title 1"/>
          <p:cNvSpPr>
            <a:spLocks noGrp="1"/>
          </p:cNvSpPr>
          <p:nvPr>
            <p:ph type="title"/>
          </p:nvPr>
        </p:nvSpPr>
        <p:spPr>
          <a:xfrm>
            <a:off x="254000" y="-169731"/>
            <a:ext cx="11252200" cy="2227132"/>
          </a:xfrm>
        </p:spPr>
        <p:txBody>
          <a:bodyPr/>
          <a:lstStyle/>
          <a:p>
            <a:pPr algn="l"/>
            <a:r>
              <a:rPr lang="en-GB" dirty="0" smtClean="0">
                <a:solidFill>
                  <a:srgbClr val="00B0F0"/>
                </a:solidFill>
              </a:rPr>
              <a:t>ROMANTICISM</a:t>
            </a:r>
            <a:r>
              <a:rPr lang="en-GB" dirty="0" smtClean="0"/>
              <a:t> </a:t>
            </a:r>
            <a:endParaRPr lang="en-GB" dirty="0"/>
          </a:p>
        </p:txBody>
      </p:sp>
      <p:sp>
        <p:nvSpPr>
          <p:cNvPr id="11" name="Rectangle 10"/>
          <p:cNvSpPr/>
          <p:nvPr/>
        </p:nvSpPr>
        <p:spPr>
          <a:xfrm>
            <a:off x="4364502" y="-141320"/>
            <a:ext cx="2861997" cy="1477328"/>
          </a:xfrm>
          <a:prstGeom prst="rect">
            <a:avLst/>
          </a:prstGeom>
        </p:spPr>
        <p:txBody>
          <a:bodyPr wrap="square">
            <a:spAutoFit/>
          </a:bodyPr>
          <a:lstStyle/>
          <a:p>
            <a:pPr algn="r"/>
            <a:endParaRPr lang="en-US" i="1" dirty="0"/>
          </a:p>
          <a:p>
            <a:pPr algn="r"/>
            <a:endParaRPr lang="en-US" i="1" dirty="0"/>
          </a:p>
          <a:p>
            <a:pPr algn="r"/>
            <a:endParaRPr lang="en-US" i="1" dirty="0"/>
          </a:p>
          <a:p>
            <a:pPr algn="r"/>
            <a:r>
              <a:rPr lang="en-US" dirty="0" smtClean="0"/>
              <a:t>Alfred </a:t>
            </a:r>
            <a:r>
              <a:rPr lang="en-US" dirty="0"/>
              <a:t>William </a:t>
            </a:r>
            <a:r>
              <a:rPr lang="en-US" dirty="0" smtClean="0"/>
              <a:t>Hunt, </a:t>
            </a:r>
            <a:endParaRPr lang="en-US" i="1" dirty="0" smtClean="0"/>
          </a:p>
          <a:p>
            <a:pPr algn="r"/>
            <a:r>
              <a:rPr lang="en-US" i="1" dirty="0" smtClean="0"/>
              <a:t>Grasmere </a:t>
            </a:r>
            <a:r>
              <a:rPr lang="en-US" dirty="0" smtClean="0"/>
              <a:t>(</a:t>
            </a:r>
            <a:r>
              <a:rPr lang="en-US" dirty="0"/>
              <a:t>1830–1896) </a:t>
            </a:r>
          </a:p>
        </p:txBody>
      </p:sp>
    </p:spTree>
    <p:extLst>
      <p:ext uri="{BB962C8B-B14F-4D97-AF65-F5344CB8AC3E}">
        <p14:creationId xmlns:p14="http://schemas.microsoft.com/office/powerpoint/2010/main" val="4877564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60025"/>
            <a:ext cx="8610600" cy="1293028"/>
          </a:xfrm>
        </p:spPr>
        <p:txBody>
          <a:bodyPr/>
          <a:lstStyle/>
          <a:p>
            <a:r>
              <a:rPr lang="en-GB" dirty="0" smtClean="0"/>
              <a:t>Cook’s tours</a:t>
            </a:r>
            <a:endParaRPr lang="en-GB" dirty="0"/>
          </a:p>
        </p:txBody>
      </p:sp>
      <p:pic>
        <p:nvPicPr>
          <p:cNvPr id="9" name="Content Placeholder 8"/>
          <p:cNvPicPr>
            <a:picLocks noGrp="1" noChangeAspect="1"/>
          </p:cNvPicPr>
          <p:nvPr>
            <p:ph idx="1"/>
          </p:nvPr>
        </p:nvPicPr>
        <p:blipFill>
          <a:blip r:embed="rId2"/>
          <a:stretch>
            <a:fillRect/>
          </a:stretch>
        </p:blipFill>
        <p:spPr>
          <a:xfrm>
            <a:off x="9039851" y="1353053"/>
            <a:ext cx="2946372" cy="4024313"/>
          </a:xfrm>
          <a:prstGeom prst="rect">
            <a:avLst/>
          </a:prstGeom>
        </p:spPr>
      </p:pic>
      <p:pic>
        <p:nvPicPr>
          <p:cNvPr id="4" name="Picture 3"/>
          <p:cNvPicPr>
            <a:picLocks noChangeAspect="1"/>
          </p:cNvPicPr>
          <p:nvPr/>
        </p:nvPicPr>
        <p:blipFill>
          <a:blip r:embed="rId3"/>
          <a:stretch>
            <a:fillRect/>
          </a:stretch>
        </p:blipFill>
        <p:spPr>
          <a:xfrm>
            <a:off x="0" y="0"/>
            <a:ext cx="3096162" cy="6858000"/>
          </a:xfrm>
          <a:prstGeom prst="rect">
            <a:avLst/>
          </a:prstGeom>
        </p:spPr>
      </p:pic>
      <p:sp>
        <p:nvSpPr>
          <p:cNvPr id="6" name="Rectangle 5"/>
          <p:cNvSpPr/>
          <p:nvPr/>
        </p:nvSpPr>
        <p:spPr>
          <a:xfrm>
            <a:off x="42907" y="3460052"/>
            <a:ext cx="1404893" cy="923330"/>
          </a:xfrm>
          <a:prstGeom prst="rect">
            <a:avLst/>
          </a:prstGeom>
        </p:spPr>
        <p:txBody>
          <a:bodyPr wrap="square">
            <a:spAutoFit/>
          </a:bodyPr>
          <a:lstStyle/>
          <a:p>
            <a:r>
              <a:rPr lang="en-GB" dirty="0">
                <a:solidFill>
                  <a:schemeClr val="bg1"/>
                </a:solidFill>
              </a:rPr>
              <a:t>Midland Counties Railway</a:t>
            </a:r>
          </a:p>
        </p:txBody>
      </p:sp>
      <p:pic>
        <p:nvPicPr>
          <p:cNvPr id="7" name="Picture 6"/>
          <p:cNvPicPr>
            <a:picLocks noChangeAspect="1"/>
          </p:cNvPicPr>
          <p:nvPr/>
        </p:nvPicPr>
        <p:blipFill>
          <a:blip r:embed="rId4"/>
          <a:stretch>
            <a:fillRect/>
          </a:stretch>
        </p:blipFill>
        <p:spPr>
          <a:xfrm>
            <a:off x="3139069" y="1353053"/>
            <a:ext cx="5857875" cy="4038600"/>
          </a:xfrm>
          <a:prstGeom prst="rect">
            <a:avLst/>
          </a:prstGeom>
        </p:spPr>
      </p:pic>
      <p:sp>
        <p:nvSpPr>
          <p:cNvPr id="8" name="Rectangle 7"/>
          <p:cNvSpPr/>
          <p:nvPr/>
        </p:nvSpPr>
        <p:spPr>
          <a:xfrm>
            <a:off x="3139069" y="5686380"/>
            <a:ext cx="6586538" cy="646331"/>
          </a:xfrm>
          <a:prstGeom prst="rect">
            <a:avLst/>
          </a:prstGeom>
        </p:spPr>
        <p:txBody>
          <a:bodyPr wrap="square">
            <a:spAutoFit/>
          </a:bodyPr>
          <a:lstStyle/>
          <a:p>
            <a:r>
              <a:rPr lang="en-GB" dirty="0" smtClean="0"/>
              <a:t>Early </a:t>
            </a:r>
            <a:r>
              <a:rPr lang="en-GB" dirty="0"/>
              <a:t>Thomas Cook </a:t>
            </a:r>
            <a:r>
              <a:rPr lang="en-GB" dirty="0" smtClean="0"/>
              <a:t>shop, Clumber </a:t>
            </a:r>
            <a:r>
              <a:rPr lang="en-GB" dirty="0"/>
              <a:t>Street, </a:t>
            </a:r>
            <a:r>
              <a:rPr lang="en-GB" dirty="0" smtClean="0"/>
              <a:t>Nottingham, Temperance Hotel, Leicester</a:t>
            </a:r>
            <a:endParaRPr lang="en-GB" dirty="0"/>
          </a:p>
        </p:txBody>
      </p:sp>
    </p:spTree>
    <p:extLst>
      <p:ext uri="{BB962C8B-B14F-4D97-AF65-F5344CB8AC3E}">
        <p14:creationId xmlns:p14="http://schemas.microsoft.com/office/powerpoint/2010/main" val="9982816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80777" y="0"/>
            <a:ext cx="7011223"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836712" y="2552702"/>
            <a:ext cx="11253688" cy="4395389"/>
          </a:xfrm>
          <a:prstGeom prst="rect">
            <a:avLst/>
          </a:prstGeom>
        </p:spPr>
        <p:txBody>
          <a:bodyPr wrap="square" lIns="540000" tIns="180000" rIns="540000" bIns="180000">
            <a:spAutoFit/>
          </a:bodyPr>
          <a:lstStyle/>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defTabSz="914400"/>
            <a:endParaRPr lang="en-GB" b="1" u="sng" dirty="0">
              <a:solidFill>
                <a:prstClr val="black"/>
              </a:solidFill>
              <a:latin typeface="Calibri"/>
            </a:endParaRPr>
          </a:p>
          <a:p>
            <a:pPr algn="r" defTabSz="914400"/>
            <a:endParaRPr lang="en-GB" sz="1400" b="1" u="sng" dirty="0">
              <a:solidFill>
                <a:prstClr val="black"/>
              </a:solidFill>
              <a:latin typeface="Calibri"/>
            </a:endParaRPr>
          </a:p>
          <a:p>
            <a:pPr algn="r" defTabSz="914400"/>
            <a:endParaRPr lang="en-GB" sz="1400" b="1" u="sng" dirty="0">
              <a:solidFill>
                <a:prstClr val="black"/>
              </a:solidFill>
              <a:latin typeface="Calibri"/>
            </a:endParaRPr>
          </a:p>
          <a:p>
            <a:pPr algn="r" defTabSz="914400"/>
            <a:r>
              <a:rPr lang="en-GB" sz="2400" dirty="0">
                <a:solidFill>
                  <a:prstClr val="white"/>
                </a:solidFill>
                <a:latin typeface="Calibri"/>
              </a:rPr>
              <a:t>The </a:t>
            </a:r>
            <a:r>
              <a:rPr lang="en-GB" sz="2400" dirty="0">
                <a:solidFill>
                  <a:prstClr val="white"/>
                </a:solidFill>
                <a:latin typeface="Calibri"/>
              </a:rPr>
              <a:t>Great Exhibition of the Works of Industry of All </a:t>
            </a:r>
            <a:r>
              <a:rPr lang="en-GB" sz="2400" dirty="0" smtClean="0">
                <a:solidFill>
                  <a:prstClr val="white"/>
                </a:solidFill>
                <a:latin typeface="Calibri"/>
              </a:rPr>
              <a:t>Nations,</a:t>
            </a:r>
          </a:p>
          <a:p>
            <a:pPr algn="r" defTabSz="914400"/>
            <a:r>
              <a:rPr lang="en-GB" sz="2400" dirty="0" smtClean="0">
                <a:solidFill>
                  <a:prstClr val="white"/>
                </a:solidFill>
                <a:latin typeface="Calibri"/>
              </a:rPr>
              <a:t> held </a:t>
            </a:r>
            <a:r>
              <a:rPr lang="en-GB" sz="2400" dirty="0">
                <a:solidFill>
                  <a:prstClr val="white"/>
                </a:solidFill>
                <a:latin typeface="Calibri"/>
              </a:rPr>
              <a:t>Hyde Park, London, May-October </a:t>
            </a:r>
            <a:r>
              <a:rPr lang="en-GB" sz="2400" dirty="0">
                <a:solidFill>
                  <a:prstClr val="white"/>
                </a:solidFill>
                <a:latin typeface="Calibri"/>
              </a:rPr>
              <a:t>1851</a:t>
            </a:r>
            <a:endParaRPr lang="en-GB" sz="2400" dirty="0">
              <a:solidFill>
                <a:prstClr val="white"/>
              </a:solidFill>
              <a:latin typeface="Calibri"/>
            </a:endParaRPr>
          </a:p>
          <a:p>
            <a:pPr defTabSz="914400"/>
            <a:endParaRPr lang="en-GB" sz="2400" b="1" u="sng" dirty="0">
              <a:solidFill>
                <a:prstClr val="black"/>
              </a:solidFill>
              <a:latin typeface="Calibri"/>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5451" y="0"/>
            <a:ext cx="4875287" cy="21128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4"/>
          <a:stretch>
            <a:fillRect/>
          </a:stretch>
        </p:blipFill>
        <p:spPr>
          <a:xfrm>
            <a:off x="263071" y="0"/>
            <a:ext cx="2493480" cy="3109229"/>
          </a:xfrm>
          <a:prstGeom prst="rect">
            <a:avLst/>
          </a:prstGeom>
        </p:spPr>
      </p:pic>
      <p:pic>
        <p:nvPicPr>
          <p:cNvPr id="6" name="Picture 5"/>
          <p:cNvPicPr>
            <a:picLocks noChangeAspect="1"/>
          </p:cNvPicPr>
          <p:nvPr/>
        </p:nvPicPr>
        <p:blipFill>
          <a:blip r:embed="rId5"/>
          <a:stretch>
            <a:fillRect/>
          </a:stretch>
        </p:blipFill>
        <p:spPr>
          <a:xfrm>
            <a:off x="263071" y="3176973"/>
            <a:ext cx="2478189" cy="3427028"/>
          </a:xfrm>
          <a:prstGeom prst="rect">
            <a:avLst/>
          </a:prstGeom>
        </p:spPr>
      </p:pic>
    </p:spTree>
    <p:extLst>
      <p:ext uri="{BB962C8B-B14F-4D97-AF65-F5344CB8AC3E}">
        <p14:creationId xmlns:p14="http://schemas.microsoft.com/office/powerpoint/2010/main" val="13214501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59245" y="0"/>
            <a:ext cx="4762500" cy="3429000"/>
          </a:xfrm>
          <a:prstGeom prst="rect">
            <a:avLst/>
          </a:prstGeom>
        </p:spPr>
      </p:pic>
      <p:pic>
        <p:nvPicPr>
          <p:cNvPr id="3" name="Picture 2"/>
          <p:cNvPicPr>
            <a:picLocks noChangeAspect="1"/>
          </p:cNvPicPr>
          <p:nvPr/>
        </p:nvPicPr>
        <p:blipFill>
          <a:blip r:embed="rId3"/>
          <a:stretch>
            <a:fillRect/>
          </a:stretch>
        </p:blipFill>
        <p:spPr>
          <a:xfrm>
            <a:off x="0" y="3020928"/>
            <a:ext cx="2400313" cy="3837072"/>
          </a:xfrm>
          <a:prstGeom prst="rect">
            <a:avLst/>
          </a:prstGeom>
        </p:spPr>
      </p:pic>
      <p:pic>
        <p:nvPicPr>
          <p:cNvPr id="5" name="Picture 4"/>
          <p:cNvPicPr>
            <a:picLocks noChangeAspect="1"/>
          </p:cNvPicPr>
          <p:nvPr/>
        </p:nvPicPr>
        <p:blipFill>
          <a:blip r:embed="rId4"/>
          <a:stretch>
            <a:fillRect/>
          </a:stretch>
        </p:blipFill>
        <p:spPr>
          <a:xfrm>
            <a:off x="7064375" y="0"/>
            <a:ext cx="4911725" cy="6942207"/>
          </a:xfrm>
          <a:prstGeom prst="rect">
            <a:avLst/>
          </a:prstGeom>
        </p:spPr>
      </p:pic>
      <p:pic>
        <p:nvPicPr>
          <p:cNvPr id="6" name="Picture 5"/>
          <p:cNvPicPr>
            <a:picLocks noChangeAspect="1"/>
          </p:cNvPicPr>
          <p:nvPr/>
        </p:nvPicPr>
        <p:blipFill>
          <a:blip r:embed="rId5"/>
          <a:stretch>
            <a:fillRect/>
          </a:stretch>
        </p:blipFill>
        <p:spPr>
          <a:xfrm>
            <a:off x="4742880" y="3020928"/>
            <a:ext cx="2157730" cy="3837072"/>
          </a:xfrm>
          <a:prstGeom prst="rect">
            <a:avLst/>
          </a:prstGeom>
        </p:spPr>
      </p:pic>
    </p:spTree>
    <p:extLst>
      <p:ext uri="{BB962C8B-B14F-4D97-AF65-F5344CB8AC3E}">
        <p14:creationId xmlns:p14="http://schemas.microsoft.com/office/powerpoint/2010/main" val="1704019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802472"/>
            <a:ext cx="8610600" cy="2715427"/>
          </a:xfrm>
        </p:spPr>
        <p:txBody>
          <a:bodyPr>
            <a:normAutofit/>
          </a:bodyPr>
          <a:lstStyle/>
          <a:p>
            <a:r>
              <a:rPr lang="en-GB" dirty="0" smtClean="0"/>
              <a:t>What is tourism?</a:t>
            </a:r>
            <a:br>
              <a:rPr lang="en-GB" dirty="0" smtClean="0"/>
            </a:br>
            <a:r>
              <a:rPr lang="en-GB" dirty="0"/>
              <a:t/>
            </a:r>
            <a:br>
              <a:rPr lang="en-GB" dirty="0"/>
            </a:br>
            <a:r>
              <a:rPr lang="en-GB" dirty="0" smtClean="0"/>
              <a:t>Who or what is a tourist?</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63731562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Tourism or travel?</a:t>
            </a:r>
            <a:endParaRPr lang="en-GB" dirty="0"/>
          </a:p>
        </p:txBody>
      </p:sp>
      <p:sp>
        <p:nvSpPr>
          <p:cNvPr id="3" name="Content Placeholder 2"/>
          <p:cNvSpPr>
            <a:spLocks noGrp="1"/>
          </p:cNvSpPr>
          <p:nvPr>
            <p:ph idx="1"/>
          </p:nvPr>
        </p:nvSpPr>
        <p:spPr/>
        <p:txBody>
          <a:bodyPr/>
          <a:lstStyle/>
          <a:p>
            <a:pPr marL="0" indent="0">
              <a:buNone/>
            </a:pPr>
            <a:r>
              <a:rPr lang="en-GB" sz="3200" dirty="0" smtClean="0"/>
              <a:t>“</a:t>
            </a:r>
            <a:r>
              <a:rPr lang="en-GB" sz="3200" dirty="0"/>
              <a:t>The </a:t>
            </a:r>
            <a:r>
              <a:rPr lang="en-GB" sz="3200" dirty="0" smtClean="0"/>
              <a:t>term ‘tourist’ </a:t>
            </a:r>
            <a:r>
              <a:rPr lang="en-GB" sz="3200" dirty="0"/>
              <a:t>is increasingly used as a derisive label for someone who </a:t>
            </a:r>
            <a:r>
              <a:rPr lang="en-GB" sz="3200" dirty="0" smtClean="0"/>
              <a:t>seems content </a:t>
            </a:r>
            <a:r>
              <a:rPr lang="en-GB" sz="3200" dirty="0"/>
              <a:t>with his obviously inauthentic experiences</a:t>
            </a:r>
            <a:r>
              <a:rPr lang="en-GB" sz="3200" dirty="0" smtClean="0"/>
              <a:t>.”</a:t>
            </a:r>
          </a:p>
          <a:p>
            <a:pPr marL="0" indent="0" algn="r">
              <a:buNone/>
            </a:pPr>
            <a:r>
              <a:rPr lang="en-GB" dirty="0" smtClean="0"/>
              <a:t>- </a:t>
            </a:r>
            <a:r>
              <a:rPr lang="en-GB" dirty="0"/>
              <a:t>Dean </a:t>
            </a:r>
            <a:r>
              <a:rPr lang="en-GB" dirty="0" err="1"/>
              <a:t>MacCannell</a:t>
            </a:r>
            <a:r>
              <a:rPr lang="en-GB" dirty="0"/>
              <a:t>, 'Staged Authenticity' in </a:t>
            </a:r>
            <a:r>
              <a:rPr lang="en-GB" i="1" dirty="0"/>
              <a:t>The Tourist: A New Theory of the Leisure Class </a:t>
            </a:r>
            <a:r>
              <a:rPr lang="en-GB" dirty="0"/>
              <a:t>(Berkeley: University of California Press, 1999 [1976]), </a:t>
            </a:r>
            <a:r>
              <a:rPr lang="en-GB" dirty="0" smtClean="0"/>
              <a:t>p. 94.</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661550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83373"/>
            <a:ext cx="8610600" cy="1293028"/>
          </a:xfrm>
        </p:spPr>
        <p:txBody>
          <a:bodyPr/>
          <a:lstStyle/>
          <a:p>
            <a:r>
              <a:rPr lang="en-GB" dirty="0" smtClean="0"/>
              <a:t>Tourism or travel?</a:t>
            </a:r>
            <a:endParaRPr lang="en-GB" dirty="0"/>
          </a:p>
        </p:txBody>
      </p:sp>
      <p:sp>
        <p:nvSpPr>
          <p:cNvPr id="3" name="Content Placeholder 2"/>
          <p:cNvSpPr>
            <a:spLocks noGrp="1"/>
          </p:cNvSpPr>
          <p:nvPr>
            <p:ph idx="1"/>
          </p:nvPr>
        </p:nvSpPr>
        <p:spPr>
          <a:xfrm>
            <a:off x="4876800" y="2057402"/>
            <a:ext cx="6858000" cy="4533898"/>
          </a:xfrm>
        </p:spPr>
        <p:txBody>
          <a:bodyPr/>
          <a:lstStyle/>
          <a:p>
            <a:pPr marL="0" indent="0" algn="just">
              <a:buNone/>
            </a:pPr>
            <a:r>
              <a:rPr lang="en-GB" sz="2400" dirty="0" smtClean="0"/>
              <a:t>“</a:t>
            </a:r>
            <a:r>
              <a:rPr lang="en-GB" sz="2400" dirty="0"/>
              <a:t>The </a:t>
            </a:r>
            <a:r>
              <a:rPr lang="en-GB" sz="2400" dirty="0" err="1"/>
              <a:t>traveler</a:t>
            </a:r>
            <a:r>
              <a:rPr lang="en-GB" sz="2400" dirty="0"/>
              <a:t> was active. Now he </a:t>
            </a:r>
            <a:r>
              <a:rPr lang="en-GB" sz="2400" dirty="0" smtClean="0"/>
              <a:t>became passive</a:t>
            </a:r>
            <a:r>
              <a:rPr lang="en-GB" sz="2400" dirty="0"/>
              <a:t>. Instead of an athletic exercise, travel </a:t>
            </a:r>
            <a:r>
              <a:rPr lang="en-GB" sz="2400" dirty="0" smtClean="0"/>
              <a:t>became a </a:t>
            </a:r>
            <a:r>
              <a:rPr lang="en-GB" sz="2400" dirty="0"/>
              <a:t>spectator </a:t>
            </a:r>
            <a:r>
              <a:rPr lang="en-GB" sz="2400" dirty="0" smtClean="0"/>
              <a:t>sport. This change can be described in a word. It was the decline of the traveller and the rise of the tourist.”</a:t>
            </a:r>
          </a:p>
          <a:p>
            <a:pPr algn="r">
              <a:buFontTx/>
              <a:buChar char="-"/>
            </a:pPr>
            <a:r>
              <a:rPr lang="en-GB" sz="2000" dirty="0">
                <a:latin typeface="Century Gothic" panose="020B0502020202020204" pitchFamily="34" charset="0"/>
              </a:rPr>
              <a:t>Daniel </a:t>
            </a:r>
            <a:r>
              <a:rPr lang="en-GB" sz="2000" dirty="0" err="1">
                <a:latin typeface="Century Gothic" panose="020B0502020202020204" pitchFamily="34" charset="0"/>
              </a:rPr>
              <a:t>Boorstin</a:t>
            </a:r>
            <a:r>
              <a:rPr lang="en-GB" sz="2000" dirty="0">
                <a:latin typeface="Century Gothic" panose="020B0502020202020204" pitchFamily="34" charset="0"/>
              </a:rPr>
              <a:t>, </a:t>
            </a:r>
            <a:r>
              <a:rPr lang="en-GB" sz="2000" i="1" dirty="0">
                <a:latin typeface="Century Gothic" panose="020B0502020202020204" pitchFamily="34" charset="0"/>
              </a:rPr>
              <a:t>The Image: A Guide to Pseudo-Events in America </a:t>
            </a:r>
            <a:r>
              <a:rPr lang="en-GB" sz="2000" dirty="0">
                <a:latin typeface="Century Gothic" panose="020B0502020202020204" pitchFamily="34" charset="0"/>
              </a:rPr>
              <a:t>(New York: Vintage Books, 1992 [1961), pp. 84–85</a:t>
            </a:r>
          </a:p>
          <a:p>
            <a:pPr algn="r">
              <a:buFontTx/>
              <a:buChar char="-"/>
            </a:pPr>
            <a:endParaRPr lang="en-GB" sz="2400" i="1" dirty="0">
              <a:latin typeface="Century Gothic" panose="020B0502020202020204" pitchFamily="34" charset="0"/>
            </a:endParaRPr>
          </a:p>
          <a:p>
            <a:pPr marL="0" indent="0">
              <a:buNone/>
            </a:pPr>
            <a:endParaRPr lang="en-GB" dirty="0"/>
          </a:p>
        </p:txBody>
      </p:sp>
      <p:pic>
        <p:nvPicPr>
          <p:cNvPr id="4" name="Picture 3"/>
          <p:cNvPicPr>
            <a:picLocks noChangeAspect="1"/>
          </p:cNvPicPr>
          <p:nvPr/>
        </p:nvPicPr>
        <p:blipFill>
          <a:blip r:embed="rId2"/>
          <a:stretch>
            <a:fillRect/>
          </a:stretch>
        </p:blipFill>
        <p:spPr>
          <a:xfrm>
            <a:off x="0" y="0"/>
            <a:ext cx="4572000" cy="6901024"/>
          </a:xfrm>
          <a:prstGeom prst="rect">
            <a:avLst/>
          </a:prstGeom>
        </p:spPr>
      </p:pic>
    </p:spTree>
    <p:extLst>
      <p:ext uri="{BB962C8B-B14F-4D97-AF65-F5344CB8AC3E}">
        <p14:creationId xmlns:p14="http://schemas.microsoft.com/office/powerpoint/2010/main" val="4565820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0"/>
            <a:ext cx="8610600" cy="1293028"/>
          </a:xfrm>
        </p:spPr>
        <p:txBody>
          <a:bodyPr/>
          <a:lstStyle/>
          <a:p>
            <a:r>
              <a:rPr lang="en-GB" dirty="0"/>
              <a:t>Tourism or travel?</a:t>
            </a:r>
          </a:p>
        </p:txBody>
      </p:sp>
      <p:sp>
        <p:nvSpPr>
          <p:cNvPr id="3" name="Content Placeholder 2"/>
          <p:cNvSpPr>
            <a:spLocks noGrp="1"/>
          </p:cNvSpPr>
          <p:nvPr>
            <p:ph idx="1"/>
          </p:nvPr>
        </p:nvSpPr>
        <p:spPr>
          <a:xfrm>
            <a:off x="685800" y="1384300"/>
            <a:ext cx="10820400" cy="4834385"/>
          </a:xfrm>
        </p:spPr>
        <p:txBody>
          <a:bodyPr>
            <a:normAutofit fontScale="70000" lnSpcReduction="20000"/>
          </a:bodyPr>
          <a:lstStyle/>
          <a:p>
            <a:pPr marL="0" indent="0">
              <a:buNone/>
            </a:pPr>
            <a:r>
              <a:rPr lang="en-GB" sz="2600" dirty="0" smtClean="0">
                <a:latin typeface="Times New Roman" panose="02020603050405020304" pitchFamily="18" charset="0"/>
              </a:rPr>
              <a:t>“ … </a:t>
            </a:r>
            <a:r>
              <a:rPr lang="en-GB" sz="2600" dirty="0" smtClean="0">
                <a:latin typeface="Century Gothic" panose="020B0502020202020204" pitchFamily="34" charset="0"/>
              </a:rPr>
              <a:t>There </a:t>
            </a:r>
            <a:r>
              <a:rPr lang="en-GB" sz="2600" dirty="0">
                <a:latin typeface="Century Gothic" panose="020B0502020202020204" pitchFamily="34" charset="0"/>
              </a:rPr>
              <a:t>is a </a:t>
            </a:r>
            <a:r>
              <a:rPr lang="en-GB" sz="2600" dirty="0" smtClean="0">
                <a:latin typeface="Century Gothic" panose="020B0502020202020204" pitchFamily="34" charset="0"/>
              </a:rPr>
              <a:t>wonder­ful</a:t>
            </a:r>
            <a:r>
              <a:rPr lang="en-GB" sz="2600" dirty="0">
                <a:latin typeface="Century Gothic" panose="020B0502020202020204" pitchFamily="34" charset="0"/>
              </a:rPr>
              <a:t>, but neglected, precision in these words. The old English noun "travel" (in the sense of a journey) was originally the same word as "travail" (meaning "trouble," "work," or "torment"). </a:t>
            </a:r>
            <a:endParaRPr lang="en-GB" sz="2600" dirty="0" smtClean="0">
              <a:latin typeface="Century Gothic" panose="020B0502020202020204" pitchFamily="34" charset="0"/>
            </a:endParaRPr>
          </a:p>
          <a:p>
            <a:pPr marL="0" indent="0">
              <a:buNone/>
            </a:pPr>
            <a:r>
              <a:rPr lang="en-GB" sz="2600" dirty="0">
                <a:latin typeface="Century Gothic" panose="020B0502020202020204" pitchFamily="34" charset="0"/>
              </a:rPr>
              <a:t>	</a:t>
            </a:r>
            <a:r>
              <a:rPr lang="en-GB" sz="2600" dirty="0" smtClean="0">
                <a:latin typeface="Century Gothic" panose="020B0502020202020204" pitchFamily="34" charset="0"/>
              </a:rPr>
              <a:t>“ … In </a:t>
            </a:r>
            <a:r>
              <a:rPr lang="en-GB" sz="2600" dirty="0">
                <a:latin typeface="Century Gothic" panose="020B0502020202020204" pitchFamily="34" charset="0"/>
              </a:rPr>
              <a:t>the early nineteenth century a new word came into the English language which gave a clue to the changed character of world travel, especially from the American point of view. This was the word "tourist"- at first </a:t>
            </a:r>
            <a:r>
              <a:rPr lang="en-GB" sz="2600" dirty="0" smtClean="0">
                <a:latin typeface="Century Gothic" panose="020B0502020202020204" pitchFamily="34" charset="0"/>
              </a:rPr>
              <a:t>hyphenated </a:t>
            </a:r>
            <a:r>
              <a:rPr lang="en-GB" sz="2600" dirty="0">
                <a:latin typeface="Century Gothic" panose="020B0502020202020204" pitchFamily="34" charset="0"/>
              </a:rPr>
              <a:t>as "tour-</a:t>
            </a:r>
            <a:r>
              <a:rPr lang="en-GB" sz="2600" dirty="0" err="1">
                <a:latin typeface="Century Gothic" panose="020B0502020202020204" pitchFamily="34" charset="0"/>
              </a:rPr>
              <a:t>ist</a:t>
            </a:r>
            <a:r>
              <a:rPr lang="en-GB" sz="2600" dirty="0">
                <a:latin typeface="Century Gothic" panose="020B0502020202020204" pitchFamily="34" charset="0"/>
              </a:rPr>
              <a:t>." Our American dictionary now defines a tourist as "a person who makes a pleasure trip" or "a person who makes a tour, especially for pleasure." </a:t>
            </a:r>
            <a:endParaRPr lang="en-GB" sz="2600" dirty="0" smtClean="0">
              <a:latin typeface="Century Gothic" panose="020B0502020202020204" pitchFamily="34" charset="0"/>
            </a:endParaRPr>
          </a:p>
          <a:p>
            <a:pPr marL="0" indent="0">
              <a:buNone/>
            </a:pPr>
            <a:r>
              <a:rPr lang="en-GB" sz="2600" dirty="0">
                <a:latin typeface="Century Gothic" panose="020B0502020202020204" pitchFamily="34" charset="0"/>
              </a:rPr>
              <a:t>	</a:t>
            </a:r>
            <a:r>
              <a:rPr lang="en-GB" sz="2600" dirty="0" smtClean="0">
                <a:latin typeface="Century Gothic" panose="020B0502020202020204" pitchFamily="34" charset="0"/>
              </a:rPr>
              <a:t>“ … </a:t>
            </a:r>
            <a:r>
              <a:rPr lang="en-GB" sz="2600" dirty="0">
                <a:latin typeface="Century Gothic" panose="020B0502020202020204" pitchFamily="34" charset="0"/>
              </a:rPr>
              <a:t>The </a:t>
            </a:r>
            <a:r>
              <a:rPr lang="en-GB" sz="2600" dirty="0" err="1">
                <a:latin typeface="Century Gothic" panose="020B0502020202020204" pitchFamily="34" charset="0"/>
              </a:rPr>
              <a:t>traveler</a:t>
            </a:r>
            <a:r>
              <a:rPr lang="en-GB" sz="2600" dirty="0">
                <a:latin typeface="Century Gothic" panose="020B0502020202020204" pitchFamily="34" charset="0"/>
              </a:rPr>
              <a:t>, then, was working at something; the tourist was a pleasure-seeker. The </a:t>
            </a:r>
            <a:r>
              <a:rPr lang="en-GB" sz="2600" dirty="0" err="1">
                <a:latin typeface="Century Gothic" panose="020B0502020202020204" pitchFamily="34" charset="0"/>
              </a:rPr>
              <a:t>traveler</a:t>
            </a:r>
            <a:r>
              <a:rPr lang="en-GB" sz="2600" dirty="0">
                <a:latin typeface="Century Gothic" panose="020B0502020202020204" pitchFamily="34" charset="0"/>
              </a:rPr>
              <a:t> was active; he went strenuously in search of people, of adventure, of experience. The tourist is passive; he expects interesting things to happen to him. He goes "sight-seeing" ( a word, by the way, which came in about the same time, with its first use recorded in 184 7). He expects everything to be done to him and for </a:t>
            </a:r>
            <a:r>
              <a:rPr lang="en-GB" sz="2600" dirty="0" smtClean="0">
                <a:latin typeface="Century Gothic" panose="020B0502020202020204" pitchFamily="34" charset="0"/>
              </a:rPr>
              <a:t>him</a:t>
            </a:r>
          </a:p>
          <a:p>
            <a:pPr marL="0" indent="0">
              <a:buNone/>
            </a:pPr>
            <a:r>
              <a:rPr lang="en-GB" sz="2600" dirty="0">
                <a:latin typeface="Century Gothic" panose="020B0502020202020204" pitchFamily="34" charset="0"/>
              </a:rPr>
              <a:t>	</a:t>
            </a:r>
            <a:r>
              <a:rPr lang="en-GB" sz="2600" dirty="0" smtClean="0">
                <a:latin typeface="Century Gothic" panose="020B0502020202020204" pitchFamily="34" charset="0"/>
              </a:rPr>
              <a:t>“Thus </a:t>
            </a:r>
            <a:r>
              <a:rPr lang="en-GB" sz="2600" dirty="0">
                <a:latin typeface="Century Gothic" panose="020B0502020202020204" pitchFamily="34" charset="0"/>
              </a:rPr>
              <a:t>foreign travel ceased to be an activity-an </a:t>
            </a:r>
            <a:r>
              <a:rPr lang="en-GB" sz="2600" dirty="0" smtClean="0">
                <a:latin typeface="Century Gothic" panose="020B0502020202020204" pitchFamily="34" charset="0"/>
              </a:rPr>
              <a:t>experi­ence</a:t>
            </a:r>
            <a:r>
              <a:rPr lang="en-GB" sz="2600" dirty="0">
                <a:latin typeface="Century Gothic" panose="020B0502020202020204" pitchFamily="34" charset="0"/>
              </a:rPr>
              <a:t>, an undertaking-and instead became a commodity. The rise of the tourist was possible, and then inevitable, when attractive items of travel were wrapped up and sold in pack­ ages (the "package tour"). By buying a tour you could oblige somebody else to make pleasant and interesting things hap­ pen to you. You could buy wholesale (by the month or week, or by the country) or retail (by the day or by the </a:t>
            </a:r>
            <a:r>
              <a:rPr lang="en-GB" sz="2600" dirty="0" smtClean="0">
                <a:latin typeface="Century Gothic" panose="020B0502020202020204" pitchFamily="34" charset="0"/>
              </a:rPr>
              <a:t>individual foreign capital).”</a:t>
            </a:r>
          </a:p>
          <a:p>
            <a:pPr algn="r">
              <a:buFontTx/>
              <a:buChar char="-"/>
            </a:pPr>
            <a:r>
              <a:rPr lang="en-GB" sz="2600" dirty="0" smtClean="0">
                <a:latin typeface="Century Gothic" panose="020B0502020202020204" pitchFamily="34" charset="0"/>
              </a:rPr>
              <a:t>Daniel </a:t>
            </a:r>
            <a:r>
              <a:rPr lang="en-GB" sz="2600" dirty="0" err="1" smtClean="0">
                <a:latin typeface="Century Gothic" panose="020B0502020202020204" pitchFamily="34" charset="0"/>
              </a:rPr>
              <a:t>Boorstin</a:t>
            </a:r>
            <a:r>
              <a:rPr lang="en-GB" sz="2600" dirty="0">
                <a:latin typeface="Century Gothic" panose="020B0502020202020204" pitchFamily="34" charset="0"/>
              </a:rPr>
              <a:t>, </a:t>
            </a:r>
            <a:r>
              <a:rPr lang="en-GB" sz="2600" i="1" dirty="0">
                <a:latin typeface="Century Gothic" panose="020B0502020202020204" pitchFamily="34" charset="0"/>
              </a:rPr>
              <a:t>The Image: </a:t>
            </a:r>
            <a:r>
              <a:rPr lang="en-GB" sz="2600" i="1" dirty="0" smtClean="0">
                <a:latin typeface="Century Gothic" panose="020B0502020202020204" pitchFamily="34" charset="0"/>
              </a:rPr>
              <a:t>A </a:t>
            </a:r>
            <a:r>
              <a:rPr lang="en-GB" sz="2600" i="1" dirty="0">
                <a:latin typeface="Century Gothic" panose="020B0502020202020204" pitchFamily="34" charset="0"/>
              </a:rPr>
              <a:t>Guide to </a:t>
            </a:r>
            <a:r>
              <a:rPr lang="en-GB" sz="2600" i="1" dirty="0" smtClean="0">
                <a:latin typeface="Century Gothic" panose="020B0502020202020204" pitchFamily="34" charset="0"/>
              </a:rPr>
              <a:t>Pseudo-Events in America </a:t>
            </a:r>
            <a:r>
              <a:rPr lang="en-GB" sz="2600" dirty="0" smtClean="0">
                <a:latin typeface="Century Gothic" panose="020B0502020202020204" pitchFamily="34" charset="0"/>
              </a:rPr>
              <a:t>(</a:t>
            </a:r>
            <a:r>
              <a:rPr lang="en-GB" sz="2600" dirty="0">
                <a:latin typeface="Century Gothic" panose="020B0502020202020204" pitchFamily="34" charset="0"/>
              </a:rPr>
              <a:t>N</a:t>
            </a:r>
            <a:r>
              <a:rPr lang="en-GB" sz="2600" dirty="0" smtClean="0">
                <a:latin typeface="Century Gothic" panose="020B0502020202020204" pitchFamily="34" charset="0"/>
              </a:rPr>
              <a:t>ew York: Vintage Books, 1992 [1961), pp. 84–85</a:t>
            </a:r>
          </a:p>
          <a:p>
            <a:pPr algn="r">
              <a:buFontTx/>
              <a:buChar char="-"/>
            </a:pPr>
            <a:endParaRPr lang="en-GB" sz="2600" i="1" dirty="0">
              <a:latin typeface="Century Gothic" panose="020B0502020202020204" pitchFamily="34" charset="0"/>
            </a:endParaRPr>
          </a:p>
          <a:p>
            <a:pPr marL="0" indent="0">
              <a:buNone/>
            </a:pPr>
            <a:endParaRPr lang="en-GB" sz="2600" dirty="0">
              <a:latin typeface="Century Gothic" panose="020B0502020202020204" pitchFamily="34" charset="0"/>
            </a:endParaRPr>
          </a:p>
          <a:p>
            <a:pPr marL="0" indent="0">
              <a:buNone/>
            </a:pPr>
            <a:endParaRPr lang="en-GB" dirty="0">
              <a:latin typeface="Century Gothic" panose="020B0502020202020204" pitchFamily="34" charset="0"/>
            </a:endParaRPr>
          </a:p>
        </p:txBody>
      </p:sp>
    </p:spTree>
    <p:extLst>
      <p:ext uri="{BB962C8B-B14F-4D97-AF65-F5344CB8AC3E}">
        <p14:creationId xmlns:p14="http://schemas.microsoft.com/office/powerpoint/2010/main" val="15684417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Pseudo-events?</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601587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Pseudo-events</a:t>
            </a:r>
            <a:endParaRPr lang="en-GB" dirty="0"/>
          </a:p>
        </p:txBody>
      </p:sp>
      <p:sp>
        <p:nvSpPr>
          <p:cNvPr id="3" name="Content Placeholder 2"/>
          <p:cNvSpPr>
            <a:spLocks noGrp="1"/>
          </p:cNvSpPr>
          <p:nvPr>
            <p:ph idx="1"/>
          </p:nvPr>
        </p:nvSpPr>
        <p:spPr/>
        <p:txBody>
          <a:bodyPr>
            <a:normAutofit/>
          </a:bodyPr>
          <a:lstStyle/>
          <a:p>
            <a:pPr marL="0" indent="0" algn="just">
              <a:buNone/>
            </a:pPr>
            <a:r>
              <a:rPr lang="en-GB" sz="2800" dirty="0" smtClean="0"/>
              <a:t>“[A] new kind  </a:t>
            </a:r>
            <a:r>
              <a:rPr lang="en-GB" sz="2800" dirty="0"/>
              <a:t>of  synthetic  novelty  </a:t>
            </a:r>
            <a:r>
              <a:rPr lang="en-GB" sz="2800" dirty="0" smtClean="0"/>
              <a:t>… has  </a:t>
            </a:r>
            <a:r>
              <a:rPr lang="en-GB" sz="2800" dirty="0"/>
              <a:t>flooded </a:t>
            </a:r>
            <a:r>
              <a:rPr lang="en-GB" sz="2800" dirty="0" smtClean="0"/>
              <a:t>our experience  … which I  </a:t>
            </a:r>
            <a:r>
              <a:rPr lang="en-GB" sz="2800" dirty="0"/>
              <a:t>will call </a:t>
            </a:r>
            <a:r>
              <a:rPr lang="en-GB" sz="2800" dirty="0" smtClean="0"/>
              <a:t>‘pseudo-events.’ The </a:t>
            </a:r>
            <a:r>
              <a:rPr lang="en-GB" sz="2800" dirty="0"/>
              <a:t>common  prefix </a:t>
            </a:r>
            <a:r>
              <a:rPr lang="en-GB" sz="2800" dirty="0" smtClean="0"/>
              <a:t>‘pseudo’ </a:t>
            </a:r>
            <a:r>
              <a:rPr lang="en-GB" sz="2800" dirty="0"/>
              <a:t>comes from the Greek word </a:t>
            </a:r>
            <a:r>
              <a:rPr lang="en-GB" sz="2800" dirty="0" smtClean="0"/>
              <a:t> meaning </a:t>
            </a:r>
            <a:r>
              <a:rPr lang="en-GB" sz="2800" dirty="0"/>
              <a:t>false, or  in tended to deceive</a:t>
            </a:r>
            <a:r>
              <a:rPr lang="en-GB" sz="2800" dirty="0" smtClean="0"/>
              <a:t>.”</a:t>
            </a:r>
          </a:p>
          <a:p>
            <a:pPr marL="0" indent="0" algn="r">
              <a:buNone/>
            </a:pPr>
            <a:r>
              <a:rPr lang="en-GB" dirty="0" smtClean="0"/>
              <a:t>- </a:t>
            </a:r>
            <a:r>
              <a:rPr lang="en-GB" sz="2400" dirty="0" err="1">
                <a:latin typeface="Century Gothic" panose="020B0502020202020204" pitchFamily="34" charset="0"/>
              </a:rPr>
              <a:t>Boorstin</a:t>
            </a:r>
            <a:r>
              <a:rPr lang="en-GB" sz="2400" dirty="0">
                <a:latin typeface="Century Gothic" panose="020B0502020202020204" pitchFamily="34" charset="0"/>
              </a:rPr>
              <a:t>, </a:t>
            </a:r>
            <a:r>
              <a:rPr lang="en-GB" sz="2400" i="1" dirty="0">
                <a:latin typeface="Century Gothic" panose="020B0502020202020204" pitchFamily="34" charset="0"/>
              </a:rPr>
              <a:t>The </a:t>
            </a:r>
            <a:r>
              <a:rPr lang="en-GB" sz="2400" i="1" dirty="0" smtClean="0">
                <a:latin typeface="Century Gothic" panose="020B0502020202020204" pitchFamily="34" charset="0"/>
              </a:rPr>
              <a:t>Image</a:t>
            </a:r>
            <a:r>
              <a:rPr lang="en-GB" sz="2400" dirty="0" smtClean="0">
                <a:latin typeface="Century Gothic" panose="020B0502020202020204" pitchFamily="34" charset="0"/>
              </a:rPr>
              <a:t>, p. 9.</a:t>
            </a:r>
            <a:endParaRPr lang="en-GB" sz="2400" dirty="0" smtClean="0"/>
          </a:p>
          <a:p>
            <a:pPr marL="0" indent="0">
              <a:buNone/>
            </a:pPr>
            <a:endParaRPr lang="en-GB" dirty="0"/>
          </a:p>
        </p:txBody>
      </p:sp>
    </p:spTree>
    <p:extLst>
      <p:ext uri="{BB962C8B-B14F-4D97-AF65-F5344CB8AC3E}">
        <p14:creationId xmlns:p14="http://schemas.microsoft.com/office/powerpoint/2010/main" val="20837257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1355759"/>
            <a:ext cx="8610600" cy="1293028"/>
          </a:xfrm>
        </p:spPr>
        <p:txBody>
          <a:bodyPr/>
          <a:lstStyle/>
          <a:p>
            <a:endParaRPr lang="en-GB"/>
          </a:p>
        </p:txBody>
      </p:sp>
      <p:sp>
        <p:nvSpPr>
          <p:cNvPr id="3" name="Content Placeholder 2"/>
          <p:cNvSpPr>
            <a:spLocks noGrp="1"/>
          </p:cNvSpPr>
          <p:nvPr>
            <p:ph idx="1"/>
          </p:nvPr>
        </p:nvSpPr>
        <p:spPr>
          <a:xfrm>
            <a:off x="787400" y="1663700"/>
            <a:ext cx="10820400" cy="5316985"/>
          </a:xfrm>
        </p:spPr>
        <p:txBody>
          <a:bodyPr>
            <a:normAutofit lnSpcReduction="10000"/>
          </a:bodyPr>
          <a:lstStyle/>
          <a:p>
            <a:pPr marL="0" indent="0" algn="just">
              <a:buNone/>
            </a:pPr>
            <a:r>
              <a:rPr lang="en-GB" sz="2400" dirty="0" smtClean="0"/>
              <a:t>“A pseudo-event</a:t>
            </a:r>
            <a:r>
              <a:rPr lang="en-GB" sz="2400" dirty="0"/>
              <a:t> </a:t>
            </a:r>
            <a:r>
              <a:rPr lang="en-GB" sz="2400" dirty="0" smtClean="0"/>
              <a:t>is </a:t>
            </a:r>
            <a:r>
              <a:rPr lang="en-GB" sz="2400" dirty="0"/>
              <a:t>a happening that possesses </a:t>
            </a:r>
            <a:r>
              <a:rPr lang="en-GB" sz="2400" dirty="0" smtClean="0"/>
              <a:t>the following </a:t>
            </a:r>
            <a:r>
              <a:rPr lang="en-GB" sz="2400" dirty="0"/>
              <a:t>characteristics:</a:t>
            </a:r>
          </a:p>
          <a:p>
            <a:pPr marL="800100" marR="1700" lvl="1" indent="-342900" algn="just">
              <a:buFont typeface="+mj-lt"/>
              <a:buAutoNum type="arabicPeriod"/>
            </a:pPr>
            <a:r>
              <a:rPr lang="en-GB" sz="2400" dirty="0" smtClean="0"/>
              <a:t>It </a:t>
            </a:r>
            <a:r>
              <a:rPr lang="en-GB" sz="2400" dirty="0"/>
              <a:t>is </a:t>
            </a:r>
            <a:r>
              <a:rPr lang="en-GB" sz="2400" dirty="0">
                <a:solidFill>
                  <a:srgbClr val="FFFF00"/>
                </a:solidFill>
              </a:rPr>
              <a:t>not spontaneous</a:t>
            </a:r>
            <a:r>
              <a:rPr lang="en-GB" sz="2400" dirty="0"/>
              <a:t>, but comes about because some one has planned, planted, or incited it. </a:t>
            </a:r>
            <a:endParaRPr lang="en-GB" sz="2400" dirty="0" smtClean="0"/>
          </a:p>
          <a:p>
            <a:pPr marL="800100" marR="1700" lvl="1" indent="-342900" algn="just">
              <a:buFont typeface="+mj-lt"/>
              <a:buAutoNum type="arabicPeriod"/>
            </a:pPr>
            <a:r>
              <a:rPr lang="en-GB" sz="2400" dirty="0" smtClean="0"/>
              <a:t>It </a:t>
            </a:r>
            <a:r>
              <a:rPr lang="en-GB" sz="2400" dirty="0"/>
              <a:t>is planted primarily (not always exclusively) </a:t>
            </a:r>
            <a:r>
              <a:rPr lang="en-GB" sz="2400" dirty="0" smtClean="0"/>
              <a:t>for </a:t>
            </a:r>
            <a:r>
              <a:rPr lang="en-GB" sz="2400" dirty="0">
                <a:solidFill>
                  <a:srgbClr val="FFFF00"/>
                </a:solidFill>
              </a:rPr>
              <a:t>the immediate purpose of being reported or </a:t>
            </a:r>
            <a:r>
              <a:rPr lang="en-GB" sz="2400" dirty="0" smtClean="0">
                <a:solidFill>
                  <a:srgbClr val="FFFF00"/>
                </a:solidFill>
              </a:rPr>
              <a:t>reproduced</a:t>
            </a:r>
            <a:r>
              <a:rPr lang="en-GB" sz="2400" dirty="0"/>
              <a:t>. Therefore, its occurrence is arranged for </a:t>
            </a:r>
            <a:r>
              <a:rPr lang="en-GB" sz="2400" dirty="0" err="1"/>
              <a:t>th</a:t>
            </a:r>
            <a:r>
              <a:rPr lang="en-GB" sz="2400" dirty="0"/>
              <a:t> convenience of the reporting or reproducing </a:t>
            </a:r>
            <a:r>
              <a:rPr lang="en-GB" sz="2400" dirty="0" smtClean="0"/>
              <a:t>media …</a:t>
            </a:r>
          </a:p>
          <a:p>
            <a:pPr marL="800100" marR="1700" lvl="1" indent="-342900" algn="just">
              <a:buFont typeface="+mj-lt"/>
              <a:buAutoNum type="arabicPeriod"/>
            </a:pPr>
            <a:r>
              <a:rPr lang="en-GB" sz="2400" dirty="0" smtClean="0"/>
              <a:t>Its </a:t>
            </a:r>
            <a:r>
              <a:rPr lang="en-GB" sz="2400" dirty="0"/>
              <a:t>relation to the underlying reality of the situation is </a:t>
            </a:r>
            <a:r>
              <a:rPr lang="en-GB" sz="2400" dirty="0">
                <a:solidFill>
                  <a:srgbClr val="FFFF00"/>
                </a:solidFill>
              </a:rPr>
              <a:t>ambiguous</a:t>
            </a:r>
            <a:r>
              <a:rPr lang="en-GB" sz="2400" dirty="0"/>
              <a:t>. Its interest arises largely from this very </a:t>
            </a:r>
            <a:r>
              <a:rPr lang="en-GB" sz="2400" dirty="0" smtClean="0"/>
              <a:t>ambiguity.</a:t>
            </a:r>
          </a:p>
          <a:p>
            <a:pPr marL="800100" marR="1700" lvl="1" indent="-342900" algn="just">
              <a:buFont typeface="+mj-lt"/>
              <a:buAutoNum type="arabicPeriod"/>
            </a:pPr>
            <a:r>
              <a:rPr lang="en-GB" sz="2400" dirty="0" smtClean="0"/>
              <a:t>It </a:t>
            </a:r>
            <a:r>
              <a:rPr lang="en-GB" sz="2400" dirty="0"/>
              <a:t>is intended to be a </a:t>
            </a:r>
            <a:r>
              <a:rPr lang="en-GB" sz="2400" dirty="0" smtClean="0"/>
              <a:t>self-fulfilling prophecy</a:t>
            </a:r>
            <a:r>
              <a:rPr lang="en-GB" sz="2400" dirty="0"/>
              <a:t>. The hotel's thirtieth-anniversary celebration, by </a:t>
            </a:r>
            <a:r>
              <a:rPr lang="en-GB" sz="2400" dirty="0" smtClean="0"/>
              <a:t>saying </a:t>
            </a:r>
            <a:r>
              <a:rPr lang="en-GB" sz="2400" dirty="0"/>
              <a:t>that the hotel is a distinguished institution, </a:t>
            </a:r>
            <a:r>
              <a:rPr lang="en-GB" sz="2400" dirty="0" err="1" smtClean="0"/>
              <a:t>atually</a:t>
            </a:r>
            <a:r>
              <a:rPr lang="en-GB" sz="2400" dirty="0" smtClean="0"/>
              <a:t> </a:t>
            </a:r>
            <a:r>
              <a:rPr lang="en-GB" sz="2400" dirty="0"/>
              <a:t>makes it one</a:t>
            </a:r>
            <a:r>
              <a:rPr lang="en-GB" sz="2400" dirty="0" smtClean="0"/>
              <a:t>.”</a:t>
            </a:r>
          </a:p>
          <a:p>
            <a:pPr marL="800100" marR="1700" lvl="1" indent="-342900" algn="just">
              <a:buFont typeface="+mj-lt"/>
              <a:buAutoNum type="arabicPeriod"/>
            </a:pPr>
            <a:endParaRPr lang="en-GB" dirty="0"/>
          </a:p>
          <a:p>
            <a:pPr marL="0" indent="0">
              <a:buNone/>
            </a:pPr>
            <a:r>
              <a:rPr lang="en-GB" sz="2000" dirty="0" smtClean="0"/>
              <a:t>- </a:t>
            </a:r>
            <a:r>
              <a:rPr lang="en-GB" sz="2000" dirty="0" err="1">
                <a:latin typeface="Century Gothic" panose="020B0502020202020204" pitchFamily="34" charset="0"/>
              </a:rPr>
              <a:t>Boorstin</a:t>
            </a:r>
            <a:r>
              <a:rPr lang="en-GB" sz="2000" dirty="0">
                <a:latin typeface="Century Gothic" panose="020B0502020202020204" pitchFamily="34" charset="0"/>
              </a:rPr>
              <a:t>, </a:t>
            </a:r>
            <a:r>
              <a:rPr lang="en-GB" sz="2000" i="1" dirty="0">
                <a:latin typeface="Century Gothic" panose="020B0502020202020204" pitchFamily="34" charset="0"/>
              </a:rPr>
              <a:t>The Image</a:t>
            </a:r>
            <a:r>
              <a:rPr lang="en-GB" sz="2000" dirty="0">
                <a:latin typeface="Century Gothic" panose="020B0502020202020204" pitchFamily="34" charset="0"/>
              </a:rPr>
              <a:t>, p. </a:t>
            </a:r>
            <a:r>
              <a:rPr lang="en-GB" sz="2000" dirty="0" smtClean="0">
                <a:latin typeface="Century Gothic" panose="020B0502020202020204" pitchFamily="34" charset="0"/>
              </a:rPr>
              <a:t>11-12</a:t>
            </a:r>
            <a:endParaRPr lang="en-GB" sz="2000" dirty="0"/>
          </a:p>
          <a:p>
            <a:pPr marL="0" indent="0">
              <a:buNone/>
            </a:pPr>
            <a:endParaRPr lang="en-GB" dirty="0"/>
          </a:p>
          <a:p>
            <a:pPr marL="457200" marR="1700" lvl="1" indent="0" algn="just">
              <a:buNone/>
            </a:pPr>
            <a:endParaRPr lang="en-GB" dirty="0"/>
          </a:p>
        </p:txBody>
      </p:sp>
      <p:sp>
        <p:nvSpPr>
          <p:cNvPr id="4" name="Title 1"/>
          <p:cNvSpPr txBox="1">
            <a:spLocks/>
          </p:cNvSpPr>
          <p:nvPr/>
        </p:nvSpPr>
        <p:spPr>
          <a:xfrm>
            <a:off x="2997200" y="256373"/>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smtClean="0"/>
              <a:t>Pseudo-events</a:t>
            </a:r>
            <a:endParaRPr lang="en-GB" dirty="0"/>
          </a:p>
        </p:txBody>
      </p:sp>
    </p:spTree>
    <p:extLst>
      <p:ext uri="{BB962C8B-B14F-4D97-AF65-F5344CB8AC3E}">
        <p14:creationId xmlns:p14="http://schemas.microsoft.com/office/powerpoint/2010/main" val="121282700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59400" y="1422400"/>
            <a:ext cx="6362700" cy="5268858"/>
          </a:xfrm>
        </p:spPr>
        <p:txBody>
          <a:bodyPr>
            <a:normAutofit fontScale="92500" lnSpcReduction="10000"/>
          </a:bodyPr>
          <a:lstStyle/>
          <a:p>
            <a:pPr marL="0" indent="0" algn="just">
              <a:buNone/>
            </a:pPr>
            <a:r>
              <a:rPr lang="en-GB" sz="2400" dirty="0" smtClean="0"/>
              <a:t>“Stirred </a:t>
            </a:r>
            <a:r>
              <a:rPr lang="en-GB" sz="2400" dirty="0"/>
              <a:t>by air travel, international hotel chains have </a:t>
            </a:r>
            <a:r>
              <a:rPr lang="en-GB" sz="2400" dirty="0" smtClean="0"/>
              <a:t>grown phenomenally  </a:t>
            </a:r>
            <a:r>
              <a:rPr lang="en-GB" sz="2400" dirty="0"/>
              <a:t>since World War II</a:t>
            </a:r>
            <a:r>
              <a:rPr lang="en-GB" sz="2400" dirty="0" smtClean="0"/>
              <a:t>.</a:t>
            </a:r>
          </a:p>
          <a:p>
            <a:pPr marL="0" indent="0" algn="just">
              <a:buNone/>
            </a:pPr>
            <a:r>
              <a:rPr lang="en-GB" sz="2400" dirty="0"/>
              <a:t>	“ </a:t>
            </a:r>
            <a:r>
              <a:rPr lang="en-GB" sz="2400" dirty="0" smtClean="0"/>
              <a:t>… The </a:t>
            </a:r>
            <a:r>
              <a:rPr lang="en-GB" sz="2400" dirty="0"/>
              <a:t>spirit of these new hotels was well expressed in </a:t>
            </a:r>
            <a:r>
              <a:rPr lang="en-GB" sz="2400" dirty="0" smtClean="0"/>
              <a:t>Conrad </a:t>
            </a:r>
            <a:r>
              <a:rPr lang="en-GB" sz="2400" dirty="0"/>
              <a:t>Hilton's own account  of  the Istanbul  Hilton  opening  in 1955, to which he brought a </a:t>
            </a:r>
            <a:r>
              <a:rPr lang="en-GB" sz="2400" dirty="0" smtClean="0"/>
              <a:t>planeload </a:t>
            </a:r>
            <a:r>
              <a:rPr lang="en-GB" sz="2400" dirty="0"/>
              <a:t>of American </a:t>
            </a:r>
            <a:r>
              <a:rPr lang="en-GB" sz="2400" dirty="0" smtClean="0"/>
              <a:t>celebrities </a:t>
            </a:r>
            <a:r>
              <a:rPr lang="en-GB" sz="2400" dirty="0"/>
              <a:t>and news makers.  </a:t>
            </a:r>
            <a:r>
              <a:rPr lang="en-GB" sz="2400" dirty="0" smtClean="0"/>
              <a:t>‘When  </a:t>
            </a:r>
            <a:r>
              <a:rPr lang="en-GB" sz="2400" dirty="0"/>
              <a:t>we flew into Istanbul for  </a:t>
            </a:r>
            <a:r>
              <a:rPr lang="en-GB" sz="2400" dirty="0" smtClean="0"/>
              <a:t>the </a:t>
            </a:r>
            <a:r>
              <a:rPr lang="en-GB" sz="2400" dirty="0"/>
              <a:t>opening </a:t>
            </a:r>
            <a:r>
              <a:rPr lang="en-GB" sz="2400" dirty="0" smtClean="0"/>
              <a:t> …  </a:t>
            </a:r>
            <a:r>
              <a:rPr lang="en-GB" sz="2400" dirty="0"/>
              <a:t>there is no question </a:t>
            </a:r>
            <a:r>
              <a:rPr lang="en-GB" sz="2400" dirty="0" smtClean="0"/>
              <a:t>that </a:t>
            </a:r>
            <a:r>
              <a:rPr lang="en-GB" sz="2400" dirty="0"/>
              <a:t>we all felt the  </a:t>
            </a:r>
            <a:r>
              <a:rPr lang="en-GB" sz="2400" dirty="0" smtClean="0"/>
              <a:t>antiquity</a:t>
            </a:r>
            <a:r>
              <a:rPr lang="en-GB" sz="2400" dirty="0"/>
              <a:t>, romance and mystery  of  </a:t>
            </a:r>
            <a:r>
              <a:rPr lang="en-GB" sz="2400" dirty="0" smtClean="0"/>
              <a:t> this  </a:t>
            </a:r>
            <a:r>
              <a:rPr lang="en-GB" sz="2400" dirty="0"/>
              <a:t>ancient  </a:t>
            </a:r>
            <a:r>
              <a:rPr lang="en-GB" sz="2400" dirty="0" smtClean="0"/>
              <a:t>city …   </a:t>
            </a:r>
            <a:r>
              <a:rPr lang="en-GB" sz="2400" dirty="0"/>
              <a:t>I  felt  this  </a:t>
            </a:r>
            <a:r>
              <a:rPr lang="en-GB" sz="2400" dirty="0" smtClean="0"/>
              <a:t>‘City  </a:t>
            </a:r>
            <a:r>
              <a:rPr lang="en-GB" sz="2400" dirty="0"/>
              <a:t>of  </a:t>
            </a:r>
            <a:r>
              <a:rPr lang="en-GB" sz="2400" dirty="0" smtClean="0"/>
              <a:t>the </a:t>
            </a:r>
            <a:r>
              <a:rPr lang="en-GB" sz="2400" dirty="0"/>
              <a:t>Golden </a:t>
            </a:r>
            <a:r>
              <a:rPr lang="en-GB" sz="2400" dirty="0" smtClean="0"/>
              <a:t>Horn’ </a:t>
            </a:r>
            <a:r>
              <a:rPr lang="en-GB" sz="2400" dirty="0"/>
              <a:t>was a  tremendous place to  </a:t>
            </a:r>
            <a:r>
              <a:rPr lang="en-GB" sz="2400" dirty="0" smtClean="0"/>
              <a:t> plant </a:t>
            </a:r>
            <a:r>
              <a:rPr lang="en-GB" sz="2400" dirty="0"/>
              <a:t>a little bit of America</a:t>
            </a:r>
            <a:r>
              <a:rPr lang="en-GB" sz="2400" dirty="0" smtClean="0"/>
              <a:t>.’ ‘"</a:t>
            </a:r>
            <a:r>
              <a:rPr lang="en-GB" sz="2400" dirty="0"/>
              <a:t>Each  of  our   hotels,"  Hilton  </a:t>
            </a:r>
            <a:r>
              <a:rPr lang="en-GB" sz="2400" dirty="0" smtClean="0"/>
              <a:t>announced, ‘is </a:t>
            </a:r>
            <a:r>
              <a:rPr lang="en-GB" sz="2400" dirty="0"/>
              <a:t>a 'little America</a:t>
            </a:r>
            <a:r>
              <a:rPr lang="en-GB" dirty="0" smtClean="0"/>
              <a:t>.’”</a:t>
            </a:r>
          </a:p>
          <a:p>
            <a:pPr marL="0" indent="0" algn="r">
              <a:buNone/>
            </a:pPr>
            <a:r>
              <a:rPr lang="en-GB" sz="2000" dirty="0" smtClean="0">
                <a:latin typeface="Century Gothic" panose="020B0502020202020204" pitchFamily="34" charset="0"/>
              </a:rPr>
              <a:t>- </a:t>
            </a:r>
            <a:r>
              <a:rPr lang="en-GB" sz="2000" dirty="0" err="1" smtClean="0">
                <a:latin typeface="Century Gothic" panose="020B0502020202020204" pitchFamily="34" charset="0"/>
              </a:rPr>
              <a:t>Boorstin</a:t>
            </a:r>
            <a:r>
              <a:rPr lang="en-GB" sz="2000" dirty="0">
                <a:latin typeface="Century Gothic" panose="020B0502020202020204" pitchFamily="34" charset="0"/>
              </a:rPr>
              <a:t>, </a:t>
            </a:r>
            <a:r>
              <a:rPr lang="en-GB" sz="2000" i="1" dirty="0">
                <a:latin typeface="Century Gothic" panose="020B0502020202020204" pitchFamily="34" charset="0"/>
              </a:rPr>
              <a:t>The Image</a:t>
            </a:r>
            <a:r>
              <a:rPr lang="en-GB" sz="2000" dirty="0">
                <a:latin typeface="Century Gothic" panose="020B0502020202020204" pitchFamily="34" charset="0"/>
              </a:rPr>
              <a:t>, </a:t>
            </a:r>
            <a:r>
              <a:rPr lang="en-GB" sz="2000" dirty="0" smtClean="0">
                <a:latin typeface="Century Gothic" panose="020B0502020202020204" pitchFamily="34" charset="0"/>
              </a:rPr>
              <a:t>pp. 97-98.</a:t>
            </a:r>
            <a:endParaRPr lang="en-GB" dirty="0"/>
          </a:p>
          <a:p>
            <a:pPr marL="0" indent="0">
              <a:buNone/>
            </a:pPr>
            <a:endParaRPr lang="en-GB" dirty="0" smtClean="0"/>
          </a:p>
          <a:p>
            <a:pPr marL="0" indent="0">
              <a:buNone/>
            </a:pPr>
            <a:endParaRPr lang="en-GB" dirty="0"/>
          </a:p>
          <a:p>
            <a:pPr marL="0" indent="0">
              <a:buNone/>
            </a:pPr>
            <a:endParaRPr lang="en-GB" dirty="0"/>
          </a:p>
        </p:txBody>
      </p:sp>
      <p:sp>
        <p:nvSpPr>
          <p:cNvPr id="5" name="Title 1"/>
          <p:cNvSpPr txBox="1">
            <a:spLocks/>
          </p:cNvSpPr>
          <p:nvPr/>
        </p:nvSpPr>
        <p:spPr>
          <a:xfrm>
            <a:off x="-1117600" y="232901"/>
            <a:ext cx="127127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smtClean="0"/>
              <a:t>Pseudo-events and tourism </a:t>
            </a:r>
            <a:endParaRPr lang="en-GB" dirty="0"/>
          </a:p>
        </p:txBody>
      </p:sp>
      <p:pic>
        <p:nvPicPr>
          <p:cNvPr id="2050" name="Picture 2" descr="Postcard Istanbul Türkei, Partie am Hilton Hot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00" y="1993900"/>
            <a:ext cx="5041900" cy="331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5000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48400" y="1828800"/>
            <a:ext cx="5257800" cy="4389885"/>
          </a:xfrm>
        </p:spPr>
        <p:txBody>
          <a:bodyPr>
            <a:normAutofit fontScale="92500" lnSpcReduction="20000"/>
          </a:bodyPr>
          <a:lstStyle/>
          <a:p>
            <a:pPr marL="0" indent="0" algn="just">
              <a:buNone/>
            </a:pPr>
            <a:r>
              <a:rPr lang="en-GB" sz="2400" dirty="0" smtClean="0"/>
              <a:t>“I have </a:t>
            </a:r>
            <a:r>
              <a:rPr lang="en-GB" sz="2400" dirty="0"/>
              <a:t>been in both the Caribe </a:t>
            </a:r>
            <a:r>
              <a:rPr lang="en-GB" sz="2400" dirty="0" smtClean="0"/>
              <a:t>Hilton [San Juan, Puerto Rico] and </a:t>
            </a:r>
            <a:r>
              <a:rPr lang="en-GB" sz="2400" dirty="0"/>
              <a:t>the </a:t>
            </a:r>
            <a:r>
              <a:rPr lang="en-GB" sz="2400" dirty="0" smtClean="0"/>
              <a:t>Istanbul Hilton </a:t>
            </a:r>
            <a:r>
              <a:rPr lang="en-GB" sz="2400" dirty="0"/>
              <a:t>and can testify that both are models of American </a:t>
            </a:r>
            <a:r>
              <a:rPr lang="en-GB" sz="2400" dirty="0" smtClean="0"/>
              <a:t>modernity and </a:t>
            </a:r>
            <a:r>
              <a:rPr lang="en-GB" sz="2400" dirty="0"/>
              <a:t>antisepsis. They are as indistinguishable in </a:t>
            </a:r>
            <a:r>
              <a:rPr lang="en-GB" sz="2400" dirty="0" smtClean="0"/>
              <a:t>interior feeling </a:t>
            </a:r>
            <a:r>
              <a:rPr lang="en-GB" sz="2400" dirty="0"/>
              <a:t>and design as two planes of the American Airlines</a:t>
            </a:r>
            <a:r>
              <a:rPr lang="en-GB" sz="2400" dirty="0" smtClean="0"/>
              <a:t>. Except </a:t>
            </a:r>
            <a:r>
              <a:rPr lang="en-GB" sz="2400" dirty="0"/>
              <a:t>for the views from the picture windows, you </a:t>
            </a:r>
            <a:r>
              <a:rPr lang="en-GB" sz="2400" dirty="0" smtClean="0"/>
              <a:t>do not </a:t>
            </a:r>
            <a:r>
              <a:rPr lang="en-GB" sz="2400" dirty="0"/>
              <a:t>know where you are. You have the comforting feeling </a:t>
            </a:r>
            <a:r>
              <a:rPr lang="en-GB" sz="2400" dirty="0" smtClean="0"/>
              <a:t>of not </a:t>
            </a:r>
            <a:r>
              <a:rPr lang="en-GB" sz="2400" dirty="0"/>
              <a:t>really being there. Even the measured admixture of </a:t>
            </a:r>
            <a:r>
              <a:rPr lang="en-GB" sz="2400" dirty="0" smtClean="0"/>
              <a:t>fully </a:t>
            </a:r>
            <a:r>
              <a:rPr lang="en-GB" sz="2400" dirty="0"/>
              <a:t>filtered local atmosphere proves that you are still in </a:t>
            </a:r>
            <a:r>
              <a:rPr lang="en-GB" sz="2400" dirty="0" smtClean="0"/>
              <a:t>the U.S.A.”</a:t>
            </a:r>
          </a:p>
          <a:p>
            <a:pPr marL="0" indent="0" algn="r">
              <a:buNone/>
            </a:pPr>
            <a:r>
              <a:rPr lang="en-GB" sz="2400" dirty="0" smtClean="0">
                <a:latin typeface="Century Gothic" panose="020B0502020202020204" pitchFamily="34" charset="0"/>
              </a:rPr>
              <a:t>- </a:t>
            </a:r>
            <a:r>
              <a:rPr lang="en-GB" sz="2400" dirty="0" err="1" smtClean="0">
                <a:latin typeface="Century Gothic" panose="020B0502020202020204" pitchFamily="34" charset="0"/>
              </a:rPr>
              <a:t>Boorstin</a:t>
            </a:r>
            <a:r>
              <a:rPr lang="en-GB" sz="2400" dirty="0">
                <a:latin typeface="Century Gothic" panose="020B0502020202020204" pitchFamily="34" charset="0"/>
              </a:rPr>
              <a:t>, </a:t>
            </a:r>
            <a:r>
              <a:rPr lang="en-GB" sz="2400" i="1" dirty="0">
                <a:latin typeface="Century Gothic" panose="020B0502020202020204" pitchFamily="34" charset="0"/>
              </a:rPr>
              <a:t>The Image</a:t>
            </a:r>
            <a:r>
              <a:rPr lang="en-GB" sz="2400" dirty="0">
                <a:latin typeface="Century Gothic" panose="020B0502020202020204" pitchFamily="34" charset="0"/>
              </a:rPr>
              <a:t>, </a:t>
            </a:r>
            <a:r>
              <a:rPr lang="en-GB" sz="2400" dirty="0" smtClean="0">
                <a:latin typeface="Century Gothic" panose="020B0502020202020204" pitchFamily="34" charset="0"/>
              </a:rPr>
              <a:t>pp</a:t>
            </a:r>
            <a:r>
              <a:rPr lang="en-GB" sz="2400" dirty="0">
                <a:latin typeface="Century Gothic" panose="020B0502020202020204" pitchFamily="34" charset="0"/>
              </a:rPr>
              <a:t>. </a:t>
            </a:r>
            <a:r>
              <a:rPr lang="en-GB" sz="2400" dirty="0" smtClean="0">
                <a:latin typeface="Century Gothic" panose="020B0502020202020204" pitchFamily="34" charset="0"/>
              </a:rPr>
              <a:t>98-99</a:t>
            </a:r>
            <a:endParaRPr lang="en-GB" sz="2400" dirty="0"/>
          </a:p>
        </p:txBody>
      </p:sp>
      <p:sp>
        <p:nvSpPr>
          <p:cNvPr id="4" name="Title 1"/>
          <p:cNvSpPr txBox="1">
            <a:spLocks/>
          </p:cNvSpPr>
          <p:nvPr/>
        </p:nvSpPr>
        <p:spPr>
          <a:xfrm>
            <a:off x="2997200" y="256373"/>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smtClean="0"/>
              <a:t>Pseudo-events and tourism </a:t>
            </a:r>
            <a:endParaRPr lang="en-GB" dirty="0"/>
          </a:p>
        </p:txBody>
      </p:sp>
      <p:pic>
        <p:nvPicPr>
          <p:cNvPr id="5" name="Picture 2" descr="Postcard Istanbul Türkei, Partie am Hilton Hot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00" y="1993900"/>
            <a:ext cx="5041900" cy="331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94839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Non-places</a:t>
            </a:r>
            <a:endParaRPr lang="en-GB" dirty="0"/>
          </a:p>
        </p:txBody>
      </p:sp>
      <p:sp>
        <p:nvSpPr>
          <p:cNvPr id="3" name="Content Placeholder 2"/>
          <p:cNvSpPr>
            <a:spLocks noGrp="1"/>
          </p:cNvSpPr>
          <p:nvPr>
            <p:ph idx="1"/>
          </p:nvPr>
        </p:nvSpPr>
        <p:spPr>
          <a:xfrm>
            <a:off x="5207000" y="2425700"/>
            <a:ext cx="6299200" cy="3792985"/>
          </a:xfrm>
        </p:spPr>
        <p:txBody>
          <a:bodyPr/>
          <a:lstStyle/>
          <a:p>
            <a:pPr marL="0" indent="0">
              <a:buNone/>
            </a:pPr>
            <a:r>
              <a:rPr lang="en-GB" dirty="0" smtClean="0"/>
              <a:t>In a non-place: </a:t>
            </a:r>
            <a:r>
              <a:rPr lang="en-GB" sz="2800" dirty="0" smtClean="0"/>
              <a:t> </a:t>
            </a:r>
            <a:r>
              <a:rPr lang="en-GB" sz="2800" dirty="0"/>
              <a:t>“… </a:t>
            </a:r>
            <a:r>
              <a:rPr lang="en-GB" sz="2800" dirty="0" smtClean="0"/>
              <a:t> There  </a:t>
            </a:r>
            <a:r>
              <a:rPr lang="en-GB" sz="2800" dirty="0"/>
              <a:t>is  no  room  there  for  history  unless  it  </a:t>
            </a:r>
            <a:r>
              <a:rPr lang="en-GB" sz="2800" dirty="0" smtClean="0"/>
              <a:t>has been </a:t>
            </a:r>
            <a:r>
              <a:rPr lang="en-GB" sz="2800" dirty="0"/>
              <a:t>transformed into an element </a:t>
            </a:r>
            <a:r>
              <a:rPr lang="en-GB" sz="2800" dirty="0" smtClean="0"/>
              <a:t>of spectacle.”</a:t>
            </a:r>
          </a:p>
          <a:p>
            <a:pPr algn="r">
              <a:buFontTx/>
              <a:buChar char="-"/>
            </a:pPr>
            <a:r>
              <a:rPr lang="en-GB" sz="2000" dirty="0" smtClean="0"/>
              <a:t>Marc </a:t>
            </a:r>
            <a:r>
              <a:rPr lang="en-GB" sz="2000" dirty="0"/>
              <a:t>Augé, </a:t>
            </a:r>
            <a:r>
              <a:rPr lang="en-GB" sz="2000" i="1" dirty="0"/>
              <a:t>Non-Places: Introduction to Anthropology and </a:t>
            </a:r>
            <a:r>
              <a:rPr lang="en-GB" sz="2000" i="1" dirty="0" err="1"/>
              <a:t>Supermodernity</a:t>
            </a:r>
            <a:r>
              <a:rPr lang="en-GB" sz="2000" dirty="0"/>
              <a:t>, translated by John Howe (London: Verso, 1995</a:t>
            </a:r>
            <a:r>
              <a:rPr lang="en-GB" sz="2000" dirty="0" smtClean="0"/>
              <a:t>), p. 103</a:t>
            </a:r>
          </a:p>
          <a:p>
            <a:pPr>
              <a:buFontTx/>
              <a:buChar char="-"/>
            </a:pP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1233487" y="1144187"/>
            <a:ext cx="2943225" cy="4752975"/>
          </a:xfrm>
          <a:prstGeom prst="rect">
            <a:avLst/>
          </a:prstGeom>
        </p:spPr>
      </p:pic>
    </p:spTree>
    <p:extLst>
      <p:ext uri="{BB962C8B-B14F-4D97-AF65-F5344CB8AC3E}">
        <p14:creationId xmlns:p14="http://schemas.microsoft.com/office/powerpoint/2010/main" val="418513970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Dean </a:t>
            </a:r>
            <a:r>
              <a:rPr lang="en-GB" dirty="0" err="1"/>
              <a:t>MacCannell</a:t>
            </a:r>
            <a:r>
              <a:rPr lang="en-GB" dirty="0"/>
              <a:t>, 'Staged Authenticity' in </a:t>
            </a:r>
            <a:r>
              <a:rPr lang="en-GB" i="1" dirty="0"/>
              <a:t>The Tourist: A New Theory of the Leisure Class </a:t>
            </a:r>
            <a:r>
              <a:rPr lang="en-GB" dirty="0"/>
              <a:t>(Berkeley: University of California Press, 1999 [1976]), pp. 91–108</a:t>
            </a:r>
            <a:r>
              <a:rPr lang="en-GB" dirty="0" smtClean="0"/>
              <a:t>.</a:t>
            </a:r>
          </a:p>
          <a:p>
            <a:endParaRPr lang="en-GB" sz="2800" dirty="0"/>
          </a:p>
          <a:p>
            <a:pPr marL="0" indent="0" algn="just">
              <a:buNone/>
            </a:pPr>
            <a:r>
              <a:rPr lang="en-GB" sz="2800" dirty="0" smtClean="0"/>
              <a:t>“ … None of the accounts in my collection support </a:t>
            </a:r>
            <a:r>
              <a:rPr lang="en-GB" sz="2800" dirty="0" err="1" smtClean="0"/>
              <a:t>Boorstin's</a:t>
            </a:r>
            <a:r>
              <a:rPr lang="en-GB" sz="2800" dirty="0" smtClean="0"/>
              <a:t> conten­tion that  tourists  want  superficial,  contrived  experiences.  Rather, tourists  demand  authenticity just as </a:t>
            </a:r>
            <a:r>
              <a:rPr lang="en-GB" sz="2800" dirty="0" err="1" smtClean="0"/>
              <a:t>Boorstin</a:t>
            </a:r>
            <a:r>
              <a:rPr lang="en-GB" sz="2800" dirty="0" smtClean="0"/>
              <a:t> does.”</a:t>
            </a:r>
          </a:p>
          <a:p>
            <a:pPr marL="0" indent="0" algn="r">
              <a:buNone/>
            </a:pPr>
            <a:r>
              <a:rPr lang="en-GB" dirty="0" err="1" smtClean="0"/>
              <a:t>MacCannell</a:t>
            </a:r>
            <a:r>
              <a:rPr lang="en-GB" dirty="0" smtClean="0"/>
              <a:t>, p. 104 </a:t>
            </a:r>
          </a:p>
          <a:p>
            <a:pPr marL="0" indent="0">
              <a:buNone/>
            </a:pPr>
            <a:endParaRPr lang="en-GB" dirty="0"/>
          </a:p>
          <a:p>
            <a:pPr marL="0" indent="0">
              <a:buNone/>
            </a:pPr>
            <a:endParaRPr lang="en-GB" dirty="0" smtClean="0"/>
          </a:p>
        </p:txBody>
      </p:sp>
      <p:sp>
        <p:nvSpPr>
          <p:cNvPr id="4" name="Title 1"/>
          <p:cNvSpPr txBox="1">
            <a:spLocks/>
          </p:cNvSpPr>
          <p:nvPr/>
        </p:nvSpPr>
        <p:spPr>
          <a:xfrm>
            <a:off x="2882900" y="304800"/>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smtClean="0"/>
              <a:t>Dean maccanell </a:t>
            </a:r>
            <a:endParaRPr lang="en-GB" dirty="0"/>
          </a:p>
        </p:txBody>
      </p:sp>
    </p:spTree>
    <p:extLst>
      <p:ext uri="{BB962C8B-B14F-4D97-AF65-F5344CB8AC3E}">
        <p14:creationId xmlns:p14="http://schemas.microsoft.com/office/powerpoint/2010/main" val="249149546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2900" y="304800"/>
            <a:ext cx="8610600" cy="1293028"/>
          </a:xfrm>
        </p:spPr>
        <p:txBody>
          <a:bodyPr>
            <a:normAutofit/>
          </a:bodyPr>
          <a:lstStyle/>
          <a:p>
            <a:r>
              <a:rPr lang="en-GB" dirty="0" smtClean="0"/>
              <a:t>Dean </a:t>
            </a:r>
            <a:r>
              <a:rPr lang="en-GB" dirty="0" err="1" smtClean="0"/>
              <a:t>maccanell</a:t>
            </a:r>
            <a:r>
              <a:rPr lang="en-GB" dirty="0" smtClean="0"/>
              <a:t> </a:t>
            </a:r>
            <a:endParaRPr lang="en-GB" dirty="0"/>
          </a:p>
        </p:txBody>
      </p:sp>
      <p:sp>
        <p:nvSpPr>
          <p:cNvPr id="3" name="Content Placeholder 2"/>
          <p:cNvSpPr>
            <a:spLocks noGrp="1"/>
          </p:cNvSpPr>
          <p:nvPr>
            <p:ph idx="1"/>
          </p:nvPr>
        </p:nvSpPr>
        <p:spPr>
          <a:xfrm>
            <a:off x="685800" y="2194560"/>
            <a:ext cx="7708900" cy="4153067"/>
          </a:xfrm>
        </p:spPr>
        <p:txBody>
          <a:bodyPr/>
          <a:lstStyle/>
          <a:p>
            <a:pPr marL="0" indent="0">
              <a:buNone/>
            </a:pPr>
            <a:r>
              <a:rPr lang="en-GB" dirty="0" smtClean="0"/>
              <a:t>b. 1940; Professor Emeritus, University of California Davis</a:t>
            </a:r>
          </a:p>
          <a:p>
            <a:pPr marL="0" indent="0">
              <a:buNone/>
            </a:pPr>
            <a:r>
              <a:rPr lang="en-GB" sz="1600" i="1" dirty="0" smtClean="0"/>
              <a:t>Key works:</a:t>
            </a:r>
            <a:endParaRPr lang="en-GB" sz="1600" i="1" dirty="0"/>
          </a:p>
          <a:p>
            <a:r>
              <a:rPr lang="en-GB" dirty="0" smtClean="0"/>
              <a:t>‘</a:t>
            </a:r>
            <a:r>
              <a:rPr lang="en-GB" dirty="0"/>
              <a:t>Staged Authenticity: Arrangements of Social Space in Tourist Settings,’ </a:t>
            </a:r>
            <a:r>
              <a:rPr lang="en-GB" i="1" dirty="0"/>
              <a:t>American Journal of Sociology </a:t>
            </a:r>
            <a:r>
              <a:rPr lang="en-GB" dirty="0"/>
              <a:t>79:3 (November 1973), pp. 589-603.</a:t>
            </a:r>
          </a:p>
          <a:p>
            <a:r>
              <a:rPr lang="en-GB" i="1" dirty="0" smtClean="0"/>
              <a:t>The Tourist</a:t>
            </a:r>
            <a:r>
              <a:rPr lang="en-GB" i="1" dirty="0"/>
              <a:t>: A New Theory of the Leisure Class</a:t>
            </a:r>
            <a:r>
              <a:rPr lang="en-GB" dirty="0"/>
              <a:t> </a:t>
            </a:r>
            <a:r>
              <a:rPr lang="en-GB" dirty="0" smtClean="0"/>
              <a:t>(1976)</a:t>
            </a:r>
          </a:p>
          <a:p>
            <a:r>
              <a:rPr lang="en-GB" i="1" dirty="0"/>
              <a:t>Empty Meeting Grounds: The Tourist </a:t>
            </a:r>
            <a:r>
              <a:rPr lang="en-GB" i="1" dirty="0" smtClean="0"/>
              <a:t>Papers </a:t>
            </a:r>
            <a:r>
              <a:rPr lang="en-GB" dirty="0" smtClean="0"/>
              <a:t>(1992)</a:t>
            </a:r>
            <a:endParaRPr lang="en-GB" i="1" dirty="0" smtClean="0"/>
          </a:p>
          <a:p>
            <a:r>
              <a:rPr lang="en-GB" i="1" dirty="0" smtClean="0"/>
              <a:t>The </a:t>
            </a:r>
            <a:r>
              <a:rPr lang="en-GB" i="1" dirty="0"/>
              <a:t>Ethics of </a:t>
            </a:r>
            <a:r>
              <a:rPr lang="en-GB" i="1" dirty="0" smtClean="0"/>
              <a:t>Sightseeing </a:t>
            </a:r>
            <a:r>
              <a:rPr lang="en-GB" dirty="0" smtClean="0"/>
              <a:t>(2011)</a:t>
            </a:r>
            <a:endParaRPr lang="en-GB" dirty="0"/>
          </a:p>
          <a:p>
            <a:endParaRPr lang="en-GB" dirty="0" smtClean="0"/>
          </a:p>
        </p:txBody>
      </p:sp>
      <p:pic>
        <p:nvPicPr>
          <p:cNvPr id="6" name="Picture 5"/>
          <p:cNvPicPr>
            <a:picLocks noChangeAspect="1"/>
          </p:cNvPicPr>
          <p:nvPr/>
        </p:nvPicPr>
        <p:blipFill>
          <a:blip r:embed="rId2"/>
          <a:stretch>
            <a:fillRect/>
          </a:stretch>
        </p:blipFill>
        <p:spPr>
          <a:xfrm>
            <a:off x="8720861" y="1597828"/>
            <a:ext cx="3366364" cy="5054600"/>
          </a:xfrm>
          <a:prstGeom prst="rect">
            <a:avLst/>
          </a:prstGeom>
        </p:spPr>
      </p:pic>
    </p:spTree>
    <p:extLst>
      <p:ext uri="{BB962C8B-B14F-4D97-AF65-F5344CB8AC3E}">
        <p14:creationId xmlns:p14="http://schemas.microsoft.com/office/powerpoint/2010/main" val="41650070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Dean </a:t>
            </a:r>
            <a:r>
              <a:rPr lang="en-GB" dirty="0" err="1"/>
              <a:t>MacCannell</a:t>
            </a:r>
            <a:r>
              <a:rPr lang="en-GB" dirty="0"/>
              <a:t>, 'Staged Authenticity' in </a:t>
            </a:r>
            <a:r>
              <a:rPr lang="en-GB" i="1" dirty="0"/>
              <a:t>The Tourist: A New Theory of the Leisure Class </a:t>
            </a:r>
            <a:r>
              <a:rPr lang="en-GB" dirty="0"/>
              <a:t>(Berkeley: University of California Press, 1999 [1976]), pp. 91–108</a:t>
            </a:r>
            <a:r>
              <a:rPr lang="en-GB" dirty="0" smtClean="0"/>
              <a:t>.</a:t>
            </a:r>
          </a:p>
          <a:p>
            <a:endParaRPr lang="en-GB" sz="2800" dirty="0"/>
          </a:p>
          <a:p>
            <a:pPr marL="0" indent="0" algn="just">
              <a:buNone/>
            </a:pPr>
            <a:r>
              <a:rPr lang="en-GB" sz="2800" dirty="0" smtClean="0"/>
              <a:t>“ </a:t>
            </a:r>
            <a:r>
              <a:rPr lang="en-GB" sz="2800" dirty="0"/>
              <a:t>… </a:t>
            </a:r>
            <a:r>
              <a:rPr lang="en-GB" sz="2800" dirty="0" smtClean="0"/>
              <a:t>Tourists enter tourist </a:t>
            </a:r>
            <a:r>
              <a:rPr lang="en-GB" sz="2800" dirty="0"/>
              <a:t>areas precisely because </a:t>
            </a:r>
            <a:r>
              <a:rPr lang="en-GB" sz="2800" dirty="0" smtClean="0"/>
              <a:t>their </a:t>
            </a:r>
            <a:r>
              <a:rPr lang="en-GB" sz="2800" dirty="0"/>
              <a:t>experiences </a:t>
            </a:r>
            <a:r>
              <a:rPr lang="en-GB" sz="2800" dirty="0" smtClean="0"/>
              <a:t>there will not</a:t>
            </a:r>
            <a:r>
              <a:rPr lang="en-GB" sz="2800" dirty="0"/>
              <a:t>, </a:t>
            </a:r>
            <a:r>
              <a:rPr lang="en-GB" sz="2800" dirty="0" smtClean="0"/>
              <a:t>for them</a:t>
            </a:r>
            <a:r>
              <a:rPr lang="en-GB" sz="2800" dirty="0"/>
              <a:t>, be routine. The local people in the places they </a:t>
            </a:r>
            <a:r>
              <a:rPr lang="en-GB" sz="2800" dirty="0" smtClean="0"/>
              <a:t>visit, by contrast have </a:t>
            </a:r>
            <a:r>
              <a:rPr lang="en-GB" sz="2800" dirty="0"/>
              <a:t>long discounted the presence of tourists and go about </a:t>
            </a:r>
            <a:r>
              <a:rPr lang="en-GB" sz="2800" dirty="0" smtClean="0"/>
              <a:t>their business </a:t>
            </a:r>
            <a:r>
              <a:rPr lang="en-GB" sz="2800" dirty="0"/>
              <a:t>as usual, even their tourist business, as best. they can, </a:t>
            </a:r>
            <a:r>
              <a:rPr lang="en-GB" sz="2800" dirty="0" smtClean="0"/>
              <a:t>treating tourists </a:t>
            </a:r>
            <a:r>
              <a:rPr lang="en-GB" sz="2800" dirty="0"/>
              <a:t>as a part of the regional </a:t>
            </a:r>
            <a:r>
              <a:rPr lang="en-GB" sz="2800" dirty="0" smtClean="0"/>
              <a:t>scenery.”</a:t>
            </a:r>
          </a:p>
          <a:p>
            <a:pPr marL="0" indent="0" algn="r">
              <a:buNone/>
            </a:pPr>
            <a:r>
              <a:rPr lang="en-GB" dirty="0" err="1" smtClean="0"/>
              <a:t>MacCannell</a:t>
            </a:r>
            <a:r>
              <a:rPr lang="en-GB" dirty="0" smtClean="0"/>
              <a:t>, p. 106 </a:t>
            </a:r>
          </a:p>
          <a:p>
            <a:pPr marL="0" indent="0">
              <a:buNone/>
            </a:pPr>
            <a:endParaRPr lang="en-GB" dirty="0"/>
          </a:p>
          <a:p>
            <a:pPr marL="0" indent="0">
              <a:buNone/>
            </a:pPr>
            <a:endParaRPr lang="en-GB" dirty="0" smtClean="0"/>
          </a:p>
        </p:txBody>
      </p:sp>
      <p:sp>
        <p:nvSpPr>
          <p:cNvPr id="4" name="Title 3"/>
          <p:cNvSpPr>
            <a:spLocks noGrp="1"/>
          </p:cNvSpPr>
          <p:nvPr>
            <p:ph type="title"/>
          </p:nvPr>
        </p:nvSpPr>
        <p:spPr/>
        <p:txBody>
          <a:bodyPr/>
          <a:lstStyle/>
          <a:p>
            <a:endParaRPr lang="en-GB"/>
          </a:p>
        </p:txBody>
      </p:sp>
      <p:sp>
        <p:nvSpPr>
          <p:cNvPr id="5" name="Title 1"/>
          <p:cNvSpPr txBox="1">
            <a:spLocks/>
          </p:cNvSpPr>
          <p:nvPr/>
        </p:nvSpPr>
        <p:spPr>
          <a:xfrm>
            <a:off x="2882900" y="304800"/>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smtClean="0"/>
              <a:t>Dean maccanell </a:t>
            </a:r>
            <a:endParaRPr lang="en-GB" dirty="0"/>
          </a:p>
        </p:txBody>
      </p:sp>
    </p:spTree>
    <p:extLst>
      <p:ext uri="{BB962C8B-B14F-4D97-AF65-F5344CB8AC3E}">
        <p14:creationId xmlns:p14="http://schemas.microsoft.com/office/powerpoint/2010/main" val="109816325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100" y="65873"/>
            <a:ext cx="10960100" cy="1293028"/>
          </a:xfrm>
        </p:spPr>
        <p:txBody>
          <a:bodyPr/>
          <a:lstStyle/>
          <a:p>
            <a:r>
              <a:rPr lang="en-GB" dirty="0" smtClean="0"/>
              <a:t>Pseudo-events and ‘the locals’</a:t>
            </a:r>
            <a:endParaRPr lang="en-GB" dirty="0"/>
          </a:p>
        </p:txBody>
      </p:sp>
      <p:sp>
        <p:nvSpPr>
          <p:cNvPr id="3" name="Content Placeholder 2"/>
          <p:cNvSpPr>
            <a:spLocks noGrp="1"/>
          </p:cNvSpPr>
          <p:nvPr>
            <p:ph idx="1"/>
          </p:nvPr>
        </p:nvSpPr>
        <p:spPr>
          <a:xfrm>
            <a:off x="685800" y="1358902"/>
            <a:ext cx="10820400" cy="5321298"/>
          </a:xfrm>
        </p:spPr>
        <p:txBody>
          <a:bodyPr>
            <a:normAutofit fontScale="92500" lnSpcReduction="10000"/>
          </a:bodyPr>
          <a:lstStyle/>
          <a:p>
            <a:pPr marL="0" indent="0" algn="just">
              <a:buNone/>
            </a:pPr>
            <a:r>
              <a:rPr lang="en-GB" dirty="0" smtClean="0"/>
              <a:t>“</a:t>
            </a:r>
            <a:r>
              <a:rPr lang="en-GB" dirty="0"/>
              <a:t>We could see the </a:t>
            </a:r>
            <a:r>
              <a:rPr lang="en-GB" dirty="0" smtClean="0"/>
              <a:t>[Hilton] from </a:t>
            </a:r>
            <a:r>
              <a:rPr lang="en-GB" dirty="0"/>
              <a:t>our house, and though at first it looked foreign against Istanbul’s tired old silhouette, during the years that followed my parents grew accustomed to it, going there whenever they could. Representatives from foreign firms to whom my father sold goods – they were to a man all interested in ‘Oriental’ dancing – all stayed at the Hilton. On Sunday evenings, when we would go as a family to eat that amazing thing called a hamburger, a delicacy as yet offered by no other restaurant in Turkey, my brother and I would be mesmerised by the pomegranate-coloured uniform with gold braids and flashy buttoned epaulettes of the doorman with the handlebar moustache. In those years so many Western innovations made their first appearance in this hotel that the leading newspapers even posted reporters there. If one of my mother’s favourite suits got stained she would send it to the dry cleaner at the Hilton, and she liked to drink tea with her friends at the patisserie in the lobby. Quite a few of my friends had their weddings in the grand ballroom on the lower level … the Hilton had been, since the day it opened, one of the few civilised establishments in Turkey where a well-heeled gentleman and a courageous lady could obtain a room without being asked for a marriage certificate</a:t>
            </a:r>
            <a:r>
              <a:rPr lang="en-GB" dirty="0" smtClean="0"/>
              <a:t>.”</a:t>
            </a:r>
          </a:p>
          <a:p>
            <a:pPr marL="0" indent="0" algn="just">
              <a:buNone/>
            </a:pPr>
            <a:endParaRPr lang="en-GB" dirty="0"/>
          </a:p>
          <a:p>
            <a:pPr marL="0" indent="0" algn="r">
              <a:buNone/>
            </a:pPr>
            <a:r>
              <a:rPr lang="en-GB" dirty="0" smtClean="0"/>
              <a:t>- </a:t>
            </a:r>
            <a:r>
              <a:rPr lang="en-GB" dirty="0" err="1" smtClean="0"/>
              <a:t>Orhan</a:t>
            </a:r>
            <a:r>
              <a:rPr lang="en-GB" dirty="0" smtClean="0"/>
              <a:t> </a:t>
            </a:r>
            <a:r>
              <a:rPr lang="en-GB" dirty="0" err="1" smtClean="0"/>
              <a:t>Pamuk</a:t>
            </a:r>
            <a:r>
              <a:rPr lang="en-GB" dirty="0" smtClean="0"/>
              <a:t>, </a:t>
            </a:r>
            <a:r>
              <a:rPr lang="en-GB" i="1" dirty="0" smtClean="0"/>
              <a:t>The Museum of Innocence </a:t>
            </a:r>
            <a:r>
              <a:rPr lang="en-GB" dirty="0" smtClean="0"/>
              <a:t>(Faber and Faber: London, 2010 [2008]) translated by Maureen Freely, pp</a:t>
            </a:r>
            <a:r>
              <a:rPr lang="en-GB" dirty="0"/>
              <a:t>. 141–142</a:t>
            </a:r>
            <a:endParaRPr lang="en-GB" dirty="0" smtClean="0"/>
          </a:p>
          <a:p>
            <a:pPr marL="0" indent="0" algn="just">
              <a:buNone/>
            </a:pPr>
            <a:endParaRPr lang="en-GB" dirty="0" smtClean="0"/>
          </a:p>
          <a:p>
            <a:pPr marL="0" indent="0" algn="just">
              <a:buNone/>
            </a:pPr>
            <a:endParaRPr lang="en-GB" dirty="0" smtClean="0"/>
          </a:p>
          <a:p>
            <a:pPr marL="0" indent="0">
              <a:buNone/>
            </a:pPr>
            <a:endParaRPr lang="en-GB" dirty="0"/>
          </a:p>
        </p:txBody>
      </p:sp>
    </p:spTree>
    <p:extLst>
      <p:ext uri="{BB962C8B-B14F-4D97-AF65-F5344CB8AC3E}">
        <p14:creationId xmlns:p14="http://schemas.microsoft.com/office/powerpoint/2010/main" val="327798075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staged authenticity?</a:t>
            </a:r>
            <a:endParaRPr lang="en-GB" dirty="0"/>
          </a:p>
        </p:txBody>
      </p:sp>
      <p:sp>
        <p:nvSpPr>
          <p:cNvPr id="3" name="Content Placeholder 2"/>
          <p:cNvSpPr>
            <a:spLocks noGrp="1"/>
          </p:cNvSpPr>
          <p:nvPr>
            <p:ph idx="1"/>
          </p:nvPr>
        </p:nvSpPr>
        <p:spPr/>
        <p:txBody>
          <a:bodyPr/>
          <a:lstStyle/>
          <a:p>
            <a:r>
              <a:rPr lang="en-GB" dirty="0" smtClean="0"/>
              <a:t>How do you interpret </a:t>
            </a:r>
            <a:r>
              <a:rPr lang="en-GB" dirty="0" err="1" smtClean="0"/>
              <a:t>MacCannell’s</a:t>
            </a:r>
            <a:r>
              <a:rPr lang="en-GB" dirty="0" smtClean="0"/>
              <a:t> key concept?</a:t>
            </a:r>
          </a:p>
          <a:p>
            <a:endParaRPr lang="en-GB" dirty="0"/>
          </a:p>
          <a:p>
            <a:r>
              <a:rPr lang="en-GB" dirty="0" smtClean="0"/>
              <a:t>How does </a:t>
            </a:r>
            <a:r>
              <a:rPr lang="en-GB" dirty="0" err="1" smtClean="0"/>
              <a:t>MacCannell</a:t>
            </a:r>
            <a:r>
              <a:rPr lang="en-GB" dirty="0" smtClean="0"/>
              <a:t> apply the theories of Erving Goffman re: ‘front’ and ‘back’ stages?</a:t>
            </a:r>
          </a:p>
          <a:p>
            <a:endParaRPr lang="en-GB" dirty="0"/>
          </a:p>
          <a:p>
            <a:r>
              <a:rPr lang="en-GB" dirty="0" smtClean="0"/>
              <a:t>What ideas, events or phenomena does </a:t>
            </a:r>
            <a:r>
              <a:rPr lang="en-GB" dirty="0" err="1" smtClean="0"/>
              <a:t>MacCannell</a:t>
            </a:r>
            <a:r>
              <a:rPr lang="en-GB" dirty="0" smtClean="0"/>
              <a:t> say influenced his theory of ‘staged authenticity’?</a:t>
            </a:r>
          </a:p>
          <a:p>
            <a:endParaRPr lang="en-GB" dirty="0" smtClean="0"/>
          </a:p>
          <a:p>
            <a:r>
              <a:rPr lang="en-GB" dirty="0" smtClean="0"/>
              <a:t>Can you think of any examples of staged authenticity at heritage tourism sites? </a:t>
            </a:r>
            <a:endParaRPr lang="en-GB" dirty="0"/>
          </a:p>
        </p:txBody>
      </p:sp>
    </p:spTree>
    <p:extLst>
      <p:ext uri="{BB962C8B-B14F-4D97-AF65-F5344CB8AC3E}">
        <p14:creationId xmlns:p14="http://schemas.microsoft.com/office/powerpoint/2010/main" val="225750658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575301" y="635000"/>
            <a:ext cx="6210300" cy="7353300"/>
          </a:xfrm>
        </p:spPr>
        <p:txBody>
          <a:bodyPr>
            <a:normAutofit/>
          </a:bodyPr>
          <a:lstStyle/>
          <a:p>
            <a:pPr marL="0" indent="0">
              <a:buNone/>
            </a:pPr>
            <a:r>
              <a:rPr lang="en-GB" sz="2300" dirty="0" err="1" smtClean="0"/>
              <a:t>Yaniv</a:t>
            </a:r>
            <a:r>
              <a:rPr lang="en-GB" sz="2300" dirty="0" smtClean="0"/>
              <a:t> </a:t>
            </a:r>
            <a:r>
              <a:rPr lang="en-GB" sz="2300" dirty="0" err="1" smtClean="0"/>
              <a:t>Poria</a:t>
            </a:r>
            <a:r>
              <a:rPr lang="en-GB" sz="2300" dirty="0" smtClean="0"/>
              <a:t>, Richard Butler and David Airey, 'The Core of Heritage Tourism,' </a:t>
            </a:r>
            <a:r>
              <a:rPr lang="en-GB" sz="2300" i="1" dirty="0" smtClean="0"/>
              <a:t>Annals of Tourism Research</a:t>
            </a:r>
            <a:r>
              <a:rPr lang="en-GB" sz="2300" dirty="0" smtClean="0"/>
              <a:t>, 30:1 (2003), pp. 238–254.</a:t>
            </a:r>
          </a:p>
          <a:p>
            <a:pPr marL="0" indent="0">
              <a:buNone/>
            </a:pPr>
            <a:endParaRPr lang="en-GB" sz="2300" dirty="0" smtClean="0"/>
          </a:p>
          <a:p>
            <a:r>
              <a:rPr lang="en-GB" sz="2300" dirty="0" err="1" smtClean="0"/>
              <a:t>Poria</a:t>
            </a:r>
            <a:r>
              <a:rPr lang="en-GB" sz="2300" dirty="0" smtClean="0"/>
              <a:t>, Butler and Airey discuss different tourist experiences at the Wailing Wall, Jerusalem. </a:t>
            </a:r>
          </a:p>
          <a:p>
            <a:pPr lvl="1">
              <a:buFontTx/>
              <a:buChar char="-"/>
            </a:pPr>
            <a:r>
              <a:rPr lang="en-GB" sz="2300" dirty="0" smtClean="0"/>
              <a:t>What are some of their key findings?</a:t>
            </a:r>
          </a:p>
          <a:p>
            <a:pPr lvl="1">
              <a:buFontTx/>
              <a:buChar char="-"/>
            </a:pPr>
            <a:r>
              <a:rPr lang="en-GB" sz="2300" dirty="0" smtClean="0"/>
              <a:t>What do they have to say about the concept of authenticity? </a:t>
            </a:r>
          </a:p>
          <a:p>
            <a:pPr lvl="1">
              <a:buFontTx/>
              <a:buChar char="-"/>
            </a:pPr>
            <a:r>
              <a:rPr lang="en-GB" sz="2300" dirty="0" smtClean="0"/>
              <a:t>What different types of heritage tourist doe they discuss?</a:t>
            </a:r>
          </a:p>
          <a:p>
            <a:pPr lvl="1">
              <a:buFontTx/>
              <a:buChar char="-"/>
            </a:pPr>
            <a:r>
              <a:rPr lang="en-GB" sz="2300" dirty="0" smtClean="0"/>
              <a:t>What types of evidence do they use and what might this tell us about tourism research methods?</a:t>
            </a:r>
            <a:endParaRPr lang="en-GB" sz="2300" dirty="0"/>
          </a:p>
        </p:txBody>
      </p:sp>
      <p:pic>
        <p:nvPicPr>
          <p:cNvPr id="5" name="Picture 4"/>
          <p:cNvPicPr>
            <a:picLocks noChangeAspect="1"/>
          </p:cNvPicPr>
          <p:nvPr/>
        </p:nvPicPr>
        <p:blipFill>
          <a:blip r:embed="rId2"/>
          <a:stretch>
            <a:fillRect/>
          </a:stretch>
        </p:blipFill>
        <p:spPr>
          <a:xfrm>
            <a:off x="114300" y="3253573"/>
            <a:ext cx="5174870" cy="3443279"/>
          </a:xfrm>
          <a:prstGeom prst="rect">
            <a:avLst/>
          </a:prstGeom>
        </p:spPr>
      </p:pic>
      <p:pic>
        <p:nvPicPr>
          <p:cNvPr id="6" name="Picture 5"/>
          <p:cNvPicPr>
            <a:picLocks noChangeAspect="1"/>
          </p:cNvPicPr>
          <p:nvPr/>
        </p:nvPicPr>
        <p:blipFill>
          <a:blip r:embed="rId3"/>
          <a:stretch>
            <a:fillRect/>
          </a:stretch>
        </p:blipFill>
        <p:spPr>
          <a:xfrm>
            <a:off x="114300" y="159329"/>
            <a:ext cx="5157073" cy="3094244"/>
          </a:xfrm>
          <a:prstGeom prst="rect">
            <a:avLst/>
          </a:prstGeom>
        </p:spPr>
      </p:pic>
    </p:spTree>
    <p:extLst>
      <p:ext uri="{BB962C8B-B14F-4D97-AF65-F5344CB8AC3E}">
        <p14:creationId xmlns:p14="http://schemas.microsoft.com/office/powerpoint/2010/main" val="5541246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620749" y="206138"/>
            <a:ext cx="8950501" cy="6445723"/>
          </a:xfrm>
          <a:prstGeom prst="rect">
            <a:avLst/>
          </a:prstGeom>
        </p:spPr>
      </p:pic>
    </p:spTree>
    <p:extLst>
      <p:ext uri="{BB962C8B-B14F-4D97-AF65-F5344CB8AC3E}">
        <p14:creationId xmlns:p14="http://schemas.microsoft.com/office/powerpoint/2010/main" val="91518189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Tourism and the gaze</a:t>
            </a:r>
            <a:endParaRPr lang="en-GB" dirty="0"/>
          </a:p>
        </p:txBody>
      </p:sp>
      <p:sp>
        <p:nvSpPr>
          <p:cNvPr id="3" name="Content Placeholder 2"/>
          <p:cNvSpPr>
            <a:spLocks noGrp="1"/>
          </p:cNvSpPr>
          <p:nvPr>
            <p:ph idx="1"/>
          </p:nvPr>
        </p:nvSpPr>
        <p:spPr/>
        <p:txBody>
          <a:bodyPr/>
          <a:lstStyle/>
          <a:p>
            <a:pPr marL="0" indent="0">
              <a:buNone/>
            </a:pPr>
            <a:r>
              <a:rPr lang="en-GB" dirty="0"/>
              <a:t>Dean </a:t>
            </a:r>
            <a:r>
              <a:rPr lang="en-GB" dirty="0" err="1"/>
              <a:t>MacCannell</a:t>
            </a:r>
            <a:r>
              <a:rPr lang="en-GB" dirty="0"/>
              <a:t>, ‘Staged Authenticity Today’ in </a:t>
            </a:r>
            <a:r>
              <a:rPr lang="en-GB" i="1" dirty="0"/>
              <a:t>The Ethics of Sightseeing </a:t>
            </a:r>
            <a:r>
              <a:rPr lang="en-GB" dirty="0"/>
              <a:t>(Berkeley: University of California Press, 2011), pp. 13–34.</a:t>
            </a:r>
            <a:endParaRPr lang="en-GB" dirty="0" smtClean="0"/>
          </a:p>
          <a:p>
            <a:endParaRPr lang="en-GB" dirty="0"/>
          </a:p>
          <a:p>
            <a:r>
              <a:rPr lang="en-GB" dirty="0" err="1" smtClean="0"/>
              <a:t>MacCannell</a:t>
            </a:r>
            <a:r>
              <a:rPr lang="en-GB" dirty="0" smtClean="0"/>
              <a:t> refers to the </a:t>
            </a:r>
            <a:r>
              <a:rPr lang="en-GB" dirty="0" err="1" smtClean="0"/>
              <a:t>panopticon</a:t>
            </a:r>
            <a:r>
              <a:rPr lang="en-GB" dirty="0" smtClean="0"/>
              <a:t> as an important element of his theories and the notions of visibility and the gaze. What is the </a:t>
            </a:r>
            <a:r>
              <a:rPr lang="en-GB" dirty="0" err="1" smtClean="0"/>
              <a:t>panopticon</a:t>
            </a:r>
            <a:r>
              <a:rPr lang="en-GB" dirty="0" smtClean="0"/>
              <a:t>, and why is it significant to </a:t>
            </a:r>
            <a:r>
              <a:rPr lang="en-GB" dirty="0" err="1" smtClean="0"/>
              <a:t>MacCannell’s</a:t>
            </a:r>
            <a:r>
              <a:rPr lang="en-GB" dirty="0" smtClean="0"/>
              <a:t> ideas about tourism? </a:t>
            </a:r>
            <a:endParaRPr lang="en-GB" dirty="0"/>
          </a:p>
        </p:txBody>
      </p:sp>
    </p:spTree>
    <p:extLst>
      <p:ext uri="{BB962C8B-B14F-4D97-AF65-F5344CB8AC3E}">
        <p14:creationId xmlns:p14="http://schemas.microsoft.com/office/powerpoint/2010/main" val="289909034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lvl="0" indent="0">
              <a:buNone/>
            </a:pPr>
            <a:endParaRPr lang="en-GB" dirty="0"/>
          </a:p>
          <a:p>
            <a:pPr marL="45720" lvl="0" indent="0">
              <a:buNone/>
            </a:pPr>
            <a:endParaRPr lang="en-US" dirty="0"/>
          </a:p>
          <a:p>
            <a:pPr marL="45720" indent="0">
              <a:buNone/>
            </a:pPr>
            <a:endParaRPr lang="en-US" dirty="0"/>
          </a:p>
        </p:txBody>
      </p:sp>
      <p:sp>
        <p:nvSpPr>
          <p:cNvPr id="3" name="Title 2"/>
          <p:cNvSpPr>
            <a:spLocks noGrp="1"/>
          </p:cNvSpPr>
          <p:nvPr>
            <p:ph type="title"/>
          </p:nvPr>
        </p:nvSpPr>
        <p:spPr>
          <a:xfrm>
            <a:off x="543510" y="426523"/>
            <a:ext cx="11175013" cy="1054394"/>
          </a:xfrm>
        </p:spPr>
        <p:txBody>
          <a:bodyPr>
            <a:normAutofit fontScale="90000"/>
          </a:bodyPr>
          <a:lstStyle/>
          <a:p>
            <a:pPr lvl="0"/>
            <a:r>
              <a:rPr lang="en-GB" dirty="0" smtClean="0"/>
              <a:t/>
            </a:r>
            <a:br>
              <a:rPr lang="en-GB" dirty="0" smtClean="0"/>
            </a:br>
            <a:r>
              <a:rPr lang="en-GB" dirty="0" smtClean="0"/>
              <a:t>Panopticon: </a:t>
            </a:r>
            <a:r>
              <a:rPr lang="en-GB" dirty="0"/>
              <a:t>Samuel Bentham, Panopticon illustrations (1787)</a:t>
            </a:r>
            <a:r>
              <a:rPr lang="en-US" dirty="0"/>
              <a:t/>
            </a:r>
            <a:br>
              <a:rPr lang="en-US" dirty="0"/>
            </a:b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8946" y="1480917"/>
            <a:ext cx="10058400" cy="5399815"/>
          </a:xfrm>
          <a:prstGeom prst="rect">
            <a:avLst/>
          </a:prstGeom>
        </p:spPr>
      </p:pic>
    </p:spTree>
    <p:extLst>
      <p:ext uri="{BB962C8B-B14F-4D97-AF65-F5344CB8AC3E}">
        <p14:creationId xmlns:p14="http://schemas.microsoft.com/office/powerpoint/2010/main" val="395809120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778701" y="1021976"/>
            <a:ext cx="1905300" cy="3516221"/>
          </a:xfrm>
        </p:spPr>
        <p:txBody>
          <a:bodyPr>
            <a:normAutofit/>
          </a:bodyPr>
          <a:lstStyle/>
          <a:p>
            <a:r>
              <a:rPr lang="en-GB" dirty="0"/>
              <a:t/>
            </a:r>
            <a:br>
              <a:rPr lang="en-GB" dirty="0"/>
            </a:br>
            <a:r>
              <a:rPr lang="en-GB" dirty="0"/>
              <a:t>Panopticon: Samuel Bentham, </a:t>
            </a:r>
            <a:r>
              <a:rPr lang="en-GB" dirty="0" smtClean="0"/>
              <a:t>Panopticon </a:t>
            </a:r>
            <a:r>
              <a:rPr lang="en-GB" dirty="0"/>
              <a:t>illustrations (1787)</a:t>
            </a:r>
            <a:r>
              <a:rPr lang="en-US" dirty="0"/>
              <a:t/>
            </a:r>
            <a:br>
              <a:rPr lang="en-US" dirty="0"/>
            </a:br>
            <a:endParaRPr lang="en-US" dirty="0"/>
          </a:p>
        </p:txBody>
      </p:sp>
      <p:sp>
        <p:nvSpPr>
          <p:cNvPr id="3" name="Title 2"/>
          <p:cNvSpPr>
            <a:spLocks noGrp="1"/>
          </p:cNvSpPr>
          <p:nvPr>
            <p:ph type="title"/>
          </p:nvPr>
        </p:nvSpPr>
        <p:spPr/>
        <p:txBody>
          <a:bodyPr/>
          <a:lstStyle/>
          <a:p>
            <a:endParaRPr lang="en-US" dirty="0"/>
          </a:p>
        </p:txBody>
      </p:sp>
      <p:pic>
        <p:nvPicPr>
          <p:cNvPr id="4" name="Picture 3"/>
          <p:cNvPicPr>
            <a:picLocks noChangeAspect="1"/>
          </p:cNvPicPr>
          <p:nvPr/>
        </p:nvPicPr>
        <p:blipFill>
          <a:blip r:embed="rId2"/>
          <a:stretch>
            <a:fillRect/>
          </a:stretch>
        </p:blipFill>
        <p:spPr>
          <a:xfrm>
            <a:off x="507998" y="0"/>
            <a:ext cx="8716871" cy="6905972"/>
          </a:xfrm>
          <a:prstGeom prst="rect">
            <a:avLst/>
          </a:prstGeom>
        </p:spPr>
      </p:pic>
    </p:spTree>
    <p:extLst>
      <p:ext uri="{BB962C8B-B14F-4D97-AF65-F5344CB8AC3E}">
        <p14:creationId xmlns:p14="http://schemas.microsoft.com/office/powerpoint/2010/main" val="340762536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lvl="0" indent="0">
              <a:buNone/>
            </a:pPr>
            <a:endParaRPr lang="en-US" dirty="0"/>
          </a:p>
          <a:p>
            <a:pPr marL="45720" indent="0">
              <a:buNone/>
            </a:pPr>
            <a:endParaRPr lang="en-US" dirty="0"/>
          </a:p>
        </p:txBody>
      </p:sp>
      <p:sp>
        <p:nvSpPr>
          <p:cNvPr id="3" name="Title 2"/>
          <p:cNvSpPr>
            <a:spLocks noGrp="1"/>
          </p:cNvSpPr>
          <p:nvPr>
            <p:ph type="title"/>
          </p:nvPr>
        </p:nvSpPr>
        <p:spPr/>
        <p:txBody>
          <a:bodyPr/>
          <a:lstStyle/>
          <a:p>
            <a:endParaRPr lang="en-US" dirty="0"/>
          </a:p>
        </p:txBody>
      </p:sp>
      <p:pic>
        <p:nvPicPr>
          <p:cNvPr id="6" name="Picture 5"/>
          <p:cNvPicPr>
            <a:picLocks noChangeAspect="1"/>
          </p:cNvPicPr>
          <p:nvPr/>
        </p:nvPicPr>
        <p:blipFill>
          <a:blip r:embed="rId2"/>
          <a:stretch>
            <a:fillRect/>
          </a:stretch>
        </p:blipFill>
        <p:spPr>
          <a:xfrm>
            <a:off x="215602" y="130766"/>
            <a:ext cx="4593542" cy="3445157"/>
          </a:xfrm>
          <a:prstGeom prst="rect">
            <a:avLst/>
          </a:prstGeom>
        </p:spPr>
      </p:pic>
      <p:pic>
        <p:nvPicPr>
          <p:cNvPr id="8" name="Picture 7"/>
          <p:cNvPicPr>
            <a:picLocks noChangeAspect="1"/>
          </p:cNvPicPr>
          <p:nvPr/>
        </p:nvPicPr>
        <p:blipFill>
          <a:blip r:embed="rId3"/>
          <a:stretch>
            <a:fillRect/>
          </a:stretch>
        </p:blipFill>
        <p:spPr>
          <a:xfrm>
            <a:off x="215602" y="3575923"/>
            <a:ext cx="3442655" cy="2581991"/>
          </a:xfrm>
          <a:prstGeom prst="rect">
            <a:avLst/>
          </a:prstGeom>
        </p:spPr>
      </p:pic>
      <p:pic>
        <p:nvPicPr>
          <p:cNvPr id="11" name="Picture 10"/>
          <p:cNvPicPr>
            <a:picLocks noChangeAspect="1"/>
          </p:cNvPicPr>
          <p:nvPr/>
        </p:nvPicPr>
        <p:blipFill>
          <a:blip r:embed="rId4"/>
          <a:stretch>
            <a:fillRect/>
          </a:stretch>
        </p:blipFill>
        <p:spPr>
          <a:xfrm>
            <a:off x="9582883" y="153964"/>
            <a:ext cx="2286000" cy="2066925"/>
          </a:xfrm>
          <a:prstGeom prst="rect">
            <a:avLst/>
          </a:prstGeom>
        </p:spPr>
      </p:pic>
      <p:pic>
        <p:nvPicPr>
          <p:cNvPr id="12" name="Picture 11"/>
          <p:cNvPicPr>
            <a:picLocks noChangeAspect="1"/>
          </p:cNvPicPr>
          <p:nvPr/>
        </p:nvPicPr>
        <p:blipFill rotWithShape="1">
          <a:blip r:embed="rId5"/>
          <a:srcRect l="1" t="15455" r="1094" b="20151"/>
          <a:stretch/>
        </p:blipFill>
        <p:spPr>
          <a:xfrm>
            <a:off x="9774397" y="4903323"/>
            <a:ext cx="1778088" cy="1801551"/>
          </a:xfrm>
          <a:prstGeom prst="rect">
            <a:avLst/>
          </a:prstGeom>
        </p:spPr>
      </p:pic>
      <p:sp>
        <p:nvSpPr>
          <p:cNvPr id="13" name="Rectangle 12"/>
          <p:cNvSpPr/>
          <p:nvPr/>
        </p:nvSpPr>
        <p:spPr>
          <a:xfrm>
            <a:off x="9458000" y="2335561"/>
            <a:ext cx="2410883" cy="2492990"/>
          </a:xfrm>
          <a:prstGeom prst="rect">
            <a:avLst/>
          </a:prstGeom>
        </p:spPr>
        <p:txBody>
          <a:bodyPr wrap="square">
            <a:spAutoFit/>
          </a:bodyPr>
          <a:lstStyle/>
          <a:p>
            <a:r>
              <a:rPr lang="en-GB" sz="2400"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Panoptic design principles at HM Prison, Lancaster Castle</a:t>
            </a:r>
          </a:p>
          <a:p>
            <a:r>
              <a:rPr lang="en-GB"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(earliest origins 11</a:t>
            </a:r>
            <a:r>
              <a:rPr lang="en-GB" baseline="30000"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a:t>
            </a:r>
            <a:r>
              <a:rPr lang="en-GB"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century, prison decommissioned 2011) </a:t>
            </a:r>
            <a:endParaRPr lang="en-US" dirty="0">
              <a:solidFill>
                <a:schemeClr val="bg1"/>
              </a:solidFill>
            </a:endParaRPr>
          </a:p>
        </p:txBody>
      </p:sp>
      <p:pic>
        <p:nvPicPr>
          <p:cNvPr id="15" name="Picture 14"/>
          <p:cNvPicPr>
            <a:picLocks noChangeAspect="1"/>
          </p:cNvPicPr>
          <p:nvPr/>
        </p:nvPicPr>
        <p:blipFill>
          <a:blip r:embed="rId6"/>
          <a:stretch>
            <a:fillRect/>
          </a:stretch>
        </p:blipFill>
        <p:spPr>
          <a:xfrm>
            <a:off x="5118784" y="3649948"/>
            <a:ext cx="4073235" cy="3054926"/>
          </a:xfrm>
          <a:prstGeom prst="rect">
            <a:avLst/>
          </a:prstGeom>
        </p:spPr>
      </p:pic>
      <p:pic>
        <p:nvPicPr>
          <p:cNvPr id="16" name="Picture 15"/>
          <p:cNvPicPr>
            <a:picLocks noChangeAspect="1"/>
          </p:cNvPicPr>
          <p:nvPr/>
        </p:nvPicPr>
        <p:blipFill>
          <a:blip r:embed="rId7"/>
          <a:stretch>
            <a:fillRect/>
          </a:stretch>
        </p:blipFill>
        <p:spPr>
          <a:xfrm>
            <a:off x="6457630" y="130766"/>
            <a:ext cx="2734389" cy="4101584"/>
          </a:xfrm>
          <a:prstGeom prst="rect">
            <a:avLst/>
          </a:prstGeom>
        </p:spPr>
      </p:pic>
      <p:pic>
        <p:nvPicPr>
          <p:cNvPr id="17" name="Picture 16"/>
          <p:cNvPicPr>
            <a:picLocks noChangeAspect="1"/>
          </p:cNvPicPr>
          <p:nvPr/>
        </p:nvPicPr>
        <p:blipFill>
          <a:blip r:embed="rId8"/>
          <a:stretch>
            <a:fillRect/>
          </a:stretch>
        </p:blipFill>
        <p:spPr>
          <a:xfrm>
            <a:off x="4543121" y="116672"/>
            <a:ext cx="1952294" cy="2475922"/>
          </a:xfrm>
          <a:prstGeom prst="rect">
            <a:avLst/>
          </a:prstGeom>
        </p:spPr>
      </p:pic>
      <p:sp>
        <p:nvSpPr>
          <p:cNvPr id="18" name="Rectangle 17"/>
          <p:cNvSpPr/>
          <p:nvPr/>
        </p:nvSpPr>
        <p:spPr>
          <a:xfrm>
            <a:off x="6562647" y="5195132"/>
            <a:ext cx="1567575" cy="1477328"/>
          </a:xfrm>
          <a:prstGeom prst="rect">
            <a:avLst/>
          </a:prstGeom>
        </p:spPr>
        <p:txBody>
          <a:bodyPr wrap="square">
            <a:spAutoFit/>
          </a:bodyPr>
          <a:lstStyle/>
          <a:p>
            <a:r>
              <a:rPr lang="en-US" dirty="0" smtClean="0">
                <a:solidFill>
                  <a:srgbClr val="FFFF00"/>
                </a:solidFill>
                <a:effectLst>
                  <a:outerShdw blurRad="38100" dist="38100" dir="2700000" algn="tl">
                    <a:srgbClr val="000000">
                      <a:alpha val="43137"/>
                    </a:srgbClr>
                  </a:outerShdw>
                </a:effectLst>
              </a:rPr>
              <a:t>"Hanging Corner" – the site of public executions until 1865</a:t>
            </a:r>
            <a:endParaRPr lang="en-US" dirty="0">
              <a:solidFill>
                <a:srgbClr val="FFFF00"/>
              </a:solidFill>
              <a:effectLst>
                <a:outerShdw blurRad="38100" dist="38100" dir="2700000" algn="tl">
                  <a:srgbClr val="000000">
                    <a:alpha val="43137"/>
                  </a:srgbClr>
                </a:outerShdw>
              </a:effectLst>
            </a:endParaRPr>
          </a:p>
        </p:txBody>
      </p:sp>
      <p:sp>
        <p:nvSpPr>
          <p:cNvPr id="19" name="Rectangle 18"/>
          <p:cNvSpPr/>
          <p:nvPr/>
        </p:nvSpPr>
        <p:spPr>
          <a:xfrm>
            <a:off x="3808207" y="3649948"/>
            <a:ext cx="1310577" cy="2800767"/>
          </a:xfrm>
          <a:prstGeom prst="rect">
            <a:avLst/>
          </a:prstGeom>
        </p:spPr>
        <p:txBody>
          <a:bodyPr wrap="square">
            <a:spAutoFit/>
          </a:bodyPr>
          <a:lstStyle/>
          <a:p>
            <a:r>
              <a:rPr lang="en-US" sz="1600" dirty="0" smtClean="0"/>
              <a:t>A-Wing, renovated in the 1820s,  incorporates a panopticon, a glass atrium and 18 cells over each of 3 floors. </a:t>
            </a:r>
            <a:endParaRPr lang="en-US" sz="1600" dirty="0"/>
          </a:p>
        </p:txBody>
      </p:sp>
    </p:spTree>
    <p:extLst>
      <p:ext uri="{BB962C8B-B14F-4D97-AF65-F5344CB8AC3E}">
        <p14:creationId xmlns:p14="http://schemas.microsoft.com/office/powerpoint/2010/main" val="312769581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Text Placeholder 3"/>
          <p:cNvSpPr>
            <a:spLocks noGrp="1"/>
          </p:cNvSpPr>
          <p:nvPr>
            <p:ph type="body" sz="half" idx="2"/>
          </p:nvPr>
        </p:nvSpPr>
        <p:spPr/>
        <p:txBody>
          <a:bodyPr/>
          <a:lstStyle/>
          <a:p>
            <a:endParaRPr lang="en-GB"/>
          </a:p>
        </p:txBody>
      </p:sp>
      <p:pic>
        <p:nvPicPr>
          <p:cNvPr id="5" name="Picture 4"/>
          <p:cNvPicPr>
            <a:picLocks noChangeAspect="1"/>
          </p:cNvPicPr>
          <p:nvPr/>
        </p:nvPicPr>
        <p:blipFill rotWithShape="1">
          <a:blip r:embed="rId2"/>
          <a:srcRect t="29132" r="821" b="5597"/>
          <a:stretch/>
        </p:blipFill>
        <p:spPr>
          <a:xfrm>
            <a:off x="0" y="436879"/>
            <a:ext cx="12290564" cy="6217921"/>
          </a:xfrm>
          <a:prstGeom prst="rect">
            <a:avLst/>
          </a:prstGeom>
        </p:spPr>
      </p:pic>
    </p:spTree>
    <p:extLst>
      <p:ext uri="{BB962C8B-B14F-4D97-AF65-F5344CB8AC3E}">
        <p14:creationId xmlns:p14="http://schemas.microsoft.com/office/powerpoint/2010/main" val="69804281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400" y="1323721"/>
            <a:ext cx="4114800" cy="4318000"/>
          </a:xfrm>
        </p:spPr>
        <p:txBody>
          <a:bodyPr>
            <a:normAutofit/>
          </a:bodyPr>
          <a:lstStyle/>
          <a:p>
            <a:r>
              <a:rPr lang="en-GB" sz="4000" dirty="0" smtClean="0"/>
              <a:t>Next week:</a:t>
            </a:r>
            <a:br>
              <a:rPr lang="en-GB" sz="4000" dirty="0" smtClean="0"/>
            </a:br>
            <a:r>
              <a:rPr lang="en-GB" sz="4000" dirty="0" smtClean="0"/>
              <a:t/>
            </a:r>
            <a:br>
              <a:rPr lang="en-GB" sz="4000" dirty="0" smtClean="0"/>
            </a:br>
            <a:r>
              <a:rPr lang="en-GB" sz="4000" dirty="0" smtClean="0"/>
              <a:t>heritage industries and the tourist gaze</a:t>
            </a:r>
            <a:endParaRPr lang="en-GB" sz="4000" dirty="0"/>
          </a:p>
        </p:txBody>
      </p:sp>
      <p:sp>
        <p:nvSpPr>
          <p:cNvPr id="3" name="Content Placeholder 2"/>
          <p:cNvSpPr>
            <a:spLocks noGrp="1"/>
          </p:cNvSpPr>
          <p:nvPr>
            <p:ph idx="1"/>
          </p:nvPr>
        </p:nvSpPr>
        <p:spPr/>
        <p:txBody>
          <a:bodyPr/>
          <a:lstStyle/>
          <a:p>
            <a:pPr marL="0" indent="0">
              <a:buNone/>
            </a:pPr>
            <a:r>
              <a:rPr lang="en-GB" dirty="0"/>
              <a:t>T</a:t>
            </a:r>
            <a:r>
              <a:rPr lang="en-GB" dirty="0" smtClean="0"/>
              <a:t>his </a:t>
            </a:r>
            <a:r>
              <a:rPr lang="en-GB" dirty="0"/>
              <a:t>week casts an eye on the 'heritage industry' as defined by Robert </a:t>
            </a:r>
            <a:r>
              <a:rPr lang="en-GB" dirty="0" err="1"/>
              <a:t>Hewison</a:t>
            </a:r>
            <a:r>
              <a:rPr lang="en-GB" dirty="0"/>
              <a:t> in the 1980s. We will think about John </a:t>
            </a:r>
            <a:r>
              <a:rPr lang="en-GB" dirty="0" err="1"/>
              <a:t>Urry's</a:t>
            </a:r>
            <a:r>
              <a:rPr lang="en-GB" dirty="0"/>
              <a:t> notion of the 'tourist gaze,' paying particular attention to his analysis of England's Lake District.</a:t>
            </a:r>
          </a:p>
          <a:p>
            <a:pPr marL="0" indent="0">
              <a:buNone/>
            </a:pPr>
            <a:r>
              <a:rPr lang="en-GB" dirty="0"/>
              <a:t>Readings:</a:t>
            </a:r>
          </a:p>
          <a:p>
            <a:r>
              <a:rPr lang="en-GB" dirty="0"/>
              <a:t>John </a:t>
            </a:r>
            <a:r>
              <a:rPr lang="en-GB" dirty="0" err="1"/>
              <a:t>Urry</a:t>
            </a:r>
            <a:r>
              <a:rPr lang="en-GB" dirty="0"/>
              <a:t>, </a:t>
            </a:r>
            <a:r>
              <a:rPr lang="en-GB" i="1" dirty="0"/>
              <a:t>The Tourist </a:t>
            </a:r>
            <a:r>
              <a:rPr lang="en-GB" i="1" dirty="0" smtClean="0"/>
              <a:t>Gaze, </a:t>
            </a:r>
            <a:r>
              <a:rPr lang="en-GB" dirty="0" smtClean="0"/>
              <a:t>second </a:t>
            </a:r>
            <a:r>
              <a:rPr lang="en-GB" dirty="0"/>
              <a:t>ed</a:t>
            </a:r>
            <a:r>
              <a:rPr lang="en-GB" i="1" dirty="0"/>
              <a:t>. </a:t>
            </a:r>
            <a:r>
              <a:rPr lang="en-GB" dirty="0"/>
              <a:t>(London: SAGE, 2002 [1990]), pp. 1-15.</a:t>
            </a:r>
          </a:p>
          <a:p>
            <a:r>
              <a:rPr lang="en-GB" dirty="0"/>
              <a:t>John </a:t>
            </a:r>
            <a:r>
              <a:rPr lang="en-GB" dirty="0" err="1"/>
              <a:t>Urry</a:t>
            </a:r>
            <a:r>
              <a:rPr lang="en-GB" dirty="0"/>
              <a:t>, 'The Making of the Lake District,' </a:t>
            </a:r>
            <a:r>
              <a:rPr lang="en-GB" i="1" dirty="0"/>
              <a:t>Consuming Places </a:t>
            </a:r>
            <a:r>
              <a:rPr lang="en-GB" dirty="0"/>
              <a:t>(London: Routledge, 2002 [1995]), pp. 193-210.</a:t>
            </a:r>
          </a:p>
          <a:p>
            <a:endParaRPr lang="en-GB" dirty="0"/>
          </a:p>
        </p:txBody>
      </p:sp>
    </p:spTree>
    <p:extLst>
      <p:ext uri="{BB962C8B-B14F-4D97-AF65-F5344CB8AC3E}">
        <p14:creationId xmlns:p14="http://schemas.microsoft.com/office/powerpoint/2010/main" val="3895890156"/>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264</TotalTime>
  <Words>2495</Words>
  <Application>Microsoft Office PowerPoint</Application>
  <PresentationFormat>Widescreen</PresentationFormat>
  <Paragraphs>290</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Century Gothic</vt:lpstr>
      <vt:lpstr>Times New Roman</vt:lpstr>
      <vt:lpstr>Vapor Trail</vt:lpstr>
      <vt:lpstr>What is Heritage Tourism?</vt:lpstr>
      <vt:lpstr>PowerPoint Presentation</vt:lpstr>
      <vt:lpstr>PowerPoint Presentation</vt:lpstr>
      <vt:lpstr>PowerPoint Presentation</vt:lpstr>
      <vt:lpstr>PowerPoint Presentation</vt:lpstr>
      <vt:lpstr>What is heritage?</vt:lpstr>
      <vt:lpstr>What is heritage? Unesco definitions</vt:lpstr>
      <vt:lpstr>What is heritage? Unesco definitions</vt:lpstr>
      <vt:lpstr>What is heritage? OED</vt:lpstr>
      <vt:lpstr>What is heritage? OED</vt:lpstr>
      <vt:lpstr>What is heritage? OED</vt:lpstr>
      <vt:lpstr>What is heritage? OED</vt:lpstr>
      <vt:lpstr>Precursors of heritage Tourism: the grand tour</vt:lpstr>
      <vt:lpstr>The grand tour: PIRANESI </vt:lpstr>
      <vt:lpstr>The grand tour</vt:lpstr>
      <vt:lpstr>ROMANTICISM</vt:lpstr>
      <vt:lpstr>ROMANTICISM: Caspar David Friedrich </vt:lpstr>
      <vt:lpstr>ROMANTICISM </vt:lpstr>
      <vt:lpstr>Cook’s tours</vt:lpstr>
      <vt:lpstr>PowerPoint Presentation</vt:lpstr>
      <vt:lpstr>PowerPoint Presentation</vt:lpstr>
      <vt:lpstr>What is tourism?  Who or what is a tourist?</vt:lpstr>
      <vt:lpstr>Tourism or travel?</vt:lpstr>
      <vt:lpstr>Tourism or travel?</vt:lpstr>
      <vt:lpstr>Tourism or travel?</vt:lpstr>
      <vt:lpstr>Pseudo-events?</vt:lpstr>
      <vt:lpstr>Pseudo-events</vt:lpstr>
      <vt:lpstr>PowerPoint Presentation</vt:lpstr>
      <vt:lpstr>PowerPoint Presentation</vt:lpstr>
      <vt:lpstr>PowerPoint Presentation</vt:lpstr>
      <vt:lpstr>Non-places</vt:lpstr>
      <vt:lpstr>PowerPoint Presentation</vt:lpstr>
      <vt:lpstr>Dean maccanell </vt:lpstr>
      <vt:lpstr>PowerPoint Presentation</vt:lpstr>
      <vt:lpstr>Pseudo-events and ‘the locals’</vt:lpstr>
      <vt:lpstr>What is staged authenticity?</vt:lpstr>
      <vt:lpstr>PowerPoint Presentation</vt:lpstr>
      <vt:lpstr>PowerPoint Presentation</vt:lpstr>
      <vt:lpstr>Tourism and the gaze</vt:lpstr>
      <vt:lpstr> Panopticon: Samuel Bentham, Panopticon illustrations (1787) </vt:lpstr>
      <vt:lpstr>PowerPoint Presentation</vt:lpstr>
      <vt:lpstr>PowerPoint Presentation</vt:lpstr>
      <vt:lpstr>PowerPoint Presentation</vt:lpstr>
      <vt:lpstr>Next week:  heritage industries and the tourist gaze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Heritage Tourism?</dc:title>
  <dc:creator>Alexander Scott</dc:creator>
  <cp:lastModifiedBy>Alexander Scott</cp:lastModifiedBy>
  <cp:revision>22</cp:revision>
  <dcterms:created xsi:type="dcterms:W3CDTF">2019-10-08T08:34:36Z</dcterms:created>
  <dcterms:modified xsi:type="dcterms:W3CDTF">2019-10-08T12:59:07Z</dcterms:modified>
</cp:coreProperties>
</file>