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23" d="100"/>
          <a:sy n="123" d="100"/>
        </p:scale>
        <p:origin x="114"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F2456-737A-3655-2BA3-073BBCFA8E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A0C37B-CD6A-99FC-D401-7A73DBF851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C483FB-D99C-80A1-00D4-2C6F1C8F3668}"/>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5" name="Footer Placeholder 4">
            <a:extLst>
              <a:ext uri="{FF2B5EF4-FFF2-40B4-BE49-F238E27FC236}">
                <a16:creationId xmlns:a16="http://schemas.microsoft.com/office/drawing/2014/main" id="{4DEAAE2C-586C-7E72-4106-3D8E0F17A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004A71-A766-53A5-547F-8AC71E4D475B}"/>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2997677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3633C-A382-4D4E-B78D-AD464AC72E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C74E1A-5E3C-9501-8084-26B7703FAE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438425-3119-76BB-4140-E3146CFE82AD}"/>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5" name="Footer Placeholder 4">
            <a:extLst>
              <a:ext uri="{FF2B5EF4-FFF2-40B4-BE49-F238E27FC236}">
                <a16:creationId xmlns:a16="http://schemas.microsoft.com/office/drawing/2014/main" id="{AB15A4D9-825D-DCBC-31E3-C0A7D9A695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21221A-409F-79AD-7617-C271B4B082B0}"/>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3659780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B71F1-3E33-1907-C240-5E0D1EDF4B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BC79C1-0CA8-A19D-2402-F47AF45423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9FB6C5-4A23-F2EC-B8D9-59C9831919C3}"/>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5" name="Footer Placeholder 4">
            <a:extLst>
              <a:ext uri="{FF2B5EF4-FFF2-40B4-BE49-F238E27FC236}">
                <a16:creationId xmlns:a16="http://schemas.microsoft.com/office/drawing/2014/main" id="{B87DB9C0-4722-33BF-5389-9FA14C2668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1281DE-54FF-23F7-BCF6-A9FE4CD2F5F0}"/>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1126425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647FB-BBB3-5DE2-CB9B-CABDCECDCE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E212A5-1E1D-E562-BC35-F87822BB74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371E20-D932-1E1D-B3F6-24E34F4A3F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682217-A3A9-737D-7DBF-F3C637558039}"/>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6" name="Footer Placeholder 5">
            <a:extLst>
              <a:ext uri="{FF2B5EF4-FFF2-40B4-BE49-F238E27FC236}">
                <a16:creationId xmlns:a16="http://schemas.microsoft.com/office/drawing/2014/main" id="{37A6E523-EAEA-9C15-2DA3-4AB6A616F5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6D2AFC-0FE0-22ED-707B-ED84402D1D91}"/>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929314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F154-BFB1-C374-CA87-4378908588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6CE673-C3C9-D7E7-3C4D-601BBDBF37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C2F348-C301-D311-897F-29AF3C9DE1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853933-C122-644A-70E0-801E0BA774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587E39-0ECF-B973-5123-A597DA4801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E8D2D8-1C9A-4BD6-44D2-0800B1BF2F8B}"/>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8" name="Footer Placeholder 7">
            <a:extLst>
              <a:ext uri="{FF2B5EF4-FFF2-40B4-BE49-F238E27FC236}">
                <a16:creationId xmlns:a16="http://schemas.microsoft.com/office/drawing/2014/main" id="{2CFE5722-C8F1-0A64-0318-B83E0FECD3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40E494-F08D-985C-B88B-14C24B69A49D}"/>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134574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2C897-6079-BE42-4094-920825386D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DCAEAA-5AF3-DD7D-5F6E-C3A1DEE992B5}"/>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4" name="Footer Placeholder 3">
            <a:extLst>
              <a:ext uri="{FF2B5EF4-FFF2-40B4-BE49-F238E27FC236}">
                <a16:creationId xmlns:a16="http://schemas.microsoft.com/office/drawing/2014/main" id="{0A30D5D9-938A-E150-962F-0ADE1CD1A0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786049-D27F-4769-F18A-334ADC3EE961}"/>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1815977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28F9B9-8000-44A0-0244-42E7BB693615}"/>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3" name="Footer Placeholder 2">
            <a:extLst>
              <a:ext uri="{FF2B5EF4-FFF2-40B4-BE49-F238E27FC236}">
                <a16:creationId xmlns:a16="http://schemas.microsoft.com/office/drawing/2014/main" id="{E28B01AC-A6B0-923C-001B-72D0D88952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2D2EB0-C461-AA46-2E49-1158D69FD856}"/>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2659395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AB17-104A-EEA6-D85C-0F3078C071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22DDF3-31DF-298E-81C7-4D2949D9B7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CEB094-54AD-8F67-8AC3-C6BF3F071A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033704-8AE8-94DA-1D20-5AE717D32CFF}"/>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6" name="Footer Placeholder 5">
            <a:extLst>
              <a:ext uri="{FF2B5EF4-FFF2-40B4-BE49-F238E27FC236}">
                <a16:creationId xmlns:a16="http://schemas.microsoft.com/office/drawing/2014/main" id="{64C0A2B6-63BD-A90C-FE4D-38BA7858F7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9A350C-81E3-8A34-5933-5020FF0D1B84}"/>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444291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207CF-9E1F-E375-1E39-310CE63DBF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F2C77A-EDF5-BAE4-FBA7-206FD1F634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AB4343-692C-375E-B516-C0D76FD2AA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5DDF33-047B-524D-1546-C2405E8EFB01}"/>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6" name="Footer Placeholder 5">
            <a:extLst>
              <a:ext uri="{FF2B5EF4-FFF2-40B4-BE49-F238E27FC236}">
                <a16:creationId xmlns:a16="http://schemas.microsoft.com/office/drawing/2014/main" id="{8BA034CE-07DA-56D5-6455-C170C64C74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179A2-78EA-F2F7-9AC7-8EAF59B913CB}"/>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1720875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6043-E6F1-53FE-E898-E6BB7C0FFE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D87ED2-47B4-0010-AF9B-A98598F819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72DB16-8575-2852-CF08-76DD4A27A152}"/>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5" name="Footer Placeholder 4">
            <a:extLst>
              <a:ext uri="{FF2B5EF4-FFF2-40B4-BE49-F238E27FC236}">
                <a16:creationId xmlns:a16="http://schemas.microsoft.com/office/drawing/2014/main" id="{E9891CEE-D2B5-CC61-B7CB-AC87DEC8F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003138-E9D9-5E4E-BA55-873741EF020B}"/>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1115197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332A2-33EE-3A99-4A60-38907A016E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A4B0B6-8E70-1548-A3FF-8C009A8AFC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C411A-80D6-1DEA-E166-99D80CB6B861}"/>
              </a:ext>
            </a:extLst>
          </p:cNvPr>
          <p:cNvSpPr>
            <a:spLocks noGrp="1"/>
          </p:cNvSpPr>
          <p:nvPr>
            <p:ph type="dt" sz="half" idx="10"/>
          </p:nvPr>
        </p:nvSpPr>
        <p:spPr/>
        <p:txBody>
          <a:bodyPr/>
          <a:lstStyle/>
          <a:p>
            <a:fld id="{2710A7E0-3898-487C-9C2D-733F5985CE22}" type="datetimeFigureOut">
              <a:rPr lang="en-GB" smtClean="0"/>
              <a:t>15/09/2023</a:t>
            </a:fld>
            <a:endParaRPr lang="en-GB"/>
          </a:p>
        </p:txBody>
      </p:sp>
      <p:sp>
        <p:nvSpPr>
          <p:cNvPr id="5" name="Footer Placeholder 4">
            <a:extLst>
              <a:ext uri="{FF2B5EF4-FFF2-40B4-BE49-F238E27FC236}">
                <a16:creationId xmlns:a16="http://schemas.microsoft.com/office/drawing/2014/main" id="{1F81451E-DD94-98BA-1149-7A915EE6D1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DEC21-B21B-8C2B-40E3-394E9B457A40}"/>
              </a:ext>
            </a:extLst>
          </p:cNvPr>
          <p:cNvSpPr>
            <a:spLocks noGrp="1"/>
          </p:cNvSpPr>
          <p:nvPr>
            <p:ph type="sldNum" sz="quarter" idx="12"/>
          </p:nvPr>
        </p:nvSpPr>
        <p:spPr/>
        <p:txBody>
          <a:bodyPr/>
          <a:lstStyle/>
          <a:p>
            <a:fld id="{5457AF91-FECB-4035-AB03-A6FE4D55E7CF}" type="slidenum">
              <a:rPr lang="en-GB" smtClean="0"/>
              <a:t>‹#›</a:t>
            </a:fld>
            <a:endParaRPr lang="en-GB"/>
          </a:p>
        </p:txBody>
      </p:sp>
    </p:spTree>
    <p:extLst>
      <p:ext uri="{BB962C8B-B14F-4D97-AF65-F5344CB8AC3E}">
        <p14:creationId xmlns:p14="http://schemas.microsoft.com/office/powerpoint/2010/main" val="1029760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0">
          <a:fgClr>
            <a:srgbClr val="FFFFCC"/>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6D7520-E023-5E73-4CC9-1A186757D0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0E9E79-3CCF-C587-D4E0-89B8CF4A1E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28A485-7811-4216-232A-7D4388D0FB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10A7E0-3898-487C-9C2D-733F5985CE22}" type="datetimeFigureOut">
              <a:rPr lang="en-GB" smtClean="0"/>
              <a:t>15/09/2023</a:t>
            </a:fld>
            <a:endParaRPr lang="en-GB"/>
          </a:p>
        </p:txBody>
      </p:sp>
      <p:sp>
        <p:nvSpPr>
          <p:cNvPr id="5" name="Footer Placeholder 4">
            <a:extLst>
              <a:ext uri="{FF2B5EF4-FFF2-40B4-BE49-F238E27FC236}">
                <a16:creationId xmlns:a16="http://schemas.microsoft.com/office/drawing/2014/main" id="{6244FCF4-1923-B55F-931F-A4B4C3180C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A46AA0D-ADD5-BD40-A1FB-4D410F5662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57AF91-FECB-4035-AB03-A6FE4D55E7CF}" type="slidenum">
              <a:rPr lang="en-GB" smtClean="0"/>
              <a:t>‹#›</a:t>
            </a:fld>
            <a:endParaRPr lang="en-GB"/>
          </a:p>
        </p:txBody>
      </p:sp>
    </p:spTree>
    <p:extLst>
      <p:ext uri="{BB962C8B-B14F-4D97-AF65-F5344CB8AC3E}">
        <p14:creationId xmlns:p14="http://schemas.microsoft.com/office/powerpoint/2010/main" val="37136452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biography.wales/article/s-PENN-THO-1726" TargetMode="External"/><Relationship Id="rId2" Type="http://schemas.openxmlformats.org/officeDocument/2006/relationships/hyperlink" Target="https://www-oxforddnb-com.ezproxy.uwtsd.ac.uk/view/10.1093/ref:odnb/9780198614128.001.0001/odnb-9780198614128-e-21860" TargetMode="External"/><Relationship Id="rId1" Type="http://schemas.openxmlformats.org/officeDocument/2006/relationships/slideLayout" Target="../slideLayouts/slideLayout7.xml"/><Relationship Id="rId4" Type="http://schemas.openxmlformats.org/officeDocument/2006/relationships/hyperlink" Target="https://ethos.bl.uk/OrderDetails.do?uin=uk.bl.ethos.63692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journals.library.wales/view/1073091/1079586/424#?cv=424&amp;m=12&amp;h=%22thomas%2BOR%2Bpennant%22&amp;xywh=-2630%2C-191%2C7639%2C3819" TargetMode="External"/><Relationship Id="rId2" Type="http://schemas.openxmlformats.org/officeDocument/2006/relationships/hyperlink" Target="https://web-p-ebscohost-com.ezproxy.uwtsd.ac.uk/ehost/detail/detail?vid=11&amp;sid=ffc823a4-2471-4449-836f-3831617cf4eb%40redis&amp;bdata=JnNpdGU9ZWhvc3QtbGl2ZQ%3d%3d#AN=9710024353&amp;db=aph" TargetMode="External"/><Relationship Id="rId1" Type="http://schemas.openxmlformats.org/officeDocument/2006/relationships/slideLayout" Target="../slideLayouts/slideLayout7.xml"/><Relationship Id="rId4" Type="http://schemas.openxmlformats.org/officeDocument/2006/relationships/hyperlink" Target="https://www-oxforddnb-com.ezproxy.uwtsd.ac.uk/view/10.1093/ref:odnb/9780198614128.001.0001/odnb-9780198614128-e-11604"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https://academic.oup.com/book/7052/chapter/151421160?login=tru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3" name="Picture 2" descr="A squirrel with a tail&#10;&#10;Description automatically generated with medium confidence">
            <a:extLst>
              <a:ext uri="{FF2B5EF4-FFF2-40B4-BE49-F238E27FC236}">
                <a16:creationId xmlns:a16="http://schemas.microsoft.com/office/drawing/2014/main" id="{D071AD0E-06C2-1E3E-A91F-AEBAEC6987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4526" y="0"/>
            <a:ext cx="9402949" cy="5760000"/>
          </a:xfrm>
          <a:prstGeom prst="rect">
            <a:avLst/>
          </a:prstGeom>
        </p:spPr>
      </p:pic>
      <p:sp>
        <p:nvSpPr>
          <p:cNvPr id="4" name="TextBox 3">
            <a:extLst>
              <a:ext uri="{FF2B5EF4-FFF2-40B4-BE49-F238E27FC236}">
                <a16:creationId xmlns:a16="http://schemas.microsoft.com/office/drawing/2014/main" id="{030F92BC-2ABB-EEB0-AF8D-8EFCAD0E62BD}"/>
              </a:ext>
            </a:extLst>
          </p:cNvPr>
          <p:cNvSpPr txBox="1"/>
          <p:nvPr/>
        </p:nvSpPr>
        <p:spPr>
          <a:xfrm>
            <a:off x="1588655" y="6090833"/>
            <a:ext cx="9014691" cy="707886"/>
          </a:xfrm>
          <a:prstGeom prst="rect">
            <a:avLst/>
          </a:prstGeom>
          <a:noFill/>
        </p:spPr>
        <p:txBody>
          <a:bodyPr wrap="square" rtlCol="0">
            <a:spAutoFit/>
          </a:bodyPr>
          <a:lstStyle/>
          <a:p>
            <a:r>
              <a:rPr lang="en-GB" sz="4000" b="1" dirty="0"/>
              <a:t>Thomas Pennant, naturalist and traveller</a:t>
            </a:r>
          </a:p>
        </p:txBody>
      </p:sp>
    </p:spTree>
    <p:extLst>
      <p:ext uri="{BB962C8B-B14F-4D97-AF65-F5344CB8AC3E}">
        <p14:creationId xmlns:p14="http://schemas.microsoft.com/office/powerpoint/2010/main" val="1657189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3" name="Picture 2" descr="A close-up of a person&#10;&#10;Description automatically generated">
            <a:extLst>
              <a:ext uri="{FF2B5EF4-FFF2-40B4-BE49-F238E27FC236}">
                <a16:creationId xmlns:a16="http://schemas.microsoft.com/office/drawing/2014/main" id="{9ACB1D4B-F12B-D744-5D52-6331740CED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15076" y="0"/>
            <a:ext cx="5276924" cy="6858000"/>
          </a:xfrm>
          <a:prstGeom prst="rect">
            <a:avLst/>
          </a:prstGeom>
        </p:spPr>
      </p:pic>
      <p:sp>
        <p:nvSpPr>
          <p:cNvPr id="4" name="TextBox 3">
            <a:extLst>
              <a:ext uri="{FF2B5EF4-FFF2-40B4-BE49-F238E27FC236}">
                <a16:creationId xmlns:a16="http://schemas.microsoft.com/office/drawing/2014/main" id="{186B0C2B-6970-1E73-2DF9-35C87C79E054}"/>
              </a:ext>
            </a:extLst>
          </p:cNvPr>
          <p:cNvSpPr txBox="1"/>
          <p:nvPr/>
        </p:nvSpPr>
        <p:spPr>
          <a:xfrm>
            <a:off x="772998" y="838986"/>
            <a:ext cx="4732256" cy="707886"/>
          </a:xfrm>
          <a:prstGeom prst="rect">
            <a:avLst/>
          </a:prstGeom>
          <a:noFill/>
        </p:spPr>
        <p:txBody>
          <a:bodyPr wrap="square" rtlCol="0">
            <a:spAutoFit/>
          </a:bodyPr>
          <a:lstStyle/>
          <a:p>
            <a:r>
              <a:rPr lang="en-GB" sz="4000" b="1" dirty="0"/>
              <a:t>Thomas Pennant </a:t>
            </a:r>
          </a:p>
        </p:txBody>
      </p:sp>
    </p:spTree>
    <p:extLst>
      <p:ext uri="{BB962C8B-B14F-4D97-AF65-F5344CB8AC3E}">
        <p14:creationId xmlns:p14="http://schemas.microsoft.com/office/powerpoint/2010/main" val="3753811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225FEC7-23EF-1D0B-190A-1AF837959E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958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35FA9E2-72B2-8EA8-8965-C4021B337AC1}"/>
              </a:ext>
            </a:extLst>
          </p:cNvPr>
          <p:cNvSpPr txBox="1"/>
          <p:nvPr/>
        </p:nvSpPr>
        <p:spPr>
          <a:xfrm>
            <a:off x="5429839" y="848412"/>
            <a:ext cx="5326145" cy="1938992"/>
          </a:xfrm>
          <a:prstGeom prst="rect">
            <a:avLst/>
          </a:prstGeom>
          <a:noFill/>
        </p:spPr>
        <p:txBody>
          <a:bodyPr wrap="square" rtlCol="0">
            <a:spAutoFit/>
          </a:bodyPr>
          <a:lstStyle/>
          <a:p>
            <a:r>
              <a:rPr lang="en-GB" sz="4000" b="1" dirty="0"/>
              <a:t>When he was 12, a relative gave him a book on birds</a:t>
            </a:r>
          </a:p>
        </p:txBody>
      </p:sp>
    </p:spTree>
    <p:extLst>
      <p:ext uri="{BB962C8B-B14F-4D97-AF65-F5344CB8AC3E}">
        <p14:creationId xmlns:p14="http://schemas.microsoft.com/office/powerpoint/2010/main" val="2925323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book&#10;&#10;Description automatically generated">
            <a:extLst>
              <a:ext uri="{FF2B5EF4-FFF2-40B4-BE49-F238E27FC236}">
                <a16:creationId xmlns:a16="http://schemas.microsoft.com/office/drawing/2014/main" id="{E7849735-7AFD-BAF0-DEA0-3567E1AB88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4414" y="0"/>
            <a:ext cx="4623172" cy="6858000"/>
          </a:xfrm>
          <a:prstGeom prst="rect">
            <a:avLst/>
          </a:prstGeom>
        </p:spPr>
      </p:pic>
      <p:sp>
        <p:nvSpPr>
          <p:cNvPr id="5" name="TextBox 4">
            <a:extLst>
              <a:ext uri="{FF2B5EF4-FFF2-40B4-BE49-F238E27FC236}">
                <a16:creationId xmlns:a16="http://schemas.microsoft.com/office/drawing/2014/main" id="{384C066C-59BE-220E-95A2-07842C363BE7}"/>
              </a:ext>
            </a:extLst>
          </p:cNvPr>
          <p:cNvSpPr txBox="1"/>
          <p:nvPr/>
        </p:nvSpPr>
        <p:spPr>
          <a:xfrm>
            <a:off x="433953" y="1751308"/>
            <a:ext cx="2774196" cy="2554545"/>
          </a:xfrm>
          <a:prstGeom prst="rect">
            <a:avLst/>
          </a:prstGeom>
          <a:noFill/>
        </p:spPr>
        <p:txBody>
          <a:bodyPr wrap="square" rtlCol="0">
            <a:spAutoFit/>
          </a:bodyPr>
          <a:lstStyle/>
          <a:p>
            <a:r>
              <a:rPr lang="en-GB" sz="4000" b="1" dirty="0"/>
              <a:t>Title page – with no mention of Pennant</a:t>
            </a:r>
          </a:p>
        </p:txBody>
      </p:sp>
    </p:spTree>
    <p:extLst>
      <p:ext uri="{BB962C8B-B14F-4D97-AF65-F5344CB8AC3E}">
        <p14:creationId xmlns:p14="http://schemas.microsoft.com/office/powerpoint/2010/main" val="915499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pair of birds perched on a branch&#10;&#10;Description automatically generated">
            <a:extLst>
              <a:ext uri="{FF2B5EF4-FFF2-40B4-BE49-F238E27FC236}">
                <a16:creationId xmlns:a16="http://schemas.microsoft.com/office/drawing/2014/main" id="{CA5A7D45-DC59-827F-3D35-F72B3E2E55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0949" y="0"/>
            <a:ext cx="4341051" cy="6858000"/>
          </a:xfrm>
          <a:prstGeom prst="rect">
            <a:avLst/>
          </a:prstGeom>
        </p:spPr>
      </p:pic>
      <p:pic>
        <p:nvPicPr>
          <p:cNvPr id="6" name="Picture 5" descr="A squirrel on a branch&#10;&#10;Description automatically generated">
            <a:extLst>
              <a:ext uri="{FF2B5EF4-FFF2-40B4-BE49-F238E27FC236}">
                <a16:creationId xmlns:a16="http://schemas.microsoft.com/office/drawing/2014/main" id="{476CCCD3-10BB-C277-2576-724F81A670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71543" cy="6858000"/>
          </a:xfrm>
          <a:prstGeom prst="rect">
            <a:avLst/>
          </a:prstGeom>
        </p:spPr>
      </p:pic>
      <p:sp>
        <p:nvSpPr>
          <p:cNvPr id="7" name="TextBox 6">
            <a:extLst>
              <a:ext uri="{FF2B5EF4-FFF2-40B4-BE49-F238E27FC236}">
                <a16:creationId xmlns:a16="http://schemas.microsoft.com/office/drawing/2014/main" id="{FA65D592-27D5-86E3-3CCF-125BDFE83891}"/>
              </a:ext>
            </a:extLst>
          </p:cNvPr>
          <p:cNvSpPr txBox="1"/>
          <p:nvPr/>
        </p:nvSpPr>
        <p:spPr>
          <a:xfrm>
            <a:off x="4839855" y="1163782"/>
            <a:ext cx="2900218" cy="1938992"/>
          </a:xfrm>
          <a:prstGeom prst="rect">
            <a:avLst/>
          </a:prstGeom>
          <a:noFill/>
        </p:spPr>
        <p:txBody>
          <a:bodyPr wrap="square" rtlCol="0">
            <a:spAutoFit/>
          </a:bodyPr>
          <a:lstStyle/>
          <a:p>
            <a:r>
              <a:rPr lang="en-GB" sz="4000" b="1" dirty="0"/>
              <a:t>Beautiful coloured plates</a:t>
            </a:r>
          </a:p>
        </p:txBody>
      </p:sp>
    </p:spTree>
    <p:extLst>
      <p:ext uri="{BB962C8B-B14F-4D97-AF65-F5344CB8AC3E}">
        <p14:creationId xmlns:p14="http://schemas.microsoft.com/office/powerpoint/2010/main" val="2015001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B9993B-3A63-C949-3471-EE23A26E2266}"/>
              </a:ext>
            </a:extLst>
          </p:cNvPr>
          <p:cNvSpPr txBox="1"/>
          <p:nvPr/>
        </p:nvSpPr>
        <p:spPr>
          <a:xfrm>
            <a:off x="395926" y="527901"/>
            <a:ext cx="10303497" cy="5016758"/>
          </a:xfrm>
          <a:prstGeom prst="rect">
            <a:avLst/>
          </a:prstGeom>
          <a:noFill/>
        </p:spPr>
        <p:txBody>
          <a:bodyPr wrap="square" rtlCol="0">
            <a:spAutoFit/>
          </a:bodyPr>
          <a:lstStyle/>
          <a:p>
            <a:r>
              <a:rPr lang="en-GB" sz="4000" b="1" dirty="0">
                <a:effectLst/>
                <a:latin typeface="Calibri" panose="020F0502020204030204" pitchFamily="34" charset="0"/>
                <a:ea typeface="Calibri" panose="020F0502020204030204" pitchFamily="34" charset="0"/>
                <a:cs typeface="Times New Roman" panose="02020603050405020304" pitchFamily="18" charset="0"/>
              </a:rPr>
              <a:t>The painter was Peter </a:t>
            </a:r>
            <a:r>
              <a:rPr lang="en-GB" sz="4000" b="1" dirty="0" err="1">
                <a:effectLst/>
                <a:latin typeface="Calibri" panose="020F0502020204030204" pitchFamily="34" charset="0"/>
                <a:ea typeface="Calibri" panose="020F0502020204030204" pitchFamily="34" charset="0"/>
                <a:cs typeface="Times New Roman" panose="02020603050405020304" pitchFamily="18" charset="0"/>
              </a:rPr>
              <a:t>Pallou</a:t>
            </a:r>
            <a:r>
              <a:rPr lang="en-GB" sz="4000" b="1" dirty="0">
                <a:effectLst/>
                <a:latin typeface="Calibri" panose="020F0502020204030204" pitchFamily="34" charset="0"/>
                <a:ea typeface="Calibri" panose="020F0502020204030204" pitchFamily="34" charset="0"/>
                <a:cs typeface="Times New Roman" panose="02020603050405020304" pitchFamily="18" charset="0"/>
              </a:rPr>
              <a:t>, an excellent artist, but too fond of giving gaudy colours to his subjects. He painted, for my hall, at Downing, several pictures of birds and animals, attended with suitable landscapes … All have their merit, but occasion me to lament his conviviality, which affected his circumstances and abridged his days.</a:t>
            </a:r>
            <a:endParaRPr lang="en-GB" sz="4000" b="1" dirty="0"/>
          </a:p>
        </p:txBody>
      </p:sp>
    </p:spTree>
    <p:extLst>
      <p:ext uri="{BB962C8B-B14F-4D97-AF65-F5344CB8AC3E}">
        <p14:creationId xmlns:p14="http://schemas.microsoft.com/office/powerpoint/2010/main" val="3390375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7FF913-37D5-DF29-AAD9-A47F397BD409}"/>
              </a:ext>
            </a:extLst>
          </p:cNvPr>
          <p:cNvSpPr txBox="1"/>
          <p:nvPr/>
        </p:nvSpPr>
        <p:spPr>
          <a:xfrm>
            <a:off x="1159497" y="461913"/>
            <a:ext cx="10840825" cy="6247864"/>
          </a:xfrm>
          <a:prstGeom prst="rect">
            <a:avLst/>
          </a:prstGeom>
          <a:noFill/>
        </p:spPr>
        <p:txBody>
          <a:bodyPr wrap="square" rtlCol="0">
            <a:spAutoFit/>
          </a:bodyPr>
          <a:lstStyle/>
          <a:p>
            <a:pPr marL="285750" indent="-285750">
              <a:buFont typeface="Arial" panose="020B0604020202020204" pitchFamily="34" charset="0"/>
              <a:buChar char="•"/>
            </a:pPr>
            <a:r>
              <a:rPr lang="en-GB" sz="4000" b="1" dirty="0">
                <a:effectLst/>
                <a:latin typeface="Calibri" panose="020F0502020204030204" pitchFamily="34" charset="0"/>
                <a:ea typeface="Calibri" panose="020F0502020204030204" pitchFamily="34" charset="0"/>
                <a:cs typeface="Times New Roman" panose="02020603050405020304" pitchFamily="18" charset="0"/>
              </a:rPr>
              <a:t>The large edition can never be generally useful, few people can purchase it and those few cannot make the use of it they would wish, not being portable</a:t>
            </a:r>
          </a:p>
          <a:p>
            <a:pPr marL="285750" indent="-285750">
              <a:buFont typeface="Arial" panose="020B0604020202020204" pitchFamily="34" charset="0"/>
              <a:buChar char="•"/>
            </a:pPr>
            <a:endParaRPr lang="en-GB" sz="4000" b="1"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4000" b="1" dirty="0"/>
              <a:t>I was, at the time of undertaking this work, unexperienced in these affairs, and was ill-advised to publish on such large paper; had it been originally in quarto, the school would have been considerably benefited by it</a:t>
            </a:r>
          </a:p>
        </p:txBody>
      </p:sp>
    </p:spTree>
    <p:extLst>
      <p:ext uri="{BB962C8B-B14F-4D97-AF65-F5344CB8AC3E}">
        <p14:creationId xmlns:p14="http://schemas.microsoft.com/office/powerpoint/2010/main" val="1691439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bird standing on a rock&#10;&#10;Description automatically generated">
            <a:extLst>
              <a:ext uri="{FF2B5EF4-FFF2-40B4-BE49-F238E27FC236}">
                <a16:creationId xmlns:a16="http://schemas.microsoft.com/office/drawing/2014/main" id="{0C57A01A-4F8F-BA15-19C2-5EB492FA80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0913" y="0"/>
            <a:ext cx="10030173" cy="5940000"/>
          </a:xfrm>
          <a:prstGeom prst="rect">
            <a:avLst/>
          </a:prstGeom>
        </p:spPr>
      </p:pic>
      <p:sp>
        <p:nvSpPr>
          <p:cNvPr id="6" name="TextBox 5">
            <a:extLst>
              <a:ext uri="{FF2B5EF4-FFF2-40B4-BE49-F238E27FC236}">
                <a16:creationId xmlns:a16="http://schemas.microsoft.com/office/drawing/2014/main" id="{C092E927-B6A6-D503-78EC-DABDB6D42334}"/>
              </a:ext>
            </a:extLst>
          </p:cNvPr>
          <p:cNvSpPr txBox="1"/>
          <p:nvPr/>
        </p:nvSpPr>
        <p:spPr>
          <a:xfrm>
            <a:off x="209227" y="6034759"/>
            <a:ext cx="11259520" cy="707886"/>
          </a:xfrm>
          <a:prstGeom prst="rect">
            <a:avLst/>
          </a:prstGeom>
          <a:noFill/>
        </p:spPr>
        <p:txBody>
          <a:bodyPr wrap="square" rtlCol="0">
            <a:spAutoFit/>
          </a:bodyPr>
          <a:lstStyle/>
          <a:p>
            <a:r>
              <a:rPr lang="en-GB" sz="4000" b="1" dirty="0"/>
              <a:t>2</a:t>
            </a:r>
            <a:r>
              <a:rPr lang="en-GB" sz="4000" b="1" baseline="30000" dirty="0"/>
              <a:t>nd</a:t>
            </a:r>
            <a:r>
              <a:rPr lang="en-GB" sz="4000" b="1" dirty="0"/>
              <a:t> edition – not as beautiful but much more useful</a:t>
            </a:r>
          </a:p>
        </p:txBody>
      </p:sp>
    </p:spTree>
    <p:extLst>
      <p:ext uri="{BB962C8B-B14F-4D97-AF65-F5344CB8AC3E}">
        <p14:creationId xmlns:p14="http://schemas.microsoft.com/office/powerpoint/2010/main" val="875260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book with a picture of a landscape&#10;&#10;Description automatically generated">
            <a:extLst>
              <a:ext uri="{FF2B5EF4-FFF2-40B4-BE49-F238E27FC236}">
                <a16:creationId xmlns:a16="http://schemas.microsoft.com/office/drawing/2014/main" id="{C19D3705-77DB-68A8-AAE5-70AEBD8C7A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317991" cy="6858000"/>
          </a:xfrm>
          <a:prstGeom prst="rect">
            <a:avLst/>
          </a:prstGeom>
        </p:spPr>
      </p:pic>
      <p:sp>
        <p:nvSpPr>
          <p:cNvPr id="5" name="TextBox 4">
            <a:extLst>
              <a:ext uri="{FF2B5EF4-FFF2-40B4-BE49-F238E27FC236}">
                <a16:creationId xmlns:a16="http://schemas.microsoft.com/office/drawing/2014/main" id="{CA6FCEBD-E51E-D8EB-9DC4-C48362AE96D9}"/>
              </a:ext>
            </a:extLst>
          </p:cNvPr>
          <p:cNvSpPr txBox="1"/>
          <p:nvPr/>
        </p:nvSpPr>
        <p:spPr>
          <a:xfrm>
            <a:off x="5671127" y="600364"/>
            <a:ext cx="5317991" cy="1323439"/>
          </a:xfrm>
          <a:prstGeom prst="rect">
            <a:avLst/>
          </a:prstGeom>
          <a:noFill/>
        </p:spPr>
        <p:txBody>
          <a:bodyPr wrap="square" rtlCol="0">
            <a:spAutoFit/>
          </a:bodyPr>
          <a:lstStyle/>
          <a:p>
            <a:r>
              <a:rPr lang="en-GB" sz="4000" b="1" dirty="0"/>
              <a:t>Pennant’s </a:t>
            </a:r>
            <a:r>
              <a:rPr lang="en-GB" sz="4000" b="1" i="1" dirty="0"/>
              <a:t>A Tour in Scotland</a:t>
            </a:r>
            <a:endParaRPr lang="en-GB" sz="4000" b="1" dirty="0"/>
          </a:p>
        </p:txBody>
      </p:sp>
    </p:spTree>
    <p:extLst>
      <p:ext uri="{BB962C8B-B14F-4D97-AF65-F5344CB8AC3E}">
        <p14:creationId xmlns:p14="http://schemas.microsoft.com/office/powerpoint/2010/main" val="2478176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1E1901-B90D-C371-A615-D214E87C6793}"/>
              </a:ext>
            </a:extLst>
          </p:cNvPr>
          <p:cNvSpPr txBox="1"/>
          <p:nvPr/>
        </p:nvSpPr>
        <p:spPr>
          <a:xfrm>
            <a:off x="707010" y="339365"/>
            <a:ext cx="10228083" cy="3170099"/>
          </a:xfrm>
          <a:prstGeom prst="rect">
            <a:avLst/>
          </a:prstGeom>
          <a:noFill/>
        </p:spPr>
        <p:txBody>
          <a:bodyPr wrap="square" rtlCol="0">
            <a:spAutoFit/>
          </a:bodyPr>
          <a:lstStyle/>
          <a:p>
            <a:r>
              <a:rPr lang="en-GB" sz="4000" b="1" dirty="0">
                <a:effectLst/>
                <a:latin typeface="Calibri" panose="020F0502020204030204" pitchFamily="34" charset="0"/>
                <a:ea typeface="Calibri" panose="020F0502020204030204" pitchFamily="34" charset="0"/>
                <a:cs typeface="Times New Roman" panose="02020603050405020304" pitchFamily="18" charset="0"/>
              </a:rPr>
              <a:t>After several </a:t>
            </a:r>
            <a:r>
              <a:rPr lang="en-GB" sz="4000" b="1" dirty="0" err="1">
                <a:effectLst/>
                <a:latin typeface="Calibri" panose="020F0502020204030204" pitchFamily="34" charset="0"/>
                <a:ea typeface="Calibri" panose="020F0502020204030204" pitchFamily="34" charset="0"/>
                <a:cs typeface="Times New Roman" panose="02020603050405020304" pitchFamily="18" charset="0"/>
              </a:rPr>
              <a:t>journies</a:t>
            </a:r>
            <a:r>
              <a:rPr lang="en-GB" sz="4000" b="1" dirty="0">
                <a:effectLst/>
                <a:latin typeface="Calibri" panose="020F0502020204030204" pitchFamily="34" charset="0"/>
                <a:ea typeface="Calibri" panose="020F0502020204030204" pitchFamily="34" charset="0"/>
                <a:cs typeface="Times New Roman" panose="02020603050405020304" pitchFamily="18" charset="0"/>
              </a:rPr>
              <a:t> over the six counties of North Wales, in which I collected ample materials for their history, I flung them in the form of a tour, and published the first volume in quarto, with xxvi plates, in 1778.</a:t>
            </a:r>
            <a:endParaRPr lang="en-GB" sz="4000" b="1" dirty="0"/>
          </a:p>
        </p:txBody>
      </p:sp>
    </p:spTree>
    <p:extLst>
      <p:ext uri="{BB962C8B-B14F-4D97-AF65-F5344CB8AC3E}">
        <p14:creationId xmlns:p14="http://schemas.microsoft.com/office/powerpoint/2010/main" val="2028411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book with a drawing of a landscape&#10;&#10;Description automatically generated">
            <a:extLst>
              <a:ext uri="{FF2B5EF4-FFF2-40B4-BE49-F238E27FC236}">
                <a16:creationId xmlns:a16="http://schemas.microsoft.com/office/drawing/2014/main" id="{94B288FC-A9A6-4816-1E43-329CDF5057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4199" y="0"/>
            <a:ext cx="5207801" cy="6858000"/>
          </a:xfrm>
          <a:prstGeom prst="rect">
            <a:avLst/>
          </a:prstGeom>
        </p:spPr>
      </p:pic>
      <p:sp>
        <p:nvSpPr>
          <p:cNvPr id="7" name="TextBox 6">
            <a:extLst>
              <a:ext uri="{FF2B5EF4-FFF2-40B4-BE49-F238E27FC236}">
                <a16:creationId xmlns:a16="http://schemas.microsoft.com/office/drawing/2014/main" id="{40150249-C5EA-EA38-E2C7-1E53D663CD62}"/>
              </a:ext>
            </a:extLst>
          </p:cNvPr>
          <p:cNvSpPr txBox="1"/>
          <p:nvPr/>
        </p:nvSpPr>
        <p:spPr>
          <a:xfrm>
            <a:off x="508000" y="766618"/>
            <a:ext cx="5357091" cy="1323439"/>
          </a:xfrm>
          <a:prstGeom prst="rect">
            <a:avLst/>
          </a:prstGeom>
          <a:noFill/>
        </p:spPr>
        <p:txBody>
          <a:bodyPr wrap="square" rtlCol="0">
            <a:spAutoFit/>
          </a:bodyPr>
          <a:lstStyle/>
          <a:p>
            <a:r>
              <a:rPr lang="en-GB" sz="4000" b="1" dirty="0"/>
              <a:t>Pennant’s </a:t>
            </a:r>
            <a:r>
              <a:rPr lang="en-GB" sz="4000" b="1" i="1" dirty="0"/>
              <a:t>A Tour in Wales</a:t>
            </a:r>
            <a:endParaRPr lang="en-GB" sz="4000" b="1" dirty="0"/>
          </a:p>
        </p:txBody>
      </p:sp>
    </p:spTree>
    <p:extLst>
      <p:ext uri="{BB962C8B-B14F-4D97-AF65-F5344CB8AC3E}">
        <p14:creationId xmlns:p14="http://schemas.microsoft.com/office/powerpoint/2010/main" val="3666491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74942F-E69F-0A16-37D6-D01CFE9CDC61}"/>
              </a:ext>
            </a:extLst>
          </p:cNvPr>
          <p:cNvSpPr txBox="1"/>
          <p:nvPr/>
        </p:nvSpPr>
        <p:spPr>
          <a:xfrm>
            <a:off x="509047" y="565608"/>
            <a:ext cx="9992413" cy="5016758"/>
          </a:xfrm>
          <a:prstGeom prst="rect">
            <a:avLst/>
          </a:prstGeom>
          <a:noFill/>
        </p:spPr>
        <p:txBody>
          <a:bodyPr wrap="square" rtlCol="0">
            <a:spAutoFit/>
          </a:bodyPr>
          <a:lstStyle/>
          <a:p>
            <a:r>
              <a:rPr lang="en-GB" sz="4000" b="1" dirty="0">
                <a:effectLst/>
                <a:latin typeface="Calibri" panose="020F0502020204030204" pitchFamily="34" charset="0"/>
                <a:ea typeface="Calibri" panose="020F0502020204030204" pitchFamily="34" charset="0"/>
                <a:cs typeface="Times New Roman" panose="02020603050405020304" pitchFamily="18" charset="0"/>
              </a:rPr>
              <a:t>In all my </a:t>
            </a:r>
            <a:r>
              <a:rPr lang="en-GB" sz="4000" b="1" dirty="0" err="1">
                <a:effectLst/>
                <a:latin typeface="Calibri" panose="020F0502020204030204" pitchFamily="34" charset="0"/>
                <a:ea typeface="Calibri" panose="020F0502020204030204" pitchFamily="34" charset="0"/>
                <a:cs typeface="Times New Roman" panose="02020603050405020304" pitchFamily="18" charset="0"/>
              </a:rPr>
              <a:t>journies</a:t>
            </a:r>
            <a:r>
              <a:rPr lang="en-GB" sz="4000" b="1" dirty="0">
                <a:effectLst/>
                <a:latin typeface="Calibri" panose="020F0502020204030204" pitchFamily="34" charset="0"/>
                <a:ea typeface="Calibri" panose="020F0502020204030204" pitchFamily="34" charset="0"/>
                <a:cs typeface="Times New Roman" panose="02020603050405020304" pitchFamily="18" charset="0"/>
              </a:rPr>
              <a:t> through Wales, I was attended by my friend the reverend John Lloyd, a native of </a:t>
            </a:r>
            <a:r>
              <a:rPr lang="en-GB" sz="4000" b="1" dirty="0" err="1">
                <a:effectLst/>
                <a:latin typeface="Calibri" panose="020F0502020204030204" pitchFamily="34" charset="0"/>
                <a:ea typeface="Calibri" panose="020F0502020204030204" pitchFamily="34" charset="0"/>
                <a:cs typeface="Times New Roman" panose="02020603050405020304" pitchFamily="18" charset="0"/>
              </a:rPr>
              <a:t>Llanarmon</a:t>
            </a:r>
            <a:r>
              <a:rPr lang="en-GB" sz="4000" b="1" dirty="0">
                <a:effectLst/>
                <a:latin typeface="Calibri" panose="020F0502020204030204" pitchFamily="34" charset="0"/>
                <a:ea typeface="Calibri" panose="020F0502020204030204" pitchFamily="34" charset="0"/>
                <a:cs typeface="Times New Roman" panose="02020603050405020304" pitchFamily="18" charset="0"/>
              </a:rPr>
              <a:t>, and rector of </a:t>
            </a:r>
            <a:r>
              <a:rPr lang="en-GB" sz="4000" b="1" dirty="0" err="1">
                <a:effectLst/>
                <a:latin typeface="Calibri" panose="020F0502020204030204" pitchFamily="34" charset="0"/>
                <a:ea typeface="Calibri" panose="020F0502020204030204" pitchFamily="34" charset="0"/>
                <a:cs typeface="Times New Roman" panose="02020603050405020304" pitchFamily="18" charset="0"/>
              </a:rPr>
              <a:t>Caerwis</a:t>
            </a:r>
            <a:r>
              <a:rPr lang="en-GB" sz="4000" b="1" dirty="0">
                <a:effectLst/>
                <a:latin typeface="Calibri" panose="020F0502020204030204" pitchFamily="34" charset="0"/>
                <a:ea typeface="Calibri" panose="020F0502020204030204" pitchFamily="34" charset="0"/>
                <a:cs typeface="Times New Roman" panose="02020603050405020304" pitchFamily="18" charset="0"/>
              </a:rPr>
              <a:t>: to his great skill in the language and antiquities of our country I own myself much indebted; for without his assistance, many things might have escaped me, and many errors crept into my labours</a:t>
            </a:r>
            <a:endParaRPr lang="en-GB" sz="4000" b="1" dirty="0"/>
          </a:p>
        </p:txBody>
      </p:sp>
    </p:spTree>
    <p:extLst>
      <p:ext uri="{BB962C8B-B14F-4D97-AF65-F5344CB8AC3E}">
        <p14:creationId xmlns:p14="http://schemas.microsoft.com/office/powerpoint/2010/main" val="2387830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4692F5-0BD2-4458-181E-92BA63167CED}"/>
              </a:ext>
            </a:extLst>
          </p:cNvPr>
          <p:cNvSpPr txBox="1"/>
          <p:nvPr/>
        </p:nvSpPr>
        <p:spPr>
          <a:xfrm>
            <a:off x="801278" y="433633"/>
            <a:ext cx="11312165" cy="6247864"/>
          </a:xfrm>
          <a:prstGeom prst="rect">
            <a:avLst/>
          </a:prstGeom>
          <a:noFill/>
        </p:spPr>
        <p:txBody>
          <a:bodyPr wrap="square" rtlCol="0">
            <a:spAutoFit/>
          </a:bodyPr>
          <a:lstStyle/>
          <a:p>
            <a:r>
              <a:rPr lang="en-GB" sz="4000" b="1" dirty="0">
                <a:solidFill>
                  <a:srgbClr val="2A2A2A"/>
                </a:solidFill>
                <a:effectLst/>
                <a:latin typeface="Calibri" panose="020F0502020204030204" pitchFamily="34" charset="0"/>
                <a:ea typeface="Calibri" panose="020F0502020204030204" pitchFamily="34" charset="0"/>
              </a:rPr>
              <a:t>This space between precipice and precipice, forms a short, and no very agreeable isthmus, till we reached a verdant expanse, which gave us some respite, before we </a:t>
            </a:r>
            <a:r>
              <a:rPr lang="en-GB" sz="4000" b="1" dirty="0" err="1">
                <a:solidFill>
                  <a:srgbClr val="2A2A2A"/>
                </a:solidFill>
                <a:effectLst/>
                <a:latin typeface="Calibri" panose="020F0502020204030204" pitchFamily="34" charset="0"/>
                <a:ea typeface="Calibri" panose="020F0502020204030204" pitchFamily="34" charset="0"/>
              </a:rPr>
              <a:t>labored</a:t>
            </a:r>
            <a:r>
              <a:rPr lang="en-GB" sz="4000" b="1" dirty="0">
                <a:solidFill>
                  <a:srgbClr val="2A2A2A"/>
                </a:solidFill>
                <a:effectLst/>
                <a:latin typeface="Calibri" panose="020F0502020204030204" pitchFamily="34" charset="0"/>
                <a:ea typeface="Calibri" panose="020F0502020204030204" pitchFamily="34" charset="0"/>
              </a:rPr>
              <a:t> up another series of broken crags: after these, is a second smooth tract, which reaches almost to the summit, which, by way of pre-eminence, is styled Y Wyddfa, or </a:t>
            </a:r>
            <a:r>
              <a:rPr lang="en-GB" sz="4000" b="1" i="1" dirty="0">
                <a:solidFill>
                  <a:srgbClr val="2A2A2A"/>
                </a:solidFill>
                <a:effectLst/>
                <a:latin typeface="Calibri" panose="020F0502020204030204" pitchFamily="34" charset="0"/>
                <a:ea typeface="Calibri" panose="020F0502020204030204" pitchFamily="34" charset="0"/>
              </a:rPr>
              <a:t>The Conspicuous</a:t>
            </a:r>
            <a:r>
              <a:rPr lang="en-GB" sz="4000" b="1" dirty="0">
                <a:solidFill>
                  <a:srgbClr val="2A2A2A"/>
                </a:solidFill>
                <a:effectLst/>
                <a:latin typeface="Calibri" panose="020F0502020204030204" pitchFamily="34" charset="0"/>
                <a:ea typeface="Calibri" panose="020F0502020204030204" pitchFamily="34" charset="0"/>
              </a:rPr>
              <a:t>. It rises almost to a point, or, at best, there is but room for a circular wall of loose stones, within which travellers usually take their repast</a:t>
            </a:r>
            <a:endParaRPr lang="en-GB" sz="4000" b="1" dirty="0"/>
          </a:p>
        </p:txBody>
      </p:sp>
    </p:spTree>
    <p:extLst>
      <p:ext uri="{BB962C8B-B14F-4D97-AF65-F5344CB8AC3E}">
        <p14:creationId xmlns:p14="http://schemas.microsoft.com/office/powerpoint/2010/main" val="3456625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B4F74662-79B6-F35B-6275-BE07985038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1143000" y="1143000"/>
            <a:ext cx="6858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well with water in a stone building&#10;&#10;Description automatically generated">
            <a:extLst>
              <a:ext uri="{FF2B5EF4-FFF2-40B4-BE49-F238E27FC236}">
                <a16:creationId xmlns:a16="http://schemas.microsoft.com/office/drawing/2014/main" id="{56ACAD9F-672C-C23E-BD2D-A0C97BB338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8500" y="0"/>
            <a:ext cx="5143500" cy="6858000"/>
          </a:xfrm>
          <a:prstGeom prst="rect">
            <a:avLst/>
          </a:prstGeom>
        </p:spPr>
      </p:pic>
      <p:sp>
        <p:nvSpPr>
          <p:cNvPr id="4" name="TextBox 3">
            <a:extLst>
              <a:ext uri="{FF2B5EF4-FFF2-40B4-BE49-F238E27FC236}">
                <a16:creationId xmlns:a16="http://schemas.microsoft.com/office/drawing/2014/main" id="{C2DF9243-B05C-E891-FEC6-C10E69E515E8}"/>
              </a:ext>
            </a:extLst>
          </p:cNvPr>
          <p:cNvSpPr txBox="1"/>
          <p:nvPr/>
        </p:nvSpPr>
        <p:spPr>
          <a:xfrm>
            <a:off x="4676775" y="2000251"/>
            <a:ext cx="2371725" cy="3170099"/>
          </a:xfrm>
          <a:prstGeom prst="rect">
            <a:avLst/>
          </a:prstGeom>
          <a:noFill/>
        </p:spPr>
        <p:txBody>
          <a:bodyPr wrap="square" rtlCol="0">
            <a:spAutoFit/>
          </a:bodyPr>
          <a:lstStyle/>
          <a:p>
            <a:r>
              <a:rPr lang="en-GB" sz="4000" b="1" dirty="0"/>
              <a:t>Holywell- four miles from Pennant’s</a:t>
            </a:r>
          </a:p>
          <a:p>
            <a:r>
              <a:rPr lang="en-GB" sz="4000" b="1" dirty="0"/>
              <a:t>home</a:t>
            </a:r>
          </a:p>
        </p:txBody>
      </p:sp>
    </p:spTree>
    <p:extLst>
      <p:ext uri="{BB962C8B-B14F-4D97-AF65-F5344CB8AC3E}">
        <p14:creationId xmlns:p14="http://schemas.microsoft.com/office/powerpoint/2010/main" val="2477701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black and white picture of a house and two ovals&#10;&#10;Description automatically generated">
            <a:extLst>
              <a:ext uri="{FF2B5EF4-FFF2-40B4-BE49-F238E27FC236}">
                <a16:creationId xmlns:a16="http://schemas.microsoft.com/office/drawing/2014/main" id="{CC15C2C6-A315-5004-404E-D9FE14C69A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115772" cy="6858000"/>
          </a:xfrm>
          <a:prstGeom prst="rect">
            <a:avLst/>
          </a:prstGeom>
        </p:spPr>
      </p:pic>
      <p:sp>
        <p:nvSpPr>
          <p:cNvPr id="5" name="TextBox 4">
            <a:extLst>
              <a:ext uri="{FF2B5EF4-FFF2-40B4-BE49-F238E27FC236}">
                <a16:creationId xmlns:a16="http://schemas.microsoft.com/office/drawing/2014/main" id="{128F2483-A72B-3D3A-3507-B92062E20A80}"/>
              </a:ext>
            </a:extLst>
          </p:cNvPr>
          <p:cNvSpPr txBox="1"/>
          <p:nvPr/>
        </p:nvSpPr>
        <p:spPr>
          <a:xfrm>
            <a:off x="6410036" y="711200"/>
            <a:ext cx="5172364" cy="1323439"/>
          </a:xfrm>
          <a:prstGeom prst="rect">
            <a:avLst/>
          </a:prstGeom>
          <a:noFill/>
        </p:spPr>
        <p:txBody>
          <a:bodyPr wrap="square" rtlCol="0">
            <a:spAutoFit/>
          </a:bodyPr>
          <a:lstStyle/>
          <a:p>
            <a:r>
              <a:rPr lang="en-GB" sz="4000" b="1" dirty="0"/>
              <a:t>St </a:t>
            </a:r>
            <a:r>
              <a:rPr lang="en-GB" sz="4000" b="1" dirty="0" err="1"/>
              <a:t>Winefride’s</a:t>
            </a:r>
            <a:r>
              <a:rPr lang="en-GB" sz="4000" b="1" dirty="0"/>
              <a:t> well, Holywell</a:t>
            </a:r>
          </a:p>
        </p:txBody>
      </p:sp>
    </p:spTree>
    <p:extLst>
      <p:ext uri="{BB962C8B-B14F-4D97-AF65-F5344CB8AC3E}">
        <p14:creationId xmlns:p14="http://schemas.microsoft.com/office/powerpoint/2010/main" val="2979294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8CABF2-736C-4F03-8FD1-38F1EDE35371}"/>
              </a:ext>
            </a:extLst>
          </p:cNvPr>
          <p:cNvSpPr txBox="1"/>
          <p:nvPr/>
        </p:nvSpPr>
        <p:spPr>
          <a:xfrm>
            <a:off x="842682" y="295835"/>
            <a:ext cx="10676965" cy="6247864"/>
          </a:xfrm>
          <a:prstGeom prst="rect">
            <a:avLst/>
          </a:prstGeom>
          <a:noFill/>
        </p:spPr>
        <p:txBody>
          <a:bodyPr wrap="square" rtlCol="0">
            <a:spAutoFit/>
          </a:bodyPr>
          <a:lstStyle/>
          <a:p>
            <a:r>
              <a:rPr lang="en-GB" sz="4000" b="1" dirty="0">
                <a:effectLst/>
                <a:latin typeface="Calibri" panose="020F0502020204030204" pitchFamily="34" charset="0"/>
                <a:ea typeface="Calibri" panose="020F0502020204030204" pitchFamily="34" charset="0"/>
                <a:cs typeface="Times New Roman" panose="02020603050405020304" pitchFamily="18" charset="0"/>
              </a:rPr>
              <a:t>In the spring of this year [1769], I acquired that treasure Moses Griffith … descended from very poor parents, and without any other instruction than that of reading and writing. He early took to the use of his pencil, and, during his long service with me, has distinguished himself as a good and faithful servant, and able artist; he can engrave, and he is tolerably skilled in music. He accompanied me in all my </a:t>
            </a:r>
            <a:r>
              <a:rPr lang="en-GB" sz="4000" b="1" dirty="0" err="1">
                <a:effectLst/>
                <a:latin typeface="Calibri" panose="020F0502020204030204" pitchFamily="34" charset="0"/>
                <a:ea typeface="Calibri" panose="020F0502020204030204" pitchFamily="34" charset="0"/>
                <a:cs typeface="Times New Roman" panose="02020603050405020304" pitchFamily="18" charset="0"/>
              </a:rPr>
              <a:t>journies</a:t>
            </a:r>
            <a:r>
              <a:rPr lang="en-GB" sz="4000" b="1" dirty="0">
                <a:effectLst/>
                <a:latin typeface="Calibri" panose="020F0502020204030204" pitchFamily="34" charset="0"/>
                <a:ea typeface="Calibri" panose="020F0502020204030204" pitchFamily="34" charset="0"/>
                <a:cs typeface="Times New Roman" panose="02020603050405020304" pitchFamily="18" charset="0"/>
              </a:rPr>
              <a:t>, except that of the present year.</a:t>
            </a:r>
            <a:endParaRPr lang="en-GB" sz="4000" b="1" dirty="0"/>
          </a:p>
        </p:txBody>
      </p:sp>
    </p:spTree>
    <p:extLst>
      <p:ext uri="{BB962C8B-B14F-4D97-AF65-F5344CB8AC3E}">
        <p14:creationId xmlns:p14="http://schemas.microsoft.com/office/powerpoint/2010/main" val="1187986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F23BEE-847A-0D23-81EC-23DDE1FDECEE}"/>
              </a:ext>
            </a:extLst>
          </p:cNvPr>
          <p:cNvSpPr txBox="1"/>
          <p:nvPr/>
        </p:nvSpPr>
        <p:spPr>
          <a:xfrm>
            <a:off x="263951" y="273377"/>
            <a:ext cx="11462993" cy="6414705"/>
          </a:xfrm>
          <a:prstGeom prst="rect">
            <a:avLst/>
          </a:prstGeom>
          <a:noFill/>
        </p:spPr>
        <p:txBody>
          <a:bodyPr wrap="square" rtlCol="0">
            <a:spAutoFit/>
          </a:bodyPr>
          <a:lstStyle/>
          <a:p>
            <a:pPr>
              <a:lnSpc>
                <a:spcPct val="107000"/>
              </a:lnSpc>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Bibliography</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Withers, C.  (2007, October 04). Pennant, Thomas (1726–1798), naturalist, traveller, and writer. </a:t>
            </a:r>
            <a:r>
              <a:rPr lang="en-GB" sz="2400" i="1" kern="100" dirty="0">
                <a:solidFill>
                  <a:srgbClr val="2A2A2A"/>
                </a:solidFill>
                <a:effectLst/>
                <a:latin typeface="Calibri" panose="020F0502020204030204" pitchFamily="34" charset="0"/>
                <a:ea typeface="Calibri" panose="020F0502020204030204" pitchFamily="34" charset="0"/>
                <a:cs typeface="Times New Roman" panose="02020603050405020304" pitchFamily="18" charset="0"/>
              </a:rPr>
              <a:t>Oxford Dictionary of National Biography.</a:t>
            </a: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 Retrieved 8 Aug. 2023, from </a:t>
            </a:r>
            <a:r>
              <a:rPr lang="en-GB" sz="24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https://www-oxforddnb-com.ezproxy.uwtsd.ac.uk/view/10.1093/ref:odnb/9780198614128.001.0001/odnb-9780198614128-e-21860</a:t>
            </a: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Davies, E., (1959). PENNANT, THOMAS (1726 - 1798), naturalist, antiquary, traveller. </a:t>
            </a:r>
            <a:r>
              <a:rPr lang="en-GB" sz="2400" i="1"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Dictionary of Welsh Biography</a:t>
            </a:r>
            <a:r>
              <a:rPr lang="en-GB" sz="2400"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 Retrieved 8 Aug 2023, from </a:t>
            </a:r>
            <a:r>
              <a:rPr lang="en-GB" sz="24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https://biography.wales/article/s-PENN-THO-1726</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Pennant, T. (1793). </a:t>
            </a:r>
            <a:r>
              <a:rPr lang="en-GB" sz="2400" i="1"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The  literary life of the late Thomas Pennant, </a:t>
            </a:r>
            <a:r>
              <a:rPr lang="en-GB" sz="2400" i="1" kern="100" dirty="0" err="1">
                <a:solidFill>
                  <a:srgbClr val="585858"/>
                </a:solidFill>
                <a:effectLst/>
                <a:latin typeface="Calibri" panose="020F0502020204030204" pitchFamily="34" charset="0"/>
                <a:ea typeface="Calibri" panose="020F0502020204030204" pitchFamily="34" charset="0"/>
                <a:cs typeface="Calibri" panose="020F0502020204030204" pitchFamily="34" charset="0"/>
              </a:rPr>
              <a:t>Esq.</a:t>
            </a:r>
            <a:r>
              <a:rPr lang="en-GB" sz="2400" i="1"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 by himself. </a:t>
            </a:r>
            <a:r>
              <a:rPr lang="en-GB" sz="2400"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Sold by Benjamin and John White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Evans, R.P. (1993). </a:t>
            </a:r>
            <a:r>
              <a:rPr lang="en-GB" sz="2400" i="1"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The life and work of Thomas Pennant (1726-1798). </a:t>
            </a:r>
            <a:r>
              <a:rPr lang="en-GB" sz="2400"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(Doctoral thesis, University of Wales, University College of Swansea). Ethos </a:t>
            </a:r>
            <a:r>
              <a:rPr lang="en-GB" sz="24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https://ethos.bl.uk/OrderDetails.do?uin=uk.bl.ethos.636927</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15712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ED35F5-A78C-0585-0D28-4646EB9966AF}"/>
              </a:ext>
            </a:extLst>
          </p:cNvPr>
          <p:cNvSpPr txBox="1"/>
          <p:nvPr/>
        </p:nvSpPr>
        <p:spPr>
          <a:xfrm>
            <a:off x="509047" y="443060"/>
            <a:ext cx="11001081" cy="6215741"/>
          </a:xfrm>
          <a:prstGeom prst="rect">
            <a:avLst/>
          </a:prstGeom>
          <a:noFill/>
        </p:spPr>
        <p:txBody>
          <a:bodyPr wrap="square" rtlCol="0">
            <a:spAutoFit/>
          </a:bodyPr>
          <a:lstStyle/>
          <a:p>
            <a:pPr>
              <a:lnSpc>
                <a:spcPct val="107000"/>
              </a:lnSpc>
              <a:spcAft>
                <a:spcPts val="800"/>
              </a:spcAft>
            </a:pPr>
            <a:r>
              <a:rPr lang="en-GB" sz="2400" kern="100" dirty="0" err="1">
                <a:solidFill>
                  <a:srgbClr val="585858"/>
                </a:solidFill>
                <a:effectLst/>
                <a:latin typeface="Calibri" panose="020F0502020204030204" pitchFamily="34" charset="0"/>
                <a:ea typeface="Calibri" panose="020F0502020204030204" pitchFamily="34" charset="0"/>
                <a:cs typeface="Calibri" panose="020F0502020204030204" pitchFamily="34" charset="0"/>
              </a:rPr>
              <a:t>Cotgreave</a:t>
            </a:r>
            <a:r>
              <a:rPr lang="en-GB" sz="2400"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 P. (1997). The historian and the dodo. </a:t>
            </a:r>
            <a:r>
              <a:rPr lang="en-GB" sz="2400" i="1"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History Today, 47</a:t>
            </a:r>
            <a:r>
              <a:rPr lang="en-GB" sz="2400" kern="100" dirty="0">
                <a:solidFill>
                  <a:srgbClr val="585858"/>
                </a:solidFill>
                <a:effectLst/>
                <a:latin typeface="Calibri" panose="020F0502020204030204" pitchFamily="34" charset="0"/>
                <a:ea typeface="Calibri" panose="020F0502020204030204" pitchFamily="34" charset="0"/>
                <a:cs typeface="Calibri" panose="020F0502020204030204" pitchFamily="34" charset="0"/>
              </a:rPr>
              <a:t>(1),7. </a:t>
            </a:r>
            <a:r>
              <a:rPr lang="en-GB" sz="2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https://web-p-ebscohost-com.ezproxy.uwtsd.ac.uk/ehost/detail/detail?vid=11&amp;sid=ffc823a4-2471-4449-836f-3831617cf4eb%40redis&amp;bdata=JnNpdGU9ZWhvc3QtbGl2ZQ%3d%3d#AN=9710024353&amp;db=aph</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Evans, R.P (1986). Thomas Pennant (1726-1798): ‘the father of Cambrian tourists’. </a:t>
            </a:r>
            <a:r>
              <a:rPr lang="en-GB" sz="2400" i="1" kern="100" dirty="0">
                <a:effectLst/>
                <a:latin typeface="Calibri" panose="020F0502020204030204" pitchFamily="34" charset="0"/>
                <a:ea typeface="Calibri" panose="020F0502020204030204" pitchFamily="34" charset="0"/>
                <a:cs typeface="Times New Roman" panose="02020603050405020304" pitchFamily="18" charset="0"/>
              </a:rPr>
              <a:t>Welsh History Review, 13</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(1-4),395-417. </a:t>
            </a:r>
            <a:r>
              <a:rPr lang="en-GB" sz="2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https://journals.library.wales/view/1073091/1079586/424#?cv=424&amp;m=12&amp;h=%22thomas%2BOR%2Bpennant%22&amp;xywh=-2630%2C-191%2C7639%2C3819</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Lord, P.  (2005, September 22). Griffith, Moses (1747–1819), watercolour painter and engraver. </a:t>
            </a:r>
            <a:r>
              <a:rPr lang="en-GB" sz="2400" i="1" kern="100" dirty="0">
                <a:solidFill>
                  <a:srgbClr val="2A2A2A"/>
                </a:solidFill>
                <a:effectLst/>
                <a:latin typeface="Calibri" panose="020F0502020204030204" pitchFamily="34" charset="0"/>
                <a:ea typeface="Calibri" panose="020F0502020204030204" pitchFamily="34" charset="0"/>
                <a:cs typeface="Times New Roman" panose="02020603050405020304" pitchFamily="18" charset="0"/>
              </a:rPr>
              <a:t>Oxford Dictionary of National Biography.</a:t>
            </a: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 Retrieved 9 Aug. 2023, from </a:t>
            </a:r>
            <a:r>
              <a:rPr lang="en-GB" sz="24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4"/>
              </a:rPr>
              <a:t>https://www-oxforddnb-com.ezproxy.uwtsd.ac.uk/view/10.1093/ref:odnb/9780198614128.001.0001/odnb-9780198614128-e-11604</a:t>
            </a: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24477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A11987-69A7-437D-A111-1672F970F3B6}"/>
              </a:ext>
            </a:extLst>
          </p:cNvPr>
          <p:cNvSpPr txBox="1"/>
          <p:nvPr/>
        </p:nvSpPr>
        <p:spPr>
          <a:xfrm>
            <a:off x="688157" y="754144"/>
            <a:ext cx="10906812" cy="1846659"/>
          </a:xfrm>
          <a:prstGeom prst="rect">
            <a:avLst/>
          </a:prstGeom>
          <a:noFill/>
        </p:spPr>
        <p:txBody>
          <a:bodyPr wrap="square" rtlCol="0">
            <a:spAutoFit/>
          </a:bodyPr>
          <a:lstStyle/>
          <a:p>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Constantine, M.A. (2014). ‘To trace thy country’s glories to their source’: dangerous history in Thomas Pennant’s </a:t>
            </a:r>
            <a:r>
              <a:rPr lang="en-GB" sz="2400" i="1"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Tour in Wales. </a:t>
            </a: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In P. </a:t>
            </a:r>
            <a:r>
              <a:rPr lang="en-GB" sz="2400" kern="100" dirty="0" err="1">
                <a:solidFill>
                  <a:srgbClr val="2A2A2A"/>
                </a:solidFill>
                <a:effectLst/>
                <a:latin typeface="Calibri" panose="020F0502020204030204" pitchFamily="34" charset="0"/>
                <a:ea typeface="Calibri" panose="020F0502020204030204" pitchFamily="34" charset="0"/>
                <a:cs typeface="Calibri" panose="020F0502020204030204" pitchFamily="34" charset="0"/>
              </a:rPr>
              <a:t>Fermanis</a:t>
            </a: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 &amp; J. Regan (eds.), </a:t>
            </a:r>
            <a:r>
              <a:rPr lang="en-GB" sz="2400" i="1"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Rethinking British Romantic History. </a:t>
            </a:r>
            <a:r>
              <a:rPr lang="en-GB" sz="2400" kern="1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(pp. 121-143). Oxford University Press. </a:t>
            </a:r>
            <a:r>
              <a:rPr lang="en-GB" sz="24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https://academic.oup.com/book/7052/chapter/151421160?login=true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92445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177</TotalTime>
  <Words>946</Words>
  <Application>Microsoft Office PowerPoint</Application>
  <PresentationFormat>Widescreen</PresentationFormat>
  <Paragraphs>29</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Gooding</dc:creator>
  <cp:lastModifiedBy>Ruth Gooding</cp:lastModifiedBy>
  <cp:revision>29</cp:revision>
  <dcterms:created xsi:type="dcterms:W3CDTF">2023-08-30T08:29:30Z</dcterms:created>
  <dcterms:modified xsi:type="dcterms:W3CDTF">2023-09-15T14:52:16Z</dcterms:modified>
</cp:coreProperties>
</file>