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4"/>
  </p:sldMasterIdLst>
  <p:notesMasterIdLst>
    <p:notesMasterId r:id="rId31"/>
  </p:notesMasterIdLst>
  <p:sldIdLst>
    <p:sldId id="256" r:id="rId5"/>
    <p:sldId id="257" r:id="rId6"/>
    <p:sldId id="278" r:id="rId7"/>
    <p:sldId id="280" r:id="rId8"/>
    <p:sldId id="259" r:id="rId9"/>
    <p:sldId id="260" r:id="rId10"/>
    <p:sldId id="258" r:id="rId11"/>
    <p:sldId id="261" r:id="rId12"/>
    <p:sldId id="262" r:id="rId13"/>
    <p:sldId id="263" r:id="rId14"/>
    <p:sldId id="264" r:id="rId15"/>
    <p:sldId id="267" r:id="rId16"/>
    <p:sldId id="268" r:id="rId17"/>
    <p:sldId id="269" r:id="rId18"/>
    <p:sldId id="270" r:id="rId19"/>
    <p:sldId id="279" r:id="rId20"/>
    <p:sldId id="271" r:id="rId21"/>
    <p:sldId id="275" r:id="rId22"/>
    <p:sldId id="276" r:id="rId23"/>
    <p:sldId id="277" r:id="rId24"/>
    <p:sldId id="272" r:id="rId25"/>
    <p:sldId id="273" r:id="rId26"/>
    <p:sldId id="274" r:id="rId27"/>
    <p:sldId id="281" r:id="rId28"/>
    <p:sldId id="266" r:id="rId29"/>
    <p:sldId id="265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14D583-0D4F-4C25-BED7-23BC24013F7B}" v="101" dt="2020-06-09T10:13:01.233"/>
    <p1510:client id="{F6C07AE8-A708-4D9A-A7FA-166FE0C153B5}" v="4" dt="2020-06-08T14:38:56.5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herine Collings (1403114)" userId="S::1403114@student.uwtsd.ac.uk::f6173918-8743-4368-9223-f86897d8618a" providerId="AD" clId="Web-{F6C07AE8-A708-4D9A-A7FA-166FE0C153B5}"/>
    <pc:docChg chg="modSld">
      <pc:chgData name="Catherine Collings (1403114)" userId="S::1403114@student.uwtsd.ac.uk::f6173918-8743-4368-9223-f86897d8618a" providerId="AD" clId="Web-{F6C07AE8-A708-4D9A-A7FA-166FE0C153B5}" dt="2020-06-08T14:38:56.514" v="3" actId="20577"/>
      <pc:docMkLst>
        <pc:docMk/>
      </pc:docMkLst>
      <pc:sldChg chg="modSp">
        <pc:chgData name="Catherine Collings (1403114)" userId="S::1403114@student.uwtsd.ac.uk::f6173918-8743-4368-9223-f86897d8618a" providerId="AD" clId="Web-{F6C07AE8-A708-4D9A-A7FA-166FE0C153B5}" dt="2020-06-08T14:38:56.514" v="2" actId="20577"/>
        <pc:sldMkLst>
          <pc:docMk/>
          <pc:sldMk cId="1549015505" sldId="257"/>
        </pc:sldMkLst>
        <pc:spChg chg="mod">
          <ac:chgData name="Catherine Collings (1403114)" userId="S::1403114@student.uwtsd.ac.uk::f6173918-8743-4368-9223-f86897d8618a" providerId="AD" clId="Web-{F6C07AE8-A708-4D9A-A7FA-166FE0C153B5}" dt="2020-06-08T14:38:56.514" v="2" actId="20577"/>
          <ac:spMkLst>
            <pc:docMk/>
            <pc:sldMk cId="1549015505" sldId="257"/>
            <ac:spMk id="3" creationId="{00000000-0000-0000-0000-000000000000}"/>
          </ac:spMkLst>
        </pc:spChg>
      </pc:sldChg>
    </pc:docChg>
  </pc:docChgLst>
  <pc:docChgLst>
    <pc:chgData name="Heike Griffiths" userId="S::heike.griffiths@uwtsd.ac.uk::bf624fb1-d15e-43bd-8c4d-aa5d1b06c2a1" providerId="AD" clId="Web-{A614D583-0D4F-4C25-BED7-23BC24013F7B}"/>
    <pc:docChg chg="addSld modSld">
      <pc:chgData name="Heike Griffiths" userId="S::heike.griffiths@uwtsd.ac.uk::bf624fb1-d15e-43bd-8c4d-aa5d1b06c2a1" providerId="AD" clId="Web-{A614D583-0D4F-4C25-BED7-23BC24013F7B}" dt="2020-06-09T10:13:00.858" v="99" actId="20577"/>
      <pc:docMkLst>
        <pc:docMk/>
      </pc:docMkLst>
      <pc:sldChg chg="modSp">
        <pc:chgData name="Heike Griffiths" userId="S::heike.griffiths@uwtsd.ac.uk::bf624fb1-d15e-43bd-8c4d-aa5d1b06c2a1" providerId="AD" clId="Web-{A614D583-0D4F-4C25-BED7-23BC24013F7B}" dt="2020-06-09T10:12:59.030" v="97" actId="20577"/>
        <pc:sldMkLst>
          <pc:docMk/>
          <pc:sldMk cId="1853932681" sldId="256"/>
        </pc:sldMkLst>
        <pc:spChg chg="mod">
          <ac:chgData name="Heike Griffiths" userId="S::heike.griffiths@uwtsd.ac.uk::bf624fb1-d15e-43bd-8c4d-aa5d1b06c2a1" providerId="AD" clId="Web-{A614D583-0D4F-4C25-BED7-23BC24013F7B}" dt="2020-06-09T10:12:59.030" v="97" actId="20577"/>
          <ac:spMkLst>
            <pc:docMk/>
            <pc:sldMk cId="1853932681" sldId="256"/>
            <ac:spMk id="3" creationId="{00000000-0000-0000-0000-000000000000}"/>
          </ac:spMkLst>
        </pc:spChg>
      </pc:sldChg>
      <pc:sldChg chg="addSp delSp modSp new mod setBg modClrScheme chgLayout">
        <pc:chgData name="Heike Griffiths" userId="S::heike.griffiths@uwtsd.ac.uk::bf624fb1-d15e-43bd-8c4d-aa5d1b06c2a1" providerId="AD" clId="Web-{A614D583-0D4F-4C25-BED7-23BC24013F7B}" dt="2020-06-09T09:54:21.181" v="86"/>
        <pc:sldMkLst>
          <pc:docMk/>
          <pc:sldMk cId="1080724228" sldId="281"/>
        </pc:sldMkLst>
        <pc:spChg chg="mod ord">
          <ac:chgData name="Heike Griffiths" userId="S::heike.griffiths@uwtsd.ac.uk::bf624fb1-d15e-43bd-8c4d-aa5d1b06c2a1" providerId="AD" clId="Web-{A614D583-0D4F-4C25-BED7-23BC24013F7B}" dt="2020-06-09T09:52:41.806" v="15" actId="20577"/>
          <ac:spMkLst>
            <pc:docMk/>
            <pc:sldMk cId="1080724228" sldId="281"/>
            <ac:spMk id="2" creationId="{CD108AF7-9F4F-404C-8C68-7EBB538C7057}"/>
          </ac:spMkLst>
        </pc:spChg>
        <pc:spChg chg="del mod ord">
          <ac:chgData name="Heike Griffiths" userId="S::heike.griffiths@uwtsd.ac.uk::bf624fb1-d15e-43bd-8c4d-aa5d1b06c2a1" providerId="AD" clId="Web-{A614D583-0D4F-4C25-BED7-23BC24013F7B}" dt="2020-06-09T09:54:21.181" v="86"/>
          <ac:spMkLst>
            <pc:docMk/>
            <pc:sldMk cId="1080724228" sldId="281"/>
            <ac:spMk id="3" creationId="{1BAD1861-F01E-4589-9798-5B946D2C6E2E}"/>
          </ac:spMkLst>
        </pc:spChg>
        <pc:spChg chg="del">
          <ac:chgData name="Heike Griffiths" userId="S::heike.griffiths@uwtsd.ac.uk::bf624fb1-d15e-43bd-8c4d-aa5d1b06c2a1" providerId="AD" clId="Web-{A614D583-0D4F-4C25-BED7-23BC24013F7B}" dt="2020-06-09T09:52:21.712" v="1"/>
          <ac:spMkLst>
            <pc:docMk/>
            <pc:sldMk cId="1080724228" sldId="281"/>
            <ac:spMk id="4" creationId="{563454DD-F9C7-423A-B684-68126930497C}"/>
          </ac:spMkLst>
        </pc:spChg>
        <pc:spChg chg="add del">
          <ac:chgData name="Heike Griffiths" userId="S::heike.griffiths@uwtsd.ac.uk::bf624fb1-d15e-43bd-8c4d-aa5d1b06c2a1" providerId="AD" clId="Web-{A614D583-0D4F-4C25-BED7-23BC24013F7B}" dt="2020-06-09T09:54:21.181" v="86"/>
          <ac:spMkLst>
            <pc:docMk/>
            <pc:sldMk cId="1080724228" sldId="281"/>
            <ac:spMk id="8" creationId="{5118BA95-03E7-41B7-B442-0AF8C0A7FF68}"/>
          </ac:spMkLst>
        </pc:spChg>
        <pc:spChg chg="add del">
          <ac:chgData name="Heike Griffiths" userId="S::heike.griffiths@uwtsd.ac.uk::bf624fb1-d15e-43bd-8c4d-aa5d1b06c2a1" providerId="AD" clId="Web-{A614D583-0D4F-4C25-BED7-23BC24013F7B}" dt="2020-06-09T09:54:21.181" v="86"/>
          <ac:spMkLst>
            <pc:docMk/>
            <pc:sldMk cId="1080724228" sldId="281"/>
            <ac:spMk id="14" creationId="{AD9B3EAD-A2B3-42C4-927C-3455E3E69EE6}"/>
          </ac:spMkLst>
        </pc:spChg>
        <pc:spChg chg="add">
          <ac:chgData name="Heike Griffiths" userId="S::heike.griffiths@uwtsd.ac.uk::bf624fb1-d15e-43bd-8c4d-aa5d1b06c2a1" providerId="AD" clId="Web-{A614D583-0D4F-4C25-BED7-23BC24013F7B}" dt="2020-06-09T09:54:21.181" v="86"/>
          <ac:spMkLst>
            <pc:docMk/>
            <pc:sldMk cId="1080724228" sldId="281"/>
            <ac:spMk id="20" creationId="{5118BA95-03E7-41B7-B442-0AF8C0A7FF68}"/>
          </ac:spMkLst>
        </pc:spChg>
        <pc:spChg chg="add">
          <ac:chgData name="Heike Griffiths" userId="S::heike.griffiths@uwtsd.ac.uk::bf624fb1-d15e-43bd-8c4d-aa5d1b06c2a1" providerId="AD" clId="Web-{A614D583-0D4F-4C25-BED7-23BC24013F7B}" dt="2020-06-09T09:54:21.181" v="86"/>
          <ac:spMkLst>
            <pc:docMk/>
            <pc:sldMk cId="1080724228" sldId="281"/>
            <ac:spMk id="22" creationId="{059D8741-EAD6-41B1-A882-70D70FC35821}"/>
          </ac:spMkLst>
        </pc:spChg>
        <pc:spChg chg="add">
          <ac:chgData name="Heike Griffiths" userId="S::heike.griffiths@uwtsd.ac.uk::bf624fb1-d15e-43bd-8c4d-aa5d1b06c2a1" providerId="AD" clId="Web-{A614D583-0D4F-4C25-BED7-23BC24013F7B}" dt="2020-06-09T09:54:21.181" v="86"/>
          <ac:spMkLst>
            <pc:docMk/>
            <pc:sldMk cId="1080724228" sldId="281"/>
            <ac:spMk id="24" creationId="{45444F36-3103-4D11-A25F-C054D4606DA4}"/>
          </ac:spMkLst>
        </pc:spChg>
        <pc:spChg chg="add">
          <ac:chgData name="Heike Griffiths" userId="S::heike.griffiths@uwtsd.ac.uk::bf624fb1-d15e-43bd-8c4d-aa5d1b06c2a1" providerId="AD" clId="Web-{A614D583-0D4F-4C25-BED7-23BC24013F7B}" dt="2020-06-09T09:54:21.181" v="86"/>
          <ac:spMkLst>
            <pc:docMk/>
            <pc:sldMk cId="1080724228" sldId="281"/>
            <ac:spMk id="26" creationId="{AD9B3EAD-A2B3-42C4-927C-3455E3E69EE6}"/>
          </ac:spMkLst>
        </pc:spChg>
        <pc:grpChg chg="add del">
          <ac:chgData name="Heike Griffiths" userId="S::heike.griffiths@uwtsd.ac.uk::bf624fb1-d15e-43bd-8c4d-aa5d1b06c2a1" providerId="AD" clId="Web-{A614D583-0D4F-4C25-BED7-23BC24013F7B}" dt="2020-06-09T09:54:21.181" v="86"/>
          <ac:grpSpMkLst>
            <pc:docMk/>
            <pc:sldMk cId="1080724228" sldId="281"/>
            <ac:grpSpMk id="10" creationId="{E799C3D5-7D55-4046-808C-F290F456D6EF}"/>
          </ac:grpSpMkLst>
        </pc:grpChg>
        <pc:graphicFrameChg chg="add">
          <ac:chgData name="Heike Griffiths" userId="S::heike.griffiths@uwtsd.ac.uk::bf624fb1-d15e-43bd-8c4d-aa5d1b06c2a1" providerId="AD" clId="Web-{A614D583-0D4F-4C25-BED7-23BC24013F7B}" dt="2020-06-09T09:54:21.181" v="86"/>
          <ac:graphicFrameMkLst>
            <pc:docMk/>
            <pc:sldMk cId="1080724228" sldId="281"/>
            <ac:graphicFrameMk id="16" creationId="{56F2A0F6-4E24-4B3D-B6C3-394DEADAD3F0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5289C8-311E-44AD-85F0-3787BF55D8F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59E0E16-18A2-45F7-9855-146646B9F855}">
      <dgm:prSet/>
      <dgm:spPr/>
      <dgm:t>
        <a:bodyPr/>
        <a:lstStyle/>
        <a:p>
          <a:r>
            <a:rPr lang="en-GB"/>
            <a:t>Policy responses: </a:t>
          </a:r>
          <a:endParaRPr lang="en-US"/>
        </a:p>
      </dgm:t>
    </dgm:pt>
    <dgm:pt modelId="{69A45604-53E0-487F-A2DD-B62A7FD4BB8B}" type="parTrans" cxnId="{7A627629-FEF2-4B26-8CE5-A2B582AE44F2}">
      <dgm:prSet/>
      <dgm:spPr/>
      <dgm:t>
        <a:bodyPr/>
        <a:lstStyle/>
        <a:p>
          <a:endParaRPr lang="en-US"/>
        </a:p>
      </dgm:t>
    </dgm:pt>
    <dgm:pt modelId="{0BC7F14B-8089-4DBE-B474-FB4A77EE693A}" type="sibTrans" cxnId="{7A627629-FEF2-4B26-8CE5-A2B582AE44F2}">
      <dgm:prSet/>
      <dgm:spPr/>
      <dgm:t>
        <a:bodyPr/>
        <a:lstStyle/>
        <a:p>
          <a:endParaRPr lang="en-US"/>
        </a:p>
      </dgm:t>
    </dgm:pt>
    <dgm:pt modelId="{D781F23B-8E22-4DEC-9971-937155E113C4}">
      <dgm:prSet/>
      <dgm:spPr/>
      <dgm:t>
        <a:bodyPr/>
        <a:lstStyle/>
        <a:p>
          <a:r>
            <a:rPr lang="en-GB"/>
            <a:t>Flying Start</a:t>
          </a:r>
          <a:endParaRPr lang="en-US"/>
        </a:p>
      </dgm:t>
    </dgm:pt>
    <dgm:pt modelId="{0430BCE7-9237-4350-A22D-5DC8C5F9F9DC}" type="parTrans" cxnId="{14FE685D-034F-42F0-A5BD-08FE8405055C}">
      <dgm:prSet/>
      <dgm:spPr/>
      <dgm:t>
        <a:bodyPr/>
        <a:lstStyle/>
        <a:p>
          <a:endParaRPr lang="en-US"/>
        </a:p>
      </dgm:t>
    </dgm:pt>
    <dgm:pt modelId="{62BEA0F9-6ACB-4DBB-A6BA-87299879F882}" type="sibTrans" cxnId="{14FE685D-034F-42F0-A5BD-08FE8405055C}">
      <dgm:prSet/>
      <dgm:spPr/>
      <dgm:t>
        <a:bodyPr/>
        <a:lstStyle/>
        <a:p>
          <a:endParaRPr lang="en-US"/>
        </a:p>
      </dgm:t>
    </dgm:pt>
    <dgm:pt modelId="{50A20859-DA06-429A-8CB0-E0E646DA7EEB}">
      <dgm:prSet/>
      <dgm:spPr/>
      <dgm:t>
        <a:bodyPr/>
        <a:lstStyle/>
        <a:p>
          <a:r>
            <a:rPr lang="en-GB"/>
            <a:t>EMA</a:t>
          </a:r>
          <a:endParaRPr lang="en-US"/>
        </a:p>
      </dgm:t>
    </dgm:pt>
    <dgm:pt modelId="{7BDDE520-4303-4C45-9B36-17C15AEA2D90}" type="parTrans" cxnId="{C96065F4-2A37-408D-9925-708A7178DAF1}">
      <dgm:prSet/>
      <dgm:spPr/>
      <dgm:t>
        <a:bodyPr/>
        <a:lstStyle/>
        <a:p>
          <a:endParaRPr lang="en-US"/>
        </a:p>
      </dgm:t>
    </dgm:pt>
    <dgm:pt modelId="{00383C20-B658-4C88-8A54-6490EDF5DAD6}" type="sibTrans" cxnId="{C96065F4-2A37-408D-9925-708A7178DAF1}">
      <dgm:prSet/>
      <dgm:spPr/>
      <dgm:t>
        <a:bodyPr/>
        <a:lstStyle/>
        <a:p>
          <a:endParaRPr lang="en-US"/>
        </a:p>
      </dgm:t>
    </dgm:pt>
    <dgm:pt modelId="{A82F3E1F-2AA5-4379-9E32-9BA7355534CA}">
      <dgm:prSet/>
      <dgm:spPr/>
      <dgm:t>
        <a:bodyPr/>
        <a:lstStyle/>
        <a:p>
          <a:r>
            <a:rPr lang="en-GB"/>
            <a:t>PDG</a:t>
          </a:r>
          <a:endParaRPr lang="en-US"/>
        </a:p>
      </dgm:t>
    </dgm:pt>
    <dgm:pt modelId="{E1AFBAA4-965C-48B6-8AC7-6FEFDE37910E}" type="parTrans" cxnId="{DC91191A-3285-4460-A785-9C5A6B1972BC}">
      <dgm:prSet/>
      <dgm:spPr/>
      <dgm:t>
        <a:bodyPr/>
        <a:lstStyle/>
        <a:p>
          <a:endParaRPr lang="en-US"/>
        </a:p>
      </dgm:t>
    </dgm:pt>
    <dgm:pt modelId="{126E9EBB-AEB4-4E59-8D05-9A8653E0215E}" type="sibTrans" cxnId="{DC91191A-3285-4460-A785-9C5A6B1972BC}">
      <dgm:prSet/>
      <dgm:spPr/>
      <dgm:t>
        <a:bodyPr/>
        <a:lstStyle/>
        <a:p>
          <a:endParaRPr lang="en-US"/>
        </a:p>
      </dgm:t>
    </dgm:pt>
    <dgm:pt modelId="{7EE5E577-A15F-4A42-824D-DE6770B3C16C}">
      <dgm:prSet/>
      <dgm:spPr/>
      <dgm:t>
        <a:bodyPr/>
        <a:lstStyle/>
        <a:p>
          <a:r>
            <a:rPr lang="en-GB"/>
            <a:t>Welfare Reform </a:t>
          </a:r>
          <a:endParaRPr lang="en-US"/>
        </a:p>
      </dgm:t>
    </dgm:pt>
    <dgm:pt modelId="{CCD957C8-4C46-48B7-9C38-3238D364FAE5}" type="parTrans" cxnId="{8F44F78A-7155-4B31-AD92-A5343E948338}">
      <dgm:prSet/>
      <dgm:spPr/>
      <dgm:t>
        <a:bodyPr/>
        <a:lstStyle/>
        <a:p>
          <a:endParaRPr lang="en-US"/>
        </a:p>
      </dgm:t>
    </dgm:pt>
    <dgm:pt modelId="{03B494BF-C866-4576-BC41-0436AAF5DEFB}" type="sibTrans" cxnId="{8F44F78A-7155-4B31-AD92-A5343E948338}">
      <dgm:prSet/>
      <dgm:spPr/>
      <dgm:t>
        <a:bodyPr/>
        <a:lstStyle/>
        <a:p>
          <a:endParaRPr lang="en-US"/>
        </a:p>
      </dgm:t>
    </dgm:pt>
    <dgm:pt modelId="{035EE073-3800-4BC1-B71F-F184DDE9D450}">
      <dgm:prSet/>
      <dgm:spPr/>
      <dgm:t>
        <a:bodyPr/>
        <a:lstStyle/>
        <a:p>
          <a:r>
            <a:rPr lang="en-GB"/>
            <a:t>Application of theories</a:t>
          </a:r>
          <a:endParaRPr lang="en-US"/>
        </a:p>
      </dgm:t>
    </dgm:pt>
    <dgm:pt modelId="{78153ADF-590A-4AA0-8C15-3BDC86D0EEA7}" type="parTrans" cxnId="{0DB85C11-2D1B-41CD-8DE4-CC6B92A37177}">
      <dgm:prSet/>
      <dgm:spPr/>
      <dgm:t>
        <a:bodyPr/>
        <a:lstStyle/>
        <a:p>
          <a:endParaRPr lang="en-US"/>
        </a:p>
      </dgm:t>
    </dgm:pt>
    <dgm:pt modelId="{A0AD2906-62B2-458E-8495-A5911A5CE59D}" type="sibTrans" cxnId="{0DB85C11-2D1B-41CD-8DE4-CC6B92A37177}">
      <dgm:prSet/>
      <dgm:spPr/>
      <dgm:t>
        <a:bodyPr/>
        <a:lstStyle/>
        <a:p>
          <a:endParaRPr lang="en-US"/>
        </a:p>
      </dgm:t>
    </dgm:pt>
    <dgm:pt modelId="{51A08E57-D442-429C-930B-B7865102339F}">
      <dgm:prSet/>
      <dgm:spPr/>
      <dgm:t>
        <a:bodyPr/>
        <a:lstStyle/>
        <a:p>
          <a:r>
            <a:rPr lang="en-GB"/>
            <a:t>Levitas</a:t>
          </a:r>
          <a:endParaRPr lang="en-US"/>
        </a:p>
      </dgm:t>
    </dgm:pt>
    <dgm:pt modelId="{E6CEAA77-E37C-4652-8785-F21746660DBD}" type="parTrans" cxnId="{3EEF38B1-79AE-460E-AF44-A9BB26C9DC23}">
      <dgm:prSet/>
      <dgm:spPr/>
      <dgm:t>
        <a:bodyPr/>
        <a:lstStyle/>
        <a:p>
          <a:endParaRPr lang="en-US"/>
        </a:p>
      </dgm:t>
    </dgm:pt>
    <dgm:pt modelId="{17A49C34-10E4-407A-B3AA-616FB9817EBE}" type="sibTrans" cxnId="{3EEF38B1-79AE-460E-AF44-A9BB26C9DC23}">
      <dgm:prSet/>
      <dgm:spPr/>
      <dgm:t>
        <a:bodyPr/>
        <a:lstStyle/>
        <a:p>
          <a:endParaRPr lang="en-US"/>
        </a:p>
      </dgm:t>
    </dgm:pt>
    <dgm:pt modelId="{DE930400-3EAA-494C-B3DF-6ECF44F1836B}">
      <dgm:prSet/>
      <dgm:spPr/>
      <dgm:t>
        <a:bodyPr/>
        <a:lstStyle/>
        <a:p>
          <a:r>
            <a:rPr lang="en-GB"/>
            <a:t>Arnstein</a:t>
          </a:r>
          <a:endParaRPr lang="en-US"/>
        </a:p>
      </dgm:t>
    </dgm:pt>
    <dgm:pt modelId="{41541E7F-5F54-41E0-92C5-7DB6D9DDCD60}" type="parTrans" cxnId="{44F080C1-A34F-41B4-80E3-EB5AEE2CFC2A}">
      <dgm:prSet/>
      <dgm:spPr/>
      <dgm:t>
        <a:bodyPr/>
        <a:lstStyle/>
        <a:p>
          <a:endParaRPr lang="en-US"/>
        </a:p>
      </dgm:t>
    </dgm:pt>
    <dgm:pt modelId="{8BBB47C7-456D-4544-8882-6E1477CC8DF0}" type="sibTrans" cxnId="{44F080C1-A34F-41B4-80E3-EB5AEE2CFC2A}">
      <dgm:prSet/>
      <dgm:spPr/>
      <dgm:t>
        <a:bodyPr/>
        <a:lstStyle/>
        <a:p>
          <a:endParaRPr lang="en-US"/>
        </a:p>
      </dgm:t>
    </dgm:pt>
    <dgm:pt modelId="{0B79328A-3C39-43F7-A8F9-8A6E00BF9635}">
      <dgm:prSet/>
      <dgm:spPr/>
      <dgm:t>
        <a:bodyPr/>
        <a:lstStyle/>
        <a:p>
          <a:r>
            <a:rPr lang="en-GB"/>
            <a:t>Maslow</a:t>
          </a:r>
          <a:endParaRPr lang="en-US"/>
        </a:p>
      </dgm:t>
    </dgm:pt>
    <dgm:pt modelId="{C356CEDC-DCF8-48B7-9CE8-D5DA1F46BF08}" type="parTrans" cxnId="{1677D0C4-6A37-4A6E-BBA0-D0525219A903}">
      <dgm:prSet/>
      <dgm:spPr/>
      <dgm:t>
        <a:bodyPr/>
        <a:lstStyle/>
        <a:p>
          <a:endParaRPr lang="en-US"/>
        </a:p>
      </dgm:t>
    </dgm:pt>
    <dgm:pt modelId="{8E83DAE5-C9F8-4973-8604-5C4902C615A1}" type="sibTrans" cxnId="{1677D0C4-6A37-4A6E-BBA0-D0525219A903}">
      <dgm:prSet/>
      <dgm:spPr/>
      <dgm:t>
        <a:bodyPr/>
        <a:lstStyle/>
        <a:p>
          <a:endParaRPr lang="en-US"/>
        </a:p>
      </dgm:t>
    </dgm:pt>
    <dgm:pt modelId="{D6A23A3B-37B3-44CB-8773-5F8F6B0B7DCD}">
      <dgm:prSet/>
      <dgm:spPr/>
      <dgm:t>
        <a:bodyPr/>
        <a:lstStyle/>
        <a:p>
          <a:r>
            <a:rPr lang="en-GB"/>
            <a:t>Bronfenbrenner </a:t>
          </a:r>
          <a:endParaRPr lang="en-US"/>
        </a:p>
      </dgm:t>
    </dgm:pt>
    <dgm:pt modelId="{70B10910-F653-4312-AE9A-3766C98BE6B6}" type="parTrans" cxnId="{165AB65E-03D5-4E52-9D63-3EE0EFA4A6E5}">
      <dgm:prSet/>
      <dgm:spPr/>
      <dgm:t>
        <a:bodyPr/>
        <a:lstStyle/>
        <a:p>
          <a:endParaRPr lang="en-US"/>
        </a:p>
      </dgm:t>
    </dgm:pt>
    <dgm:pt modelId="{9A96AB7E-3570-4A42-BB7C-77425506D54E}" type="sibTrans" cxnId="{165AB65E-03D5-4E52-9D63-3EE0EFA4A6E5}">
      <dgm:prSet/>
      <dgm:spPr/>
      <dgm:t>
        <a:bodyPr/>
        <a:lstStyle/>
        <a:p>
          <a:endParaRPr lang="en-US"/>
        </a:p>
      </dgm:t>
    </dgm:pt>
    <dgm:pt modelId="{9E7D80A5-D269-4F38-B48B-239BF8C1B231}" type="pres">
      <dgm:prSet presAssocID="{8B5289C8-311E-44AD-85F0-3787BF55D8FE}" presName="linear" presStyleCnt="0">
        <dgm:presLayoutVars>
          <dgm:animLvl val="lvl"/>
          <dgm:resizeHandles val="exact"/>
        </dgm:presLayoutVars>
      </dgm:prSet>
      <dgm:spPr/>
    </dgm:pt>
    <dgm:pt modelId="{68F9A637-0CB1-4E44-949B-26824723ACC6}" type="pres">
      <dgm:prSet presAssocID="{B59E0E16-18A2-45F7-9855-146646B9F85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4CF1CED-55B5-4A95-8921-CC5D7D649BC5}" type="pres">
      <dgm:prSet presAssocID="{B59E0E16-18A2-45F7-9855-146646B9F855}" presName="childText" presStyleLbl="revTx" presStyleIdx="0" presStyleCnt="1">
        <dgm:presLayoutVars>
          <dgm:bulletEnabled val="1"/>
        </dgm:presLayoutVars>
      </dgm:prSet>
      <dgm:spPr/>
    </dgm:pt>
    <dgm:pt modelId="{39C92B91-11DC-4935-8284-CEBA8BB6CF92}" type="pres">
      <dgm:prSet presAssocID="{035EE073-3800-4BC1-B71F-F184DDE9D45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F4D1CE7-B306-471A-8A7B-54A840F6E800}" type="pres">
      <dgm:prSet presAssocID="{A0AD2906-62B2-458E-8495-A5911A5CE59D}" presName="spacer" presStyleCnt="0"/>
      <dgm:spPr/>
    </dgm:pt>
    <dgm:pt modelId="{133948F9-FA5E-4FB0-9F44-F6AAEF70D0CF}" type="pres">
      <dgm:prSet presAssocID="{51A08E57-D442-429C-930B-B7865102339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80277F5-6968-42CE-8962-BACCF8ABF168}" type="pres">
      <dgm:prSet presAssocID="{17A49C34-10E4-407A-B3AA-616FB9817EBE}" presName="spacer" presStyleCnt="0"/>
      <dgm:spPr/>
    </dgm:pt>
    <dgm:pt modelId="{27050277-6766-441F-B4FC-B5BDF180E27C}" type="pres">
      <dgm:prSet presAssocID="{DE930400-3EAA-494C-B3DF-6ECF44F1836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CD6F10E-D09D-4523-A6EE-94EA239A69BC}" type="pres">
      <dgm:prSet presAssocID="{8BBB47C7-456D-4544-8882-6E1477CC8DF0}" presName="spacer" presStyleCnt="0"/>
      <dgm:spPr/>
    </dgm:pt>
    <dgm:pt modelId="{36FC26D4-909A-47A7-9802-87935D25DB0E}" type="pres">
      <dgm:prSet presAssocID="{0B79328A-3C39-43F7-A8F9-8A6E00BF963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0EF1F64-21D4-4E49-8A10-A9D9A9684F4A}" type="pres">
      <dgm:prSet presAssocID="{8E83DAE5-C9F8-4973-8604-5C4902C615A1}" presName="spacer" presStyleCnt="0"/>
      <dgm:spPr/>
    </dgm:pt>
    <dgm:pt modelId="{37594408-3CDA-48FE-98CE-228F2E237E72}" type="pres">
      <dgm:prSet presAssocID="{D6A23A3B-37B3-44CB-8773-5F8F6B0B7DC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84A3A0C-E7AD-42AE-97D9-C1A4F6BB251B}" type="presOf" srcId="{51A08E57-D442-429C-930B-B7865102339F}" destId="{133948F9-FA5E-4FB0-9F44-F6AAEF70D0CF}" srcOrd="0" destOrd="0" presId="urn:microsoft.com/office/officeart/2005/8/layout/vList2"/>
    <dgm:cxn modelId="{0DB85C11-2D1B-41CD-8DE4-CC6B92A37177}" srcId="{8B5289C8-311E-44AD-85F0-3787BF55D8FE}" destId="{035EE073-3800-4BC1-B71F-F184DDE9D450}" srcOrd="1" destOrd="0" parTransId="{78153ADF-590A-4AA0-8C15-3BDC86D0EEA7}" sibTransId="{A0AD2906-62B2-458E-8495-A5911A5CE59D}"/>
    <dgm:cxn modelId="{DC91191A-3285-4460-A785-9C5A6B1972BC}" srcId="{B59E0E16-18A2-45F7-9855-146646B9F855}" destId="{A82F3E1F-2AA5-4379-9E32-9BA7355534CA}" srcOrd="2" destOrd="0" parTransId="{E1AFBAA4-965C-48B6-8AC7-6FEFDE37910E}" sibTransId="{126E9EBB-AEB4-4E59-8D05-9A8653E0215E}"/>
    <dgm:cxn modelId="{7DDDA626-E38C-4453-9DD7-BFD336DD05DE}" type="presOf" srcId="{D6A23A3B-37B3-44CB-8773-5F8F6B0B7DCD}" destId="{37594408-3CDA-48FE-98CE-228F2E237E72}" srcOrd="0" destOrd="0" presId="urn:microsoft.com/office/officeart/2005/8/layout/vList2"/>
    <dgm:cxn modelId="{92796227-4B75-4C0C-BF51-738794A46D26}" type="presOf" srcId="{DE930400-3EAA-494C-B3DF-6ECF44F1836B}" destId="{27050277-6766-441F-B4FC-B5BDF180E27C}" srcOrd="0" destOrd="0" presId="urn:microsoft.com/office/officeart/2005/8/layout/vList2"/>
    <dgm:cxn modelId="{7A627629-FEF2-4B26-8CE5-A2B582AE44F2}" srcId="{8B5289C8-311E-44AD-85F0-3787BF55D8FE}" destId="{B59E0E16-18A2-45F7-9855-146646B9F855}" srcOrd="0" destOrd="0" parTransId="{69A45604-53E0-487F-A2DD-B62A7FD4BB8B}" sibTransId="{0BC7F14B-8089-4DBE-B474-FB4A77EE693A}"/>
    <dgm:cxn modelId="{14FE685D-034F-42F0-A5BD-08FE8405055C}" srcId="{B59E0E16-18A2-45F7-9855-146646B9F855}" destId="{D781F23B-8E22-4DEC-9971-937155E113C4}" srcOrd="0" destOrd="0" parTransId="{0430BCE7-9237-4350-A22D-5DC8C5F9F9DC}" sibTransId="{62BEA0F9-6ACB-4DBB-A6BA-87299879F882}"/>
    <dgm:cxn modelId="{165AB65E-03D5-4E52-9D63-3EE0EFA4A6E5}" srcId="{8B5289C8-311E-44AD-85F0-3787BF55D8FE}" destId="{D6A23A3B-37B3-44CB-8773-5F8F6B0B7DCD}" srcOrd="5" destOrd="0" parTransId="{70B10910-F653-4312-AE9A-3766C98BE6B6}" sibTransId="{9A96AB7E-3570-4A42-BB7C-77425506D54E}"/>
    <dgm:cxn modelId="{9DF2AE65-2F7B-4A25-BAE5-930808F27268}" type="presOf" srcId="{8B5289C8-311E-44AD-85F0-3787BF55D8FE}" destId="{9E7D80A5-D269-4F38-B48B-239BF8C1B231}" srcOrd="0" destOrd="0" presId="urn:microsoft.com/office/officeart/2005/8/layout/vList2"/>
    <dgm:cxn modelId="{2AB10367-2FB5-4C5B-B68C-A64471E7387E}" type="presOf" srcId="{7EE5E577-A15F-4A42-824D-DE6770B3C16C}" destId="{04CF1CED-55B5-4A95-8921-CC5D7D649BC5}" srcOrd="0" destOrd="3" presId="urn:microsoft.com/office/officeart/2005/8/layout/vList2"/>
    <dgm:cxn modelId="{923F3573-CB23-4937-9CD2-5CD923F10096}" type="presOf" srcId="{035EE073-3800-4BC1-B71F-F184DDE9D450}" destId="{39C92B91-11DC-4935-8284-CEBA8BB6CF92}" srcOrd="0" destOrd="0" presId="urn:microsoft.com/office/officeart/2005/8/layout/vList2"/>
    <dgm:cxn modelId="{546C7A7A-6558-4127-BDAE-D22BD9F2ECA4}" type="presOf" srcId="{B59E0E16-18A2-45F7-9855-146646B9F855}" destId="{68F9A637-0CB1-4E44-949B-26824723ACC6}" srcOrd="0" destOrd="0" presId="urn:microsoft.com/office/officeart/2005/8/layout/vList2"/>
    <dgm:cxn modelId="{8F44F78A-7155-4B31-AD92-A5343E948338}" srcId="{B59E0E16-18A2-45F7-9855-146646B9F855}" destId="{7EE5E577-A15F-4A42-824D-DE6770B3C16C}" srcOrd="3" destOrd="0" parTransId="{CCD957C8-4C46-48B7-9C38-3238D364FAE5}" sibTransId="{03B494BF-C866-4576-BC41-0436AAF5DEFB}"/>
    <dgm:cxn modelId="{3C5C1298-6717-48A8-922F-721F0CA94611}" type="presOf" srcId="{50A20859-DA06-429A-8CB0-E0E646DA7EEB}" destId="{04CF1CED-55B5-4A95-8921-CC5D7D649BC5}" srcOrd="0" destOrd="1" presId="urn:microsoft.com/office/officeart/2005/8/layout/vList2"/>
    <dgm:cxn modelId="{3EEF38B1-79AE-460E-AF44-A9BB26C9DC23}" srcId="{8B5289C8-311E-44AD-85F0-3787BF55D8FE}" destId="{51A08E57-D442-429C-930B-B7865102339F}" srcOrd="2" destOrd="0" parTransId="{E6CEAA77-E37C-4652-8785-F21746660DBD}" sibTransId="{17A49C34-10E4-407A-B3AA-616FB9817EBE}"/>
    <dgm:cxn modelId="{82CCA4B6-905F-433D-848D-19E07DD9D4D2}" type="presOf" srcId="{A82F3E1F-2AA5-4379-9E32-9BA7355534CA}" destId="{04CF1CED-55B5-4A95-8921-CC5D7D649BC5}" srcOrd="0" destOrd="2" presId="urn:microsoft.com/office/officeart/2005/8/layout/vList2"/>
    <dgm:cxn modelId="{70C2E8BB-019C-4C3E-A76F-6BF4E647D01C}" type="presOf" srcId="{0B79328A-3C39-43F7-A8F9-8A6E00BF9635}" destId="{36FC26D4-909A-47A7-9802-87935D25DB0E}" srcOrd="0" destOrd="0" presId="urn:microsoft.com/office/officeart/2005/8/layout/vList2"/>
    <dgm:cxn modelId="{44F080C1-A34F-41B4-80E3-EB5AEE2CFC2A}" srcId="{8B5289C8-311E-44AD-85F0-3787BF55D8FE}" destId="{DE930400-3EAA-494C-B3DF-6ECF44F1836B}" srcOrd="3" destOrd="0" parTransId="{41541E7F-5F54-41E0-92C5-7DB6D9DDCD60}" sibTransId="{8BBB47C7-456D-4544-8882-6E1477CC8DF0}"/>
    <dgm:cxn modelId="{1677D0C4-6A37-4A6E-BBA0-D0525219A903}" srcId="{8B5289C8-311E-44AD-85F0-3787BF55D8FE}" destId="{0B79328A-3C39-43F7-A8F9-8A6E00BF9635}" srcOrd="4" destOrd="0" parTransId="{C356CEDC-DCF8-48B7-9CE8-D5DA1F46BF08}" sibTransId="{8E83DAE5-C9F8-4973-8604-5C4902C615A1}"/>
    <dgm:cxn modelId="{AC6180CA-B783-4DAE-8F17-A7FFB1ADA17D}" type="presOf" srcId="{D781F23B-8E22-4DEC-9971-937155E113C4}" destId="{04CF1CED-55B5-4A95-8921-CC5D7D649BC5}" srcOrd="0" destOrd="0" presId="urn:microsoft.com/office/officeart/2005/8/layout/vList2"/>
    <dgm:cxn modelId="{C96065F4-2A37-408D-9925-708A7178DAF1}" srcId="{B59E0E16-18A2-45F7-9855-146646B9F855}" destId="{50A20859-DA06-429A-8CB0-E0E646DA7EEB}" srcOrd="1" destOrd="0" parTransId="{7BDDE520-4303-4C45-9B36-17C15AEA2D90}" sibTransId="{00383C20-B658-4C88-8A54-6490EDF5DAD6}"/>
    <dgm:cxn modelId="{273F7350-60CF-4589-947F-E0A88612BDB0}" type="presParOf" srcId="{9E7D80A5-D269-4F38-B48B-239BF8C1B231}" destId="{68F9A637-0CB1-4E44-949B-26824723ACC6}" srcOrd="0" destOrd="0" presId="urn:microsoft.com/office/officeart/2005/8/layout/vList2"/>
    <dgm:cxn modelId="{D5259A09-7EEB-4224-893A-2941506ABED9}" type="presParOf" srcId="{9E7D80A5-D269-4F38-B48B-239BF8C1B231}" destId="{04CF1CED-55B5-4A95-8921-CC5D7D649BC5}" srcOrd="1" destOrd="0" presId="urn:microsoft.com/office/officeart/2005/8/layout/vList2"/>
    <dgm:cxn modelId="{9F592221-A021-4B10-A462-D2217DDBA92C}" type="presParOf" srcId="{9E7D80A5-D269-4F38-B48B-239BF8C1B231}" destId="{39C92B91-11DC-4935-8284-CEBA8BB6CF92}" srcOrd="2" destOrd="0" presId="urn:microsoft.com/office/officeart/2005/8/layout/vList2"/>
    <dgm:cxn modelId="{535649EB-B8B8-4694-AECA-26B10C86BC1B}" type="presParOf" srcId="{9E7D80A5-D269-4F38-B48B-239BF8C1B231}" destId="{FF4D1CE7-B306-471A-8A7B-54A840F6E800}" srcOrd="3" destOrd="0" presId="urn:microsoft.com/office/officeart/2005/8/layout/vList2"/>
    <dgm:cxn modelId="{1B334074-F2ED-4C92-A3F3-DBE610357963}" type="presParOf" srcId="{9E7D80A5-D269-4F38-B48B-239BF8C1B231}" destId="{133948F9-FA5E-4FB0-9F44-F6AAEF70D0CF}" srcOrd="4" destOrd="0" presId="urn:microsoft.com/office/officeart/2005/8/layout/vList2"/>
    <dgm:cxn modelId="{EA626745-6A0D-48DE-AAC2-05109E3285FD}" type="presParOf" srcId="{9E7D80A5-D269-4F38-B48B-239BF8C1B231}" destId="{B80277F5-6968-42CE-8962-BACCF8ABF168}" srcOrd="5" destOrd="0" presId="urn:microsoft.com/office/officeart/2005/8/layout/vList2"/>
    <dgm:cxn modelId="{BF501732-9AFC-453C-BF9C-5C0A6DB18961}" type="presParOf" srcId="{9E7D80A5-D269-4F38-B48B-239BF8C1B231}" destId="{27050277-6766-441F-B4FC-B5BDF180E27C}" srcOrd="6" destOrd="0" presId="urn:microsoft.com/office/officeart/2005/8/layout/vList2"/>
    <dgm:cxn modelId="{04CDB0DE-709D-452A-94C3-8C9F5DA548D9}" type="presParOf" srcId="{9E7D80A5-D269-4F38-B48B-239BF8C1B231}" destId="{DCD6F10E-D09D-4523-A6EE-94EA239A69BC}" srcOrd="7" destOrd="0" presId="urn:microsoft.com/office/officeart/2005/8/layout/vList2"/>
    <dgm:cxn modelId="{8367D8A3-96FD-4C73-8977-327173B089FB}" type="presParOf" srcId="{9E7D80A5-D269-4F38-B48B-239BF8C1B231}" destId="{36FC26D4-909A-47A7-9802-87935D25DB0E}" srcOrd="8" destOrd="0" presId="urn:microsoft.com/office/officeart/2005/8/layout/vList2"/>
    <dgm:cxn modelId="{CB9DBE30-8BE6-4512-8F93-87E6E5F3F41C}" type="presParOf" srcId="{9E7D80A5-D269-4F38-B48B-239BF8C1B231}" destId="{E0EF1F64-21D4-4E49-8A10-A9D9A9684F4A}" srcOrd="9" destOrd="0" presId="urn:microsoft.com/office/officeart/2005/8/layout/vList2"/>
    <dgm:cxn modelId="{D339FB00-01C6-416D-8D86-26A0D68F3689}" type="presParOf" srcId="{9E7D80A5-D269-4F38-B48B-239BF8C1B231}" destId="{37594408-3CDA-48FE-98CE-228F2E237E7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F9A637-0CB1-4E44-949B-26824723ACC6}">
      <dsp:nvSpPr>
        <dsp:cNvPr id="0" name=""/>
        <dsp:cNvSpPr/>
      </dsp:nvSpPr>
      <dsp:spPr>
        <a:xfrm>
          <a:off x="0" y="69257"/>
          <a:ext cx="5141912" cy="608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Policy responses: </a:t>
          </a:r>
          <a:endParaRPr lang="en-US" sz="2600" kern="1200"/>
        </a:p>
      </dsp:txBody>
      <dsp:txXfrm>
        <a:off x="29700" y="98957"/>
        <a:ext cx="5082512" cy="549000"/>
      </dsp:txXfrm>
    </dsp:sp>
    <dsp:sp modelId="{04CF1CED-55B5-4A95-8921-CC5D7D649BC5}">
      <dsp:nvSpPr>
        <dsp:cNvPr id="0" name=""/>
        <dsp:cNvSpPr/>
      </dsp:nvSpPr>
      <dsp:spPr>
        <a:xfrm>
          <a:off x="0" y="677657"/>
          <a:ext cx="5141912" cy="1318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56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Flying Start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EMA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PDG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Welfare Reform </a:t>
          </a:r>
          <a:endParaRPr lang="en-US" sz="2000" kern="1200"/>
        </a:p>
      </dsp:txBody>
      <dsp:txXfrm>
        <a:off x="0" y="677657"/>
        <a:ext cx="5141912" cy="1318590"/>
      </dsp:txXfrm>
    </dsp:sp>
    <dsp:sp modelId="{39C92B91-11DC-4935-8284-CEBA8BB6CF92}">
      <dsp:nvSpPr>
        <dsp:cNvPr id="0" name=""/>
        <dsp:cNvSpPr/>
      </dsp:nvSpPr>
      <dsp:spPr>
        <a:xfrm>
          <a:off x="0" y="1996247"/>
          <a:ext cx="5141912" cy="608400"/>
        </a:xfrm>
        <a:prstGeom prst="roundRect">
          <a:avLst/>
        </a:prstGeom>
        <a:solidFill>
          <a:schemeClr val="accent2">
            <a:hueOff val="381558"/>
            <a:satOff val="-8706"/>
            <a:lumOff val="3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Application of theories</a:t>
          </a:r>
          <a:endParaRPr lang="en-US" sz="2600" kern="1200"/>
        </a:p>
      </dsp:txBody>
      <dsp:txXfrm>
        <a:off x="29700" y="2025947"/>
        <a:ext cx="5082512" cy="549000"/>
      </dsp:txXfrm>
    </dsp:sp>
    <dsp:sp modelId="{133948F9-FA5E-4FB0-9F44-F6AAEF70D0CF}">
      <dsp:nvSpPr>
        <dsp:cNvPr id="0" name=""/>
        <dsp:cNvSpPr/>
      </dsp:nvSpPr>
      <dsp:spPr>
        <a:xfrm>
          <a:off x="0" y="2679527"/>
          <a:ext cx="5141912" cy="608400"/>
        </a:xfrm>
        <a:prstGeom prst="roundRect">
          <a:avLst/>
        </a:prstGeom>
        <a:solidFill>
          <a:schemeClr val="accent2">
            <a:hueOff val="763116"/>
            <a:satOff val="-17411"/>
            <a:lumOff val="6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Levitas</a:t>
          </a:r>
          <a:endParaRPr lang="en-US" sz="2600" kern="1200"/>
        </a:p>
      </dsp:txBody>
      <dsp:txXfrm>
        <a:off x="29700" y="2709227"/>
        <a:ext cx="5082512" cy="549000"/>
      </dsp:txXfrm>
    </dsp:sp>
    <dsp:sp modelId="{27050277-6766-441F-B4FC-B5BDF180E27C}">
      <dsp:nvSpPr>
        <dsp:cNvPr id="0" name=""/>
        <dsp:cNvSpPr/>
      </dsp:nvSpPr>
      <dsp:spPr>
        <a:xfrm>
          <a:off x="0" y="3362807"/>
          <a:ext cx="5141912" cy="608400"/>
        </a:xfrm>
        <a:prstGeom prst="roundRect">
          <a:avLst/>
        </a:prstGeom>
        <a:solidFill>
          <a:schemeClr val="accent2">
            <a:hueOff val="1144674"/>
            <a:satOff val="-26117"/>
            <a:lumOff val="9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Arnstein</a:t>
          </a:r>
          <a:endParaRPr lang="en-US" sz="2600" kern="1200"/>
        </a:p>
      </dsp:txBody>
      <dsp:txXfrm>
        <a:off x="29700" y="3392507"/>
        <a:ext cx="5082512" cy="549000"/>
      </dsp:txXfrm>
    </dsp:sp>
    <dsp:sp modelId="{36FC26D4-909A-47A7-9802-87935D25DB0E}">
      <dsp:nvSpPr>
        <dsp:cNvPr id="0" name=""/>
        <dsp:cNvSpPr/>
      </dsp:nvSpPr>
      <dsp:spPr>
        <a:xfrm>
          <a:off x="0" y="4046087"/>
          <a:ext cx="5141912" cy="608400"/>
        </a:xfrm>
        <a:prstGeom prst="roundRect">
          <a:avLst/>
        </a:prstGeom>
        <a:solidFill>
          <a:schemeClr val="accent2">
            <a:hueOff val="1526231"/>
            <a:satOff val="-34822"/>
            <a:lumOff val="128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Maslow</a:t>
          </a:r>
          <a:endParaRPr lang="en-US" sz="2600" kern="1200"/>
        </a:p>
      </dsp:txBody>
      <dsp:txXfrm>
        <a:off x="29700" y="4075787"/>
        <a:ext cx="5082512" cy="549000"/>
      </dsp:txXfrm>
    </dsp:sp>
    <dsp:sp modelId="{37594408-3CDA-48FE-98CE-228F2E237E72}">
      <dsp:nvSpPr>
        <dsp:cNvPr id="0" name=""/>
        <dsp:cNvSpPr/>
      </dsp:nvSpPr>
      <dsp:spPr>
        <a:xfrm>
          <a:off x="0" y="4729367"/>
          <a:ext cx="5141912" cy="608400"/>
        </a:xfrm>
        <a:prstGeom prst="roundRect">
          <a:avLst/>
        </a:prstGeom>
        <a:solidFill>
          <a:schemeClr val="accent2">
            <a:hueOff val="1907789"/>
            <a:satOff val="-43528"/>
            <a:lumOff val="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Bronfenbrenner </a:t>
          </a:r>
          <a:endParaRPr lang="en-US" sz="2600" kern="1200"/>
        </a:p>
      </dsp:txBody>
      <dsp:txXfrm>
        <a:off x="29700" y="4759067"/>
        <a:ext cx="5082512" cy="549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4D6F5E-972C-4E0C-AECD-5BA5FEA163E7}" type="datetimeFigureOut">
              <a:rPr lang="en-GB" smtClean="0"/>
              <a:t>09/06/2020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D844E7-0B43-4EB3-BD49-A63746855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996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90A74AF-120C-45FE-A4EA-96B224D1F2DF}" type="slidenum">
              <a:rPr lang="en-GB" altLang="en-US" smtClean="0">
                <a:solidFill>
                  <a:srgbClr val="000000"/>
                </a:solidFill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5</a:t>
            </a:fld>
            <a:endParaRPr lang="en-GB" altLang="en-US">
              <a:solidFill>
                <a:srgbClr val="000000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0605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1pPr>
            <a:lvl2pPr marL="742950" indent="-28575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2pPr>
            <a:lvl3pPr marL="1143000" indent="-22860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3pPr>
            <a:lvl4pPr marL="1600200" indent="-22860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4pPr>
            <a:lvl5pPr marL="2057400" indent="-22860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9pPr>
          </a:lstStyle>
          <a:p>
            <a:fld id="{66E66AA1-7BFE-4FFA-97F1-2F62A87F2762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7290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0D59C75-3A23-4FA1-81D1-32D9E0BF518C}" type="slidenum">
              <a:rPr lang="en-GB" altLang="en-US" smtClean="0">
                <a:solidFill>
                  <a:srgbClr val="000000"/>
                </a:solidFill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9</a:t>
            </a:fld>
            <a:endParaRPr lang="en-GB" altLang="en-US">
              <a:solidFill>
                <a:srgbClr val="000000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30914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D6D4C12-9DD0-4961-A8D0-839EF6BAD002}" type="slidenum">
              <a:rPr lang="en-GB" altLang="en-US" smtClean="0">
                <a:solidFill>
                  <a:srgbClr val="000000"/>
                </a:solidFill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10</a:t>
            </a:fld>
            <a:endParaRPr lang="en-GB" altLang="en-US">
              <a:solidFill>
                <a:srgbClr val="000000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85985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20746E0-1705-47BB-86DE-4C386A9C2E08}" type="slidenum">
              <a:rPr lang="en-GB" altLang="en-US" smtClean="0">
                <a:solidFill>
                  <a:srgbClr val="000000"/>
                </a:solidFill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25</a:t>
            </a:fld>
            <a:endParaRPr lang="en-GB" altLang="en-US">
              <a:solidFill>
                <a:srgbClr val="000000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94900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6/9/2020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6/9/2020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6/9/2020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6/9/2020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6/9/2020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6/9/2020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6/9/2020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UDxJjfZrWC0" TargetMode="External"/><Relationship Id="rId2" Type="http://schemas.openxmlformats.org/officeDocument/2006/relationships/hyperlink" Target="https://youtu.be/uwJfinEp010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youtu.be/HV4E05BnoI8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microsoft.com/office/2007/relationships/hdphoto" Target="../media/hdphoto3.wdp"/><Relationship Id="rId7" Type="http://schemas.openxmlformats.org/officeDocument/2006/relationships/diagramLayout" Target="../diagrams/layout1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microsoft.com/office/2007/relationships/hdphoto" Target="../media/hdphoto2.wdp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mbridge.org/catalogue/catalogue.asp?isbn=9780521291644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aise-wales.org.uk/" TargetMode="External"/><Relationship Id="rId4" Type="http://schemas.openxmlformats.org/officeDocument/2006/relationships/hyperlink" Target="https://en.wikipedia.org/wiki/Stanford_University_Press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39688">
              <a:defRPr/>
            </a:pPr>
            <a:br>
              <a:rPr lang="en-US" sz="54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charset="-128"/>
              </a:rPr>
            </a:br>
            <a:br>
              <a:rPr lang="en-US" sz="54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charset="-128"/>
              </a:rPr>
            </a:br>
            <a:br>
              <a:rPr lang="en-US" sz="54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charset="-128"/>
              </a:rPr>
            </a:br>
            <a:r>
              <a:rPr lang="en-US" sz="54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charset="-128"/>
              </a:rPr>
              <a:t>Poverty, Social Exclusion and Education</a:t>
            </a:r>
            <a:br>
              <a:rPr lang="en-US" sz="54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charset="-128"/>
              </a:rPr>
            </a:br>
            <a:b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charset="-128"/>
              </a:rPr>
            </a:b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/>
              </a:rPr>
              <a:t>Social Inclusion in Practice. Week 2</a:t>
            </a:r>
            <a:br>
              <a:rPr lang="en-GB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charset="-128"/>
              </a:rPr>
            </a:b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/>
              </a:rPr>
              <a:t>Heike Griffiths 2020</a:t>
            </a:r>
            <a:br>
              <a:rPr lang="en-US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charset="-128"/>
              </a:rPr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932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Research on Poverty and Child development/long term outcomes</a:t>
            </a:r>
          </a:p>
          <a:p>
            <a:r>
              <a:rPr lang="en-GB"/>
              <a:t>What is deprivation?</a:t>
            </a:r>
          </a:p>
          <a:p>
            <a:r>
              <a:rPr lang="en-GB"/>
              <a:t>Theoretical Approaches to Inclusion/Participation (Levitas/</a:t>
            </a:r>
            <a:r>
              <a:rPr lang="en-GB" err="1"/>
              <a:t>Arnstein</a:t>
            </a:r>
            <a:r>
              <a:rPr lang="en-GB"/>
              <a:t>, Bronfenbrenner)</a:t>
            </a:r>
          </a:p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4224" y="990600"/>
            <a:ext cx="3457575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015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Recap: Social Exclusion vs Poverty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Social exclusion is</a:t>
            </a:r>
          </a:p>
          <a:p>
            <a:r>
              <a:rPr lang="en-GB"/>
              <a:t>‘more’ than ‘traditional’ ‘poverty’: </a:t>
            </a:r>
          </a:p>
          <a:p>
            <a:r>
              <a:rPr lang="en-GB"/>
              <a:t>more damaging to individual esteem, </a:t>
            </a:r>
          </a:p>
          <a:p>
            <a:r>
              <a:rPr lang="en-GB"/>
              <a:t>corrosive for society as a whole and </a:t>
            </a:r>
          </a:p>
          <a:p>
            <a:r>
              <a:rPr lang="en-GB"/>
              <a:t>more likely to be passed down from generation to generation</a:t>
            </a:r>
          </a:p>
          <a:p>
            <a:pPr marL="0" indent="0">
              <a:buNone/>
            </a:pPr>
            <a:r>
              <a:rPr lang="en-GB"/>
              <a:t>   than material poverty </a:t>
            </a:r>
          </a:p>
          <a:p>
            <a:r>
              <a:rPr lang="en-GB"/>
              <a:t>having a long lasting negative effect on mental health and wellbeing</a:t>
            </a:r>
          </a:p>
          <a:p>
            <a:pPr marL="0" indent="0">
              <a:buNone/>
            </a:pPr>
            <a:r>
              <a:rPr lang="en-GB"/>
              <a:t>     (Jones </a:t>
            </a:r>
            <a:r>
              <a:rPr lang="en-GB" i="1"/>
              <a:t>cited in </a:t>
            </a:r>
            <a:r>
              <a:rPr lang="en-GB"/>
              <a:t>Walker 2013:28).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432858">
            <a:off x="8637419" y="1823248"/>
            <a:ext cx="3562602" cy="2076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119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094874"/>
            <a:ext cx="10058400" cy="5077326"/>
          </a:xfrm>
        </p:spPr>
        <p:txBody>
          <a:bodyPr>
            <a:normAutofit/>
          </a:bodyPr>
          <a:lstStyle/>
          <a:p>
            <a:r>
              <a:rPr lang="en-GB" sz="3200"/>
              <a:t>The impact of social exclusion upon individuals and communities is greater than the sum of its parts. </a:t>
            </a:r>
          </a:p>
          <a:p>
            <a:r>
              <a:rPr lang="en-GB" sz="3200"/>
              <a:t>Hence, the elements of social exclusion are </a:t>
            </a:r>
            <a:r>
              <a:rPr lang="en-GB" sz="3600">
                <a:latin typeface="Script MT Bold" panose="03040602040607080904" pitchFamily="66" charset="0"/>
              </a:rPr>
              <a:t>interconnected</a:t>
            </a:r>
            <a:r>
              <a:rPr lang="en-GB" sz="3200"/>
              <a:t>; </a:t>
            </a:r>
            <a:r>
              <a:rPr lang="en-GB" sz="3200">
                <a:latin typeface="Algerian" panose="04020705040A02060702" pitchFamily="82" charset="0"/>
              </a:rPr>
              <a:t>multidimensional</a:t>
            </a:r>
            <a:r>
              <a:rPr lang="en-GB" sz="3200"/>
              <a:t>; </a:t>
            </a:r>
            <a:r>
              <a:rPr lang="en-GB" sz="3200">
                <a:latin typeface="Berlin Sans FB Demi" panose="020E0802020502020306" pitchFamily="34" charset="0"/>
              </a:rPr>
              <a:t>mutually reinforcing</a:t>
            </a:r>
            <a:r>
              <a:rPr lang="en-GB" sz="3200"/>
              <a:t>; </a:t>
            </a:r>
            <a:r>
              <a:rPr lang="en-GB" sz="3200">
                <a:latin typeface="Engravers MT" panose="02090707080505020304" pitchFamily="18" charset="0"/>
              </a:rPr>
              <a:t>cumulative</a:t>
            </a:r>
            <a:r>
              <a:rPr lang="en-GB" sz="3200"/>
              <a:t>. </a:t>
            </a:r>
          </a:p>
          <a:p>
            <a:endParaRPr lang="en-GB" sz="32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7557" y="3772150"/>
            <a:ext cx="3602981" cy="2400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073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/>
          </p:nvPr>
        </p:nvSpPr>
        <p:spPr>
          <a:xfrm>
            <a:off x="2346325" y="287339"/>
            <a:ext cx="9059612" cy="1449387"/>
          </a:xfrm>
        </p:spPr>
        <p:txBody>
          <a:bodyPr vert="horz" lIns="91440" tIns="45720" rIns="132080" bIns="45720" rtlCol="0" anchor="ctr">
            <a:normAutofit fontScale="90000"/>
          </a:bodyPr>
          <a:lstStyle/>
          <a:p>
            <a:pPr>
              <a:defRPr/>
            </a:pPr>
            <a:br>
              <a:rPr lang="en-US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en-US" i="1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Education and poverty: the facts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34093" y="3229261"/>
            <a:ext cx="3703638" cy="2676457"/>
          </a:xfrm>
          <a:prstGeom prst="rect">
            <a:avLst/>
          </a:prstGeom>
        </p:spPr>
      </p:pic>
      <p:sp>
        <p:nvSpPr>
          <p:cNvPr id="33796" name="Content Placeholder 3"/>
          <p:cNvSpPr>
            <a:spLocks noGrp="1"/>
          </p:cNvSpPr>
          <p:nvPr>
            <p:ph sz="half" idx="2"/>
          </p:nvPr>
        </p:nvSpPr>
        <p:spPr>
          <a:xfrm>
            <a:off x="4884821" y="1484314"/>
            <a:ext cx="6412832" cy="5119687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endParaRPr lang="en-GB" altLang="en-US" sz="1400" i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>
              <a:defRPr/>
            </a:pPr>
            <a:r>
              <a:rPr lang="en-GB" altLang="en-US" sz="1800" i="1">
                <a:solidFill>
                  <a:schemeClr val="tx1">
                    <a:lumMod val="75000"/>
                    <a:lumOff val="25000"/>
                  </a:schemeClr>
                </a:solidFill>
              </a:rPr>
              <a:t>The performance of pupils eligible for free school meals at Foundation Phase, Key Stage 2 and Key Stage 3 are improving for the majority of indicators.</a:t>
            </a:r>
          </a:p>
          <a:p>
            <a:pPr marL="91440" indent="-91440">
              <a:defRPr/>
            </a:pPr>
            <a:r>
              <a:rPr lang="en-GB" altLang="en-US" sz="1800" i="1">
                <a:solidFill>
                  <a:schemeClr val="tx1">
                    <a:lumMod val="75000"/>
                    <a:lumOff val="25000"/>
                  </a:schemeClr>
                </a:solidFill>
              </a:rPr>
              <a:t>However, their performance is lower than their non eligible counterparts at all key stages and indicators.</a:t>
            </a:r>
          </a:p>
          <a:p>
            <a:pPr marL="91440" indent="-91440">
              <a:defRPr/>
            </a:pPr>
            <a:r>
              <a:rPr lang="en-GB" altLang="en-US" sz="1800" i="1">
                <a:solidFill>
                  <a:schemeClr val="tx1">
                    <a:lumMod val="75000"/>
                    <a:lumOff val="25000"/>
                  </a:schemeClr>
                </a:solidFill>
              </a:rPr>
              <a:t>The gap in performance has generally narrowed over the last four years at Key Stage 3.</a:t>
            </a:r>
          </a:p>
          <a:p>
            <a:pPr marL="91440" indent="-91440">
              <a:defRPr/>
            </a:pPr>
            <a:r>
              <a:rPr lang="en-GB" altLang="en-US" sz="1800" i="1">
                <a:solidFill>
                  <a:schemeClr val="tx1">
                    <a:lumMod val="75000"/>
                    <a:lumOff val="25000"/>
                  </a:schemeClr>
                </a:solidFill>
              </a:rPr>
              <a:t>The gap in performance increases with each key stage.</a:t>
            </a:r>
          </a:p>
          <a:p>
            <a:pPr marL="91440" indent="-91440">
              <a:defRPr/>
            </a:pPr>
            <a:r>
              <a:rPr lang="en-GB" altLang="en-US" sz="1800" i="1">
                <a:solidFill>
                  <a:schemeClr val="tx1">
                    <a:lumMod val="75000"/>
                    <a:lumOff val="25000"/>
                  </a:schemeClr>
                </a:solidFill>
              </a:rPr>
              <a:t>There is a strong link between achievement and the level of entitlement to free school meals in secondary schools: as the level of FSM entitlement increases, the level of achievement decreases.</a:t>
            </a:r>
          </a:p>
          <a:p>
            <a:pPr marL="0" indent="0">
              <a:buNone/>
              <a:defRPr/>
            </a:pPr>
            <a:r>
              <a:rPr lang="en-GB" altLang="en-US" sz="1800" i="1">
                <a:solidFill>
                  <a:schemeClr val="tx1">
                    <a:lumMod val="75000"/>
                    <a:lumOff val="25000"/>
                  </a:schemeClr>
                </a:solidFill>
              </a:rPr>
              <a:t>(Goodman, Gregg, 2010)</a:t>
            </a:r>
          </a:p>
        </p:txBody>
      </p:sp>
    </p:spTree>
    <p:extLst>
      <p:ext uri="{BB962C8B-B14F-4D97-AF65-F5344CB8AC3E}">
        <p14:creationId xmlns:p14="http://schemas.microsoft.com/office/powerpoint/2010/main" val="3548218689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https://gov.wales/statistics-and-research/academic-achievement-free-school-meals/?lang=en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AA38C2-B22C-4E4A-B095-80E48874077A}" type="slidenum">
              <a:rPr lang="en-US" altLang="en-US"/>
              <a:pPr>
                <a:defRPr/>
              </a:pPr>
              <a:t>6</a:t>
            </a:fld>
            <a:endParaRPr lang="en-US" altLang="en-US"/>
          </a:p>
        </p:txBody>
      </p:sp>
      <p:pic>
        <p:nvPicPr>
          <p:cNvPr id="43012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147" t="-2455" r="25864" b="2455"/>
          <a:stretch>
            <a:fillRect/>
          </a:stretch>
        </p:blipFill>
        <p:spPr bwMode="auto">
          <a:xfrm>
            <a:off x="1754189" y="20639"/>
            <a:ext cx="6789737" cy="681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94450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is poverty linked to educational attainment?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98019" y="2120900"/>
            <a:ext cx="7202311" cy="405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584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346325" y="287339"/>
            <a:ext cx="7543800" cy="1449387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a typeface="ＭＳ Ｐゴシック" charset="-128"/>
              </a:rPr>
            </a:b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a typeface="ＭＳ Ｐゴシック" charset="-128"/>
              </a:rPr>
              <a:t>Early disadvantage</a:t>
            </a:r>
          </a:p>
        </p:txBody>
      </p:sp>
      <p:sp>
        <p:nvSpPr>
          <p:cNvPr id="45060" name="Content Placeholder 7"/>
          <p:cNvSpPr>
            <a:spLocks noGrp="1"/>
          </p:cNvSpPr>
          <p:nvPr>
            <p:ph sz="half" idx="2"/>
          </p:nvPr>
        </p:nvSpPr>
        <p:spPr>
          <a:xfrm>
            <a:off x="6188074" y="1846264"/>
            <a:ext cx="5470525" cy="40227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i="1"/>
              <a:t>By three years old, children from a deprived background  (defined in terms of family poverty and a low level of parental education) are </a:t>
            </a:r>
          </a:p>
          <a:p>
            <a:r>
              <a:rPr lang="en-GB" altLang="en-US" b="1" i="1"/>
              <a:t>up to one year behind children from more privileged backgrounds </a:t>
            </a:r>
          </a:p>
          <a:p>
            <a:pPr marL="0" indent="0">
              <a:buNone/>
            </a:pPr>
            <a:r>
              <a:rPr lang="en-GB" altLang="en-US" b="1" i="1"/>
              <a:t>(</a:t>
            </a:r>
            <a:r>
              <a:rPr lang="en-US" altLang="en-US" b="1" i="1">
                <a:sym typeface="Verdana" panose="020B0604030504040204" pitchFamily="34" charset="0"/>
              </a:rPr>
              <a:t>Hirsch, 2007)</a:t>
            </a:r>
            <a:endParaRPr lang="en-GB" altLang="en-US" b="1" i="1"/>
          </a:p>
        </p:txBody>
      </p:sp>
      <p:sp>
        <p:nvSpPr>
          <p:cNvPr id="34821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9pPr>
          </a:lstStyle>
          <a:p>
            <a:pPr eaLnBrk="1" hangingPunct="1">
              <a:defRPr/>
            </a:pPr>
            <a:fld id="{ECA1E1F7-64E9-4BFC-998E-4C8671903AFF}" type="slidenum">
              <a:rPr lang="en-US" altLang="en-US">
                <a:solidFill>
                  <a:srgbClr val="FFFFFF"/>
                </a:solidFill>
              </a:rPr>
              <a:pPr eaLnBrk="1" hangingPunct="1">
                <a:defRPr/>
              </a:pPr>
              <a:t>8</a:t>
            </a:fld>
            <a:endParaRPr lang="en-US" altLang="en-US">
              <a:solidFill>
                <a:srgbClr val="FFFFFF"/>
              </a:solidFill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65959" y="2394283"/>
            <a:ext cx="5313949" cy="3188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643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/>
          </p:nvPr>
        </p:nvSpPr>
        <p:spPr>
          <a:xfrm>
            <a:off x="2346325" y="287339"/>
            <a:ext cx="7543800" cy="1449387"/>
          </a:xfrm>
        </p:spPr>
        <p:txBody>
          <a:bodyPr vert="horz" lIns="91440" tIns="45720" rIns="132080" bIns="45720" rtlCol="0" anchor="ctr">
            <a:normAutofit fontScale="90000"/>
          </a:bodyPr>
          <a:lstStyle/>
          <a:p>
            <a:pPr>
              <a:defRPr/>
            </a:pPr>
            <a:r>
              <a:rPr lang="cy-GB" err="1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Education</a:t>
            </a:r>
            <a:r>
              <a:rPr lang="cy-GB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y-GB" err="1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and</a:t>
            </a:r>
            <a:r>
              <a:rPr lang="cy-GB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y-GB" err="1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poverty</a:t>
            </a:r>
            <a:r>
              <a:rPr lang="cy-GB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: Research</a:t>
            </a:r>
            <a:endParaRPr lang="en-US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46084" name="Content Placeholder 3"/>
          <p:cNvSpPr>
            <a:spLocks noGrp="1"/>
          </p:cNvSpPr>
          <p:nvPr>
            <p:ph sz="half" idx="2"/>
          </p:nvPr>
        </p:nvSpPr>
        <p:spPr>
          <a:xfrm>
            <a:off x="6240464" y="2060576"/>
            <a:ext cx="3959225" cy="4111625"/>
          </a:xfrm>
        </p:spPr>
        <p:txBody>
          <a:bodyPr/>
          <a:lstStyle/>
          <a:p>
            <a:pPr eaLnBrk="1" hangingPunct="1"/>
            <a:r>
              <a:rPr lang="en-GB" altLang="en-US" i="1"/>
              <a:t>The </a:t>
            </a:r>
            <a:r>
              <a:rPr lang="en-GB" altLang="en-US" i="1" err="1"/>
              <a:t>Millenium</a:t>
            </a:r>
            <a:r>
              <a:rPr lang="en-GB" altLang="en-US" i="1"/>
              <a:t> Cohort study </a:t>
            </a:r>
            <a:r>
              <a:rPr lang="en-US" altLang="en-US" i="1">
                <a:solidFill>
                  <a:srgbClr val="262626"/>
                </a:solidFill>
                <a:sym typeface="Gill Sans" charset="0"/>
              </a:rPr>
              <a:t>(</a:t>
            </a:r>
            <a:r>
              <a:rPr lang="en-US" altLang="en-US" i="1" err="1">
                <a:solidFill>
                  <a:srgbClr val="262626"/>
                </a:solidFill>
                <a:sym typeface="Gill Sans" charset="0"/>
              </a:rPr>
              <a:t>Waldfogel</a:t>
            </a:r>
            <a:r>
              <a:rPr lang="en-US" altLang="en-US" i="1">
                <a:solidFill>
                  <a:srgbClr val="262626"/>
                </a:solidFill>
                <a:sym typeface="Gill Sans" charset="0"/>
              </a:rPr>
              <a:t> &amp; </a:t>
            </a:r>
            <a:r>
              <a:rPr lang="en-US" altLang="en-US" i="1" err="1">
                <a:solidFill>
                  <a:srgbClr val="262626"/>
                </a:solidFill>
                <a:sym typeface="Gill Sans" charset="0"/>
              </a:rPr>
              <a:t>Washbrook</a:t>
            </a:r>
            <a:r>
              <a:rPr lang="en-US" altLang="en-US" i="1">
                <a:solidFill>
                  <a:srgbClr val="262626"/>
                </a:solidFill>
                <a:sym typeface="Gill Sans" charset="0"/>
              </a:rPr>
              <a:t> 2010) has found significant inequalities in the early years in Britain</a:t>
            </a:r>
          </a:p>
          <a:p>
            <a:pPr eaLnBrk="1" hangingPunct="1"/>
            <a:r>
              <a:rPr lang="en-US" altLang="en-US" i="1">
                <a:solidFill>
                  <a:srgbClr val="262626"/>
                </a:solidFill>
                <a:sym typeface="Gill Sans" charset="0"/>
              </a:rPr>
              <a:t> – based on 12,500 5 year old British children in 2006 &amp; 2007. </a:t>
            </a:r>
            <a:r>
              <a:rPr lang="en-GB" altLang="en-US" sz="1200" i="1"/>
              <a:t>http://www.lse.ac.uk/International-Inequalities/Assets/Documents/Slides/III-Annual-Conference-2017/1-Jane-Waldfogel.pdf</a:t>
            </a:r>
          </a:p>
        </p:txBody>
      </p:sp>
      <p:pic>
        <p:nvPicPr>
          <p:cNvPr id="4608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959" y="3163887"/>
            <a:ext cx="4422336" cy="25270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519682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46325" y="287339"/>
            <a:ext cx="7543800" cy="144938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y-GB">
                <a:solidFill>
                  <a:schemeClr val="tx1">
                    <a:lumMod val="75000"/>
                    <a:lumOff val="25000"/>
                  </a:schemeClr>
                </a:solidFill>
                <a:ea typeface="ＭＳ Ｐゴシック" charset="-128"/>
              </a:rPr>
              <a:t>Datblygiad iaith</a:t>
            </a:r>
            <a:br>
              <a:rPr lang="cy-GB">
                <a:solidFill>
                  <a:schemeClr val="tx1">
                    <a:lumMod val="75000"/>
                    <a:lumOff val="25000"/>
                  </a:schemeClr>
                </a:solidFill>
                <a:ea typeface="ＭＳ Ｐゴシック" charset="-128"/>
              </a:rPr>
            </a:b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a typeface="ＭＳ Ｐゴシック" charset="-128"/>
              </a:rPr>
              <a:t>Language development</a:t>
            </a:r>
          </a:p>
        </p:txBody>
      </p:sp>
      <p:sp>
        <p:nvSpPr>
          <p:cNvPr id="48132" name="Content Placeholder 5"/>
          <p:cNvSpPr>
            <a:spLocks noGrp="1"/>
          </p:cNvSpPr>
          <p:nvPr>
            <p:ph sz="half" idx="2"/>
          </p:nvPr>
        </p:nvSpPr>
        <p:spPr>
          <a:xfrm>
            <a:off x="5005138" y="1846264"/>
            <a:ext cx="6305990" cy="4022725"/>
          </a:xfrm>
        </p:spPr>
        <p:txBody>
          <a:bodyPr>
            <a:normAutofit/>
          </a:bodyPr>
          <a:lstStyle/>
          <a:p>
            <a:r>
              <a:rPr lang="en-GB" altLang="en-US" i="1"/>
              <a:t>45% children from the poorest 1/5</a:t>
            </a:r>
            <a:r>
              <a:rPr lang="en-GB" altLang="en-US" i="1" baseline="30000"/>
              <a:t>th</a:t>
            </a:r>
            <a:r>
              <a:rPr lang="en-GB" altLang="en-US" i="1"/>
              <a:t> of families are read to everyday when 3 years old, compared to 78% of children from the richest 1/5</a:t>
            </a:r>
            <a:r>
              <a:rPr lang="en-GB" altLang="en-US" i="1" baseline="30000"/>
              <a:t>th</a:t>
            </a:r>
            <a:r>
              <a:rPr lang="en-GB" altLang="en-US" i="1"/>
              <a:t> of families. </a:t>
            </a:r>
          </a:p>
          <a:p>
            <a:r>
              <a:rPr lang="en-GB" altLang="en-US" i="1"/>
              <a:t>Nearly 47% of the poorest 1/5</a:t>
            </a:r>
            <a:r>
              <a:rPr lang="en-GB" altLang="en-US" i="1" baseline="30000"/>
              <a:t>th</a:t>
            </a:r>
            <a:r>
              <a:rPr lang="en-GB" altLang="en-US" i="1"/>
              <a:t> were born to mothers under 25: 65% weren’t living with the two biological parents by the time they were 5 ( Sutton Trust, </a:t>
            </a:r>
            <a:r>
              <a:rPr lang="en-GB" altLang="en-US" i="1" err="1"/>
              <a:t>n.d.</a:t>
            </a:r>
            <a:r>
              <a:rPr lang="en-GB" altLang="en-US" i="1"/>
              <a:t>)</a:t>
            </a:r>
          </a:p>
          <a:p>
            <a:endParaRPr lang="en-GB" altLang="en-US" i="1"/>
          </a:p>
        </p:txBody>
      </p:sp>
      <p:sp>
        <p:nvSpPr>
          <p:cNvPr id="36869" name="Slide Number Placeholder 3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9pPr>
          </a:lstStyle>
          <a:p>
            <a:pPr eaLnBrk="1" hangingPunct="1">
              <a:defRPr/>
            </a:pPr>
            <a:fld id="{BF87F407-4326-4973-8366-EAB12FB05745}" type="slidenum">
              <a:rPr lang="en-US" altLang="en-US">
                <a:solidFill>
                  <a:srgbClr val="FFFFFF"/>
                </a:solidFill>
              </a:rPr>
              <a:pPr eaLnBrk="1" hangingPunct="1">
                <a:defRPr/>
              </a:pPr>
              <a:t>10</a:t>
            </a:fld>
            <a:endParaRPr lang="en-US" altLang="en-US">
              <a:solidFill>
                <a:srgbClr val="FFFFFF"/>
              </a:solidFill>
            </a:endParaRPr>
          </a:p>
        </p:txBody>
      </p:sp>
      <p:pic>
        <p:nvPicPr>
          <p:cNvPr id="48134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9226" y="1736726"/>
            <a:ext cx="2464468" cy="2325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 flipH="1">
            <a:off x="1022684" y="2194560"/>
            <a:ext cx="47164" cy="3977640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" name="Rounded Rectangle 2"/>
          <p:cNvSpPr/>
          <p:nvPr/>
        </p:nvSpPr>
        <p:spPr>
          <a:xfrm>
            <a:off x="1476515" y="4172050"/>
            <a:ext cx="10154653" cy="237022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chemeClr val="tx1"/>
                </a:solidFill>
              </a:rPr>
              <a:t>There are numerous studies to show different aspects of the interaction between poverty and early language development:</a:t>
            </a:r>
          </a:p>
          <a:p>
            <a:r>
              <a:rPr lang="en-GB" err="1">
                <a:solidFill>
                  <a:schemeClr val="tx1"/>
                </a:solidFill>
              </a:rPr>
              <a:t>Dollaghan</a:t>
            </a:r>
            <a:r>
              <a:rPr lang="en-GB">
                <a:solidFill>
                  <a:schemeClr val="tx1"/>
                </a:solidFill>
              </a:rPr>
              <a:t> (2008), Hadley (2009), Paul (2007), Horton-</a:t>
            </a:r>
            <a:r>
              <a:rPr lang="en-GB" err="1">
                <a:solidFill>
                  <a:schemeClr val="tx1"/>
                </a:solidFill>
              </a:rPr>
              <a:t>Ikard</a:t>
            </a:r>
            <a:r>
              <a:rPr lang="en-GB">
                <a:solidFill>
                  <a:schemeClr val="tx1"/>
                </a:solidFill>
              </a:rPr>
              <a:t> &amp; Ellis </a:t>
            </a:r>
            <a:r>
              <a:rPr lang="en-GB" err="1">
                <a:solidFill>
                  <a:schemeClr val="tx1"/>
                </a:solidFill>
              </a:rPr>
              <a:t>Weismer</a:t>
            </a:r>
            <a:r>
              <a:rPr lang="en-GB">
                <a:solidFill>
                  <a:schemeClr val="tx1"/>
                </a:solidFill>
              </a:rPr>
              <a:t> (2007), Qi et al. (2003), Qi et al. (2006), </a:t>
            </a:r>
            <a:r>
              <a:rPr lang="fr-FR" err="1">
                <a:solidFill>
                  <a:schemeClr val="tx1"/>
                </a:solidFill>
              </a:rPr>
              <a:t>Fenson</a:t>
            </a:r>
            <a:r>
              <a:rPr lang="fr-FR">
                <a:solidFill>
                  <a:schemeClr val="tx1"/>
                </a:solidFill>
              </a:rPr>
              <a:t> et al. (2000), </a:t>
            </a:r>
            <a:r>
              <a:rPr lang="fr-FR" err="1">
                <a:solidFill>
                  <a:schemeClr val="tx1"/>
                </a:solidFill>
              </a:rPr>
              <a:t>Arriaga</a:t>
            </a:r>
            <a:r>
              <a:rPr lang="fr-FR">
                <a:solidFill>
                  <a:schemeClr val="tx1"/>
                </a:solidFill>
              </a:rPr>
              <a:t> et al. (1998), </a:t>
            </a:r>
            <a:r>
              <a:rPr lang="sv-SE">
                <a:solidFill>
                  <a:schemeClr val="tx1"/>
                </a:solidFill>
              </a:rPr>
              <a:t>Lonigan (2005),  Peterson (1994), </a:t>
            </a:r>
            <a:r>
              <a:rPr lang="en-GB" err="1">
                <a:solidFill>
                  <a:schemeClr val="tx1"/>
                </a:solidFill>
              </a:rPr>
              <a:t>Vasilevya</a:t>
            </a:r>
            <a:r>
              <a:rPr lang="en-GB">
                <a:solidFill>
                  <a:schemeClr val="tx1"/>
                </a:solidFill>
              </a:rPr>
              <a:t> et al. (2007) </a:t>
            </a:r>
            <a:r>
              <a:rPr lang="en-GB" i="1">
                <a:solidFill>
                  <a:schemeClr val="tx1"/>
                </a:solidFill>
              </a:rPr>
              <a:t>all cited in </a:t>
            </a:r>
            <a:r>
              <a:rPr lang="en-GB" err="1">
                <a:solidFill>
                  <a:schemeClr val="tx1"/>
                </a:solidFill>
              </a:rPr>
              <a:t>Rushnak</a:t>
            </a:r>
            <a:r>
              <a:rPr lang="en-GB">
                <a:solidFill>
                  <a:schemeClr val="tx1"/>
                </a:solidFill>
              </a:rPr>
              <a:t>, </a:t>
            </a:r>
            <a:r>
              <a:rPr lang="en-GB" err="1">
                <a:solidFill>
                  <a:schemeClr val="tx1"/>
                </a:solidFill>
              </a:rPr>
              <a:t>Brackenbury</a:t>
            </a:r>
            <a:r>
              <a:rPr lang="en-GB">
                <a:solidFill>
                  <a:schemeClr val="tx1"/>
                </a:solidFill>
              </a:rPr>
              <a:t> (2009)</a:t>
            </a:r>
          </a:p>
        </p:txBody>
      </p:sp>
    </p:spTree>
    <p:extLst>
      <p:ext uri="{BB962C8B-B14F-4D97-AF65-F5344CB8AC3E}">
        <p14:creationId xmlns:p14="http://schemas.microsoft.com/office/powerpoint/2010/main" val="7323003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Semantic Development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Differences in word/conceptual knowledge begin early and continue across childhood</a:t>
            </a:r>
          </a:p>
          <a:p>
            <a:r>
              <a:rPr lang="en-GB"/>
              <a:t> Less diverse verbal lexicon (Horton-</a:t>
            </a:r>
            <a:r>
              <a:rPr lang="en-GB" err="1"/>
              <a:t>Ikard</a:t>
            </a:r>
            <a:r>
              <a:rPr lang="en-GB"/>
              <a:t> &amp; Ellis </a:t>
            </a:r>
            <a:r>
              <a:rPr lang="en-GB" err="1"/>
              <a:t>Weismer</a:t>
            </a:r>
            <a:r>
              <a:rPr lang="en-GB"/>
              <a:t> (2007)  </a:t>
            </a:r>
          </a:p>
          <a:p>
            <a:r>
              <a:rPr lang="en-GB"/>
              <a:t> Smaller receptive vocabulary at age 3 (Hart and </a:t>
            </a:r>
            <a:r>
              <a:rPr lang="en-GB" err="1"/>
              <a:t>Risley</a:t>
            </a:r>
            <a:r>
              <a:rPr lang="en-GB"/>
              <a:t>, 1995) </a:t>
            </a:r>
          </a:p>
          <a:p>
            <a:r>
              <a:rPr lang="en-GB"/>
              <a:t> Smaller expressive vocabulary at age 3 ~500 vs. ~1000 words (Hart and </a:t>
            </a:r>
            <a:r>
              <a:rPr lang="en-GB" err="1"/>
              <a:t>Risley</a:t>
            </a:r>
            <a:r>
              <a:rPr lang="en-GB"/>
              <a:t> 1995) </a:t>
            </a:r>
          </a:p>
          <a:p>
            <a:r>
              <a:rPr lang="en-GB"/>
              <a:t> Smaller child gesture lexicon at 14 mos. related to smaller receptive vocabulary at 54 months (Rowe &amp; Goldin-Meadow, 2009)</a:t>
            </a:r>
          </a:p>
          <a:p>
            <a:r>
              <a:rPr lang="en-GB"/>
              <a:t>Differences remain until at least age 13 (</a:t>
            </a:r>
            <a:r>
              <a:rPr lang="en-GB" err="1"/>
              <a:t>Farkas</a:t>
            </a:r>
            <a:r>
              <a:rPr lang="en-GB"/>
              <a:t> &amp; </a:t>
            </a:r>
            <a:r>
              <a:rPr lang="en-GB" err="1"/>
              <a:t>Beron</a:t>
            </a:r>
            <a:r>
              <a:rPr lang="en-GB"/>
              <a:t>, 2004) </a:t>
            </a:r>
          </a:p>
          <a:p>
            <a:pPr marL="0" indent="0">
              <a:buNone/>
            </a:pPr>
            <a:r>
              <a:rPr lang="en-GB" i="1"/>
              <a:t>(all cited in </a:t>
            </a:r>
            <a:r>
              <a:rPr lang="en-GB" err="1"/>
              <a:t>Rushnak</a:t>
            </a:r>
            <a:r>
              <a:rPr lang="en-GB"/>
              <a:t>, </a:t>
            </a:r>
            <a:r>
              <a:rPr lang="en-GB" err="1"/>
              <a:t>Brackenbury</a:t>
            </a:r>
            <a:r>
              <a:rPr lang="en-GB"/>
              <a:t>, 2009)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243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is this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Watch these at home to prepare for Lecture 2</a:t>
            </a:r>
          </a:p>
          <a:p>
            <a:endParaRPr lang="en-GB"/>
          </a:p>
          <a:p>
            <a:r>
              <a:rPr lang="en-GB"/>
              <a:t>Video 1: Examples of restricted and elaborated code</a:t>
            </a:r>
          </a:p>
          <a:p>
            <a:pPr marL="0" indent="0">
              <a:buNone/>
            </a:pPr>
            <a:r>
              <a:rPr lang="en-GB"/>
              <a:t>    (Bernstein, 1971)</a:t>
            </a:r>
          </a:p>
          <a:p>
            <a:r>
              <a:rPr lang="en-GB"/>
              <a:t>Video 2: Bourdieu’s Cultural </a:t>
            </a:r>
            <a:r>
              <a:rPr lang="en-GB" err="1"/>
              <a:t>Captital</a:t>
            </a:r>
            <a:r>
              <a:rPr lang="en-GB"/>
              <a:t> (1977, 1990)</a:t>
            </a:r>
          </a:p>
        </p:txBody>
      </p:sp>
      <p:sp>
        <p:nvSpPr>
          <p:cNvPr id="4" name="Action Button: Movie 3">
            <a:hlinkClick r:id="rId2" highlightClick="1"/>
          </p:cNvPr>
          <p:cNvSpPr/>
          <p:nvPr/>
        </p:nvSpPr>
        <p:spPr>
          <a:xfrm>
            <a:off x="8813131" y="4062583"/>
            <a:ext cx="2755231" cy="110690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Video 2</a:t>
            </a:r>
          </a:p>
        </p:txBody>
      </p:sp>
      <p:sp>
        <p:nvSpPr>
          <p:cNvPr id="5" name="Action Button: Movie 4">
            <a:hlinkClick r:id="rId3" highlightClick="1"/>
          </p:cNvPr>
          <p:cNvSpPr/>
          <p:nvPr/>
        </p:nvSpPr>
        <p:spPr>
          <a:xfrm>
            <a:off x="8849226" y="2436635"/>
            <a:ext cx="2683042" cy="1155032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Video 1</a:t>
            </a:r>
          </a:p>
        </p:txBody>
      </p:sp>
    </p:spTree>
    <p:extLst>
      <p:ext uri="{BB962C8B-B14F-4D97-AF65-F5344CB8AC3E}">
        <p14:creationId xmlns:p14="http://schemas.microsoft.com/office/powerpoint/2010/main" val="3444398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247915"/>
          </a:xfrm>
        </p:spPr>
        <p:txBody>
          <a:bodyPr/>
          <a:lstStyle/>
          <a:p>
            <a:r>
              <a:rPr lang="en-GB"/>
              <a:t>Pierre Bourdieu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0158" t="9213" r="5874"/>
          <a:stretch/>
        </p:blipFill>
        <p:spPr>
          <a:xfrm>
            <a:off x="1714500" y="1600199"/>
            <a:ext cx="8869680" cy="4844421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351933">
            <a:off x="8737098" y="308489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184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br>
              <a:rPr lang="cy-GB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Social Power </a:t>
            </a:r>
            <a:endParaRPr lang="cy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b="1">
                <a:cs typeface="Arial" panose="020B0604020202020204" pitchFamily="34" charset="0"/>
              </a:rPr>
              <a:t>Power frames the dimensions of poverty:</a:t>
            </a:r>
            <a:endParaRPr lang="en-GB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b="1">
                <a:cs typeface="Arial" panose="020B0604020202020204" pitchFamily="34" charset="0"/>
              </a:rPr>
              <a:t>Inequality and social divisions such as class, gender, disability</a:t>
            </a:r>
            <a:endParaRPr lang="en-GB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b="1">
                <a:cs typeface="Arial" panose="020B0604020202020204" pitchFamily="34" charset="0"/>
              </a:rPr>
              <a:t>The idea of ‘the poor’ as other</a:t>
            </a:r>
            <a:endParaRPr lang="en-GB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b="1">
                <a:cs typeface="Arial" panose="020B0604020202020204" pitchFamily="34" charset="0"/>
              </a:rPr>
              <a:t>Impact of dominant discourses, power of language (labelling, stereotyping, culture of language, </a:t>
            </a:r>
            <a:r>
              <a:rPr lang="en-GB" b="1" err="1">
                <a:cs typeface="Arial" panose="020B0604020202020204" pitchFamily="34" charset="0"/>
              </a:rPr>
              <a:t>e.g</a:t>
            </a:r>
            <a:r>
              <a:rPr lang="en-GB" b="1">
                <a:cs typeface="Arial" panose="020B0604020202020204" pitchFamily="34" charset="0"/>
              </a:rPr>
              <a:t> Radio 4 and Heart, The Times and the Sun) </a:t>
            </a:r>
            <a:endParaRPr lang="en-GB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b="1">
                <a:cs typeface="Arial" panose="020B0604020202020204" pitchFamily="34" charset="0"/>
              </a:rPr>
              <a:t>Available resources to support agency – the ‘power to’</a:t>
            </a:r>
            <a:endParaRPr lang="en-GB">
              <a:cs typeface="Arial" panose="020B0604020202020204" pitchFamily="34" charset="0"/>
            </a:endParaRPr>
          </a:p>
          <a:p>
            <a:pPr marL="91440" indent="-91440">
              <a:defRPr/>
            </a:pPr>
            <a:endParaRPr lang="cy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sz="half" idx="4294967295"/>
          </p:nvPr>
        </p:nvSpPr>
        <p:spPr>
          <a:xfrm>
            <a:off x="8489950" y="1846263"/>
            <a:ext cx="3702050" cy="4022725"/>
          </a:xfrm>
        </p:spPr>
        <p:txBody>
          <a:bodyPr rtlCol="0">
            <a:normAutofit/>
          </a:bodyPr>
          <a:lstStyle/>
          <a:p>
            <a:pPr marL="91440" indent="-91440">
              <a:defRPr/>
            </a:pPr>
            <a:endParaRPr lang="cy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8762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703389" y="287339"/>
            <a:ext cx="8713787" cy="144938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44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br>
              <a:rPr lang="cy-GB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Social Constructivist approach</a:t>
            </a:r>
            <a:endParaRPr lang="cy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3000"/>
              <a:t>Values and social constructions shape policy and are reflected in the models that become frameworks for policy</a:t>
            </a:r>
          </a:p>
          <a:p>
            <a:pPr eaLnBrk="1" hangingPunct="1"/>
            <a:endParaRPr lang="en-GB" altLang="en-US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/>
              <a:t>(Drake, 2001, p. 18-42)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78247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Bronfenbrenner’s ecological theory (1979)</a:t>
            </a:r>
          </a:p>
        </p:txBody>
      </p:sp>
      <p:sp>
        <p:nvSpPr>
          <p:cNvPr id="8" name="Action Button: Movie 7">
            <a:hlinkClick r:id="rId2" highlightClick="1"/>
          </p:cNvPr>
          <p:cNvSpPr/>
          <p:nvPr/>
        </p:nvSpPr>
        <p:spPr>
          <a:xfrm>
            <a:off x="1371600" y="2249905"/>
            <a:ext cx="986589" cy="541421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Video 3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97442" y="1492172"/>
            <a:ext cx="5209673" cy="5106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3409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346325" y="287339"/>
            <a:ext cx="7543800" cy="144938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RED, MUD and SID</a:t>
            </a:r>
            <a:r>
              <a:rPr lang="cy-GB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br>
              <a:rPr lang="cy-GB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Three distinct discourses </a:t>
            </a:r>
            <a:endParaRPr lang="cy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1069847" y="2172017"/>
            <a:ext cx="7641015" cy="4022725"/>
          </a:xfrm>
        </p:spPr>
        <p:txBody>
          <a:bodyPr rtlCol="0">
            <a:noAutofit/>
          </a:bodyPr>
          <a:lstStyle/>
          <a:p>
            <a:pPr eaLnBrk="1" hangingPunct="1">
              <a:defRPr/>
            </a:pPr>
            <a:r>
              <a:rPr lang="en-GB" sz="1800" b="1"/>
              <a:t>Social exclusion is embedded in three different discourses:</a:t>
            </a:r>
            <a:endParaRPr lang="en-GB" sz="1800"/>
          </a:p>
          <a:p>
            <a:pPr eaLnBrk="1" hangingPunct="1">
              <a:defRPr/>
            </a:pPr>
            <a:r>
              <a:rPr lang="en-GB" sz="1800" b="1"/>
              <a:t>A redistributionist discourse (RED)</a:t>
            </a:r>
            <a:endParaRPr lang="en-GB" sz="1800"/>
          </a:p>
          <a:p>
            <a:pPr eaLnBrk="1" hangingPunct="1">
              <a:defRPr/>
            </a:pPr>
            <a:r>
              <a:rPr lang="en-GB" sz="1800" b="1"/>
              <a:t>A moral underclass discourse (MUD)</a:t>
            </a:r>
            <a:endParaRPr lang="en-GB" sz="1800"/>
          </a:p>
          <a:p>
            <a:pPr eaLnBrk="1" hangingPunct="1">
              <a:defRPr/>
            </a:pPr>
            <a:r>
              <a:rPr lang="en-GB" sz="1800" b="1"/>
              <a:t>A social integrationist discourse (SID)</a:t>
            </a:r>
            <a:endParaRPr lang="en-GB" sz="1800"/>
          </a:p>
          <a:p>
            <a:pPr eaLnBrk="1" hangingPunct="1">
              <a:defRPr/>
            </a:pPr>
            <a:r>
              <a:rPr lang="en-GB" sz="1800" b="1"/>
              <a:t>They differ in how they characterise the boundaries of inclusion  (</a:t>
            </a:r>
            <a:r>
              <a:rPr lang="en-GB" sz="1800" b="1" err="1"/>
              <a:t>Levitas</a:t>
            </a:r>
            <a:r>
              <a:rPr lang="en-GB" sz="1800" b="1"/>
              <a:t>, 2005:7)</a:t>
            </a:r>
            <a:endParaRPr lang="cy-GB" sz="18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8670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/>
            </a:br>
            <a:r>
              <a:rPr lang="en-GB"/>
              <a:t>RED: Redistributionist Discourse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7525512" cy="3977640"/>
          </a:xfrm>
        </p:spPr>
        <p:txBody>
          <a:bodyPr>
            <a:normAutofit/>
          </a:bodyPr>
          <a:lstStyle/>
          <a:p>
            <a:r>
              <a:rPr lang="en-GB"/>
              <a:t>This theory focuses on those living in poverty and the social forces that make this happen. </a:t>
            </a:r>
          </a:p>
          <a:p>
            <a:r>
              <a:rPr lang="en-GB"/>
              <a:t>Only through the redistribution of wealth across society as a whole, through taxation, benefits and services will poverty and inequality be eradicated. </a:t>
            </a:r>
          </a:p>
          <a:p>
            <a:r>
              <a:rPr lang="en-GB"/>
              <a:t>This is largely the approach of the Labour Government</a:t>
            </a:r>
          </a:p>
          <a:p>
            <a:r>
              <a:rPr lang="en-GB"/>
              <a:t>Individual attitudes, moral or cultural attributes can not be held responsible for exclusion.</a:t>
            </a:r>
          </a:p>
          <a:p>
            <a:pPr>
              <a:buNone/>
            </a:pPr>
            <a:r>
              <a:rPr lang="en-GB" sz="2800"/>
              <a:t>    </a:t>
            </a:r>
            <a:r>
              <a:rPr lang="en-GB" sz="1600"/>
              <a:t>(Levitas cited in Pierson, 2010)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5979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/>
            </a:br>
            <a:r>
              <a:rPr lang="en-GB"/>
              <a:t>MUD: The Moral Underclass Discourse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03511" y="2574758"/>
            <a:ext cx="8511300" cy="3551406"/>
          </a:xfrm>
        </p:spPr>
        <p:txBody>
          <a:bodyPr>
            <a:noAutofit/>
          </a:bodyPr>
          <a:lstStyle/>
          <a:p>
            <a:r>
              <a:rPr lang="en-GB" sz="2400"/>
              <a:t>This approach concentrates on individual delinquency and lapses in attitudes and morals. Extending to neighbourhoods or social groups.</a:t>
            </a:r>
          </a:p>
          <a:p>
            <a:r>
              <a:rPr lang="en-GB" sz="2400"/>
              <a:t>Low-income neighbourhoods experience criminalised behaviour or lack a ‘work ethic’.</a:t>
            </a:r>
          </a:p>
          <a:p>
            <a:r>
              <a:rPr lang="en-GB" sz="2400"/>
              <a:t>There is an ‘underclass’ who are detached from society.</a:t>
            </a:r>
          </a:p>
          <a:p>
            <a:r>
              <a:rPr lang="en-GB" sz="2400"/>
              <a:t>This dishes out blame to the ‘excluded’ </a:t>
            </a:r>
          </a:p>
          <a:p>
            <a:r>
              <a:rPr lang="en-GB" sz="2400"/>
              <a:t>Largely neoliberal approach/ Conservative approach</a:t>
            </a:r>
            <a:endParaRPr lang="en-US" sz="240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9100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cy-GB"/>
            </a:br>
            <a:r>
              <a:rPr lang="en-GB"/>
              <a:t>MUD: The Moral Underclass Discourse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7" y="2194560"/>
            <a:ext cx="7484605" cy="3977640"/>
          </a:xfrm>
        </p:spPr>
        <p:txBody>
          <a:bodyPr>
            <a:normAutofit/>
          </a:bodyPr>
          <a:lstStyle/>
          <a:p>
            <a:r>
              <a:rPr lang="en-GB" sz="2400"/>
              <a:t>This is a gendered discourse...</a:t>
            </a:r>
          </a:p>
          <a:p>
            <a:r>
              <a:rPr lang="en-GB" sz="2400"/>
              <a:t>Absentee fathers evade child-support responsibilities</a:t>
            </a:r>
          </a:p>
          <a:p>
            <a:r>
              <a:rPr lang="en-GB" sz="2400"/>
              <a:t>Young teenage women who have children outside a stable relationship</a:t>
            </a:r>
          </a:p>
          <a:p>
            <a:r>
              <a:rPr lang="en-GB" sz="2400"/>
              <a:t>Adoption of anti-social behaviour and has values to justify behaviour</a:t>
            </a:r>
          </a:p>
          <a:p>
            <a:pPr>
              <a:buNone/>
            </a:pPr>
            <a:r>
              <a:rPr lang="en-GB"/>
              <a:t>  </a:t>
            </a:r>
            <a:r>
              <a:rPr lang="en-GB" sz="2800"/>
              <a:t>  </a:t>
            </a:r>
            <a:r>
              <a:rPr lang="en-GB" sz="2400"/>
              <a:t>(</a:t>
            </a:r>
            <a:r>
              <a:rPr lang="en-GB" sz="2400" err="1"/>
              <a:t>Levitas</a:t>
            </a:r>
            <a:r>
              <a:rPr lang="en-GB" sz="2400"/>
              <a:t>, 2007, </a:t>
            </a:r>
            <a:r>
              <a:rPr lang="en-GB" sz="2400" i="1"/>
              <a:t>cited in Pierson</a:t>
            </a:r>
            <a:r>
              <a:rPr lang="en-GB" sz="2400"/>
              <a:t>, 2010).</a:t>
            </a:r>
            <a:endParaRPr lang="en-US" sz="240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889958" y="2194560"/>
            <a:ext cx="1229146" cy="39776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2264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2346325" y="287339"/>
            <a:ext cx="7543800" cy="1449387"/>
          </a:xfrm>
        </p:spPr>
        <p:txBody>
          <a:bodyPr/>
          <a:lstStyle/>
          <a:p>
            <a:pPr>
              <a:defRPr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RED, MUD and SID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1311442" y="1846264"/>
            <a:ext cx="8578683" cy="4022725"/>
          </a:xfrm>
        </p:spPr>
        <p:txBody>
          <a:bodyPr rtlCol="0">
            <a:normAutofit fontScale="77500" lnSpcReduction="20000"/>
          </a:bodyPr>
          <a:lstStyle/>
          <a:p>
            <a:pPr eaLnBrk="1" hangingPunct="1">
              <a:defRPr/>
            </a:pPr>
            <a:r>
              <a:rPr lang="en-GB" sz="2800"/>
              <a:t>All have paid work as a major factor and all have a moral content</a:t>
            </a:r>
          </a:p>
          <a:p>
            <a:pPr eaLnBrk="1" hangingPunct="1">
              <a:defRPr/>
            </a:pPr>
            <a:endParaRPr lang="en-GB" sz="2800"/>
          </a:p>
          <a:p>
            <a:pPr eaLnBrk="1" hangingPunct="1">
              <a:defRPr/>
            </a:pPr>
            <a:r>
              <a:rPr lang="en-GB" sz="2800"/>
              <a:t>To oversimplify:</a:t>
            </a:r>
          </a:p>
          <a:p>
            <a:pPr eaLnBrk="1" hangingPunct="1">
              <a:defRPr/>
            </a:pPr>
            <a:endParaRPr lang="en-GB" sz="2800"/>
          </a:p>
          <a:p>
            <a:pPr eaLnBrk="1" hangingPunct="1">
              <a:defRPr/>
            </a:pPr>
            <a:r>
              <a:rPr lang="en-GB" sz="2800">
                <a:latin typeface="Forte" panose="03060902040502070203" pitchFamily="66" charset="0"/>
              </a:rPr>
              <a:t> </a:t>
            </a:r>
            <a:r>
              <a:rPr lang="en-GB" sz="3500">
                <a:latin typeface="Forte" panose="03060902040502070203" pitchFamily="66" charset="0"/>
              </a:rPr>
              <a:t>RED -  they have no money </a:t>
            </a:r>
          </a:p>
          <a:p>
            <a:pPr eaLnBrk="1" hangingPunct="1">
              <a:defRPr/>
            </a:pPr>
            <a:r>
              <a:rPr lang="en-GB" sz="3500">
                <a:latin typeface="Forte" panose="03060902040502070203" pitchFamily="66" charset="0"/>
              </a:rPr>
              <a:t>MUD – they have no morals</a:t>
            </a:r>
          </a:p>
          <a:p>
            <a:pPr eaLnBrk="1" hangingPunct="1">
              <a:defRPr/>
            </a:pPr>
            <a:r>
              <a:rPr lang="en-GB" sz="3500">
                <a:latin typeface="Forte" panose="03060902040502070203" pitchFamily="66" charset="0"/>
              </a:rPr>
              <a:t> SID  -   they have no work </a:t>
            </a:r>
          </a:p>
          <a:p>
            <a:pPr eaLnBrk="1" hangingPunct="1">
              <a:defRPr/>
            </a:pPr>
            <a:endParaRPr lang="en-GB" sz="3500"/>
          </a:p>
          <a:p>
            <a:pPr eaLnBrk="1" hangingPunct="1">
              <a:defRPr/>
            </a:pPr>
            <a:r>
              <a:rPr lang="en-GB"/>
              <a:t>(</a:t>
            </a:r>
            <a:r>
              <a:rPr lang="en-GB" err="1"/>
              <a:t>Levitas</a:t>
            </a:r>
            <a:r>
              <a:rPr lang="en-GB"/>
              <a:t>, 2005:27)</a:t>
            </a:r>
          </a:p>
          <a:p>
            <a:pPr marL="91440" indent="-91440">
              <a:defRPr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flipH="1">
            <a:off x="9119936" y="2194560"/>
            <a:ext cx="2081464" cy="3977640"/>
          </a:xfrm>
        </p:spPr>
        <p:txBody>
          <a:bodyPr>
            <a:normAutofit fontScale="77500" lnSpcReduction="20000"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9579" y="2542673"/>
            <a:ext cx="2867527" cy="2867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7504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6325" y="287339"/>
            <a:ext cx="7543800" cy="1449387"/>
          </a:xfrm>
        </p:spPr>
        <p:txBody>
          <a:bodyPr/>
          <a:lstStyle/>
          <a:p>
            <a:pPr>
              <a:defRPr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RED, MUD, SID</a:t>
            </a: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3796" name="Content Placeholder 3"/>
          <p:cNvSpPr>
            <a:spLocks noGrp="1"/>
          </p:cNvSpPr>
          <p:nvPr>
            <p:ph sz="half" idx="2"/>
          </p:nvPr>
        </p:nvSpPr>
        <p:spPr>
          <a:xfrm>
            <a:off x="1167064" y="1846264"/>
            <a:ext cx="8807282" cy="4022725"/>
          </a:xfrm>
        </p:spPr>
        <p:txBody>
          <a:bodyPr>
            <a:normAutofit fontScale="92500" lnSpcReduction="20000"/>
          </a:bodyPr>
          <a:lstStyle/>
          <a:p>
            <a:pPr marL="91440" indent="-91440">
              <a:defRPr/>
            </a:pPr>
            <a:r>
              <a:rPr lang="en-GB" sz="3200">
                <a:latin typeface="Times New Roman" panose="02020603050405020304" pitchFamily="18" charset="0"/>
                <a:cs typeface="Times New Roman" panose="02020603050405020304" pitchFamily="18" charset="0"/>
              </a:rPr>
              <a:t>If RED is about no money, MUD about no morals, and SID about no work, political debate in the UK has shifted inconsistently between RED and SID and MUD.</a:t>
            </a:r>
          </a:p>
          <a:p>
            <a:pPr marL="91440" indent="-91440">
              <a:defRPr/>
            </a:pPr>
            <a:r>
              <a:rPr lang="en-GB" sz="2100">
                <a:solidFill>
                  <a:prstClr val="black"/>
                </a:solidFill>
              </a:rPr>
              <a:t>Gordon, 2007)</a:t>
            </a:r>
            <a:endParaRPr lang="en-US" sz="2100">
              <a:solidFill>
                <a:prstClr val="black"/>
              </a:solidFill>
            </a:endParaRPr>
          </a:p>
          <a:p>
            <a:pPr marL="91440" indent="-91440">
              <a:defRPr/>
            </a:pPr>
            <a:endParaRPr lang="en-GB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" indent="-91440">
              <a:defRPr/>
            </a:pPr>
            <a:r>
              <a:rPr lang="en-GB" sz="3200">
                <a:latin typeface="Times New Roman" panose="02020603050405020304" pitchFamily="18" charset="0"/>
                <a:cs typeface="Times New Roman" panose="02020603050405020304" pitchFamily="18" charset="0"/>
              </a:rPr>
              <a:t>Can you think of examples in education?</a:t>
            </a:r>
          </a:p>
          <a:p>
            <a:pPr marL="91440" indent="-91440"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anose="02020603050405020304" pitchFamily="18" charset="0"/>
            </a:endParaRPr>
          </a:p>
          <a:p>
            <a:pPr marL="91440" indent="-91440">
              <a:defRPr/>
            </a:pPr>
            <a:endParaRPr lang="en-GB" altLang="en-US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</a:endParaRPr>
          </a:p>
          <a:p>
            <a:pPr marL="91440" indent="-91440">
              <a:defRPr/>
            </a:pPr>
            <a:endParaRPr lang="en-GB" altLang="en-US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</a:endParaRPr>
          </a:p>
          <a:p>
            <a:pPr marL="0" indent="0">
              <a:spcBef>
                <a:spcPts val="0"/>
              </a:spcBef>
              <a:buClrTx/>
              <a:buSzTx/>
              <a:buNone/>
              <a:defRPr/>
            </a:pPr>
            <a:r>
              <a:rPr lang="en-GB" sz="1800">
                <a:solidFill>
                  <a:prstClr val="black"/>
                </a:solidFill>
              </a:rPr>
              <a:t>(</a:t>
            </a:r>
            <a:endParaRPr lang="en-GB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97215" cy="3977640"/>
          </a:xfrm>
        </p:spPr>
        <p:txBody>
          <a:bodyPr>
            <a:normAutofit fontScale="925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3779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7467600" cy="706437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cy-GB" sz="400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4000">
                <a:solidFill>
                  <a:schemeClr val="tx1">
                    <a:lumMod val="75000"/>
                    <a:lumOff val="25000"/>
                  </a:schemeClr>
                </a:solidFill>
              </a:rPr>
              <a:t>The Power to act depends on..</a:t>
            </a:r>
            <a:endParaRPr lang="cy-GB" sz="40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7652" name="Content Placeholder 3"/>
          <p:cNvSpPr>
            <a:spLocks noGrp="1"/>
          </p:cNvSpPr>
          <p:nvPr>
            <p:ph sz="half" idx="2"/>
          </p:nvPr>
        </p:nvSpPr>
        <p:spPr>
          <a:xfrm>
            <a:off x="1672389" y="1846264"/>
            <a:ext cx="8384424" cy="4022725"/>
          </a:xfrm>
        </p:spPr>
        <p:txBody>
          <a:bodyPr/>
          <a:lstStyle/>
          <a:p>
            <a:pPr eaLnBrk="1" hangingPunct="1"/>
            <a:r>
              <a:rPr lang="en-GB" altLang="en-US"/>
              <a:t>Individual resources: physical, intellectual, inter- and intrapersonal</a:t>
            </a:r>
          </a:p>
          <a:p>
            <a:pPr eaLnBrk="1" hangingPunct="1"/>
            <a:r>
              <a:rPr lang="en-GB" altLang="en-US"/>
              <a:t>Social resources: Family, friends, neighbours, colleagues</a:t>
            </a:r>
          </a:p>
          <a:p>
            <a:pPr eaLnBrk="1" hangingPunct="1"/>
            <a:r>
              <a:rPr lang="en-GB" altLang="en-US"/>
              <a:t>Financial resources: </a:t>
            </a:r>
            <a:r>
              <a:rPr lang="en-GB" altLang="en-US" err="1"/>
              <a:t>Cashflow</a:t>
            </a:r>
            <a:r>
              <a:rPr lang="en-GB" altLang="en-US"/>
              <a:t> and assets</a:t>
            </a:r>
          </a:p>
          <a:p>
            <a:pPr eaLnBrk="1" hangingPunct="1"/>
            <a:r>
              <a:rPr lang="en-GB" altLang="en-US"/>
              <a:t>Cultural resources: Religion, </a:t>
            </a:r>
            <a:r>
              <a:rPr lang="en-GB" altLang="en-US" b="1"/>
              <a:t>education</a:t>
            </a:r>
            <a:r>
              <a:rPr lang="en-GB" altLang="en-US"/>
              <a:t>, class</a:t>
            </a:r>
          </a:p>
          <a:p>
            <a:pPr eaLnBrk="1" hangingPunct="1"/>
            <a:endParaRPr lang="en-GB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157373" cy="397764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Oval Callout 4"/>
          <p:cNvSpPr/>
          <p:nvPr/>
        </p:nvSpPr>
        <p:spPr>
          <a:xfrm>
            <a:off x="6087979" y="3750242"/>
            <a:ext cx="4752473" cy="2602431"/>
          </a:xfrm>
          <a:prstGeom prst="wedgeEllipseCallout">
            <a:avLst>
              <a:gd name="adj1" fmla="val -77795"/>
              <a:gd name="adj2" fmla="val -4578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en-US">
                <a:solidFill>
                  <a:schemeClr val="tx1"/>
                </a:solidFill>
                <a:latin typeface="Snap ITC" panose="04040A07060A02020202" pitchFamily="82" charset="0"/>
              </a:rPr>
              <a:t>Can you link this to Pierre Bourdieu?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12658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108AF7-9F4F-404C-8C68-7EBB538C7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3000">
                <a:solidFill>
                  <a:srgbClr val="FFFFFF"/>
                </a:solidFill>
              </a:rPr>
              <a:t>Next week: 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56F2A0F6-4E24-4B3D-B6C3-394DEADAD3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6774690"/>
              </p:ext>
            </p:extLst>
          </p:nvPr>
        </p:nvGraphicFramePr>
        <p:xfrm>
          <a:off x="608171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0807242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 bwMode="auto">
          <a:xfrm>
            <a:off x="1981200" y="274638"/>
            <a:ext cx="7467600" cy="633412"/>
          </a:xfrm>
        </p:spPr>
        <p:txBody>
          <a:bodyPr wrap="square" numCol="1" anchorCtr="0" compatLnSpc="1">
            <a:prstTxWarp prst="textNoShape">
              <a:avLst/>
            </a:prstTxWarp>
            <a:normAutofit fontScale="90000"/>
          </a:bodyPr>
          <a:lstStyle/>
          <a:p>
            <a:pPr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REFERENCES</a:t>
            </a:r>
          </a:p>
        </p:txBody>
      </p:sp>
      <p:sp>
        <p:nvSpPr>
          <p:cNvPr id="45059" name="Content Placeholder 2"/>
          <p:cNvSpPr>
            <a:spLocks noGrp="1"/>
          </p:cNvSpPr>
          <p:nvPr>
            <p:ph idx="1"/>
          </p:nvPr>
        </p:nvSpPr>
        <p:spPr>
          <a:xfrm rot="291911">
            <a:off x="1816659" y="1446172"/>
            <a:ext cx="9158287" cy="4629150"/>
          </a:xfrm>
        </p:spPr>
        <p:txBody>
          <a:bodyPr rtlCol="0">
            <a:normAutofit/>
          </a:bodyPr>
          <a:lstStyle/>
          <a:p>
            <a:pPr marL="91440" indent="-91440">
              <a:defRPr/>
            </a:pP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Bourdieu, P. (1977).</a:t>
            </a:r>
            <a:r>
              <a:rPr lang="en-GB" sz="1800"/>
              <a:t> </a:t>
            </a:r>
            <a:r>
              <a:rPr lang="en-GB" sz="1800">
                <a:hlinkClick r:id="rId3"/>
              </a:rPr>
              <a:t>"Outline of a Theory of Practice"</a:t>
            </a:r>
            <a:r>
              <a:rPr lang="en-GB" sz="1800"/>
              <a:t>. </a:t>
            </a: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Cambridge: Cambridge University Press.</a:t>
            </a:r>
          </a:p>
          <a:p>
            <a:pPr marL="91440" indent="-91440">
              <a:lnSpc>
                <a:spcPct val="100000"/>
              </a:lnSpc>
              <a:defRPr/>
            </a:pP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Bourdieu, Pierre (1990). "Structures, Habitus, Practices." Pp. 52–79 in The Logic of Practice. Stanford, CA: </a:t>
            </a: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  <a:hlinkClick r:id="rId4" tooltip="Stanford University Press"/>
              </a:rPr>
              <a:t>Stanford University Press</a:t>
            </a: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  <a:endParaRPr lang="en-GB" altLang="en-US" sz="1800">
              <a:solidFill>
                <a:schemeClr val="tx1">
                  <a:lumMod val="75000"/>
                  <a:lumOff val="25000"/>
                </a:schemeClr>
              </a:solidFill>
              <a:hlinkClick r:id="rId5"/>
            </a:endParaRPr>
          </a:p>
          <a:p>
            <a:pPr marL="91440" indent="-91440">
              <a:defRPr/>
            </a:pP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Brewer, M. et al (2011) Child and Working Age Poverty and Inequality in UK: 2010. London: IFS</a:t>
            </a:r>
          </a:p>
          <a:p>
            <a:pPr marL="91440" indent="-91440">
              <a:defRPr/>
            </a:pP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Goodman, A. &amp; Gregg, P. (2010) The Importance of Attitudes and Behaviour for Poorer Children’s Educational Attainment. York: JRF</a:t>
            </a:r>
          </a:p>
          <a:p>
            <a:pPr marL="91440" indent="-91440">
              <a:defRPr/>
            </a:pP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Hirsch, D. (2007) ‘Education, poverty and children’s perspectives’. JRF Round-up (September 2007)</a:t>
            </a:r>
          </a:p>
          <a:p>
            <a:pPr marL="91440" indent="-91440">
              <a:defRPr/>
            </a:pP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Horgan, G. (2007) The Impact of Poverty on Young Children's Experiences of School. York: JRF</a:t>
            </a:r>
          </a:p>
          <a:p>
            <a:pPr marL="91440" indent="-91440">
              <a:defRPr/>
            </a:pP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Levitas, R. (2005) The inclusive society? Social exclusion and new labour, Basingstoke: Palgrave Macmillan </a:t>
            </a:r>
          </a:p>
          <a:p>
            <a:pPr marL="0" indent="0">
              <a:buNone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  <a:hlinkClick r:id="rId5"/>
            </a:endParaRPr>
          </a:p>
          <a:p>
            <a:pPr marL="91440" indent="-91440"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9pPr>
          </a:lstStyle>
          <a:p>
            <a:pPr eaLnBrk="1" hangingPunct="1">
              <a:defRPr/>
            </a:pPr>
            <a:fld id="{3ADD03D6-37E8-4D90-B913-474400F4E819}" type="slidenum">
              <a:rPr lang="en-US" altLang="en-US">
                <a:solidFill>
                  <a:srgbClr val="FFFFFF"/>
                </a:solidFill>
              </a:rPr>
              <a:pPr eaLnBrk="1" hangingPunct="1">
                <a:defRPr/>
              </a:pPr>
              <a:t>25</a:t>
            </a:fld>
            <a:endParaRPr lang="en-US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3491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977456"/>
          </a:xfrm>
        </p:spPr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21262550">
            <a:off x="1069848" y="1690688"/>
            <a:ext cx="10058400" cy="44815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 </a:t>
            </a:r>
          </a:p>
          <a:p>
            <a:r>
              <a:rPr lang="en-GB" altLang="en-US"/>
              <a:t>Lister, R. Poverty, (2009) Cambridge: Policy Press</a:t>
            </a:r>
          </a:p>
          <a:p>
            <a:r>
              <a:rPr lang="en-GB" altLang="en-US"/>
              <a:t>Percy-Smith, J. (2002) Policy Responses to Social Exclusion: towards inclusion? Maidenhead: Open University Press </a:t>
            </a:r>
          </a:p>
          <a:p>
            <a:r>
              <a:rPr lang="en-GB" altLang="en-US"/>
              <a:t>Pickett and Wilkinson, The Spirit Level: Why More Equal Societies Almost Always Do Better 2011</a:t>
            </a:r>
          </a:p>
          <a:p>
            <a:r>
              <a:rPr lang="en-GB" altLang="en-US"/>
              <a:t>Pierson, J. (2010)Tackling Social Exclusion, London: Routledge</a:t>
            </a:r>
          </a:p>
          <a:p>
            <a:r>
              <a:rPr lang="en-GB"/>
              <a:t>Rusnak, E. </a:t>
            </a:r>
            <a:r>
              <a:rPr lang="en-GB" err="1"/>
              <a:t>Brackenbury</a:t>
            </a:r>
            <a:r>
              <a:rPr lang="en-GB"/>
              <a:t>, T. (2009). Understanding the Role of Poverty in Early Language Development. Bowling Green State University Bowling Green, OH ASHA Convention 2009</a:t>
            </a:r>
            <a:endParaRPr lang="en-GB" altLang="en-US"/>
          </a:p>
          <a:p>
            <a:r>
              <a:rPr lang="en-GB" altLang="en-US" err="1"/>
              <a:t>Spicker</a:t>
            </a:r>
            <a:r>
              <a:rPr lang="en-GB" altLang="en-US"/>
              <a:t>, P. (2007) The Idea of Poverty, Bristol: Policy Press</a:t>
            </a:r>
          </a:p>
          <a:p>
            <a:r>
              <a:rPr lang="en-GB" altLang="en-US" err="1"/>
              <a:t>Waldfogel,J</a:t>
            </a:r>
            <a:r>
              <a:rPr lang="en-GB" altLang="en-US"/>
              <a:t> &amp; </a:t>
            </a:r>
            <a:r>
              <a:rPr lang="en-GB" altLang="en-US" err="1"/>
              <a:t>Washbrook</a:t>
            </a:r>
            <a:r>
              <a:rPr lang="en-GB" altLang="en-US"/>
              <a:t>, E ( 2010) Low income and early cognitive development in the UK. </a:t>
            </a:r>
            <a:r>
              <a:rPr lang="en-GB" altLang="en-US" err="1"/>
              <a:t>Ar</a:t>
            </a:r>
            <a:r>
              <a:rPr lang="en-GB" altLang="en-US"/>
              <a:t> </a:t>
            </a:r>
            <a:r>
              <a:rPr lang="en-GB" altLang="en-US" err="1"/>
              <a:t>gael</a:t>
            </a:r>
            <a:r>
              <a:rPr lang="en-GB" altLang="en-US"/>
              <a:t> </a:t>
            </a:r>
            <a:r>
              <a:rPr lang="en-GB" altLang="en-US" err="1"/>
              <a:t>yn</a:t>
            </a:r>
            <a:r>
              <a:rPr lang="en-GB" altLang="en-US"/>
              <a:t> http://www.suttontrust.com/research/low-income-and-early-cognitive-development-in-the-uk/ 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9196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C3526F0E83DE4EAA49458BA4114BDD" ma:contentTypeVersion="4" ma:contentTypeDescription="Create a new document." ma:contentTypeScope="" ma:versionID="1f71d4151977a0dfeb827fbcb4819edd">
  <xsd:schema xmlns:xsd="http://www.w3.org/2001/XMLSchema" xmlns:xs="http://www.w3.org/2001/XMLSchema" xmlns:p="http://schemas.microsoft.com/office/2006/metadata/properties" xmlns:ns2="6d31e8ae-61ec-4dd9-af3c-305fb2d2a050" targetNamespace="http://schemas.microsoft.com/office/2006/metadata/properties" ma:root="true" ma:fieldsID="8b7a8cd7a1683c1638f68e10b7ec8f67" ns2:_="">
    <xsd:import namespace="6d31e8ae-61ec-4dd9-af3c-305fb2d2a05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31e8ae-61ec-4dd9-af3c-305fb2d2a05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0EAF12E-E48F-406A-A7CC-4898D232AEC6}">
  <ds:schemaRefs>
    <ds:schemaRef ds:uri="6d31e8ae-61ec-4dd9-af3c-305fb2d2a05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56FE95B2-2526-4C0A-B466-9EEFDBEB31C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010B44AD-E207-40A8-B25C-C4860EB50D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Application>Microsoft Office PowerPoint</Application>
  <PresentationFormat>Widescreen</PresentationFormat>
  <Slides>26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Wood Type</vt:lpstr>
      <vt:lpstr>   Poverty, Social Exclusion and Education  </vt:lpstr>
      <vt:lpstr>Content</vt:lpstr>
      <vt:lpstr>Recap: Social Exclusion vs Poverty</vt:lpstr>
      <vt:lpstr>PowerPoint Presentation</vt:lpstr>
      <vt:lpstr> Education and poverty: the facts</vt:lpstr>
      <vt:lpstr>PowerPoint Presentation</vt:lpstr>
      <vt:lpstr>Why is poverty linked to educational attainment?</vt:lpstr>
      <vt:lpstr> Early disadvantage</vt:lpstr>
      <vt:lpstr>Education and poverty: Research</vt:lpstr>
      <vt:lpstr>Datblygiad iaith Language development</vt:lpstr>
      <vt:lpstr>Semantic Development</vt:lpstr>
      <vt:lpstr>Why is this important?</vt:lpstr>
      <vt:lpstr>Pierre Bourdieu</vt:lpstr>
      <vt:lpstr> Social Power </vt:lpstr>
      <vt:lpstr>  Social Constructivist approach</vt:lpstr>
      <vt:lpstr>Bronfenbrenner’s ecological theory (1979)</vt:lpstr>
      <vt:lpstr>RED, MUD and SID  Three distinct discourses </vt:lpstr>
      <vt:lpstr> RED: Redistributionist Discourse</vt:lpstr>
      <vt:lpstr> MUD: The Moral Underclass Discourse</vt:lpstr>
      <vt:lpstr> MUD: The Moral Underclass Discourse</vt:lpstr>
      <vt:lpstr>RED, MUD and SID</vt:lpstr>
      <vt:lpstr>RED, MUD, SID</vt:lpstr>
      <vt:lpstr> The Power to act depends on..</vt:lpstr>
      <vt:lpstr>Next week: </vt:lpstr>
      <vt:lpstr> 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Poverty, Social Exclusion and Education</dc:title>
  <dc:creator>Heike Griffiths</dc:creator>
  <cp:revision>1</cp:revision>
  <dcterms:created xsi:type="dcterms:W3CDTF">2020-06-02T13:38:07Z</dcterms:created>
  <dcterms:modified xsi:type="dcterms:W3CDTF">2020-06-09T10:13:04Z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0x010100E0C3526F0E83DE4EAA49458BA4114BDD</vt:lpwstr>
  </property>
</Properties>
</file>