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4"/>
  </p:notesMasterIdLst>
  <p:handoutMasterIdLst>
    <p:handoutMasterId r:id="rId45"/>
  </p:handoutMasterIdLst>
  <p:sldIdLst>
    <p:sldId id="281" r:id="rId2"/>
    <p:sldId id="287" r:id="rId3"/>
    <p:sldId id="289" r:id="rId4"/>
    <p:sldId id="294" r:id="rId5"/>
    <p:sldId id="326" r:id="rId6"/>
    <p:sldId id="295" r:id="rId7"/>
    <p:sldId id="296" r:id="rId8"/>
    <p:sldId id="290" r:id="rId9"/>
    <p:sldId id="291" r:id="rId10"/>
    <p:sldId id="292" r:id="rId11"/>
    <p:sldId id="293" r:id="rId12"/>
    <p:sldId id="298" r:id="rId13"/>
    <p:sldId id="299" r:id="rId14"/>
    <p:sldId id="325" r:id="rId15"/>
    <p:sldId id="301" r:id="rId16"/>
    <p:sldId id="303" r:id="rId17"/>
    <p:sldId id="302" r:id="rId18"/>
    <p:sldId id="305" r:id="rId19"/>
    <p:sldId id="300" r:id="rId20"/>
    <p:sldId id="304" r:id="rId21"/>
    <p:sldId id="307" r:id="rId22"/>
    <p:sldId id="306" r:id="rId23"/>
    <p:sldId id="319" r:id="rId24"/>
    <p:sldId id="309" r:id="rId25"/>
    <p:sldId id="310" r:id="rId26"/>
    <p:sldId id="308" r:id="rId27"/>
    <p:sldId id="311" r:id="rId28"/>
    <p:sldId id="312" r:id="rId29"/>
    <p:sldId id="314" r:id="rId30"/>
    <p:sldId id="313" r:id="rId31"/>
    <p:sldId id="315" r:id="rId32"/>
    <p:sldId id="318" r:id="rId33"/>
    <p:sldId id="317" r:id="rId34"/>
    <p:sldId id="316" r:id="rId35"/>
    <p:sldId id="321" r:id="rId36"/>
    <p:sldId id="320" r:id="rId37"/>
    <p:sldId id="322" r:id="rId38"/>
    <p:sldId id="323" r:id="rId39"/>
    <p:sldId id="327" r:id="rId40"/>
    <p:sldId id="328" r:id="rId41"/>
    <p:sldId id="324" r:id="rId42"/>
    <p:sldId id="329"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ETCvR50P/9FD6sVk85oFyg==" hashData="ku7mYpsWYLRoBzgc+6+aHs7Nac9+L4617DJUbWwjl3GeBarwNhZ9iwGyBzfzuvhWYecAKo1f4rjNGoQxVH+EQA=="/>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2" autoAdjust="0"/>
    <p:restoredTop sz="57439" autoAdjust="0"/>
  </p:normalViewPr>
  <p:slideViewPr>
    <p:cSldViewPr snapToGrid="0">
      <p:cViewPr varScale="1">
        <p:scale>
          <a:sx n="66" d="100"/>
          <a:sy n="66" d="100"/>
        </p:scale>
        <p:origin x="2310" y="66"/>
      </p:cViewPr>
      <p:guideLst/>
    </p:cSldViewPr>
  </p:slideViewPr>
  <p:notesTextViewPr>
    <p:cViewPr>
      <p:scale>
        <a:sx n="1" d="1"/>
        <a:sy n="1" d="1"/>
      </p:scale>
      <p:origin x="0" y="0"/>
    </p:cViewPr>
  </p:notesText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06/03/2019</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06/03/2019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youtube.com/watch?v=_UOK7aRmUtw"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youtube.com/watch?v=jottDMuLesU"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3" Type="http://schemas.openxmlformats.org/officeDocument/2006/relationships/hyperlink" Target="https://docmanager.pnld.co.uk/content/D380.htm" TargetMode="External"/><Relationship Id="rId7" Type="http://schemas.openxmlformats.org/officeDocument/2006/relationships/hyperlink" Target="https://docmanager.pnld.co.uk/content/D927.htm" TargetMode="External"/><Relationship Id="rId2" Type="http://schemas.openxmlformats.org/officeDocument/2006/relationships/slide" Target="../slides/slide31.xml"/><Relationship Id="rId1" Type="http://schemas.openxmlformats.org/officeDocument/2006/relationships/notesMaster" Target="../notesMasters/notesMaster1.xml"/><Relationship Id="rId6" Type="http://schemas.openxmlformats.org/officeDocument/2006/relationships/hyperlink" Target="https://docmanager.pnld.co.uk/content/D226.htm" TargetMode="External"/><Relationship Id="rId5" Type="http://schemas.openxmlformats.org/officeDocument/2006/relationships/hyperlink" Target="https://docmanager.pnld.co.uk/content/D2101.htm" TargetMode="External"/><Relationship Id="rId4" Type="http://schemas.openxmlformats.org/officeDocument/2006/relationships/hyperlink" Target="https://docmanager.pnld.co.uk/content/D10162.htm" TargetMode="Externa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3" Type="http://schemas.openxmlformats.org/officeDocument/2006/relationships/hyperlink" Target="file:///\\swp.police.int\data\work\SWPKDIVLDSLIBRARY\Shared\COURSE%20LIBRARY\LIBRARY\IPLAU\Lesson%20Plans%20IPLAU%202018%20DO%20NOT%20MOVE\UPDATE%20Cyber%20Crime\D12802.htm" TargetMode="External"/><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kern="1200" dirty="0" smtClean="0">
                <a:solidFill>
                  <a:schemeClr val="tx1"/>
                </a:solidFill>
                <a:effectLst/>
                <a:latin typeface="Arial" panose="020B0604020202020204" pitchFamily="34" charset="0"/>
                <a:ea typeface="+mn-ea"/>
                <a:cs typeface="Arial" panose="020B0604020202020204" pitchFamily="34" charset="0"/>
              </a:rPr>
              <a:t>On successful completion of this module, learners will be able to:</a:t>
            </a:r>
          </a:p>
          <a:p>
            <a:endParaRPr lang="en-GB" sz="1100" b="0" kern="1200" dirty="0" smtClean="0">
              <a:solidFill>
                <a:schemeClr val="tx1"/>
              </a:solidFill>
              <a:effectLst/>
              <a:latin typeface="Arial" panose="020B0604020202020204" pitchFamily="34" charset="0"/>
              <a:ea typeface="+mn-ea"/>
              <a:cs typeface="Arial" panose="020B0604020202020204" pitchFamily="34" charset="0"/>
            </a:endParaRP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Explain the differences between common terms used within the digital world. </a:t>
            </a: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Identify different devices that could be used in criminality and what types of evidence devices may hold. </a:t>
            </a: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Identify the different types of crimes that can be committed through use of the internet. </a:t>
            </a: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Identify offences that constitute a digital crime. </a:t>
            </a:r>
          </a:p>
          <a:p>
            <a:pPr marL="22860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Identify ways in which an initial responder can secure and preserve evidence in a Cybercrime investigation. </a:t>
            </a:r>
            <a:endParaRPr lang="en-GB" sz="1100" b="0" kern="1200" dirty="0">
              <a:solidFill>
                <a:schemeClr val="tx1"/>
              </a:solidFill>
              <a:effectLst/>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29199420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kern="1200" dirty="0" smtClean="0">
                <a:solidFill>
                  <a:schemeClr val="tx1"/>
                </a:solidFill>
                <a:effectLst/>
                <a:latin typeface="Arial" panose="020B0604020202020204" pitchFamily="34" charset="0"/>
                <a:ea typeface="+mn-ea"/>
                <a:cs typeface="Arial" panose="020B0604020202020204" pitchFamily="34" charset="0"/>
              </a:rPr>
              <a:t>TARIAN </a:t>
            </a:r>
            <a:r>
              <a:rPr lang="en-GB" sz="1100" kern="1200" dirty="0" smtClean="0">
                <a:solidFill>
                  <a:schemeClr val="tx1"/>
                </a:solidFill>
                <a:effectLst/>
                <a:latin typeface="Arial" panose="020B0604020202020204" pitchFamily="34" charset="0"/>
                <a:ea typeface="+mn-ea"/>
                <a:cs typeface="Arial" panose="020B0604020202020204" pitchFamily="34" charset="0"/>
              </a:rPr>
              <a:t>- the Regional Organised Crime Unit, part funded by the Home Office, Welsh Government and the three Southern Wales Police Forces is a multi-disciplinary team of Police officers and Police staff seconded from the three forces of Dyfed-Powys, Gwent and South Wales. With departments ranging from fraud and cyber-crime investigators to asset recovery experts and intelligence specialists, the teams are dedicated to disrupting and dismantling Organised Crime Groups across the whole of Southern Wales.</a:t>
            </a:r>
          </a:p>
          <a:p>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r>
              <a:rPr lang="en-GB" sz="1100" b="1" dirty="0" smtClean="0">
                <a:latin typeface="Arial" panose="020B0604020202020204" pitchFamily="34" charset="0"/>
                <a:cs typeface="Arial" panose="020B0604020202020204" pitchFamily="34" charset="0"/>
              </a:rPr>
              <a:t>Our Vision</a:t>
            </a:r>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Our vision is to protect the communities of the Southern Wales Region from the threats and risks of Serious and Organised Crime.</a:t>
            </a:r>
          </a:p>
          <a:p>
            <a:pPr lvl="0"/>
            <a:r>
              <a:rPr lang="en-GB" sz="1100" dirty="0" smtClean="0">
                <a:latin typeface="Arial" panose="020B0604020202020204" pitchFamily="34" charset="0"/>
                <a:cs typeface="Arial" panose="020B0604020202020204" pitchFamily="34" charset="0"/>
              </a:rPr>
              <a:t> </a:t>
            </a:r>
          </a:p>
          <a:p>
            <a:r>
              <a:rPr lang="en-GB" sz="1100" b="1" dirty="0" smtClean="0">
                <a:latin typeface="Arial" panose="020B0604020202020204" pitchFamily="34" charset="0"/>
                <a:cs typeface="Arial" panose="020B0604020202020204" pitchFamily="34" charset="0"/>
              </a:rPr>
              <a:t>Our Mission</a:t>
            </a:r>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Our mission is to identify, disrupt and dismantle organised crime groups causing most harm to the Southern Wales Region.</a:t>
            </a:r>
          </a:p>
          <a:p>
            <a:r>
              <a:rPr lang="en-GB" sz="1100" b="1" dirty="0" smtClean="0">
                <a:latin typeface="Arial" panose="020B0604020202020204" pitchFamily="34" charset="0"/>
                <a:cs typeface="Arial" panose="020B0604020202020204" pitchFamily="34" charset="0"/>
              </a:rPr>
              <a:t> </a:t>
            </a:r>
            <a:endParaRPr lang="en-GB" sz="110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Our Values</a:t>
            </a:r>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We are Professional in tackling Serious and Organised Crime </a:t>
            </a:r>
          </a:p>
          <a:p>
            <a:r>
              <a:rPr lang="en-GB" sz="1100" dirty="0" smtClean="0">
                <a:latin typeface="Arial" panose="020B0604020202020204" pitchFamily="34" charset="0"/>
                <a:cs typeface="Arial" panose="020B0604020202020204" pitchFamily="34" charset="0"/>
              </a:rPr>
              <a:t>We are Committed to collaboration and working with partners and other law enforcement agencies.</a:t>
            </a:r>
          </a:p>
          <a:p>
            <a:endParaRPr lang="en-GB" sz="1100" dirty="0" smtClean="0">
              <a:latin typeface="Arial" panose="020B0604020202020204" pitchFamily="34" charset="0"/>
              <a:cs typeface="Arial" panose="020B0604020202020204" pitchFamily="34" charset="0"/>
            </a:endParaRPr>
          </a:p>
          <a:p>
            <a:r>
              <a:rPr lang="en-GB" sz="1100" dirty="0" err="1" smtClean="0">
                <a:latin typeface="Arial" panose="020B0604020202020204" pitchFamily="34" charset="0"/>
                <a:cs typeface="Arial" panose="020B0604020202020204" pitchFamily="34" charset="0"/>
              </a:rPr>
              <a:t>Tarian</a:t>
            </a:r>
            <a:r>
              <a:rPr lang="en-GB" sz="1100" dirty="0" smtClean="0">
                <a:latin typeface="Arial" panose="020B0604020202020204" pitchFamily="34" charset="0"/>
                <a:cs typeface="Arial" panose="020B0604020202020204" pitchFamily="34" charset="0"/>
              </a:rPr>
              <a:t> Teams include:</a:t>
            </a:r>
          </a:p>
          <a:p>
            <a:r>
              <a:rPr lang="en-GB" sz="1100" dirty="0" smtClean="0">
                <a:latin typeface="Arial" panose="020B0604020202020204" pitchFamily="34" charset="0"/>
                <a:cs typeface="Arial" panose="020B0604020202020204" pitchFamily="34" charset="0"/>
              </a:rPr>
              <a:t>Asset Confiscation Enforcement (ACE) Team</a:t>
            </a:r>
          </a:p>
          <a:p>
            <a:r>
              <a:rPr lang="en-GB" sz="1100" dirty="0" smtClean="0">
                <a:latin typeface="Arial" panose="020B0604020202020204" pitchFamily="34" charset="0"/>
                <a:cs typeface="Arial" panose="020B0604020202020204" pitchFamily="34" charset="0"/>
              </a:rPr>
              <a:t>Child Sex Exploitation</a:t>
            </a:r>
          </a:p>
          <a:p>
            <a:r>
              <a:rPr lang="en-GB" sz="1100" dirty="0" smtClean="0">
                <a:latin typeface="Arial" panose="020B0604020202020204" pitchFamily="34" charset="0"/>
                <a:cs typeface="Arial" panose="020B0604020202020204" pitchFamily="34" charset="0"/>
              </a:rPr>
              <a:t>Regional Task Force</a:t>
            </a:r>
          </a:p>
          <a:p>
            <a:r>
              <a:rPr lang="en-GB" sz="1100" dirty="0" smtClean="0">
                <a:latin typeface="Arial" panose="020B0604020202020204" pitchFamily="34" charset="0"/>
                <a:cs typeface="Arial" panose="020B0604020202020204" pitchFamily="34" charset="0"/>
              </a:rPr>
              <a:t>Regional Asset Recovery Team</a:t>
            </a:r>
          </a:p>
          <a:p>
            <a:r>
              <a:rPr lang="en-GB" sz="1100" dirty="0" smtClean="0">
                <a:latin typeface="Arial" panose="020B0604020202020204" pitchFamily="34" charset="0"/>
                <a:cs typeface="Arial" panose="020B0604020202020204" pitchFamily="34" charset="0"/>
              </a:rPr>
              <a:t>Regional Intelligence Unit</a:t>
            </a:r>
          </a:p>
          <a:p>
            <a:r>
              <a:rPr lang="en-GB" sz="1100" dirty="0" smtClean="0">
                <a:latin typeface="Arial" panose="020B0604020202020204" pitchFamily="34" charset="0"/>
                <a:cs typeface="Arial" panose="020B0604020202020204" pitchFamily="34" charset="0"/>
              </a:rPr>
              <a:t>Protected Persons Unit</a:t>
            </a:r>
          </a:p>
          <a:p>
            <a:r>
              <a:rPr lang="en-GB" sz="1100" dirty="0" smtClean="0">
                <a:latin typeface="Arial" panose="020B0604020202020204" pitchFamily="34" charset="0"/>
                <a:cs typeface="Arial" panose="020B0604020202020204" pitchFamily="34" charset="0"/>
              </a:rPr>
              <a:t>Regional Prison Intelligence Unit</a:t>
            </a:r>
          </a:p>
          <a:p>
            <a:r>
              <a:rPr lang="en-GB" sz="1100" dirty="0" smtClean="0">
                <a:latin typeface="Arial" panose="020B0604020202020204" pitchFamily="34" charset="0"/>
                <a:cs typeface="Arial" panose="020B0604020202020204" pitchFamily="34" charset="0"/>
              </a:rPr>
              <a:t>Regional Fraud Team</a:t>
            </a:r>
          </a:p>
          <a:p>
            <a:r>
              <a:rPr lang="en-GB" sz="1100" b="1" dirty="0" smtClean="0">
                <a:latin typeface="Arial" panose="020B0604020202020204" pitchFamily="34" charset="0"/>
                <a:cs typeface="Arial" panose="020B0604020202020204" pitchFamily="34" charset="0"/>
              </a:rPr>
              <a:t>Regional Cyber Crime Unit</a:t>
            </a:r>
          </a:p>
          <a:p>
            <a:r>
              <a:rPr lang="en-GB" sz="1100" dirty="0" smtClean="0">
                <a:latin typeface="Arial" panose="020B0604020202020204" pitchFamily="34" charset="0"/>
                <a:cs typeface="Arial" panose="020B0604020202020204" pitchFamily="34" charset="0"/>
              </a:rPr>
              <a:t>E-Forensics</a:t>
            </a:r>
          </a:p>
          <a:p>
            <a:r>
              <a:rPr lang="en-GB" sz="1100" dirty="0" smtClean="0">
                <a:latin typeface="Arial" panose="020B0604020202020204" pitchFamily="34" charset="0"/>
                <a:cs typeface="Arial" panose="020B0604020202020204" pitchFamily="34" charset="0"/>
              </a:rPr>
              <a:t>Regional Undercover Unit</a:t>
            </a:r>
          </a:p>
          <a:p>
            <a:r>
              <a:rPr lang="en-GB" sz="1100" dirty="0" smtClean="0">
                <a:latin typeface="Arial" panose="020B0604020202020204" pitchFamily="34" charset="0"/>
                <a:cs typeface="Arial" panose="020B0604020202020204" pitchFamily="34" charset="0"/>
              </a:rPr>
              <a:t>Government Agency Intelligence Network</a:t>
            </a:r>
          </a:p>
          <a:p>
            <a:r>
              <a:rPr lang="en-GB" sz="1100" dirty="0" smtClean="0">
                <a:latin typeface="Arial" panose="020B0604020202020204" pitchFamily="34" charset="0"/>
                <a:cs typeface="Arial" panose="020B0604020202020204" pitchFamily="34" charset="0"/>
              </a:rPr>
              <a:t>Regional Technical Support Unit</a:t>
            </a:r>
          </a:p>
          <a:p>
            <a:r>
              <a:rPr lang="en-GB" sz="1100" dirty="0" smtClean="0">
                <a:latin typeface="Arial" panose="020B0604020202020204" pitchFamily="34" charset="0"/>
                <a:cs typeface="Arial" panose="020B0604020202020204" pitchFamily="34" charset="0"/>
              </a:rPr>
              <a:t>Confidential Unit</a:t>
            </a:r>
          </a:p>
          <a:p>
            <a:r>
              <a:rPr lang="en-GB" sz="1100" dirty="0" smtClean="0">
                <a:latin typeface="Arial" panose="020B0604020202020204" pitchFamily="34" charset="0"/>
                <a:cs typeface="Arial" panose="020B0604020202020204" pitchFamily="34" charset="0"/>
              </a:rPr>
              <a:t>Operational Security Officer</a:t>
            </a:r>
          </a:p>
          <a:p>
            <a:r>
              <a:rPr lang="en-GB" sz="1100" dirty="0" smtClean="0">
                <a:latin typeface="Arial" panose="020B0604020202020204" pitchFamily="34" charset="0"/>
                <a:cs typeface="Arial" panose="020B0604020202020204" pitchFamily="34" charset="0"/>
              </a:rPr>
              <a:t>Modern Slavery</a:t>
            </a:r>
          </a:p>
          <a:p>
            <a:r>
              <a:rPr lang="en-GB" sz="1100" dirty="0" smtClean="0">
                <a:latin typeface="Arial" panose="020B0604020202020204" pitchFamily="34" charset="0"/>
                <a:cs typeface="Arial" panose="020B0604020202020204" pitchFamily="34" charset="0"/>
              </a:rPr>
              <a:t>Communications Data Account Manager</a:t>
            </a:r>
          </a:p>
          <a:p>
            <a:r>
              <a:rPr lang="en-GB" sz="1100" dirty="0" smtClean="0">
                <a:latin typeface="Arial" panose="020B0604020202020204" pitchFamily="34" charset="0"/>
                <a:cs typeface="Arial" panose="020B0604020202020204" pitchFamily="34" charset="0"/>
              </a:rPr>
              <a:t>Disruption Team</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6315732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kern="1200" dirty="0" smtClean="0">
                <a:solidFill>
                  <a:schemeClr val="tx1"/>
                </a:solidFill>
                <a:effectLst/>
                <a:latin typeface="Arial" panose="020B0604020202020204" pitchFamily="34" charset="0"/>
                <a:ea typeface="+mn-ea"/>
                <a:cs typeface="Arial" panose="020B0604020202020204" pitchFamily="34" charset="0"/>
              </a:rPr>
              <a:t>The </a:t>
            </a:r>
            <a:r>
              <a:rPr lang="en-GB" sz="1100" b="1" kern="1200" dirty="0" smtClean="0">
                <a:solidFill>
                  <a:schemeClr val="tx1"/>
                </a:solidFill>
                <a:effectLst/>
                <a:latin typeface="Arial" panose="020B0604020202020204" pitchFamily="34" charset="0"/>
                <a:ea typeface="+mn-ea"/>
                <a:cs typeface="Arial" panose="020B0604020202020204" pitchFamily="34" charset="0"/>
              </a:rPr>
              <a:t>Regional Cyber Crime Unit </a:t>
            </a:r>
            <a:r>
              <a:rPr lang="en-GB" sz="1100" kern="1200" dirty="0" smtClean="0">
                <a:solidFill>
                  <a:schemeClr val="tx1"/>
                </a:solidFill>
                <a:effectLst/>
                <a:latin typeface="Arial" panose="020B0604020202020204" pitchFamily="34" charset="0"/>
                <a:ea typeface="+mn-ea"/>
                <a:cs typeface="Arial" panose="020B0604020202020204" pitchFamily="34" charset="0"/>
              </a:rPr>
              <a:t>within </a:t>
            </a:r>
            <a:r>
              <a:rPr lang="en-GB" sz="1100" kern="1200" dirty="0" err="1" smtClean="0">
                <a:solidFill>
                  <a:schemeClr val="tx1"/>
                </a:solidFill>
                <a:effectLst/>
                <a:latin typeface="Arial" panose="020B0604020202020204" pitchFamily="34" charset="0"/>
                <a:ea typeface="+mn-ea"/>
                <a:cs typeface="Arial" panose="020B0604020202020204" pitchFamily="34" charset="0"/>
              </a:rPr>
              <a:t>Tarian</a:t>
            </a:r>
            <a:r>
              <a:rPr lang="en-GB" sz="1100" kern="1200" dirty="0" smtClean="0">
                <a:solidFill>
                  <a:schemeClr val="tx1"/>
                </a:solidFill>
                <a:effectLst/>
                <a:latin typeface="Arial" panose="020B0604020202020204" pitchFamily="34" charset="0"/>
                <a:ea typeface="+mn-ea"/>
                <a:cs typeface="Arial" panose="020B0604020202020204" pitchFamily="34" charset="0"/>
              </a:rPr>
              <a:t> has a remit that covers the main principles of the CONTEST Strategy:</a:t>
            </a:r>
          </a:p>
          <a:p>
            <a:endParaRPr lang="en-GB" sz="1100" dirty="0" smtClean="0">
              <a:effectLst/>
              <a:latin typeface="Arial" panose="020B0604020202020204" pitchFamily="34" charset="0"/>
              <a:cs typeface="Arial" panose="020B0604020202020204" pitchFamily="34" charset="0"/>
            </a:endParaRPr>
          </a:p>
          <a:p>
            <a:r>
              <a:rPr lang="en-GB" sz="1100" b="1" kern="1200" dirty="0" smtClean="0">
                <a:solidFill>
                  <a:schemeClr val="tx1"/>
                </a:solidFill>
                <a:effectLst/>
                <a:latin typeface="Arial" panose="020B0604020202020204" pitchFamily="34" charset="0"/>
                <a:ea typeface="+mn-ea"/>
                <a:cs typeface="Arial" panose="020B0604020202020204" pitchFamily="34" charset="0"/>
              </a:rPr>
              <a:t>Pursue </a:t>
            </a:r>
            <a:r>
              <a:rPr lang="en-GB" sz="1100" kern="1200" dirty="0" smtClean="0">
                <a:solidFill>
                  <a:schemeClr val="tx1"/>
                </a:solidFill>
                <a:effectLst/>
                <a:latin typeface="Arial" panose="020B0604020202020204" pitchFamily="34" charset="0"/>
                <a:ea typeface="+mn-ea"/>
                <a:cs typeface="Arial" panose="020B0604020202020204" pitchFamily="34" charset="0"/>
              </a:rPr>
              <a:t>- Prosecuting and disrupting those engaged in Cybercrime </a:t>
            </a:r>
          </a:p>
          <a:p>
            <a:r>
              <a:rPr lang="en-GB" sz="1100" dirty="0" smtClean="0">
                <a:effectLst/>
                <a:latin typeface="Arial" panose="020B0604020202020204" pitchFamily="34" charset="0"/>
                <a:cs typeface="Arial" panose="020B0604020202020204" pitchFamily="34" charset="0"/>
              </a:rPr>
              <a:t>The RCCU tackles those responsible for the most serious incidents of: • Computer and network intrusion • Distribution of malware • Denial of service attacks • Phishing</a:t>
            </a:r>
          </a:p>
          <a:p>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r>
              <a:rPr lang="en-GB" sz="1100" b="1" kern="1200" dirty="0" smtClean="0">
                <a:solidFill>
                  <a:schemeClr val="tx1"/>
                </a:solidFill>
                <a:effectLst/>
                <a:latin typeface="Arial" panose="020B0604020202020204" pitchFamily="34" charset="0"/>
                <a:ea typeface="+mn-ea"/>
                <a:cs typeface="Arial" panose="020B0604020202020204" pitchFamily="34" charset="0"/>
              </a:rPr>
              <a:t>Prevent</a:t>
            </a:r>
            <a:r>
              <a:rPr lang="en-GB" sz="1100" kern="1200" dirty="0" smtClean="0">
                <a:solidFill>
                  <a:schemeClr val="tx1"/>
                </a:solidFill>
                <a:effectLst/>
                <a:latin typeface="Arial" panose="020B0604020202020204" pitchFamily="34" charset="0"/>
                <a:ea typeface="+mn-ea"/>
                <a:cs typeface="Arial" panose="020B0604020202020204" pitchFamily="34" charset="0"/>
              </a:rPr>
              <a:t> - Prevent people from becoming involved in or providing support for Cybercrime</a:t>
            </a:r>
            <a:endParaRPr lang="en-GB" sz="1100" dirty="0" smtClean="0">
              <a:effectLst/>
              <a:latin typeface="Arial" panose="020B0604020202020204" pitchFamily="34" charset="0"/>
              <a:cs typeface="Arial" panose="020B0604020202020204" pitchFamily="34" charset="0"/>
            </a:endParaRPr>
          </a:p>
          <a:p>
            <a:r>
              <a:rPr lang="en-GB" sz="1100" kern="1200" dirty="0" smtClean="0">
                <a:solidFill>
                  <a:schemeClr val="tx1"/>
                </a:solidFill>
                <a:effectLst/>
                <a:latin typeface="Arial" panose="020B0604020202020204" pitchFamily="34" charset="0"/>
                <a:ea typeface="+mn-ea"/>
                <a:cs typeface="Arial" panose="020B0604020202020204" pitchFamily="34" charset="0"/>
              </a:rPr>
              <a:t>Using a variety of tactics to identify and divert possible Cyber offenders, e.g. conducting cease and desist visits to those identified from International Intelligence as purchasers of known Malware variants. </a:t>
            </a:r>
          </a:p>
          <a:p>
            <a:r>
              <a:rPr lang="en-GB" sz="1100" kern="1200" dirty="0" smtClean="0">
                <a:solidFill>
                  <a:schemeClr val="tx1"/>
                </a:solidFill>
                <a:effectLst/>
                <a:latin typeface="Arial" panose="020B0604020202020204" pitchFamily="34" charset="0"/>
                <a:ea typeface="+mn-ea"/>
                <a:cs typeface="Arial" panose="020B0604020202020204" pitchFamily="34" charset="0"/>
              </a:rPr>
              <a:t>The Prevent capability has recently expanded to improve the capacity for pro-active engagements.</a:t>
            </a:r>
          </a:p>
          <a:p>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r>
              <a:rPr lang="en-GB" sz="1100" b="1" kern="1200" dirty="0" smtClean="0">
                <a:solidFill>
                  <a:schemeClr val="tx1"/>
                </a:solidFill>
                <a:effectLst/>
                <a:latin typeface="Arial" panose="020B0604020202020204" pitchFamily="34" charset="0"/>
                <a:ea typeface="+mn-ea"/>
                <a:cs typeface="Arial" panose="020B0604020202020204" pitchFamily="34" charset="0"/>
              </a:rPr>
              <a:t>Protect </a:t>
            </a:r>
            <a:r>
              <a:rPr lang="en-GB" sz="1100" kern="1200" dirty="0" smtClean="0">
                <a:solidFill>
                  <a:schemeClr val="tx1"/>
                </a:solidFill>
                <a:effectLst/>
                <a:latin typeface="Arial" panose="020B0604020202020204" pitchFamily="34" charset="0"/>
                <a:ea typeface="+mn-ea"/>
                <a:cs typeface="Arial" panose="020B0604020202020204" pitchFamily="34" charset="0"/>
              </a:rPr>
              <a:t>- Strengthen the protection of individuals, communities and organisations against Cybercrime </a:t>
            </a:r>
          </a:p>
          <a:p>
            <a:r>
              <a:rPr lang="en-GB" sz="1100" dirty="0" smtClean="0">
                <a:effectLst/>
                <a:latin typeface="Arial" panose="020B0604020202020204" pitchFamily="34" charset="0"/>
                <a:cs typeface="Arial" panose="020B0604020202020204" pitchFamily="34" charset="0"/>
              </a:rPr>
              <a:t>The Unit are working collaboratively with Welsh Government with the aim of developing a ‘secure digital nation’.  </a:t>
            </a:r>
          </a:p>
          <a:p>
            <a:r>
              <a:rPr lang="en-GB" sz="1100" dirty="0" smtClean="0">
                <a:effectLst/>
                <a:latin typeface="Arial" panose="020B0604020202020204" pitchFamily="34" charset="0"/>
                <a:cs typeface="Arial" panose="020B0604020202020204" pitchFamily="34" charset="0"/>
              </a:rPr>
              <a:t>Current information available suggests that 80% of Cybercrime is preventable and it is our intention through partnership engagement and education to develop Wales as a safe place to live, visit and do business.  </a:t>
            </a:r>
          </a:p>
          <a:p>
            <a:r>
              <a:rPr lang="en-GB" sz="1100" dirty="0" smtClean="0">
                <a:effectLst/>
                <a:latin typeface="Arial" panose="020B0604020202020204" pitchFamily="34" charset="0"/>
                <a:cs typeface="Arial" panose="020B0604020202020204" pitchFamily="34" charset="0"/>
              </a:rPr>
              <a:t>Our Regional Cyber Protect Officer reached out to over 700 small, medium enterprise businesses in 2016 raising awareness of Cybercrime and advising how to protect themselves. </a:t>
            </a:r>
          </a:p>
          <a:p>
            <a:r>
              <a:rPr lang="en-GB" sz="1100" dirty="0" smtClean="0">
                <a:effectLst/>
                <a:latin typeface="Arial" panose="020B0604020202020204" pitchFamily="34" charset="0"/>
                <a:cs typeface="Arial" panose="020B0604020202020204" pitchFamily="34" charset="0"/>
              </a:rPr>
              <a:t>The Protect capability has expanded to improve the capacity for pro-active engagements</a:t>
            </a:r>
          </a:p>
          <a:p>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r>
              <a:rPr lang="en-GB" sz="1100" b="1" kern="1200" dirty="0" smtClean="0">
                <a:solidFill>
                  <a:schemeClr val="tx1"/>
                </a:solidFill>
                <a:effectLst/>
                <a:latin typeface="Arial" panose="020B0604020202020204" pitchFamily="34" charset="0"/>
                <a:ea typeface="+mn-ea"/>
                <a:cs typeface="Arial" panose="020B0604020202020204" pitchFamily="34" charset="0"/>
              </a:rPr>
              <a:t>Prepare</a:t>
            </a:r>
            <a:r>
              <a:rPr lang="en-GB" sz="1100" kern="1200" dirty="0" smtClean="0">
                <a:solidFill>
                  <a:schemeClr val="tx1"/>
                </a:solidFill>
                <a:effectLst/>
                <a:latin typeface="Arial" panose="020B0604020202020204" pitchFamily="34" charset="0"/>
                <a:ea typeface="+mn-ea"/>
                <a:cs typeface="Arial" panose="020B0604020202020204" pitchFamily="34" charset="0"/>
              </a:rPr>
              <a:t> - Prepare our staff to understand and effectively deal with Cybercrime</a:t>
            </a:r>
            <a:endParaRPr lang="en-GB" sz="1100" dirty="0" smtClean="0">
              <a:effectLst/>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Major contributor to the All Wales Cyber Operational Framework, seeking to develop and pool the expertise across Law Enforcement in Wales. </a:t>
            </a:r>
          </a:p>
          <a:p>
            <a:r>
              <a:rPr lang="en-GB" sz="1100" dirty="0" smtClean="0">
                <a:latin typeface="Arial" panose="020B0604020202020204" pitchFamily="34" charset="0"/>
                <a:cs typeface="Arial" panose="020B0604020202020204" pitchFamily="34" charset="0"/>
              </a:rPr>
              <a:t>Developing and coordinating bespoke training for delivery at local and Regional level.</a:t>
            </a:r>
          </a:p>
          <a:p>
            <a:endParaRPr lang="en-GB" sz="1100" dirty="0" smtClean="0">
              <a:latin typeface="Arial" panose="020B0604020202020204" pitchFamily="34" charset="0"/>
              <a:cs typeface="Arial" panose="020B0604020202020204" pitchFamily="34" charset="0"/>
            </a:endParaRP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The Unit, working closely with the National Cyber Crime Unit (NCCU), National Cyber Security Centre (NCSC), Europol (EC3), other Regions, Forces, International Partners such as the FBI and USSS provide a national investigative response to the most serious incidents of cyber-crime.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Other For further advice and guidance please follow visit the below websites: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https://www.getsafeonline.org/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https://www.cyberaware.gov.uk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15683054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b="0" dirty="0" smtClean="0">
                <a:latin typeface="Arial" panose="020B0604020202020204" pitchFamily="34" charset="0"/>
                <a:cs typeface="Arial" panose="020B0604020202020204" pitchFamily="34" charset="0"/>
              </a:rPr>
              <a:t>Common terms</a:t>
            </a:r>
            <a:r>
              <a:rPr lang="en-US" sz="1100" b="0" baseline="0" dirty="0" smtClean="0">
                <a:latin typeface="Arial" panose="020B0604020202020204" pitchFamily="34" charset="0"/>
                <a:cs typeface="Arial" panose="020B0604020202020204" pitchFamily="34" charset="0"/>
              </a:rPr>
              <a:t> you may hear in the digital world…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100" b="0" baseline="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b="0" dirty="0" smtClean="0">
                <a:latin typeface="Arial" panose="020B0604020202020204" pitchFamily="34" charset="0"/>
                <a:cs typeface="Arial" panose="020B0604020202020204" pitchFamily="34" charset="0"/>
              </a:rPr>
              <a:t>1. </a:t>
            </a:r>
            <a:r>
              <a:rPr lang="en-US" sz="1100" b="1" dirty="0" smtClean="0">
                <a:latin typeface="Arial" panose="020B0604020202020204" pitchFamily="34" charset="0"/>
                <a:cs typeface="Arial" panose="020B0604020202020204" pitchFamily="34" charset="0"/>
              </a:rPr>
              <a:t>Web </a:t>
            </a:r>
            <a:r>
              <a:rPr lang="mr-IN" sz="1100" b="1" dirty="0" smtClean="0">
                <a:latin typeface="Arial" panose="020B0604020202020204" pitchFamily="34" charset="0"/>
              </a:rPr>
              <a:t>–</a:t>
            </a:r>
            <a:r>
              <a:rPr lang="en-US" sz="1100" b="1" dirty="0" smtClean="0">
                <a:latin typeface="Arial" panose="020B0604020202020204" pitchFamily="34" charset="0"/>
                <a:cs typeface="Arial" panose="020B0604020202020204" pitchFamily="34" charset="0"/>
              </a:rPr>
              <a:t> or World Wide Web </a:t>
            </a:r>
            <a:r>
              <a:rPr lang="en-US" sz="1100" dirty="0" smtClean="0">
                <a:latin typeface="Arial" panose="020B0604020202020204" pitchFamily="34" charset="0"/>
                <a:cs typeface="Arial" panose="020B0604020202020204" pitchFamily="34" charset="0"/>
              </a:rPr>
              <a:t>is the web we all use and is the part of the Internet that is indexed and can be searched.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latin typeface="Arial" panose="020B0604020202020204" pitchFamily="34" charset="0"/>
                <a:cs typeface="Arial" panose="020B0604020202020204" pitchFamily="34" charset="0"/>
              </a:rPr>
              <a:t>Google, Bing, Duck </a:t>
            </a:r>
            <a:r>
              <a:rPr lang="en-GB" sz="1100" dirty="0" err="1" smtClean="0">
                <a:latin typeface="Arial" panose="020B0604020202020204" pitchFamily="34" charset="0"/>
                <a:cs typeface="Arial" panose="020B0604020202020204" pitchFamily="34" charset="0"/>
              </a:rPr>
              <a:t>Duck</a:t>
            </a:r>
            <a:r>
              <a:rPr lang="en-GB" sz="1100" dirty="0" smtClean="0">
                <a:latin typeface="Arial" panose="020B0604020202020204" pitchFamily="34" charset="0"/>
                <a:cs typeface="Arial" panose="020B0604020202020204" pitchFamily="34" charset="0"/>
              </a:rPr>
              <a:t> Go, Available to all and indexed to allow quick access to all users</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16991667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b="0" dirty="0" smtClean="0">
                <a:latin typeface="Arial" panose="020B0604020202020204" pitchFamily="34" charset="0"/>
                <a:cs typeface="Arial" panose="020B0604020202020204" pitchFamily="34" charset="0"/>
              </a:rPr>
              <a:t>Common terms</a:t>
            </a:r>
            <a:r>
              <a:rPr lang="en-US" sz="1100" b="0" baseline="0" dirty="0" smtClean="0">
                <a:latin typeface="Arial" panose="020B0604020202020204" pitchFamily="34" charset="0"/>
                <a:cs typeface="Arial" panose="020B0604020202020204" pitchFamily="34" charset="0"/>
              </a:rPr>
              <a:t> you may hear in the digital world… </a:t>
            </a:r>
          </a:p>
          <a:p>
            <a:pPr>
              <a:lnSpc>
                <a:spcPct val="100000"/>
              </a:lnSpc>
            </a:pPr>
            <a:endParaRPr lang="en-GB" sz="11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smtClean="0">
                <a:latin typeface="Arial" panose="020B0604020202020204" pitchFamily="34" charset="0"/>
                <a:cs typeface="Arial" panose="020B0604020202020204" pitchFamily="34" charset="0"/>
              </a:rPr>
              <a:t>2. The </a:t>
            </a:r>
            <a:r>
              <a:rPr lang="en-US" sz="1100" b="1" dirty="0" smtClean="0">
                <a:latin typeface="Arial" panose="020B0604020202020204" pitchFamily="34" charset="0"/>
                <a:cs typeface="Arial" panose="020B0604020202020204" pitchFamily="34" charset="0"/>
              </a:rPr>
              <a:t>Deep Web</a:t>
            </a:r>
            <a:r>
              <a:rPr lang="en-US" sz="1100" dirty="0" smtClean="0">
                <a:latin typeface="Arial" panose="020B0604020202020204" pitchFamily="34" charset="0"/>
                <a:cs typeface="Arial" panose="020B0604020202020204" pitchFamily="34" charset="0"/>
              </a:rPr>
              <a:t> is simply the content of databases and other web services that for one reason or another cannot be indexed by conventional search engines.</a:t>
            </a:r>
          </a:p>
          <a:p>
            <a:pPr>
              <a:lnSpc>
                <a:spcPct val="100000"/>
              </a:lnSpc>
            </a:pPr>
            <a:r>
              <a:rPr lang="en-GB" sz="1100" dirty="0" smtClean="0">
                <a:latin typeface="Arial" panose="020B0604020202020204" pitchFamily="34" charset="0"/>
                <a:cs typeface="Arial" panose="020B0604020202020204" pitchFamily="34" charset="0"/>
              </a:rPr>
              <a:t>We might have found Titanic, but there is a lot to discover in the bottomless oceans. Similar is the case of the search engine crawlers, they haven’t identified various parts of the World Wide Web, and we call it the Deep Web</a:t>
            </a:r>
          </a:p>
          <a:p>
            <a:pPr>
              <a:lnSpc>
                <a:spcPct val="100000"/>
              </a:lnSpc>
            </a:pPr>
            <a:r>
              <a:rPr lang="en-GB" sz="1100" dirty="0" smtClean="0">
                <a:latin typeface="Arial" panose="020B0604020202020204" pitchFamily="34" charset="0"/>
                <a:cs typeface="Arial" panose="020B0604020202020204" pitchFamily="34" charset="0"/>
              </a:rPr>
              <a:t>The Public</a:t>
            </a:r>
            <a:r>
              <a:rPr lang="en-GB" sz="1100" baseline="0" dirty="0" smtClean="0">
                <a:latin typeface="Arial" panose="020B0604020202020204" pitchFamily="34" charset="0"/>
                <a:cs typeface="Arial" panose="020B0604020202020204" pitchFamily="34" charset="0"/>
              </a:rPr>
              <a:t> Web – Only 4% of web content is available via search engines such as google </a:t>
            </a:r>
          </a:p>
          <a:p>
            <a:pPr>
              <a:lnSpc>
                <a:spcPct val="100000"/>
              </a:lnSpc>
            </a:pPr>
            <a:r>
              <a:rPr lang="en-GB" sz="1100" baseline="0" dirty="0" smtClean="0">
                <a:latin typeface="Arial" panose="020B0604020202020204" pitchFamily="34" charset="0"/>
                <a:cs typeface="Arial" panose="020B0604020202020204" pitchFamily="34" charset="0"/>
              </a:rPr>
              <a:t>The Deep Web – Approx. 96% of the digital universe is on the Deep Web </a:t>
            </a:r>
            <a:endParaRPr lang="en-GB" sz="1100" dirty="0" smtClean="0">
              <a:latin typeface="Arial" panose="020B0604020202020204" pitchFamily="34" charset="0"/>
              <a:cs typeface="Arial" panose="020B0604020202020204" pitchFamily="34" charset="0"/>
            </a:endParaRPr>
          </a:p>
          <a:p>
            <a:endParaRPr lang="en-GB" dirty="0" smtClean="0"/>
          </a:p>
          <a:p>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hlinkClick r:id="rId3"/>
              </a:rPr>
              <a:t>https://www.youtube.com/watch?v=_UOK7aRmUtw</a:t>
            </a:r>
            <a:endParaRPr lang="en-GB" dirty="0" smtClean="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16887987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100" dirty="0" smtClean="0">
                <a:latin typeface="Arial" panose="020B0604020202020204" pitchFamily="34" charset="0"/>
                <a:cs typeface="Arial" panose="020B0604020202020204" pitchFamily="34" charset="0"/>
              </a:rPr>
              <a:t>The </a:t>
            </a:r>
            <a:r>
              <a:rPr lang="en-US" sz="1100" b="1" dirty="0" smtClean="0">
                <a:latin typeface="Arial" panose="020B0604020202020204" pitchFamily="34" charset="0"/>
                <a:cs typeface="Arial" panose="020B0604020202020204" pitchFamily="34" charset="0"/>
              </a:rPr>
              <a:t>Dark Web</a:t>
            </a:r>
            <a:r>
              <a:rPr lang="en-US" sz="1100" dirty="0" smtClean="0">
                <a:latin typeface="Arial" panose="020B0604020202020204" pitchFamily="34" charset="0"/>
                <a:cs typeface="Arial" panose="020B0604020202020204" pitchFamily="34" charset="0"/>
              </a:rPr>
              <a:t> is the encrypted network that exists between </a:t>
            </a:r>
            <a:r>
              <a:rPr lang="en-US" sz="1100" b="1" dirty="0" smtClean="0">
                <a:latin typeface="Arial" panose="020B0604020202020204" pitchFamily="34" charset="0"/>
                <a:cs typeface="Arial" panose="020B0604020202020204" pitchFamily="34" charset="0"/>
              </a:rPr>
              <a:t>Tor</a:t>
            </a:r>
            <a:r>
              <a:rPr lang="en-US" sz="1100" dirty="0" smtClean="0">
                <a:latin typeface="Arial" panose="020B0604020202020204" pitchFamily="34" charset="0"/>
                <a:cs typeface="Arial" panose="020B0604020202020204" pitchFamily="34" charset="0"/>
              </a:rPr>
              <a:t> servers and their clients.</a:t>
            </a:r>
          </a:p>
          <a:p>
            <a:endParaRPr lang="en-GB" sz="1100" b="0" kern="1200" dirty="0" smtClean="0">
              <a:solidFill>
                <a:schemeClr val="tx1"/>
              </a:solidFill>
              <a:effectLst/>
              <a:latin typeface="Arial" panose="020B0604020202020204" pitchFamily="34" charset="0"/>
              <a:ea typeface="+mn-ea"/>
              <a:cs typeface="Arial" panose="020B0604020202020204" pitchFamily="34" charset="0"/>
            </a:endParaRPr>
          </a:p>
          <a:p>
            <a:r>
              <a:rPr lang="en-GB" sz="1100" b="0" kern="1200" dirty="0" smtClean="0">
                <a:solidFill>
                  <a:schemeClr val="tx1"/>
                </a:solidFill>
                <a:effectLst/>
                <a:latin typeface="Arial" panose="020B0604020202020204" pitchFamily="34" charset="0"/>
                <a:ea typeface="+mn-ea"/>
                <a:cs typeface="Arial" panose="020B0604020202020204" pitchFamily="34" charset="0"/>
              </a:rPr>
              <a:t>The dark web, sometimes referred to as </a:t>
            </a:r>
            <a:r>
              <a:rPr lang="en-GB" sz="1100" b="0" kern="1200" dirty="0" err="1" smtClean="0">
                <a:solidFill>
                  <a:schemeClr val="tx1"/>
                </a:solidFill>
                <a:effectLst/>
                <a:latin typeface="Arial" panose="020B0604020202020204" pitchFamily="34" charset="0"/>
                <a:ea typeface="+mn-ea"/>
                <a:cs typeface="Arial" panose="020B0604020202020204" pitchFamily="34" charset="0"/>
              </a:rPr>
              <a:t>Darknet</a:t>
            </a:r>
            <a:r>
              <a:rPr lang="en-GB" sz="1100" b="0" kern="1200" dirty="0" smtClean="0">
                <a:solidFill>
                  <a:schemeClr val="tx1"/>
                </a:solidFill>
                <a:effectLst/>
                <a:latin typeface="Arial" panose="020B0604020202020204" pitchFamily="34" charset="0"/>
                <a:ea typeface="+mn-ea"/>
                <a:cs typeface="Arial" panose="020B0604020202020204" pitchFamily="34" charset="0"/>
              </a:rPr>
              <a:t>, is accessed by Tor (The Onion Router) which uses masked IP addresses to maintain anonymity for users and site owners. </a:t>
            </a:r>
          </a:p>
          <a:p>
            <a:r>
              <a:rPr lang="en-GB" sz="1100" b="0" kern="1200" dirty="0" smtClean="0">
                <a:solidFill>
                  <a:schemeClr val="tx1"/>
                </a:solidFill>
                <a:effectLst/>
                <a:latin typeface="Arial" panose="020B0604020202020204" pitchFamily="34" charset="0"/>
                <a:ea typeface="+mn-ea"/>
                <a:cs typeface="Arial" panose="020B0604020202020204" pitchFamily="34" charset="0"/>
              </a:rPr>
              <a:t>This way, people who use the </a:t>
            </a:r>
            <a:r>
              <a:rPr lang="en-GB" sz="1100" b="1" kern="1200" dirty="0" smtClean="0">
                <a:solidFill>
                  <a:schemeClr val="tx1"/>
                </a:solidFill>
                <a:effectLst/>
                <a:latin typeface="Arial" panose="020B0604020202020204" pitchFamily="34" charset="0"/>
                <a:ea typeface="+mn-ea"/>
                <a:cs typeface="Arial" panose="020B0604020202020204" pitchFamily="34" charset="0"/>
              </a:rPr>
              <a:t>dark web</a:t>
            </a:r>
            <a:r>
              <a:rPr lang="en-GB" sz="1100" b="0" kern="1200" dirty="0" smtClean="0">
                <a:solidFill>
                  <a:schemeClr val="tx1"/>
                </a:solidFill>
                <a:effectLst/>
                <a:latin typeface="Arial" panose="020B0604020202020204" pitchFamily="34" charset="0"/>
                <a:ea typeface="+mn-ea"/>
                <a:cs typeface="Arial" panose="020B0604020202020204" pitchFamily="34" charset="0"/>
              </a:rPr>
              <a:t> for illegal purposes can't be traced</a:t>
            </a:r>
          </a:p>
          <a:p>
            <a:endParaRPr lang="en-US" sz="1100" dirty="0" smtClean="0">
              <a:latin typeface="Arial" panose="020B0604020202020204" pitchFamily="34" charset="0"/>
              <a:cs typeface="Arial" panose="020B0604020202020204" pitchFamily="34" charset="0"/>
            </a:endParaRPr>
          </a:p>
          <a:p>
            <a:r>
              <a:rPr lang="en-US" sz="1100" dirty="0" smtClean="0">
                <a:latin typeface="Arial" panose="020B0604020202020204" pitchFamily="34" charset="0"/>
                <a:cs typeface="Arial" panose="020B0604020202020204" pitchFamily="34" charset="0"/>
              </a:rPr>
              <a:t>The key thing to keep in mind is the </a:t>
            </a:r>
            <a:r>
              <a:rPr lang="en-US" sz="1100" b="1" dirty="0" smtClean="0">
                <a:latin typeface="Arial" panose="020B0604020202020204" pitchFamily="34" charset="0"/>
                <a:cs typeface="Arial" panose="020B0604020202020204" pitchFamily="34" charset="0"/>
              </a:rPr>
              <a:t>Dark Web </a:t>
            </a:r>
            <a:r>
              <a:rPr lang="en-US" sz="1100" dirty="0" smtClean="0">
                <a:latin typeface="Arial" panose="020B0604020202020204" pitchFamily="34" charset="0"/>
                <a:cs typeface="Arial" panose="020B0604020202020204" pitchFamily="34" charset="0"/>
              </a:rPr>
              <a:t>is a small portion of the </a:t>
            </a:r>
            <a:r>
              <a:rPr lang="en-US" sz="1100" b="1" dirty="0" smtClean="0">
                <a:latin typeface="Arial" panose="020B0604020202020204" pitchFamily="34" charset="0"/>
                <a:cs typeface="Arial" panose="020B0604020202020204" pitchFamily="34" charset="0"/>
              </a:rPr>
              <a:t>Deep Web.</a:t>
            </a:r>
          </a:p>
          <a:p>
            <a:endParaRPr lang="en-US" sz="1100" b="1" dirty="0" smtClean="0">
              <a:latin typeface="Arial" panose="020B0604020202020204" pitchFamily="34" charset="0"/>
              <a:cs typeface="Arial" panose="020B0604020202020204" pitchFamily="34" charset="0"/>
            </a:endParaRPr>
          </a:p>
          <a:p>
            <a:r>
              <a:rPr lang="en-GB" sz="1100" b="1" kern="1200" dirty="0" smtClean="0">
                <a:solidFill>
                  <a:schemeClr val="tx1"/>
                </a:solidFill>
                <a:effectLst/>
                <a:latin typeface="Arial" panose="020B0604020202020204" pitchFamily="34" charset="0"/>
                <a:ea typeface="+mn-ea"/>
                <a:cs typeface="Arial" panose="020B0604020202020204" pitchFamily="34" charset="0"/>
              </a:rPr>
              <a:t>Silk Road</a:t>
            </a:r>
            <a:r>
              <a:rPr lang="en-GB" sz="1100" b="0" kern="1200" dirty="0" smtClean="0">
                <a:solidFill>
                  <a:schemeClr val="tx1"/>
                </a:solidFill>
                <a:effectLst/>
                <a:latin typeface="Arial" panose="020B0604020202020204" pitchFamily="34" charset="0"/>
                <a:ea typeface="+mn-ea"/>
                <a:cs typeface="Arial" panose="020B0604020202020204" pitchFamily="34" charset="0"/>
              </a:rPr>
              <a:t> was an online black market and the first modern </a:t>
            </a:r>
            <a:r>
              <a:rPr lang="en-GB" sz="1100" b="0" kern="1200" dirty="0" err="1" smtClean="0">
                <a:solidFill>
                  <a:schemeClr val="tx1"/>
                </a:solidFill>
                <a:effectLst/>
                <a:latin typeface="Arial" panose="020B0604020202020204" pitchFamily="34" charset="0"/>
                <a:ea typeface="+mn-ea"/>
                <a:cs typeface="Arial" panose="020B0604020202020204" pitchFamily="34" charset="0"/>
              </a:rPr>
              <a:t>darknet</a:t>
            </a:r>
            <a:r>
              <a:rPr lang="en-GB" sz="1100" b="0" kern="1200" dirty="0" smtClean="0">
                <a:solidFill>
                  <a:schemeClr val="tx1"/>
                </a:solidFill>
                <a:effectLst/>
                <a:latin typeface="Arial" panose="020B0604020202020204" pitchFamily="34" charset="0"/>
                <a:ea typeface="+mn-ea"/>
                <a:cs typeface="Arial" panose="020B0604020202020204" pitchFamily="34" charset="0"/>
              </a:rPr>
              <a:t> market, best known as a platform for selling illegal drugs. As part of the dark web, it was operated as a Tor hidden service, such that online users were able to browse it anonymously and securely without potential traffic monitoring</a:t>
            </a:r>
            <a:endParaRPr lang="en-GB" sz="110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4160620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smtClean="0">
                <a:effectLst/>
                <a:latin typeface="Arial" panose="020B0604020202020204" pitchFamily="34" charset="0"/>
                <a:cs typeface="Arial" panose="020B0604020202020204" pitchFamily="34" charset="0"/>
              </a:rPr>
              <a:t>Tor</a:t>
            </a:r>
            <a:r>
              <a:rPr lang="en-GB" sz="1100" dirty="0" smtClean="0">
                <a:effectLst/>
                <a:latin typeface="Arial" panose="020B0604020202020204" pitchFamily="34" charset="0"/>
                <a:cs typeface="Arial" panose="020B0604020202020204" pitchFamily="34" charset="0"/>
              </a:rPr>
              <a:t> is free software</a:t>
            </a:r>
            <a:r>
              <a:rPr lang="en-GB" sz="1100" baseline="0" dirty="0" smtClean="0">
                <a:effectLst/>
                <a:latin typeface="Arial" panose="020B0604020202020204" pitchFamily="34" charset="0"/>
                <a:cs typeface="Arial" panose="020B0604020202020204" pitchFamily="34" charset="0"/>
              </a:rPr>
              <a:t> </a:t>
            </a:r>
            <a:r>
              <a:rPr lang="en-GB" sz="1100" dirty="0" smtClean="0">
                <a:effectLst/>
                <a:latin typeface="Arial" panose="020B0604020202020204" pitchFamily="34" charset="0"/>
                <a:cs typeface="Arial" panose="020B0604020202020204" pitchFamily="34" charset="0"/>
              </a:rPr>
              <a:t>for enabling anonymous communication</a:t>
            </a:r>
            <a:r>
              <a:rPr lang="en-GB" sz="1100" baseline="0" dirty="0" smtClean="0">
                <a:effectLst/>
                <a:latin typeface="Arial" panose="020B0604020202020204" pitchFamily="34" charset="0"/>
                <a:cs typeface="Arial" panose="020B0604020202020204" pitchFamily="34" charset="0"/>
              </a:rPr>
              <a:t>. </a:t>
            </a:r>
            <a:r>
              <a:rPr lang="en-GB" sz="1100" dirty="0" smtClean="0">
                <a:effectLst/>
                <a:latin typeface="Arial" panose="020B0604020202020204" pitchFamily="34" charset="0"/>
                <a:cs typeface="Arial" panose="020B0604020202020204" pitchFamily="34" charset="0"/>
              </a:rPr>
              <a:t>The name is derived from an acronym for the original software project name "The Onion Router".</a:t>
            </a:r>
            <a:r>
              <a:rPr lang="en-GB" sz="1100" baseline="30000" dirty="0" smtClean="0">
                <a:effectLst/>
                <a:latin typeface="Arial" panose="020B0604020202020204" pitchFamily="34" charset="0"/>
                <a:cs typeface="Arial" panose="020B0604020202020204" pitchFamily="34" charset="0"/>
              </a:rPr>
              <a:t> </a:t>
            </a:r>
            <a:r>
              <a:rPr lang="en-GB" sz="1100" dirty="0" smtClean="0">
                <a:effectLst/>
                <a:latin typeface="Arial" panose="020B0604020202020204" pitchFamily="34" charset="0"/>
                <a:cs typeface="Arial" panose="020B0604020202020204" pitchFamily="34" charset="0"/>
              </a:rPr>
              <a:t>Tor directs Internet traffic through a free, worldwide, volunteer overlay network</a:t>
            </a:r>
            <a:r>
              <a:rPr lang="en-GB" sz="1100" baseline="0" dirty="0" smtClean="0">
                <a:effectLst/>
                <a:latin typeface="Arial" panose="020B0604020202020204" pitchFamily="34" charset="0"/>
                <a:cs typeface="Arial" panose="020B0604020202020204" pitchFamily="34" charset="0"/>
              </a:rPr>
              <a:t> </a:t>
            </a:r>
            <a:r>
              <a:rPr lang="en-GB" sz="1100" dirty="0" smtClean="0">
                <a:effectLst/>
                <a:latin typeface="Arial" panose="020B0604020202020204" pitchFamily="34" charset="0"/>
                <a:cs typeface="Arial" panose="020B0604020202020204" pitchFamily="34" charset="0"/>
              </a:rPr>
              <a:t>consisting of more than seven thousand relays</a:t>
            </a:r>
            <a:r>
              <a:rPr lang="en-GB" sz="1100" baseline="30000" dirty="0" smtClean="0">
                <a:effectLst/>
                <a:latin typeface="Arial" panose="020B0604020202020204" pitchFamily="34" charset="0"/>
                <a:cs typeface="Arial" panose="020B0604020202020204" pitchFamily="34" charset="0"/>
              </a:rPr>
              <a:t> </a:t>
            </a:r>
            <a:r>
              <a:rPr lang="en-GB" sz="1100" baseline="0" dirty="0" smtClean="0">
                <a:effectLst/>
                <a:latin typeface="Arial" panose="020B0604020202020204" pitchFamily="34" charset="0"/>
                <a:cs typeface="Arial" panose="020B0604020202020204" pitchFamily="34" charset="0"/>
              </a:rPr>
              <a:t>to</a:t>
            </a:r>
            <a:r>
              <a:rPr lang="en-GB" sz="1100" dirty="0" smtClean="0">
                <a:effectLst/>
                <a:latin typeface="Arial" panose="020B0604020202020204" pitchFamily="34" charset="0"/>
                <a:cs typeface="Arial" panose="020B0604020202020204" pitchFamily="34" charset="0"/>
              </a:rPr>
              <a:t> conceal a user's location and usage from anyone conducting network surveillance</a:t>
            </a:r>
            <a:r>
              <a:rPr lang="en-GB" sz="1100" baseline="0" dirty="0" smtClean="0">
                <a:effectLst/>
                <a:latin typeface="Arial" panose="020B0604020202020204" pitchFamily="34" charset="0"/>
                <a:cs typeface="Arial" panose="020B0604020202020204" pitchFamily="34" charset="0"/>
              </a:rPr>
              <a:t> </a:t>
            </a:r>
            <a:r>
              <a:rPr lang="en-GB" sz="1100" dirty="0" smtClean="0">
                <a:effectLst/>
                <a:latin typeface="Arial" panose="020B0604020202020204" pitchFamily="34" charset="0"/>
                <a:cs typeface="Arial" panose="020B0604020202020204" pitchFamily="34" charset="0"/>
              </a:rPr>
              <a:t>or traffic analysis</a:t>
            </a:r>
            <a:r>
              <a:rPr lang="en-GB" sz="1100" baseline="0" dirty="0" smtClean="0">
                <a:effectLst/>
                <a:latin typeface="Arial" panose="020B0604020202020204" pitchFamily="34" charset="0"/>
                <a:cs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effectLst/>
                <a:latin typeface="Arial" panose="020B0604020202020204" pitchFamily="34" charset="0"/>
                <a:cs typeface="Arial" panose="020B0604020202020204" pitchFamily="34" charset="0"/>
              </a:rPr>
              <a:t>Using Tor makes it more difficult to trace Internet activity to the user: this includes "visits to Web sites, online posts, instant messages, and other communication forms".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effectLst/>
                <a:latin typeface="Arial" panose="020B0604020202020204" pitchFamily="34" charset="0"/>
                <a:cs typeface="Arial" panose="020B0604020202020204" pitchFamily="34" charset="0"/>
              </a:rPr>
              <a:t>Tor's intended use is to protect the personal privacy of its users, as well as their freedom and ability to conduct confidential communication by keeping their Internet activities from being monitored.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latin typeface="Arial" panose="020B0604020202020204" pitchFamily="34" charset="0"/>
                <a:cs typeface="Arial" panose="020B0604020202020204" pitchFamily="34" charset="0"/>
              </a:rPr>
              <a:t>Why people use TOR?</a:t>
            </a:r>
          </a:p>
          <a:p>
            <a:pPr marL="171450" indent="-171450">
              <a:lnSpc>
                <a:spcPct val="100000"/>
              </a:lnSpc>
              <a:buFont typeface="Arial" panose="020B0604020202020204" pitchFamily="34" charset="0"/>
              <a:buChar char="•"/>
            </a:pPr>
            <a:r>
              <a:rPr lang="en-GB" sz="1100" dirty="0" smtClean="0">
                <a:latin typeface="Arial" panose="020B0604020202020204" pitchFamily="34" charset="0"/>
                <a:cs typeface="Arial" panose="020B0604020202020204" pitchFamily="34" charset="0"/>
              </a:rPr>
              <a:t>They protect their privacy from unscrupulous marketers and identity thieves. </a:t>
            </a:r>
          </a:p>
          <a:p>
            <a:pPr marL="171450" indent="-171450">
              <a:lnSpc>
                <a:spcPct val="100000"/>
              </a:lnSpc>
              <a:buFont typeface="Arial" panose="020B0604020202020204" pitchFamily="34" charset="0"/>
              <a:buChar char="•"/>
            </a:pPr>
            <a:r>
              <a:rPr lang="en-GB" sz="1100" dirty="0" smtClean="0">
                <a:latin typeface="Arial" panose="020B0604020202020204" pitchFamily="34" charset="0"/>
                <a:cs typeface="Arial" panose="020B0604020202020204" pitchFamily="34" charset="0"/>
              </a:rPr>
              <a:t>They protect their communications from irresponsible corporations.</a:t>
            </a:r>
          </a:p>
          <a:p>
            <a:pPr marL="171450" indent="-171450">
              <a:lnSpc>
                <a:spcPct val="100000"/>
              </a:lnSpc>
              <a:buFont typeface="Arial" panose="020B0604020202020204" pitchFamily="34" charset="0"/>
              <a:buChar char="•"/>
            </a:pPr>
            <a:r>
              <a:rPr lang="en-GB" sz="1100" dirty="0" smtClean="0">
                <a:latin typeface="Arial" panose="020B0604020202020204" pitchFamily="34" charset="0"/>
                <a:cs typeface="Arial" panose="020B0604020202020204" pitchFamily="34" charset="0"/>
              </a:rPr>
              <a:t>They protect their children online. </a:t>
            </a:r>
          </a:p>
          <a:p>
            <a:pPr marL="171450" indent="-171450">
              <a:lnSpc>
                <a:spcPct val="100000"/>
              </a:lnSpc>
              <a:buFont typeface="Arial" panose="020B0604020202020204" pitchFamily="34" charset="0"/>
              <a:buChar char="•"/>
            </a:pPr>
            <a:r>
              <a:rPr lang="en-GB" sz="1100" dirty="0" smtClean="0">
                <a:latin typeface="Arial" panose="020B0604020202020204" pitchFamily="34" charset="0"/>
                <a:cs typeface="Arial" panose="020B0604020202020204" pitchFamily="34" charset="0"/>
              </a:rPr>
              <a:t>They research sensitive topics. </a:t>
            </a:r>
          </a:p>
          <a:p>
            <a:pPr marL="171450" indent="-171450">
              <a:lnSpc>
                <a:spcPct val="100000"/>
              </a:lnSpc>
              <a:buFont typeface="Arial" panose="020B0604020202020204" pitchFamily="34" charset="0"/>
              <a:buChar char="•"/>
            </a:pPr>
            <a:r>
              <a:rPr lang="en-GB" sz="1100" dirty="0" smtClean="0">
                <a:latin typeface="Arial" panose="020B0604020202020204" pitchFamily="34" charset="0"/>
                <a:cs typeface="Arial" panose="020B0604020202020204" pitchFamily="34" charset="0"/>
              </a:rPr>
              <a:t>They skirt surveillance. </a:t>
            </a:r>
          </a:p>
          <a:p>
            <a:pPr marL="171450" indent="-171450">
              <a:lnSpc>
                <a:spcPct val="100000"/>
              </a:lnSpc>
              <a:buFont typeface="Arial" panose="020B0604020202020204" pitchFamily="34" charset="0"/>
              <a:buChar char="•"/>
            </a:pPr>
            <a:r>
              <a:rPr lang="en-GB" sz="1100" dirty="0" smtClean="0">
                <a:latin typeface="Arial" panose="020B0604020202020204" pitchFamily="34" charset="0"/>
                <a:cs typeface="Arial" panose="020B0604020202020204" pitchFamily="34" charset="0"/>
              </a:rPr>
              <a:t>They circumvent censorship.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Who uses TOR? </a:t>
            </a:r>
          </a:p>
          <a:p>
            <a:pPr marL="171450" indent="-171450">
              <a:lnSpc>
                <a:spcPct val="100000"/>
              </a:lnSpc>
              <a:buFont typeface="Arial" panose="020B0604020202020204" pitchFamily="34" charset="0"/>
              <a:buChar char="•"/>
            </a:pPr>
            <a:r>
              <a:rPr lang="en-GB" sz="1100" dirty="0" smtClean="0">
                <a:latin typeface="Arial" panose="020B0604020202020204" pitchFamily="34" charset="0"/>
                <a:cs typeface="Arial" panose="020B0604020202020204" pitchFamily="34" charset="0"/>
              </a:rPr>
              <a:t>Journalists</a:t>
            </a:r>
          </a:p>
          <a:p>
            <a:pPr marL="171450" indent="-171450">
              <a:lnSpc>
                <a:spcPct val="100000"/>
              </a:lnSpc>
              <a:buFont typeface="Arial" panose="020B0604020202020204" pitchFamily="34" charset="0"/>
              <a:buChar char="•"/>
            </a:pPr>
            <a:r>
              <a:rPr lang="en-GB" sz="1100" dirty="0" smtClean="0">
                <a:latin typeface="Arial" panose="020B0604020202020204" pitchFamily="34" charset="0"/>
                <a:cs typeface="Arial" panose="020B0604020202020204" pitchFamily="34" charset="0"/>
              </a:rPr>
              <a:t>Law enforcement</a:t>
            </a:r>
          </a:p>
          <a:p>
            <a:pPr marL="171450" indent="-171450">
              <a:lnSpc>
                <a:spcPct val="100000"/>
              </a:lnSpc>
              <a:buFont typeface="Arial" panose="020B0604020202020204" pitchFamily="34" charset="0"/>
              <a:buChar char="•"/>
            </a:pPr>
            <a:r>
              <a:rPr lang="en-GB" sz="1100" dirty="0" smtClean="0">
                <a:latin typeface="Arial" panose="020B0604020202020204" pitchFamily="34" charset="0"/>
                <a:cs typeface="Arial" panose="020B0604020202020204" pitchFamily="34" charset="0"/>
              </a:rPr>
              <a:t>Activists &amp; </a:t>
            </a:r>
            <a:r>
              <a:rPr lang="en-GB" sz="1100" dirty="0" err="1" smtClean="0">
                <a:latin typeface="Arial" panose="020B0604020202020204" pitchFamily="34" charset="0"/>
                <a:cs typeface="Arial" panose="020B0604020202020204" pitchFamily="34" charset="0"/>
              </a:rPr>
              <a:t>Whistleblowers</a:t>
            </a:r>
            <a:endParaRPr lang="en-GB" sz="1100" dirty="0" smtClean="0">
              <a:latin typeface="Arial" panose="020B0604020202020204" pitchFamily="34" charset="0"/>
              <a:cs typeface="Arial" panose="020B0604020202020204" pitchFamily="34" charset="0"/>
            </a:endParaRPr>
          </a:p>
          <a:p>
            <a:pPr marL="171450" indent="-171450">
              <a:lnSpc>
                <a:spcPct val="100000"/>
              </a:lnSpc>
              <a:buFont typeface="Arial" panose="020B0604020202020204" pitchFamily="34" charset="0"/>
              <a:buChar char="•"/>
            </a:pPr>
            <a:r>
              <a:rPr lang="en-GB" sz="1100" dirty="0" smtClean="0">
                <a:latin typeface="Arial" panose="020B0604020202020204" pitchFamily="34" charset="0"/>
                <a:cs typeface="Arial" panose="020B0604020202020204" pitchFamily="34" charset="0"/>
              </a:rPr>
              <a:t>Business executives</a:t>
            </a:r>
          </a:p>
          <a:p>
            <a:pPr marL="171450" indent="-171450">
              <a:lnSpc>
                <a:spcPct val="100000"/>
              </a:lnSpc>
              <a:buFont typeface="Arial" panose="020B0604020202020204" pitchFamily="34" charset="0"/>
              <a:buChar char="•"/>
            </a:pPr>
            <a:r>
              <a:rPr lang="en-GB" sz="1100" dirty="0" smtClean="0">
                <a:latin typeface="Arial" panose="020B0604020202020204" pitchFamily="34" charset="0"/>
                <a:cs typeface="Arial" panose="020B0604020202020204" pitchFamily="34" charset="0"/>
              </a:rPr>
              <a:t>Bloggers</a:t>
            </a:r>
          </a:p>
          <a:p>
            <a:pPr marL="171450" indent="-171450">
              <a:lnSpc>
                <a:spcPct val="100000"/>
              </a:lnSpc>
              <a:buFont typeface="Arial" panose="020B0604020202020204" pitchFamily="34" charset="0"/>
              <a:buChar char="•"/>
            </a:pPr>
            <a:r>
              <a:rPr lang="en-GB" sz="1100" dirty="0" smtClean="0">
                <a:latin typeface="Arial" panose="020B0604020202020204" pitchFamily="34" charset="0"/>
                <a:cs typeface="Arial" panose="020B0604020202020204" pitchFamily="34" charset="0"/>
              </a:rPr>
              <a:t>Military</a:t>
            </a:r>
          </a:p>
          <a:p>
            <a:pPr marL="171450" indent="-171450">
              <a:lnSpc>
                <a:spcPct val="100000"/>
              </a:lnSpc>
              <a:buFont typeface="Arial" panose="020B0604020202020204" pitchFamily="34" charset="0"/>
              <a:buChar char="•"/>
            </a:pPr>
            <a:r>
              <a:rPr lang="en-GB" sz="1100" dirty="0" smtClean="0">
                <a:latin typeface="Arial" panose="020B0604020202020204" pitchFamily="34" charset="0"/>
                <a:cs typeface="Arial" panose="020B0604020202020204" pitchFamily="34" charset="0"/>
              </a:rPr>
              <a:t>IT Professionals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29985327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aseline="0" dirty="0" smtClean="0">
                <a:latin typeface="Arial" panose="020B0604020202020204" pitchFamily="34" charset="0"/>
                <a:cs typeface="Arial" panose="020B0604020202020204" pitchFamily="34" charset="0"/>
              </a:rPr>
              <a:t>Ask the class for ways that they access the internet and what it is used for:</a:t>
            </a:r>
          </a:p>
          <a:p>
            <a:r>
              <a:rPr lang="en-GB" sz="1100" baseline="0" dirty="0" smtClean="0">
                <a:latin typeface="Arial" panose="020B0604020202020204" pitchFamily="34" charset="0"/>
                <a:cs typeface="Arial" panose="020B0604020202020204" pitchFamily="34" charset="0"/>
              </a:rPr>
              <a:t>Banking, shopping, Porn, Info, Facebook, Homework, Skype, Cloud Storage </a:t>
            </a:r>
            <a:r>
              <a:rPr lang="en-GB" sz="1100" baseline="0" dirty="0" err="1" smtClean="0">
                <a:latin typeface="Arial" panose="020B0604020202020204" pitchFamily="34" charset="0"/>
                <a:cs typeface="Arial" panose="020B0604020202020204" pitchFamily="34" charset="0"/>
              </a:rPr>
              <a:t>etc</a:t>
            </a:r>
            <a:endParaRPr lang="en-GB" sz="110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35828555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latin typeface="Arial" panose="020B0604020202020204" pitchFamily="34" charset="0"/>
                <a:cs typeface="Arial" panose="020B0604020202020204" pitchFamily="34" charset="0"/>
              </a:rPr>
              <a:t>Pope’s inauguration 2005 and 2013</a:t>
            </a:r>
          </a:p>
          <a:p>
            <a:pPr>
              <a:lnSpc>
                <a:spcPct val="100000"/>
              </a:lnSpc>
            </a:pPr>
            <a:endParaRPr lang="en-GB" sz="11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latin typeface="Arial" panose="020B0604020202020204" pitchFamily="34" charset="0"/>
                <a:cs typeface="Arial" panose="020B0604020202020204" pitchFamily="34" charset="0"/>
              </a:rPr>
              <a:t>2018 – what</a:t>
            </a:r>
            <a:r>
              <a:rPr lang="en-GB" sz="1100" baseline="0" dirty="0" smtClean="0">
                <a:latin typeface="Arial" panose="020B0604020202020204" pitchFamily="34" charset="0"/>
                <a:cs typeface="Arial" panose="020B0604020202020204" pitchFamily="34" charset="0"/>
              </a:rPr>
              <a:t> would be new today?  Drones </a:t>
            </a:r>
            <a:r>
              <a:rPr lang="en-GB" sz="1100" baseline="0" dirty="0" err="1" smtClean="0">
                <a:latin typeface="Arial" panose="020B0604020202020204" pitchFamily="34" charset="0"/>
                <a:cs typeface="Arial" panose="020B0604020202020204" pitchFamily="34" charset="0"/>
              </a:rPr>
              <a:t>etc</a:t>
            </a:r>
            <a:endParaRPr lang="en-GB" sz="1100" dirty="0" smtClean="0">
              <a:latin typeface="Arial" panose="020B0604020202020204" pitchFamily="34" charset="0"/>
              <a:cs typeface="Arial" panose="020B0604020202020204" pitchFamily="34" charset="0"/>
            </a:endParaRPr>
          </a:p>
          <a:p>
            <a:pPr>
              <a:lnSpc>
                <a:spcPct val="100000"/>
              </a:lnSpc>
            </a:pPr>
            <a:endParaRPr lang="en-GB" sz="11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kern="1200" dirty="0" smtClean="0">
                <a:solidFill>
                  <a:schemeClr val="tx1"/>
                </a:solidFill>
                <a:effectLst/>
                <a:latin typeface="Arial" panose="020B0604020202020204" pitchFamily="34" charset="0"/>
                <a:ea typeface="+mn-ea"/>
                <a:cs typeface="Arial" panose="020B0604020202020204" pitchFamily="34" charset="0"/>
              </a:rPr>
              <a:t>Facilitate discussion on how social media / online presence has changed dramatically. Discuss ways in which social media can be used to assist investigation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23645283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u="sng" dirty="0" smtClean="0">
                <a:latin typeface="Arial" panose="020B0604020202020204" pitchFamily="34" charset="0"/>
                <a:cs typeface="Arial" panose="020B0604020202020204" pitchFamily="34" charset="0"/>
              </a:rPr>
              <a:t>Convergence</a:t>
            </a:r>
          </a:p>
          <a:p>
            <a:r>
              <a:rPr lang="en-GB" sz="1100" dirty="0" smtClean="0">
                <a:latin typeface="Arial" panose="020B0604020202020204" pitchFamily="34" charset="0"/>
                <a:cs typeface="Arial" panose="020B0604020202020204" pitchFamily="34" charset="0"/>
              </a:rPr>
              <a:t>Discussion here surrounding how SMART phones have changed how we should now look at this area of investigation. </a:t>
            </a:r>
            <a:br>
              <a:rPr lang="en-GB" sz="1100" dirty="0" smtClean="0">
                <a:latin typeface="Arial" panose="020B0604020202020204" pitchFamily="34" charset="0"/>
                <a:cs typeface="Arial" panose="020B0604020202020204" pitchFamily="34" charset="0"/>
              </a:rPr>
            </a:br>
            <a:r>
              <a:rPr lang="en-GB" sz="1100" dirty="0" smtClean="0">
                <a:latin typeface="Arial" panose="020B0604020202020204" pitchFamily="34" charset="0"/>
                <a:cs typeface="Arial" panose="020B0604020202020204" pitchFamily="34" charset="0"/>
              </a:rPr>
              <a:t>A phone is no longer just a phone. </a:t>
            </a:r>
          </a:p>
          <a:p>
            <a:r>
              <a:rPr lang="en-GB" sz="1100" dirty="0" smtClean="0">
                <a:latin typeface="Arial" panose="020B0604020202020204" pitchFamily="34" charset="0"/>
                <a:cs typeface="Arial" panose="020B0604020202020204" pitchFamily="34" charset="0"/>
              </a:rPr>
              <a:t>Upgrades etc…</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8645825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smtClean="0">
                <a:latin typeface="Arial" panose="020B0604020202020204" pitchFamily="34" charset="0"/>
                <a:cs typeface="Arial" panose="020B0604020202020204" pitchFamily="34" charset="0"/>
              </a:rPr>
              <a:t>Board Blast</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Name all the Apps you have</a:t>
            </a:r>
            <a:r>
              <a:rPr lang="en-GB" sz="1100" baseline="0" dirty="0" smtClean="0">
                <a:latin typeface="Arial" panose="020B0604020202020204" pitchFamily="34" charset="0"/>
                <a:cs typeface="Arial" panose="020B0604020202020204" pitchFamily="34" charset="0"/>
              </a:rPr>
              <a:t> on your phone </a:t>
            </a:r>
            <a:r>
              <a:rPr lang="mr-IN" sz="1100" baseline="0" dirty="0" smtClean="0">
                <a:latin typeface="Arial" panose="020B0604020202020204" pitchFamily="34" charset="0"/>
              </a:rPr>
              <a:t>–</a:t>
            </a:r>
            <a:r>
              <a:rPr lang="en-GB" sz="1100" baseline="0" dirty="0" smtClean="0">
                <a:latin typeface="Arial" panose="020B0604020202020204" pitchFamily="34" charset="0"/>
                <a:cs typeface="Arial" panose="020B0604020202020204" pitchFamily="34" charset="0"/>
              </a:rPr>
              <a:t> what do you use them for?</a:t>
            </a:r>
          </a:p>
          <a:p>
            <a:r>
              <a:rPr lang="en-GB" sz="1100" baseline="0" dirty="0" smtClean="0">
                <a:latin typeface="Arial" panose="020B0604020202020204" pitchFamily="34" charset="0"/>
                <a:cs typeface="Arial" panose="020B0604020202020204" pitchFamily="34" charset="0"/>
              </a:rPr>
              <a:t>What evidence do they hold?</a:t>
            </a:r>
          </a:p>
          <a:p>
            <a:r>
              <a:rPr lang="en-GB" sz="1100" baseline="0" dirty="0" smtClean="0">
                <a:latin typeface="Arial" panose="020B0604020202020204" pitchFamily="34" charset="0"/>
                <a:cs typeface="Arial" panose="020B0604020202020204" pitchFamily="34" charset="0"/>
              </a:rPr>
              <a:t>How is it backed up?</a:t>
            </a:r>
          </a:p>
          <a:p>
            <a:r>
              <a:rPr lang="en-GB" sz="1100" kern="1200" dirty="0" smtClean="0">
                <a:solidFill>
                  <a:schemeClr val="tx1"/>
                </a:solidFill>
                <a:effectLst/>
                <a:latin typeface="Arial" panose="020B0604020202020204" pitchFamily="34" charset="0"/>
                <a:ea typeface="+mn-ea"/>
                <a:cs typeface="Arial" panose="020B0604020202020204" pitchFamily="34" charset="0"/>
              </a:rPr>
              <a:t>Calendars,</a:t>
            </a:r>
            <a:r>
              <a:rPr lang="en-GB" sz="1100" kern="1200" baseline="0" dirty="0" smtClean="0">
                <a:solidFill>
                  <a:schemeClr val="tx1"/>
                </a:solidFill>
                <a:effectLst/>
                <a:latin typeface="Arial" panose="020B0604020202020204" pitchFamily="34" charset="0"/>
                <a:ea typeface="+mn-ea"/>
                <a:cs typeface="Arial" panose="020B0604020202020204" pitchFamily="34" charset="0"/>
              </a:rPr>
              <a:t> </a:t>
            </a:r>
            <a:r>
              <a:rPr lang="en-GB" sz="1100" kern="1200" dirty="0" smtClean="0">
                <a:solidFill>
                  <a:schemeClr val="tx1"/>
                </a:solidFill>
                <a:effectLst/>
                <a:latin typeface="Arial" panose="020B0604020202020204" pitchFamily="34" charset="0"/>
                <a:ea typeface="+mn-ea"/>
                <a:cs typeface="Arial" panose="020B0604020202020204" pitchFamily="34" charset="0"/>
              </a:rPr>
              <a:t>address books, health apps, gaming apps, CCTV linked to home, IOT Apps (NEST), Music apps (</a:t>
            </a:r>
            <a:r>
              <a:rPr lang="en-GB" sz="1100" kern="1200" dirty="0" err="1" smtClean="0">
                <a:solidFill>
                  <a:schemeClr val="tx1"/>
                </a:solidFill>
                <a:effectLst/>
                <a:latin typeface="Arial" panose="020B0604020202020204" pitchFamily="34" charset="0"/>
                <a:ea typeface="+mn-ea"/>
                <a:cs typeface="Arial" panose="020B0604020202020204" pitchFamily="34" charset="0"/>
              </a:rPr>
              <a:t>Soundcloud</a:t>
            </a:r>
            <a:r>
              <a:rPr lang="en-GB" sz="1100" kern="1200" dirty="0" smtClean="0">
                <a:solidFill>
                  <a:schemeClr val="tx1"/>
                </a:solidFill>
                <a:effectLst/>
                <a:latin typeface="Arial" panose="020B0604020202020204" pitchFamily="34" charset="0"/>
                <a:ea typeface="+mn-ea"/>
                <a:cs typeface="Arial" panose="020B0604020202020204" pitchFamily="34" charset="0"/>
              </a:rPr>
              <a:t>) Photos, Kindle, Mapping, Browsers, Find my friend, Evernote, Weather, Password Apps, Email, Phone list, Contacts, Sleep monitor,</a:t>
            </a:r>
            <a:r>
              <a:rPr lang="en-GB" sz="1100" kern="1200" baseline="0" dirty="0" smtClean="0">
                <a:solidFill>
                  <a:schemeClr val="tx1"/>
                </a:solidFill>
                <a:effectLst/>
                <a:latin typeface="Arial" panose="020B0604020202020204" pitchFamily="34" charset="0"/>
                <a:ea typeface="+mn-ea"/>
                <a:cs typeface="Arial" panose="020B0604020202020204" pitchFamily="34" charset="0"/>
              </a:rPr>
              <a:t> Banking, Shopping, Loyalty, Clubs, Hidden Apps</a:t>
            </a:r>
            <a:endParaRPr lang="en-GB" sz="110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7567025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sz="1100" dirty="0" smtClean="0">
                <a:latin typeface="Arial" panose="020B0604020202020204" pitchFamily="34" charset="0"/>
                <a:cs typeface="Arial" panose="020B0604020202020204" pitchFamily="34" charset="0"/>
              </a:rPr>
              <a:t>EL CHAPO “Fugitive drug lord”, one of Southern America’s most wanted was photographed by his son whilst out having a Pizza, shortly after taking the photo he shared it on TWITTER.</a:t>
            </a:r>
          </a:p>
          <a:p>
            <a:pPr eaLnBrk="1" hangingPunct="1">
              <a:spcBef>
                <a:spcPct val="0"/>
              </a:spcBef>
            </a:pPr>
            <a:r>
              <a:rPr lang="en-GB" altLang="en-US" sz="1100" dirty="0" smtClean="0">
                <a:latin typeface="Arial" panose="020B0604020202020204" pitchFamily="34" charset="0"/>
                <a:cs typeface="Arial" panose="020B0604020202020204" pitchFamily="34" charset="0"/>
              </a:rPr>
              <a:t>Unfortunately for El </a:t>
            </a:r>
            <a:r>
              <a:rPr lang="en-GB" altLang="en-US" sz="1100" dirty="0" err="1" smtClean="0">
                <a:latin typeface="Arial" panose="020B0604020202020204" pitchFamily="34" charset="0"/>
                <a:cs typeface="Arial" panose="020B0604020202020204" pitchFamily="34" charset="0"/>
              </a:rPr>
              <a:t>Chapo</a:t>
            </a:r>
            <a:r>
              <a:rPr lang="en-GB" altLang="en-US" sz="1100" dirty="0" smtClean="0">
                <a:latin typeface="Arial" panose="020B0604020202020204" pitchFamily="34" charset="0"/>
                <a:cs typeface="Arial" panose="020B0604020202020204" pitchFamily="34" charset="0"/>
              </a:rPr>
              <a:t> his son left his GPS location turned on whilst taking the photo, shortly after this photograph South Americas most wanted was not wanted any more as he was in custody!!!! 17 </a:t>
            </a:r>
            <a:r>
              <a:rPr lang="en-GB" altLang="en-US" sz="1100" dirty="0" err="1" smtClean="0">
                <a:latin typeface="Arial" panose="020B0604020202020204" pitchFamily="34" charset="0"/>
                <a:cs typeface="Arial" panose="020B0604020202020204" pitchFamily="34" charset="0"/>
              </a:rPr>
              <a:t>mins</a:t>
            </a:r>
            <a:r>
              <a:rPr lang="en-GB" altLang="en-US" sz="1100" dirty="0" smtClean="0">
                <a:latin typeface="Arial" panose="020B0604020202020204" pitchFamily="34" charset="0"/>
                <a:cs typeface="Arial" panose="020B0604020202020204" pitchFamily="34" charset="0"/>
              </a:rPr>
              <a:t> from posting until arrest…..</a:t>
            </a:r>
          </a:p>
          <a:p>
            <a:pPr eaLnBrk="1" hangingPunct="1">
              <a:spcBef>
                <a:spcPct val="0"/>
              </a:spcBef>
            </a:pPr>
            <a:endParaRPr lang="en-GB" altLang="en-US" sz="1100" dirty="0" smtClean="0">
              <a:latin typeface="Arial" panose="020B0604020202020204" pitchFamily="34" charset="0"/>
              <a:cs typeface="Arial" panose="020B0604020202020204" pitchFamily="34" charset="0"/>
            </a:endParaRPr>
          </a:p>
          <a:p>
            <a:pPr eaLnBrk="1" hangingPunct="1">
              <a:spcBef>
                <a:spcPct val="0"/>
              </a:spcBef>
            </a:pPr>
            <a:r>
              <a:rPr lang="en-GB" altLang="en-US" sz="1100" dirty="0" smtClean="0">
                <a:latin typeface="Arial" panose="020B0604020202020204" pitchFamily="34" charset="0"/>
                <a:cs typeface="Arial" panose="020B0604020202020204" pitchFamily="34" charset="0"/>
              </a:rPr>
              <a:t>SWP</a:t>
            </a:r>
            <a:r>
              <a:rPr lang="en-GB" altLang="en-US" sz="1100" baseline="0" dirty="0" smtClean="0">
                <a:latin typeface="Arial" panose="020B0604020202020204" pitchFamily="34" charset="0"/>
                <a:cs typeface="Arial" panose="020B0604020202020204" pitchFamily="34" charset="0"/>
              </a:rPr>
              <a:t> &amp; Gwent use of Twitter/FB </a:t>
            </a:r>
            <a:r>
              <a:rPr lang="en-GB" altLang="en-US" sz="1100" baseline="0" dirty="0" err="1" smtClean="0">
                <a:latin typeface="Arial" panose="020B0604020202020204" pitchFamily="34" charset="0"/>
                <a:cs typeface="Arial" panose="020B0604020202020204" pitchFamily="34" charset="0"/>
              </a:rPr>
              <a:t>etc</a:t>
            </a:r>
            <a:r>
              <a:rPr lang="en-GB" altLang="en-US" sz="1100" baseline="0" dirty="0" smtClean="0">
                <a:latin typeface="Arial" panose="020B0604020202020204" pitchFamily="34" charset="0"/>
                <a:cs typeface="Arial" panose="020B0604020202020204" pitchFamily="34" charset="0"/>
              </a:rPr>
              <a:t> – are the forces using it to their potential?</a:t>
            </a:r>
            <a:endParaRPr lang="en-GB" altLang="en-US" sz="1100" dirty="0" smtClean="0">
              <a:latin typeface="Arial" panose="020B0604020202020204" pitchFamily="34" charset="0"/>
              <a:cs typeface="Arial" panose="020B0604020202020204" pitchFamily="34" charset="0"/>
            </a:endParaRPr>
          </a:p>
          <a:p>
            <a:endParaRPr lang="en-GB" dirty="0" smtClean="0"/>
          </a:p>
          <a:p>
            <a:endParaRPr lang="en-GB" dirty="0" smtClean="0"/>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25002108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sz="1100" dirty="0" smtClean="0">
                <a:latin typeface="Arial" panose="020B0604020202020204" pitchFamily="34" charset="0"/>
                <a:cs typeface="Arial" panose="020B0604020202020204" pitchFamily="34" charset="0"/>
              </a:rPr>
              <a:t>Details inappropriate use of social media.</a:t>
            </a:r>
          </a:p>
          <a:p>
            <a:pPr eaLnBrk="1" hangingPunct="1">
              <a:spcBef>
                <a:spcPct val="0"/>
              </a:spcBef>
            </a:pPr>
            <a:endParaRPr lang="en-GB" altLang="en-US" sz="1100" dirty="0" smtClean="0">
              <a:latin typeface="Arial" panose="020B0604020202020204" pitchFamily="34" charset="0"/>
              <a:cs typeface="Arial" panose="020B0604020202020204" pitchFamily="34" charset="0"/>
            </a:endParaRPr>
          </a:p>
          <a:p>
            <a:pPr eaLnBrk="1" hangingPunct="1">
              <a:spcBef>
                <a:spcPct val="0"/>
              </a:spcBef>
            </a:pPr>
            <a:r>
              <a:rPr lang="en-GB" altLang="en-US" sz="1100" dirty="0" smtClean="0">
                <a:latin typeface="Arial" panose="020B0604020202020204" pitchFamily="34" charset="0"/>
                <a:cs typeface="Arial" panose="020B0604020202020204" pitchFamily="34" charset="0"/>
              </a:rPr>
              <a:t>“LEAGUE OF SHADOWS”</a:t>
            </a:r>
          </a:p>
          <a:p>
            <a:pPr eaLnBrk="1" hangingPunct="1">
              <a:spcBef>
                <a:spcPct val="0"/>
              </a:spcBef>
            </a:pPr>
            <a:endParaRPr lang="en-GB" altLang="en-US" sz="1100" dirty="0" smtClean="0">
              <a:latin typeface="Arial" panose="020B0604020202020204" pitchFamily="34" charset="0"/>
              <a:cs typeface="Arial" panose="020B0604020202020204" pitchFamily="34" charset="0"/>
            </a:endParaRPr>
          </a:p>
          <a:p>
            <a:pPr eaLnBrk="1" hangingPunct="1">
              <a:spcBef>
                <a:spcPct val="0"/>
              </a:spcBef>
            </a:pPr>
            <a:r>
              <a:rPr lang="en-GB" altLang="en-US" sz="1100" dirty="0" smtClean="0">
                <a:latin typeface="Arial" panose="020B0604020202020204" pitchFamily="34" charset="0"/>
                <a:cs typeface="Arial" panose="020B0604020202020204" pitchFamily="34" charset="0"/>
              </a:rPr>
              <a:t>This was a self named group of police officers who used social media to discuss police activity they were involved in</a:t>
            </a:r>
            <a:r>
              <a:rPr lang="en-GB" altLang="en-US" sz="1100" baseline="0" dirty="0" smtClean="0">
                <a:latin typeface="Arial" panose="020B0604020202020204" pitchFamily="34" charset="0"/>
                <a:cs typeface="Arial" panose="020B0604020202020204" pitchFamily="34" charset="0"/>
              </a:rPr>
              <a:t> – PSU officers in Cardiff commenting things like “can’t wait to go beating up the Jacks at the weekend”</a:t>
            </a:r>
          </a:p>
          <a:p>
            <a:endParaRPr lang="en-GB" sz="1100" dirty="0" smtClean="0">
              <a:latin typeface="Arial" panose="020B0604020202020204" pitchFamily="34" charset="0"/>
              <a:cs typeface="Arial" panose="020B0604020202020204" pitchFamily="34" charset="0"/>
            </a:endParaRPr>
          </a:p>
          <a:p>
            <a:r>
              <a:rPr lang="en-GB" sz="1100" kern="1200" dirty="0" smtClean="0">
                <a:solidFill>
                  <a:schemeClr val="tx1"/>
                </a:solidFill>
                <a:effectLst/>
                <a:latin typeface="Arial" panose="020B0604020202020204" pitchFamily="34" charset="0"/>
                <a:ea typeface="+mn-ea"/>
                <a:cs typeface="Arial" panose="020B0604020202020204" pitchFamily="34" charset="0"/>
              </a:rPr>
              <a:t>Allow students to read and facilitate discussion on appropriate use of Personal Social Media – Link to </a:t>
            </a:r>
            <a:r>
              <a:rPr lang="en-GB" sz="1100" b="1" kern="1200" dirty="0" smtClean="0">
                <a:solidFill>
                  <a:schemeClr val="tx1"/>
                </a:solidFill>
                <a:effectLst/>
                <a:latin typeface="Arial" panose="020B0604020202020204" pitchFamily="34" charset="0"/>
                <a:ea typeface="+mn-ea"/>
                <a:cs typeface="Arial" panose="020B0604020202020204" pitchFamily="34" charset="0"/>
              </a:rPr>
              <a:t>Code of Ethics</a:t>
            </a:r>
            <a:endParaRPr lang="en-GB" sz="1100"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21073852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What other digital devices could be used by criminal?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These items may be identified during investigations</a:t>
            </a:r>
            <a:r>
              <a:rPr lang="en-GB" sz="1100" baseline="0" dirty="0" smtClean="0">
                <a:latin typeface="Arial" panose="020B0604020202020204" pitchFamily="34" charset="0"/>
                <a:cs typeface="Arial" panose="020B0604020202020204" pitchFamily="34" charset="0"/>
              </a:rPr>
              <a:t> and seized as evidence</a:t>
            </a:r>
          </a:p>
          <a:p>
            <a:endParaRPr lang="en-GB" sz="1100" baseline="0" dirty="0" smtClean="0">
              <a:latin typeface="Arial" panose="020B0604020202020204" pitchFamily="34" charset="0"/>
              <a:cs typeface="Arial" panose="020B0604020202020204" pitchFamily="34" charset="0"/>
            </a:endParaRPr>
          </a:p>
          <a:p>
            <a:r>
              <a:rPr lang="en-GB" sz="1100" baseline="0" dirty="0" smtClean="0">
                <a:latin typeface="Arial" panose="020B0604020202020204" pitchFamily="34" charset="0"/>
                <a:cs typeface="Arial" panose="020B0604020202020204" pitchFamily="34" charset="0"/>
              </a:rPr>
              <a:t>Police use technology to support their day to day policing duties</a:t>
            </a:r>
          </a:p>
          <a:p>
            <a:r>
              <a:rPr lang="en-GB" sz="1100" baseline="0" dirty="0" smtClean="0">
                <a:latin typeface="Arial" panose="020B0604020202020204" pitchFamily="34" charset="0"/>
                <a:cs typeface="Arial" panose="020B0604020202020204" pitchFamily="34" charset="0"/>
              </a:rPr>
              <a:t>Examples:</a:t>
            </a:r>
          </a:p>
          <a:p>
            <a:pPr marL="171450" indent="-171450">
              <a:buFont typeface="Arial" panose="020B0604020202020204" pitchFamily="34" charset="0"/>
              <a:buChar char="•"/>
            </a:pPr>
            <a:r>
              <a:rPr lang="en-GB" sz="1100" baseline="0" dirty="0" smtClean="0">
                <a:latin typeface="Arial" panose="020B0604020202020204" pitchFamily="34" charset="0"/>
                <a:cs typeface="Arial" panose="020B0604020202020204" pitchFamily="34" charset="0"/>
              </a:rPr>
              <a:t>Body worn cameras</a:t>
            </a:r>
          </a:p>
          <a:p>
            <a:pPr marL="171450" indent="-171450">
              <a:buFont typeface="Arial" panose="020B0604020202020204" pitchFamily="34" charset="0"/>
              <a:buChar char="•"/>
            </a:pPr>
            <a:r>
              <a:rPr lang="en-GB" sz="1100" baseline="0" dirty="0" smtClean="0">
                <a:latin typeface="Arial" panose="020B0604020202020204" pitchFamily="34" charset="0"/>
                <a:cs typeface="Arial" panose="020B0604020202020204" pitchFamily="34" charset="0"/>
              </a:rPr>
              <a:t>Smart phones</a:t>
            </a:r>
          </a:p>
          <a:p>
            <a:pPr marL="171450" indent="-171450">
              <a:buFont typeface="Arial" panose="020B0604020202020204" pitchFamily="34" charset="0"/>
              <a:buChar char="•"/>
            </a:pPr>
            <a:r>
              <a:rPr lang="en-GB" sz="1100" baseline="0" dirty="0" smtClean="0">
                <a:latin typeface="Arial" panose="020B0604020202020204" pitchFamily="34" charset="0"/>
                <a:cs typeface="Arial" panose="020B0604020202020204" pitchFamily="34" charset="0"/>
              </a:rPr>
              <a:t>Laptops</a:t>
            </a:r>
          </a:p>
          <a:p>
            <a:pPr marL="171450" indent="-171450">
              <a:buFont typeface="Arial" panose="020B0604020202020204" pitchFamily="34" charset="0"/>
              <a:buChar char="•"/>
            </a:pPr>
            <a:r>
              <a:rPr lang="en-GB" sz="1100" baseline="0" dirty="0" smtClean="0">
                <a:latin typeface="Arial" panose="020B0604020202020204" pitchFamily="34" charset="0"/>
                <a:cs typeface="Arial" panose="020B0604020202020204" pitchFamily="34" charset="0"/>
              </a:rPr>
              <a:t>Tablets</a:t>
            </a:r>
          </a:p>
          <a:p>
            <a:pPr marL="171450" indent="-171450">
              <a:buFont typeface="Arial" panose="020B0604020202020204" pitchFamily="34" charset="0"/>
              <a:buChar char="•"/>
            </a:pPr>
            <a:r>
              <a:rPr lang="en-GB" sz="1100" baseline="0" dirty="0" smtClean="0">
                <a:latin typeface="Arial" panose="020B0604020202020204" pitchFamily="34" charset="0"/>
                <a:cs typeface="Arial" panose="020B0604020202020204" pitchFamily="34" charset="0"/>
              </a:rPr>
              <a:t>ANPR</a:t>
            </a:r>
          </a:p>
          <a:p>
            <a:pPr marL="171450" indent="-171450">
              <a:buFont typeface="Arial" panose="020B0604020202020204" pitchFamily="34" charset="0"/>
              <a:buChar char="•"/>
            </a:pPr>
            <a:r>
              <a:rPr lang="en-GB" sz="1100" baseline="0" dirty="0" smtClean="0">
                <a:latin typeface="Arial" panose="020B0604020202020204" pitchFamily="34" charset="0"/>
                <a:cs typeface="Arial" panose="020B0604020202020204" pitchFamily="34" charset="0"/>
              </a:rPr>
              <a:t>Facial Recognition</a:t>
            </a:r>
          </a:p>
          <a:p>
            <a:pPr marL="171450" indent="-171450">
              <a:buFont typeface="Arial" panose="020B0604020202020204" pitchFamily="34" charset="0"/>
              <a:buChar char="•"/>
            </a:pPr>
            <a:r>
              <a:rPr lang="en-GB" sz="1100" baseline="0" dirty="0" smtClean="0">
                <a:latin typeface="Arial" panose="020B0604020202020204" pitchFamily="34" charset="0"/>
                <a:cs typeface="Arial" panose="020B0604020202020204" pitchFamily="34" charset="0"/>
              </a:rPr>
              <a:t>Mobile Fingerprints</a:t>
            </a:r>
          </a:p>
          <a:p>
            <a:pPr marL="171450" indent="-171450">
              <a:buFont typeface="Arial" panose="020B0604020202020204" pitchFamily="34" charset="0"/>
              <a:buChar char="•"/>
            </a:pPr>
            <a:r>
              <a:rPr lang="en-GB" sz="1100" baseline="0" dirty="0" smtClean="0">
                <a:latin typeface="Arial" panose="020B0604020202020204" pitchFamily="34" charset="0"/>
                <a:cs typeface="Arial" panose="020B0604020202020204" pitchFamily="34" charset="0"/>
              </a:rPr>
              <a:t>Cell site </a:t>
            </a:r>
          </a:p>
          <a:p>
            <a:pPr marL="171450" indent="-171450">
              <a:buFont typeface="Arial" panose="020B0604020202020204" pitchFamily="34" charset="0"/>
              <a:buChar char="•"/>
            </a:pPr>
            <a:r>
              <a:rPr lang="en-GB" sz="1100" baseline="0" dirty="0" smtClean="0">
                <a:latin typeface="Arial" panose="020B0604020202020204" pitchFamily="34" charset="0"/>
                <a:cs typeface="Arial" panose="020B0604020202020204" pitchFamily="34" charset="0"/>
              </a:rPr>
              <a:t>Vehicle telematics </a:t>
            </a:r>
          </a:p>
          <a:p>
            <a:endParaRPr lang="en-GB" dirty="0" smtClean="0"/>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426712806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latin typeface="Arial" panose="020B0604020202020204" pitchFamily="34" charset="0"/>
                <a:cs typeface="Arial" panose="020B0604020202020204" pitchFamily="34" charset="0"/>
              </a:rPr>
              <a:t>We</a:t>
            </a:r>
            <a:r>
              <a:rPr lang="en-GB" sz="1100" baseline="0" dirty="0" smtClean="0">
                <a:latin typeface="Arial" panose="020B0604020202020204" pitchFamily="34" charset="0"/>
                <a:cs typeface="Arial" panose="020B0604020202020204" pitchFamily="34" charset="0"/>
              </a:rPr>
              <a:t> are going to look at a couple of different Social Media Platforms and their effect on policing</a:t>
            </a:r>
            <a:endParaRPr lang="en-GB" sz="1100" dirty="0" smtClean="0">
              <a:latin typeface="Arial" panose="020B0604020202020204" pitchFamily="34" charset="0"/>
              <a:cs typeface="Arial" panose="020B0604020202020204" pitchFamily="34" charset="0"/>
            </a:endParaRP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u="sng" kern="1200" dirty="0" smtClean="0">
                <a:solidFill>
                  <a:schemeClr val="tx1"/>
                </a:solidFill>
                <a:effectLst/>
                <a:latin typeface="Arial" panose="020B0604020202020204" pitchFamily="34" charset="0"/>
                <a:ea typeface="+mn-ea"/>
                <a:cs typeface="Arial" panose="020B0604020202020204" pitchFamily="34" charset="0"/>
                <a:hlinkClick r:id="rId3"/>
              </a:rPr>
              <a:t>https://www.youtube.com/watch?v=jottDMuLesU</a:t>
            </a:r>
            <a:r>
              <a:rPr lang="en-GB" sz="1100" u="sng" kern="1200" dirty="0" smtClean="0">
                <a:solidFill>
                  <a:schemeClr val="tx1"/>
                </a:solidFill>
                <a:effectLst/>
                <a:latin typeface="Arial" panose="020B0604020202020204" pitchFamily="34" charset="0"/>
                <a:ea typeface="+mn-ea"/>
                <a:cs typeface="Arial" panose="020B0604020202020204" pitchFamily="34" charset="0"/>
              </a:rPr>
              <a:t> </a:t>
            </a:r>
            <a:r>
              <a:rPr lang="en-GB" sz="1100" b="1" u="none" kern="1200" dirty="0" smtClean="0">
                <a:solidFill>
                  <a:schemeClr val="tx1"/>
                </a:solidFill>
                <a:effectLst/>
                <a:latin typeface="Arial" panose="020B0604020202020204" pitchFamily="34" charset="0"/>
                <a:ea typeface="+mn-ea"/>
                <a:cs typeface="Arial" panose="020B0604020202020204" pitchFamily="34" charset="0"/>
              </a:rPr>
              <a:t>(Click on YouTube icon)</a:t>
            </a:r>
          </a:p>
          <a:p>
            <a:pPr>
              <a:lnSpc>
                <a:spcPct val="100000"/>
              </a:lnSpc>
            </a:pPr>
            <a:endParaRPr lang="en-GB" sz="11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kern="1200" dirty="0" smtClean="0">
                <a:solidFill>
                  <a:schemeClr val="tx1"/>
                </a:solidFill>
                <a:effectLst/>
                <a:latin typeface="Arial" panose="020B0604020202020204" pitchFamily="34" charset="0"/>
                <a:ea typeface="+mn-ea"/>
                <a:cs typeface="Arial" panose="020B0604020202020204" pitchFamily="34" charset="0"/>
              </a:rPr>
              <a:t>Discussion points – video is from 2015. How much has changed already? Where are we now?</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34254184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b="1" dirty="0" smtClean="0">
                <a:latin typeface="Arial" panose="020B0604020202020204" pitchFamily="34" charset="0"/>
                <a:cs typeface="Arial" panose="020B0604020202020204" pitchFamily="34" charset="0"/>
              </a:rPr>
              <a:t>‘Can I be your friend video?’ is imbedded in Facebook Logo click to view –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b="1"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b="1" dirty="0" smtClean="0">
                <a:latin typeface="Arial" panose="020B0604020202020204" pitchFamily="34" charset="0"/>
                <a:cs typeface="Arial" panose="020B0604020202020204" pitchFamily="34" charset="0"/>
              </a:rPr>
              <a:t>https://www.youtube.com/watch?v=aDycZH0CA4I</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b="1"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b="1" dirty="0" smtClean="0">
                <a:latin typeface="Arial" panose="020B0604020202020204" pitchFamily="34" charset="0"/>
                <a:cs typeface="Arial" panose="020B0604020202020204" pitchFamily="34" charset="0"/>
              </a:rPr>
              <a:t>Crime Prevention - </a:t>
            </a:r>
            <a:r>
              <a:rPr lang="en-GB" sz="1100" dirty="0" smtClean="0">
                <a:latin typeface="Arial" panose="020B0604020202020204" pitchFamily="34" charset="0"/>
                <a:cs typeface="Arial" panose="020B0604020202020204" pitchFamily="34" charset="0"/>
              </a:rPr>
              <a:t>Use</a:t>
            </a:r>
            <a:r>
              <a:rPr lang="en-GB" sz="1100" baseline="0" dirty="0" smtClean="0">
                <a:latin typeface="Arial" panose="020B0604020202020204" pitchFamily="34" charset="0"/>
                <a:cs typeface="Arial" panose="020B0604020202020204" pitchFamily="34" charset="0"/>
              </a:rPr>
              <a:t> of Social Media during investigations </a:t>
            </a:r>
            <a:endParaRPr lang="en-GB" sz="1100" dirty="0" smtClean="0">
              <a:latin typeface="Arial" panose="020B0604020202020204" pitchFamily="34" charset="0"/>
              <a:cs typeface="Arial" panose="020B0604020202020204" pitchFamily="34" charset="0"/>
            </a:endParaRPr>
          </a:p>
          <a:p>
            <a:pPr>
              <a:lnSpc>
                <a:spcPct val="100000"/>
              </a:lnSpc>
            </a:pPr>
            <a:endParaRPr lang="en-GB" altLang="en-US" sz="1100" dirty="0" smtClean="0">
              <a:latin typeface="Arial" panose="020B0604020202020204" pitchFamily="34" charset="0"/>
              <a:cs typeface="Arial" panose="020B0604020202020204" pitchFamily="34" charset="0"/>
            </a:endParaRPr>
          </a:p>
          <a:p>
            <a:pPr>
              <a:lnSpc>
                <a:spcPct val="100000"/>
              </a:lnSpc>
            </a:pPr>
            <a:r>
              <a:rPr lang="en-GB" altLang="en-US" sz="1100" dirty="0" smtClean="0">
                <a:latin typeface="Arial" panose="020B0604020202020204" pitchFamily="34" charset="0"/>
                <a:cs typeface="Arial" panose="020B0604020202020204" pitchFamily="34" charset="0"/>
              </a:rPr>
              <a:t>Trainer to inform students of crime prevention advice, Social media is popular but people forgot about basic crime prevention advice. Don’t divulge too much information via social media</a:t>
            </a:r>
          </a:p>
          <a:p>
            <a:pPr>
              <a:lnSpc>
                <a:spcPct val="100000"/>
              </a:lnSpc>
            </a:pPr>
            <a:endParaRPr lang="en-GB" altLang="en-US" sz="1100" dirty="0" smtClean="0">
              <a:latin typeface="Arial" panose="020B0604020202020204" pitchFamily="34" charset="0"/>
              <a:cs typeface="Arial" panose="020B0604020202020204" pitchFamily="34" charset="0"/>
            </a:endParaRPr>
          </a:p>
          <a:p>
            <a:pPr>
              <a:lnSpc>
                <a:spcPct val="100000"/>
              </a:lnSpc>
            </a:pPr>
            <a:r>
              <a:rPr lang="en-GB" altLang="en-US" sz="1100" dirty="0" smtClean="0">
                <a:latin typeface="Arial" panose="020B0604020202020204" pitchFamily="34" charset="0"/>
                <a:cs typeface="Arial" panose="020B0604020202020204" pitchFamily="34" charset="0"/>
              </a:rPr>
              <a:t>Screen </a:t>
            </a:r>
            <a:r>
              <a:rPr lang="en-GB" altLang="en-US" sz="1100" dirty="0" err="1" smtClean="0">
                <a:latin typeface="Arial" panose="020B0604020202020204" pitchFamily="34" charset="0"/>
                <a:cs typeface="Arial" panose="020B0604020202020204" pitchFamily="34" charset="0"/>
              </a:rPr>
              <a:t>Shotting</a:t>
            </a:r>
            <a:r>
              <a:rPr lang="en-GB" altLang="en-US" sz="1100" baseline="0" dirty="0" smtClean="0">
                <a:latin typeface="Arial" panose="020B0604020202020204" pitchFamily="34" charset="0"/>
                <a:cs typeface="Arial" panose="020B0604020202020204" pitchFamily="34" charset="0"/>
              </a:rPr>
              <a:t> by victims for evidence gathering. Incidents can be on Social Media before Niche!</a:t>
            </a:r>
            <a:endParaRPr lang="en-GB" altLang="en-US" sz="1100" dirty="0" smtClean="0">
              <a:latin typeface="Arial" panose="020B0604020202020204" pitchFamily="34" charset="0"/>
              <a:cs typeface="Arial" panose="020B0604020202020204" pitchFamily="34" charset="0"/>
            </a:endParaRP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US" sz="1100" kern="1200" dirty="0" smtClean="0">
                <a:solidFill>
                  <a:schemeClr val="tx1"/>
                </a:solidFill>
                <a:effectLst/>
                <a:latin typeface="Arial" panose="020B0604020202020204" pitchFamily="34" charset="0"/>
                <a:ea typeface="+mn-ea"/>
                <a:cs typeface="Arial" panose="020B0604020202020204" pitchFamily="34" charset="0"/>
              </a:rPr>
              <a:t>Discuss “normalization”  and crime prevention – dangers of “over sharing” – giving out too much personal data</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US" sz="1100" kern="1200" dirty="0" smtClean="0">
                <a:solidFill>
                  <a:schemeClr val="tx1"/>
                </a:solidFill>
                <a:effectLst/>
                <a:latin typeface="Arial" panose="020B0604020202020204" pitchFamily="34" charset="0"/>
                <a:ea typeface="+mn-ea"/>
                <a:cs typeface="Arial" panose="020B0604020202020204" pitchFamily="34" charset="0"/>
              </a:rPr>
              <a:t> </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US" sz="1100" kern="1200" dirty="0" smtClean="0">
                <a:solidFill>
                  <a:schemeClr val="tx1"/>
                </a:solidFill>
                <a:effectLst/>
                <a:latin typeface="Arial" panose="020B0604020202020204" pitchFamily="34" charset="0"/>
                <a:ea typeface="+mn-ea"/>
                <a:cs typeface="Arial" panose="020B0604020202020204" pitchFamily="34" charset="0"/>
              </a:rPr>
              <a:t>Discuss use in investigations – screenshots by victims used as evidence</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2226292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Prompt discussion</a:t>
            </a:r>
            <a:r>
              <a:rPr lang="en-GB" altLang="en-US" sz="1100" baseline="0" dirty="0" smtClean="0">
                <a:latin typeface="Arial" panose="020B0604020202020204" pitchFamily="34" charset="0"/>
                <a:ea typeface="ＭＳ Ｐゴシック" panose="020B0600070205080204" pitchFamily="34" charset="-128"/>
                <a:cs typeface="Arial" panose="020B0604020202020204" pitchFamily="34" charset="0"/>
              </a:rPr>
              <a:t> around the use of Twitter by Police Forces</a:t>
            </a:r>
          </a:p>
          <a:p>
            <a:pPr eaLnBrk="1" hangingPunct="1">
              <a:spcBef>
                <a:spcPct val="0"/>
              </a:spcBef>
            </a:pPr>
            <a:endParaRPr lang="en-GB" altLang="en-US" sz="1100" baseline="0" dirty="0" smtClean="0">
              <a:latin typeface="Arial" panose="020B0604020202020204" pitchFamily="34" charset="0"/>
              <a:ea typeface="ＭＳ Ｐゴシック" panose="020B0600070205080204" pitchFamily="34" charset="-128"/>
              <a:cs typeface="Arial" panose="020B0604020202020204" pitchFamily="34" charset="0"/>
            </a:endParaRPr>
          </a:p>
          <a:p>
            <a:pPr eaLnBrk="1" hangingPunct="1">
              <a:spcBef>
                <a:spcPct val="0"/>
              </a:spcBef>
            </a:pPr>
            <a:r>
              <a:rPr lang="en-GB" altLang="en-US" sz="1100" baseline="0" dirty="0" smtClean="0">
                <a:latin typeface="Arial" panose="020B0604020202020204" pitchFamily="34" charset="0"/>
                <a:ea typeface="ＭＳ Ｐゴシック" panose="020B0600070205080204" pitchFamily="34" charset="-128"/>
                <a:cs typeface="Arial" panose="020B0604020202020204" pitchFamily="34" charset="0"/>
              </a:rPr>
              <a:t>Pro’s &amp; Con’s</a:t>
            </a:r>
          </a:p>
          <a:p>
            <a:pPr eaLnBrk="1" hangingPunct="1">
              <a:spcBef>
                <a:spcPct val="0"/>
              </a:spcBef>
            </a:pPr>
            <a:endParaRPr lang="en-GB" altLang="en-US" sz="1100" baseline="0" dirty="0" smtClean="0">
              <a:latin typeface="Arial" panose="020B0604020202020204" pitchFamily="34" charset="0"/>
              <a:ea typeface="ＭＳ Ｐゴシック" panose="020B0600070205080204" pitchFamily="34" charset="-128"/>
              <a:cs typeface="Arial" panose="020B0604020202020204" pitchFamily="34" charset="0"/>
            </a:endParaRPr>
          </a:p>
          <a:p>
            <a:pPr eaLnBrk="1" hangingPunct="1">
              <a:spcBef>
                <a:spcPct val="0"/>
              </a:spcBef>
            </a:pPr>
            <a:r>
              <a:rPr lang="en-GB" altLang="en-US" sz="1100" baseline="0" dirty="0" smtClean="0">
                <a:latin typeface="Arial" panose="020B0604020202020204" pitchFamily="34" charset="0"/>
                <a:ea typeface="ＭＳ Ｐゴシック" panose="020B0600070205080204" pitchFamily="34" charset="-128"/>
                <a:cs typeface="Arial" panose="020B0604020202020204" pitchFamily="34" charset="0"/>
              </a:rPr>
              <a:t>What experience have officers had using it? </a:t>
            </a:r>
          </a:p>
          <a:p>
            <a:pPr eaLnBrk="1" hangingPunct="1">
              <a:spcBef>
                <a:spcPct val="0"/>
              </a:spcBef>
            </a:pPr>
            <a:endParaRPr lang="en-GB" altLang="en-US" sz="1100" baseline="0" dirty="0" smtClean="0">
              <a:latin typeface="Arial" panose="020B0604020202020204" pitchFamily="34" charset="0"/>
              <a:ea typeface="ＭＳ Ｐゴシック" panose="020B0600070205080204" pitchFamily="34" charset="-128"/>
              <a:cs typeface="Arial" panose="020B0604020202020204" pitchFamily="34" charset="0"/>
            </a:endParaRPr>
          </a:p>
          <a:p>
            <a:pPr eaLnBrk="1" hangingPunct="1">
              <a:spcBef>
                <a:spcPct val="0"/>
              </a:spcBef>
            </a:pPr>
            <a:r>
              <a:rPr lang="en-GB" altLang="en-US" sz="1100" baseline="0" dirty="0" smtClean="0">
                <a:latin typeface="Arial" panose="020B0604020202020204" pitchFamily="34" charset="0"/>
                <a:ea typeface="ＭＳ Ｐゴシック" panose="020B0600070205080204" pitchFamily="34" charset="-128"/>
                <a:cs typeface="Arial" panose="020B0604020202020204" pitchFamily="34" charset="0"/>
              </a:rPr>
              <a:t>Are there any success stories as a result, or any nightmares? </a:t>
            </a: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endParaRPr lang="en-GB" dirty="0" smtClean="0"/>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209410680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100000"/>
              </a:lnSpc>
              <a:spcBef>
                <a:spcPct val="0"/>
              </a:spcBef>
            </a:pP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YouTube – </a:t>
            </a:r>
            <a:r>
              <a:rPr lang="en-GB" altLang="en-US" sz="1100" b="0" dirty="0" smtClean="0">
                <a:latin typeface="Arial" panose="020B0604020202020204" pitchFamily="34" charset="0"/>
                <a:ea typeface="ＭＳ Ｐゴシック" panose="020B0600070205080204" pitchFamily="34" charset="-128"/>
                <a:cs typeface="Arial" panose="020B0604020202020204" pitchFamily="34" charset="0"/>
              </a:rPr>
              <a:t>Facts and figures</a:t>
            </a:r>
            <a:r>
              <a:rPr lang="en-GB" altLang="en-US" sz="1100" b="0" baseline="0" dirty="0" smtClean="0">
                <a:latin typeface="Arial" panose="020B0604020202020204" pitchFamily="34" charset="0"/>
                <a:ea typeface="ＭＳ Ｐゴシック" panose="020B0600070205080204" pitchFamily="34" charset="-128"/>
                <a:cs typeface="Arial" panose="020B0604020202020204" pitchFamily="34" charset="0"/>
              </a:rPr>
              <a:t> – sheer volume – tie into investigating crime.</a:t>
            </a:r>
            <a:endPar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Discuss evidence (</a:t>
            </a:r>
            <a:r>
              <a:rPr lang="en-GB" sz="1100" kern="1200" dirty="0" err="1" smtClean="0">
                <a:solidFill>
                  <a:schemeClr val="tx1"/>
                </a:solidFill>
                <a:effectLst/>
                <a:latin typeface="Arial" panose="020B0604020202020204" pitchFamily="34" charset="0"/>
                <a:ea typeface="+mn-ea"/>
                <a:cs typeface="Arial" panose="020B0604020202020204" pitchFamily="34" charset="0"/>
              </a:rPr>
              <a:t>dashcam</a:t>
            </a:r>
            <a:r>
              <a:rPr lang="en-GB" sz="1100" kern="1200" dirty="0" smtClean="0">
                <a:solidFill>
                  <a:schemeClr val="tx1"/>
                </a:solidFill>
                <a:effectLst/>
                <a:latin typeface="Arial" panose="020B0604020202020204" pitchFamily="34" charset="0"/>
                <a:ea typeface="+mn-ea"/>
                <a:cs typeface="Arial" panose="020B0604020202020204" pitchFamily="34" charset="0"/>
              </a:rPr>
              <a:t> uploads </a:t>
            </a:r>
            <a:r>
              <a:rPr lang="en-GB" sz="1100" kern="1200" dirty="0" err="1" smtClean="0">
                <a:solidFill>
                  <a:schemeClr val="tx1"/>
                </a:solidFill>
                <a:effectLst/>
                <a:latin typeface="Arial" panose="020B0604020202020204" pitchFamily="34" charset="0"/>
                <a:ea typeface="+mn-ea"/>
                <a:cs typeface="Arial" panose="020B0604020202020204" pitchFamily="34" charset="0"/>
              </a:rPr>
              <a:t>etc</a:t>
            </a:r>
            <a:r>
              <a:rPr lang="en-GB" sz="1100" kern="1200" dirty="0" smtClean="0">
                <a:solidFill>
                  <a:schemeClr val="tx1"/>
                </a:solidFill>
                <a:effectLst/>
                <a:latin typeface="Arial" panose="020B0604020202020204" pitchFamily="34" charset="0"/>
                <a:ea typeface="+mn-ea"/>
                <a:cs typeface="Arial" panose="020B0604020202020204" pitchFamily="34" charset="0"/>
              </a:rPr>
              <a:t>)</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Discuss officer awareness – mobile phones recording us in public – offences? Can we prevent it?</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Discuss potential for sexual offences</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 </a:t>
            </a:r>
            <a:endPar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endParaRPr>
          </a:p>
          <a:p>
            <a:pPr eaLnBrk="1" hangingPunct="1">
              <a:lnSpc>
                <a:spcPct val="100000"/>
              </a:lnSpc>
              <a:spcBef>
                <a:spcPct val="0"/>
              </a:spcBef>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Everything</a:t>
            </a:r>
            <a:r>
              <a:rPr lang="en-GB" altLang="en-US" sz="1100" baseline="0" dirty="0" smtClean="0">
                <a:latin typeface="Arial" panose="020B0604020202020204" pitchFamily="34" charset="0"/>
                <a:ea typeface="ＭＳ Ｐゴシック" panose="020B0600070205080204" pitchFamily="34" charset="-128"/>
                <a:cs typeface="Arial" panose="020B0604020202020204" pitchFamily="34" charset="0"/>
              </a:rPr>
              <a:t> is bought and paid for by subscribers – thefts/damage????</a:t>
            </a:r>
          </a:p>
          <a:p>
            <a:r>
              <a:rPr lang="en-GB" sz="1200" kern="1200" dirty="0" smtClean="0">
                <a:solidFill>
                  <a:schemeClr val="tx1"/>
                </a:solidFill>
                <a:effectLst/>
                <a:latin typeface="+mn-lt"/>
                <a:ea typeface="+mn-ea"/>
                <a:cs typeface="+mn-cs"/>
              </a:rPr>
              <a:t> </a:t>
            </a:r>
            <a:endParaRPr lang="en-GB" altLang="en-US" dirty="0" smtClean="0">
              <a:ea typeface="ＭＳ Ｐゴシック" panose="020B0600070205080204" pitchFamily="34" charset="-128"/>
            </a:endParaRPr>
          </a:p>
          <a:p>
            <a:pPr eaLnBrk="1" hangingPunct="1">
              <a:spcBef>
                <a:spcPct val="0"/>
              </a:spcBef>
            </a:pPr>
            <a:endParaRPr lang="en-GB" altLang="en-US" dirty="0" smtClean="0">
              <a:ea typeface="ＭＳ Ｐゴシック" panose="020B0600070205080204" pitchFamily="34" charset="-128"/>
            </a:endParaRPr>
          </a:p>
          <a:p>
            <a:r>
              <a:rPr lang="en-GB" sz="1200" kern="1200" dirty="0" smtClean="0">
                <a:solidFill>
                  <a:schemeClr val="tx1"/>
                </a:solidFill>
                <a:effectLst/>
                <a:latin typeface="+mn-lt"/>
                <a:ea typeface="+mn-ea"/>
                <a:cs typeface="+mn-cs"/>
              </a:rPr>
              <a:t> </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Tree>
    <p:extLst>
      <p:ext uri="{BB962C8B-B14F-4D97-AF65-F5344CB8AC3E}">
        <p14:creationId xmlns:p14="http://schemas.microsoft.com/office/powerpoint/2010/main" val="379096029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kern="1200" dirty="0" smtClean="0">
                <a:solidFill>
                  <a:schemeClr val="tx1"/>
                </a:solidFill>
                <a:effectLst/>
                <a:latin typeface="Arial" panose="020B0604020202020204" pitchFamily="34" charset="0"/>
                <a:ea typeface="+mn-ea"/>
                <a:cs typeface="Arial" panose="020B0604020202020204" pitchFamily="34" charset="0"/>
              </a:rPr>
              <a:t>Facilitate discussion on reasons behind </a:t>
            </a:r>
          </a:p>
          <a:p>
            <a:r>
              <a:rPr lang="en-GB" sz="1100" kern="1200" dirty="0" smtClean="0">
                <a:solidFill>
                  <a:schemeClr val="tx1"/>
                </a:solidFill>
                <a:effectLst/>
                <a:latin typeface="Arial" panose="020B0604020202020204" pitchFamily="34" charset="0"/>
                <a:ea typeface="+mn-ea"/>
                <a:cs typeface="Arial" panose="020B0604020202020204" pitchFamily="34" charset="0"/>
              </a:rPr>
              <a:t>- increase (increased awareness, ease of reporting (Action Fraud – standardised national reporting) </a:t>
            </a:r>
          </a:p>
          <a:p>
            <a:r>
              <a:rPr lang="en-GB" sz="1100" kern="1200" dirty="0" smtClean="0">
                <a:solidFill>
                  <a:schemeClr val="tx1"/>
                </a:solidFill>
                <a:effectLst/>
                <a:latin typeface="Arial" panose="020B0604020202020204" pitchFamily="34" charset="0"/>
                <a:ea typeface="+mn-ea"/>
                <a:cs typeface="Arial" panose="020B0604020202020204" pitchFamily="34" charset="0"/>
              </a:rPr>
              <a:t>- better recording (included in crime survey for first time in 35 years) as well as an increase in opportunity</a:t>
            </a:r>
          </a:p>
          <a:p>
            <a:r>
              <a:rPr lang="en-GB" sz="1100" kern="1200" dirty="0" smtClean="0">
                <a:solidFill>
                  <a:schemeClr val="tx1"/>
                </a:solidFill>
                <a:effectLst/>
                <a:latin typeface="Arial" panose="020B0604020202020204" pitchFamily="34" charset="0"/>
                <a:ea typeface="+mn-ea"/>
                <a:cs typeface="Arial" panose="020B0604020202020204" pitchFamily="34" charset="0"/>
              </a:rPr>
              <a:t> </a:t>
            </a:r>
          </a:p>
          <a:p>
            <a:r>
              <a:rPr lang="en-GB" sz="1100" kern="1200" dirty="0" smtClean="0">
                <a:solidFill>
                  <a:schemeClr val="tx1"/>
                </a:solidFill>
                <a:effectLst/>
                <a:latin typeface="Arial" panose="020B0604020202020204" pitchFamily="34" charset="0"/>
                <a:ea typeface="+mn-ea"/>
                <a:cs typeface="Arial" panose="020B0604020202020204" pitchFamily="34" charset="0"/>
              </a:rPr>
              <a:t>Link to vulnerability – average age of victims is 63. </a:t>
            </a:r>
            <a:r>
              <a:rPr lang="en-GB" sz="1100" dirty="0" smtClean="0">
                <a:latin typeface="Arial" panose="020B0604020202020204" pitchFamily="34" charset="0"/>
                <a:cs typeface="Arial" panose="020B0604020202020204" pitchFamily="34" charset="0"/>
              </a:rPr>
              <a:t>Office</a:t>
            </a:r>
            <a:r>
              <a:rPr lang="en-GB" sz="1100" baseline="0" dirty="0" smtClean="0">
                <a:latin typeface="Arial" panose="020B0604020202020204" pitchFamily="34" charset="0"/>
                <a:cs typeface="Arial" panose="020B0604020202020204" pitchFamily="34" charset="0"/>
              </a:rPr>
              <a:t> of National Statistics (ONS) – Fraud and Cybercrime included in official stats for first time in 2017.  (Crime survey started 35 years ago)</a:t>
            </a:r>
          </a:p>
          <a:p>
            <a:endParaRPr lang="en-GB" sz="1100" baseline="0" dirty="0" smtClean="0">
              <a:latin typeface="Arial" panose="020B0604020202020204" pitchFamily="34" charset="0"/>
              <a:cs typeface="Arial" panose="020B0604020202020204" pitchFamily="34" charset="0"/>
            </a:endParaRPr>
          </a:p>
          <a:p>
            <a:r>
              <a:rPr lang="en-GB" sz="1100" baseline="0" dirty="0" smtClean="0">
                <a:latin typeface="Arial" panose="020B0604020202020204" pitchFamily="34" charset="0"/>
                <a:cs typeface="Arial" panose="020B0604020202020204" pitchFamily="34" charset="0"/>
              </a:rPr>
              <a:t>Estimated annual 3.6 million cases of fraud and 2 million computer misuse offences (based on figures to Sep 2017)</a:t>
            </a:r>
          </a:p>
          <a:p>
            <a:endParaRPr lang="en-GB" sz="1100" baseline="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Vulnerable victims of online fraud – average</a:t>
            </a:r>
            <a:r>
              <a:rPr lang="en-GB" sz="1100" baseline="0" dirty="0" smtClean="0">
                <a:latin typeface="Arial" panose="020B0604020202020204" pitchFamily="34" charset="0"/>
                <a:cs typeface="Arial" panose="020B0604020202020204" pitchFamily="34" charset="0"/>
              </a:rPr>
              <a:t> is 63</a:t>
            </a:r>
            <a:endParaRPr lang="en-GB" sz="1100" dirty="0" smtClean="0">
              <a:latin typeface="Arial" panose="020B0604020202020204" pitchFamily="34" charset="0"/>
              <a:cs typeface="Arial" panose="020B0604020202020204" pitchFamily="34" charset="0"/>
            </a:endParaRPr>
          </a:p>
          <a:p>
            <a:endParaRPr lang="en-GB" sz="1100" dirty="0" smtClean="0">
              <a:latin typeface="Arial" panose="020B0604020202020204" pitchFamily="34" charset="0"/>
              <a:cs typeface="Arial" panose="020B0604020202020204" pitchFamily="34" charset="0"/>
            </a:endParaRPr>
          </a:p>
          <a:p>
            <a:r>
              <a:rPr lang="en-GB" sz="1100" baseline="0" dirty="0" smtClean="0">
                <a:latin typeface="Arial" panose="020B0604020202020204" pitchFamily="34" charset="0"/>
                <a:cs typeface="Arial" panose="020B0604020202020204" pitchFamily="34" charset="0"/>
              </a:rPr>
              <a:t>Under reporting? </a:t>
            </a:r>
            <a:r>
              <a:rPr lang="en-GB" sz="1100" dirty="0" smtClean="0">
                <a:latin typeface="Arial" panose="020B0604020202020204" pitchFamily="34" charset="0"/>
                <a:cs typeface="Arial" panose="020B0604020202020204" pitchFamily="34" charset="0"/>
              </a:rPr>
              <a:t>Tinder/Grindr victims</a:t>
            </a:r>
            <a:r>
              <a:rPr lang="en-GB" sz="1100" baseline="0" dirty="0" smtClean="0">
                <a:latin typeface="Arial" panose="020B0604020202020204" pitchFamily="34" charset="0"/>
                <a:cs typeface="Arial" panose="020B0604020202020204" pitchFamily="34" charset="0"/>
              </a:rPr>
              <a:t>, other reasons for embarrassment</a:t>
            </a:r>
            <a:endParaRPr lang="en-GB" sz="1100" dirty="0" smtClean="0">
              <a:latin typeface="Arial" panose="020B0604020202020204" pitchFamily="34" charset="0"/>
              <a:cs typeface="Arial" panose="020B0604020202020204" pitchFamily="34" charset="0"/>
            </a:endParaRPr>
          </a:p>
          <a:p>
            <a:endParaRPr lang="en-GB" dirty="0" smtClean="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19</a:t>
            </a:fld>
            <a:endParaRPr lang="en-GB"/>
          </a:p>
        </p:txBody>
      </p:sp>
    </p:spTree>
    <p:extLst>
      <p:ext uri="{BB962C8B-B14F-4D97-AF65-F5344CB8AC3E}">
        <p14:creationId xmlns:p14="http://schemas.microsoft.com/office/powerpoint/2010/main" val="194540293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dirty="0" smtClean="0">
                <a:latin typeface="Arial" panose="020B0604020202020204" pitchFamily="34" charset="0"/>
                <a:cs typeface="Arial" panose="020B0604020202020204" pitchFamily="34" charset="0"/>
              </a:rPr>
              <a:t>Operational liberty is the forces look upon vulnerability. Anyone accessing the internet is open to being victim.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100" dirty="0" smtClean="0">
              <a:latin typeface="Arial" panose="020B0604020202020204" pitchFamily="34" charset="0"/>
              <a:cs typeface="Arial" panose="020B0604020202020204" pitchFamily="34" charset="0"/>
            </a:endParaRP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Show first paragraph and discuss what vulnerabilities may be relevant (correct answer should be all! But bear in mind stat from earlier average age of fraud victims is 63 so many will be older)</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 </a:t>
            </a:r>
          </a:p>
          <a:p>
            <a:pPr>
              <a:lnSpc>
                <a:spcPct val="100000"/>
              </a:lnSpc>
            </a:pPr>
            <a:r>
              <a:rPr lang="en-GB" sz="1100" b="1" kern="1200" dirty="0" smtClean="0">
                <a:solidFill>
                  <a:schemeClr val="tx1"/>
                </a:solidFill>
                <a:effectLst/>
                <a:latin typeface="Arial" panose="020B0604020202020204" pitchFamily="34" charset="0"/>
                <a:ea typeface="+mn-ea"/>
                <a:cs typeface="Arial" panose="020B0604020202020204" pitchFamily="34" charset="0"/>
              </a:rPr>
              <a:t>“A person is vulnerable if, as a result of their situation or circumstances, they are unable to take care of or protect themselves from harm or exploitation”</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 </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Reveal 2</a:t>
            </a:r>
            <a:r>
              <a:rPr lang="en-GB" sz="1100" kern="1200" baseline="30000" dirty="0" smtClean="0">
                <a:solidFill>
                  <a:schemeClr val="tx1"/>
                </a:solidFill>
                <a:effectLst/>
                <a:latin typeface="Arial" panose="020B0604020202020204" pitchFamily="34" charset="0"/>
                <a:ea typeface="+mn-ea"/>
                <a:cs typeface="Arial" panose="020B0604020202020204" pitchFamily="34" charset="0"/>
              </a:rPr>
              <a:t>nd</a:t>
            </a:r>
            <a:r>
              <a:rPr lang="en-GB" sz="1100" kern="1200" dirty="0" smtClean="0">
                <a:solidFill>
                  <a:schemeClr val="tx1"/>
                </a:solidFill>
                <a:effectLst/>
                <a:latin typeface="Arial" panose="020B0604020202020204" pitchFamily="34" charset="0"/>
                <a:ea typeface="+mn-ea"/>
                <a:cs typeface="Arial" panose="020B0604020202020204" pitchFamily="34" charset="0"/>
              </a:rPr>
              <a:t> Paragraph and reinforce</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 </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Trainer to show slide. Brief discussion on who “US” is – means victims and witnesses as well as police and partners (CPS, partner agencies </a:t>
            </a:r>
            <a:r>
              <a:rPr lang="en-GB" sz="1100" kern="1200" dirty="0" err="1" smtClean="0">
                <a:solidFill>
                  <a:schemeClr val="tx1"/>
                </a:solidFill>
                <a:effectLst/>
                <a:latin typeface="Arial" panose="020B0604020202020204" pitchFamily="34" charset="0"/>
                <a:ea typeface="+mn-ea"/>
                <a:cs typeface="Arial" panose="020B0604020202020204" pitchFamily="34" charset="0"/>
              </a:rPr>
              <a:t>etc</a:t>
            </a:r>
            <a:r>
              <a:rPr lang="en-GB" sz="1100" kern="1200" dirty="0" smtClean="0">
                <a:solidFill>
                  <a:schemeClr val="tx1"/>
                </a:solidFill>
                <a:effectLst/>
                <a:latin typeface="Arial" panose="020B0604020202020204" pitchFamily="34" charset="0"/>
                <a:ea typeface="+mn-ea"/>
                <a:cs typeface="Arial" panose="020B0604020202020204" pitchFamily="34" charset="0"/>
              </a:rPr>
              <a:t>)</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 </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Discuss issues with SM evidence – easily changed, deleted, overwritten – not always easy to search</a:t>
            </a:r>
          </a:p>
          <a:p>
            <a:r>
              <a:rPr lang="en-GB" sz="1200" kern="1200" dirty="0" smtClean="0">
                <a:solidFill>
                  <a:schemeClr val="tx1"/>
                </a:solidFill>
                <a:effectLst/>
                <a:latin typeface="+mn-lt"/>
                <a:ea typeface="+mn-ea"/>
                <a:cs typeface="+mn-cs"/>
              </a:rPr>
              <a:t> </a:t>
            </a:r>
          </a:p>
          <a:p>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20</a:t>
            </a:fld>
            <a:endParaRPr lang="en-GB"/>
          </a:p>
        </p:txBody>
      </p:sp>
    </p:spTree>
    <p:extLst>
      <p:ext uri="{BB962C8B-B14F-4D97-AF65-F5344CB8AC3E}">
        <p14:creationId xmlns:p14="http://schemas.microsoft.com/office/powerpoint/2010/main" val="410209360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sz="1100" dirty="0" smtClean="0">
                <a:latin typeface="Arial" panose="020B0604020202020204" pitchFamily="34" charset="0"/>
                <a:cs typeface="Arial" panose="020B0604020202020204" pitchFamily="34" charset="0"/>
              </a:rPr>
              <a:t>WE – DOESN’T MEAN US IT MEANS THE WITNESSES &amp; VICTIMS, Partner agencies etc… AS WELL.</a:t>
            </a:r>
          </a:p>
          <a:p>
            <a:pPr eaLnBrk="1" hangingPunct="1">
              <a:spcBef>
                <a:spcPct val="0"/>
              </a:spcBef>
            </a:pPr>
            <a:endParaRPr lang="en-GB" altLang="en-US" sz="1100" dirty="0" smtClean="0">
              <a:latin typeface="Arial" panose="020B0604020202020204" pitchFamily="34" charset="0"/>
              <a:cs typeface="Arial" panose="020B0604020202020204" pitchFamily="34" charset="0"/>
            </a:endParaRPr>
          </a:p>
          <a:p>
            <a:r>
              <a:rPr lang="en-GB" sz="1100" kern="1200" dirty="0" smtClean="0">
                <a:solidFill>
                  <a:schemeClr val="tx1"/>
                </a:solidFill>
                <a:effectLst/>
                <a:latin typeface="Arial" panose="020B0604020202020204" pitchFamily="34" charset="0"/>
                <a:ea typeface="+mn-ea"/>
                <a:cs typeface="Arial" panose="020B0604020202020204" pitchFamily="34" charset="0"/>
              </a:rPr>
              <a:t>Discuss issues with SM evidence – easily changed, deleted, overwritten – not always easy to search</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21</a:t>
            </a:fld>
            <a:endParaRPr lang="en-GB"/>
          </a:p>
        </p:txBody>
      </p:sp>
    </p:spTree>
    <p:extLst>
      <p:ext uri="{BB962C8B-B14F-4D97-AF65-F5344CB8AC3E}">
        <p14:creationId xmlns:p14="http://schemas.microsoft.com/office/powerpoint/2010/main" val="113165072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defRPr/>
            </a:pPr>
            <a:r>
              <a:rPr lang="en-GB" altLang="en-US" sz="1100" kern="0" dirty="0" smtClean="0">
                <a:solidFill>
                  <a:srgbClr val="002060"/>
                </a:solidFill>
                <a:latin typeface="Arial" panose="020B0604020202020204" pitchFamily="34" charset="0"/>
                <a:cs typeface="Arial" panose="020B0604020202020204" pitchFamily="34" charset="0"/>
              </a:rPr>
              <a:t>Police Success? </a:t>
            </a:r>
          </a:p>
          <a:p>
            <a:pPr>
              <a:lnSpc>
                <a:spcPct val="100000"/>
              </a:lnSpc>
              <a:defRPr/>
            </a:pPr>
            <a:endParaRPr lang="en-GB" altLang="en-US" sz="1100" kern="0" dirty="0" smtClean="0">
              <a:solidFill>
                <a:srgbClr val="002060"/>
              </a:solidFill>
              <a:latin typeface="Arial" panose="020B0604020202020204" pitchFamily="34" charset="0"/>
              <a:cs typeface="Arial" panose="020B0604020202020204" pitchFamily="34" charset="0"/>
            </a:endParaRPr>
          </a:p>
          <a:p>
            <a:pPr>
              <a:lnSpc>
                <a:spcPct val="100000"/>
              </a:lnSpc>
              <a:defRPr/>
            </a:pPr>
            <a:r>
              <a:rPr lang="en-GB" altLang="en-US" sz="1100" kern="0" dirty="0" smtClean="0">
                <a:solidFill>
                  <a:srgbClr val="002060"/>
                </a:solidFill>
                <a:latin typeface="Arial" panose="020B0604020202020204" pitchFamily="34" charset="0"/>
                <a:cs typeface="Arial" panose="020B0604020202020204" pitchFamily="34" charset="0"/>
              </a:rPr>
              <a:t>Overall recorded crime has</a:t>
            </a:r>
            <a:r>
              <a:rPr lang="en-GB" altLang="en-US" sz="1100" kern="0" baseline="0" dirty="0" smtClean="0">
                <a:solidFill>
                  <a:srgbClr val="002060"/>
                </a:solidFill>
                <a:latin typeface="Arial" panose="020B0604020202020204" pitchFamily="34" charset="0"/>
                <a:cs typeface="Arial" panose="020B0604020202020204" pitchFamily="34" charset="0"/>
              </a:rPr>
              <a:t> gone </a:t>
            </a:r>
            <a:r>
              <a:rPr lang="en-GB" altLang="en-US" sz="1100" kern="0" dirty="0" smtClean="0">
                <a:solidFill>
                  <a:srgbClr val="002060"/>
                </a:solidFill>
                <a:latin typeface="Arial" panose="020B0604020202020204" pitchFamily="34" charset="0"/>
                <a:cs typeface="Arial" panose="020B0604020202020204" pitchFamily="34" charset="0"/>
              </a:rPr>
              <a:t>down</a:t>
            </a:r>
            <a:r>
              <a:rPr lang="en-GB" altLang="en-US" sz="1100" kern="0" baseline="0" dirty="0" smtClean="0">
                <a:solidFill>
                  <a:srgbClr val="002060"/>
                </a:solidFill>
                <a:latin typeface="Arial" panose="020B0604020202020204" pitchFamily="34" charset="0"/>
                <a:cs typeface="Arial" panose="020B0604020202020204" pitchFamily="34" charset="0"/>
              </a:rPr>
              <a:t> , but </a:t>
            </a:r>
            <a:r>
              <a:rPr lang="en-GB" altLang="en-US" sz="1100" dirty="0" smtClean="0">
                <a:latin typeface="Arial" panose="020B0604020202020204" pitchFamily="34" charset="0"/>
                <a:cs typeface="Arial" panose="020B0604020202020204" pitchFamily="34" charset="0"/>
              </a:rPr>
              <a:t>latest figures are slightly up on last year</a:t>
            </a:r>
          </a:p>
          <a:p>
            <a:endParaRPr lang="en-GB" sz="1200" b="1" i="0" u="none" strike="noStrike" baseline="0" dirty="0" smtClean="0"/>
          </a:p>
          <a:p>
            <a:r>
              <a:rPr lang="en-GB" sz="1200" b="1" i="0" u="none" strike="noStrike" baseline="0" dirty="0" smtClean="0"/>
              <a:t>Office For National Statistics Year ending 2018</a:t>
            </a:r>
          </a:p>
          <a:p>
            <a:endParaRPr lang="en-GB" sz="1200" b="1" i="0" u="none" strike="noStrike" baseline="0" dirty="0" smtClean="0"/>
          </a:p>
          <a:p>
            <a:pPr marL="171450" indent="-171450">
              <a:buFont typeface="Arial" panose="020B0604020202020204" pitchFamily="34" charset="0"/>
              <a:buChar char="•"/>
            </a:pPr>
            <a:r>
              <a:rPr lang="en-GB" sz="1200" b="0" i="0" u="none" strike="noStrike" baseline="0" dirty="0" smtClean="0"/>
              <a:t>Over recent decades we’ve seen continued falls in overall levels of crime but in the last year there has been no change. </a:t>
            </a:r>
          </a:p>
          <a:p>
            <a:pPr marL="171450" indent="-171450">
              <a:buFont typeface="Arial" panose="020B0604020202020204" pitchFamily="34" charset="0"/>
              <a:buChar char="•"/>
            </a:pPr>
            <a:r>
              <a:rPr lang="en-GB" sz="1200" b="0" i="0" u="none" strike="noStrike" baseline="0" dirty="0" smtClean="0"/>
              <a:t>The overall figure covers a broad range of crimes and hides variation within different crime types. </a:t>
            </a:r>
          </a:p>
          <a:p>
            <a:pPr marL="171450" indent="-171450">
              <a:buFont typeface="Arial" panose="020B0604020202020204" pitchFamily="34" charset="0"/>
              <a:buChar char="•"/>
            </a:pPr>
            <a:r>
              <a:rPr lang="en-GB" sz="1200" b="0" i="0" u="none" strike="noStrike" baseline="0" dirty="0" smtClean="0"/>
              <a:t>Over the last year we’ve seen rises in vehicle offences, robbery, and some lower-volume but higher-harm types of violence. </a:t>
            </a:r>
          </a:p>
          <a:p>
            <a:pPr marL="171450" indent="-171450">
              <a:buFont typeface="Arial" panose="020B0604020202020204" pitchFamily="34" charset="0"/>
              <a:buChar char="•"/>
            </a:pPr>
            <a:r>
              <a:rPr lang="en-GB" sz="1200" b="0" i="0" u="none" strike="noStrike" baseline="0" dirty="0" smtClean="0"/>
              <a:t>We’ve seen decreases in computer misuse, burglary and shoplifting.</a:t>
            </a:r>
            <a:endParaRPr lang="en-GB" altLang="en-US" sz="11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smtClean="0">
                <a:latin typeface="Arial" panose="020B0604020202020204" pitchFamily="34" charset="0"/>
                <a:cs typeface="Arial" panose="020B0604020202020204" pitchFamily="34" charset="0"/>
              </a:rPr>
              <a:t>Has the shift into Cyber Space helped with the recent success of the Police Crime Stats?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smtClean="0">
                <a:latin typeface="Arial" panose="020B0604020202020204" pitchFamily="34" charset="0"/>
                <a:cs typeface="Arial" panose="020B0604020202020204" pitchFamily="34" charset="0"/>
              </a:rPr>
              <a:t>CRIME has moved into the ONLINE world – so we have to!</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22</a:t>
            </a:fld>
            <a:endParaRPr lang="en-GB"/>
          </a:p>
        </p:txBody>
      </p:sp>
    </p:spTree>
    <p:extLst>
      <p:ext uri="{BB962C8B-B14F-4D97-AF65-F5344CB8AC3E}">
        <p14:creationId xmlns:p14="http://schemas.microsoft.com/office/powerpoint/2010/main" val="38013790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Types of internet</a:t>
            </a:r>
            <a:r>
              <a:rPr lang="en-GB" sz="1100" baseline="0" dirty="0" smtClean="0">
                <a:latin typeface="Arial" panose="020B0604020202020204" pitchFamily="34" charset="0"/>
                <a:cs typeface="Arial" panose="020B0604020202020204" pitchFamily="34" charset="0"/>
              </a:rPr>
              <a:t> facilitated crimes:</a:t>
            </a:r>
          </a:p>
          <a:p>
            <a:endParaRPr lang="en-GB" sz="1100" baseline="0" dirty="0" smtClean="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baseline="0" dirty="0" smtClean="0">
                <a:latin typeface="Arial" panose="020B0604020202020204" pitchFamily="34" charset="0"/>
                <a:cs typeface="Arial" panose="020B0604020202020204" pitchFamily="34" charset="0"/>
              </a:rPr>
              <a:t>Hate Crime</a:t>
            </a:r>
          </a:p>
          <a:p>
            <a:pPr marL="171450" indent="-171450">
              <a:buFont typeface="Arial" panose="020B0604020202020204" pitchFamily="34" charset="0"/>
              <a:buChar char="•"/>
            </a:pPr>
            <a:r>
              <a:rPr lang="en-GB" sz="1100" baseline="0" dirty="0" smtClean="0">
                <a:latin typeface="Arial" panose="020B0604020202020204" pitchFamily="34" charset="0"/>
                <a:cs typeface="Arial" panose="020B0604020202020204" pitchFamily="34" charset="0"/>
              </a:rPr>
              <a:t>Sexting/Revenge porn</a:t>
            </a:r>
          </a:p>
          <a:p>
            <a:pPr marL="171450" indent="-171450">
              <a:buFont typeface="Arial" panose="020B0604020202020204" pitchFamily="34" charset="0"/>
              <a:buChar char="•"/>
            </a:pPr>
            <a:r>
              <a:rPr lang="en-GB" sz="1100" baseline="0" dirty="0" smtClean="0">
                <a:latin typeface="Arial" panose="020B0604020202020204" pitchFamily="34" charset="0"/>
                <a:cs typeface="Arial" panose="020B0604020202020204" pitchFamily="34" charset="0"/>
              </a:rPr>
              <a:t>Abuse, bullying &amp; harassment</a:t>
            </a:r>
          </a:p>
          <a:p>
            <a:pPr marL="171450" indent="-171450">
              <a:buFont typeface="Arial" panose="020B0604020202020204" pitchFamily="34" charset="0"/>
              <a:buChar char="•"/>
            </a:pPr>
            <a:r>
              <a:rPr lang="en-GB" sz="1100" baseline="0" dirty="0" smtClean="0">
                <a:latin typeface="Arial" panose="020B0604020202020204" pitchFamily="34" charset="0"/>
                <a:cs typeface="Arial" panose="020B0604020202020204" pitchFamily="34" charset="0"/>
              </a:rPr>
              <a:t>Online Fraud</a:t>
            </a:r>
          </a:p>
          <a:p>
            <a:pPr marL="171450" indent="-171450">
              <a:buFont typeface="Arial" panose="020B0604020202020204" pitchFamily="34" charset="0"/>
              <a:buChar char="•"/>
            </a:pPr>
            <a:r>
              <a:rPr lang="en-GB" sz="1100" baseline="0" dirty="0" smtClean="0">
                <a:latin typeface="Arial" panose="020B0604020202020204" pitchFamily="34" charset="0"/>
                <a:cs typeface="Arial" panose="020B0604020202020204" pitchFamily="34" charset="0"/>
              </a:rPr>
              <a:t>Child grooming </a:t>
            </a:r>
            <a:endParaRPr lang="en-GB" sz="1100" dirty="0" smtClean="0">
              <a:latin typeface="Arial" panose="020B0604020202020204" pitchFamily="34" charset="0"/>
              <a:cs typeface="Arial" panose="020B0604020202020204" pitchFamily="34" charset="0"/>
            </a:endParaRPr>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23</a:t>
            </a:fld>
            <a:endParaRPr lang="en-GB"/>
          </a:p>
        </p:txBody>
      </p:sp>
    </p:spTree>
    <p:extLst>
      <p:ext uri="{BB962C8B-B14F-4D97-AF65-F5344CB8AC3E}">
        <p14:creationId xmlns:p14="http://schemas.microsoft.com/office/powerpoint/2010/main" val="140332384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24</a:t>
            </a:fld>
            <a:endParaRPr lang="en-GB"/>
          </a:p>
        </p:txBody>
      </p:sp>
    </p:spTree>
    <p:extLst>
      <p:ext uri="{BB962C8B-B14F-4D97-AF65-F5344CB8AC3E}">
        <p14:creationId xmlns:p14="http://schemas.microsoft.com/office/powerpoint/2010/main" val="103691440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sz="1100" b="1" dirty="0" smtClean="0">
                <a:latin typeface="Arial" panose="020B0604020202020204" pitchFamily="34" charset="0"/>
              </a:rPr>
              <a:t>GROUP WORK – 5</a:t>
            </a:r>
            <a:r>
              <a:rPr lang="en-GB" altLang="en-US" sz="1100" b="1" baseline="0" dirty="0" smtClean="0">
                <a:latin typeface="Arial" panose="020B0604020202020204" pitchFamily="34" charset="0"/>
              </a:rPr>
              <a:t> </a:t>
            </a:r>
            <a:r>
              <a:rPr lang="en-GB" altLang="en-US" sz="1100" b="1" baseline="0" dirty="0" err="1" smtClean="0">
                <a:latin typeface="Arial" panose="020B0604020202020204" pitchFamily="34" charset="0"/>
              </a:rPr>
              <a:t>mins</a:t>
            </a:r>
            <a:endParaRPr lang="en-GB" altLang="en-US" sz="1100" b="1" dirty="0" smtClean="0">
              <a:latin typeface="Arial" panose="020B0604020202020204" pitchFamily="34" charset="0"/>
            </a:endParaRPr>
          </a:p>
          <a:p>
            <a:pPr eaLnBrk="1" hangingPunct="1">
              <a:spcBef>
                <a:spcPct val="0"/>
              </a:spcBef>
            </a:pPr>
            <a:r>
              <a:rPr lang="en-GB" altLang="en-US" sz="1100" dirty="0" smtClean="0">
                <a:latin typeface="Arial" panose="020B0604020202020204" pitchFamily="34" charset="0"/>
              </a:rPr>
              <a:t>3 Groups – each consider each type</a:t>
            </a:r>
            <a:r>
              <a:rPr lang="en-GB" altLang="en-US" sz="1100" baseline="0" dirty="0" smtClean="0">
                <a:latin typeface="Arial" panose="020B0604020202020204" pitchFamily="34" charset="0"/>
              </a:rPr>
              <a:t> of crime and definition and types of crime.</a:t>
            </a:r>
            <a:endParaRPr lang="en-GB" altLang="en-US" sz="1100" dirty="0" smtClean="0">
              <a:latin typeface="Arial" panose="020B0604020202020204" pitchFamily="34" charset="0"/>
            </a:endParaRPr>
          </a:p>
          <a:p>
            <a:pPr eaLnBrk="1" hangingPunct="1">
              <a:spcBef>
                <a:spcPct val="0"/>
              </a:spcBef>
            </a:pPr>
            <a:endParaRPr lang="en-GB" altLang="en-US" sz="1100" dirty="0" smtClean="0">
              <a:latin typeface="Arial" panose="020B0604020202020204" pitchFamily="34" charset="0"/>
            </a:endParaRPr>
          </a:p>
          <a:p>
            <a:pPr eaLnBrk="1" hangingPunct="1">
              <a:spcBef>
                <a:spcPct val="0"/>
              </a:spcBef>
            </a:pPr>
            <a:r>
              <a:rPr lang="en-GB" altLang="en-US" sz="1100" dirty="0" smtClean="0">
                <a:latin typeface="Arial" panose="020B0604020202020204" pitchFamily="34" charset="0"/>
              </a:rPr>
              <a:t>A reminder of the earlier session…..</a:t>
            </a:r>
          </a:p>
          <a:p>
            <a:pPr eaLnBrk="1" hangingPunct="1">
              <a:spcBef>
                <a:spcPct val="0"/>
              </a:spcBef>
            </a:pPr>
            <a:r>
              <a:rPr lang="en-GB" altLang="en-US" sz="1100" u="sng" dirty="0" smtClean="0">
                <a:latin typeface="Arial" panose="020B0604020202020204" pitchFamily="34" charset="0"/>
              </a:rPr>
              <a:t>Internet facilitated Crime </a:t>
            </a:r>
            <a:r>
              <a:rPr lang="en-GB" altLang="en-US" sz="1100" dirty="0" smtClean="0">
                <a:latin typeface="Arial" panose="020B0604020202020204" pitchFamily="34" charset="0"/>
              </a:rPr>
              <a:t>– where the internet and smart phones are used in the planning or committing of traditional criminal activity. This can range from online abuse from a neighbour dispute to communications between terrorists planning attacks.</a:t>
            </a:r>
          </a:p>
          <a:p>
            <a:pPr eaLnBrk="1" hangingPunct="1">
              <a:spcBef>
                <a:spcPct val="0"/>
              </a:spcBef>
            </a:pPr>
            <a:endParaRPr lang="en-GB" altLang="en-US" sz="1100" dirty="0" smtClean="0">
              <a:latin typeface="Arial" panose="020B0604020202020204" pitchFamily="34" charset="0"/>
            </a:endParaRPr>
          </a:p>
          <a:p>
            <a:pPr eaLnBrk="1" hangingPunct="1">
              <a:spcBef>
                <a:spcPct val="0"/>
              </a:spcBef>
            </a:pPr>
            <a:r>
              <a:rPr lang="en-GB" altLang="en-US" sz="1100" u="sng" dirty="0" smtClean="0">
                <a:latin typeface="Arial" panose="020B0604020202020204" pitchFamily="34" charset="0"/>
              </a:rPr>
              <a:t>Cyber enabled </a:t>
            </a:r>
            <a:r>
              <a:rPr lang="en-GB" altLang="en-US" sz="1100" dirty="0" smtClean="0">
                <a:latin typeface="Arial" panose="020B0604020202020204" pitchFamily="34" charset="0"/>
              </a:rPr>
              <a:t>– such as fraud purchasing illegal drugs/firearms and child sexual exploitation.  This can be conducted on or off line however on line van take place at unprecedented speed.</a:t>
            </a:r>
          </a:p>
          <a:p>
            <a:pPr eaLnBrk="1" hangingPunct="1">
              <a:spcBef>
                <a:spcPct val="0"/>
              </a:spcBef>
            </a:pPr>
            <a:endParaRPr lang="en-GB" altLang="en-US" sz="1100" dirty="0" smtClean="0">
              <a:latin typeface="Arial" panose="020B0604020202020204" pitchFamily="34" charset="0"/>
            </a:endParaRPr>
          </a:p>
          <a:p>
            <a:pPr eaLnBrk="1" hangingPunct="1">
              <a:spcBef>
                <a:spcPct val="0"/>
              </a:spcBef>
            </a:pPr>
            <a:r>
              <a:rPr lang="en-GB" altLang="en-US" sz="1100" u="sng" dirty="0" smtClean="0">
                <a:latin typeface="Arial" panose="020B0604020202020204" pitchFamily="34" charset="0"/>
              </a:rPr>
              <a:t>Cyber dependant </a:t>
            </a:r>
            <a:r>
              <a:rPr lang="en-GB" altLang="en-US" sz="1100" dirty="0" smtClean="0">
                <a:latin typeface="Arial" panose="020B0604020202020204" pitchFamily="34" charset="0"/>
              </a:rPr>
              <a:t>– crimes which can only be committed using computers, computer net works or other forms of ICT </a:t>
            </a:r>
            <a:r>
              <a:rPr lang="en-GB" altLang="en-US" sz="1100" dirty="0" err="1" smtClean="0">
                <a:latin typeface="Arial" panose="020B0604020202020204" pitchFamily="34" charset="0"/>
              </a:rPr>
              <a:t>eg</a:t>
            </a:r>
            <a:r>
              <a:rPr lang="en-GB" altLang="en-US" sz="1100" dirty="0" smtClean="0">
                <a:latin typeface="Arial" panose="020B0604020202020204" pitchFamily="34" charset="0"/>
              </a:rPr>
              <a:t>, the creation and spreading of malware, hacking, denial of service attacks.</a:t>
            </a:r>
          </a:p>
          <a:p>
            <a:endParaRPr lang="en-GB" dirty="0" smtClean="0"/>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25</a:t>
            </a:fld>
            <a:endParaRPr lang="en-GB"/>
          </a:p>
        </p:txBody>
      </p:sp>
    </p:spTree>
    <p:extLst>
      <p:ext uri="{BB962C8B-B14F-4D97-AF65-F5344CB8AC3E}">
        <p14:creationId xmlns:p14="http://schemas.microsoft.com/office/powerpoint/2010/main" val="295311341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altLang="en-US" sz="1100" dirty="0" smtClean="0">
                <a:latin typeface="Arial" panose="020B0604020202020204" pitchFamily="34" charset="0"/>
              </a:rPr>
              <a:t>Due to the fact the Digital Landscape is ever changing, it is very difficult to allocate specific rules/practices to the use of social media during investigations.</a:t>
            </a:r>
          </a:p>
          <a:p>
            <a:pPr eaLnBrk="1" hangingPunct="1">
              <a:spcBef>
                <a:spcPct val="0"/>
              </a:spcBef>
            </a:pPr>
            <a:endParaRPr lang="en-US" altLang="en-US" sz="1100" dirty="0" smtClean="0">
              <a:latin typeface="Arial" panose="020B0604020202020204" pitchFamily="34" charset="0"/>
            </a:endParaRPr>
          </a:p>
          <a:p>
            <a:pPr eaLnBrk="1" hangingPunct="1">
              <a:spcBef>
                <a:spcPct val="0"/>
              </a:spcBef>
            </a:pPr>
            <a:r>
              <a:rPr lang="en-US" altLang="en-US" sz="1100" dirty="0" smtClean="0">
                <a:latin typeface="Arial" panose="020B0604020202020204" pitchFamily="34" charset="0"/>
              </a:rPr>
              <a:t>This is </a:t>
            </a:r>
            <a:r>
              <a:rPr lang="en-US" altLang="en-US" sz="1100" dirty="0" err="1" smtClean="0">
                <a:latin typeface="Arial" panose="020B0604020202020204" pitchFamily="34" charset="0"/>
              </a:rPr>
              <a:t>recognised</a:t>
            </a:r>
            <a:r>
              <a:rPr lang="en-US" altLang="en-US" sz="1100" dirty="0" smtClean="0">
                <a:latin typeface="Arial" panose="020B0604020202020204" pitchFamily="34" charset="0"/>
              </a:rPr>
              <a:t> by NPCC who have developed these guidelines that are to be adhered to. – 4 PRINCIPLES</a:t>
            </a:r>
          </a:p>
          <a:p>
            <a:pPr eaLnBrk="1" hangingPunct="1">
              <a:spcBef>
                <a:spcPct val="0"/>
              </a:spcBef>
            </a:pPr>
            <a:endParaRPr lang="en-US" altLang="en-US" sz="1100" dirty="0" smtClean="0">
              <a:latin typeface="Arial" panose="020B0604020202020204" pitchFamily="34" charset="0"/>
            </a:endParaRPr>
          </a:p>
          <a:p>
            <a:pPr eaLnBrk="1" hangingPunct="1">
              <a:spcBef>
                <a:spcPct val="0"/>
              </a:spcBef>
            </a:pPr>
            <a:r>
              <a:rPr lang="en-US" altLang="en-US" sz="1100" dirty="0" smtClean="0">
                <a:latin typeface="Arial" panose="020B0604020202020204" pitchFamily="34" charset="0"/>
              </a:rPr>
              <a:t>These are not law but good practice guidance</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26</a:t>
            </a:fld>
            <a:endParaRPr lang="en-GB"/>
          </a:p>
        </p:txBody>
      </p:sp>
    </p:spTree>
    <p:extLst>
      <p:ext uri="{BB962C8B-B14F-4D97-AF65-F5344CB8AC3E}">
        <p14:creationId xmlns:p14="http://schemas.microsoft.com/office/powerpoint/2010/main" val="32247714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eaLnBrk="1" hangingPunct="1">
              <a:spcBef>
                <a:spcPct val="0"/>
              </a:spcBef>
            </a:pPr>
            <a:r>
              <a:rPr lang="en-GB" altLang="en-US" sz="1100" dirty="0" smtClean="0">
                <a:latin typeface="Arial" panose="020B0604020202020204" pitchFamily="34" charset="0"/>
                <a:cs typeface="Arial" panose="020B0604020202020204" pitchFamily="34" charset="0"/>
              </a:rPr>
              <a:t>No action taken by law enforcement agencies or their agents should change data held on a computer or storage media which may subsequently be relied upon in court</a:t>
            </a:r>
          </a:p>
          <a:p>
            <a:pPr eaLnBrk="1" hangingPunct="1">
              <a:spcBef>
                <a:spcPct val="0"/>
              </a:spcBef>
            </a:pPr>
            <a:endParaRPr lang="en-GB" altLang="en-US" sz="1100" dirty="0" smtClean="0">
              <a:latin typeface="Arial" panose="020B0604020202020204" pitchFamily="34" charset="0"/>
              <a:cs typeface="Arial" panose="020B0604020202020204" pitchFamily="34" charset="0"/>
            </a:endParaRPr>
          </a:p>
          <a:p>
            <a:pPr eaLnBrk="1" hangingPunct="1">
              <a:spcBef>
                <a:spcPct val="0"/>
              </a:spcBef>
            </a:pPr>
            <a:r>
              <a:rPr lang="en-GB" altLang="en-US" sz="1100" dirty="0" smtClean="0">
                <a:latin typeface="Arial" panose="020B0604020202020204" pitchFamily="34" charset="0"/>
                <a:cs typeface="Arial" panose="020B0604020202020204" pitchFamily="34" charset="0"/>
              </a:rPr>
              <a:t>Crucial for forensic examination of equipment and must only be undertaken by suitably qualified persons.</a:t>
            </a:r>
          </a:p>
          <a:p>
            <a:pPr eaLnBrk="1" hangingPunct="1">
              <a:spcBef>
                <a:spcPct val="0"/>
              </a:spcBef>
            </a:pPr>
            <a:endParaRPr lang="en-GB" altLang="en-US" sz="1100" dirty="0" smtClean="0">
              <a:latin typeface="Arial" panose="020B0604020202020204" pitchFamily="34" charset="0"/>
              <a:cs typeface="Arial" panose="020B0604020202020204" pitchFamily="34" charset="0"/>
            </a:endParaRP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THIS IS THE RESPONSE OFFICER</a:t>
            </a:r>
            <a:r>
              <a:rPr lang="en-GB" sz="1100" baseline="0" dirty="0" smtClean="0">
                <a:latin typeface="Arial" panose="020B0604020202020204" pitchFamily="34" charset="0"/>
                <a:cs typeface="Arial" panose="020B0604020202020204" pitchFamily="34" charset="0"/>
              </a:rPr>
              <a:t> ROLE – stop anything changing </a:t>
            </a:r>
            <a:endParaRPr lang="en-GB" sz="1100" dirty="0" smtClean="0">
              <a:latin typeface="Arial" panose="020B0604020202020204" pitchFamily="34" charset="0"/>
              <a:cs typeface="Arial" panose="020B0604020202020204" pitchFamily="34" charset="0"/>
            </a:endParaRPr>
          </a:p>
          <a:p>
            <a:endParaRPr lang="en-GB" dirty="0" smtClean="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27</a:t>
            </a:fld>
            <a:endParaRPr lang="en-GB"/>
          </a:p>
        </p:txBody>
      </p:sp>
    </p:spTree>
    <p:extLst>
      <p:ext uri="{BB962C8B-B14F-4D97-AF65-F5344CB8AC3E}">
        <p14:creationId xmlns:p14="http://schemas.microsoft.com/office/powerpoint/2010/main" val="244464377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smtClean="0">
                <a:latin typeface="Arial" panose="020B0604020202020204" pitchFamily="34" charset="0"/>
                <a:cs typeface="Arial" panose="020B0604020202020204" pitchFamily="34" charset="0"/>
              </a:rPr>
              <a:t>In circumstances where a person finds it necessary to access original data held on a computer or on storage media, that person must be competent to do so and be able to give evidence explaining the relevance and the implications of their actions In circumstances where a person finds it necessary to access original data held on a computer or on storage media, that person must be competent to do so and be able to give evidence explaining the relevance and the implications of their actions.</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DIGITAL/CYBER</a:t>
            </a:r>
            <a:r>
              <a:rPr lang="en-GB" sz="1100" baseline="0" dirty="0" smtClean="0">
                <a:latin typeface="Arial" panose="020B0604020202020204" pitchFamily="34" charset="0"/>
                <a:cs typeface="Arial" panose="020B0604020202020204" pitchFamily="34" charset="0"/>
              </a:rPr>
              <a:t> INVESTIGATORS IN DIVISION</a:t>
            </a:r>
          </a:p>
          <a:p>
            <a:pPr>
              <a:lnSpc>
                <a:spcPct val="100000"/>
              </a:lnSpc>
            </a:pPr>
            <a:r>
              <a:rPr lang="en-GB" sz="1100" baseline="0" dirty="0" smtClean="0">
                <a:latin typeface="Arial" panose="020B0604020202020204" pitchFamily="34" charset="0"/>
                <a:cs typeface="Arial" panose="020B0604020202020204" pitchFamily="34" charset="0"/>
              </a:rPr>
              <a:t>HI-TEC CRIME UNIT</a:t>
            </a:r>
            <a:endParaRPr lang="en-GB" sz="1100" dirty="0" smtClean="0">
              <a:latin typeface="Arial" panose="020B0604020202020204" pitchFamily="34" charset="0"/>
              <a:cs typeface="Arial" panose="020B0604020202020204" pitchFamily="34" charset="0"/>
            </a:endParaRPr>
          </a:p>
          <a:p>
            <a:endParaRPr lang="en-GB" dirty="0" smtClean="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28</a:t>
            </a:fld>
            <a:endParaRPr lang="en-GB"/>
          </a:p>
        </p:txBody>
      </p:sp>
    </p:spTree>
    <p:extLst>
      <p:ext uri="{BB962C8B-B14F-4D97-AF65-F5344CB8AC3E}">
        <p14:creationId xmlns:p14="http://schemas.microsoft.com/office/powerpoint/2010/main" val="428606246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sz="1100" dirty="0" smtClean="0">
                <a:latin typeface="Arial" panose="020B0604020202020204" pitchFamily="34" charset="0"/>
                <a:cs typeface="Arial" panose="020B0604020202020204" pitchFamily="34" charset="0"/>
              </a:rPr>
              <a:t>An audit or other record of all processes applied to computer-based electronic evidence should be created and preserved</a:t>
            </a:r>
          </a:p>
          <a:p>
            <a:pPr eaLnBrk="1" hangingPunct="1">
              <a:spcBef>
                <a:spcPct val="0"/>
              </a:spcBef>
            </a:pPr>
            <a:endParaRPr lang="en-GB" altLang="en-US" sz="1100" dirty="0" smtClean="0">
              <a:latin typeface="Arial" panose="020B0604020202020204" pitchFamily="34" charset="0"/>
              <a:cs typeface="Arial" panose="020B0604020202020204" pitchFamily="34" charset="0"/>
            </a:endParaRPr>
          </a:p>
          <a:p>
            <a:pPr eaLnBrk="1" hangingPunct="1">
              <a:spcBef>
                <a:spcPct val="0"/>
              </a:spcBef>
            </a:pPr>
            <a:r>
              <a:rPr lang="en-GB" altLang="en-US" sz="1100" dirty="0" smtClean="0">
                <a:latin typeface="Arial" panose="020B0604020202020204" pitchFamily="34" charset="0"/>
                <a:cs typeface="Arial" panose="020B0604020202020204" pitchFamily="34" charset="0"/>
              </a:rPr>
              <a:t>An independent third party should be able to examine those processes and achieve the same result.</a:t>
            </a:r>
          </a:p>
          <a:p>
            <a:pPr eaLnBrk="1" hangingPunct="1">
              <a:spcBef>
                <a:spcPct val="0"/>
              </a:spcBef>
            </a:pPr>
            <a:endParaRPr lang="en-GB" altLang="en-US" sz="1100" dirty="0" smtClean="0">
              <a:latin typeface="Arial" panose="020B0604020202020204" pitchFamily="34" charset="0"/>
              <a:cs typeface="Arial" panose="020B0604020202020204" pitchFamily="34" charset="0"/>
            </a:endParaRPr>
          </a:p>
          <a:p>
            <a:pPr eaLnBrk="1" hangingPunct="1">
              <a:spcBef>
                <a:spcPct val="0"/>
              </a:spcBef>
            </a:pPr>
            <a:r>
              <a:rPr lang="en-GB" altLang="en-US" sz="1100" dirty="0" smtClean="0">
                <a:latin typeface="Arial" panose="020B0604020202020204" pitchFamily="34" charset="0"/>
                <a:cs typeface="Arial" panose="020B0604020202020204" pitchFamily="34" charset="0"/>
              </a:rPr>
              <a:t>AS WITH ANY COLATION SECURING OR PRESERVATION OF EVIDENCE, WE HAVE TO PROVE OUR CONTINUITY AND OUR TRANSPARENCY WITH HOW WE OBTAINED IT.</a:t>
            </a:r>
          </a:p>
          <a:p>
            <a:pPr eaLnBrk="1" hangingPunct="1">
              <a:spcBef>
                <a:spcPct val="0"/>
              </a:spcBef>
            </a:pPr>
            <a:r>
              <a:rPr lang="en-GB" altLang="en-US" sz="1100" dirty="0" smtClean="0">
                <a:latin typeface="Arial" panose="020B0604020202020204" pitchFamily="34" charset="0"/>
                <a:cs typeface="Arial" panose="020B0604020202020204" pitchFamily="34" charset="0"/>
              </a:rPr>
              <a:t>IT IS NO DIFFERENT WITH OUR LINES OF ENQUIRY THAT INCLUDE TECHNICAL DATA.</a:t>
            </a:r>
          </a:p>
          <a:p>
            <a:pPr eaLnBrk="1" hangingPunct="1">
              <a:spcBef>
                <a:spcPct val="0"/>
              </a:spcBef>
            </a:pPr>
            <a:endParaRPr lang="en-GB" altLang="en-US" sz="1100" dirty="0" smtClean="0">
              <a:latin typeface="Arial" panose="020B0604020202020204" pitchFamily="34" charset="0"/>
              <a:cs typeface="Arial" panose="020B0604020202020204" pitchFamily="34" charset="0"/>
            </a:endParaRPr>
          </a:p>
          <a:p>
            <a:pPr eaLnBrk="1" hangingPunct="1">
              <a:spcBef>
                <a:spcPct val="0"/>
              </a:spcBef>
            </a:pPr>
            <a:r>
              <a:rPr lang="en-GB" altLang="en-US" sz="1100" dirty="0" smtClean="0">
                <a:latin typeface="Arial" panose="020B0604020202020204" pitchFamily="34" charset="0"/>
                <a:cs typeface="Arial" panose="020B0604020202020204" pitchFamily="34" charset="0"/>
              </a:rPr>
              <a:t>THE ONUS IS ON US AS INVESTIGATORS AND WITHIN YOUR ROLE AS OIC TO PROVE </a:t>
            </a:r>
          </a:p>
          <a:p>
            <a:pPr eaLnBrk="1" hangingPunct="1">
              <a:spcBef>
                <a:spcPct val="0"/>
              </a:spcBef>
            </a:pPr>
            <a:r>
              <a:rPr lang="en-GB" altLang="en-US" sz="1100" dirty="0" smtClean="0">
                <a:latin typeface="Arial" panose="020B0604020202020204" pitchFamily="34" charset="0"/>
                <a:cs typeface="Arial" panose="020B0604020202020204" pitchFamily="34" charset="0"/>
              </a:rPr>
              <a:t>WHAT YOU HAVE NOW IS THE SAME AS WHEN YOU RECOVERED IT.</a:t>
            </a:r>
          </a:p>
          <a:p>
            <a:endParaRPr lang="en-GB" sz="1100" dirty="0" smtClean="0">
              <a:latin typeface="Arial" panose="020B0604020202020204" pitchFamily="34" charset="0"/>
              <a:cs typeface="Arial" panose="020B0604020202020204" pitchFamily="34" charset="0"/>
            </a:endParaRPr>
          </a:p>
          <a:p>
            <a:pPr eaLnBrk="1" hangingPunct="1">
              <a:spcBef>
                <a:spcPct val="0"/>
              </a:spcBef>
            </a:pPr>
            <a:r>
              <a:rPr lang="en-GB" altLang="en-US" sz="1100" dirty="0" smtClean="0">
                <a:latin typeface="Arial" panose="020B0604020202020204" pitchFamily="34" charset="0"/>
                <a:cs typeface="Arial" panose="020B0604020202020204" pitchFamily="34" charset="0"/>
              </a:rPr>
              <a:t>An audit or other record of all processes applied to computer-based electronic evidence should be created and preserved</a:t>
            </a:r>
          </a:p>
          <a:p>
            <a:pPr eaLnBrk="1" hangingPunct="1">
              <a:spcBef>
                <a:spcPct val="0"/>
              </a:spcBef>
            </a:pPr>
            <a:endParaRPr lang="en-GB" altLang="en-US" sz="1100" dirty="0" smtClean="0">
              <a:latin typeface="Arial" panose="020B0604020202020204" pitchFamily="34" charset="0"/>
              <a:cs typeface="Arial" panose="020B0604020202020204" pitchFamily="34" charset="0"/>
            </a:endParaRPr>
          </a:p>
          <a:p>
            <a:pPr eaLnBrk="1" hangingPunct="1">
              <a:spcBef>
                <a:spcPct val="0"/>
              </a:spcBef>
            </a:pPr>
            <a:r>
              <a:rPr lang="en-GB" altLang="en-US" sz="1100" dirty="0" smtClean="0">
                <a:latin typeface="Arial" panose="020B0604020202020204" pitchFamily="34" charset="0"/>
                <a:cs typeface="Arial" panose="020B0604020202020204" pitchFamily="34" charset="0"/>
              </a:rPr>
              <a:t>An independent third party should be able to examine those processes and achieve the same result</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29</a:t>
            </a:fld>
            <a:endParaRPr lang="en-GB"/>
          </a:p>
        </p:txBody>
      </p:sp>
    </p:spTree>
    <p:extLst>
      <p:ext uri="{BB962C8B-B14F-4D97-AF65-F5344CB8AC3E}">
        <p14:creationId xmlns:p14="http://schemas.microsoft.com/office/powerpoint/2010/main" val="410943543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smtClean="0">
                <a:latin typeface="Arial" panose="020B0604020202020204" pitchFamily="34" charset="0"/>
                <a:cs typeface="Arial" panose="020B0604020202020204" pitchFamily="34" charset="0"/>
              </a:rPr>
              <a:t>The person in charge of the investigation (the case officer) has overall responsibility for ensuring that the law and these principles are adhered to</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OIC</a:t>
            </a:r>
            <a:r>
              <a:rPr lang="en-GB" sz="1100" baseline="0" dirty="0" smtClean="0">
                <a:latin typeface="Arial" panose="020B0604020202020204" pitchFamily="34" charset="0"/>
                <a:cs typeface="Arial" panose="020B0604020202020204" pitchFamily="34" charset="0"/>
              </a:rPr>
              <a:t> ROLE – </a:t>
            </a:r>
            <a:r>
              <a:rPr lang="en-GB" sz="1100" baseline="0" dirty="0" err="1" smtClean="0">
                <a:latin typeface="Arial" panose="020B0604020202020204" pitchFamily="34" charset="0"/>
                <a:cs typeface="Arial" panose="020B0604020202020204" pitchFamily="34" charset="0"/>
              </a:rPr>
              <a:t>ie</a:t>
            </a:r>
            <a:r>
              <a:rPr lang="en-GB" sz="1100" baseline="0" dirty="0" smtClean="0">
                <a:latin typeface="Arial" panose="020B0604020202020204" pitchFamily="34" charset="0"/>
                <a:cs typeface="Arial" panose="020B0604020202020204" pitchFamily="34" charset="0"/>
              </a:rPr>
              <a:t> you!</a:t>
            </a:r>
            <a:endParaRPr lang="en-GB" sz="1100" dirty="0" smtClean="0">
              <a:latin typeface="Arial" panose="020B0604020202020204" pitchFamily="34" charset="0"/>
              <a:cs typeface="Arial" panose="020B0604020202020204" pitchFamily="34" charset="0"/>
            </a:endParaRPr>
          </a:p>
          <a:p>
            <a:endParaRPr lang="en-GB" dirty="0" smtClean="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30</a:t>
            </a:fld>
            <a:endParaRPr lang="en-GB"/>
          </a:p>
        </p:txBody>
      </p:sp>
    </p:spTree>
    <p:extLst>
      <p:ext uri="{BB962C8B-B14F-4D97-AF65-F5344CB8AC3E}">
        <p14:creationId xmlns:p14="http://schemas.microsoft.com/office/powerpoint/2010/main" val="402584960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kern="1200" dirty="0" smtClean="0">
                <a:solidFill>
                  <a:schemeClr val="tx1"/>
                </a:solidFill>
                <a:effectLst/>
                <a:latin typeface="Arial" panose="020B0604020202020204" pitchFamily="34" charset="0"/>
                <a:ea typeface="+mn-ea"/>
                <a:cs typeface="Arial" panose="020B0604020202020204" pitchFamily="34" charset="0"/>
              </a:rPr>
              <a:t>Split the Class into 3 groups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kern="1200" dirty="0" smtClean="0">
                <a:solidFill>
                  <a:schemeClr val="tx1"/>
                </a:solidFill>
                <a:effectLst/>
                <a:latin typeface="Arial" panose="020B0604020202020204" pitchFamily="34" charset="0"/>
                <a:ea typeface="+mn-ea"/>
                <a:cs typeface="Arial" panose="020B0604020202020204" pitchFamily="34" charset="0"/>
              </a:rPr>
              <a:t>Facilitate and group discussion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kern="1200" dirty="0" smtClean="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smtClean="0">
                <a:latin typeface="Arial" panose="020B0604020202020204" pitchFamily="34" charset="0"/>
                <a:cs typeface="Arial" panose="020B0604020202020204" pitchFamily="34" charset="0"/>
              </a:rPr>
              <a:t>SMART PHONES CAN BE REMOTELY</a:t>
            </a:r>
            <a:r>
              <a:rPr lang="en-GB" altLang="en-US" sz="1100" baseline="0" dirty="0" smtClean="0">
                <a:latin typeface="Arial" panose="020B0604020202020204" pitchFamily="34" charset="0"/>
                <a:cs typeface="Arial" panose="020B0604020202020204" pitchFamily="34" charset="0"/>
              </a:rPr>
              <a:t> WIPED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baseline="0" dirty="0" smtClean="0">
              <a:latin typeface="Arial" panose="020B0604020202020204" pitchFamily="34" charset="0"/>
              <a:cs typeface="Arial" panose="020B0604020202020204" pitchFamily="34" charset="0"/>
            </a:endParaRPr>
          </a:p>
          <a:p>
            <a:r>
              <a:rPr lang="en-GB" sz="1200" b="1" kern="1200" dirty="0" smtClean="0">
                <a:solidFill>
                  <a:schemeClr val="tx1"/>
                </a:solidFill>
                <a:effectLst/>
                <a:latin typeface="+mn-lt"/>
                <a:ea typeface="+mn-ea"/>
                <a:cs typeface="+mn-cs"/>
              </a:rPr>
              <a:t>Group 1 </a:t>
            </a:r>
            <a:r>
              <a:rPr lang="en-GB" sz="1200" kern="1200" dirty="0" smtClean="0">
                <a:solidFill>
                  <a:schemeClr val="tx1"/>
                </a:solidFill>
                <a:effectLst/>
                <a:latin typeface="+mn-lt"/>
                <a:ea typeface="+mn-ea"/>
                <a:cs typeface="+mn-cs"/>
              </a:rPr>
              <a:t>would seize a phone which is locked (Smartphone – switched on – Charger available). </a:t>
            </a:r>
          </a:p>
          <a:p>
            <a:r>
              <a:rPr lang="en-GB" sz="1200" kern="1200" dirty="0" smtClean="0">
                <a:solidFill>
                  <a:schemeClr val="tx1"/>
                </a:solidFill>
                <a:effectLst/>
                <a:latin typeface="+mn-lt"/>
                <a:ea typeface="+mn-ea"/>
                <a:cs typeface="+mn-cs"/>
              </a:rPr>
              <a:t>**Best practice is for the phone to be placed in Aeroplane mode (demonstrate this). If unable, place phone in Faraday bag or place in foil. Get to examiner asap due to battery. </a:t>
            </a:r>
          </a:p>
          <a:p>
            <a:r>
              <a:rPr lang="en-GB" sz="1200" kern="1200" dirty="0" smtClean="0">
                <a:solidFill>
                  <a:schemeClr val="tx1"/>
                </a:solidFill>
                <a:effectLst/>
                <a:latin typeface="+mn-lt"/>
                <a:ea typeface="+mn-ea"/>
                <a:cs typeface="+mn-cs"/>
              </a:rPr>
              <a:t> </a:t>
            </a:r>
          </a:p>
          <a:p>
            <a:r>
              <a:rPr lang="en-GB" sz="1200" b="1" kern="1200" dirty="0" smtClean="0">
                <a:solidFill>
                  <a:schemeClr val="tx1"/>
                </a:solidFill>
                <a:effectLst/>
                <a:latin typeface="+mn-lt"/>
                <a:ea typeface="+mn-ea"/>
                <a:cs typeface="+mn-cs"/>
              </a:rPr>
              <a:t>Group 2 </a:t>
            </a:r>
            <a:r>
              <a:rPr lang="en-GB" sz="1200" kern="1200" dirty="0" smtClean="0">
                <a:solidFill>
                  <a:schemeClr val="tx1"/>
                </a:solidFill>
                <a:effectLst/>
                <a:latin typeface="+mn-lt"/>
                <a:ea typeface="+mn-ea"/>
                <a:cs typeface="+mn-cs"/>
              </a:rPr>
              <a:t>would seize a phone which is on and unlocked (Smartphone – 15% battery. </a:t>
            </a:r>
          </a:p>
          <a:p>
            <a:r>
              <a:rPr lang="en-GB" sz="1200" kern="1200" dirty="0" smtClean="0">
                <a:solidFill>
                  <a:schemeClr val="tx1"/>
                </a:solidFill>
                <a:effectLst/>
                <a:latin typeface="+mn-lt"/>
                <a:ea typeface="+mn-ea"/>
                <a:cs typeface="+mn-cs"/>
              </a:rPr>
              <a:t>**Best practice is for the phone to be placed in Aeroplane mode (demonstrate this). If unable, place phone in Faraday bag or place in foil. Get to examiner asap due to battery.</a:t>
            </a:r>
          </a:p>
          <a:p>
            <a:r>
              <a:rPr lang="en-GB" sz="1200" kern="1200" dirty="0" smtClean="0">
                <a:solidFill>
                  <a:schemeClr val="tx1"/>
                </a:solidFill>
                <a:effectLst/>
                <a:latin typeface="+mn-lt"/>
                <a:ea typeface="+mn-ea"/>
                <a:cs typeface="+mn-cs"/>
              </a:rPr>
              <a:t> </a:t>
            </a:r>
          </a:p>
          <a:p>
            <a:r>
              <a:rPr lang="en-GB" sz="1200" b="1" kern="1200" dirty="0" smtClean="0">
                <a:solidFill>
                  <a:schemeClr val="tx1"/>
                </a:solidFill>
                <a:effectLst/>
                <a:latin typeface="+mn-lt"/>
                <a:ea typeface="+mn-ea"/>
                <a:cs typeface="+mn-cs"/>
              </a:rPr>
              <a:t>Group 3 </a:t>
            </a:r>
            <a:r>
              <a:rPr lang="en-GB" sz="1200" kern="1200" dirty="0" smtClean="0">
                <a:solidFill>
                  <a:schemeClr val="tx1"/>
                </a:solidFill>
                <a:effectLst/>
                <a:latin typeface="+mn-lt"/>
                <a:ea typeface="+mn-ea"/>
                <a:cs typeface="+mn-cs"/>
              </a:rPr>
              <a:t>would seize an old fashioned phone – no internet access so minimal threat of loss by remote wipe. If in doubt place in Faraday bag. </a:t>
            </a:r>
            <a:endParaRPr lang="en-GB" altLang="en-US" sz="11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kern="1200" dirty="0" smtClean="0">
                <a:solidFill>
                  <a:schemeClr val="tx1"/>
                </a:solidFill>
                <a:effectLst/>
                <a:latin typeface="Arial" panose="020B0604020202020204" pitchFamily="34" charset="0"/>
                <a:ea typeface="+mn-ea"/>
                <a:cs typeface="Arial" panose="020B0604020202020204" pitchFamily="34" charset="0"/>
              </a:rPr>
              <a:t>Faraday Bag is designed to block wireless signals and prevent the phone making a connection – prevents external interference – will not prevent internally run changes (logic bombs) If a person was supposed to simultaneously press a set of keys daily to keep a destructive program from running on the cell phone, this would be one example of a logic bomb</a:t>
            </a:r>
            <a:endParaRPr lang="en-GB" altLang="en-US" sz="1100" b="1" dirty="0" smtClean="0">
              <a:latin typeface="Arial" panose="020B0604020202020204" pitchFamily="34" charset="0"/>
              <a:cs typeface="Arial" panose="020B0604020202020204" pitchFamily="34" charset="0"/>
            </a:endParaRP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endParaRPr lang="en-GB" sz="1100" dirty="0" smtClean="0">
              <a:latin typeface="Arial" panose="020B0604020202020204" pitchFamily="34" charset="0"/>
              <a:cs typeface="Arial" panose="020B0604020202020204" pitchFamily="34" charset="0"/>
            </a:endParaRPr>
          </a:p>
          <a:p>
            <a:pPr eaLnBrk="1" hangingPunct="1">
              <a:lnSpc>
                <a:spcPct val="100000"/>
              </a:lnSpc>
              <a:spcBef>
                <a:spcPct val="0"/>
              </a:spcBef>
              <a:defRPr/>
            </a:pPr>
            <a:r>
              <a:rPr lang="en-GB" altLang="en-US" sz="1100" b="1" dirty="0" smtClean="0">
                <a:latin typeface="Arial" panose="020B0604020202020204" pitchFamily="34" charset="0"/>
                <a:cs typeface="Arial" panose="020B0604020202020204" pitchFamily="34" charset="0"/>
              </a:rPr>
              <a:t>Note:</a:t>
            </a:r>
            <a:r>
              <a:rPr lang="en-GB" altLang="en-US" sz="1100" b="1" baseline="0" dirty="0" smtClean="0">
                <a:latin typeface="Arial" panose="020B0604020202020204" pitchFamily="34" charset="0"/>
                <a:cs typeface="Arial" panose="020B0604020202020204" pitchFamily="34" charset="0"/>
              </a:rPr>
              <a:t>  </a:t>
            </a:r>
            <a:r>
              <a:rPr lang="en-GB" altLang="en-US" sz="1100" b="1" dirty="0" smtClean="0">
                <a:latin typeface="Arial" panose="020B0604020202020204" pitchFamily="34" charset="0"/>
                <a:cs typeface="Arial" panose="020B0604020202020204" pitchFamily="34" charset="0"/>
              </a:rPr>
              <a:t>Section 23</a:t>
            </a:r>
            <a:r>
              <a:rPr lang="en-GB" altLang="en-US" sz="1100" b="1" baseline="0" dirty="0" smtClean="0">
                <a:latin typeface="Arial" panose="020B0604020202020204" pitchFamily="34" charset="0"/>
                <a:cs typeface="Arial" panose="020B0604020202020204" pitchFamily="34" charset="0"/>
              </a:rPr>
              <a:t> Misuse of Drugs Act 1971</a:t>
            </a:r>
          </a:p>
          <a:p>
            <a:pPr eaLnBrk="1" hangingPunct="1">
              <a:lnSpc>
                <a:spcPct val="100000"/>
              </a:lnSpc>
              <a:spcBef>
                <a:spcPct val="0"/>
              </a:spcBef>
              <a:defRPr/>
            </a:pPr>
            <a:endParaRPr lang="en-GB" sz="1100" b="1" baseline="0" dirty="0" smtClean="0">
              <a:effectLst/>
              <a:latin typeface="Arial" panose="020B0604020202020204" pitchFamily="34" charset="0"/>
              <a:cs typeface="Arial" panose="020B0604020202020204" pitchFamily="34" charset="0"/>
            </a:endParaRPr>
          </a:p>
          <a:p>
            <a:pPr eaLnBrk="1" hangingPunct="1">
              <a:lnSpc>
                <a:spcPct val="100000"/>
              </a:lnSpc>
              <a:spcBef>
                <a:spcPct val="0"/>
              </a:spcBef>
              <a:defRPr/>
            </a:pPr>
            <a:r>
              <a:rPr lang="en-GB" sz="1100" dirty="0" smtClean="0">
                <a:effectLst/>
                <a:latin typeface="Arial" panose="020B0604020202020204" pitchFamily="34" charset="0"/>
                <a:cs typeface="Arial" panose="020B0604020202020204" pitchFamily="34" charset="0"/>
              </a:rPr>
              <a:t>If a </a:t>
            </a:r>
            <a:r>
              <a:rPr lang="en-GB" sz="1100" dirty="0" smtClean="0">
                <a:effectLst/>
                <a:latin typeface="Arial" panose="020B0604020202020204" pitchFamily="34" charset="0"/>
                <a:cs typeface="Arial" panose="020B0604020202020204" pitchFamily="34" charset="0"/>
                <a:hlinkClick r:id="rId3"/>
              </a:rPr>
              <a:t>constable</a:t>
            </a:r>
            <a:r>
              <a:rPr lang="en-GB" sz="1100" dirty="0" smtClean="0">
                <a:effectLst/>
                <a:latin typeface="Arial" panose="020B0604020202020204" pitchFamily="34" charset="0"/>
                <a:cs typeface="Arial" panose="020B0604020202020204" pitchFamily="34" charset="0"/>
              </a:rPr>
              <a:t> has </a:t>
            </a:r>
            <a:r>
              <a:rPr lang="en-GB" sz="1100" dirty="0" smtClean="0">
                <a:effectLst/>
                <a:latin typeface="Arial" panose="020B0604020202020204" pitchFamily="34" charset="0"/>
                <a:cs typeface="Arial" panose="020B0604020202020204" pitchFamily="34" charset="0"/>
                <a:hlinkClick r:id="rId4"/>
              </a:rPr>
              <a:t>reasonable grounds to suspect</a:t>
            </a:r>
            <a:r>
              <a:rPr lang="en-GB" sz="1100" dirty="0" smtClean="0">
                <a:effectLst/>
                <a:latin typeface="Arial" panose="020B0604020202020204" pitchFamily="34" charset="0"/>
                <a:cs typeface="Arial" panose="020B0604020202020204" pitchFamily="34" charset="0"/>
              </a:rPr>
              <a:t> that any person is in possession of a </a:t>
            </a:r>
            <a:r>
              <a:rPr lang="en-GB" sz="1100" dirty="0" smtClean="0">
                <a:effectLst/>
                <a:latin typeface="Arial" panose="020B0604020202020204" pitchFamily="34" charset="0"/>
                <a:cs typeface="Arial" panose="020B0604020202020204" pitchFamily="34" charset="0"/>
                <a:hlinkClick r:id="rId5"/>
              </a:rPr>
              <a:t>controlled drug</a:t>
            </a:r>
            <a:r>
              <a:rPr lang="en-GB" sz="1100" dirty="0" smtClean="0">
                <a:effectLst/>
                <a:latin typeface="Arial" panose="020B0604020202020204" pitchFamily="34" charset="0"/>
                <a:cs typeface="Arial" panose="020B0604020202020204" pitchFamily="34" charset="0"/>
              </a:rPr>
              <a:t> in contravention of this Act or of any regulations or orders made thereunder, the constable may - </a:t>
            </a:r>
          </a:p>
          <a:p>
            <a:pPr>
              <a:lnSpc>
                <a:spcPct val="100000"/>
              </a:lnSpc>
            </a:pPr>
            <a:r>
              <a:rPr lang="en-GB" sz="1100" dirty="0" smtClean="0">
                <a:effectLst/>
                <a:latin typeface="Arial" panose="020B0604020202020204" pitchFamily="34" charset="0"/>
                <a:cs typeface="Arial" panose="020B0604020202020204" pitchFamily="34" charset="0"/>
              </a:rPr>
              <a:t>(a) search that person, and </a:t>
            </a:r>
            <a:r>
              <a:rPr lang="en-GB" sz="1100" dirty="0" smtClean="0">
                <a:effectLst/>
                <a:latin typeface="Arial" panose="020B0604020202020204" pitchFamily="34" charset="0"/>
                <a:cs typeface="Arial" panose="020B0604020202020204" pitchFamily="34" charset="0"/>
                <a:hlinkClick r:id="rId6"/>
              </a:rPr>
              <a:t>detain</a:t>
            </a:r>
            <a:r>
              <a:rPr lang="en-GB" sz="1100" dirty="0" smtClean="0">
                <a:effectLst/>
                <a:latin typeface="Arial" panose="020B0604020202020204" pitchFamily="34" charset="0"/>
                <a:cs typeface="Arial" panose="020B0604020202020204" pitchFamily="34" charset="0"/>
              </a:rPr>
              <a:t> him for the purpose of searching him;</a:t>
            </a:r>
            <a:br>
              <a:rPr lang="en-GB" sz="1100" dirty="0" smtClean="0">
                <a:effectLst/>
                <a:latin typeface="Arial" panose="020B0604020202020204" pitchFamily="34" charset="0"/>
                <a:cs typeface="Arial" panose="020B0604020202020204" pitchFamily="34" charset="0"/>
              </a:rPr>
            </a:br>
            <a:r>
              <a:rPr lang="en-GB" sz="1100" dirty="0" smtClean="0">
                <a:effectLst/>
                <a:latin typeface="Arial" panose="020B0604020202020204" pitchFamily="34" charset="0"/>
                <a:cs typeface="Arial" panose="020B0604020202020204" pitchFamily="34" charset="0"/>
              </a:rPr>
              <a:t>(b) search any </a:t>
            </a:r>
            <a:r>
              <a:rPr lang="en-GB" sz="1100" dirty="0" smtClean="0">
                <a:effectLst/>
                <a:latin typeface="Arial" panose="020B0604020202020204" pitchFamily="34" charset="0"/>
                <a:cs typeface="Arial" panose="020B0604020202020204" pitchFamily="34" charset="0"/>
                <a:hlinkClick r:id="rId7"/>
              </a:rPr>
              <a:t>vehicle</a:t>
            </a:r>
            <a:r>
              <a:rPr lang="en-GB" sz="1100" dirty="0" smtClean="0">
                <a:effectLst/>
                <a:latin typeface="Arial" panose="020B0604020202020204" pitchFamily="34" charset="0"/>
                <a:cs typeface="Arial" panose="020B0604020202020204" pitchFamily="34" charset="0"/>
              </a:rPr>
              <a:t> or vessel in which the constable suspects that the drug may be found, and for the purpose require the person in control of the vehicle or vessel to stop it;</a:t>
            </a:r>
          </a:p>
          <a:p>
            <a:pPr eaLnBrk="1" hangingPunct="1">
              <a:lnSpc>
                <a:spcPct val="100000"/>
              </a:lnSpc>
              <a:spcBef>
                <a:spcPct val="0"/>
              </a:spcBef>
              <a:defRPr/>
            </a:pPr>
            <a:r>
              <a:rPr lang="en-GB" sz="1100" dirty="0" smtClean="0">
                <a:effectLst/>
                <a:latin typeface="Arial" panose="020B0604020202020204" pitchFamily="34" charset="0"/>
                <a:cs typeface="Arial" panose="020B0604020202020204" pitchFamily="34" charset="0"/>
              </a:rPr>
              <a:t>(c)</a:t>
            </a:r>
            <a:r>
              <a:rPr lang="en-GB" sz="1100" b="1" dirty="0" smtClean="0">
                <a:effectLst/>
                <a:latin typeface="Arial" panose="020B0604020202020204" pitchFamily="34" charset="0"/>
                <a:cs typeface="Arial" panose="020B0604020202020204" pitchFamily="34" charset="0"/>
              </a:rPr>
              <a:t> seize </a:t>
            </a:r>
            <a:r>
              <a:rPr lang="en-GB" sz="1100" dirty="0" smtClean="0">
                <a:effectLst/>
                <a:latin typeface="Arial" panose="020B0604020202020204" pitchFamily="34" charset="0"/>
                <a:cs typeface="Arial" panose="020B0604020202020204" pitchFamily="34" charset="0"/>
              </a:rPr>
              <a:t>and detain, for the purposes of proceedings under this Act, </a:t>
            </a:r>
            <a:r>
              <a:rPr lang="en-GB" sz="1100" b="1" dirty="0" smtClean="0">
                <a:effectLst/>
                <a:latin typeface="Arial" panose="020B0604020202020204" pitchFamily="34" charset="0"/>
                <a:cs typeface="Arial" panose="020B0604020202020204" pitchFamily="34" charset="0"/>
              </a:rPr>
              <a:t>anything found in the course of the search, which appears to the constable to be evidence of an offence under this Act .</a:t>
            </a:r>
            <a:endParaRPr lang="en-GB" altLang="en-US" sz="1100" b="1" dirty="0" smtClean="0">
              <a:latin typeface="Arial" panose="020B0604020202020204" pitchFamily="34" charset="0"/>
              <a:cs typeface="Arial" panose="020B0604020202020204" pitchFamily="34" charset="0"/>
            </a:endParaRPr>
          </a:p>
          <a:p>
            <a:pPr eaLnBrk="1" hangingPunct="1">
              <a:lnSpc>
                <a:spcPct val="100000"/>
              </a:lnSpc>
              <a:spcBef>
                <a:spcPct val="0"/>
              </a:spcBef>
              <a:defRPr/>
            </a:pPr>
            <a:endParaRPr lang="en-GB" altLang="en-US" sz="1100" b="1" dirty="0" smtClean="0">
              <a:latin typeface="Arial" panose="020B0604020202020204" pitchFamily="34" charset="0"/>
              <a:cs typeface="Arial" panose="020B0604020202020204" pitchFamily="34" charset="0"/>
            </a:endParaRPr>
          </a:p>
          <a:p>
            <a:pPr eaLnBrk="1" hangingPunct="1">
              <a:lnSpc>
                <a:spcPct val="100000"/>
              </a:lnSpc>
              <a:spcBef>
                <a:spcPct val="0"/>
              </a:spcBef>
              <a:defRPr/>
            </a:pPr>
            <a:endParaRPr lang="en-GB" altLang="en-US" sz="1100" b="1" dirty="0" smtClean="0">
              <a:latin typeface="Arial" panose="020B0604020202020204" pitchFamily="34" charset="0"/>
              <a:cs typeface="Arial" panose="020B0604020202020204" pitchFamily="34" charset="0"/>
            </a:endParaRPr>
          </a:p>
          <a:p>
            <a:pPr fontAlgn="base">
              <a:lnSpc>
                <a:spcPct val="100000"/>
              </a:lnSpc>
            </a:pPr>
            <a:r>
              <a:rPr lang="en-GB" sz="1100" b="1" u="sng" kern="1200" dirty="0" smtClean="0">
                <a:solidFill>
                  <a:schemeClr val="tx1"/>
                </a:solidFill>
                <a:effectLst/>
                <a:latin typeface="Arial" panose="020B0604020202020204" pitchFamily="34" charset="0"/>
                <a:ea typeface="+mn-ea"/>
                <a:cs typeface="Arial" panose="020B0604020202020204" pitchFamily="34" charset="0"/>
              </a:rPr>
              <a:t>Police powers to seize phones and obtain passwords</a:t>
            </a:r>
          </a:p>
          <a:p>
            <a:pPr fontAlgn="base">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Under PACE, officers can search, seize and retain data from a mobile phone belonging to anyone who has been arrested on suspicion of committing an offence, provided that they have a reasonable belief that it contains evidence of an offence or has been obtained in consequence of the commission of an offence. </a:t>
            </a:r>
          </a:p>
          <a:p>
            <a:pPr fontAlgn="base">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Similar seizure powers exist in regards to the execution of search warrants production orders. Data seized can only be kept for the purpose of a criminal investigation and for use as evidence at trial. The police also have additional powers to seize mobile phones under other statutes, such as the Misuse of Drugs Act 1971 and Terrorism Act 2000.</a:t>
            </a:r>
          </a:p>
          <a:p>
            <a:pPr fontAlgn="base">
              <a:lnSpc>
                <a:spcPct val="100000"/>
              </a:lnSpc>
            </a:pP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fontAlgn="base">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In the case of a suspect’s refusal to supply police with the necessary passwords once a mobile phone has been seized, Parliament has provided a partial remedy in the form of a written notice served under section 49 of the </a:t>
            </a:r>
            <a:r>
              <a:rPr lang="en-GB" sz="1100" u="sng" kern="1200" dirty="0" smtClean="0">
                <a:solidFill>
                  <a:schemeClr val="tx1"/>
                </a:solidFill>
                <a:effectLst/>
                <a:latin typeface="Arial" panose="020B0604020202020204" pitchFamily="34" charset="0"/>
                <a:ea typeface="+mn-ea"/>
                <a:cs typeface="Arial" panose="020B0604020202020204" pitchFamily="34" charset="0"/>
              </a:rPr>
              <a:t>Regulation of Investigatory Powers Act 2000 (RIPA)</a:t>
            </a:r>
            <a:r>
              <a:rPr lang="en-GB" sz="1100" u="none" kern="1200" baseline="0" dirty="0" smtClean="0">
                <a:solidFill>
                  <a:schemeClr val="tx1"/>
                </a:solidFill>
                <a:effectLst/>
                <a:latin typeface="Arial" panose="020B0604020202020204" pitchFamily="34" charset="0"/>
                <a:ea typeface="+mn-ea"/>
                <a:cs typeface="Arial" panose="020B0604020202020204" pitchFamily="34" charset="0"/>
              </a:rPr>
              <a:t> </a:t>
            </a:r>
            <a:r>
              <a:rPr lang="en-GB" sz="1100" kern="1200" dirty="0" smtClean="0">
                <a:solidFill>
                  <a:schemeClr val="tx1"/>
                </a:solidFill>
                <a:effectLst/>
                <a:latin typeface="Arial" panose="020B0604020202020204" pitchFamily="34" charset="0"/>
                <a:ea typeface="+mn-ea"/>
                <a:cs typeface="Arial" panose="020B0604020202020204" pitchFamily="34" charset="0"/>
              </a:rPr>
              <a:t>This formal demand addressed to the suspect requires him/her to hand over passwords or encryption keys, or to provide unencrypted copies of material (e.g. biometric data such as thumb prints or iris scanners). If the suspect persists in their refusal this renders them guilty of an offence under section 53 of RIPA, for which they could be sentenced to up to two years imprisonment, and up to five years if the case is one of national security.</a:t>
            </a:r>
            <a:endParaRPr lang="en-GB" altLang="en-US" sz="1100" b="1" dirty="0" smtClean="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31</a:t>
            </a:fld>
            <a:endParaRPr lang="en-GB"/>
          </a:p>
        </p:txBody>
      </p:sp>
    </p:spTree>
    <p:extLst>
      <p:ext uri="{BB962C8B-B14F-4D97-AF65-F5344CB8AC3E}">
        <p14:creationId xmlns:p14="http://schemas.microsoft.com/office/powerpoint/2010/main" val="286805580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00000"/>
              </a:lnSpc>
              <a:buNone/>
              <a:defRPr/>
            </a:pPr>
            <a:r>
              <a:rPr lang="en-GB" sz="1100" dirty="0" smtClean="0">
                <a:solidFill>
                  <a:srgbClr val="002060"/>
                </a:solidFill>
                <a:latin typeface="Arial" panose="020B0604020202020204" pitchFamily="34" charset="0"/>
                <a:cs typeface="Arial" panose="020B0604020202020204" pitchFamily="34" charset="0"/>
              </a:rPr>
              <a:t>In your groups rank the following items in order of priority when seizing and why?</a:t>
            </a:r>
          </a:p>
          <a:p>
            <a:pPr>
              <a:lnSpc>
                <a:spcPct val="100000"/>
              </a:lnSpc>
              <a:defRPr/>
            </a:pPr>
            <a:endParaRPr lang="en-GB" sz="1100" dirty="0" smtClean="0">
              <a:solidFill>
                <a:srgbClr val="002060"/>
              </a:solidFill>
              <a:latin typeface="Arial" panose="020B0604020202020204" pitchFamily="34" charset="0"/>
              <a:cs typeface="Arial" panose="020B0604020202020204" pitchFamily="34" charset="0"/>
            </a:endParaRPr>
          </a:p>
          <a:p>
            <a:pPr marL="0" indent="0">
              <a:lnSpc>
                <a:spcPct val="100000"/>
              </a:lnSpc>
              <a:buNone/>
              <a:defRPr/>
            </a:pPr>
            <a:r>
              <a:rPr lang="en-GB" sz="1100" dirty="0" smtClean="0">
                <a:solidFill>
                  <a:srgbClr val="002060"/>
                </a:solidFill>
                <a:latin typeface="Arial" panose="020B0604020202020204" pitchFamily="34" charset="0"/>
                <a:cs typeface="Arial" panose="020B0604020202020204" pitchFamily="34" charset="0"/>
              </a:rPr>
              <a:t>Be prepared that you will need to justify your answers and explain what actions you would take in relation to each item.</a:t>
            </a:r>
          </a:p>
          <a:p>
            <a:pPr eaLnBrk="1" hangingPunct="1">
              <a:lnSpc>
                <a:spcPct val="100000"/>
              </a:lnSpc>
              <a:spcBef>
                <a:spcPct val="0"/>
              </a:spcBef>
            </a:pPr>
            <a:endParaRPr lang="en-GB" altLang="en-US" sz="1100" dirty="0" smtClean="0">
              <a:latin typeface="Arial" panose="020B0604020202020204" pitchFamily="34" charset="0"/>
              <a:cs typeface="Arial" panose="020B0604020202020204" pitchFamily="34" charset="0"/>
            </a:endParaRPr>
          </a:p>
          <a:p>
            <a:pPr eaLnBrk="1" hangingPunct="1">
              <a:lnSpc>
                <a:spcPct val="100000"/>
              </a:lnSpc>
              <a:spcBef>
                <a:spcPct val="0"/>
              </a:spcBef>
            </a:pPr>
            <a:endParaRPr lang="en-GB" altLang="en-US" sz="1100" dirty="0" smtClean="0">
              <a:latin typeface="Arial" panose="020B0604020202020204" pitchFamily="34" charset="0"/>
              <a:cs typeface="Arial" panose="020B0604020202020204" pitchFamily="34" charset="0"/>
            </a:endParaRPr>
          </a:p>
          <a:p>
            <a:pPr eaLnBrk="1" hangingPunct="1">
              <a:lnSpc>
                <a:spcPct val="100000"/>
              </a:lnSpc>
              <a:spcBef>
                <a:spcPct val="0"/>
              </a:spcBef>
            </a:pPr>
            <a:r>
              <a:rPr lang="en-GB" altLang="en-US" sz="1100" b="1" dirty="0" smtClean="0">
                <a:latin typeface="Arial" panose="020B0604020202020204" pitchFamily="34" charset="0"/>
                <a:cs typeface="Arial" panose="020B0604020202020204" pitchFamily="34" charset="0"/>
              </a:rPr>
              <a:t>ANSWERS</a:t>
            </a:r>
          </a:p>
          <a:p>
            <a:pPr eaLnBrk="1" fontAlgn="auto" hangingPunct="1">
              <a:lnSpc>
                <a:spcPct val="100000"/>
              </a:lnSpc>
              <a:spcBef>
                <a:spcPts val="0"/>
              </a:spcBef>
              <a:spcAft>
                <a:spcPts val="0"/>
              </a:spcAft>
              <a:defRPr/>
            </a:pPr>
            <a:r>
              <a:rPr lang="en-GB" sz="1100" b="1" u="none" dirty="0" smtClean="0">
                <a:latin typeface="Arial" panose="020B0604020202020204" pitchFamily="34" charset="0"/>
                <a:cs typeface="Arial" panose="020B0604020202020204" pitchFamily="34" charset="0"/>
              </a:rPr>
              <a:t>Trainer Notes</a:t>
            </a:r>
          </a:p>
          <a:p>
            <a:pPr eaLnBrk="1" fontAlgn="auto" hangingPunct="1">
              <a:lnSpc>
                <a:spcPct val="100000"/>
              </a:lnSpc>
              <a:spcBef>
                <a:spcPts val="0"/>
              </a:spcBef>
              <a:spcAft>
                <a:spcPts val="0"/>
              </a:spcAft>
              <a:defRPr/>
            </a:pPr>
            <a:endParaRPr lang="en-GB" sz="1100" dirty="0" smtClean="0">
              <a:latin typeface="Arial" panose="020B0604020202020204" pitchFamily="34" charset="0"/>
              <a:cs typeface="Arial" panose="020B0604020202020204" pitchFamily="34" charset="0"/>
            </a:endParaRPr>
          </a:p>
          <a:p>
            <a:pPr eaLnBrk="1" fontAlgn="auto" hangingPunct="1">
              <a:lnSpc>
                <a:spcPct val="100000"/>
              </a:lnSpc>
              <a:spcBef>
                <a:spcPts val="0"/>
              </a:spcBef>
              <a:spcAft>
                <a:spcPts val="0"/>
              </a:spcAft>
              <a:defRPr/>
            </a:pPr>
            <a:r>
              <a:rPr lang="en-GB" sz="1100" b="1" u="sng" dirty="0" smtClean="0">
                <a:latin typeface="Arial" panose="020B0604020202020204" pitchFamily="34" charset="0"/>
                <a:cs typeface="Arial" panose="020B0604020202020204" pitchFamily="34" charset="0"/>
              </a:rPr>
              <a:t>Seized items Priority list – ensure that latex gloves &amp; masks are worn at all times (Think traditional forensics for attribution purposes)</a:t>
            </a:r>
          </a:p>
          <a:p>
            <a:pPr eaLnBrk="1" fontAlgn="auto" hangingPunct="1">
              <a:lnSpc>
                <a:spcPct val="100000"/>
              </a:lnSpc>
              <a:spcBef>
                <a:spcPts val="0"/>
              </a:spcBef>
              <a:spcAft>
                <a:spcPts val="0"/>
              </a:spcAft>
              <a:defRPr/>
            </a:pPr>
            <a:endParaRPr lang="en-GB" sz="1100" b="1" u="sng" dirty="0" smtClean="0">
              <a:latin typeface="Arial" panose="020B0604020202020204" pitchFamily="34" charset="0"/>
              <a:cs typeface="Arial" panose="020B0604020202020204" pitchFamily="34" charset="0"/>
            </a:endParaRPr>
          </a:p>
          <a:p>
            <a:pPr marL="228600" indent="-228600" eaLnBrk="1" fontAlgn="auto" hangingPunct="1">
              <a:lnSpc>
                <a:spcPct val="100000"/>
              </a:lnSpc>
              <a:spcBef>
                <a:spcPts val="0"/>
              </a:spcBef>
              <a:spcAft>
                <a:spcPts val="0"/>
              </a:spcAft>
              <a:buFontTx/>
              <a:buAutoNum type="arabicParenR"/>
              <a:defRPr/>
            </a:pPr>
            <a:r>
              <a:rPr lang="en-GB" sz="1100" u="sng" dirty="0" smtClean="0">
                <a:latin typeface="Arial" panose="020B0604020202020204" pitchFamily="34" charset="0"/>
                <a:cs typeface="Arial" panose="020B0604020202020204" pitchFamily="34" charset="0"/>
              </a:rPr>
              <a:t>Laptop erasing</a:t>
            </a:r>
            <a:r>
              <a:rPr lang="en-GB" sz="1100" dirty="0" smtClean="0">
                <a:latin typeface="Arial" panose="020B0604020202020204" pitchFamily="34" charset="0"/>
                <a:cs typeface="Arial" panose="020B0604020202020204" pitchFamily="34" charset="0"/>
              </a:rPr>
              <a:t> – immediate action required to preserve evidence which maybe being erased.  Photograph/video what is happening on the screen and photograph in situ.  Immediately remove the battery from the laptop as if you just pull the power out of the back it will still run on battery power.  Remove the power lead and seize also before packaging and exhibiting correctly (no need for Faraday bag as not able to communicate wirelessly with the internet if power removed)</a:t>
            </a:r>
          </a:p>
          <a:p>
            <a:pPr marL="228600" indent="-228600" eaLnBrk="1" fontAlgn="auto" hangingPunct="1">
              <a:lnSpc>
                <a:spcPct val="100000"/>
              </a:lnSpc>
              <a:spcBef>
                <a:spcPts val="0"/>
              </a:spcBef>
              <a:spcAft>
                <a:spcPts val="0"/>
              </a:spcAft>
              <a:buFontTx/>
              <a:buAutoNum type="arabicParenR"/>
              <a:defRPr/>
            </a:pPr>
            <a:endParaRPr lang="en-GB" sz="1100" dirty="0" smtClean="0">
              <a:latin typeface="Arial" panose="020B0604020202020204" pitchFamily="34" charset="0"/>
              <a:cs typeface="Arial" panose="020B0604020202020204" pitchFamily="34" charset="0"/>
            </a:endParaRPr>
          </a:p>
          <a:p>
            <a:pPr marL="228600" indent="-228600" eaLnBrk="1" fontAlgn="auto" hangingPunct="1">
              <a:lnSpc>
                <a:spcPct val="100000"/>
              </a:lnSpc>
              <a:spcBef>
                <a:spcPts val="0"/>
              </a:spcBef>
              <a:spcAft>
                <a:spcPts val="0"/>
              </a:spcAft>
              <a:buFontTx/>
              <a:buAutoNum type="arabicParenR"/>
              <a:defRPr/>
            </a:pPr>
            <a:r>
              <a:rPr lang="en-GB" sz="1100" u="sng" dirty="0" smtClean="0">
                <a:latin typeface="Arial" panose="020B0604020202020204" pitchFamily="34" charset="0"/>
                <a:cs typeface="Arial" panose="020B0604020202020204" pitchFamily="34" charset="0"/>
              </a:rPr>
              <a:t>Tablet</a:t>
            </a:r>
            <a:r>
              <a:rPr lang="en-GB" sz="1100" dirty="0" smtClean="0">
                <a:latin typeface="Arial" panose="020B0604020202020204" pitchFamily="34" charset="0"/>
                <a:cs typeface="Arial" panose="020B0604020202020204" pitchFamily="34" charset="0"/>
              </a:rPr>
              <a:t> – Immediately place in Airplane mode and turn power off. Place in Faraday bag or wrap in tin foil</a:t>
            </a:r>
          </a:p>
          <a:p>
            <a:pPr marL="228600" indent="-228600" eaLnBrk="1" fontAlgn="auto" hangingPunct="1">
              <a:lnSpc>
                <a:spcPct val="100000"/>
              </a:lnSpc>
              <a:spcBef>
                <a:spcPts val="0"/>
              </a:spcBef>
              <a:spcAft>
                <a:spcPts val="0"/>
              </a:spcAft>
              <a:buFontTx/>
              <a:buAutoNum type="arabicParenR"/>
              <a:defRPr/>
            </a:pPr>
            <a:endParaRPr lang="en-GB" sz="1100" dirty="0" smtClean="0">
              <a:latin typeface="Arial" panose="020B0604020202020204" pitchFamily="34" charset="0"/>
              <a:cs typeface="Arial" panose="020B0604020202020204" pitchFamily="34" charset="0"/>
            </a:endParaRPr>
          </a:p>
          <a:p>
            <a:pPr marL="228600" indent="-228600" eaLnBrk="1" fontAlgn="auto" hangingPunct="1">
              <a:lnSpc>
                <a:spcPct val="100000"/>
              </a:lnSpc>
              <a:spcBef>
                <a:spcPts val="0"/>
              </a:spcBef>
              <a:spcAft>
                <a:spcPts val="0"/>
              </a:spcAft>
              <a:buFontTx/>
              <a:buAutoNum type="arabicParenR"/>
              <a:defRPr/>
            </a:pPr>
            <a:r>
              <a:rPr lang="en-GB" sz="1100" u="sng" dirty="0" smtClean="0">
                <a:latin typeface="Arial" panose="020B0604020202020204" pitchFamily="34" charset="0"/>
                <a:cs typeface="Arial" panose="020B0604020202020204" pitchFamily="34" charset="0"/>
              </a:rPr>
              <a:t>Games consoles</a:t>
            </a:r>
            <a:r>
              <a:rPr lang="en-GB" sz="1100" dirty="0" smtClean="0">
                <a:latin typeface="Arial" panose="020B0604020202020204" pitchFamily="34" charset="0"/>
                <a:cs typeface="Arial" panose="020B0604020202020204" pitchFamily="34" charset="0"/>
              </a:rPr>
              <a:t> – if connected to the internet and powered on remove power leads from rear before packaging and exhibiting correctly</a:t>
            </a:r>
          </a:p>
          <a:p>
            <a:pPr marL="228600" indent="-228600" eaLnBrk="1" fontAlgn="auto" hangingPunct="1">
              <a:lnSpc>
                <a:spcPct val="100000"/>
              </a:lnSpc>
              <a:spcBef>
                <a:spcPts val="0"/>
              </a:spcBef>
              <a:spcAft>
                <a:spcPts val="0"/>
              </a:spcAft>
              <a:buFontTx/>
              <a:buAutoNum type="arabicParenR"/>
              <a:defRPr/>
            </a:pPr>
            <a:endParaRPr lang="en-GB" sz="1100" dirty="0" smtClean="0">
              <a:latin typeface="Arial" panose="020B0604020202020204" pitchFamily="34" charset="0"/>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Tx/>
              <a:buAutoNum type="arabicParenR"/>
              <a:tabLst/>
              <a:defRPr/>
            </a:pPr>
            <a:r>
              <a:rPr lang="en-GB" sz="1100" u="sng" dirty="0" smtClean="0">
                <a:latin typeface="Arial" panose="020B0604020202020204" pitchFamily="34" charset="0"/>
                <a:cs typeface="Arial" panose="020B0604020202020204" pitchFamily="34" charset="0"/>
              </a:rPr>
              <a:t>Broken smartphone</a:t>
            </a:r>
            <a:r>
              <a:rPr lang="en-GB" sz="1100" dirty="0" smtClean="0">
                <a:latin typeface="Arial" panose="020B0604020202020204" pitchFamily="34" charset="0"/>
                <a:cs typeface="Arial" panose="020B0604020202020204" pitchFamily="34" charset="0"/>
              </a:rPr>
              <a:t> – it would appear that it has no power and therefore cannot communicate with </a:t>
            </a:r>
            <a:r>
              <a:rPr lang="en-GB" sz="1100" dirty="0" err="1" smtClean="0">
                <a:latin typeface="Arial" panose="020B0604020202020204" pitchFamily="34" charset="0"/>
                <a:cs typeface="Arial" panose="020B0604020202020204" pitchFamily="34" charset="0"/>
              </a:rPr>
              <a:t>wi-fi</a:t>
            </a:r>
            <a:r>
              <a:rPr lang="en-GB" sz="1100" dirty="0" smtClean="0">
                <a:latin typeface="Arial" panose="020B0604020202020204" pitchFamily="34" charset="0"/>
                <a:cs typeface="Arial" panose="020B0604020202020204" pitchFamily="34" charset="0"/>
              </a:rPr>
              <a:t>/telephone services. Consider Faraday bag but seize and package/exhibit correctly</a:t>
            </a:r>
          </a:p>
          <a:p>
            <a:pPr marL="228600" indent="-228600" eaLnBrk="1" fontAlgn="auto" hangingPunct="1">
              <a:lnSpc>
                <a:spcPct val="100000"/>
              </a:lnSpc>
              <a:spcBef>
                <a:spcPts val="0"/>
              </a:spcBef>
              <a:spcAft>
                <a:spcPts val="0"/>
              </a:spcAft>
              <a:buFontTx/>
              <a:buAutoNum type="arabicParenR"/>
              <a:defRPr/>
            </a:pPr>
            <a:endParaRPr lang="en-GB" sz="1100" dirty="0" smtClean="0">
              <a:latin typeface="Arial" panose="020B0604020202020204" pitchFamily="34" charset="0"/>
              <a:cs typeface="Arial" panose="020B0604020202020204" pitchFamily="34" charset="0"/>
            </a:endParaRPr>
          </a:p>
          <a:p>
            <a:pPr marL="228600" indent="-228600" eaLnBrk="1" fontAlgn="auto" hangingPunct="1">
              <a:lnSpc>
                <a:spcPct val="100000"/>
              </a:lnSpc>
              <a:spcBef>
                <a:spcPts val="0"/>
              </a:spcBef>
              <a:spcAft>
                <a:spcPts val="0"/>
              </a:spcAft>
              <a:buFontTx/>
              <a:buAutoNum type="arabicParenR"/>
              <a:defRPr/>
            </a:pPr>
            <a:r>
              <a:rPr lang="en-GB" sz="1100" u="sng" dirty="0" smtClean="0">
                <a:latin typeface="Arial" panose="020B0604020202020204" pitchFamily="34" charset="0"/>
                <a:cs typeface="Arial" panose="020B0604020202020204" pitchFamily="34" charset="0"/>
              </a:rPr>
              <a:t>Wireless router</a:t>
            </a:r>
            <a:r>
              <a:rPr lang="en-GB" sz="1100" dirty="0" smtClean="0">
                <a:latin typeface="Arial" panose="020B0604020202020204" pitchFamily="34" charset="0"/>
                <a:cs typeface="Arial" panose="020B0604020202020204" pitchFamily="34" charset="0"/>
              </a:rPr>
              <a:t> – </a:t>
            </a:r>
            <a:r>
              <a:rPr lang="en-GB" sz="11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DO NOT SWITCH OFF TO SEIZE</a:t>
            </a:r>
            <a:r>
              <a:rPr lang="en-GB" sz="1100" dirty="0" smtClean="0">
                <a:latin typeface="Arial" panose="020B0604020202020204" pitchFamily="34" charset="0"/>
                <a:cs typeface="Arial" panose="020B0604020202020204" pitchFamily="34" charset="0"/>
              </a:rPr>
              <a:t>. You will lose all data stored in the memory. Also if disconnected very likely</a:t>
            </a:r>
            <a:r>
              <a:rPr lang="en-GB" sz="1100" baseline="0" dirty="0" smtClean="0">
                <a:latin typeface="Arial" panose="020B0604020202020204" pitchFamily="34" charset="0"/>
                <a:cs typeface="Arial" panose="020B0604020202020204" pitchFamily="34" charset="0"/>
              </a:rPr>
              <a:t> to reconnect with a new IP address. Remind of Principle 1 – Not to change anything. </a:t>
            </a:r>
            <a:r>
              <a:rPr lang="en-GB" sz="1100" dirty="0" smtClean="0">
                <a:latin typeface="Arial" panose="020B0604020202020204" pitchFamily="34" charset="0"/>
                <a:cs typeface="Arial" panose="020B0604020202020204" pitchFamily="34" charset="0"/>
              </a:rPr>
              <a:t>High Tech crime can attend and download the router if required</a:t>
            </a:r>
          </a:p>
          <a:p>
            <a:pPr marL="228600" indent="-228600" eaLnBrk="1" fontAlgn="auto" hangingPunct="1">
              <a:lnSpc>
                <a:spcPct val="100000"/>
              </a:lnSpc>
              <a:spcBef>
                <a:spcPts val="0"/>
              </a:spcBef>
              <a:spcAft>
                <a:spcPts val="0"/>
              </a:spcAft>
              <a:buFontTx/>
              <a:buAutoNum type="arabicParenR"/>
              <a:defRPr/>
            </a:pPr>
            <a:endParaRPr lang="en-GB" sz="1100" u="sng" dirty="0" smtClean="0">
              <a:latin typeface="Arial" panose="020B0604020202020204" pitchFamily="34" charset="0"/>
              <a:cs typeface="Arial" panose="020B0604020202020204" pitchFamily="34" charset="0"/>
            </a:endParaRPr>
          </a:p>
          <a:p>
            <a:pPr marL="228600" indent="-228600" eaLnBrk="1" fontAlgn="auto" hangingPunct="1">
              <a:lnSpc>
                <a:spcPct val="100000"/>
              </a:lnSpc>
              <a:spcBef>
                <a:spcPts val="0"/>
              </a:spcBef>
              <a:spcAft>
                <a:spcPts val="0"/>
              </a:spcAft>
              <a:buFontTx/>
              <a:buAutoNum type="arabicParenR"/>
              <a:defRPr/>
            </a:pPr>
            <a:r>
              <a:rPr lang="en-GB" sz="1100" u="sng" dirty="0" smtClean="0">
                <a:latin typeface="Arial" panose="020B0604020202020204" pitchFamily="34" charset="0"/>
                <a:cs typeface="Arial" panose="020B0604020202020204" pitchFamily="34" charset="0"/>
              </a:rPr>
              <a:t>USB sticks</a:t>
            </a:r>
            <a:r>
              <a:rPr lang="en-GB" sz="1100" dirty="0" smtClean="0">
                <a:latin typeface="Arial" panose="020B0604020202020204" pitchFamily="34" charset="0"/>
                <a:cs typeface="Arial" panose="020B0604020202020204" pitchFamily="34" charset="0"/>
              </a:rPr>
              <a:t> – no power or connection to the internet so seize and packaging and exhibiting correctly</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32</a:t>
            </a:fld>
            <a:endParaRPr lang="en-GB"/>
          </a:p>
        </p:txBody>
      </p:sp>
    </p:spTree>
    <p:extLst>
      <p:ext uri="{BB962C8B-B14F-4D97-AF65-F5344CB8AC3E}">
        <p14:creationId xmlns:p14="http://schemas.microsoft.com/office/powerpoint/2010/main" val="237550049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GB" altLang="en-US" sz="1100" b="1" dirty="0" smtClean="0">
                <a:latin typeface="Arial" panose="020B0604020202020204" pitchFamily="34" charset="0"/>
                <a:cs typeface="Arial" panose="020B0604020202020204" pitchFamily="34" charset="0"/>
              </a:rPr>
              <a:t>Activity 5: </a:t>
            </a:r>
            <a:r>
              <a:rPr lang="en-GB" altLang="en-US" sz="1100" b="1" dirty="0" smtClean="0">
                <a:solidFill>
                  <a:srgbClr val="002060"/>
                </a:solidFill>
              </a:rPr>
              <a:t>Students</a:t>
            </a:r>
            <a:r>
              <a:rPr lang="en-GB" altLang="en-US" sz="1100" b="1" baseline="0" dirty="0" smtClean="0">
                <a:solidFill>
                  <a:srgbClr val="002060"/>
                </a:solidFill>
              </a:rPr>
              <a:t> to u</a:t>
            </a:r>
            <a:r>
              <a:rPr lang="en-GB" altLang="en-US" sz="1100" b="1" dirty="0" smtClean="0">
                <a:solidFill>
                  <a:srgbClr val="002060"/>
                </a:solidFill>
              </a:rPr>
              <a:t>se facilities available to research in their groups. Record their findings on a flip chart to debrief.</a:t>
            </a:r>
            <a:endParaRPr lang="en-GB" sz="1100" dirty="0" smtClean="0">
              <a:solidFill>
                <a:srgbClr val="002060"/>
              </a:solidFill>
            </a:endParaRPr>
          </a:p>
          <a:p>
            <a:pPr eaLnBrk="1" hangingPunct="1">
              <a:lnSpc>
                <a:spcPct val="100000"/>
              </a:lnSpc>
              <a:spcBef>
                <a:spcPct val="0"/>
              </a:spcBef>
            </a:pPr>
            <a:endParaRPr lang="en-GB" altLang="en-US" sz="1100" b="1" dirty="0" smtClean="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altLang="en-US" sz="1100" b="1" dirty="0" smtClean="0">
                <a:solidFill>
                  <a:srgbClr val="002060"/>
                </a:solidFill>
              </a:rPr>
              <a:t>GROUP 1</a:t>
            </a:r>
            <a:r>
              <a:rPr lang="en-GB" altLang="en-US" sz="1100" dirty="0" smtClean="0">
                <a:solidFill>
                  <a:srgbClr val="002060"/>
                </a:solidFill>
              </a:rPr>
              <a:t> – COMPUTER MISUSE ACT 1,2,3,3A</a:t>
            </a:r>
          </a:p>
          <a:p>
            <a:pPr marL="171450" indent="-171450">
              <a:buFont typeface="Arial" panose="020B0604020202020204" pitchFamily="34" charset="0"/>
              <a:buChar char="•"/>
            </a:pPr>
            <a:r>
              <a:rPr lang="en-GB" altLang="en-US" sz="1100" b="1" dirty="0" smtClean="0">
                <a:solidFill>
                  <a:srgbClr val="002060"/>
                </a:solidFill>
              </a:rPr>
              <a:t>GROUP 2</a:t>
            </a:r>
            <a:r>
              <a:rPr lang="en-GB" altLang="en-US" sz="1100" dirty="0" smtClean="0">
                <a:solidFill>
                  <a:srgbClr val="002060"/>
                </a:solidFill>
              </a:rPr>
              <a:t> – MALICIOUS COMMUNICATIONS</a:t>
            </a:r>
          </a:p>
          <a:p>
            <a:pPr marL="171450" indent="-171450">
              <a:buFont typeface="Arial" panose="020B0604020202020204" pitchFamily="34" charset="0"/>
              <a:buChar char="•"/>
            </a:pPr>
            <a:r>
              <a:rPr lang="en-GB" altLang="en-US" sz="1100" b="1" dirty="0" smtClean="0">
                <a:solidFill>
                  <a:srgbClr val="002060"/>
                </a:solidFill>
              </a:rPr>
              <a:t>GROUP 3</a:t>
            </a:r>
            <a:r>
              <a:rPr lang="en-GB" altLang="en-US" sz="1100" dirty="0" smtClean="0">
                <a:solidFill>
                  <a:srgbClr val="002060"/>
                </a:solidFill>
              </a:rPr>
              <a:t> – GENERAL DATA PROTECTION REGULATIONS 2018</a:t>
            </a:r>
          </a:p>
          <a:p>
            <a:pPr marL="0" indent="0">
              <a:buFont typeface="Arial" panose="020B0604020202020204" pitchFamily="34" charset="0"/>
              <a:buNone/>
            </a:pPr>
            <a:endParaRPr lang="en-GB" altLang="en-US" sz="1100" b="1" dirty="0" smtClean="0">
              <a:solidFill>
                <a:srgbClr val="002060"/>
              </a:solidFill>
            </a:endParaRPr>
          </a:p>
          <a:p>
            <a:pPr eaLnBrk="1" hangingPunct="1">
              <a:lnSpc>
                <a:spcPct val="100000"/>
              </a:lnSpc>
              <a:spcBef>
                <a:spcPct val="0"/>
              </a:spcBef>
            </a:pPr>
            <a:endParaRPr lang="en-GB" altLang="en-US" sz="1100" b="1" dirty="0" smtClean="0">
              <a:latin typeface="Arial" panose="020B0604020202020204" pitchFamily="34" charset="0"/>
              <a:cs typeface="Arial" panose="020B0604020202020204" pitchFamily="34" charset="0"/>
            </a:endParaRPr>
          </a:p>
          <a:p>
            <a:pPr eaLnBrk="1" hangingPunct="1">
              <a:lnSpc>
                <a:spcPct val="100000"/>
              </a:lnSpc>
              <a:spcBef>
                <a:spcPct val="0"/>
              </a:spcBef>
            </a:pPr>
            <a:r>
              <a:rPr lang="en-GB" altLang="en-US" sz="1100" b="1" dirty="0" smtClean="0">
                <a:latin typeface="Arial" panose="020B0604020202020204" pitchFamily="34" charset="0"/>
                <a:cs typeface="Arial" panose="020B0604020202020204" pitchFamily="34" charset="0"/>
              </a:rPr>
              <a:t>The following information has been taken from the ACPO 2012 Good Practice Guide for Digital Evidence</a:t>
            </a:r>
          </a:p>
          <a:p>
            <a:pPr eaLnBrk="1" hangingPunct="1">
              <a:lnSpc>
                <a:spcPct val="100000"/>
              </a:lnSpc>
              <a:spcBef>
                <a:spcPct val="0"/>
              </a:spcBef>
            </a:pPr>
            <a:r>
              <a:rPr lang="en-GB" altLang="en-US" sz="1100" b="1" dirty="0" smtClean="0">
                <a:latin typeface="Arial" panose="020B0604020202020204" pitchFamily="34" charset="0"/>
                <a:cs typeface="Arial" panose="020B0604020202020204" pitchFamily="34" charset="0"/>
              </a:rPr>
              <a:t>Computer Misuse Act 1990 (UK Wide)</a:t>
            </a:r>
          </a:p>
          <a:p>
            <a:pPr eaLnBrk="1" hangingPunct="1">
              <a:lnSpc>
                <a:spcPct val="100000"/>
              </a:lnSpc>
              <a:spcBef>
                <a:spcPct val="0"/>
              </a:spcBef>
            </a:pPr>
            <a:r>
              <a:rPr lang="en-GB" altLang="en-US" sz="1100" dirty="0" smtClean="0">
                <a:latin typeface="Arial" panose="020B0604020202020204" pitchFamily="34" charset="0"/>
                <a:cs typeface="Arial" panose="020B0604020202020204" pitchFamily="34" charset="0"/>
              </a:rPr>
              <a:t>(http://www.legislation.gov.uk/ukpga/1990/18/introduction)</a:t>
            </a:r>
          </a:p>
          <a:p>
            <a:pPr eaLnBrk="1" hangingPunct="1">
              <a:lnSpc>
                <a:spcPct val="100000"/>
              </a:lnSpc>
              <a:spcBef>
                <a:spcPct val="0"/>
              </a:spcBef>
            </a:pPr>
            <a:endParaRPr lang="en-GB" altLang="en-US" sz="1100" dirty="0" smtClean="0">
              <a:latin typeface="Arial" panose="020B0604020202020204" pitchFamily="34" charset="0"/>
              <a:cs typeface="Arial" panose="020B0604020202020204" pitchFamily="34" charset="0"/>
            </a:endParaRPr>
          </a:p>
          <a:p>
            <a:pPr eaLnBrk="1" hangingPunct="1">
              <a:lnSpc>
                <a:spcPct val="100000"/>
              </a:lnSpc>
              <a:spcBef>
                <a:spcPct val="0"/>
              </a:spcBef>
            </a:pPr>
            <a:r>
              <a:rPr lang="en-GB" altLang="en-US" sz="1100" dirty="0" smtClean="0">
                <a:latin typeface="Arial" panose="020B0604020202020204" pitchFamily="34" charset="0"/>
                <a:cs typeface="Arial" panose="020B0604020202020204" pitchFamily="34" charset="0"/>
              </a:rPr>
              <a:t>COMPUTER MISUSE ACT</a:t>
            </a:r>
            <a:r>
              <a:rPr lang="en-GB" altLang="en-US" sz="1100" baseline="0" dirty="0" smtClean="0">
                <a:latin typeface="Arial" panose="020B0604020202020204" pitchFamily="34" charset="0"/>
                <a:cs typeface="Arial" panose="020B0604020202020204" pitchFamily="34" charset="0"/>
              </a:rPr>
              <a:t>:</a:t>
            </a:r>
          </a:p>
          <a:p>
            <a:pPr eaLnBrk="1" hangingPunct="1">
              <a:lnSpc>
                <a:spcPct val="100000"/>
              </a:lnSpc>
              <a:spcBef>
                <a:spcPct val="0"/>
              </a:spcBef>
            </a:pPr>
            <a:endParaRPr lang="en-GB" altLang="en-US" sz="1100" dirty="0" smtClean="0">
              <a:latin typeface="Arial" panose="020B0604020202020204" pitchFamily="34" charset="0"/>
              <a:cs typeface="Arial" panose="020B0604020202020204" pitchFamily="34" charset="0"/>
            </a:endParaRPr>
          </a:p>
          <a:p>
            <a:pPr eaLnBrk="1" hangingPunct="1">
              <a:lnSpc>
                <a:spcPct val="100000"/>
              </a:lnSpc>
              <a:spcBef>
                <a:spcPct val="0"/>
              </a:spcBef>
            </a:pPr>
            <a:r>
              <a:rPr lang="en-GB" altLang="en-US" sz="1100" b="1" dirty="0" smtClean="0">
                <a:latin typeface="Arial" panose="020B0604020202020204" pitchFamily="34" charset="0"/>
                <a:cs typeface="Arial" panose="020B0604020202020204" pitchFamily="34" charset="0"/>
              </a:rPr>
              <a:t>S1 Unauthorised Access To Computer Material</a:t>
            </a:r>
          </a:p>
          <a:p>
            <a:pPr eaLnBrk="1" hangingPunct="1">
              <a:lnSpc>
                <a:spcPct val="100000"/>
              </a:lnSpc>
              <a:spcBef>
                <a:spcPct val="0"/>
              </a:spcBef>
            </a:pPr>
            <a:r>
              <a:rPr lang="en-GB" altLang="en-US" sz="1100" dirty="0" smtClean="0">
                <a:latin typeface="Arial" panose="020B0604020202020204" pitchFamily="34" charset="0"/>
                <a:cs typeface="Arial" panose="020B0604020202020204" pitchFamily="34" charset="0"/>
              </a:rPr>
              <a:t>• It is an offence to cause a computer to perform any function with intent to gain</a:t>
            </a:r>
          </a:p>
          <a:p>
            <a:pPr eaLnBrk="1" hangingPunct="1">
              <a:lnSpc>
                <a:spcPct val="100000"/>
              </a:lnSpc>
              <a:spcBef>
                <a:spcPct val="0"/>
              </a:spcBef>
            </a:pPr>
            <a:r>
              <a:rPr lang="en-GB" altLang="en-US" sz="1100" dirty="0" smtClean="0">
                <a:latin typeface="Arial" panose="020B0604020202020204" pitchFamily="34" charset="0"/>
                <a:cs typeface="Arial" panose="020B0604020202020204" pitchFamily="34" charset="0"/>
              </a:rPr>
              <a:t>unauthorised access to any program or data held in any computer. It will be necessary to</a:t>
            </a:r>
          </a:p>
          <a:p>
            <a:pPr eaLnBrk="1" hangingPunct="1">
              <a:lnSpc>
                <a:spcPct val="100000"/>
              </a:lnSpc>
              <a:spcBef>
                <a:spcPct val="0"/>
              </a:spcBef>
            </a:pPr>
            <a:r>
              <a:rPr lang="en-GB" altLang="en-US" sz="1100" dirty="0" smtClean="0">
                <a:latin typeface="Arial" panose="020B0604020202020204" pitchFamily="34" charset="0"/>
                <a:cs typeface="Arial" panose="020B0604020202020204" pitchFamily="34" charset="0"/>
              </a:rPr>
              <a:t>prove the access secured is unauthorised and the suspect knows this is the case. This is</a:t>
            </a:r>
          </a:p>
          <a:p>
            <a:pPr eaLnBrk="1" hangingPunct="1">
              <a:lnSpc>
                <a:spcPct val="100000"/>
              </a:lnSpc>
              <a:spcBef>
                <a:spcPct val="0"/>
              </a:spcBef>
            </a:pPr>
            <a:r>
              <a:rPr lang="en-GB" altLang="en-US" sz="1100" dirty="0" smtClean="0">
                <a:latin typeface="Arial" panose="020B0604020202020204" pitchFamily="34" charset="0"/>
                <a:cs typeface="Arial" panose="020B0604020202020204" pitchFamily="34" charset="0"/>
              </a:rPr>
              <a:t>commonly referred to as ‘hacking’.</a:t>
            </a:r>
          </a:p>
          <a:p>
            <a:pPr eaLnBrk="1" hangingPunct="1">
              <a:lnSpc>
                <a:spcPct val="100000"/>
              </a:lnSpc>
              <a:spcBef>
                <a:spcPct val="0"/>
              </a:spcBef>
            </a:pPr>
            <a:r>
              <a:rPr lang="en-GB" altLang="en-US" sz="1100" dirty="0" smtClean="0">
                <a:latin typeface="Arial" panose="020B0604020202020204" pitchFamily="34" charset="0"/>
                <a:cs typeface="Arial" panose="020B0604020202020204" pitchFamily="34" charset="0"/>
              </a:rPr>
              <a:t>• The Police and Justice Bill 2006 amended the maximum penalty for Section 1 offences. The</a:t>
            </a:r>
          </a:p>
          <a:p>
            <a:pPr eaLnBrk="1" hangingPunct="1">
              <a:lnSpc>
                <a:spcPct val="100000"/>
              </a:lnSpc>
              <a:spcBef>
                <a:spcPct val="0"/>
              </a:spcBef>
            </a:pPr>
            <a:r>
              <a:rPr lang="en-GB" altLang="en-US" sz="1100" dirty="0" smtClean="0">
                <a:latin typeface="Arial" panose="020B0604020202020204" pitchFamily="34" charset="0"/>
                <a:cs typeface="Arial" panose="020B0604020202020204" pitchFamily="34" charset="0"/>
              </a:rPr>
              <a:t>offence is now triable either way, i.e. in the Magistrates Court or the Crown Court. The</a:t>
            </a:r>
          </a:p>
          <a:p>
            <a:pPr eaLnBrk="1" hangingPunct="1">
              <a:lnSpc>
                <a:spcPct val="100000"/>
              </a:lnSpc>
              <a:spcBef>
                <a:spcPct val="0"/>
              </a:spcBef>
            </a:pPr>
            <a:r>
              <a:rPr lang="en-GB" altLang="en-US" sz="1100" dirty="0" smtClean="0">
                <a:latin typeface="Arial" panose="020B0604020202020204" pitchFamily="34" charset="0"/>
                <a:cs typeface="Arial" panose="020B0604020202020204" pitchFamily="34" charset="0"/>
              </a:rPr>
              <a:t>maximum custodial sentence has been increased from six months to two years.</a:t>
            </a:r>
          </a:p>
          <a:p>
            <a:pPr eaLnBrk="1" hangingPunct="1">
              <a:lnSpc>
                <a:spcPct val="100000"/>
              </a:lnSpc>
              <a:spcBef>
                <a:spcPct val="0"/>
              </a:spcBef>
            </a:pPr>
            <a:endParaRPr lang="en-GB" altLang="en-US" sz="1100" b="1" dirty="0" smtClean="0">
              <a:latin typeface="Arial" panose="020B0604020202020204" pitchFamily="34" charset="0"/>
              <a:cs typeface="Arial" panose="020B0604020202020204" pitchFamily="34" charset="0"/>
            </a:endParaRPr>
          </a:p>
          <a:p>
            <a:pPr eaLnBrk="1" hangingPunct="1">
              <a:lnSpc>
                <a:spcPct val="100000"/>
              </a:lnSpc>
              <a:spcBef>
                <a:spcPct val="0"/>
              </a:spcBef>
            </a:pPr>
            <a:r>
              <a:rPr lang="en-GB" altLang="en-US" sz="1100" b="1" dirty="0" smtClean="0">
                <a:latin typeface="Arial" panose="020B0604020202020204" pitchFamily="34" charset="0"/>
                <a:cs typeface="Arial" panose="020B0604020202020204" pitchFamily="34" charset="0"/>
              </a:rPr>
              <a:t>S2 Unauthorised Access with Intent to Commit Other Offence</a:t>
            </a:r>
          </a:p>
          <a:p>
            <a:pPr eaLnBrk="1" hangingPunct="1">
              <a:lnSpc>
                <a:spcPct val="100000"/>
              </a:lnSpc>
              <a:spcBef>
                <a:spcPct val="0"/>
              </a:spcBef>
            </a:pPr>
            <a:r>
              <a:rPr lang="en-GB" altLang="en-US" sz="1100" dirty="0" smtClean="0">
                <a:latin typeface="Arial" panose="020B0604020202020204" pitchFamily="34" charset="0"/>
                <a:cs typeface="Arial" panose="020B0604020202020204" pitchFamily="34" charset="0"/>
              </a:rPr>
              <a:t>• An offence is committed as per S1 but the S2 offence is committed with the intention of</a:t>
            </a:r>
          </a:p>
          <a:p>
            <a:pPr eaLnBrk="1" hangingPunct="1">
              <a:lnSpc>
                <a:spcPct val="100000"/>
              </a:lnSpc>
              <a:spcBef>
                <a:spcPct val="0"/>
              </a:spcBef>
            </a:pPr>
            <a:r>
              <a:rPr lang="en-GB" altLang="en-US" sz="1100" dirty="0" smtClean="0">
                <a:latin typeface="Arial" panose="020B0604020202020204" pitchFamily="34" charset="0"/>
                <a:cs typeface="Arial" panose="020B0604020202020204" pitchFamily="34" charset="0"/>
              </a:rPr>
              <a:t>committing an offence or facilitating the commission of an offence. The offence to be</a:t>
            </a:r>
          </a:p>
          <a:p>
            <a:pPr eaLnBrk="1" hangingPunct="1">
              <a:lnSpc>
                <a:spcPct val="100000"/>
              </a:lnSpc>
              <a:spcBef>
                <a:spcPct val="0"/>
              </a:spcBef>
            </a:pPr>
            <a:r>
              <a:rPr lang="en-GB" altLang="en-US" sz="1100" dirty="0" smtClean="0">
                <a:latin typeface="Arial" panose="020B0604020202020204" pitchFamily="34" charset="0"/>
                <a:cs typeface="Arial" panose="020B0604020202020204" pitchFamily="34" charset="0"/>
              </a:rPr>
              <a:t>committed must carry a sentence fixed by law or carry a sentence of imprisonment of 5</a:t>
            </a:r>
          </a:p>
          <a:p>
            <a:pPr eaLnBrk="1" hangingPunct="1">
              <a:lnSpc>
                <a:spcPct val="100000"/>
              </a:lnSpc>
              <a:spcBef>
                <a:spcPct val="0"/>
              </a:spcBef>
            </a:pPr>
            <a:r>
              <a:rPr lang="en-GB" altLang="en-US" sz="1100" dirty="0" smtClean="0">
                <a:latin typeface="Arial" panose="020B0604020202020204" pitchFamily="34" charset="0"/>
                <a:cs typeface="Arial" panose="020B0604020202020204" pitchFamily="34" charset="0"/>
              </a:rPr>
              <a:t>years or more. Even if it is not possible to prove the intent to commit the further offence,</a:t>
            </a:r>
          </a:p>
          <a:p>
            <a:pPr eaLnBrk="1" hangingPunct="1">
              <a:lnSpc>
                <a:spcPct val="100000"/>
              </a:lnSpc>
              <a:spcBef>
                <a:spcPct val="0"/>
              </a:spcBef>
            </a:pPr>
            <a:r>
              <a:rPr lang="en-GB" altLang="en-US" sz="1100" dirty="0" smtClean="0">
                <a:latin typeface="Arial" panose="020B0604020202020204" pitchFamily="34" charset="0"/>
                <a:cs typeface="Arial" panose="020B0604020202020204" pitchFamily="34" charset="0"/>
              </a:rPr>
              <a:t>the S1 offence is still committed. Max penalty: 5 years imprisonment.</a:t>
            </a:r>
          </a:p>
          <a:p>
            <a:pPr eaLnBrk="1" hangingPunct="1">
              <a:lnSpc>
                <a:spcPct val="100000"/>
              </a:lnSpc>
              <a:spcBef>
                <a:spcPct val="0"/>
              </a:spcBef>
            </a:pPr>
            <a:endParaRPr lang="en-GB" altLang="en-US" sz="1100" b="1" dirty="0" smtClean="0">
              <a:latin typeface="Arial" panose="020B0604020202020204" pitchFamily="34" charset="0"/>
              <a:cs typeface="Arial" panose="020B0604020202020204" pitchFamily="34" charset="0"/>
            </a:endParaRPr>
          </a:p>
          <a:p>
            <a:pPr eaLnBrk="1" hangingPunct="1">
              <a:lnSpc>
                <a:spcPct val="100000"/>
              </a:lnSpc>
              <a:spcBef>
                <a:spcPct val="0"/>
              </a:spcBef>
            </a:pPr>
            <a:r>
              <a:rPr lang="en-GB" altLang="en-US" sz="1100" b="1" dirty="0" smtClean="0">
                <a:latin typeface="Arial" panose="020B0604020202020204" pitchFamily="34" charset="0"/>
                <a:cs typeface="Arial" panose="020B0604020202020204" pitchFamily="34" charset="0"/>
              </a:rPr>
              <a:t>S3 Unauthorised Acts with Intent to Impair Operation</a:t>
            </a:r>
          </a:p>
          <a:p>
            <a:pPr eaLnBrk="1" hangingPunct="1">
              <a:lnSpc>
                <a:spcPct val="100000"/>
              </a:lnSpc>
              <a:spcBef>
                <a:spcPct val="0"/>
              </a:spcBef>
            </a:pPr>
            <a:r>
              <a:rPr lang="en-GB" altLang="en-US" sz="1100" dirty="0" smtClean="0">
                <a:latin typeface="Arial" panose="020B0604020202020204" pitchFamily="34" charset="0"/>
                <a:cs typeface="Arial" panose="020B0604020202020204" pitchFamily="34" charset="0"/>
              </a:rPr>
              <a:t>• An offence is committed if any person does an unauthorised act with the intention of</a:t>
            </a:r>
          </a:p>
          <a:p>
            <a:pPr eaLnBrk="1" hangingPunct="1">
              <a:lnSpc>
                <a:spcPct val="100000"/>
              </a:lnSpc>
              <a:spcBef>
                <a:spcPct val="0"/>
              </a:spcBef>
            </a:pPr>
            <a:r>
              <a:rPr lang="en-GB" altLang="en-US" sz="1100" dirty="0" smtClean="0">
                <a:latin typeface="Arial" panose="020B0604020202020204" pitchFamily="34" charset="0"/>
                <a:cs typeface="Arial" panose="020B0604020202020204" pitchFamily="34" charset="0"/>
              </a:rPr>
              <a:t>impairing the operation of any computer. This ‘impairment’ may be such that access to data</a:t>
            </a:r>
          </a:p>
          <a:p>
            <a:pPr eaLnBrk="1" hangingPunct="1">
              <a:lnSpc>
                <a:spcPct val="100000"/>
              </a:lnSpc>
              <a:spcBef>
                <a:spcPct val="0"/>
              </a:spcBef>
            </a:pPr>
            <a:r>
              <a:rPr lang="en-GB" altLang="en-US" sz="1100" dirty="0" smtClean="0">
                <a:latin typeface="Arial" panose="020B0604020202020204" pitchFamily="34" charset="0"/>
                <a:cs typeface="Arial" panose="020B0604020202020204" pitchFamily="34" charset="0"/>
              </a:rPr>
              <a:t>is prevented or hindered or that the operation or reliability of any program is affected. This</a:t>
            </a:r>
          </a:p>
          <a:p>
            <a:pPr eaLnBrk="1" hangingPunct="1">
              <a:lnSpc>
                <a:spcPct val="100000"/>
              </a:lnSpc>
              <a:spcBef>
                <a:spcPct val="0"/>
              </a:spcBef>
            </a:pPr>
            <a:r>
              <a:rPr lang="en-GB" altLang="en-US" sz="1100" dirty="0" smtClean="0">
                <a:latin typeface="Arial" panose="020B0604020202020204" pitchFamily="34" charset="0"/>
                <a:cs typeface="Arial" panose="020B0604020202020204" pitchFamily="34" charset="0"/>
              </a:rPr>
              <a:t>offence carries a maximum penalty of ten years imprisonment. This offence is used instead</a:t>
            </a:r>
          </a:p>
          <a:p>
            <a:pPr eaLnBrk="1" hangingPunct="1">
              <a:lnSpc>
                <a:spcPct val="100000"/>
              </a:lnSpc>
              <a:spcBef>
                <a:spcPct val="0"/>
              </a:spcBef>
            </a:pPr>
            <a:r>
              <a:rPr lang="en-GB" altLang="en-US" sz="1100" dirty="0" smtClean="0">
                <a:latin typeface="Arial" panose="020B0604020202020204" pitchFamily="34" charset="0"/>
                <a:cs typeface="Arial" panose="020B0604020202020204" pitchFamily="34" charset="0"/>
              </a:rPr>
              <a:t>of the Criminal Damage Act 1971, since it is not possible to criminally damage something</a:t>
            </a:r>
          </a:p>
          <a:p>
            <a:pPr eaLnBrk="1" hangingPunct="1">
              <a:lnSpc>
                <a:spcPct val="100000"/>
              </a:lnSpc>
              <a:spcBef>
                <a:spcPct val="0"/>
              </a:spcBef>
            </a:pPr>
            <a:r>
              <a:rPr lang="en-GB" altLang="en-US" sz="1100" dirty="0" smtClean="0">
                <a:latin typeface="Arial" panose="020B0604020202020204" pitchFamily="34" charset="0"/>
                <a:cs typeface="Arial" panose="020B0604020202020204" pitchFamily="34" charset="0"/>
              </a:rPr>
              <a:t>that is not tangible. The Police and Justice Bill 2006 amended the original Section 3</a:t>
            </a:r>
          </a:p>
          <a:p>
            <a:pPr eaLnBrk="1" hangingPunct="1">
              <a:lnSpc>
                <a:spcPct val="100000"/>
              </a:lnSpc>
              <a:spcBef>
                <a:spcPct val="0"/>
              </a:spcBef>
            </a:pPr>
            <a:r>
              <a:rPr lang="en-GB" altLang="en-US" sz="1100" dirty="0" smtClean="0">
                <a:latin typeface="Arial" panose="020B0604020202020204" pitchFamily="34" charset="0"/>
                <a:cs typeface="Arial" panose="020B0604020202020204" pitchFamily="34" charset="0"/>
              </a:rPr>
              <a:t>Computer Misuse Act offence, unauthorised modification, and increased the maximum</a:t>
            </a:r>
          </a:p>
          <a:p>
            <a:pPr eaLnBrk="1" hangingPunct="1">
              <a:lnSpc>
                <a:spcPct val="100000"/>
              </a:lnSpc>
              <a:spcBef>
                <a:spcPct val="0"/>
              </a:spcBef>
            </a:pPr>
            <a:r>
              <a:rPr lang="en-GB" altLang="en-US" sz="1100" dirty="0" smtClean="0">
                <a:latin typeface="Arial" panose="020B0604020202020204" pitchFamily="34" charset="0"/>
                <a:cs typeface="Arial" panose="020B0604020202020204" pitchFamily="34" charset="0"/>
              </a:rPr>
              <a:t>penalty to ten years imprisonment.</a:t>
            </a:r>
          </a:p>
          <a:p>
            <a:pPr eaLnBrk="1" hangingPunct="1">
              <a:lnSpc>
                <a:spcPct val="100000"/>
              </a:lnSpc>
              <a:spcBef>
                <a:spcPct val="0"/>
              </a:spcBef>
            </a:pPr>
            <a:endParaRPr lang="en-GB" altLang="en-US" sz="1100" b="1" dirty="0" smtClean="0">
              <a:latin typeface="Arial" panose="020B0604020202020204" pitchFamily="34" charset="0"/>
              <a:cs typeface="Arial" panose="020B0604020202020204" pitchFamily="34" charset="0"/>
            </a:endParaRPr>
          </a:p>
          <a:p>
            <a:pPr eaLnBrk="1" hangingPunct="1">
              <a:lnSpc>
                <a:spcPct val="100000"/>
              </a:lnSpc>
              <a:spcBef>
                <a:spcPct val="0"/>
              </a:spcBef>
            </a:pPr>
            <a:r>
              <a:rPr lang="en-GB" altLang="en-US" sz="1100" b="1" dirty="0" smtClean="0">
                <a:latin typeface="Arial" panose="020B0604020202020204" pitchFamily="34" charset="0"/>
                <a:cs typeface="Arial" panose="020B0604020202020204" pitchFamily="34" charset="0"/>
              </a:rPr>
              <a:t>S3A Making, Supplying or Obtaining Article for Use in S1 or S3 offences</a:t>
            </a:r>
          </a:p>
          <a:p>
            <a:pPr eaLnBrk="1" hangingPunct="1">
              <a:lnSpc>
                <a:spcPct val="100000"/>
              </a:lnSpc>
              <a:spcBef>
                <a:spcPct val="0"/>
              </a:spcBef>
            </a:pPr>
            <a:r>
              <a:rPr lang="en-GB" altLang="en-US" sz="1100" dirty="0" smtClean="0">
                <a:latin typeface="Arial" panose="020B0604020202020204" pitchFamily="34" charset="0"/>
                <a:cs typeface="Arial" panose="020B0604020202020204" pitchFamily="34" charset="0"/>
              </a:rPr>
              <a:t>• The Police and Justice Bill 2006 created a new S3A offence of making, supplying (including</a:t>
            </a:r>
          </a:p>
          <a:p>
            <a:pPr eaLnBrk="1" hangingPunct="1">
              <a:lnSpc>
                <a:spcPct val="100000"/>
              </a:lnSpc>
              <a:spcBef>
                <a:spcPct val="0"/>
              </a:spcBef>
            </a:pPr>
            <a:r>
              <a:rPr lang="en-GB" altLang="en-US" sz="1100" dirty="0" smtClean="0">
                <a:latin typeface="Arial" panose="020B0604020202020204" pitchFamily="34" charset="0"/>
                <a:cs typeface="Arial" panose="020B0604020202020204" pitchFamily="34" charset="0"/>
              </a:rPr>
              <a:t>offers to supply) or obtaining articles for use in S1 or S3 computer misuse offences. The</a:t>
            </a:r>
          </a:p>
          <a:p>
            <a:pPr eaLnBrk="1" hangingPunct="1">
              <a:lnSpc>
                <a:spcPct val="100000"/>
              </a:lnSpc>
              <a:spcBef>
                <a:spcPct val="0"/>
              </a:spcBef>
            </a:pPr>
            <a:r>
              <a:rPr lang="en-GB" altLang="en-US" sz="1100" dirty="0" smtClean="0">
                <a:latin typeface="Arial" panose="020B0604020202020204" pitchFamily="34" charset="0"/>
                <a:cs typeface="Arial" panose="020B0604020202020204" pitchFamily="34" charset="0"/>
              </a:rPr>
              <a:t>maximum penalty for this offence is two years imprisonment.</a:t>
            </a:r>
          </a:p>
          <a:p>
            <a:pPr eaLnBrk="1" hangingPunct="1">
              <a:lnSpc>
                <a:spcPct val="100000"/>
              </a:lnSpc>
              <a:spcBef>
                <a:spcPct val="0"/>
              </a:spcBef>
            </a:pPr>
            <a:endParaRPr lang="en-GB" altLang="en-US" sz="1100" b="1" dirty="0" smtClean="0">
              <a:latin typeface="Arial" panose="020B0604020202020204" pitchFamily="34" charset="0"/>
              <a:cs typeface="Arial" panose="020B0604020202020204" pitchFamily="34" charset="0"/>
            </a:endParaRPr>
          </a:p>
          <a:p>
            <a:pPr eaLnBrk="1" hangingPunct="1">
              <a:lnSpc>
                <a:spcPct val="100000"/>
              </a:lnSpc>
              <a:spcBef>
                <a:spcPct val="0"/>
              </a:spcBef>
            </a:pPr>
            <a:r>
              <a:rPr lang="en-GB" altLang="en-US" sz="1100" b="1" dirty="0" smtClean="0">
                <a:latin typeface="Arial" panose="020B0604020202020204" pitchFamily="34" charset="0"/>
                <a:cs typeface="Arial" panose="020B0604020202020204" pitchFamily="34" charset="0"/>
              </a:rPr>
              <a:t>S10 Saving For Certain Law Enforcement Powers</a:t>
            </a:r>
          </a:p>
          <a:p>
            <a:pPr eaLnBrk="1" hangingPunct="1">
              <a:lnSpc>
                <a:spcPct val="100000"/>
              </a:lnSpc>
              <a:spcBef>
                <a:spcPct val="0"/>
              </a:spcBef>
            </a:pPr>
            <a:r>
              <a:rPr lang="en-GB" altLang="en-US" sz="1100" dirty="0" smtClean="0">
                <a:latin typeface="Arial" panose="020B0604020202020204" pitchFamily="34" charset="0"/>
                <a:cs typeface="Arial" panose="020B0604020202020204" pitchFamily="34" charset="0"/>
              </a:rPr>
              <a:t>• This section explains that S1 of the Act has effect without prejudice to the operation in</a:t>
            </a:r>
          </a:p>
          <a:p>
            <a:pPr eaLnBrk="1" hangingPunct="1">
              <a:lnSpc>
                <a:spcPct val="100000"/>
              </a:lnSpc>
              <a:spcBef>
                <a:spcPct val="0"/>
              </a:spcBef>
            </a:pPr>
            <a:r>
              <a:rPr lang="en-GB" altLang="en-US" sz="1100" dirty="0" smtClean="0">
                <a:latin typeface="Arial" panose="020B0604020202020204" pitchFamily="34" charset="0"/>
                <a:cs typeface="Arial" panose="020B0604020202020204" pitchFamily="34" charset="0"/>
              </a:rPr>
              <a:t>England, Wales or Scotland of any enactment relating to powers of inspection, search and</a:t>
            </a:r>
          </a:p>
          <a:p>
            <a:pPr eaLnBrk="1" hangingPunct="1">
              <a:lnSpc>
                <a:spcPct val="100000"/>
              </a:lnSpc>
              <a:spcBef>
                <a:spcPct val="0"/>
              </a:spcBef>
            </a:pPr>
            <a:r>
              <a:rPr lang="en-GB" altLang="en-US" sz="1100" dirty="0" smtClean="0">
                <a:latin typeface="Arial" panose="020B0604020202020204" pitchFamily="34" charset="0"/>
                <a:cs typeface="Arial" panose="020B0604020202020204" pitchFamily="34" charset="0"/>
              </a:rPr>
              <a:t>seizure.</a:t>
            </a:r>
          </a:p>
          <a:p>
            <a:pPr eaLnBrk="1" hangingPunct="1">
              <a:lnSpc>
                <a:spcPct val="100000"/>
              </a:lnSpc>
              <a:spcBef>
                <a:spcPct val="0"/>
              </a:spcBef>
            </a:pPr>
            <a:endParaRPr lang="en-GB" altLang="en-US" sz="1100" dirty="0" smtClean="0">
              <a:latin typeface="Arial" panose="020B0604020202020204" pitchFamily="34" charset="0"/>
              <a:cs typeface="Arial" panose="020B0604020202020204" pitchFamily="34" charset="0"/>
            </a:endParaRPr>
          </a:p>
          <a:p>
            <a:pPr eaLnBrk="1" hangingPunct="1">
              <a:lnSpc>
                <a:spcPct val="100000"/>
              </a:lnSpc>
              <a:spcBef>
                <a:spcPct val="0"/>
              </a:spcBef>
            </a:pPr>
            <a:r>
              <a:rPr lang="en-GB" altLang="en-US" sz="1100" dirty="0" smtClean="0">
                <a:latin typeface="Arial" panose="020B0604020202020204" pitchFamily="34" charset="0"/>
                <a:cs typeface="Arial" panose="020B0604020202020204" pitchFamily="34" charset="0"/>
              </a:rPr>
              <a:t>MALICIOUS</a:t>
            </a:r>
            <a:r>
              <a:rPr lang="en-GB" altLang="en-US" sz="1100" baseline="0" dirty="0" smtClean="0">
                <a:latin typeface="Arial" panose="020B0604020202020204" pitchFamily="34" charset="0"/>
                <a:cs typeface="Arial" panose="020B0604020202020204" pitchFamily="34" charset="0"/>
              </a:rPr>
              <a:t> COMMUNICATIONS ACT:</a:t>
            </a:r>
          </a:p>
          <a:p>
            <a:pPr eaLnBrk="1" hangingPunct="1">
              <a:lnSpc>
                <a:spcPct val="100000"/>
              </a:lnSpc>
              <a:spcBef>
                <a:spcPct val="0"/>
              </a:spcBef>
            </a:pPr>
            <a:endParaRPr lang="en-GB" altLang="en-US" sz="1100" baseline="0" dirty="0" smtClean="0">
              <a:latin typeface="Arial" panose="020B0604020202020204" pitchFamily="34" charset="0"/>
              <a:cs typeface="Arial" panose="020B0604020202020204" pitchFamily="34" charset="0"/>
            </a:endParaRPr>
          </a:p>
          <a:p>
            <a:pPr>
              <a:lnSpc>
                <a:spcPct val="100000"/>
              </a:lnSpc>
            </a:pPr>
            <a:r>
              <a:rPr lang="en-GB" altLang="ko-KR" sz="1100" b="1" dirty="0" smtClean="0">
                <a:solidFill>
                  <a:srgbClr val="002060"/>
                </a:solidFill>
                <a:latin typeface="Arial" panose="020B0604020202020204" pitchFamily="34" charset="0"/>
                <a:ea typeface="Gulim" panose="020B0600000101010101" pitchFamily="34" charset="-127"/>
                <a:cs typeface="Arial" panose="020B0604020202020204" pitchFamily="34" charset="0"/>
              </a:rPr>
              <a:t>Section 1</a:t>
            </a:r>
            <a:r>
              <a:rPr lang="en-GB" altLang="ko-KR" sz="1100" dirty="0" smtClean="0">
                <a:solidFill>
                  <a:srgbClr val="002060"/>
                </a:solidFill>
                <a:latin typeface="Arial" panose="020B0604020202020204" pitchFamily="34" charset="0"/>
                <a:ea typeface="Gulim" panose="020B0600000101010101" pitchFamily="34" charset="-127"/>
                <a:cs typeface="Arial" panose="020B0604020202020204" pitchFamily="34" charset="0"/>
              </a:rPr>
              <a:t> </a:t>
            </a:r>
            <a:r>
              <a:rPr lang="en-GB" sz="1100" kern="1200" dirty="0" smtClean="0">
                <a:solidFill>
                  <a:schemeClr val="tx1"/>
                </a:solidFill>
                <a:effectLst/>
                <a:latin typeface="Arial" panose="020B0604020202020204" pitchFamily="34" charset="0"/>
                <a:ea typeface="+mn-ea"/>
                <a:cs typeface="Arial" panose="020B0604020202020204" pitchFamily="34" charset="0"/>
              </a:rPr>
              <a:t>Mal </a:t>
            </a:r>
            <a:r>
              <a:rPr lang="en-GB" sz="1100" kern="1200" dirty="0" err="1" smtClean="0">
                <a:solidFill>
                  <a:schemeClr val="tx1"/>
                </a:solidFill>
                <a:effectLst/>
                <a:latin typeface="Arial" panose="020B0604020202020204" pitchFamily="34" charset="0"/>
                <a:ea typeface="+mn-ea"/>
                <a:cs typeface="Arial" panose="020B0604020202020204" pitchFamily="34" charset="0"/>
              </a:rPr>
              <a:t>Comms</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 </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1(1) Any person who sends to another person -</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(a) a letter, electronic communication or article of any description which conveys -</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a:t>
            </a:r>
            <a:r>
              <a:rPr lang="en-GB" sz="1100" kern="1200" dirty="0" err="1" smtClean="0">
                <a:solidFill>
                  <a:schemeClr val="tx1"/>
                </a:solidFill>
                <a:effectLst/>
                <a:latin typeface="Arial" panose="020B0604020202020204" pitchFamily="34" charset="0"/>
                <a:ea typeface="+mn-ea"/>
                <a:cs typeface="Arial" panose="020B0604020202020204" pitchFamily="34" charset="0"/>
              </a:rPr>
              <a:t>i</a:t>
            </a:r>
            <a:r>
              <a:rPr lang="en-GB" sz="1100" kern="1200" dirty="0" smtClean="0">
                <a:solidFill>
                  <a:schemeClr val="tx1"/>
                </a:solidFill>
                <a:effectLst/>
                <a:latin typeface="Arial" panose="020B0604020202020204" pitchFamily="34" charset="0"/>
                <a:ea typeface="+mn-ea"/>
                <a:cs typeface="Arial" panose="020B0604020202020204" pitchFamily="34" charset="0"/>
              </a:rPr>
              <a:t>) a message which is indecent or grossly offensive;</a:t>
            </a:r>
            <a:br>
              <a:rPr lang="en-GB" sz="1100" kern="1200" dirty="0" smtClean="0">
                <a:solidFill>
                  <a:schemeClr val="tx1"/>
                </a:solidFill>
                <a:effectLst/>
                <a:latin typeface="Arial" panose="020B0604020202020204" pitchFamily="34" charset="0"/>
                <a:ea typeface="+mn-ea"/>
                <a:cs typeface="Arial" panose="020B0604020202020204" pitchFamily="34" charset="0"/>
              </a:rPr>
            </a:br>
            <a:r>
              <a:rPr lang="en-GB" sz="1100" kern="1200" dirty="0" smtClean="0">
                <a:solidFill>
                  <a:schemeClr val="tx1"/>
                </a:solidFill>
                <a:effectLst/>
                <a:latin typeface="Arial" panose="020B0604020202020204" pitchFamily="34" charset="0"/>
                <a:ea typeface="+mn-ea"/>
                <a:cs typeface="Arial" panose="020B0604020202020204" pitchFamily="34" charset="0"/>
              </a:rPr>
              <a:t>(ii) a threat; or </a:t>
            </a:r>
            <a:br>
              <a:rPr lang="en-GB" sz="1100" kern="1200" dirty="0" smtClean="0">
                <a:solidFill>
                  <a:schemeClr val="tx1"/>
                </a:solidFill>
                <a:effectLst/>
                <a:latin typeface="Arial" panose="020B0604020202020204" pitchFamily="34" charset="0"/>
                <a:ea typeface="+mn-ea"/>
                <a:cs typeface="Arial" panose="020B0604020202020204" pitchFamily="34" charset="0"/>
              </a:rPr>
            </a:br>
            <a:r>
              <a:rPr lang="en-GB" sz="1100" kern="1200" dirty="0" smtClean="0">
                <a:solidFill>
                  <a:schemeClr val="tx1"/>
                </a:solidFill>
                <a:effectLst/>
                <a:latin typeface="Arial" panose="020B0604020202020204" pitchFamily="34" charset="0"/>
                <a:ea typeface="+mn-ea"/>
                <a:cs typeface="Arial" panose="020B0604020202020204" pitchFamily="34" charset="0"/>
              </a:rPr>
              <a:t>(iii) information which is false and known or believed to be false by the sender; or</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(b) any article or electronic communication which is, in whole or in part, of an indecent or grossly offensive nature,</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is guilty of an offence if his purpose, or one of his purposes, in sending it is that it should, so far as falling within paragraph (a) or (b) above, cause distress or anxiety to the recipient or to any other person to whom he intends that it or its contents or nature should be communicated.</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1(2) A person is not guilty of an offence by virtue of subsection 1(a)(ii) above if he shows -</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(a) that the threat was used to reinforce a demand made by him on reasonable grounds; and</a:t>
            </a:r>
            <a:br>
              <a:rPr lang="en-GB" sz="1100" kern="1200" dirty="0" smtClean="0">
                <a:solidFill>
                  <a:schemeClr val="tx1"/>
                </a:solidFill>
                <a:effectLst/>
                <a:latin typeface="Arial" panose="020B0604020202020204" pitchFamily="34" charset="0"/>
                <a:ea typeface="+mn-ea"/>
                <a:cs typeface="Arial" panose="020B0604020202020204" pitchFamily="34" charset="0"/>
              </a:rPr>
            </a:br>
            <a:r>
              <a:rPr lang="en-GB" sz="1100" kern="1200" dirty="0" smtClean="0">
                <a:solidFill>
                  <a:schemeClr val="tx1"/>
                </a:solidFill>
                <a:effectLst/>
                <a:latin typeface="Arial" panose="020B0604020202020204" pitchFamily="34" charset="0"/>
                <a:ea typeface="+mn-ea"/>
                <a:cs typeface="Arial" panose="020B0604020202020204" pitchFamily="34" charset="0"/>
              </a:rPr>
              <a:t>(b) that he believed and had reasonable grounds for believing that the use of the threat was a proper means of reinforcing the demand.</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1(2A) In this section </a:t>
            </a:r>
            <a:r>
              <a:rPr lang="en-GB" sz="1100" b="1" kern="1200" dirty="0" smtClean="0">
                <a:solidFill>
                  <a:schemeClr val="tx1"/>
                </a:solidFill>
                <a:effectLst/>
                <a:latin typeface="Arial" panose="020B0604020202020204" pitchFamily="34" charset="0"/>
                <a:ea typeface="+mn-ea"/>
                <a:cs typeface="Arial" panose="020B0604020202020204" pitchFamily="34" charset="0"/>
              </a:rPr>
              <a:t>electronic communication</a:t>
            </a:r>
            <a:r>
              <a:rPr lang="en-GB" sz="1100" kern="1200" dirty="0" smtClean="0">
                <a:solidFill>
                  <a:schemeClr val="tx1"/>
                </a:solidFill>
                <a:effectLst/>
                <a:latin typeface="Arial" panose="020B0604020202020204" pitchFamily="34" charset="0"/>
                <a:ea typeface="+mn-ea"/>
                <a:cs typeface="Arial" panose="020B0604020202020204" pitchFamily="34" charset="0"/>
              </a:rPr>
              <a:t> includes -</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(a) any oral or other communication by means of an </a:t>
            </a:r>
            <a:r>
              <a:rPr lang="en-GB" sz="1100" u="sng" kern="1200" dirty="0" smtClean="0">
                <a:solidFill>
                  <a:schemeClr val="tx1"/>
                </a:solidFill>
                <a:effectLst/>
                <a:latin typeface="Arial" panose="020B0604020202020204" pitchFamily="34" charset="0"/>
                <a:ea typeface="+mn-ea"/>
                <a:cs typeface="Arial" panose="020B0604020202020204" pitchFamily="34" charset="0"/>
                <a:hlinkClick r:id="rId3" action="ppaction://hlinkfile"/>
              </a:rPr>
              <a:t>electronic communications network</a:t>
            </a:r>
            <a:r>
              <a:rPr lang="en-GB" sz="1100" kern="1200" dirty="0" smtClean="0">
                <a:solidFill>
                  <a:schemeClr val="tx1"/>
                </a:solidFill>
                <a:effectLst/>
                <a:latin typeface="Arial" panose="020B0604020202020204" pitchFamily="34" charset="0"/>
                <a:ea typeface="+mn-ea"/>
                <a:cs typeface="Arial" panose="020B0604020202020204" pitchFamily="34" charset="0"/>
              </a:rPr>
              <a:t>; and</a:t>
            </a:r>
            <a:br>
              <a:rPr lang="en-GB" sz="1100" kern="1200" dirty="0" smtClean="0">
                <a:solidFill>
                  <a:schemeClr val="tx1"/>
                </a:solidFill>
                <a:effectLst/>
                <a:latin typeface="Arial" panose="020B0604020202020204" pitchFamily="34" charset="0"/>
                <a:ea typeface="+mn-ea"/>
                <a:cs typeface="Arial" panose="020B0604020202020204" pitchFamily="34" charset="0"/>
              </a:rPr>
            </a:br>
            <a:r>
              <a:rPr lang="en-GB" sz="1100" kern="1200" dirty="0" smtClean="0">
                <a:solidFill>
                  <a:schemeClr val="tx1"/>
                </a:solidFill>
                <a:effectLst/>
                <a:latin typeface="Arial" panose="020B0604020202020204" pitchFamily="34" charset="0"/>
                <a:ea typeface="+mn-ea"/>
                <a:cs typeface="Arial" panose="020B0604020202020204" pitchFamily="34" charset="0"/>
              </a:rPr>
              <a:t>(b) any communication (however sent) that is in electronic form.</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1(3) In this section references to </a:t>
            </a:r>
            <a:r>
              <a:rPr lang="en-GB" sz="1100" b="1" kern="1200" dirty="0" smtClean="0">
                <a:solidFill>
                  <a:schemeClr val="tx1"/>
                </a:solidFill>
                <a:effectLst/>
                <a:latin typeface="Arial" panose="020B0604020202020204" pitchFamily="34" charset="0"/>
                <a:ea typeface="+mn-ea"/>
                <a:cs typeface="Arial" panose="020B0604020202020204" pitchFamily="34" charset="0"/>
              </a:rPr>
              <a:t>sending</a:t>
            </a:r>
            <a:r>
              <a:rPr lang="en-GB" sz="1100" kern="1200" dirty="0" smtClean="0">
                <a:solidFill>
                  <a:schemeClr val="tx1"/>
                </a:solidFill>
                <a:effectLst/>
                <a:latin typeface="Arial" panose="020B0604020202020204" pitchFamily="34" charset="0"/>
                <a:ea typeface="+mn-ea"/>
                <a:cs typeface="Arial" panose="020B0604020202020204" pitchFamily="34" charset="0"/>
              </a:rPr>
              <a:t> include references to delivering or transmitting and to causing to be sent delivered or transmitted and </a:t>
            </a:r>
            <a:r>
              <a:rPr lang="en-GB" sz="1100" b="1" kern="1200" dirty="0" smtClean="0">
                <a:solidFill>
                  <a:schemeClr val="tx1"/>
                </a:solidFill>
                <a:effectLst/>
                <a:latin typeface="Arial" panose="020B0604020202020204" pitchFamily="34" charset="0"/>
                <a:ea typeface="+mn-ea"/>
                <a:cs typeface="Arial" panose="020B0604020202020204" pitchFamily="34" charset="0"/>
              </a:rPr>
              <a:t>sender</a:t>
            </a:r>
            <a:r>
              <a:rPr lang="en-GB" sz="1100" kern="1200" dirty="0" smtClean="0">
                <a:solidFill>
                  <a:schemeClr val="tx1"/>
                </a:solidFill>
                <a:effectLst/>
                <a:latin typeface="Arial" panose="020B0604020202020204" pitchFamily="34" charset="0"/>
                <a:ea typeface="+mn-ea"/>
                <a:cs typeface="Arial" panose="020B0604020202020204" pitchFamily="34" charset="0"/>
              </a:rPr>
              <a:t> shall be construed accordingly.</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 </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All Either Way offences</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Summary 12 months and/or fine</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Indictment 2 years and / or fine</a:t>
            </a:r>
          </a:p>
          <a:p>
            <a:pPr>
              <a:lnSpc>
                <a:spcPct val="100000"/>
              </a:lnSpc>
            </a:pP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eaLnBrk="1" hangingPunct="1">
              <a:lnSpc>
                <a:spcPct val="100000"/>
              </a:lnSpc>
            </a:pPr>
            <a:r>
              <a:rPr lang="en-GB" altLang="en-US" sz="1100" dirty="0" smtClean="0">
                <a:solidFill>
                  <a:srgbClr val="002060"/>
                </a:solidFill>
                <a:latin typeface="Arial" panose="020B0604020202020204" pitchFamily="34" charset="0"/>
                <a:ea typeface="Gulim" panose="020B0600000101010101" pitchFamily="34" charset="-127"/>
                <a:cs typeface="Arial" panose="020B0604020202020204" pitchFamily="34" charset="0"/>
              </a:rPr>
              <a:t>GDPR:</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GDPR</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General Data Protection Regulation</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EU legislation brought into UK legislation under Data Protection Act 2018</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Replaces and updates the old Data Protection Act (1998)</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Applies to controllers and processors</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Applies to any personal data – data that relates to an identified or identifiable individual</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 </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8 Principles</a:t>
            </a:r>
          </a:p>
          <a:p>
            <a:pPr lvl="0">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Fairly and lawfully processed.</a:t>
            </a:r>
          </a:p>
          <a:p>
            <a:pPr lvl="1">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Identify valid grounds</a:t>
            </a:r>
          </a:p>
          <a:p>
            <a:pPr lvl="1">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Don’t process in any way which is unduly detrimental, unexpected or misleading </a:t>
            </a:r>
          </a:p>
          <a:p>
            <a:pPr lvl="1">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Be clear open and honest about how data will be used</a:t>
            </a:r>
          </a:p>
          <a:p>
            <a:pPr lvl="0">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Processed for limited purposes. </a:t>
            </a:r>
          </a:p>
          <a:p>
            <a:pPr lvl="1">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Must be clear what purposes are</a:t>
            </a:r>
          </a:p>
          <a:p>
            <a:pPr lvl="1">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Purpose must be recorded</a:t>
            </a:r>
          </a:p>
          <a:p>
            <a:pPr lvl="1">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Cannot use for a new purpose unless compatible with original purpose, consent of subject or clear basis in law</a:t>
            </a:r>
          </a:p>
          <a:p>
            <a:pPr lvl="0">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Adequate, relevant and not excessive. </a:t>
            </a:r>
          </a:p>
          <a:p>
            <a:pPr lvl="0">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Accurate and up to date</a:t>
            </a:r>
          </a:p>
          <a:p>
            <a:pPr lvl="0">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Not kept for longer than is necessary. </a:t>
            </a:r>
          </a:p>
          <a:p>
            <a:pPr lvl="0">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Processed in line with the data subject’s rights. </a:t>
            </a:r>
          </a:p>
          <a:p>
            <a:pPr lvl="0">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Secure. </a:t>
            </a:r>
          </a:p>
          <a:p>
            <a:pPr lvl="0">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Not transferred to other countries without adequate protection.</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 </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Exemptions for Law Enforcement and National Security – but still need to comply with Part 3 of DPA 2018</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33</a:t>
            </a:fld>
            <a:endParaRPr lang="en-GB"/>
          </a:p>
        </p:txBody>
      </p:sp>
    </p:spTree>
    <p:extLst>
      <p:ext uri="{BB962C8B-B14F-4D97-AF65-F5344CB8AC3E}">
        <p14:creationId xmlns:p14="http://schemas.microsoft.com/office/powerpoint/2010/main" val="382539986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Police officers play an</a:t>
            </a:r>
            <a:r>
              <a:rPr lang="en-GB" sz="1100" baseline="0" dirty="0" smtClean="0">
                <a:latin typeface="Arial" panose="020B0604020202020204" pitchFamily="34" charset="0"/>
                <a:cs typeface="Arial" panose="020B0604020202020204" pitchFamily="34" charset="0"/>
              </a:rPr>
              <a:t> important role in providing crime prevention advice for internet facilitated crime..</a:t>
            </a:r>
          </a:p>
          <a:p>
            <a:endParaRPr lang="en-GB" sz="1100" baseline="0" dirty="0" smtClean="0">
              <a:latin typeface="Arial" panose="020B0604020202020204" pitchFamily="34" charset="0"/>
              <a:cs typeface="Arial" panose="020B0604020202020204" pitchFamily="34" charset="0"/>
            </a:endParaRPr>
          </a:p>
          <a:p>
            <a:r>
              <a:rPr lang="en-GB" sz="1100" baseline="0" dirty="0" smtClean="0">
                <a:latin typeface="Arial" panose="020B0604020202020204" pitchFamily="34" charset="0"/>
                <a:cs typeface="Arial" panose="020B0604020202020204" pitchFamily="34" charset="0"/>
              </a:rPr>
              <a:t>The support agencies that can provide crime prevention advice for digital devices are:</a:t>
            </a:r>
          </a:p>
          <a:p>
            <a:pPr marL="628650" lvl="1" indent="-171450">
              <a:buFont typeface="Arial" panose="020B0604020202020204" pitchFamily="34" charset="0"/>
              <a:buChar char="•"/>
            </a:pPr>
            <a:r>
              <a:rPr lang="en-GB" sz="1100" baseline="0" dirty="0" smtClean="0">
                <a:latin typeface="Arial" panose="020B0604020202020204" pitchFamily="34" charset="0"/>
                <a:cs typeface="Arial" panose="020B0604020202020204" pitchFamily="34" charset="0"/>
              </a:rPr>
              <a:t>Get safe online</a:t>
            </a:r>
          </a:p>
          <a:p>
            <a:pPr marL="628650" lvl="1" indent="-171450">
              <a:buFont typeface="Arial" panose="020B0604020202020204" pitchFamily="34" charset="0"/>
              <a:buChar char="•"/>
            </a:pPr>
            <a:r>
              <a:rPr lang="en-GB" sz="1100" baseline="0" dirty="0" smtClean="0">
                <a:latin typeface="Arial" panose="020B0604020202020204" pitchFamily="34" charset="0"/>
                <a:cs typeface="Arial" panose="020B0604020202020204" pitchFamily="34" charset="0"/>
              </a:rPr>
              <a:t>Action Fraud</a:t>
            </a:r>
          </a:p>
          <a:p>
            <a:pPr marL="571500" indent="-571500">
              <a:buFont typeface="Arial" panose="020B0604020202020204" pitchFamily="34" charset="0"/>
              <a:buChar char="•"/>
            </a:pPr>
            <a:r>
              <a:rPr lang="en-GB" altLang="ko-KR" sz="1100" kern="0" dirty="0" smtClean="0">
                <a:solidFill>
                  <a:srgbClr val="002060"/>
                </a:solidFill>
                <a:latin typeface="Arial" panose="020B0604020202020204" pitchFamily="34" charset="0"/>
                <a:ea typeface="Gulim" pitchFamily="34" charset="-127"/>
                <a:cs typeface="Arial" panose="020B0604020202020204" pitchFamily="34" charset="0"/>
              </a:rPr>
              <a:t>DMIs (Digital</a:t>
            </a:r>
            <a:r>
              <a:rPr lang="en-GB" altLang="ko-KR" sz="1100" kern="0" baseline="0" dirty="0" smtClean="0">
                <a:solidFill>
                  <a:srgbClr val="002060"/>
                </a:solidFill>
                <a:latin typeface="Arial" panose="020B0604020202020204" pitchFamily="34" charset="0"/>
                <a:ea typeface="Gulim" pitchFamily="34" charset="-127"/>
                <a:cs typeface="Arial" panose="020B0604020202020204" pitchFamily="34" charset="0"/>
              </a:rPr>
              <a:t> Media Investigator) </a:t>
            </a:r>
            <a:endParaRPr lang="en-GB" altLang="ko-KR" sz="1100" kern="0" dirty="0" smtClean="0">
              <a:solidFill>
                <a:srgbClr val="002060"/>
              </a:solidFill>
              <a:latin typeface="Arial" panose="020B0604020202020204" pitchFamily="34" charset="0"/>
              <a:ea typeface="Gulim" pitchFamily="34" charset="-127"/>
              <a:cs typeface="Arial" panose="020B0604020202020204" pitchFamily="34" charset="0"/>
            </a:endParaRPr>
          </a:p>
          <a:p>
            <a:pPr marL="571500" indent="-571500">
              <a:buFont typeface="Arial" panose="020B0604020202020204" pitchFamily="34" charset="0"/>
              <a:buChar char="•"/>
            </a:pPr>
            <a:r>
              <a:rPr lang="en-GB" altLang="ko-KR" sz="1100" kern="0" dirty="0" smtClean="0">
                <a:solidFill>
                  <a:srgbClr val="002060"/>
                </a:solidFill>
                <a:latin typeface="Arial" panose="020B0604020202020204" pitchFamily="34" charset="0"/>
                <a:ea typeface="Gulim" pitchFamily="34" charset="-127"/>
                <a:cs typeface="Arial" panose="020B0604020202020204" pitchFamily="34" charset="0"/>
              </a:rPr>
              <a:t>HTCU (High</a:t>
            </a:r>
            <a:r>
              <a:rPr lang="en-GB" altLang="ko-KR" sz="1100" kern="0" baseline="0" dirty="0" smtClean="0">
                <a:solidFill>
                  <a:srgbClr val="002060"/>
                </a:solidFill>
                <a:latin typeface="Arial" panose="020B0604020202020204" pitchFamily="34" charset="0"/>
                <a:ea typeface="Gulim" pitchFamily="34" charset="-127"/>
                <a:cs typeface="Arial" panose="020B0604020202020204" pitchFamily="34" charset="0"/>
              </a:rPr>
              <a:t> Tec Crime Unit) </a:t>
            </a:r>
          </a:p>
          <a:p>
            <a:pPr marL="571500" indent="-571500">
              <a:buFont typeface="Arial" panose="020B0604020202020204" pitchFamily="34" charset="0"/>
              <a:buChar char="•"/>
            </a:pPr>
            <a:r>
              <a:rPr lang="en-GB" altLang="ko-KR" sz="1100" kern="0" dirty="0" smtClean="0">
                <a:solidFill>
                  <a:srgbClr val="002060"/>
                </a:solidFill>
                <a:latin typeface="Arial" panose="020B0604020202020204" pitchFamily="34" charset="0"/>
                <a:ea typeface="Gulim" pitchFamily="34" charset="-127"/>
                <a:cs typeface="Arial" panose="020B0604020202020204" pitchFamily="34" charset="0"/>
              </a:rPr>
              <a:t>POLKA (Police Online Knowledge Area)</a:t>
            </a:r>
            <a:r>
              <a:rPr lang="en-GB" altLang="ko-KR" sz="1100" kern="0" baseline="0" dirty="0" smtClean="0">
                <a:solidFill>
                  <a:srgbClr val="002060"/>
                </a:solidFill>
                <a:latin typeface="Arial" panose="020B0604020202020204" pitchFamily="34" charset="0"/>
                <a:ea typeface="Gulim" pitchFamily="34" charset="-127"/>
                <a:cs typeface="Arial" panose="020B0604020202020204" pitchFamily="34" charset="0"/>
              </a:rPr>
              <a:t> </a:t>
            </a:r>
            <a:endParaRPr lang="en-GB" altLang="ko-KR" sz="1100" kern="0" dirty="0" smtClean="0">
              <a:solidFill>
                <a:srgbClr val="002060"/>
              </a:solidFill>
              <a:latin typeface="Arial" panose="020B0604020202020204" pitchFamily="34" charset="0"/>
              <a:ea typeface="Gulim" pitchFamily="34" charset="-127"/>
              <a:cs typeface="Arial" panose="020B0604020202020204" pitchFamily="34" charset="0"/>
            </a:endParaRPr>
          </a:p>
          <a:p>
            <a:pPr marL="571500" indent="-571500">
              <a:buFont typeface="Arial" panose="020B0604020202020204" pitchFamily="34" charset="0"/>
              <a:buChar char="•"/>
            </a:pPr>
            <a:r>
              <a:rPr lang="en-GB" altLang="ko-KR" sz="1100" kern="0" dirty="0" smtClean="0">
                <a:solidFill>
                  <a:srgbClr val="002060"/>
                </a:solidFill>
                <a:latin typeface="Arial" panose="020B0604020202020204" pitchFamily="34" charset="0"/>
                <a:ea typeface="Gulim" pitchFamily="34" charset="-127"/>
                <a:cs typeface="Arial" panose="020B0604020202020204" pitchFamily="34" charset="0"/>
              </a:rPr>
              <a:t>NCA</a:t>
            </a:r>
            <a:r>
              <a:rPr lang="en-GB" altLang="ko-KR" sz="1100" kern="0" baseline="0" dirty="0" smtClean="0">
                <a:solidFill>
                  <a:srgbClr val="002060"/>
                </a:solidFill>
                <a:latin typeface="Arial" panose="020B0604020202020204" pitchFamily="34" charset="0"/>
                <a:ea typeface="Gulim" pitchFamily="34" charset="-127"/>
                <a:cs typeface="Arial" panose="020B0604020202020204" pitchFamily="34" charset="0"/>
              </a:rPr>
              <a:t> </a:t>
            </a:r>
            <a:r>
              <a:rPr lang="en-GB" altLang="ko-KR" sz="1100" kern="0" dirty="0" smtClean="0">
                <a:solidFill>
                  <a:srgbClr val="002060"/>
                </a:solidFill>
                <a:latin typeface="Arial" panose="020B0604020202020204" pitchFamily="34" charset="0"/>
                <a:ea typeface="Gulim" pitchFamily="34" charset="-127"/>
                <a:cs typeface="Arial" panose="020B0604020202020204" pitchFamily="34" charset="0"/>
              </a:rPr>
              <a:t>(National Cyber Crime Unit)</a:t>
            </a:r>
          </a:p>
          <a:p>
            <a:pPr marL="571500" indent="-571500">
              <a:buFont typeface="Arial" panose="020B0604020202020204" pitchFamily="34" charset="0"/>
              <a:buChar char="•"/>
            </a:pPr>
            <a:r>
              <a:rPr lang="en-GB" altLang="ko-KR" sz="1100" kern="0" dirty="0" smtClean="0">
                <a:solidFill>
                  <a:srgbClr val="002060"/>
                </a:solidFill>
                <a:latin typeface="Arial" panose="020B0604020202020204" pitchFamily="34" charset="0"/>
                <a:ea typeface="Gulim" pitchFamily="34" charset="-127"/>
                <a:cs typeface="Arial" panose="020B0604020202020204" pitchFamily="34" charset="0"/>
              </a:rPr>
              <a:t>CEOP (Child Exploitation and Online protection)</a:t>
            </a:r>
          </a:p>
          <a:p>
            <a:endParaRPr lang="en-GB" baseline="0" dirty="0" smtClean="0"/>
          </a:p>
          <a:p>
            <a:endParaRPr lang="en-GB" baseline="0"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34</a:t>
            </a:fld>
            <a:endParaRPr lang="en-GB"/>
          </a:p>
        </p:txBody>
      </p:sp>
    </p:spTree>
    <p:extLst>
      <p:ext uri="{BB962C8B-B14F-4D97-AF65-F5344CB8AC3E}">
        <p14:creationId xmlns:p14="http://schemas.microsoft.com/office/powerpoint/2010/main" val="135396205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35</a:t>
            </a:fld>
            <a:endParaRPr lang="en-GB"/>
          </a:p>
        </p:txBody>
      </p:sp>
    </p:spTree>
    <p:extLst>
      <p:ext uri="{BB962C8B-B14F-4D97-AF65-F5344CB8AC3E}">
        <p14:creationId xmlns:p14="http://schemas.microsoft.com/office/powerpoint/2010/main" val="399626940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36</a:t>
            </a:fld>
            <a:endParaRPr lang="en-GB"/>
          </a:p>
        </p:txBody>
      </p:sp>
    </p:spTree>
    <p:extLst>
      <p:ext uri="{BB962C8B-B14F-4D97-AF65-F5344CB8AC3E}">
        <p14:creationId xmlns:p14="http://schemas.microsoft.com/office/powerpoint/2010/main" val="407213798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smtClean="0">
                <a:effectLst/>
                <a:latin typeface="Arial" panose="020B0604020202020204" pitchFamily="34" charset="0"/>
                <a:cs typeface="Arial" panose="020B0604020202020204" pitchFamily="34" charset="0"/>
              </a:rPr>
              <a:t>Open-source </a:t>
            </a:r>
            <a:r>
              <a:rPr lang="en-GB" sz="1100" dirty="0" smtClean="0">
                <a:effectLst/>
                <a:latin typeface="Arial" panose="020B0604020202020204" pitchFamily="34" charset="0"/>
                <a:cs typeface="Arial" panose="020B0604020202020204" pitchFamily="34" charset="0"/>
              </a:rPr>
              <a:t>is data collected from publicly available sources to be used in an intelligence</a:t>
            </a:r>
            <a:r>
              <a:rPr lang="en-GB" sz="1100" baseline="0" dirty="0" smtClean="0">
                <a:effectLst/>
                <a:latin typeface="Arial" panose="020B0604020202020204" pitchFamily="34" charset="0"/>
                <a:cs typeface="Arial" panose="020B0604020202020204" pitchFamily="34" charset="0"/>
              </a:rPr>
              <a:t> </a:t>
            </a:r>
            <a:r>
              <a:rPr lang="en-GB" sz="1100" dirty="0" smtClean="0">
                <a:effectLst/>
                <a:latin typeface="Arial" panose="020B0604020202020204" pitchFamily="34" charset="0"/>
                <a:cs typeface="Arial" panose="020B0604020202020204" pitchFamily="34" charset="0"/>
              </a:rPr>
              <a:t>context.</a:t>
            </a:r>
            <a:r>
              <a:rPr lang="en-GB" sz="1100" baseline="30000" dirty="0" smtClean="0">
                <a:effectLst/>
                <a:latin typeface="Arial" panose="020B0604020202020204" pitchFamily="34" charset="0"/>
                <a:cs typeface="Arial" panose="020B0604020202020204" pitchFamily="34" charset="0"/>
              </a:rPr>
              <a:t> </a:t>
            </a:r>
          </a:p>
          <a:p>
            <a:endParaRPr lang="en-GB" sz="1100" baseline="30000" dirty="0" smtClean="0">
              <a:effectLst/>
              <a:latin typeface="Arial" panose="020B0604020202020204" pitchFamily="34" charset="0"/>
              <a:cs typeface="Arial" panose="020B0604020202020204" pitchFamily="34" charset="0"/>
            </a:endParaRPr>
          </a:p>
          <a:p>
            <a:r>
              <a:rPr lang="en-GB" sz="1100" dirty="0" smtClean="0">
                <a:effectLst/>
                <a:latin typeface="Arial" panose="020B0604020202020204" pitchFamily="34" charset="0"/>
                <a:cs typeface="Arial" panose="020B0604020202020204" pitchFamily="34" charset="0"/>
              </a:rPr>
              <a:t>In the intelligence community</a:t>
            </a:r>
            <a:r>
              <a:rPr lang="en-GB" sz="1100" baseline="0" dirty="0" smtClean="0">
                <a:effectLst/>
                <a:latin typeface="Arial" panose="020B0604020202020204" pitchFamily="34" charset="0"/>
                <a:cs typeface="Arial" panose="020B0604020202020204" pitchFamily="34" charset="0"/>
              </a:rPr>
              <a:t> </a:t>
            </a:r>
            <a:r>
              <a:rPr lang="en-GB" sz="1100" dirty="0" smtClean="0">
                <a:effectLst/>
                <a:latin typeface="Arial" panose="020B0604020202020204" pitchFamily="34" charset="0"/>
                <a:cs typeface="Arial" panose="020B0604020202020204" pitchFamily="34" charset="0"/>
              </a:rPr>
              <a:t>the term "open" refers to </a:t>
            </a:r>
            <a:r>
              <a:rPr lang="en-GB" sz="1100" b="1" dirty="0" smtClean="0">
                <a:effectLst/>
                <a:latin typeface="Arial" panose="020B0604020202020204" pitchFamily="34" charset="0"/>
                <a:cs typeface="Arial" panose="020B0604020202020204" pitchFamily="34" charset="0"/>
              </a:rPr>
              <a:t>overt</a:t>
            </a:r>
            <a:r>
              <a:rPr lang="en-GB" sz="1100" b="1" baseline="0" dirty="0" smtClean="0">
                <a:effectLst/>
                <a:latin typeface="Arial" panose="020B0604020202020204" pitchFamily="34" charset="0"/>
                <a:cs typeface="Arial" panose="020B0604020202020204" pitchFamily="34" charset="0"/>
              </a:rPr>
              <a:t> </a:t>
            </a:r>
            <a:r>
              <a:rPr lang="en-GB" sz="1100" dirty="0" smtClean="0">
                <a:effectLst/>
                <a:latin typeface="Arial" panose="020B0604020202020204" pitchFamily="34" charset="0"/>
                <a:cs typeface="Arial" panose="020B0604020202020204" pitchFamily="34" charset="0"/>
              </a:rPr>
              <a:t>publicly available sources (as opposed to covert). </a:t>
            </a:r>
          </a:p>
          <a:p>
            <a:endParaRPr lang="en-GB" sz="1100" dirty="0" smtClean="0">
              <a:effectLst/>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Level 1 – Conduct research</a:t>
            </a:r>
            <a:r>
              <a:rPr lang="en-GB" sz="1100" baseline="0" dirty="0" smtClean="0">
                <a:latin typeface="Arial" panose="020B0604020202020204" pitchFamily="34" charset="0"/>
                <a:cs typeface="Arial" panose="020B0604020202020204" pitchFamily="34" charset="0"/>
              </a:rPr>
              <a:t> across publicly accessible search areas of the internet such as map viewing, street views, and </a:t>
            </a:r>
            <a:r>
              <a:rPr lang="en-GB" sz="1100" dirty="0" smtClean="0">
                <a:latin typeface="Arial" panose="020B0604020202020204" pitchFamily="34" charset="0"/>
                <a:cs typeface="Arial" panose="020B0604020202020204" pitchFamily="34" charset="0"/>
              </a:rPr>
              <a:t>Googl</a:t>
            </a:r>
            <a:r>
              <a:rPr lang="en-GB" sz="1100" baseline="0" dirty="0" smtClean="0">
                <a:latin typeface="Arial" panose="020B0604020202020204" pitchFamily="34" charset="0"/>
                <a:cs typeface="Arial" panose="020B0604020202020204" pitchFamily="34" charset="0"/>
              </a:rPr>
              <a:t>e etc. As the research is overt, there is no need for a RIPA or police authority. </a:t>
            </a:r>
          </a:p>
          <a:p>
            <a:r>
              <a:rPr lang="en-GB" sz="1100" baseline="0" dirty="0" smtClean="0">
                <a:latin typeface="Arial" panose="020B0604020202020204" pitchFamily="34" charset="0"/>
                <a:cs typeface="Arial" panose="020B0604020202020204" pitchFamily="34" charset="0"/>
              </a:rPr>
              <a:t>This research must </a:t>
            </a:r>
            <a:r>
              <a:rPr lang="en-GB" sz="1100" b="1" u="sng" baseline="0" dirty="0" smtClean="0">
                <a:latin typeface="Arial" panose="020B0604020202020204" pitchFamily="34" charset="0"/>
                <a:cs typeface="Arial" panose="020B0604020202020204" pitchFamily="34" charset="0"/>
              </a:rPr>
              <a:t>NOT</a:t>
            </a:r>
            <a:r>
              <a:rPr lang="en-GB" sz="1100" baseline="0" dirty="0" smtClean="0">
                <a:latin typeface="Arial" panose="020B0604020202020204" pitchFamily="34" charset="0"/>
                <a:cs typeface="Arial" panose="020B0604020202020204" pitchFamily="34" charset="0"/>
              </a:rPr>
              <a:t> be made through your own Facebook account! </a:t>
            </a:r>
          </a:p>
          <a:p>
            <a:endParaRPr lang="en-GB" sz="1100" baseline="0" dirty="0" smtClean="0">
              <a:latin typeface="Arial" panose="020B0604020202020204" pitchFamily="34" charset="0"/>
              <a:cs typeface="Arial" panose="020B0604020202020204" pitchFamily="34" charset="0"/>
            </a:endParaRPr>
          </a:p>
          <a:p>
            <a:r>
              <a:rPr lang="en-GB" sz="1100" baseline="0" dirty="0" smtClean="0">
                <a:latin typeface="Arial" panose="020B0604020202020204" pitchFamily="34" charset="0"/>
                <a:cs typeface="Arial" panose="020B0604020202020204" pitchFamily="34" charset="0"/>
              </a:rPr>
              <a:t>Level 2- A level of authority may be needed to conduct this research, such as directed surveillance under RIPA. This will be on a case by case basis</a:t>
            </a:r>
          </a:p>
          <a:p>
            <a:r>
              <a:rPr lang="en-GB" sz="1100" baseline="0" dirty="0" smtClean="0">
                <a:latin typeface="Arial" panose="020B0604020202020204" pitchFamily="34" charset="0"/>
                <a:cs typeface="Arial" panose="020B0604020202020204" pitchFamily="34" charset="0"/>
              </a:rPr>
              <a:t>Staff conducting this research will be DMIs/Cyber trained officers who have received the appropriate training. </a:t>
            </a:r>
          </a:p>
          <a:p>
            <a:endParaRPr lang="en-GB" sz="1100" baseline="0" dirty="0" smtClean="0">
              <a:latin typeface="Arial" panose="020B0604020202020204" pitchFamily="34" charset="0"/>
              <a:cs typeface="Arial" panose="020B0604020202020204" pitchFamily="34" charset="0"/>
            </a:endParaRPr>
          </a:p>
          <a:p>
            <a:r>
              <a:rPr lang="en-GB" sz="1100" baseline="0" dirty="0" smtClean="0">
                <a:latin typeface="Arial" panose="020B0604020202020204" pitchFamily="34" charset="0"/>
                <a:cs typeface="Arial" panose="020B0604020202020204" pitchFamily="34" charset="0"/>
              </a:rPr>
              <a:t>Level 3-5 Officers specially trained and must be able to evidentially capture and store the material. It must be evaluated and submitted via the force intelligence management system </a:t>
            </a:r>
          </a:p>
          <a:p>
            <a:endParaRPr lang="en-GB" baseline="0"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37</a:t>
            </a:fld>
            <a:endParaRPr lang="en-GB"/>
          </a:p>
        </p:txBody>
      </p:sp>
    </p:spTree>
    <p:extLst>
      <p:ext uri="{BB962C8B-B14F-4D97-AF65-F5344CB8AC3E}">
        <p14:creationId xmlns:p14="http://schemas.microsoft.com/office/powerpoint/2010/main" val="128132248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Trainer to facilitate discussion on screenshotting from a range of devices. Use students experience of their own devices. Remind them of usefulness of google</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  </a:t>
            </a:r>
            <a:endParaRPr lang="en-GB" altLang="en-US" sz="1100" b="1" kern="1200" dirty="0" smtClean="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altLang="en-US" sz="1100" b="1" dirty="0" smtClean="0">
                <a:latin typeface="Arial" panose="020B0604020202020204" pitchFamily="34" charset="0"/>
                <a:cs typeface="Arial" panose="020B0604020202020204" pitchFamily="34" charset="0"/>
              </a:rPr>
              <a:t>CONSIDER</a:t>
            </a:r>
            <a:r>
              <a:rPr lang="en-GB" altLang="en-US" sz="1100" b="1" baseline="0" dirty="0" smtClean="0">
                <a:latin typeface="Arial" panose="020B0604020202020204" pitchFamily="34" charset="0"/>
                <a:cs typeface="Arial" panose="020B0604020202020204" pitchFamily="34" charset="0"/>
              </a:rPr>
              <a:t> – from smartphones and on computer</a:t>
            </a:r>
          </a:p>
          <a:p>
            <a:pPr eaLnBrk="1" hangingPunct="1">
              <a:lnSpc>
                <a:spcPct val="100000"/>
              </a:lnSpc>
              <a:spcBef>
                <a:spcPct val="0"/>
              </a:spcBef>
            </a:pPr>
            <a:r>
              <a:rPr lang="en-GB" altLang="en-US" sz="1100" b="0" baseline="0" dirty="0" smtClean="0">
                <a:latin typeface="Arial" panose="020B0604020202020204" pitchFamily="34" charset="0"/>
                <a:cs typeface="Arial" panose="020B0604020202020204" pitchFamily="34" charset="0"/>
              </a:rPr>
              <a:t>iPhone – top and home button</a:t>
            </a:r>
          </a:p>
          <a:p>
            <a:pPr eaLnBrk="1" hangingPunct="1">
              <a:lnSpc>
                <a:spcPct val="100000"/>
              </a:lnSpc>
              <a:spcBef>
                <a:spcPct val="0"/>
              </a:spcBef>
            </a:pPr>
            <a:r>
              <a:rPr lang="en-GB" altLang="en-US" sz="1100" b="0" baseline="0" dirty="0" smtClean="0">
                <a:latin typeface="Arial" panose="020B0604020202020204" pitchFamily="34" charset="0"/>
                <a:cs typeface="Arial" panose="020B0604020202020204" pitchFamily="34" charset="0"/>
              </a:rPr>
              <a:t>Androids  - varies (Swipe for Samsung)</a:t>
            </a:r>
          </a:p>
          <a:p>
            <a:pPr eaLnBrk="1" hangingPunct="1">
              <a:lnSpc>
                <a:spcPct val="100000"/>
              </a:lnSpc>
              <a:spcBef>
                <a:spcPct val="0"/>
              </a:spcBef>
            </a:pPr>
            <a:r>
              <a:rPr lang="en-GB" altLang="en-US" sz="1100" b="0" baseline="0" dirty="0" smtClean="0">
                <a:latin typeface="Arial" panose="020B0604020202020204" pitchFamily="34" charset="0"/>
                <a:cs typeface="Arial" panose="020B0604020202020204" pitchFamily="34" charset="0"/>
              </a:rPr>
              <a:t>If in doubt, ask the user – consider google / </a:t>
            </a:r>
            <a:r>
              <a:rPr lang="en-GB" altLang="en-US" sz="1100" b="0" baseline="0" dirty="0" err="1" smtClean="0">
                <a:latin typeface="Arial" panose="020B0604020202020204" pitchFamily="34" charset="0"/>
                <a:cs typeface="Arial" panose="020B0604020202020204" pitchFamily="34" charset="0"/>
              </a:rPr>
              <a:t>youtube</a:t>
            </a:r>
            <a:endParaRPr lang="en-GB" altLang="en-US" sz="1100" b="0" baseline="0" dirty="0" smtClean="0">
              <a:latin typeface="Arial" panose="020B0604020202020204" pitchFamily="34" charset="0"/>
              <a:cs typeface="Arial" panose="020B0604020202020204" pitchFamily="34" charset="0"/>
            </a:endParaRPr>
          </a:p>
          <a:p>
            <a:pPr eaLnBrk="1" hangingPunct="1">
              <a:lnSpc>
                <a:spcPct val="100000"/>
              </a:lnSpc>
              <a:spcBef>
                <a:spcPct val="0"/>
              </a:spcBef>
            </a:pPr>
            <a:endParaRPr lang="en-GB" altLang="en-US" sz="1100" b="1" dirty="0" smtClean="0">
              <a:latin typeface="Arial" panose="020B0604020202020204" pitchFamily="34" charset="0"/>
              <a:cs typeface="Arial" panose="020B0604020202020204" pitchFamily="34" charset="0"/>
            </a:endParaRPr>
          </a:p>
          <a:p>
            <a:pPr eaLnBrk="1" hangingPunct="1">
              <a:lnSpc>
                <a:spcPct val="100000"/>
              </a:lnSpc>
              <a:spcBef>
                <a:spcPct val="0"/>
              </a:spcBef>
            </a:pPr>
            <a:r>
              <a:rPr lang="en-GB" altLang="en-US" sz="1100" dirty="0" smtClean="0">
                <a:latin typeface="Arial" panose="020B0604020202020204" pitchFamily="34" charset="0"/>
                <a:cs typeface="Arial" panose="020B0604020202020204" pitchFamily="34" charset="0"/>
              </a:rPr>
              <a:t>DEMONSTRATE – windows screen capture.</a:t>
            </a:r>
          </a:p>
          <a:p>
            <a:pPr eaLnBrk="1" hangingPunct="1">
              <a:lnSpc>
                <a:spcPct val="100000"/>
              </a:lnSpc>
              <a:spcBef>
                <a:spcPct val="0"/>
              </a:spcBef>
            </a:pPr>
            <a:r>
              <a:rPr lang="en-GB" altLang="en-US" sz="1100" dirty="0" smtClean="0">
                <a:latin typeface="Arial" panose="020B0604020202020204" pitchFamily="34" charset="0"/>
                <a:cs typeface="Arial" panose="020B0604020202020204" pitchFamily="34" charset="0"/>
              </a:rPr>
              <a:t>With desired item/website in view press SCREEN PRINT, on keyboard. Open Word and right click and PASTE. Hold CTRL, ALT and press PRNT SCRN you will only capture the active window</a:t>
            </a:r>
          </a:p>
          <a:p>
            <a:pPr eaLnBrk="1" hangingPunct="1">
              <a:lnSpc>
                <a:spcPct val="100000"/>
              </a:lnSpc>
              <a:spcBef>
                <a:spcPct val="0"/>
              </a:spcBef>
            </a:pPr>
            <a:endParaRPr lang="en-GB" altLang="en-US" sz="1100" dirty="0" smtClean="0">
              <a:latin typeface="Arial" panose="020B0604020202020204" pitchFamily="34" charset="0"/>
              <a:cs typeface="Arial" panose="020B0604020202020204" pitchFamily="34" charset="0"/>
            </a:endParaRPr>
          </a:p>
          <a:p>
            <a:pPr eaLnBrk="1" hangingPunct="1">
              <a:lnSpc>
                <a:spcPct val="100000"/>
              </a:lnSpc>
              <a:spcBef>
                <a:spcPct val="0"/>
              </a:spcBef>
            </a:pPr>
            <a:r>
              <a:rPr lang="en-GB" altLang="en-US" sz="1100" dirty="0" smtClean="0">
                <a:latin typeface="Arial" panose="020B0604020202020204" pitchFamily="34" charset="0"/>
                <a:cs typeface="Arial" panose="020B0604020202020204" pitchFamily="34" charset="0"/>
              </a:rPr>
              <a:t>Or to capture specific part of a screen. Press PRT SCRN on the desired page, then open PAINT, within our PNN system and PASTE into the blank screen. Click on select square and then rectangle and cut out the desired area of the screen.  SAVE to the desired location.</a:t>
            </a:r>
          </a:p>
          <a:p>
            <a:pPr eaLnBrk="1" hangingPunct="1">
              <a:lnSpc>
                <a:spcPct val="100000"/>
              </a:lnSpc>
              <a:spcBef>
                <a:spcPct val="0"/>
              </a:spcBef>
            </a:pPr>
            <a:endParaRPr lang="en-GB" altLang="en-US" sz="1100" dirty="0" smtClean="0">
              <a:latin typeface="Arial" panose="020B0604020202020204" pitchFamily="34" charset="0"/>
              <a:cs typeface="Arial" panose="020B0604020202020204" pitchFamily="34" charset="0"/>
            </a:endParaRPr>
          </a:p>
          <a:p>
            <a:pPr eaLnBrk="1" hangingPunct="1">
              <a:lnSpc>
                <a:spcPct val="100000"/>
              </a:lnSpc>
              <a:spcBef>
                <a:spcPct val="0"/>
              </a:spcBef>
            </a:pPr>
            <a:r>
              <a:rPr lang="en-GB" altLang="en-US" sz="1100" dirty="0" smtClean="0">
                <a:latin typeface="Arial" panose="020B0604020202020204" pitchFamily="34" charset="0"/>
                <a:cs typeface="Arial" panose="020B0604020202020204" pitchFamily="34" charset="0"/>
              </a:rPr>
              <a:t>Use Snipping</a:t>
            </a:r>
            <a:r>
              <a:rPr lang="en-GB" altLang="en-US" sz="1100" baseline="0" dirty="0" smtClean="0">
                <a:latin typeface="Arial" panose="020B0604020202020204" pitchFamily="34" charset="0"/>
                <a:cs typeface="Arial" panose="020B0604020202020204" pitchFamily="34" charset="0"/>
              </a:rPr>
              <a:t> Tool in Windows 10 – Start Button &gt; Type “snip” in search bar &gt; Select “Snipping Tool” – follow on screen instructions</a:t>
            </a:r>
            <a:endParaRPr lang="en-GB" altLang="en-US" sz="1100" dirty="0" smtClean="0">
              <a:latin typeface="Arial" panose="020B0604020202020204" pitchFamily="34" charset="0"/>
              <a:cs typeface="Arial" panose="020B0604020202020204" pitchFamily="34" charset="0"/>
            </a:endParaRPr>
          </a:p>
          <a:p>
            <a:pPr eaLnBrk="1" hangingPunct="1">
              <a:lnSpc>
                <a:spcPct val="100000"/>
              </a:lnSpc>
              <a:spcBef>
                <a:spcPct val="0"/>
              </a:spcBef>
            </a:pPr>
            <a:endParaRPr lang="en-GB" altLang="en-US" sz="11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lang="en-GB" sz="1100" kern="1200" dirty="0" smtClean="0">
                <a:solidFill>
                  <a:schemeClr val="tx1"/>
                </a:solidFill>
                <a:effectLst/>
                <a:latin typeface="Arial" panose="020B0604020202020204" pitchFamily="34" charset="0"/>
                <a:ea typeface="+mn-ea"/>
                <a:cs typeface="Arial" panose="020B0604020202020204" pitchFamily="34" charset="0"/>
              </a:rPr>
              <a:t>Facilitate discussion on exhibiting (references &amp; statement)</a:t>
            </a:r>
          </a:p>
          <a:p>
            <a:pPr eaLnBrk="1" hangingPunct="1">
              <a:lnSpc>
                <a:spcPct val="100000"/>
              </a:lnSpc>
              <a:spcBef>
                <a:spcPct val="0"/>
              </a:spcBef>
            </a:pPr>
            <a:r>
              <a:rPr lang="en-GB" altLang="en-US" sz="1100" dirty="0" smtClean="0">
                <a:latin typeface="Arial" panose="020B0604020202020204" pitchFamily="34" charset="0"/>
                <a:cs typeface="Arial" panose="020B0604020202020204" pitchFamily="34" charset="0"/>
              </a:rPr>
              <a:t>EXHIBITING – </a:t>
            </a:r>
          </a:p>
          <a:p>
            <a:pPr eaLnBrk="1" hangingPunct="1">
              <a:lnSpc>
                <a:spcPct val="100000"/>
              </a:lnSpc>
              <a:spcBef>
                <a:spcPct val="0"/>
              </a:spcBef>
            </a:pPr>
            <a:r>
              <a:rPr lang="en-GB" altLang="en-US" sz="1100" dirty="0" smtClean="0">
                <a:latin typeface="Arial" panose="020B0604020202020204" pitchFamily="34" charset="0"/>
                <a:cs typeface="Arial" panose="020B0604020202020204" pitchFamily="34" charset="0"/>
              </a:rPr>
              <a:t>CMJ1 – full screen print</a:t>
            </a:r>
          </a:p>
          <a:p>
            <a:pPr eaLnBrk="1" hangingPunct="1">
              <a:lnSpc>
                <a:spcPct val="100000"/>
              </a:lnSpc>
              <a:spcBef>
                <a:spcPct val="0"/>
              </a:spcBef>
            </a:pPr>
            <a:r>
              <a:rPr lang="en-GB" altLang="en-US" sz="1100" dirty="0" smtClean="0">
                <a:latin typeface="Arial" panose="020B0604020202020204" pitchFamily="34" charset="0"/>
                <a:cs typeface="Arial" panose="020B0604020202020204" pitchFamily="34" charset="0"/>
              </a:rPr>
              <a:t>CMJ2 – Full page minus threat</a:t>
            </a:r>
            <a:r>
              <a:rPr lang="en-GB" altLang="en-US" sz="1100" baseline="0" dirty="0" smtClean="0">
                <a:latin typeface="Arial" panose="020B0604020202020204" pitchFamily="34" charset="0"/>
                <a:cs typeface="Arial" panose="020B0604020202020204" pitchFamily="34" charset="0"/>
              </a:rPr>
              <a:t> (cut out)</a:t>
            </a:r>
          </a:p>
          <a:p>
            <a:pPr eaLnBrk="1" hangingPunct="1">
              <a:lnSpc>
                <a:spcPct val="100000"/>
              </a:lnSpc>
              <a:spcBef>
                <a:spcPct val="0"/>
              </a:spcBef>
            </a:pPr>
            <a:r>
              <a:rPr lang="en-GB" altLang="en-US" sz="1100" baseline="0" dirty="0" smtClean="0">
                <a:latin typeface="Arial" panose="020B0604020202020204" pitchFamily="34" charset="0"/>
                <a:cs typeface="Arial" panose="020B0604020202020204" pitchFamily="34" charset="0"/>
              </a:rPr>
              <a:t>CMJ3 – Threat (paste this alone)</a:t>
            </a:r>
            <a:endParaRPr lang="en-GB" altLang="en-US" sz="1100" dirty="0" smtClean="0">
              <a:latin typeface="Arial" panose="020B0604020202020204" pitchFamily="34" charset="0"/>
              <a:cs typeface="Arial" panose="020B0604020202020204" pitchFamily="34" charset="0"/>
            </a:endParaRPr>
          </a:p>
          <a:p>
            <a:endParaRPr lang="en-GB" dirty="0" smtClean="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38</a:t>
            </a:fld>
            <a:endParaRPr lang="en-GB"/>
          </a:p>
        </p:txBody>
      </p:sp>
    </p:spTree>
    <p:extLst>
      <p:ext uri="{BB962C8B-B14F-4D97-AF65-F5344CB8AC3E}">
        <p14:creationId xmlns:p14="http://schemas.microsoft.com/office/powerpoint/2010/main" val="369160998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fontAlgn="auto" hangingPunct="1">
              <a:spcBef>
                <a:spcPts val="0"/>
              </a:spcBef>
              <a:spcAft>
                <a:spcPts val="0"/>
              </a:spcAft>
              <a:defRPr/>
            </a:pPr>
            <a:r>
              <a:rPr lang="en-GB" altLang="en-US" sz="1100" dirty="0" smtClean="0">
                <a:latin typeface="Arial" panose="020B0604020202020204" pitchFamily="34" charset="0"/>
                <a:cs typeface="Arial" panose="020B0604020202020204" pitchFamily="34" charset="0"/>
              </a:rPr>
              <a:t>THERE ARE SIMPLE ACTIONS THAT THE FIRST RESPONDER CAN COMPLETE TO SECURE AND PRESERVE EVIDENCE.</a:t>
            </a:r>
          </a:p>
          <a:p>
            <a:pPr eaLnBrk="1" fontAlgn="auto" hangingPunct="1">
              <a:spcBef>
                <a:spcPts val="0"/>
              </a:spcBef>
              <a:spcAft>
                <a:spcPts val="0"/>
              </a:spcAft>
              <a:defRPr/>
            </a:pPr>
            <a:r>
              <a:rPr lang="en-GB" altLang="en-US" sz="1100" dirty="0" smtClean="0">
                <a:latin typeface="Arial" panose="020B0604020202020204" pitchFamily="34" charset="0"/>
                <a:cs typeface="Arial" panose="020B0604020202020204" pitchFamily="34" charset="0"/>
              </a:rPr>
              <a:t>THE DATA BEHIND AN E MAIL WILL SHOW YOU ITS JOURNEY FROM ITS SENDER TO RECEIVER AS WELL AS POTENTIAL OTHER VALUABLE EVIDENTIAL OPPORTUNITIES .</a:t>
            </a:r>
          </a:p>
          <a:p>
            <a:pPr eaLnBrk="1" fontAlgn="auto" hangingPunct="1">
              <a:spcBef>
                <a:spcPts val="0"/>
              </a:spcBef>
              <a:spcAft>
                <a:spcPts val="0"/>
              </a:spcAft>
              <a:defRPr/>
            </a:pPr>
            <a:r>
              <a:rPr lang="en-GB" altLang="en-US" sz="1100" dirty="0" smtClean="0">
                <a:latin typeface="Arial" panose="020B0604020202020204" pitchFamily="34" charset="0"/>
                <a:cs typeface="Arial" panose="020B0604020202020204" pitchFamily="34" charset="0"/>
              </a:rPr>
              <a:t>THIS IS WHAT WE SEEK TO BE ABLE TO ACHIEVE FROM THIS SESSION.</a:t>
            </a:r>
          </a:p>
          <a:p>
            <a:pPr eaLnBrk="1" fontAlgn="auto" hangingPunct="1">
              <a:spcBef>
                <a:spcPts val="0"/>
              </a:spcBef>
              <a:spcAft>
                <a:spcPts val="0"/>
              </a:spcAft>
              <a:defRPr/>
            </a:pPr>
            <a:endParaRPr lang="en-GB" altLang="en-US" sz="1100" dirty="0" smtClean="0">
              <a:latin typeface="Arial" panose="020B0604020202020204" pitchFamily="34" charset="0"/>
              <a:cs typeface="Arial" panose="020B0604020202020204" pitchFamily="34" charset="0"/>
            </a:endParaRPr>
          </a:p>
          <a:p>
            <a:pPr marL="228600" indent="-228600" eaLnBrk="1" fontAlgn="auto" hangingPunct="1">
              <a:spcBef>
                <a:spcPts val="0"/>
              </a:spcBef>
              <a:spcAft>
                <a:spcPts val="0"/>
              </a:spcAft>
              <a:buFontTx/>
              <a:buAutoNum type="arabicParenR"/>
              <a:defRPr/>
            </a:pPr>
            <a:r>
              <a:rPr lang="en-GB" altLang="en-US" sz="1100" dirty="0" smtClean="0">
                <a:latin typeface="Arial" panose="020B0604020202020204" pitchFamily="34" charset="0"/>
                <a:cs typeface="Arial" panose="020B0604020202020204" pitchFamily="34" charset="0"/>
              </a:rPr>
              <a:t>LOCATE – we will show you how to extend an e mail to view the hidden data.</a:t>
            </a:r>
          </a:p>
          <a:p>
            <a:pPr marL="228600" indent="-228600" eaLnBrk="1" fontAlgn="auto" hangingPunct="1">
              <a:spcBef>
                <a:spcPts val="0"/>
              </a:spcBef>
              <a:spcAft>
                <a:spcPts val="0"/>
              </a:spcAft>
              <a:buFontTx/>
              <a:buAutoNum type="arabicParenR"/>
              <a:defRPr/>
            </a:pPr>
            <a:r>
              <a:rPr lang="en-GB" altLang="en-US" sz="1100" dirty="0" smtClean="0">
                <a:latin typeface="Arial" panose="020B0604020202020204" pitchFamily="34" charset="0"/>
                <a:cs typeface="Arial" panose="020B0604020202020204" pitchFamily="34" charset="0"/>
              </a:rPr>
              <a:t>SECURE -  how to secure the information you find,</a:t>
            </a:r>
          </a:p>
          <a:p>
            <a:pPr marL="228600" indent="-228600" eaLnBrk="1" fontAlgn="auto" hangingPunct="1">
              <a:spcBef>
                <a:spcPts val="0"/>
              </a:spcBef>
              <a:spcAft>
                <a:spcPts val="0"/>
              </a:spcAft>
              <a:buFontTx/>
              <a:buAutoNum type="arabicParenR"/>
              <a:defRPr/>
            </a:pPr>
            <a:r>
              <a:rPr lang="en-GB" altLang="en-US" sz="1100" dirty="0" smtClean="0">
                <a:latin typeface="Arial" panose="020B0604020202020204" pitchFamily="34" charset="0"/>
                <a:cs typeface="Arial" panose="020B0604020202020204" pitchFamily="34" charset="0"/>
              </a:rPr>
              <a:t>PRESERVE – how to preserve the information.</a:t>
            </a:r>
          </a:p>
          <a:p>
            <a:pPr marL="228600" indent="-228600" eaLnBrk="1" fontAlgn="auto" hangingPunct="1">
              <a:spcBef>
                <a:spcPts val="0"/>
              </a:spcBef>
              <a:spcAft>
                <a:spcPts val="0"/>
              </a:spcAft>
              <a:buFontTx/>
              <a:buAutoNum type="arabicParenR"/>
              <a:defRPr/>
            </a:pPr>
            <a:r>
              <a:rPr lang="en-GB" altLang="en-US" sz="1100" dirty="0" smtClean="0">
                <a:latin typeface="Arial" panose="020B0604020202020204" pitchFamily="34" charset="0"/>
                <a:cs typeface="Arial" panose="020B0604020202020204" pitchFamily="34" charset="0"/>
              </a:rPr>
              <a:t>SPOC – who will be able to assist with the information you have gained.</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39</a:t>
            </a:fld>
            <a:endParaRPr lang="en-GB"/>
          </a:p>
        </p:txBody>
      </p:sp>
    </p:spTree>
    <p:extLst>
      <p:ext uri="{BB962C8B-B14F-4D97-AF65-F5344CB8AC3E}">
        <p14:creationId xmlns:p14="http://schemas.microsoft.com/office/powerpoint/2010/main" val="223406032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Show</a:t>
            </a:r>
            <a:r>
              <a:rPr lang="en-GB" sz="1100" baseline="0" dirty="0" smtClean="0">
                <a:latin typeface="Arial" panose="020B0604020202020204" pitchFamily="34" charset="0"/>
                <a:cs typeface="Arial" panose="020B0604020202020204" pitchFamily="34" charset="0"/>
              </a:rPr>
              <a:t> on own email how to locate –</a:t>
            </a:r>
          </a:p>
          <a:p>
            <a:endParaRPr lang="en-GB" sz="1100" baseline="0" dirty="0" smtClean="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baseline="0" dirty="0" smtClean="0">
                <a:latin typeface="Arial" panose="020B0604020202020204" pitchFamily="34" charset="0"/>
                <a:cs typeface="Arial" panose="020B0604020202020204" pitchFamily="34" charset="0"/>
              </a:rPr>
              <a:t>Open email, double click to open full screen </a:t>
            </a:r>
          </a:p>
          <a:p>
            <a:pPr marL="171450" indent="-171450">
              <a:buFont typeface="Arial" panose="020B0604020202020204" pitchFamily="34" charset="0"/>
              <a:buChar char="•"/>
            </a:pPr>
            <a:r>
              <a:rPr lang="en-GB" sz="1100" baseline="0" dirty="0" smtClean="0">
                <a:latin typeface="Arial" panose="020B0604020202020204" pitchFamily="34" charset="0"/>
                <a:cs typeface="Arial" panose="020B0604020202020204" pitchFamily="34" charset="0"/>
              </a:rPr>
              <a:t>File</a:t>
            </a:r>
          </a:p>
          <a:p>
            <a:pPr marL="171450" indent="-171450">
              <a:buFont typeface="Arial" panose="020B0604020202020204" pitchFamily="34" charset="0"/>
              <a:buChar char="•"/>
            </a:pPr>
            <a:r>
              <a:rPr lang="en-GB" sz="1100" baseline="0" dirty="0" smtClean="0">
                <a:latin typeface="Arial" panose="020B0604020202020204" pitchFamily="34" charset="0"/>
                <a:cs typeface="Arial" panose="020B0604020202020204" pitchFamily="34" charset="0"/>
              </a:rPr>
              <a:t>Properties</a:t>
            </a:r>
          </a:p>
          <a:p>
            <a:pPr marL="171450" indent="-171450">
              <a:buFont typeface="Arial" panose="020B0604020202020204" pitchFamily="34" charset="0"/>
              <a:buChar char="•"/>
            </a:pPr>
            <a:r>
              <a:rPr lang="en-GB" sz="1100" baseline="0" dirty="0" smtClean="0">
                <a:latin typeface="Arial" panose="020B0604020202020204" pitchFamily="34" charset="0"/>
                <a:cs typeface="Arial" panose="020B0604020202020204" pitchFamily="34" charset="0"/>
              </a:rPr>
              <a:t>Copy and past the ‘internet headers’ into a word document</a:t>
            </a:r>
          </a:p>
          <a:p>
            <a:pPr marL="0" indent="0">
              <a:buFont typeface="Arial" panose="020B0604020202020204" pitchFamily="34" charset="0"/>
              <a:buNone/>
            </a:pPr>
            <a:endParaRPr lang="en-GB" sz="1100" baseline="0" dirty="0" smtClean="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sz="1100" baseline="0" dirty="0" smtClean="0">
                <a:latin typeface="Arial" panose="020B0604020202020204" pitchFamily="34" charset="0"/>
                <a:cs typeface="Arial" panose="020B0604020202020204" pitchFamily="34" charset="0"/>
              </a:rPr>
              <a:t>Explain that the digital information may appear to be gibberish to us but lots of data available about the email to the trained eye – Shows Audit Trail of the email from address to address.</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40</a:t>
            </a:fld>
            <a:endParaRPr lang="en-GB"/>
          </a:p>
        </p:txBody>
      </p:sp>
    </p:spTree>
    <p:extLst>
      <p:ext uri="{BB962C8B-B14F-4D97-AF65-F5344CB8AC3E}">
        <p14:creationId xmlns:p14="http://schemas.microsoft.com/office/powerpoint/2010/main" val="267575424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Discuss</a:t>
            </a:r>
            <a:r>
              <a:rPr lang="en-GB" sz="1100" baseline="0" dirty="0" smtClean="0">
                <a:latin typeface="Arial" panose="020B0604020202020204" pitchFamily="34" charset="0"/>
                <a:cs typeface="Arial" panose="020B0604020202020204" pitchFamily="34" charset="0"/>
              </a:rPr>
              <a:t> security of passwords</a:t>
            </a:r>
          </a:p>
          <a:p>
            <a:endParaRPr lang="en-GB" sz="1100" baseline="0" dirty="0" smtClean="0">
              <a:latin typeface="Arial" panose="020B0604020202020204" pitchFamily="34" charset="0"/>
              <a:cs typeface="Arial" panose="020B0604020202020204" pitchFamily="34" charset="0"/>
            </a:endParaRPr>
          </a:p>
          <a:p>
            <a:r>
              <a:rPr lang="en-GB" sz="1100" kern="1200" dirty="0" smtClean="0">
                <a:solidFill>
                  <a:schemeClr val="tx1"/>
                </a:solidFill>
                <a:effectLst/>
                <a:latin typeface="Arial" panose="020B0604020202020204" pitchFamily="34" charset="0"/>
                <a:ea typeface="+mn-ea"/>
                <a:cs typeface="Arial" panose="020B0604020202020204" pitchFamily="34" charset="0"/>
              </a:rPr>
              <a:t>Facilitate discussion around responsibility for keeping personal and force data secure. Discuss strong password choice (i.e. using mix of upper and lowercase, numbers, characters) but using tricks to make them memorable – 1</a:t>
            </a:r>
            <a:r>
              <a:rPr lang="en-GB" sz="1100" kern="1200" baseline="30000" dirty="0" smtClean="0">
                <a:solidFill>
                  <a:schemeClr val="tx1"/>
                </a:solidFill>
                <a:effectLst/>
                <a:latin typeface="Arial" panose="020B0604020202020204" pitchFamily="34" charset="0"/>
                <a:ea typeface="+mn-ea"/>
                <a:cs typeface="Arial" panose="020B0604020202020204" pitchFamily="34" charset="0"/>
              </a:rPr>
              <a:t>st</a:t>
            </a:r>
            <a:r>
              <a:rPr lang="en-GB" sz="1100" kern="1200" dirty="0" smtClean="0">
                <a:solidFill>
                  <a:schemeClr val="tx1"/>
                </a:solidFill>
                <a:effectLst/>
                <a:latin typeface="Arial" panose="020B0604020202020204" pitchFamily="34" charset="0"/>
                <a:ea typeface="+mn-ea"/>
                <a:cs typeface="Arial" panose="020B0604020202020204" pitchFamily="34" charset="0"/>
              </a:rPr>
              <a:t> letter from each word of a sentence – Prefaced by First and Last letter of website and * - finish with number of letters in website</a:t>
            </a:r>
          </a:p>
          <a:p>
            <a:r>
              <a:rPr lang="en-GB" sz="1100" kern="1200" dirty="0" smtClean="0">
                <a:solidFill>
                  <a:schemeClr val="tx1"/>
                </a:solidFill>
                <a:effectLst/>
                <a:latin typeface="Arial" panose="020B0604020202020204" pitchFamily="34" charset="0"/>
                <a:ea typeface="+mn-ea"/>
                <a:cs typeface="Arial" panose="020B0604020202020204" pitchFamily="34" charset="0"/>
              </a:rPr>
              <a:t> </a:t>
            </a:r>
          </a:p>
          <a:p>
            <a:r>
              <a:rPr lang="en-GB" sz="1100" kern="1200" dirty="0" smtClean="0">
                <a:solidFill>
                  <a:schemeClr val="tx1"/>
                </a:solidFill>
                <a:effectLst/>
                <a:latin typeface="Arial" panose="020B0604020202020204" pitchFamily="34" charset="0"/>
                <a:ea typeface="+mn-ea"/>
                <a:cs typeface="Arial" panose="020B0604020202020204" pitchFamily="34" charset="0"/>
              </a:rPr>
              <a:t>e.g. For Facebook (8 letters) - I drive to work at unit 3 becomes “</a:t>
            </a:r>
            <a:r>
              <a:rPr lang="en-GB" sz="1100" kern="1200" dirty="0" err="1" smtClean="0">
                <a:solidFill>
                  <a:schemeClr val="tx1"/>
                </a:solidFill>
                <a:effectLst/>
                <a:latin typeface="Arial" panose="020B0604020202020204" pitchFamily="34" charset="0"/>
                <a:ea typeface="+mn-ea"/>
                <a:cs typeface="Arial" panose="020B0604020202020204" pitchFamily="34" charset="0"/>
              </a:rPr>
              <a:t>Fk</a:t>
            </a:r>
            <a:r>
              <a:rPr lang="en-GB" sz="1100" kern="1200" dirty="0" smtClean="0">
                <a:solidFill>
                  <a:schemeClr val="tx1"/>
                </a:solidFill>
                <a:effectLst/>
                <a:latin typeface="Arial" panose="020B0604020202020204" pitchFamily="34" charset="0"/>
                <a:ea typeface="+mn-ea"/>
                <a:cs typeface="Arial" panose="020B0604020202020204" pitchFamily="34" charset="0"/>
              </a:rPr>
              <a:t>*IdTwAuT8”</a:t>
            </a:r>
          </a:p>
          <a:p>
            <a:endParaRPr lang="en-GB" sz="1100" baseline="0" dirty="0" smtClean="0">
              <a:latin typeface="Arial" panose="020B0604020202020204" pitchFamily="34" charset="0"/>
              <a:cs typeface="Arial" panose="020B0604020202020204" pitchFamily="34" charset="0"/>
            </a:endParaRPr>
          </a:p>
          <a:p>
            <a:endParaRPr lang="en-GB" sz="1100" baseline="0" dirty="0" smtClean="0">
              <a:latin typeface="Arial" panose="020B0604020202020204" pitchFamily="34" charset="0"/>
              <a:cs typeface="Arial" panose="020B0604020202020204" pitchFamily="34" charset="0"/>
            </a:endParaRPr>
          </a:p>
          <a:p>
            <a:r>
              <a:rPr lang="en-GB" sz="1100" baseline="0" dirty="0" smtClean="0">
                <a:latin typeface="Arial" panose="020B0604020202020204" pitchFamily="34" charset="0"/>
                <a:cs typeface="Arial" panose="020B0604020202020204" pitchFamily="34" charset="0"/>
              </a:rPr>
              <a:t>How many put their real password in the link?</a:t>
            </a:r>
          </a:p>
          <a:p>
            <a:r>
              <a:rPr lang="en-GB" sz="1100" baseline="0" dirty="0" smtClean="0">
                <a:latin typeface="Arial" panose="020B0604020202020204" pitchFamily="34" charset="0"/>
                <a:cs typeface="Arial" panose="020B0604020202020204" pitchFamily="34" charset="0"/>
              </a:rPr>
              <a:t>What if it was a fake ? - I would now have all their passwords!!</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41</a:t>
            </a:fld>
            <a:endParaRPr lang="en-GB"/>
          </a:p>
        </p:txBody>
      </p:sp>
    </p:spTree>
    <p:extLst>
      <p:ext uri="{BB962C8B-B14F-4D97-AF65-F5344CB8AC3E}">
        <p14:creationId xmlns:p14="http://schemas.microsoft.com/office/powerpoint/2010/main" val="414415734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kern="1200" dirty="0" smtClean="0">
                <a:solidFill>
                  <a:schemeClr val="tx1"/>
                </a:solidFill>
                <a:effectLst/>
                <a:latin typeface="Arial" panose="020B0604020202020204" pitchFamily="34" charset="0"/>
                <a:ea typeface="+mn-ea"/>
                <a:cs typeface="Arial" panose="020B0604020202020204" pitchFamily="34" charset="0"/>
              </a:rPr>
              <a:t>External Trainer to follow – </a:t>
            </a:r>
            <a:r>
              <a:rPr lang="en-GB" sz="1100" kern="1200" dirty="0" err="1" smtClean="0">
                <a:solidFill>
                  <a:schemeClr val="tx1"/>
                </a:solidFill>
                <a:effectLst/>
                <a:latin typeface="Arial" panose="020B0604020202020204" pitchFamily="34" charset="0"/>
                <a:ea typeface="+mn-ea"/>
                <a:cs typeface="Arial" panose="020B0604020202020204" pitchFamily="34" charset="0"/>
              </a:rPr>
              <a:t>Tarian</a:t>
            </a:r>
            <a:r>
              <a:rPr lang="en-GB" sz="1100" kern="1200" dirty="0" smtClean="0">
                <a:solidFill>
                  <a:schemeClr val="tx1"/>
                </a:solidFill>
                <a:effectLst/>
                <a:latin typeface="Arial" panose="020B0604020202020204" pitchFamily="34" charset="0"/>
                <a:ea typeface="+mn-ea"/>
                <a:cs typeface="Arial" panose="020B0604020202020204" pitchFamily="34" charset="0"/>
              </a:rPr>
              <a:t> Prevent Cybercrime team</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42</a:t>
            </a:fld>
            <a:endParaRPr lang="en-GB"/>
          </a:p>
        </p:txBody>
      </p:sp>
    </p:spTree>
    <p:extLst>
      <p:ext uri="{BB962C8B-B14F-4D97-AF65-F5344CB8AC3E}">
        <p14:creationId xmlns:p14="http://schemas.microsoft.com/office/powerpoint/2010/main" val="4557804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06/03/2019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06/03/2019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06/03/2019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06/03/2019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par>
    </p:tnLs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hyperlink" Target="https://youtu.be/_UOK7aRmUtw" TargetMode="Externa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9.tiff"/></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microsoft.com/office/2007/relationships/hdphoto" Target="../media/hdphoto1.wdp"/><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tiff"/></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7.tiff"/></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7"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25.png"/><Relationship Id="rId5" Type="http://schemas.openxmlformats.org/officeDocument/2006/relationships/image" Target="../media/image8.png"/><Relationship Id="rId4" Type="http://schemas.openxmlformats.org/officeDocument/2006/relationships/hyperlink" Target="https://youtu.be/jottDMuLesU"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28.png"/></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29.png"/></Relationships>
</file>

<file path=ppt/slides/_rels/slide2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30.jpeg"/></Relationships>
</file>

<file path=ppt/slides/_rels/slide23.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3.jpg"/><Relationship Id="rId7" Type="http://schemas.openxmlformats.org/officeDocument/2006/relationships/image" Target="../media/image34.png"/><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jpg"/></Relationships>
</file>

<file path=ppt/slides/_rels/slide2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36.png"/></Relationships>
</file>

<file path=ppt/slides/_rels/slide2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37.png"/></Relationships>
</file>

<file path=ppt/slides/_rels/slide2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openxmlformats.org/officeDocument/2006/relationships/image" Target="../media/image38.png"/></Relationships>
</file>

<file path=ppt/slides/_rels/slide2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image" Target="../media/image3.jpg"/><Relationship Id="rId7" Type="http://schemas.openxmlformats.org/officeDocument/2006/relationships/image" Target="../media/image42.png"/><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image" Target="../media/image39.png"/><Relationship Id="rId9" Type="http://schemas.openxmlformats.org/officeDocument/2006/relationships/image" Target="../media/image44.png"/></Relationships>
</file>

<file path=ppt/slides/_rels/slide3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3.xml"/><Relationship Id="rId1" Type="http://schemas.openxmlformats.org/officeDocument/2006/relationships/slideLayout" Target="../slideLayouts/slideLayout7.xml"/><Relationship Id="rId4" Type="http://schemas.openxmlformats.org/officeDocument/2006/relationships/image" Target="../media/image45.png"/></Relationships>
</file>

<file path=ppt/slides/_rels/slide3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4.xml"/><Relationship Id="rId1" Type="http://schemas.openxmlformats.org/officeDocument/2006/relationships/slideLayout" Target="../slideLayouts/slideLayout7.xml"/><Relationship Id="rId4" Type="http://schemas.openxmlformats.org/officeDocument/2006/relationships/image" Target="../media/image46.png"/></Relationships>
</file>

<file path=ppt/slides/_rels/slide3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8.xml"/><Relationship Id="rId1" Type="http://schemas.openxmlformats.org/officeDocument/2006/relationships/slideLayout" Target="../slideLayouts/slideLayout7.xml"/><Relationship Id="rId4" Type="http://schemas.openxmlformats.org/officeDocument/2006/relationships/image" Target="../media/image47.png"/></Relationships>
</file>

<file path=ppt/slides/_rels/slide3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9.xml"/><Relationship Id="rId1" Type="http://schemas.openxmlformats.org/officeDocument/2006/relationships/slideLayout" Target="../slideLayouts/slideLayout7.xml"/><Relationship Id="rId4" Type="http://schemas.openxmlformats.org/officeDocument/2006/relationships/image" Target="../media/image48.png"/></Relationships>
</file>

<file path=ppt/slides/_rels/slide4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0.xml"/><Relationship Id="rId1" Type="http://schemas.openxmlformats.org/officeDocument/2006/relationships/slideLayout" Target="../slideLayouts/slideLayout7.xml"/><Relationship Id="rId4" Type="http://schemas.openxmlformats.org/officeDocument/2006/relationships/image" Target="../media/image49.png"/></Relationships>
</file>

<file path=ppt/slides/_rels/slide4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1.xml"/><Relationship Id="rId1" Type="http://schemas.openxmlformats.org/officeDocument/2006/relationships/slideLayout" Target="../slideLayouts/slideLayout7.xml"/><Relationship Id="rId4" Type="http://schemas.openxmlformats.org/officeDocument/2006/relationships/hyperlink" Target="https://howsecureismypassword.net/"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2.xml"/><Relationship Id="rId1" Type="http://schemas.openxmlformats.org/officeDocument/2006/relationships/slideLayout" Target="../slideLayouts/slideLayout7.xml"/><Relationship Id="rId4" Type="http://schemas.openxmlformats.org/officeDocument/2006/relationships/image" Target="../media/image50.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341169" y="1941105"/>
            <a:ext cx="4551903" cy="1938992"/>
          </a:xfrm>
          <a:prstGeom prst="rect">
            <a:avLst/>
          </a:prstGeom>
          <a:noFill/>
        </p:spPr>
        <p:txBody>
          <a:bodyPr wrap="square" rtlCol="0">
            <a:spAutoFit/>
          </a:bodyPr>
          <a:lstStyle/>
          <a:p>
            <a:r>
              <a:rPr lang="en-GB" sz="40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Digital Policing</a:t>
            </a:r>
          </a:p>
          <a:p>
            <a:r>
              <a:rPr lang="en-GB" sz="2000" dirty="0" smtClean="0">
                <a:solidFill>
                  <a:schemeClr val="bg1"/>
                </a:solidFill>
                <a:latin typeface="Tahoma" panose="020B0604030504040204" pitchFamily="34" charset="0"/>
                <a:ea typeface="Tahoma" panose="020B0604030504040204" pitchFamily="34" charset="0"/>
                <a:cs typeface="Tahoma" panose="020B0604030504040204" pitchFamily="34" charset="0"/>
              </a:rPr>
              <a:t>Subtitle</a:t>
            </a:r>
          </a:p>
          <a:p>
            <a:endParaRPr lang="en-GB" sz="2000" dirty="0">
              <a:solidFill>
                <a:schemeClr val="bg1"/>
              </a:solidFill>
              <a:latin typeface="Tahoma" panose="020B0604030504040204" pitchFamily="34" charset="0"/>
              <a:ea typeface="Tahoma" panose="020B0604030504040204" pitchFamily="34" charset="0"/>
              <a:cs typeface="Tahoma" panose="020B0604030504040204" pitchFamily="34" charset="0"/>
            </a:endParaRPr>
          </a:p>
          <a:p>
            <a:r>
              <a:rPr lang="en-GB" sz="1600" dirty="0" smtClean="0">
                <a:solidFill>
                  <a:schemeClr val="bg1"/>
                </a:solidFill>
                <a:latin typeface="Tahoma" panose="020B0604030504040204" pitchFamily="34" charset="0"/>
                <a:ea typeface="Tahoma" panose="020B0604030504040204" pitchFamily="34" charset="0"/>
                <a:cs typeface="Tahoma" panose="020B0604030504040204" pitchFamily="34" charset="0"/>
              </a:rPr>
              <a:t>Speaker</a:t>
            </a:r>
          </a:p>
          <a:p>
            <a:endParaRPr lang="en-GB" sz="2000"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115933" y="104420"/>
            <a:ext cx="792549" cy="957155"/>
          </a:xfrm>
          <a:prstGeom prst="rect">
            <a:avLst/>
          </a:prstGeom>
        </p:spPr>
      </p:pic>
    </p:spTree>
    <p:extLst>
      <p:ext uri="{BB962C8B-B14F-4D97-AF65-F5344CB8AC3E}">
        <p14:creationId xmlns:p14="http://schemas.microsoft.com/office/powerpoint/2010/main" val="398145845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1181100" y="1126360"/>
            <a:ext cx="5715000" cy="3333750"/>
          </a:xfrm>
          <a:prstGeom prst="rect">
            <a:avLst/>
          </a:prstGeom>
        </p:spPr>
      </p:pic>
      <p:sp>
        <p:nvSpPr>
          <p:cNvPr id="3" name="TextBox 2"/>
          <p:cNvSpPr txBox="1"/>
          <p:nvPr/>
        </p:nvSpPr>
        <p:spPr>
          <a:xfrm flipH="1">
            <a:off x="7642859" y="1362074"/>
            <a:ext cx="3040381" cy="2862322"/>
          </a:xfrm>
          <a:prstGeom prst="rect">
            <a:avLst/>
          </a:prstGeom>
          <a:noFill/>
        </p:spPr>
        <p:txBody>
          <a:bodyPr wrap="square" rtlCol="0">
            <a:spAutoFit/>
          </a:bodyPr>
          <a:lstStyle/>
          <a:p>
            <a:pPr algn="ctr"/>
            <a:r>
              <a:rPr lang="en-GB" sz="3600" b="1" dirty="0" smtClean="0">
                <a:solidFill>
                  <a:srgbClr val="002060"/>
                </a:solidFill>
                <a:latin typeface="Arial" panose="020B0604020202020204" pitchFamily="34" charset="0"/>
                <a:cs typeface="Arial" panose="020B0604020202020204" pitchFamily="34" charset="0"/>
              </a:rPr>
              <a:t>Vision</a:t>
            </a:r>
          </a:p>
          <a:p>
            <a:pPr algn="ctr"/>
            <a:endParaRPr lang="en-GB" sz="3600" b="1" dirty="0">
              <a:solidFill>
                <a:srgbClr val="002060"/>
              </a:solidFill>
              <a:latin typeface="Arial" panose="020B0604020202020204" pitchFamily="34" charset="0"/>
              <a:cs typeface="Arial" panose="020B0604020202020204" pitchFamily="34" charset="0"/>
            </a:endParaRPr>
          </a:p>
          <a:p>
            <a:pPr algn="ctr"/>
            <a:r>
              <a:rPr lang="en-GB" sz="3600" b="1" dirty="0" smtClean="0">
                <a:solidFill>
                  <a:srgbClr val="002060"/>
                </a:solidFill>
                <a:latin typeface="Arial" panose="020B0604020202020204" pitchFamily="34" charset="0"/>
                <a:cs typeface="Arial" panose="020B0604020202020204" pitchFamily="34" charset="0"/>
              </a:rPr>
              <a:t>Mission</a:t>
            </a:r>
          </a:p>
          <a:p>
            <a:pPr algn="ctr"/>
            <a:endParaRPr lang="en-GB" sz="3600" b="1" dirty="0">
              <a:solidFill>
                <a:srgbClr val="002060"/>
              </a:solidFill>
              <a:latin typeface="Arial" panose="020B0604020202020204" pitchFamily="34" charset="0"/>
              <a:cs typeface="Arial" panose="020B0604020202020204" pitchFamily="34" charset="0"/>
            </a:endParaRPr>
          </a:p>
          <a:p>
            <a:pPr algn="ctr"/>
            <a:r>
              <a:rPr lang="en-GB" sz="3600" b="1" dirty="0" smtClean="0">
                <a:solidFill>
                  <a:srgbClr val="002060"/>
                </a:solidFill>
                <a:latin typeface="Arial" panose="020B0604020202020204" pitchFamily="34" charset="0"/>
                <a:cs typeface="Arial" panose="020B0604020202020204" pitchFamily="34" charset="0"/>
              </a:rPr>
              <a:t>Values </a:t>
            </a:r>
            <a:endParaRPr lang="en-GB" sz="3600" b="1" dirty="0">
              <a:solidFill>
                <a:srgbClr val="002060"/>
              </a:solidFill>
              <a:latin typeface="Arial" panose="020B0604020202020204" pitchFamily="34" charset="0"/>
              <a:cs typeface="Arial" panose="020B0604020202020204" pitchFamily="34" charset="0"/>
            </a:endParaRPr>
          </a:p>
        </p:txBody>
      </p:sp>
      <p:sp>
        <p:nvSpPr>
          <p:cNvPr id="4" name="TextBox 3"/>
          <p:cNvSpPr txBox="1"/>
          <p:nvPr/>
        </p:nvSpPr>
        <p:spPr>
          <a:xfrm>
            <a:off x="1476375" y="5229222"/>
            <a:ext cx="8820149" cy="523220"/>
          </a:xfrm>
          <a:prstGeom prst="rect">
            <a:avLst/>
          </a:prstGeom>
          <a:noFill/>
        </p:spPr>
        <p:txBody>
          <a:bodyPr wrap="square" rtlCol="0">
            <a:spAutoFit/>
          </a:bodyPr>
          <a:lstStyle/>
          <a:p>
            <a:pPr algn="ctr"/>
            <a:r>
              <a:rPr lang="en-GB" sz="2800" b="1" dirty="0" smtClean="0">
                <a:latin typeface="Arial" panose="020B0604020202020204" pitchFamily="34" charset="0"/>
                <a:cs typeface="Arial" panose="020B0604020202020204" pitchFamily="34" charset="0"/>
              </a:rPr>
              <a:t>Cyber Crime is a National &amp; Regional Priority </a:t>
            </a:r>
            <a:endParaRPr lang="en-GB" sz="2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98501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0" end="0"/>
                                            </p:txEl>
                                          </p:spTgt>
                                        </p:tgtEl>
                                        <p:attrNameLst>
                                          <p:attrName>style.visibility</p:attrName>
                                        </p:attrNameLst>
                                      </p:cBhvr>
                                      <p:to>
                                        <p:strVal val="visible"/>
                                      </p:to>
                                    </p:set>
                                    <p:animEffect transition="in" filter="fade">
                                      <p:cBhvr>
                                        <p:cTn id="22"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6210300" y="1562099"/>
            <a:ext cx="4080304" cy="3019425"/>
          </a:xfrm>
          <a:prstGeom prst="rect">
            <a:avLst/>
          </a:prstGeom>
          <a:ln>
            <a:solidFill>
              <a:schemeClr val="tx1"/>
            </a:solidFill>
          </a:ln>
        </p:spPr>
      </p:pic>
      <p:sp>
        <p:nvSpPr>
          <p:cNvPr id="3" name="TextBox 2"/>
          <p:cNvSpPr txBox="1"/>
          <p:nvPr/>
        </p:nvSpPr>
        <p:spPr>
          <a:xfrm>
            <a:off x="1847849" y="1086652"/>
            <a:ext cx="3343275" cy="3970318"/>
          </a:xfrm>
          <a:prstGeom prst="rect">
            <a:avLst/>
          </a:prstGeom>
          <a:noFill/>
        </p:spPr>
        <p:txBody>
          <a:bodyPr wrap="square" rtlCol="0">
            <a:spAutoFit/>
          </a:bodyPr>
          <a:lstStyle/>
          <a:p>
            <a:pPr algn="ctr"/>
            <a:r>
              <a:rPr lang="en-GB" sz="3600" b="1" dirty="0" smtClean="0">
                <a:solidFill>
                  <a:srgbClr val="002060"/>
                </a:solidFill>
                <a:latin typeface="Arial" panose="020B0604020202020204" pitchFamily="34" charset="0"/>
                <a:cs typeface="Arial" panose="020B0604020202020204" pitchFamily="34" charset="0"/>
              </a:rPr>
              <a:t>Pursue</a:t>
            </a:r>
          </a:p>
          <a:p>
            <a:pPr algn="ctr"/>
            <a:endParaRPr lang="en-GB" sz="3600" b="1" dirty="0">
              <a:solidFill>
                <a:srgbClr val="002060"/>
              </a:solidFill>
              <a:latin typeface="Arial" panose="020B0604020202020204" pitchFamily="34" charset="0"/>
              <a:cs typeface="Arial" panose="020B0604020202020204" pitchFamily="34" charset="0"/>
            </a:endParaRPr>
          </a:p>
          <a:p>
            <a:pPr algn="ctr"/>
            <a:r>
              <a:rPr lang="en-GB" sz="3600" b="1" dirty="0" smtClean="0">
                <a:solidFill>
                  <a:srgbClr val="002060"/>
                </a:solidFill>
                <a:latin typeface="Arial" panose="020B0604020202020204" pitchFamily="34" charset="0"/>
                <a:cs typeface="Arial" panose="020B0604020202020204" pitchFamily="34" charset="0"/>
              </a:rPr>
              <a:t>Prevent</a:t>
            </a:r>
          </a:p>
          <a:p>
            <a:pPr algn="ctr"/>
            <a:endParaRPr lang="en-GB" sz="3600" b="1" dirty="0">
              <a:solidFill>
                <a:srgbClr val="002060"/>
              </a:solidFill>
              <a:latin typeface="Arial" panose="020B0604020202020204" pitchFamily="34" charset="0"/>
              <a:cs typeface="Arial" panose="020B0604020202020204" pitchFamily="34" charset="0"/>
            </a:endParaRPr>
          </a:p>
          <a:p>
            <a:pPr algn="ctr"/>
            <a:r>
              <a:rPr lang="en-GB" sz="3600" b="1" dirty="0" smtClean="0">
                <a:solidFill>
                  <a:srgbClr val="002060"/>
                </a:solidFill>
                <a:latin typeface="Arial" panose="020B0604020202020204" pitchFamily="34" charset="0"/>
                <a:cs typeface="Arial" panose="020B0604020202020204" pitchFamily="34" charset="0"/>
              </a:rPr>
              <a:t>Protect</a:t>
            </a:r>
          </a:p>
          <a:p>
            <a:pPr algn="ctr"/>
            <a:endParaRPr lang="en-GB" sz="3600" b="1" dirty="0">
              <a:solidFill>
                <a:srgbClr val="002060"/>
              </a:solidFill>
              <a:latin typeface="Arial" panose="020B0604020202020204" pitchFamily="34" charset="0"/>
              <a:cs typeface="Arial" panose="020B0604020202020204" pitchFamily="34" charset="0"/>
            </a:endParaRPr>
          </a:p>
          <a:p>
            <a:pPr algn="ctr"/>
            <a:r>
              <a:rPr lang="en-GB" sz="3600" b="1" dirty="0" smtClean="0">
                <a:solidFill>
                  <a:srgbClr val="002060"/>
                </a:solidFill>
                <a:latin typeface="Arial" panose="020B0604020202020204" pitchFamily="34" charset="0"/>
                <a:cs typeface="Arial" panose="020B0604020202020204" pitchFamily="34" charset="0"/>
              </a:rPr>
              <a:t>Prepare </a:t>
            </a:r>
            <a:endParaRPr lang="en-GB" sz="3600" b="1"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80009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1"/>
          <p:cNvSpPr txBox="1">
            <a:spLocks/>
          </p:cNvSpPr>
          <p:nvPr/>
        </p:nvSpPr>
        <p:spPr>
          <a:xfrm>
            <a:off x="1353867" y="1702770"/>
            <a:ext cx="8000999" cy="4176358"/>
          </a:xfrm>
          <a:prstGeom prst="rect">
            <a:avLst/>
          </a:prstGeom>
        </p:spPr>
        <p:txBody>
          <a:bodyPr vert="horz" lIns="91440" tIns="45720" rIns="91440" bIns="45720" rtlCol="0">
            <a:normAutofit/>
          </a:bodyPr>
          <a:lstStyle>
            <a:lvl1pPr marL="274320" indent="-274320" algn="l" defTabSz="914400" rtl="0" eaLnBrk="1" latinLnBrk="0" hangingPunct="1">
              <a:spcBef>
                <a:spcPct val="20000"/>
              </a:spcBef>
              <a:buClr>
                <a:schemeClr val="accent1"/>
              </a:buClr>
              <a:buSzPct val="100000"/>
              <a:buFont typeface="Wingdings" charset="2"/>
              <a:buChar char="§"/>
              <a:defRPr sz="2400" kern="1200">
                <a:solidFill>
                  <a:schemeClr val="tx2"/>
                </a:solidFill>
                <a:latin typeface="+mn-lt"/>
                <a:ea typeface="+mn-ea"/>
                <a:cs typeface="Arial"/>
              </a:defRPr>
            </a:lvl1pPr>
            <a:lvl2pPr marL="576263" indent="-274320" algn="l" defTabSz="914400" rtl="0" eaLnBrk="1" latinLnBrk="0" hangingPunct="1">
              <a:spcBef>
                <a:spcPct val="20000"/>
              </a:spcBef>
              <a:buClr>
                <a:schemeClr val="accent1"/>
              </a:buClr>
              <a:buSzPct val="100000"/>
              <a:buFont typeface="Wingdings" charset="2"/>
              <a:buChar char="§"/>
              <a:defRPr sz="2200" kern="1200">
                <a:solidFill>
                  <a:schemeClr val="tx2"/>
                </a:solidFill>
                <a:latin typeface="+mn-lt"/>
                <a:ea typeface="+mn-ea"/>
                <a:cs typeface="Arial"/>
              </a:defRPr>
            </a:lvl2pPr>
            <a:lvl3pPr marL="855663" indent="-228600" algn="l" defTabSz="914400" rtl="0" eaLnBrk="1" latinLnBrk="0" hangingPunct="1">
              <a:spcBef>
                <a:spcPct val="20000"/>
              </a:spcBef>
              <a:buClr>
                <a:schemeClr val="accent1"/>
              </a:buClr>
              <a:buSzPct val="100000"/>
              <a:buFont typeface="Wingdings" charset="2"/>
              <a:buChar char="§"/>
              <a:defRPr sz="2000" kern="1200">
                <a:solidFill>
                  <a:schemeClr val="tx2"/>
                </a:solidFill>
                <a:latin typeface="+mn-lt"/>
                <a:ea typeface="+mn-ea"/>
                <a:cs typeface="Arial"/>
              </a:defRPr>
            </a:lvl3pPr>
            <a:lvl4pPr marL="1143000" indent="-228600" algn="l" defTabSz="914400" rtl="0" eaLnBrk="1" latinLnBrk="0" hangingPunct="1">
              <a:spcBef>
                <a:spcPct val="20000"/>
              </a:spcBef>
              <a:buClr>
                <a:schemeClr val="accent1"/>
              </a:buClr>
              <a:buSzPct val="100000"/>
              <a:buFont typeface="Wingdings" charset="2"/>
              <a:buChar char="§"/>
              <a:defRPr sz="1800" kern="1200">
                <a:solidFill>
                  <a:schemeClr val="tx2"/>
                </a:solidFill>
                <a:latin typeface="+mn-lt"/>
                <a:ea typeface="+mn-ea"/>
                <a:cs typeface="Arial"/>
              </a:defRPr>
            </a:lvl4pPr>
            <a:lvl5pPr marL="1463040" indent="-228600" algn="l" defTabSz="914400" rtl="0" eaLnBrk="1" latinLnBrk="0" hangingPunct="1">
              <a:spcBef>
                <a:spcPct val="20000"/>
              </a:spcBef>
              <a:buClr>
                <a:schemeClr val="accent1"/>
              </a:buClr>
              <a:buSzPct val="100000"/>
              <a:buFont typeface="Wingdings" charset="2"/>
              <a:buChar char="§"/>
              <a:defRPr sz="1600" kern="1200">
                <a:solidFill>
                  <a:schemeClr val="tx2"/>
                </a:solidFill>
                <a:latin typeface="+mn-lt"/>
                <a:ea typeface="+mn-ea"/>
                <a:cs typeface="Arial"/>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pPr marL="742950" marR="0" lvl="0" indent="-742950" algn="l" defTabSz="914400" rtl="0" eaLnBrk="1" fontAlgn="auto" latinLnBrk="0" hangingPunct="1">
              <a:lnSpc>
                <a:spcPct val="100000"/>
              </a:lnSpc>
              <a:spcBef>
                <a:spcPct val="20000"/>
              </a:spcBef>
              <a:spcAft>
                <a:spcPts val="0"/>
              </a:spcAft>
              <a:buClr>
                <a:srgbClr val="31B6FD"/>
              </a:buClr>
              <a:buSzPct val="100000"/>
              <a:buFont typeface="+mj-lt"/>
              <a:buAutoNum type="arabicPeriod"/>
              <a:tabLst/>
              <a:defRPr/>
            </a:pPr>
            <a:r>
              <a:rPr kumimoji="0" lang="en-US" sz="4400" b="1" i="0" u="none" strike="noStrike" kern="1200" cap="none" spc="0" normalizeH="0" baseline="0" noProof="0" dirty="0" smtClean="0">
                <a:ln>
                  <a:noFill/>
                </a:ln>
                <a:solidFill>
                  <a:srgbClr val="002060"/>
                </a:solidFill>
                <a:effectLst/>
                <a:uLnTx/>
                <a:uFillTx/>
                <a:latin typeface="Candara"/>
                <a:ea typeface="+mn-ea"/>
                <a:cs typeface="Arial"/>
              </a:rPr>
              <a:t>Web (World Wide Web)</a:t>
            </a:r>
          </a:p>
          <a:p>
            <a:pPr marL="742950" marR="0" lvl="0" indent="-742950" algn="l" defTabSz="914400" rtl="0" eaLnBrk="1" fontAlgn="auto" latinLnBrk="0" hangingPunct="1">
              <a:lnSpc>
                <a:spcPct val="100000"/>
              </a:lnSpc>
              <a:spcBef>
                <a:spcPct val="20000"/>
              </a:spcBef>
              <a:spcAft>
                <a:spcPts val="0"/>
              </a:spcAft>
              <a:buClr>
                <a:srgbClr val="31B6FD"/>
              </a:buClr>
              <a:buSzPct val="100000"/>
              <a:buFont typeface="+mj-lt"/>
              <a:buAutoNum type="arabicPeriod"/>
              <a:tabLst/>
              <a:defRPr/>
            </a:pPr>
            <a:r>
              <a:rPr kumimoji="0" lang="en-US" sz="4400" b="1" i="0" u="none" strike="noStrike" kern="1200" cap="none" spc="0" normalizeH="0" baseline="0" noProof="0" dirty="0" smtClean="0">
                <a:ln>
                  <a:noFill/>
                </a:ln>
                <a:solidFill>
                  <a:srgbClr val="002060"/>
                </a:solidFill>
                <a:effectLst/>
                <a:uLnTx/>
                <a:uFillTx/>
                <a:latin typeface="Candara"/>
                <a:ea typeface="+mn-ea"/>
                <a:cs typeface="Arial"/>
              </a:rPr>
              <a:t>Deep Web</a:t>
            </a:r>
          </a:p>
          <a:p>
            <a:pPr marL="742950" marR="0" lvl="0" indent="-742950" algn="l" defTabSz="914400" rtl="0" eaLnBrk="1" fontAlgn="auto" latinLnBrk="0" hangingPunct="1">
              <a:lnSpc>
                <a:spcPct val="100000"/>
              </a:lnSpc>
              <a:spcBef>
                <a:spcPct val="20000"/>
              </a:spcBef>
              <a:spcAft>
                <a:spcPts val="0"/>
              </a:spcAft>
              <a:buClr>
                <a:srgbClr val="31B6FD"/>
              </a:buClr>
              <a:buSzPct val="100000"/>
              <a:buFont typeface="+mj-lt"/>
              <a:buAutoNum type="arabicPeriod"/>
              <a:tabLst/>
              <a:defRPr/>
            </a:pPr>
            <a:r>
              <a:rPr kumimoji="0" lang="en-US" sz="4400" b="1" i="0" u="none" strike="noStrike" kern="1200" cap="none" spc="0" normalizeH="0" baseline="0" noProof="0" dirty="0" smtClean="0">
                <a:ln>
                  <a:noFill/>
                </a:ln>
                <a:solidFill>
                  <a:srgbClr val="002060"/>
                </a:solidFill>
                <a:effectLst/>
                <a:uLnTx/>
                <a:uFillTx/>
                <a:latin typeface="Candara"/>
                <a:ea typeface="+mn-ea"/>
                <a:cs typeface="Arial"/>
              </a:rPr>
              <a:t>Dark Web</a:t>
            </a:r>
          </a:p>
          <a:p>
            <a:pPr marL="742950" marR="0" lvl="0" indent="-742950" algn="l" defTabSz="914400" rtl="0" eaLnBrk="1" fontAlgn="auto" latinLnBrk="0" hangingPunct="1">
              <a:lnSpc>
                <a:spcPct val="100000"/>
              </a:lnSpc>
              <a:spcBef>
                <a:spcPct val="20000"/>
              </a:spcBef>
              <a:spcAft>
                <a:spcPts val="0"/>
              </a:spcAft>
              <a:buClr>
                <a:srgbClr val="31B6FD"/>
              </a:buClr>
              <a:buSzPct val="100000"/>
              <a:buFont typeface="+mj-lt"/>
              <a:buAutoNum type="arabicPeriod"/>
              <a:tabLst/>
              <a:defRPr/>
            </a:pPr>
            <a:r>
              <a:rPr kumimoji="0" lang="en-US" sz="4400" b="1" i="0" u="none" strike="noStrike" kern="1200" cap="none" spc="0" normalizeH="0" baseline="0" noProof="0" dirty="0" smtClean="0">
                <a:ln>
                  <a:noFill/>
                </a:ln>
                <a:solidFill>
                  <a:srgbClr val="002060"/>
                </a:solidFill>
                <a:effectLst/>
                <a:uLnTx/>
                <a:uFillTx/>
                <a:latin typeface="Candara"/>
                <a:ea typeface="+mn-ea"/>
                <a:cs typeface="Arial"/>
              </a:rPr>
              <a:t>TOR</a:t>
            </a:r>
          </a:p>
        </p:txBody>
      </p:sp>
      <p:pic>
        <p:nvPicPr>
          <p:cNvPr id="3" name="Picture 2"/>
          <p:cNvPicPr>
            <a:picLocks noChangeAspect="1"/>
          </p:cNvPicPr>
          <p:nvPr/>
        </p:nvPicPr>
        <p:blipFill>
          <a:blip r:embed="rId4"/>
          <a:stretch>
            <a:fillRect/>
          </a:stretch>
        </p:blipFill>
        <p:spPr>
          <a:xfrm>
            <a:off x="5623561" y="2752990"/>
            <a:ext cx="4782866" cy="2670279"/>
          </a:xfrm>
          <a:prstGeom prst="rect">
            <a:avLst/>
          </a:prstGeom>
        </p:spPr>
      </p:pic>
      <p:sp>
        <p:nvSpPr>
          <p:cNvPr id="4" name="TextBox 3"/>
          <p:cNvSpPr txBox="1"/>
          <p:nvPr/>
        </p:nvSpPr>
        <p:spPr>
          <a:xfrm>
            <a:off x="1721416" y="329651"/>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Common Terms in the Digital World</a:t>
            </a:r>
            <a:endParaRPr lang="en-GB" sz="3200" b="1" dirty="0">
              <a:solidFill>
                <a:schemeClr val="bg1"/>
              </a:solidFill>
            </a:endParaRPr>
          </a:p>
        </p:txBody>
      </p:sp>
    </p:spTree>
    <p:extLst>
      <p:ext uri="{BB962C8B-B14F-4D97-AF65-F5344CB8AC3E}">
        <p14:creationId xmlns:p14="http://schemas.microsoft.com/office/powerpoint/2010/main" val="1123635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fade">
                                      <p:cBhvr>
                                        <p:cTn id="22" dur="5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7" name="Picture 6"/>
          <p:cNvPicPr>
            <a:picLocks noChangeAspect="1"/>
          </p:cNvPicPr>
          <p:nvPr/>
        </p:nvPicPr>
        <p:blipFill>
          <a:blip r:embed="rId4"/>
          <a:stretch>
            <a:fillRect/>
          </a:stretch>
        </p:blipFill>
        <p:spPr>
          <a:xfrm>
            <a:off x="3543300" y="1508760"/>
            <a:ext cx="4852035" cy="3924841"/>
          </a:xfrm>
          <a:prstGeom prst="rect">
            <a:avLst/>
          </a:prstGeom>
        </p:spPr>
      </p:pic>
      <p:pic>
        <p:nvPicPr>
          <p:cNvPr id="3" name="Picture 2">
            <a:hlinkClick r:id="rId5"/>
          </p:cNvPr>
          <p:cNvPicPr>
            <a:picLocks noChangeAspect="1"/>
          </p:cNvPicPr>
          <p:nvPr/>
        </p:nvPicPr>
        <p:blipFill>
          <a:blip r:embed="rId6"/>
          <a:stretch>
            <a:fillRect/>
          </a:stretch>
        </p:blipFill>
        <p:spPr>
          <a:xfrm>
            <a:off x="9598631" y="4979885"/>
            <a:ext cx="1288444" cy="907433"/>
          </a:xfrm>
          <a:prstGeom prst="rect">
            <a:avLst/>
          </a:prstGeom>
        </p:spPr>
      </p:pic>
      <p:sp>
        <p:nvSpPr>
          <p:cNvPr id="6" name="TextBox 5"/>
          <p:cNvSpPr txBox="1"/>
          <p:nvPr/>
        </p:nvSpPr>
        <p:spPr>
          <a:xfrm>
            <a:off x="1721416" y="329651"/>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Deep Web</a:t>
            </a:r>
            <a:endParaRPr lang="en-GB" sz="3200" b="1" dirty="0">
              <a:solidFill>
                <a:schemeClr val="bg1"/>
              </a:solidFill>
            </a:endParaRPr>
          </a:p>
        </p:txBody>
      </p:sp>
    </p:spTree>
    <p:extLst>
      <p:ext uri="{BB962C8B-B14F-4D97-AF65-F5344CB8AC3E}">
        <p14:creationId xmlns:p14="http://schemas.microsoft.com/office/powerpoint/2010/main" val="4140476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4"/>
          <a:stretch>
            <a:fillRect/>
          </a:stretch>
        </p:blipFill>
        <p:spPr>
          <a:xfrm>
            <a:off x="1348740" y="190500"/>
            <a:ext cx="9304020" cy="5657850"/>
          </a:xfrm>
          <a:prstGeom prst="rect">
            <a:avLst/>
          </a:prstGeom>
        </p:spPr>
      </p:pic>
    </p:spTree>
    <p:extLst>
      <p:ext uri="{BB962C8B-B14F-4D97-AF65-F5344CB8AC3E}">
        <p14:creationId xmlns:p14="http://schemas.microsoft.com/office/powerpoint/2010/main" val="223373816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descr="https://blog.cloudflare.com/content/images/2016/03/Tor-logo-2011-flat-svg.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0678" y="326576"/>
            <a:ext cx="5832648" cy="3526930"/>
          </a:xfrm>
          <a:prstGeom prst="rect">
            <a:avLst/>
          </a:prstGeom>
          <a:noFill/>
          <a:extLst>
            <a:ext uri="{909E8E84-426E-40dd-AFC4-6F175D3DCCD1}">
              <a14:hiddenFill xmlns="" xmlns:a14="http://schemas.microsoft.com/office/drawing/2010/main">
                <a:solidFill>
                  <a:srgbClr val="FFFFFF"/>
                </a:solidFill>
              </a14:hiddenFill>
            </a:ext>
          </a:extLst>
        </p:spPr>
      </p:pic>
      <p:pic>
        <p:nvPicPr>
          <p:cNvPr id="5" name="Picture 4"/>
          <p:cNvPicPr>
            <a:picLocks noChangeAspect="1"/>
          </p:cNvPicPr>
          <p:nvPr/>
        </p:nvPicPr>
        <p:blipFill rotWithShape="1">
          <a:blip r:embed="rId5"/>
          <a:srcRect l="2653" t="6697" r="39851" b="4013"/>
          <a:stretch/>
        </p:blipFill>
        <p:spPr>
          <a:xfrm>
            <a:off x="6631310" y="2269232"/>
            <a:ext cx="4770347" cy="2935598"/>
          </a:xfrm>
          <a:prstGeom prst="rect">
            <a:avLst/>
          </a:prstGeom>
          <a:effectLst>
            <a:outerShdw blurRad="50800" dist="76200" dir="2700000" algn="tl" rotWithShape="0">
              <a:prstClr val="black">
                <a:alpha val="40000"/>
              </a:prstClr>
            </a:outerShdw>
          </a:effectLst>
        </p:spPr>
      </p:pic>
    </p:spTree>
    <p:extLst>
      <p:ext uri="{BB962C8B-B14F-4D97-AF65-F5344CB8AC3E}">
        <p14:creationId xmlns:p14="http://schemas.microsoft.com/office/powerpoint/2010/main" val="64087428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4">
            <a:extLst>
              <a:ext uri="{BEBA8EAE-BF5A-486C-A8C5-ECC9F3942E4B}">
                <a14:imgProps xmlns:a14="http://schemas.microsoft.com/office/drawing/2010/main">
                  <a14:imgLayer r:embed="rId5">
                    <a14:imgEffect>
                      <a14:backgroundRemoval t="0" b="99478" l="0" r="100000"/>
                    </a14:imgEffect>
                  </a14:imgLayer>
                </a14:imgProps>
              </a:ext>
            </a:extLst>
          </a:blip>
          <a:srcRect b="32009"/>
          <a:stretch/>
        </p:blipFill>
        <p:spPr>
          <a:xfrm>
            <a:off x="5734050" y="942975"/>
            <a:ext cx="6608733" cy="4493345"/>
          </a:xfrm>
          <a:prstGeom prst="rect">
            <a:avLst/>
          </a:prstGeom>
        </p:spPr>
      </p:pic>
      <p:grpSp>
        <p:nvGrpSpPr>
          <p:cNvPr id="3" name="Group 2"/>
          <p:cNvGrpSpPr/>
          <p:nvPr/>
        </p:nvGrpSpPr>
        <p:grpSpPr>
          <a:xfrm>
            <a:off x="8416119" y="1996496"/>
            <a:ext cx="1244594" cy="1193151"/>
            <a:chOff x="6470804" y="1916832"/>
            <a:chExt cx="1244594" cy="1193151"/>
          </a:xfrm>
        </p:grpSpPr>
        <p:cxnSp>
          <p:nvCxnSpPr>
            <p:cNvPr id="4" name="Straight Connector 3"/>
            <p:cNvCxnSpPr/>
            <p:nvPr/>
          </p:nvCxnSpPr>
          <p:spPr>
            <a:xfrm>
              <a:off x="6660232" y="2143427"/>
              <a:ext cx="72008" cy="205453"/>
            </a:xfrm>
            <a:prstGeom prst="line">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5" name="Straight Connector 4"/>
            <p:cNvCxnSpPr/>
            <p:nvPr/>
          </p:nvCxnSpPr>
          <p:spPr>
            <a:xfrm flipH="1">
              <a:off x="7400325" y="1916832"/>
              <a:ext cx="315073" cy="461310"/>
            </a:xfrm>
            <a:prstGeom prst="line">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flipH="1" flipV="1">
              <a:off x="7287122" y="2773108"/>
              <a:ext cx="165198" cy="336875"/>
            </a:xfrm>
            <a:prstGeom prst="line">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sp>
          <p:nvSpPr>
            <p:cNvPr id="7" name="Cloud 6"/>
            <p:cNvSpPr/>
            <p:nvPr/>
          </p:nvSpPr>
          <p:spPr>
            <a:xfrm rot="335395">
              <a:off x="6470804" y="2275957"/>
              <a:ext cx="1214208" cy="683161"/>
            </a:xfrm>
            <a:prstGeom prst="cloud">
              <a:avLst/>
            </a:prstGeom>
            <a:ln>
              <a:solidFill>
                <a:schemeClr val="tx2"/>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grpSp>
      <p:sp>
        <p:nvSpPr>
          <p:cNvPr id="8" name="Content Placeholder 1"/>
          <p:cNvSpPr txBox="1">
            <a:spLocks/>
          </p:cNvSpPr>
          <p:nvPr/>
        </p:nvSpPr>
        <p:spPr>
          <a:xfrm>
            <a:off x="8231963" y="1310916"/>
            <a:ext cx="1428750" cy="648072"/>
          </a:xfrm>
          <a:prstGeom prst="rect">
            <a:avLst/>
          </a:prstGeom>
        </p:spPr>
        <p:txBody>
          <a:bodyPr vert="horz" lIns="91440" tIns="45720" rIns="91440" bIns="45720" rtlCol="0">
            <a:noAutofit/>
            <a:scene3d>
              <a:camera prst="orthographicFront">
                <a:rot lat="21407301" lon="3293550" rev="21230051"/>
              </a:camera>
              <a:lightRig rig="threePt" dir="t"/>
            </a:scene3d>
          </a:bodyPr>
          <a:lstStyle>
            <a:lvl1pPr marL="274320" indent="-274320" algn="l" defTabSz="914400" rtl="0" eaLnBrk="1" latinLnBrk="0" hangingPunct="1">
              <a:spcBef>
                <a:spcPct val="20000"/>
              </a:spcBef>
              <a:buClr>
                <a:schemeClr val="accent1"/>
              </a:buClr>
              <a:buSzPct val="100000"/>
              <a:buFont typeface="Wingdings" charset="2"/>
              <a:buChar char="§"/>
              <a:defRPr sz="2400" kern="1200">
                <a:solidFill>
                  <a:schemeClr val="tx2"/>
                </a:solidFill>
                <a:latin typeface="+mn-lt"/>
                <a:ea typeface="+mn-ea"/>
                <a:cs typeface="Arial"/>
              </a:defRPr>
            </a:lvl1pPr>
            <a:lvl2pPr marL="576263" indent="-274320" algn="l" defTabSz="914400" rtl="0" eaLnBrk="1" latinLnBrk="0" hangingPunct="1">
              <a:spcBef>
                <a:spcPct val="20000"/>
              </a:spcBef>
              <a:buClr>
                <a:schemeClr val="accent1"/>
              </a:buClr>
              <a:buSzPct val="100000"/>
              <a:buFont typeface="Wingdings" charset="2"/>
              <a:buChar char="§"/>
              <a:defRPr sz="2200" kern="1200">
                <a:solidFill>
                  <a:schemeClr val="tx2"/>
                </a:solidFill>
                <a:latin typeface="+mn-lt"/>
                <a:ea typeface="+mn-ea"/>
                <a:cs typeface="Arial"/>
              </a:defRPr>
            </a:lvl2pPr>
            <a:lvl3pPr marL="855663" indent="-228600" algn="l" defTabSz="914400" rtl="0" eaLnBrk="1" latinLnBrk="0" hangingPunct="1">
              <a:spcBef>
                <a:spcPct val="20000"/>
              </a:spcBef>
              <a:buClr>
                <a:schemeClr val="accent1"/>
              </a:buClr>
              <a:buSzPct val="100000"/>
              <a:buFont typeface="Wingdings" charset="2"/>
              <a:buChar char="§"/>
              <a:defRPr sz="2000" kern="1200">
                <a:solidFill>
                  <a:schemeClr val="tx2"/>
                </a:solidFill>
                <a:latin typeface="+mn-lt"/>
                <a:ea typeface="+mn-ea"/>
                <a:cs typeface="Arial"/>
              </a:defRPr>
            </a:lvl3pPr>
            <a:lvl4pPr marL="1143000" indent="-228600" algn="l" defTabSz="914400" rtl="0" eaLnBrk="1" latinLnBrk="0" hangingPunct="1">
              <a:spcBef>
                <a:spcPct val="20000"/>
              </a:spcBef>
              <a:buClr>
                <a:schemeClr val="accent1"/>
              </a:buClr>
              <a:buSzPct val="100000"/>
              <a:buFont typeface="Wingdings" charset="2"/>
              <a:buChar char="§"/>
              <a:defRPr sz="1800" kern="1200">
                <a:solidFill>
                  <a:schemeClr val="tx2"/>
                </a:solidFill>
                <a:latin typeface="+mn-lt"/>
                <a:ea typeface="+mn-ea"/>
                <a:cs typeface="Arial"/>
              </a:defRPr>
            </a:lvl4pPr>
            <a:lvl5pPr marL="1463040" indent="-228600" algn="l" defTabSz="914400" rtl="0" eaLnBrk="1" latinLnBrk="0" hangingPunct="1">
              <a:spcBef>
                <a:spcPct val="20000"/>
              </a:spcBef>
              <a:buClr>
                <a:schemeClr val="accent1"/>
              </a:buClr>
              <a:buSzPct val="100000"/>
              <a:buFont typeface="Wingdings" charset="2"/>
              <a:buChar char="§"/>
              <a:defRPr sz="1600" kern="1200">
                <a:solidFill>
                  <a:schemeClr val="tx2"/>
                </a:solidFill>
                <a:latin typeface="+mn-lt"/>
                <a:ea typeface="+mn-ea"/>
                <a:cs typeface="Arial"/>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pPr marL="0" indent="0">
              <a:spcBef>
                <a:spcPts val="0"/>
              </a:spcBef>
              <a:buClrTx/>
              <a:buSzTx/>
              <a:buFont typeface="Wingdings" charset="2"/>
              <a:buNone/>
            </a:pPr>
            <a:r>
              <a:rPr lang="en-US" dirty="0" smtClean="0">
                <a:solidFill>
                  <a:srgbClr val="073E87"/>
                </a:solidFill>
                <a:latin typeface="Candara"/>
                <a:ea typeface="Marker Felt Thin" charset="0"/>
                <a:cs typeface="Marker Felt Thin" charset="0"/>
              </a:rPr>
              <a:t>Mobile </a:t>
            </a:r>
            <a:br>
              <a:rPr lang="en-US" dirty="0" smtClean="0">
                <a:solidFill>
                  <a:srgbClr val="073E87"/>
                </a:solidFill>
                <a:latin typeface="Candara"/>
                <a:ea typeface="Marker Felt Thin" charset="0"/>
                <a:cs typeface="Marker Felt Thin" charset="0"/>
              </a:rPr>
            </a:br>
            <a:r>
              <a:rPr lang="en-US" dirty="0" smtClean="0">
                <a:solidFill>
                  <a:srgbClr val="073E87"/>
                </a:solidFill>
                <a:latin typeface="Candara"/>
                <a:ea typeface="Marker Felt Thin" charset="0"/>
                <a:cs typeface="Marker Felt Thin" charset="0"/>
              </a:rPr>
              <a:t>Phone</a:t>
            </a:r>
            <a:endParaRPr lang="en-GB" dirty="0">
              <a:solidFill>
                <a:srgbClr val="073E87"/>
              </a:solidFill>
              <a:latin typeface="Candara"/>
              <a:ea typeface="Marker Felt Thin" charset="0"/>
              <a:cs typeface="Marker Felt Thin" charset="0"/>
            </a:endParaRPr>
          </a:p>
        </p:txBody>
      </p:sp>
      <p:sp>
        <p:nvSpPr>
          <p:cNvPr id="9" name="Content Placeholder 1"/>
          <p:cNvSpPr txBox="1">
            <a:spLocks/>
          </p:cNvSpPr>
          <p:nvPr/>
        </p:nvSpPr>
        <p:spPr>
          <a:xfrm>
            <a:off x="9315036" y="1499230"/>
            <a:ext cx="976539" cy="648072"/>
          </a:xfrm>
          <a:prstGeom prst="rect">
            <a:avLst/>
          </a:prstGeom>
        </p:spPr>
        <p:txBody>
          <a:bodyPr vert="horz" lIns="91440" tIns="45720" rIns="91440" bIns="45720" rtlCol="0">
            <a:noAutofit/>
            <a:scene3d>
              <a:camera prst="orthographicFront">
                <a:rot lat="21407301" lon="3293550" rev="21230051"/>
              </a:camera>
              <a:lightRig rig="threePt" dir="t"/>
            </a:scene3d>
          </a:bodyPr>
          <a:lstStyle>
            <a:lvl1pPr marL="274320" indent="-274320" algn="l" defTabSz="914400" rtl="0" eaLnBrk="1" latinLnBrk="0" hangingPunct="1">
              <a:spcBef>
                <a:spcPct val="20000"/>
              </a:spcBef>
              <a:buClr>
                <a:schemeClr val="accent1"/>
              </a:buClr>
              <a:buSzPct val="100000"/>
              <a:buFont typeface="Wingdings" charset="2"/>
              <a:buChar char="§"/>
              <a:defRPr sz="2400" kern="1200">
                <a:solidFill>
                  <a:schemeClr val="tx2"/>
                </a:solidFill>
                <a:latin typeface="+mn-lt"/>
                <a:ea typeface="+mn-ea"/>
                <a:cs typeface="Arial"/>
              </a:defRPr>
            </a:lvl1pPr>
            <a:lvl2pPr marL="576263" indent="-274320" algn="l" defTabSz="914400" rtl="0" eaLnBrk="1" latinLnBrk="0" hangingPunct="1">
              <a:spcBef>
                <a:spcPct val="20000"/>
              </a:spcBef>
              <a:buClr>
                <a:schemeClr val="accent1"/>
              </a:buClr>
              <a:buSzPct val="100000"/>
              <a:buFont typeface="Wingdings" charset="2"/>
              <a:buChar char="§"/>
              <a:defRPr sz="2200" kern="1200">
                <a:solidFill>
                  <a:schemeClr val="tx2"/>
                </a:solidFill>
                <a:latin typeface="+mn-lt"/>
                <a:ea typeface="+mn-ea"/>
                <a:cs typeface="Arial"/>
              </a:defRPr>
            </a:lvl2pPr>
            <a:lvl3pPr marL="855663" indent="-228600" algn="l" defTabSz="914400" rtl="0" eaLnBrk="1" latinLnBrk="0" hangingPunct="1">
              <a:spcBef>
                <a:spcPct val="20000"/>
              </a:spcBef>
              <a:buClr>
                <a:schemeClr val="accent1"/>
              </a:buClr>
              <a:buSzPct val="100000"/>
              <a:buFont typeface="Wingdings" charset="2"/>
              <a:buChar char="§"/>
              <a:defRPr sz="2000" kern="1200">
                <a:solidFill>
                  <a:schemeClr val="tx2"/>
                </a:solidFill>
                <a:latin typeface="+mn-lt"/>
                <a:ea typeface="+mn-ea"/>
                <a:cs typeface="Arial"/>
              </a:defRPr>
            </a:lvl3pPr>
            <a:lvl4pPr marL="1143000" indent="-228600" algn="l" defTabSz="914400" rtl="0" eaLnBrk="1" latinLnBrk="0" hangingPunct="1">
              <a:spcBef>
                <a:spcPct val="20000"/>
              </a:spcBef>
              <a:buClr>
                <a:schemeClr val="accent1"/>
              </a:buClr>
              <a:buSzPct val="100000"/>
              <a:buFont typeface="Wingdings" charset="2"/>
              <a:buChar char="§"/>
              <a:defRPr sz="1800" kern="1200">
                <a:solidFill>
                  <a:schemeClr val="tx2"/>
                </a:solidFill>
                <a:latin typeface="+mn-lt"/>
                <a:ea typeface="+mn-ea"/>
                <a:cs typeface="Arial"/>
              </a:defRPr>
            </a:lvl4pPr>
            <a:lvl5pPr marL="1463040" indent="-228600" algn="l" defTabSz="914400" rtl="0" eaLnBrk="1" latinLnBrk="0" hangingPunct="1">
              <a:spcBef>
                <a:spcPct val="20000"/>
              </a:spcBef>
              <a:buClr>
                <a:schemeClr val="accent1"/>
              </a:buClr>
              <a:buSzPct val="100000"/>
              <a:buFont typeface="Wingdings" charset="2"/>
              <a:buChar char="§"/>
              <a:defRPr sz="1600" kern="1200">
                <a:solidFill>
                  <a:schemeClr val="tx2"/>
                </a:solidFill>
                <a:latin typeface="+mn-lt"/>
                <a:ea typeface="+mn-ea"/>
                <a:cs typeface="Arial"/>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pPr marL="0" indent="0">
              <a:spcBef>
                <a:spcPts val="0"/>
              </a:spcBef>
              <a:buClrTx/>
              <a:buSzTx/>
              <a:buFont typeface="Wingdings" charset="2"/>
              <a:buNone/>
            </a:pPr>
            <a:r>
              <a:rPr lang="en-US" dirty="0" smtClean="0">
                <a:solidFill>
                  <a:srgbClr val="073E87"/>
                </a:solidFill>
                <a:latin typeface="Candara"/>
                <a:ea typeface="Marker Felt Thin" charset="0"/>
                <a:cs typeface="Marker Felt Thin" charset="0"/>
              </a:rPr>
              <a:t>Wi-Fi</a:t>
            </a:r>
            <a:endParaRPr lang="en-GB" dirty="0">
              <a:solidFill>
                <a:srgbClr val="073E87"/>
              </a:solidFill>
              <a:latin typeface="Candara"/>
              <a:ea typeface="Marker Felt Thin" charset="0"/>
              <a:cs typeface="Marker Felt Thin" charset="0"/>
            </a:endParaRPr>
          </a:p>
        </p:txBody>
      </p:sp>
      <p:sp>
        <p:nvSpPr>
          <p:cNvPr id="10" name="Content Placeholder 1"/>
          <p:cNvSpPr txBox="1">
            <a:spLocks/>
          </p:cNvSpPr>
          <p:nvPr/>
        </p:nvSpPr>
        <p:spPr>
          <a:xfrm>
            <a:off x="8552130" y="3238039"/>
            <a:ext cx="1469257" cy="648072"/>
          </a:xfrm>
          <a:prstGeom prst="rect">
            <a:avLst/>
          </a:prstGeom>
        </p:spPr>
        <p:txBody>
          <a:bodyPr vert="horz" lIns="91440" tIns="45720" rIns="91440" bIns="45720" rtlCol="0">
            <a:noAutofit/>
            <a:scene3d>
              <a:camera prst="orthographicFront">
                <a:rot lat="21407301" lon="3293550" rev="21230051"/>
              </a:camera>
              <a:lightRig rig="threePt" dir="t"/>
            </a:scene3d>
          </a:bodyPr>
          <a:lstStyle>
            <a:lvl1pPr marL="274320" indent="-274320" algn="l" defTabSz="914400" rtl="0" eaLnBrk="1" latinLnBrk="0" hangingPunct="1">
              <a:spcBef>
                <a:spcPct val="20000"/>
              </a:spcBef>
              <a:buClr>
                <a:schemeClr val="accent1"/>
              </a:buClr>
              <a:buSzPct val="100000"/>
              <a:buFont typeface="Wingdings" charset="2"/>
              <a:buChar char="§"/>
              <a:defRPr sz="2400" kern="1200">
                <a:solidFill>
                  <a:schemeClr val="tx2"/>
                </a:solidFill>
                <a:latin typeface="+mn-lt"/>
                <a:ea typeface="+mn-ea"/>
                <a:cs typeface="Arial"/>
              </a:defRPr>
            </a:lvl1pPr>
            <a:lvl2pPr marL="576263" indent="-274320" algn="l" defTabSz="914400" rtl="0" eaLnBrk="1" latinLnBrk="0" hangingPunct="1">
              <a:spcBef>
                <a:spcPct val="20000"/>
              </a:spcBef>
              <a:buClr>
                <a:schemeClr val="accent1"/>
              </a:buClr>
              <a:buSzPct val="100000"/>
              <a:buFont typeface="Wingdings" charset="2"/>
              <a:buChar char="§"/>
              <a:defRPr sz="2200" kern="1200">
                <a:solidFill>
                  <a:schemeClr val="tx2"/>
                </a:solidFill>
                <a:latin typeface="+mn-lt"/>
                <a:ea typeface="+mn-ea"/>
                <a:cs typeface="Arial"/>
              </a:defRPr>
            </a:lvl2pPr>
            <a:lvl3pPr marL="855663" indent="-228600" algn="l" defTabSz="914400" rtl="0" eaLnBrk="1" latinLnBrk="0" hangingPunct="1">
              <a:spcBef>
                <a:spcPct val="20000"/>
              </a:spcBef>
              <a:buClr>
                <a:schemeClr val="accent1"/>
              </a:buClr>
              <a:buSzPct val="100000"/>
              <a:buFont typeface="Wingdings" charset="2"/>
              <a:buChar char="§"/>
              <a:defRPr sz="2000" kern="1200">
                <a:solidFill>
                  <a:schemeClr val="tx2"/>
                </a:solidFill>
                <a:latin typeface="+mn-lt"/>
                <a:ea typeface="+mn-ea"/>
                <a:cs typeface="Arial"/>
              </a:defRPr>
            </a:lvl3pPr>
            <a:lvl4pPr marL="1143000" indent="-228600" algn="l" defTabSz="914400" rtl="0" eaLnBrk="1" latinLnBrk="0" hangingPunct="1">
              <a:spcBef>
                <a:spcPct val="20000"/>
              </a:spcBef>
              <a:buClr>
                <a:schemeClr val="accent1"/>
              </a:buClr>
              <a:buSzPct val="100000"/>
              <a:buFont typeface="Wingdings" charset="2"/>
              <a:buChar char="§"/>
              <a:defRPr sz="1800" kern="1200">
                <a:solidFill>
                  <a:schemeClr val="tx2"/>
                </a:solidFill>
                <a:latin typeface="+mn-lt"/>
                <a:ea typeface="+mn-ea"/>
                <a:cs typeface="Arial"/>
              </a:defRPr>
            </a:lvl4pPr>
            <a:lvl5pPr marL="1463040" indent="-228600" algn="l" defTabSz="914400" rtl="0" eaLnBrk="1" latinLnBrk="0" hangingPunct="1">
              <a:spcBef>
                <a:spcPct val="20000"/>
              </a:spcBef>
              <a:buClr>
                <a:schemeClr val="accent1"/>
              </a:buClr>
              <a:buSzPct val="100000"/>
              <a:buFont typeface="Wingdings" charset="2"/>
              <a:buChar char="§"/>
              <a:defRPr sz="1600" kern="1200">
                <a:solidFill>
                  <a:schemeClr val="tx2"/>
                </a:solidFill>
                <a:latin typeface="+mn-lt"/>
                <a:ea typeface="+mn-ea"/>
                <a:cs typeface="Arial"/>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pPr marL="0" indent="0">
              <a:spcBef>
                <a:spcPts val="0"/>
              </a:spcBef>
              <a:buClrTx/>
              <a:buSzTx/>
              <a:buFont typeface="Wingdings" charset="2"/>
              <a:buNone/>
            </a:pPr>
            <a:r>
              <a:rPr lang="en-GB" dirty="0" smtClean="0">
                <a:solidFill>
                  <a:srgbClr val="073E87"/>
                </a:solidFill>
                <a:latin typeface="Candara"/>
                <a:ea typeface="Marker Felt Thin" charset="0"/>
                <a:cs typeface="Marker Felt Thin" charset="0"/>
              </a:rPr>
              <a:t>Web Sites</a:t>
            </a:r>
            <a:endParaRPr lang="en-GB" dirty="0">
              <a:solidFill>
                <a:srgbClr val="073E87"/>
              </a:solidFill>
              <a:latin typeface="Candara"/>
              <a:ea typeface="Marker Felt Thin" charset="0"/>
              <a:cs typeface="Marker Felt Thin" charset="0"/>
            </a:endParaRPr>
          </a:p>
        </p:txBody>
      </p:sp>
      <p:sp>
        <p:nvSpPr>
          <p:cNvPr id="11" name="Content Placeholder 1"/>
          <p:cNvSpPr txBox="1">
            <a:spLocks/>
          </p:cNvSpPr>
          <p:nvPr/>
        </p:nvSpPr>
        <p:spPr>
          <a:xfrm>
            <a:off x="1513794" y="1511122"/>
            <a:ext cx="4880859" cy="4392488"/>
          </a:xfrm>
          <a:prstGeom prst="rect">
            <a:avLst/>
          </a:prstGeom>
        </p:spPr>
        <p:txBody>
          <a:bodyPr vert="horz" lIns="91440" tIns="45720" rIns="91440" bIns="45720" rtlCol="0">
            <a:noAutofit/>
          </a:bodyPr>
          <a:lstStyle>
            <a:lvl1pPr marL="274320" indent="-274320" algn="l" defTabSz="914400" rtl="0" eaLnBrk="1" latinLnBrk="0" hangingPunct="1">
              <a:spcBef>
                <a:spcPct val="20000"/>
              </a:spcBef>
              <a:buClr>
                <a:schemeClr val="accent1"/>
              </a:buClr>
              <a:buSzPct val="100000"/>
              <a:buFont typeface="Wingdings" charset="2"/>
              <a:buChar char="§"/>
              <a:defRPr sz="2400" kern="1200">
                <a:solidFill>
                  <a:schemeClr val="tx2"/>
                </a:solidFill>
                <a:latin typeface="+mn-lt"/>
                <a:ea typeface="+mn-ea"/>
                <a:cs typeface="Arial"/>
              </a:defRPr>
            </a:lvl1pPr>
            <a:lvl2pPr marL="576263" indent="-274320" algn="l" defTabSz="914400" rtl="0" eaLnBrk="1" latinLnBrk="0" hangingPunct="1">
              <a:spcBef>
                <a:spcPct val="20000"/>
              </a:spcBef>
              <a:buClr>
                <a:schemeClr val="accent1"/>
              </a:buClr>
              <a:buSzPct val="100000"/>
              <a:buFont typeface="Wingdings" charset="2"/>
              <a:buChar char="§"/>
              <a:defRPr sz="2200" kern="1200">
                <a:solidFill>
                  <a:schemeClr val="tx2"/>
                </a:solidFill>
                <a:latin typeface="+mn-lt"/>
                <a:ea typeface="+mn-ea"/>
                <a:cs typeface="Arial"/>
              </a:defRPr>
            </a:lvl2pPr>
            <a:lvl3pPr marL="855663" indent="-228600" algn="l" defTabSz="914400" rtl="0" eaLnBrk="1" latinLnBrk="0" hangingPunct="1">
              <a:spcBef>
                <a:spcPct val="20000"/>
              </a:spcBef>
              <a:buClr>
                <a:schemeClr val="accent1"/>
              </a:buClr>
              <a:buSzPct val="100000"/>
              <a:buFont typeface="Wingdings" charset="2"/>
              <a:buChar char="§"/>
              <a:defRPr sz="2000" kern="1200">
                <a:solidFill>
                  <a:schemeClr val="tx2"/>
                </a:solidFill>
                <a:latin typeface="+mn-lt"/>
                <a:ea typeface="+mn-ea"/>
                <a:cs typeface="Arial"/>
              </a:defRPr>
            </a:lvl3pPr>
            <a:lvl4pPr marL="1143000" indent="-228600" algn="l" defTabSz="914400" rtl="0" eaLnBrk="1" latinLnBrk="0" hangingPunct="1">
              <a:spcBef>
                <a:spcPct val="20000"/>
              </a:spcBef>
              <a:buClr>
                <a:schemeClr val="accent1"/>
              </a:buClr>
              <a:buSzPct val="100000"/>
              <a:buFont typeface="Wingdings" charset="2"/>
              <a:buChar char="§"/>
              <a:defRPr sz="1800" kern="1200">
                <a:solidFill>
                  <a:schemeClr val="tx2"/>
                </a:solidFill>
                <a:latin typeface="+mn-lt"/>
                <a:ea typeface="+mn-ea"/>
                <a:cs typeface="Arial"/>
              </a:defRPr>
            </a:lvl4pPr>
            <a:lvl5pPr marL="1463040" indent="-228600" algn="l" defTabSz="914400" rtl="0" eaLnBrk="1" latinLnBrk="0" hangingPunct="1">
              <a:spcBef>
                <a:spcPct val="20000"/>
              </a:spcBef>
              <a:buClr>
                <a:schemeClr val="accent1"/>
              </a:buClr>
              <a:buSzPct val="100000"/>
              <a:buFont typeface="Wingdings" charset="2"/>
              <a:buChar char="§"/>
              <a:defRPr sz="1600" kern="1200">
                <a:solidFill>
                  <a:schemeClr val="tx2"/>
                </a:solidFill>
                <a:latin typeface="+mn-lt"/>
                <a:ea typeface="+mn-ea"/>
                <a:cs typeface="Arial"/>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pPr marL="0" indent="0">
              <a:spcBef>
                <a:spcPts val="0"/>
              </a:spcBef>
              <a:buClrTx/>
              <a:buSzTx/>
              <a:buFont typeface="Wingdings" charset="2"/>
              <a:buNone/>
            </a:pPr>
            <a:r>
              <a:rPr lang="en-GB" sz="4400" b="1" dirty="0" smtClean="0">
                <a:ea typeface="Marker Felt Thin" charset="0"/>
                <a:cs typeface="Marker Felt Thin" charset="0"/>
              </a:rPr>
              <a:t>List </a:t>
            </a:r>
            <a:r>
              <a:rPr lang="en-US" sz="4400" b="1" dirty="0" smtClean="0">
                <a:ea typeface="Marker Felt Thin" charset="0"/>
                <a:cs typeface="Marker Felt Thin" charset="0"/>
              </a:rPr>
              <a:t>ways that we</a:t>
            </a:r>
          </a:p>
          <a:p>
            <a:pPr marL="0" indent="0">
              <a:spcBef>
                <a:spcPts val="0"/>
              </a:spcBef>
              <a:buClrTx/>
              <a:buSzTx/>
              <a:buFont typeface="Wingdings" charset="2"/>
              <a:buNone/>
            </a:pPr>
            <a:r>
              <a:rPr lang="en-US" sz="4400" b="1" dirty="0" smtClean="0">
                <a:ea typeface="Marker Felt Thin" charset="0"/>
                <a:cs typeface="Marker Felt Thin" charset="0"/>
              </a:rPr>
              <a:t>access the internet and what it is used for</a:t>
            </a:r>
            <a:r>
              <a:rPr lang="mr-IN" sz="4400" b="1" dirty="0" smtClean="0">
                <a:ea typeface="Marker Felt Thin" charset="0"/>
                <a:cs typeface="Marker Felt Thin" charset="0"/>
              </a:rPr>
              <a:t>…</a:t>
            </a:r>
            <a:endParaRPr lang="en-US" sz="4400" b="1" dirty="0" smtClean="0">
              <a:ea typeface="Marker Felt Thin" charset="0"/>
              <a:cs typeface="Marker Felt Thin" charset="0"/>
            </a:endParaRPr>
          </a:p>
          <a:p>
            <a:pPr marL="0" indent="0">
              <a:spcBef>
                <a:spcPts val="0"/>
              </a:spcBef>
              <a:buClrTx/>
              <a:buSzTx/>
              <a:buFont typeface="Wingdings" charset="2"/>
              <a:buNone/>
            </a:pPr>
            <a:endParaRPr lang="en-GB" sz="4400" dirty="0">
              <a:ea typeface="Marker Felt Thin" charset="0"/>
              <a:cs typeface="Marker Felt Thin" charset="0"/>
            </a:endParaRPr>
          </a:p>
        </p:txBody>
      </p:sp>
    </p:spTree>
    <p:extLst>
      <p:ext uri="{BB962C8B-B14F-4D97-AF65-F5344CB8AC3E}">
        <p14:creationId xmlns:p14="http://schemas.microsoft.com/office/powerpoint/2010/main" val="1131018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125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125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1250"/>
                                        <p:tgtEl>
                                          <p:spTgt spid="10"/>
                                        </p:tgtEl>
                                      </p:cBhvr>
                                    </p:animEffect>
                                  </p:childTnLst>
                                </p:cTn>
                              </p:par>
                            </p:childTnLst>
                          </p:cTn>
                        </p:par>
                        <p:par>
                          <p:cTn id="23" fill="hold">
                            <p:stCondLst>
                              <p:cond delay="1250"/>
                            </p:stCondLst>
                            <p:childTnLst>
                              <p:par>
                                <p:cTn id="24" presetID="9" presetClass="entr" presetSubtype="0" fill="hold" nodeType="afterEffect">
                                  <p:stCondLst>
                                    <p:cond delay="0"/>
                                  </p:stCondLst>
                                  <p:childTnLst>
                                    <p:set>
                                      <p:cBhvr>
                                        <p:cTn id="25" dur="1" fill="hold">
                                          <p:stCondLst>
                                            <p:cond delay="0"/>
                                          </p:stCondLst>
                                        </p:cTn>
                                        <p:tgtEl>
                                          <p:spTgt spid="11">
                                            <p:txEl>
                                              <p:pRg st="0" end="0"/>
                                            </p:txEl>
                                          </p:spTgt>
                                        </p:tgtEl>
                                        <p:attrNameLst>
                                          <p:attrName>style.visibility</p:attrName>
                                        </p:attrNameLst>
                                      </p:cBhvr>
                                      <p:to>
                                        <p:strVal val="visible"/>
                                      </p:to>
                                    </p:set>
                                    <p:animEffect transition="in" filter="dissolve">
                                      <p:cBhvr>
                                        <p:cTn id="26" dur="500"/>
                                        <p:tgtEl>
                                          <p:spTgt spid="11">
                                            <p:txEl>
                                              <p:pRg st="0" end="0"/>
                                            </p:txEl>
                                          </p:spTgt>
                                        </p:tgtEl>
                                      </p:cBhvr>
                                    </p:animEffect>
                                  </p:childTnLst>
                                </p:cTn>
                              </p:par>
                            </p:childTnLst>
                          </p:cTn>
                        </p:par>
                        <p:par>
                          <p:cTn id="27" fill="hold">
                            <p:stCondLst>
                              <p:cond delay="1750"/>
                            </p:stCondLst>
                            <p:childTnLst>
                              <p:par>
                                <p:cTn id="28" presetID="9" presetClass="entr" presetSubtype="0" fill="hold" nodeType="afterEffect">
                                  <p:stCondLst>
                                    <p:cond delay="0"/>
                                  </p:stCondLst>
                                  <p:childTnLst>
                                    <p:set>
                                      <p:cBhvr>
                                        <p:cTn id="29" dur="1" fill="hold">
                                          <p:stCondLst>
                                            <p:cond delay="0"/>
                                          </p:stCondLst>
                                        </p:cTn>
                                        <p:tgtEl>
                                          <p:spTgt spid="11">
                                            <p:txEl>
                                              <p:pRg st="1" end="1"/>
                                            </p:txEl>
                                          </p:spTgt>
                                        </p:tgtEl>
                                        <p:attrNameLst>
                                          <p:attrName>style.visibility</p:attrName>
                                        </p:attrNameLst>
                                      </p:cBhvr>
                                      <p:to>
                                        <p:strVal val="visible"/>
                                      </p:to>
                                    </p:set>
                                    <p:animEffect transition="in" filter="dissolve">
                                      <p:cBhvr>
                                        <p:cTn id="30" dur="500"/>
                                        <p:tgtEl>
                                          <p:spTgt spid="1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2181224" y="0"/>
            <a:ext cx="7858125" cy="6063591"/>
          </a:xfrm>
          <a:prstGeom prst="rect">
            <a:avLst/>
          </a:prstGeom>
        </p:spPr>
      </p:pic>
      <p:sp>
        <p:nvSpPr>
          <p:cNvPr id="4" name="Title 1"/>
          <p:cNvSpPr txBox="1">
            <a:spLocks/>
          </p:cNvSpPr>
          <p:nvPr/>
        </p:nvSpPr>
        <p:spPr>
          <a:xfrm>
            <a:off x="3301805" y="4642056"/>
            <a:ext cx="5616962" cy="577644"/>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000" b="1" i="0" kern="1200">
                <a:solidFill>
                  <a:srgbClr val="FFFFFF"/>
                </a:solidFill>
                <a:latin typeface="+mj-lt"/>
                <a:ea typeface="+mj-ea"/>
                <a:cs typeface="Arial"/>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smtClean="0">
                <a:solidFill>
                  <a:srgbClr val="073E87"/>
                </a:solidFill>
                <a:latin typeface="Candara"/>
              </a:rPr>
              <a:t>The changing world</a:t>
            </a:r>
            <a:r>
              <a:rPr lang="mr-IN" dirty="0" smtClean="0">
                <a:solidFill>
                  <a:srgbClr val="073E87"/>
                </a:solidFill>
                <a:latin typeface="Candara"/>
              </a:rPr>
              <a:t>…</a:t>
            </a:r>
            <a:endParaRPr lang="en-GB" dirty="0">
              <a:solidFill>
                <a:srgbClr val="073E87"/>
              </a:solidFill>
              <a:latin typeface="Candara"/>
            </a:endParaRPr>
          </a:p>
        </p:txBody>
      </p:sp>
      <p:pic>
        <p:nvPicPr>
          <p:cNvPr id="5" name="Picture 4"/>
          <p:cNvPicPr>
            <a:picLocks noChangeAspect="1"/>
          </p:cNvPicPr>
          <p:nvPr/>
        </p:nvPicPr>
        <p:blipFill>
          <a:blip r:embed="rId5"/>
          <a:stretch>
            <a:fillRect/>
          </a:stretch>
        </p:blipFill>
        <p:spPr>
          <a:xfrm>
            <a:off x="3301805" y="1590675"/>
            <a:ext cx="5864468" cy="2762250"/>
          </a:xfrm>
          <a:prstGeom prst="rect">
            <a:avLst/>
          </a:prstGeom>
        </p:spPr>
      </p:pic>
      <p:pic>
        <p:nvPicPr>
          <p:cNvPr id="6" name="Picture 5"/>
          <p:cNvPicPr>
            <a:picLocks noChangeAspect="1"/>
          </p:cNvPicPr>
          <p:nvPr/>
        </p:nvPicPr>
        <p:blipFill>
          <a:blip r:embed="rId6"/>
          <a:stretch>
            <a:fillRect/>
          </a:stretch>
        </p:blipFill>
        <p:spPr>
          <a:xfrm>
            <a:off x="3301806" y="1590676"/>
            <a:ext cx="5864468" cy="2762249"/>
          </a:xfrm>
          <a:prstGeom prst="rect">
            <a:avLst/>
          </a:prstGeom>
        </p:spPr>
      </p:pic>
    </p:spTree>
    <p:extLst>
      <p:ext uri="{BB962C8B-B14F-4D97-AF65-F5344CB8AC3E}">
        <p14:creationId xmlns:p14="http://schemas.microsoft.com/office/powerpoint/2010/main" val="2079951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2" descr="C:\Users\86565\Desktop\smartphone.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9542" y="550193"/>
            <a:ext cx="8536546" cy="49386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451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25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25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rot="16200000">
            <a:off x="5506015" y="457761"/>
            <a:ext cx="5047759" cy="5390515"/>
          </a:xfrm>
          <a:prstGeom prst="rect">
            <a:avLst/>
          </a:prstGeom>
        </p:spPr>
      </p:pic>
      <p:sp>
        <p:nvSpPr>
          <p:cNvPr id="5" name="TextBox 4"/>
          <p:cNvSpPr txBox="1"/>
          <p:nvPr/>
        </p:nvSpPr>
        <p:spPr>
          <a:xfrm>
            <a:off x="1752600" y="2533649"/>
            <a:ext cx="2305050" cy="1015663"/>
          </a:xfrm>
          <a:prstGeom prst="rect">
            <a:avLst/>
          </a:prstGeom>
          <a:noFill/>
        </p:spPr>
        <p:txBody>
          <a:bodyPr wrap="square" rtlCol="0">
            <a:spAutoFit/>
          </a:bodyPr>
          <a:lstStyle/>
          <a:p>
            <a:pPr algn="ctr"/>
            <a:r>
              <a:rPr lang="en-GB" sz="6000" b="1" dirty="0" smtClean="0">
                <a:solidFill>
                  <a:srgbClr val="002060"/>
                </a:solidFill>
                <a:latin typeface="Arial" panose="020B0604020202020204" pitchFamily="34" charset="0"/>
                <a:cs typeface="Arial" panose="020B0604020202020204" pitchFamily="34" charset="0"/>
              </a:rPr>
              <a:t>Apps</a:t>
            </a:r>
            <a:r>
              <a:rPr lang="en-GB" sz="6000" b="1" dirty="0" smtClean="0">
                <a:solidFill>
                  <a:srgbClr val="FF0000"/>
                </a:solidFill>
                <a:latin typeface="Arial" panose="020B0604020202020204" pitchFamily="34" charset="0"/>
                <a:cs typeface="Arial" panose="020B0604020202020204" pitchFamily="34" charset="0"/>
              </a:rPr>
              <a:t> </a:t>
            </a:r>
            <a:endParaRPr lang="en-GB" sz="6000" b="1"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0435681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1552575" y="0"/>
            <a:ext cx="8734821" cy="1782816"/>
          </a:xfrm>
          <a:prstGeom prst="rect">
            <a:avLst/>
          </a:prstGeom>
          <a:ln>
            <a:solidFill>
              <a:schemeClr val="tx1"/>
            </a:solidFill>
          </a:ln>
        </p:spPr>
      </p:pic>
      <p:pic>
        <p:nvPicPr>
          <p:cNvPr id="3" name="Picture 2"/>
          <p:cNvPicPr>
            <a:picLocks noChangeAspect="1"/>
          </p:cNvPicPr>
          <p:nvPr/>
        </p:nvPicPr>
        <p:blipFill>
          <a:blip r:embed="rId5"/>
          <a:stretch>
            <a:fillRect/>
          </a:stretch>
        </p:blipFill>
        <p:spPr>
          <a:xfrm>
            <a:off x="5996875" y="1793447"/>
            <a:ext cx="4290521" cy="1452409"/>
          </a:xfrm>
          <a:prstGeom prst="rect">
            <a:avLst/>
          </a:prstGeom>
          <a:ln>
            <a:solidFill>
              <a:schemeClr val="tx1"/>
            </a:solidFill>
          </a:ln>
        </p:spPr>
      </p:pic>
      <p:pic>
        <p:nvPicPr>
          <p:cNvPr id="4" name="Picture 3"/>
          <p:cNvPicPr>
            <a:picLocks noChangeAspect="1"/>
          </p:cNvPicPr>
          <p:nvPr/>
        </p:nvPicPr>
        <p:blipFill>
          <a:blip r:embed="rId6"/>
          <a:stretch>
            <a:fillRect/>
          </a:stretch>
        </p:blipFill>
        <p:spPr>
          <a:xfrm>
            <a:off x="1552575" y="1793447"/>
            <a:ext cx="3482021" cy="3450510"/>
          </a:xfrm>
          <a:prstGeom prst="rect">
            <a:avLst/>
          </a:prstGeom>
          <a:ln>
            <a:solidFill>
              <a:schemeClr val="tx1"/>
            </a:solidFill>
          </a:ln>
        </p:spPr>
      </p:pic>
      <p:pic>
        <p:nvPicPr>
          <p:cNvPr id="5" name="Picture 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996875" y="3256487"/>
            <a:ext cx="4290521" cy="2774382"/>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28681549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1485503" y="180876"/>
            <a:ext cx="9144793" cy="2286198"/>
          </a:xfrm>
          <a:prstGeom prst="rect">
            <a:avLst/>
          </a:prstGeom>
          <a:ln>
            <a:solidFill>
              <a:schemeClr val="tx1"/>
            </a:solidFill>
          </a:ln>
        </p:spPr>
      </p:pic>
      <p:pic>
        <p:nvPicPr>
          <p:cNvPr id="3"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66875" y="2667000"/>
            <a:ext cx="9048750" cy="33523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3"/>
          <p:cNvPicPr>
            <a:picLocks noChangeAspect="1"/>
          </p:cNvPicPr>
          <p:nvPr/>
        </p:nvPicPr>
        <p:blipFill>
          <a:blip r:embed="rId6"/>
          <a:stretch>
            <a:fillRect/>
          </a:stretch>
        </p:blipFill>
        <p:spPr>
          <a:xfrm>
            <a:off x="1532748" y="780058"/>
            <a:ext cx="9126503" cy="5297883"/>
          </a:xfrm>
          <a:prstGeom prst="rect">
            <a:avLst/>
          </a:prstGeom>
        </p:spPr>
      </p:pic>
    </p:spTree>
    <p:extLst>
      <p:ext uri="{BB962C8B-B14F-4D97-AF65-F5344CB8AC3E}">
        <p14:creationId xmlns:p14="http://schemas.microsoft.com/office/powerpoint/2010/main" val="1804005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graphicFrame>
        <p:nvGraphicFramePr>
          <p:cNvPr id="3" name="Table 2"/>
          <p:cNvGraphicFramePr>
            <a:graphicFrameLocks noGrp="1"/>
          </p:cNvGraphicFramePr>
          <p:nvPr>
            <p:extLst>
              <p:ext uri="{D42A27DB-BD31-4B8C-83A1-F6EECF244321}">
                <p14:modId xmlns:p14="http://schemas.microsoft.com/office/powerpoint/2010/main" val="267342494"/>
              </p:ext>
            </p:extLst>
          </p:nvPr>
        </p:nvGraphicFramePr>
        <p:xfrm>
          <a:off x="1676400" y="-1"/>
          <a:ext cx="8801100" cy="6035040"/>
        </p:xfrm>
        <a:graphic>
          <a:graphicData uri="http://schemas.openxmlformats.org/drawingml/2006/table">
            <a:tbl>
              <a:tblPr firstRow="1" bandRow="1">
                <a:tableStyleId>{5C22544A-7EE6-4342-B048-85BDC9FD1C3A}</a:tableStyleId>
              </a:tblPr>
              <a:tblGrid>
                <a:gridCol w="4400550">
                  <a:extLst>
                    <a:ext uri="{9D8B030D-6E8A-4147-A177-3AD203B41FA5}">
                      <a16:colId xmlns:a16="http://schemas.microsoft.com/office/drawing/2014/main" val="1044510035"/>
                    </a:ext>
                  </a:extLst>
                </a:gridCol>
                <a:gridCol w="4400550">
                  <a:extLst>
                    <a:ext uri="{9D8B030D-6E8A-4147-A177-3AD203B41FA5}">
                      <a16:colId xmlns:a16="http://schemas.microsoft.com/office/drawing/2014/main" val="2380039384"/>
                    </a:ext>
                  </a:extLst>
                </a:gridCol>
              </a:tblGrid>
              <a:tr h="364375">
                <a:tc>
                  <a:txBody>
                    <a:bodyPr/>
                    <a:lstStyle/>
                    <a:p>
                      <a:r>
                        <a:rPr lang="en-GB" sz="1800" b="1"/>
                        <a:t>Device</a:t>
                      </a:r>
                      <a:endParaRPr lang="en-GB" sz="1800"/>
                    </a:p>
                  </a:txBody>
                  <a:tcPr anchor="ctr"/>
                </a:tc>
                <a:tc>
                  <a:txBody>
                    <a:bodyPr/>
                    <a:lstStyle/>
                    <a:p>
                      <a:r>
                        <a:rPr lang="en-GB" sz="1800" b="1" dirty="0"/>
                        <a:t>Types of Potential Evidence</a:t>
                      </a:r>
                      <a:endParaRPr lang="en-GB" sz="1800" dirty="0"/>
                    </a:p>
                  </a:txBody>
                  <a:tcPr anchor="ctr"/>
                </a:tc>
                <a:extLst>
                  <a:ext uri="{0D108BD9-81ED-4DB2-BD59-A6C34878D82A}">
                    <a16:rowId xmlns:a16="http://schemas.microsoft.com/office/drawing/2014/main" val="30723610"/>
                  </a:ext>
                </a:extLst>
              </a:tr>
              <a:tr h="910936">
                <a:tc>
                  <a:txBody>
                    <a:bodyPr/>
                    <a:lstStyle/>
                    <a:p>
                      <a:r>
                        <a:rPr lang="en-GB" sz="1800"/>
                        <a:t>Digital/Video Camera</a:t>
                      </a:r>
                    </a:p>
                  </a:txBody>
                  <a:tcPr anchor="ctr"/>
                </a:tc>
                <a:tc>
                  <a:txBody>
                    <a:bodyPr/>
                    <a:lstStyle/>
                    <a:p>
                      <a:pPr>
                        <a:buFont typeface="Arial" panose="020B0604020202020204" pitchFamily="34" charset="0"/>
                        <a:buChar char="•"/>
                      </a:pPr>
                      <a:r>
                        <a:rPr lang="en-GB" sz="1800" dirty="0"/>
                        <a:t>Pictures</a:t>
                      </a:r>
                    </a:p>
                    <a:p>
                      <a:pPr>
                        <a:buFont typeface="Arial" panose="020B0604020202020204" pitchFamily="34" charset="0"/>
                        <a:buChar char="•"/>
                      </a:pPr>
                      <a:r>
                        <a:rPr lang="en-GB" sz="1800" dirty="0"/>
                        <a:t>Videos</a:t>
                      </a:r>
                    </a:p>
                    <a:p>
                      <a:pPr>
                        <a:buFont typeface="Arial" panose="020B0604020202020204" pitchFamily="34" charset="0"/>
                        <a:buChar char="•"/>
                      </a:pPr>
                      <a:r>
                        <a:rPr lang="en-GB" sz="1800" dirty="0"/>
                        <a:t>Files stored locally or on media card</a:t>
                      </a:r>
                    </a:p>
                  </a:txBody>
                  <a:tcPr anchor="ctr"/>
                </a:tc>
                <a:extLst>
                  <a:ext uri="{0D108BD9-81ED-4DB2-BD59-A6C34878D82A}">
                    <a16:rowId xmlns:a16="http://schemas.microsoft.com/office/drawing/2014/main" val="137394812"/>
                  </a:ext>
                </a:extLst>
              </a:tr>
              <a:tr h="1457499">
                <a:tc>
                  <a:txBody>
                    <a:bodyPr/>
                    <a:lstStyle/>
                    <a:p>
                      <a:r>
                        <a:rPr lang="en-GB" sz="1800"/>
                        <a:t>Cell Phone</a:t>
                      </a:r>
                    </a:p>
                  </a:txBody>
                  <a:tcPr anchor="ctr"/>
                </a:tc>
                <a:tc>
                  <a:txBody>
                    <a:bodyPr/>
                    <a:lstStyle/>
                    <a:p>
                      <a:pPr>
                        <a:buFont typeface="Arial" panose="020B0604020202020204" pitchFamily="34" charset="0"/>
                        <a:buChar char="•"/>
                      </a:pPr>
                      <a:r>
                        <a:rPr lang="en-GB" sz="1800" dirty="0"/>
                        <a:t>Text Messages</a:t>
                      </a:r>
                    </a:p>
                    <a:p>
                      <a:pPr>
                        <a:buFont typeface="Arial" panose="020B0604020202020204" pitchFamily="34" charset="0"/>
                        <a:buChar char="•"/>
                      </a:pPr>
                      <a:r>
                        <a:rPr lang="en-GB" sz="1800" dirty="0"/>
                        <a:t>Call Logs</a:t>
                      </a:r>
                    </a:p>
                    <a:p>
                      <a:pPr>
                        <a:buFont typeface="Arial" panose="020B0604020202020204" pitchFamily="34" charset="0"/>
                        <a:buChar char="•"/>
                      </a:pPr>
                      <a:r>
                        <a:rPr lang="en-GB" sz="1800" dirty="0"/>
                        <a:t>Applications used</a:t>
                      </a:r>
                    </a:p>
                    <a:p>
                      <a:pPr>
                        <a:buFont typeface="Arial" panose="020B0604020202020204" pitchFamily="34" charset="0"/>
                        <a:buChar char="•"/>
                      </a:pPr>
                      <a:r>
                        <a:rPr lang="en-GB" sz="1800" dirty="0"/>
                        <a:t>Social Media accounts</a:t>
                      </a:r>
                    </a:p>
                    <a:p>
                      <a:pPr>
                        <a:buFont typeface="Arial" panose="020B0604020202020204" pitchFamily="34" charset="0"/>
                        <a:buChar char="•"/>
                      </a:pPr>
                      <a:r>
                        <a:rPr lang="en-GB" sz="1800" dirty="0"/>
                        <a:t>Everything from All Categories</a:t>
                      </a:r>
                    </a:p>
                  </a:txBody>
                  <a:tcPr anchor="ctr"/>
                </a:tc>
                <a:extLst>
                  <a:ext uri="{0D108BD9-81ED-4DB2-BD59-A6C34878D82A}">
                    <a16:rowId xmlns:a16="http://schemas.microsoft.com/office/drawing/2014/main" val="4175646640"/>
                  </a:ext>
                </a:extLst>
              </a:tr>
              <a:tr h="1457499">
                <a:tc>
                  <a:txBody>
                    <a:bodyPr/>
                    <a:lstStyle/>
                    <a:p>
                      <a:r>
                        <a:rPr lang="en-GB" sz="1800" dirty="0"/>
                        <a:t>Computer/Laptop</a:t>
                      </a:r>
                    </a:p>
                  </a:txBody>
                  <a:tcPr anchor="ctr"/>
                </a:tc>
                <a:tc>
                  <a:txBody>
                    <a:bodyPr/>
                    <a:lstStyle/>
                    <a:p>
                      <a:pPr>
                        <a:buFont typeface="Arial" panose="020B0604020202020204" pitchFamily="34" charset="0"/>
                        <a:buChar char="•"/>
                      </a:pPr>
                      <a:r>
                        <a:rPr lang="en-GB" sz="1800" dirty="0"/>
                        <a:t>Everything from All Categories</a:t>
                      </a:r>
                    </a:p>
                    <a:p>
                      <a:pPr>
                        <a:buFont typeface="Arial" panose="020B0604020202020204" pitchFamily="34" charset="0"/>
                        <a:buChar char="•"/>
                      </a:pPr>
                      <a:r>
                        <a:rPr lang="en-GB" sz="1800" dirty="0"/>
                        <a:t>Social Media accounts</a:t>
                      </a:r>
                    </a:p>
                    <a:p>
                      <a:pPr>
                        <a:buFont typeface="Arial" panose="020B0604020202020204" pitchFamily="34" charset="0"/>
                        <a:buChar char="•"/>
                      </a:pPr>
                      <a:r>
                        <a:rPr lang="en-GB" sz="1800" dirty="0"/>
                        <a:t>Internet Search History</a:t>
                      </a:r>
                    </a:p>
                    <a:p>
                      <a:pPr>
                        <a:buFont typeface="Arial" panose="020B0604020202020204" pitchFamily="34" charset="0"/>
                        <a:buChar char="•"/>
                      </a:pPr>
                      <a:r>
                        <a:rPr lang="en-GB" sz="1800" dirty="0"/>
                        <a:t>Documents</a:t>
                      </a:r>
                    </a:p>
                    <a:p>
                      <a:pPr>
                        <a:buFont typeface="Arial" panose="020B0604020202020204" pitchFamily="34" charset="0"/>
                        <a:buChar char="•"/>
                      </a:pPr>
                      <a:r>
                        <a:rPr lang="en-GB" sz="1800" dirty="0"/>
                        <a:t>Email (Non-web-based)</a:t>
                      </a:r>
                    </a:p>
                  </a:txBody>
                  <a:tcPr anchor="ctr"/>
                </a:tc>
                <a:extLst>
                  <a:ext uri="{0D108BD9-81ED-4DB2-BD59-A6C34878D82A}">
                    <a16:rowId xmlns:a16="http://schemas.microsoft.com/office/drawing/2014/main" val="1334477955"/>
                  </a:ext>
                </a:extLst>
              </a:tr>
              <a:tr h="910936">
                <a:tc>
                  <a:txBody>
                    <a:bodyPr/>
                    <a:lstStyle/>
                    <a:p>
                      <a:r>
                        <a:rPr lang="en-GB" sz="1800"/>
                        <a:t>Mobile device</a:t>
                      </a:r>
                    </a:p>
                  </a:txBody>
                  <a:tcPr anchor="ctr"/>
                </a:tc>
                <a:tc>
                  <a:txBody>
                    <a:bodyPr/>
                    <a:lstStyle/>
                    <a:p>
                      <a:pPr>
                        <a:buFont typeface="Arial" panose="020B0604020202020204" pitchFamily="34" charset="0"/>
                        <a:buChar char="•"/>
                      </a:pPr>
                      <a:r>
                        <a:rPr lang="en-GB" sz="1800" dirty="0"/>
                        <a:t>Everything from All Categories</a:t>
                      </a:r>
                    </a:p>
                    <a:p>
                      <a:pPr>
                        <a:buFont typeface="Arial" panose="020B0604020202020204" pitchFamily="34" charset="0"/>
                        <a:buChar char="•"/>
                      </a:pPr>
                      <a:r>
                        <a:rPr lang="en-GB" sz="1800" dirty="0"/>
                        <a:t>Applications used</a:t>
                      </a:r>
                    </a:p>
                    <a:p>
                      <a:pPr>
                        <a:buFont typeface="Arial" panose="020B0604020202020204" pitchFamily="34" charset="0"/>
                        <a:buChar char="•"/>
                      </a:pPr>
                      <a:r>
                        <a:rPr lang="en-GB" sz="1800" dirty="0"/>
                        <a:t>Social Media accounts</a:t>
                      </a:r>
                    </a:p>
                  </a:txBody>
                  <a:tcPr anchor="ctr"/>
                </a:tc>
                <a:extLst>
                  <a:ext uri="{0D108BD9-81ED-4DB2-BD59-A6C34878D82A}">
                    <a16:rowId xmlns:a16="http://schemas.microsoft.com/office/drawing/2014/main" val="938177246"/>
                  </a:ext>
                </a:extLst>
              </a:tr>
              <a:tr h="910936">
                <a:tc>
                  <a:txBody>
                    <a:bodyPr/>
                    <a:lstStyle/>
                    <a:p>
                      <a:r>
                        <a:rPr lang="en-GB" sz="1800"/>
                        <a:t>Game consoles</a:t>
                      </a:r>
                    </a:p>
                  </a:txBody>
                  <a:tcPr anchor="ctr"/>
                </a:tc>
                <a:tc>
                  <a:txBody>
                    <a:bodyPr/>
                    <a:lstStyle/>
                    <a:p>
                      <a:pPr>
                        <a:buFont typeface="Arial" panose="020B0604020202020204" pitchFamily="34" charset="0"/>
                        <a:buChar char="•"/>
                      </a:pPr>
                      <a:r>
                        <a:rPr lang="en-GB" sz="1800" dirty="0"/>
                        <a:t> Pictures</a:t>
                      </a:r>
                    </a:p>
                    <a:p>
                      <a:pPr>
                        <a:buFont typeface="Arial" panose="020B0604020202020204" pitchFamily="34" charset="0"/>
                        <a:buChar char="•"/>
                      </a:pPr>
                      <a:r>
                        <a:rPr lang="en-GB" sz="1800" dirty="0"/>
                        <a:t>Videos</a:t>
                      </a:r>
                    </a:p>
                    <a:p>
                      <a:pPr>
                        <a:buFont typeface="Arial" panose="020B0604020202020204" pitchFamily="34" charset="0"/>
                        <a:buChar char="•"/>
                      </a:pPr>
                      <a:r>
                        <a:rPr lang="en-GB" sz="1800" dirty="0"/>
                        <a:t>Documents</a:t>
                      </a:r>
                    </a:p>
                  </a:txBody>
                  <a:tcPr anchor="ctr"/>
                </a:tc>
                <a:extLst>
                  <a:ext uri="{0D108BD9-81ED-4DB2-BD59-A6C34878D82A}">
                    <a16:rowId xmlns:a16="http://schemas.microsoft.com/office/drawing/2014/main" val="2699046616"/>
                  </a:ext>
                </a:extLst>
              </a:tr>
            </a:tbl>
          </a:graphicData>
        </a:graphic>
      </p:graphicFrame>
    </p:spTree>
    <p:extLst>
      <p:ext uri="{BB962C8B-B14F-4D97-AF65-F5344CB8AC3E}">
        <p14:creationId xmlns:p14="http://schemas.microsoft.com/office/powerpoint/2010/main" val="297832283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a:hlinkClick r:id="rId4"/>
          </p:cNvPr>
          <p:cNvPicPr>
            <a:picLocks noChangeAspect="1"/>
          </p:cNvPicPr>
          <p:nvPr/>
        </p:nvPicPr>
        <p:blipFill>
          <a:blip r:embed="rId5"/>
          <a:stretch>
            <a:fillRect/>
          </a:stretch>
        </p:blipFill>
        <p:spPr>
          <a:xfrm>
            <a:off x="10718771" y="4405785"/>
            <a:ext cx="1288444" cy="907433"/>
          </a:xfrm>
          <a:prstGeom prst="rect">
            <a:avLst/>
          </a:prstGeom>
        </p:spPr>
      </p:pic>
      <p:sp>
        <p:nvSpPr>
          <p:cNvPr id="6" name="TextBox 5"/>
          <p:cNvSpPr txBox="1"/>
          <p:nvPr/>
        </p:nvSpPr>
        <p:spPr>
          <a:xfrm>
            <a:off x="1721416" y="329651"/>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The Social Media Revolution</a:t>
            </a:r>
            <a:endParaRPr lang="en-GB" sz="3200" b="1" dirty="0">
              <a:solidFill>
                <a:schemeClr val="bg1"/>
              </a:solidFill>
            </a:endParaRPr>
          </a:p>
        </p:txBody>
      </p:sp>
      <p:pic>
        <p:nvPicPr>
          <p:cNvPr id="7" name="Picture 6"/>
          <p:cNvPicPr>
            <a:picLocks noChangeAspect="1"/>
          </p:cNvPicPr>
          <p:nvPr/>
        </p:nvPicPr>
        <p:blipFill>
          <a:blip r:embed="rId6"/>
          <a:stretch>
            <a:fillRect/>
          </a:stretch>
        </p:blipFill>
        <p:spPr>
          <a:xfrm>
            <a:off x="1721416" y="1144916"/>
            <a:ext cx="8280919" cy="4726495"/>
          </a:xfrm>
          <a:prstGeom prst="rect">
            <a:avLst/>
          </a:prstGeom>
        </p:spPr>
      </p:pic>
    </p:spTree>
    <p:extLst>
      <p:ext uri="{BB962C8B-B14F-4D97-AF65-F5344CB8AC3E}">
        <p14:creationId xmlns:p14="http://schemas.microsoft.com/office/powerpoint/2010/main" val="3415282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1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10043092" y="270442"/>
            <a:ext cx="1554615" cy="1554615"/>
          </a:xfrm>
          <a:prstGeom prst="rect">
            <a:avLst/>
          </a:prstGeom>
        </p:spPr>
      </p:pic>
      <p:sp>
        <p:nvSpPr>
          <p:cNvPr id="4" name="Content Placeholder 2"/>
          <p:cNvSpPr txBox="1">
            <a:spLocks/>
          </p:cNvSpPr>
          <p:nvPr/>
        </p:nvSpPr>
        <p:spPr>
          <a:xfrm>
            <a:off x="800100" y="1710530"/>
            <a:ext cx="10515600" cy="4351338"/>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10000"/>
              </a:lnSpc>
              <a:defRPr/>
            </a:pPr>
            <a:r>
              <a:rPr lang="en-GB" altLang="en-US" kern="0" smtClean="0">
                <a:solidFill>
                  <a:srgbClr val="002060"/>
                </a:solidFill>
              </a:rPr>
              <a:t>1.86 Billion users 2016 – 2.23Bn at June 2018</a:t>
            </a:r>
          </a:p>
          <a:p>
            <a:pPr>
              <a:lnSpc>
                <a:spcPct val="110000"/>
              </a:lnSpc>
              <a:defRPr/>
            </a:pPr>
            <a:r>
              <a:rPr lang="en-GB" altLang="en-US" kern="0" smtClean="0">
                <a:solidFill>
                  <a:srgbClr val="002060"/>
                </a:solidFill>
              </a:rPr>
              <a:t>Half of the UK users visit the site every day</a:t>
            </a:r>
          </a:p>
          <a:p>
            <a:pPr>
              <a:lnSpc>
                <a:spcPct val="110000"/>
              </a:lnSpc>
              <a:defRPr/>
            </a:pPr>
            <a:r>
              <a:rPr lang="en-GB" altLang="en-US" kern="0" smtClean="0">
                <a:solidFill>
                  <a:srgbClr val="002060"/>
                </a:solidFill>
              </a:rPr>
              <a:t>Over 55% of users ONLY use mobile </a:t>
            </a:r>
          </a:p>
          <a:p>
            <a:pPr>
              <a:lnSpc>
                <a:spcPct val="110000"/>
              </a:lnSpc>
              <a:defRPr/>
            </a:pPr>
            <a:r>
              <a:rPr lang="en-GB" altLang="en-US" kern="0" smtClean="0">
                <a:solidFill>
                  <a:srgbClr val="002060"/>
                </a:solidFill>
              </a:rPr>
              <a:t>Average Facebook user creates 90 pieces of content each month</a:t>
            </a:r>
          </a:p>
          <a:p>
            <a:pPr>
              <a:lnSpc>
                <a:spcPct val="110000"/>
              </a:lnSpc>
              <a:defRPr/>
            </a:pPr>
            <a:r>
              <a:rPr lang="en-GB" altLang="en-US" kern="0" smtClean="0">
                <a:solidFill>
                  <a:srgbClr val="002060"/>
                </a:solidFill>
              </a:rPr>
              <a:t>Average user has 155 friends.</a:t>
            </a:r>
          </a:p>
          <a:p>
            <a:pPr>
              <a:lnSpc>
                <a:spcPct val="110000"/>
              </a:lnSpc>
              <a:defRPr/>
            </a:pPr>
            <a:r>
              <a:rPr lang="en-GB" altLang="en-US" kern="0" smtClean="0">
                <a:solidFill>
                  <a:srgbClr val="002060"/>
                </a:solidFill>
              </a:rPr>
              <a:t>More than 50% of the users are 18-34</a:t>
            </a:r>
            <a:endParaRPr lang="en-GB" dirty="0"/>
          </a:p>
        </p:txBody>
      </p:sp>
      <p:sp>
        <p:nvSpPr>
          <p:cNvPr id="6" name="TextBox 5"/>
          <p:cNvSpPr txBox="1"/>
          <p:nvPr/>
        </p:nvSpPr>
        <p:spPr>
          <a:xfrm>
            <a:off x="800100" y="344155"/>
            <a:ext cx="7696904" cy="584775"/>
          </a:xfrm>
          <a:prstGeom prst="rect">
            <a:avLst/>
          </a:prstGeom>
          <a:solidFill>
            <a:srgbClr val="002060"/>
          </a:solidFill>
        </p:spPr>
        <p:txBody>
          <a:bodyPr wrap="square" rtlCol="0">
            <a:spAutoFit/>
          </a:bodyPr>
          <a:lstStyle/>
          <a:p>
            <a:pPr algn="ctr"/>
            <a:r>
              <a:rPr lang="en-GB" sz="3200" b="1" dirty="0" smtClean="0">
                <a:solidFill>
                  <a:schemeClr val="bg1"/>
                </a:solidFill>
              </a:rPr>
              <a:t>Facebook</a:t>
            </a:r>
            <a:endParaRPr lang="en-GB" sz="3200" b="1" dirty="0">
              <a:solidFill>
                <a:schemeClr val="bg1"/>
              </a:solidFill>
            </a:endParaRPr>
          </a:p>
        </p:txBody>
      </p:sp>
    </p:spTree>
    <p:extLst>
      <p:ext uri="{BB962C8B-B14F-4D97-AF65-F5344CB8AC3E}">
        <p14:creationId xmlns:p14="http://schemas.microsoft.com/office/powerpoint/2010/main" val="2379623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8682493" y="257076"/>
            <a:ext cx="2694666" cy="2286198"/>
          </a:xfrm>
          <a:prstGeom prst="rect">
            <a:avLst/>
          </a:prstGeom>
        </p:spPr>
      </p:pic>
      <p:sp>
        <p:nvSpPr>
          <p:cNvPr id="4" name="Content Placeholder 2"/>
          <p:cNvSpPr txBox="1">
            <a:spLocks/>
          </p:cNvSpPr>
          <p:nvPr/>
        </p:nvSpPr>
        <p:spPr>
          <a:xfrm>
            <a:off x="721292" y="1758950"/>
            <a:ext cx="10515600"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defRPr/>
            </a:pPr>
            <a:r>
              <a:rPr lang="en-GB" altLang="en-US" kern="0" smtClean="0">
                <a:solidFill>
                  <a:srgbClr val="002060"/>
                </a:solidFill>
              </a:rPr>
              <a:t>There are over 500 million Twitter Users</a:t>
            </a:r>
          </a:p>
          <a:p>
            <a:pPr>
              <a:buFontTx/>
              <a:buNone/>
              <a:defRPr/>
            </a:pPr>
            <a:endParaRPr lang="en-GB" altLang="en-US" kern="0" smtClean="0">
              <a:solidFill>
                <a:srgbClr val="002060"/>
              </a:solidFill>
            </a:endParaRPr>
          </a:p>
          <a:p>
            <a:pPr>
              <a:defRPr/>
            </a:pPr>
            <a:r>
              <a:rPr lang="en-GB" altLang="en-US" kern="0" smtClean="0">
                <a:solidFill>
                  <a:srgbClr val="002060"/>
                </a:solidFill>
              </a:rPr>
              <a:t>That means that 21% of the world’s internet population are using Twitter every month </a:t>
            </a:r>
          </a:p>
          <a:p>
            <a:pPr>
              <a:defRPr/>
            </a:pPr>
            <a:endParaRPr lang="en-GB" altLang="en-US" kern="0" smtClean="0">
              <a:solidFill>
                <a:srgbClr val="002060"/>
              </a:solidFill>
            </a:endParaRPr>
          </a:p>
          <a:p>
            <a:pPr>
              <a:defRPr/>
            </a:pPr>
            <a:r>
              <a:rPr lang="en-GB" altLang="en-US" kern="0" smtClean="0">
                <a:solidFill>
                  <a:srgbClr val="002060"/>
                </a:solidFill>
              </a:rPr>
              <a:t>Many Police Forces are now engaging communities through Twitter</a:t>
            </a:r>
          </a:p>
          <a:p>
            <a:pPr>
              <a:defRPr/>
            </a:pPr>
            <a:endParaRPr lang="en-GB" altLang="en-US" kern="0" smtClean="0"/>
          </a:p>
          <a:p>
            <a:pPr>
              <a:defRPr/>
            </a:pPr>
            <a:r>
              <a:rPr lang="en-GB" altLang="en-US" kern="0" smtClean="0">
                <a:solidFill>
                  <a:srgbClr val="002060"/>
                </a:solidFill>
              </a:rPr>
              <a:t>There are over 500 million tweets sent per day</a:t>
            </a:r>
          </a:p>
          <a:p>
            <a:endParaRPr lang="en-GB" dirty="0"/>
          </a:p>
        </p:txBody>
      </p:sp>
      <p:sp>
        <p:nvSpPr>
          <p:cNvPr id="5" name="TextBox 4"/>
          <p:cNvSpPr txBox="1"/>
          <p:nvPr/>
        </p:nvSpPr>
        <p:spPr>
          <a:xfrm>
            <a:off x="800100" y="344155"/>
            <a:ext cx="7696904" cy="584775"/>
          </a:xfrm>
          <a:prstGeom prst="rect">
            <a:avLst/>
          </a:prstGeom>
          <a:solidFill>
            <a:srgbClr val="002060"/>
          </a:solidFill>
        </p:spPr>
        <p:txBody>
          <a:bodyPr wrap="square" rtlCol="0">
            <a:spAutoFit/>
          </a:bodyPr>
          <a:lstStyle/>
          <a:p>
            <a:pPr algn="ctr"/>
            <a:r>
              <a:rPr lang="en-GB" sz="3200" b="1" dirty="0" smtClean="0">
                <a:solidFill>
                  <a:schemeClr val="bg1"/>
                </a:solidFill>
              </a:rPr>
              <a:t>Twitter</a:t>
            </a:r>
            <a:endParaRPr lang="en-GB" sz="3200" b="1" dirty="0">
              <a:solidFill>
                <a:schemeClr val="bg1"/>
              </a:solidFill>
            </a:endParaRPr>
          </a:p>
        </p:txBody>
      </p:sp>
    </p:spTree>
    <p:extLst>
      <p:ext uri="{BB962C8B-B14F-4D97-AF65-F5344CB8AC3E}">
        <p14:creationId xmlns:p14="http://schemas.microsoft.com/office/powerpoint/2010/main" val="446257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8724899" y="452438"/>
            <a:ext cx="3133725" cy="1953061"/>
          </a:xfrm>
          <a:prstGeom prst="rect">
            <a:avLst/>
          </a:prstGeom>
          <a:ln>
            <a:solidFill>
              <a:schemeClr val="tx1"/>
            </a:solidFill>
          </a:ln>
        </p:spPr>
      </p:pic>
      <p:sp>
        <p:nvSpPr>
          <p:cNvPr id="4" name="Content Placeholder 3"/>
          <p:cNvSpPr txBox="1">
            <a:spLocks/>
          </p:cNvSpPr>
          <p:nvPr/>
        </p:nvSpPr>
        <p:spPr>
          <a:xfrm>
            <a:off x="838200" y="1549476"/>
            <a:ext cx="10515600" cy="4351338"/>
          </a:xfrm>
          <a:prstGeom prst="rect">
            <a:avLst/>
          </a:prstGeom>
        </p:spPr>
        <p:txBody>
          <a:bodyP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defRPr/>
            </a:pPr>
            <a:r>
              <a:rPr lang="en-GB" altLang="en-US" sz="3200" kern="0" dirty="0" smtClean="0">
                <a:solidFill>
                  <a:srgbClr val="002060"/>
                </a:solidFill>
              </a:rPr>
              <a:t>Over 2 billion video views every 24 hours</a:t>
            </a:r>
          </a:p>
          <a:p>
            <a:pPr marL="0" indent="0">
              <a:buFont typeface="Arial" panose="020B0604020202020204" pitchFamily="34" charset="0"/>
              <a:buNone/>
              <a:defRPr/>
            </a:pPr>
            <a:endParaRPr lang="en-GB" altLang="en-US" sz="3200" kern="0" dirty="0" smtClean="0">
              <a:solidFill>
                <a:srgbClr val="002060"/>
              </a:solidFill>
            </a:endParaRPr>
          </a:p>
          <a:p>
            <a:pPr>
              <a:defRPr/>
            </a:pPr>
            <a:r>
              <a:rPr lang="en-GB" altLang="en-US" sz="3200" kern="0" dirty="0" smtClean="0">
                <a:solidFill>
                  <a:srgbClr val="002060"/>
                </a:solidFill>
              </a:rPr>
              <a:t>Total number who use You-tube 1,3000,000</a:t>
            </a:r>
          </a:p>
          <a:p>
            <a:pPr>
              <a:defRPr/>
            </a:pPr>
            <a:endParaRPr lang="en-GB" altLang="en-US" sz="3200" kern="0" dirty="0" smtClean="0">
              <a:solidFill>
                <a:srgbClr val="002060"/>
              </a:solidFill>
            </a:endParaRPr>
          </a:p>
          <a:p>
            <a:pPr>
              <a:defRPr/>
            </a:pPr>
            <a:r>
              <a:rPr lang="en-GB" altLang="en-US" sz="3200" kern="0" dirty="0" smtClean="0">
                <a:solidFill>
                  <a:srgbClr val="002060"/>
                </a:solidFill>
              </a:rPr>
              <a:t>Over 6 billion hours of video are watched each </a:t>
            </a:r>
            <a:r>
              <a:rPr lang="en-GB" altLang="en-US" sz="3200" b="1" kern="0" dirty="0" smtClean="0">
                <a:solidFill>
                  <a:srgbClr val="002060"/>
                </a:solidFill>
              </a:rPr>
              <a:t>month</a:t>
            </a:r>
            <a:r>
              <a:rPr lang="en-GB" altLang="en-US" sz="3200" kern="0" dirty="0" smtClean="0">
                <a:solidFill>
                  <a:srgbClr val="002060"/>
                </a:solidFill>
              </a:rPr>
              <a:t> on YouTube—that's almost an hour for every person on Earth</a:t>
            </a:r>
          </a:p>
          <a:p>
            <a:pPr>
              <a:buFontTx/>
              <a:buNone/>
              <a:defRPr/>
            </a:pPr>
            <a:endParaRPr lang="en-GB" altLang="en-US" sz="3200" kern="0" dirty="0" smtClean="0">
              <a:solidFill>
                <a:srgbClr val="002060"/>
              </a:solidFill>
            </a:endParaRPr>
          </a:p>
          <a:p>
            <a:pPr>
              <a:defRPr/>
            </a:pPr>
            <a:r>
              <a:rPr lang="en-GB" altLang="en-US" sz="3200" kern="0" dirty="0" smtClean="0">
                <a:solidFill>
                  <a:srgbClr val="002060"/>
                </a:solidFill>
              </a:rPr>
              <a:t>Over 100 million YouTube Mobile views per day</a:t>
            </a:r>
          </a:p>
          <a:p>
            <a:pPr marL="0" indent="0">
              <a:buFont typeface="Arial" panose="020B0604020202020204" pitchFamily="34" charset="0"/>
              <a:buNone/>
            </a:pPr>
            <a:endParaRPr lang="en-GB" dirty="0"/>
          </a:p>
        </p:txBody>
      </p:sp>
      <p:sp>
        <p:nvSpPr>
          <p:cNvPr id="5" name="TextBox 4"/>
          <p:cNvSpPr txBox="1"/>
          <p:nvPr/>
        </p:nvSpPr>
        <p:spPr>
          <a:xfrm>
            <a:off x="800100" y="344155"/>
            <a:ext cx="7696904" cy="584775"/>
          </a:xfrm>
          <a:prstGeom prst="rect">
            <a:avLst/>
          </a:prstGeom>
          <a:solidFill>
            <a:srgbClr val="002060"/>
          </a:solidFill>
        </p:spPr>
        <p:txBody>
          <a:bodyPr wrap="square" rtlCol="0">
            <a:spAutoFit/>
          </a:bodyPr>
          <a:lstStyle/>
          <a:p>
            <a:pPr algn="ctr"/>
            <a:r>
              <a:rPr lang="en-GB" sz="3200" b="1" dirty="0" smtClean="0">
                <a:solidFill>
                  <a:schemeClr val="bg1"/>
                </a:solidFill>
              </a:rPr>
              <a:t>YouTube</a:t>
            </a:r>
            <a:endParaRPr lang="en-GB" sz="3200" b="1" dirty="0">
              <a:solidFill>
                <a:schemeClr val="bg1"/>
              </a:solidFill>
            </a:endParaRPr>
          </a:p>
        </p:txBody>
      </p:sp>
    </p:spTree>
    <p:extLst>
      <p:ext uri="{BB962C8B-B14F-4D97-AF65-F5344CB8AC3E}">
        <p14:creationId xmlns:p14="http://schemas.microsoft.com/office/powerpoint/2010/main" val="1531912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3"/>
          <p:cNvSpPr txBox="1">
            <a:spLocks/>
          </p:cNvSpPr>
          <p:nvPr/>
        </p:nvSpPr>
        <p:spPr>
          <a:xfrm>
            <a:off x="838200" y="1577975"/>
            <a:ext cx="7208520" cy="4351338"/>
          </a:xfrm>
          <a:prstGeom prst="rect">
            <a:avLst/>
          </a:prstGeom>
        </p:spPr>
        <p:txBody>
          <a:bodyP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4100" kern="0" dirty="0" smtClean="0">
                <a:solidFill>
                  <a:srgbClr val="002060"/>
                </a:solidFill>
              </a:rPr>
              <a:t>Global fraud is now on the increase</a:t>
            </a:r>
          </a:p>
          <a:p>
            <a:pPr marL="0" indent="0" algn="ctr">
              <a:buFont typeface="Arial" panose="020B0604020202020204" pitchFamily="34" charset="0"/>
              <a:buNone/>
            </a:pPr>
            <a:endParaRPr lang="en-GB" sz="3200" kern="0" dirty="0" smtClean="0">
              <a:solidFill>
                <a:srgbClr val="002060"/>
              </a:solidFill>
            </a:endParaRPr>
          </a:p>
          <a:p>
            <a:pPr marL="0" indent="0" algn="ctr">
              <a:buFont typeface="Arial" panose="020B0604020202020204" pitchFamily="34" charset="0"/>
              <a:buNone/>
              <a:defRPr/>
            </a:pPr>
            <a:r>
              <a:rPr lang="en-GB" sz="4000" dirty="0" smtClean="0">
                <a:solidFill>
                  <a:srgbClr val="002060"/>
                </a:solidFill>
              </a:rPr>
              <a:t>Between April &amp; June 2018 – Action Fraud received 130,519 reports from victims of Fraud or Cybercrime</a:t>
            </a:r>
          </a:p>
          <a:p>
            <a:pPr marL="0" indent="0" algn="ctr">
              <a:buFont typeface="Arial" panose="020B0604020202020204" pitchFamily="34" charset="0"/>
              <a:buNone/>
              <a:defRPr/>
            </a:pPr>
            <a:endParaRPr lang="en-GB" sz="4000" dirty="0" smtClean="0">
              <a:solidFill>
                <a:srgbClr val="002060"/>
              </a:solidFill>
            </a:endParaRPr>
          </a:p>
          <a:p>
            <a:pPr marL="0" indent="0" algn="ctr">
              <a:buFont typeface="Arial" panose="020B0604020202020204" pitchFamily="34" charset="0"/>
              <a:buNone/>
              <a:defRPr/>
            </a:pPr>
            <a:r>
              <a:rPr lang="en-GB" sz="4000" dirty="0" smtClean="0">
                <a:solidFill>
                  <a:srgbClr val="002060"/>
                </a:solidFill>
              </a:rPr>
              <a:t>Fraud is “the most commonly experienced offence”</a:t>
            </a:r>
          </a:p>
          <a:p>
            <a:endParaRPr lang="en-GB" sz="3200" kern="0" dirty="0" smtClean="0">
              <a:solidFill>
                <a:srgbClr val="002060"/>
              </a:solidFill>
            </a:endParaRPr>
          </a:p>
          <a:p>
            <a:endParaRPr lang="en-GB" dirty="0"/>
          </a:p>
        </p:txBody>
      </p:sp>
      <p:sp>
        <p:nvSpPr>
          <p:cNvPr id="4" name="TextBox 3"/>
          <p:cNvSpPr txBox="1"/>
          <p:nvPr/>
        </p:nvSpPr>
        <p:spPr>
          <a:xfrm>
            <a:off x="2247548" y="321295"/>
            <a:ext cx="7696904" cy="584775"/>
          </a:xfrm>
          <a:prstGeom prst="rect">
            <a:avLst/>
          </a:prstGeom>
          <a:solidFill>
            <a:srgbClr val="002060"/>
          </a:solidFill>
        </p:spPr>
        <p:txBody>
          <a:bodyPr wrap="square" rtlCol="0">
            <a:spAutoFit/>
          </a:bodyPr>
          <a:lstStyle/>
          <a:p>
            <a:pPr algn="ctr"/>
            <a:r>
              <a:rPr lang="en-GB" sz="3200" b="1" dirty="0" smtClean="0">
                <a:solidFill>
                  <a:schemeClr val="bg1"/>
                </a:solidFill>
              </a:rPr>
              <a:t>The Global Impact of Online Fraud</a:t>
            </a:r>
            <a:endParaRPr lang="en-GB" sz="3200" b="1" dirty="0">
              <a:solidFill>
                <a:schemeClr val="bg1"/>
              </a:solidFill>
            </a:endParaRPr>
          </a:p>
        </p:txBody>
      </p:sp>
      <p:pic>
        <p:nvPicPr>
          <p:cNvPr id="5" name="Picture 4"/>
          <p:cNvPicPr>
            <a:picLocks noChangeAspect="1"/>
          </p:cNvPicPr>
          <p:nvPr/>
        </p:nvPicPr>
        <p:blipFill>
          <a:blip r:embed="rId4"/>
          <a:stretch>
            <a:fillRect/>
          </a:stretch>
        </p:blipFill>
        <p:spPr>
          <a:xfrm>
            <a:off x="8252460" y="1988820"/>
            <a:ext cx="3246120" cy="3063240"/>
          </a:xfrm>
          <a:prstGeom prst="rect">
            <a:avLst/>
          </a:prstGeom>
        </p:spPr>
      </p:pic>
    </p:spTree>
    <p:extLst>
      <p:ext uri="{BB962C8B-B14F-4D97-AF65-F5344CB8AC3E}">
        <p14:creationId xmlns:p14="http://schemas.microsoft.com/office/powerpoint/2010/main" val="141814644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838200" y="1409988"/>
            <a:ext cx="10515600" cy="4351338"/>
          </a:xfrm>
          <a:prstGeom prst="rect">
            <a:avLst/>
          </a:prstGeom>
        </p:spPr>
        <p:txBody>
          <a:bodyPr>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altLang="en-US" sz="4400" dirty="0" smtClean="0">
                <a:solidFill>
                  <a:srgbClr val="002060"/>
                </a:solidFill>
              </a:rPr>
              <a:t>Front line officers should consider vulnerability when investigating Cyber Crime</a:t>
            </a:r>
          </a:p>
          <a:p>
            <a:pPr marL="0" indent="0" algn="ctr">
              <a:buFont typeface="Arial" panose="020B0604020202020204" pitchFamily="34" charset="0"/>
              <a:buNone/>
            </a:pPr>
            <a:endParaRPr lang="en-GB" altLang="en-US" sz="4400" dirty="0" smtClean="0">
              <a:solidFill>
                <a:srgbClr val="002060"/>
              </a:solidFill>
            </a:endParaRPr>
          </a:p>
          <a:p>
            <a:pPr marL="0" indent="0" algn="ctr">
              <a:buFont typeface="Arial" panose="020B0604020202020204" pitchFamily="34" charset="0"/>
              <a:buNone/>
            </a:pPr>
            <a:r>
              <a:rPr lang="en-GB" sz="4400" b="1" dirty="0" smtClean="0">
                <a:solidFill>
                  <a:srgbClr val="FF0000"/>
                </a:solidFill>
              </a:rPr>
              <a:t>“A person is vulnerable if, as a result of their situation or circumstances, they are unable to take care of or protect themselves from harm or exploitation”</a:t>
            </a:r>
            <a:endParaRPr lang="en-GB" altLang="en-US" sz="4400" dirty="0" smtClean="0">
              <a:solidFill>
                <a:srgbClr val="FF0000"/>
              </a:solidFill>
            </a:endParaRPr>
          </a:p>
          <a:p>
            <a:pPr marL="0" indent="0" algn="ctr">
              <a:buFont typeface="Arial" panose="020B0604020202020204" pitchFamily="34" charset="0"/>
              <a:buNone/>
            </a:pPr>
            <a:endParaRPr lang="en-GB" altLang="en-US" sz="4400" dirty="0" smtClean="0">
              <a:solidFill>
                <a:srgbClr val="002060"/>
              </a:solidFill>
            </a:endParaRPr>
          </a:p>
          <a:p>
            <a:pPr marL="0" indent="0" algn="ctr">
              <a:buFont typeface="Arial" panose="020B0604020202020204" pitchFamily="34" charset="0"/>
              <a:buNone/>
            </a:pPr>
            <a:r>
              <a:rPr lang="en-US" altLang="en-US" sz="4400" dirty="0" smtClean="0">
                <a:solidFill>
                  <a:srgbClr val="002060"/>
                </a:solidFill>
              </a:rPr>
              <a:t>Anyone accessing the internet is open to being victim. </a:t>
            </a:r>
            <a:endParaRPr lang="en-GB" altLang="en-US" sz="4400" dirty="0">
              <a:solidFill>
                <a:srgbClr val="002060"/>
              </a:solidFill>
            </a:endParaRPr>
          </a:p>
        </p:txBody>
      </p:sp>
      <p:sp>
        <p:nvSpPr>
          <p:cNvPr id="4" name="TextBox 3"/>
          <p:cNvSpPr txBox="1"/>
          <p:nvPr/>
        </p:nvSpPr>
        <p:spPr>
          <a:xfrm>
            <a:off x="2247548" y="321295"/>
            <a:ext cx="7696904" cy="584775"/>
          </a:xfrm>
          <a:prstGeom prst="rect">
            <a:avLst/>
          </a:prstGeom>
          <a:solidFill>
            <a:srgbClr val="002060"/>
          </a:solidFill>
        </p:spPr>
        <p:txBody>
          <a:bodyPr wrap="square" rtlCol="0">
            <a:spAutoFit/>
          </a:bodyPr>
          <a:lstStyle/>
          <a:p>
            <a:pPr algn="ctr"/>
            <a:r>
              <a:rPr lang="en-GB" sz="3200" b="1" dirty="0" smtClean="0">
                <a:solidFill>
                  <a:schemeClr val="bg1"/>
                </a:solidFill>
              </a:rPr>
              <a:t>Operation Liberty</a:t>
            </a:r>
            <a:endParaRPr lang="en-GB" sz="3200" b="1" dirty="0">
              <a:solidFill>
                <a:schemeClr val="bg1"/>
              </a:solidFill>
            </a:endParaRPr>
          </a:p>
        </p:txBody>
      </p:sp>
    </p:spTree>
    <p:extLst>
      <p:ext uri="{BB962C8B-B14F-4D97-AF65-F5344CB8AC3E}">
        <p14:creationId xmlns:p14="http://schemas.microsoft.com/office/powerpoint/2010/main" val="2412816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1855294" y="2080986"/>
            <a:ext cx="8481412" cy="346456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lnSpc>
                <a:spcPct val="120000"/>
              </a:lnSpc>
              <a:buFontTx/>
              <a:buNone/>
              <a:defRPr/>
            </a:pPr>
            <a:r>
              <a:rPr lang="en-GB" altLang="en-US" sz="3600" b="1" u="sng" kern="0" dirty="0" smtClean="0">
                <a:solidFill>
                  <a:srgbClr val="002060"/>
                </a:solidFill>
              </a:rPr>
              <a:t>SO WHAT DOES THAT MEAN FOR US?</a:t>
            </a:r>
            <a:endParaRPr lang="en-GB" altLang="en-US" sz="3600" kern="0" dirty="0" smtClean="0">
              <a:solidFill>
                <a:srgbClr val="002060"/>
              </a:solidFill>
            </a:endParaRPr>
          </a:p>
          <a:p>
            <a:pPr marL="0" indent="0" algn="ctr">
              <a:lnSpc>
                <a:spcPct val="120000"/>
              </a:lnSpc>
              <a:buFont typeface="Arial" panose="020B0604020202020204" pitchFamily="34" charset="0"/>
              <a:buNone/>
              <a:defRPr/>
            </a:pPr>
            <a:r>
              <a:rPr lang="en-GB" altLang="en-US" sz="3600" kern="0" dirty="0" smtClean="0">
                <a:solidFill>
                  <a:srgbClr val="002060"/>
                </a:solidFill>
              </a:rPr>
              <a:t>We need to identify, secure and retrieve evidence/intelligence of social media use at the earliest opportunity</a:t>
            </a:r>
          </a:p>
          <a:p>
            <a:endParaRPr lang="en-GB" dirty="0"/>
          </a:p>
        </p:txBody>
      </p:sp>
      <p:sp>
        <p:nvSpPr>
          <p:cNvPr id="4" name="TextBox 3"/>
          <p:cNvSpPr txBox="1"/>
          <p:nvPr/>
        </p:nvSpPr>
        <p:spPr>
          <a:xfrm>
            <a:off x="1855294" y="729872"/>
            <a:ext cx="8481412" cy="584775"/>
          </a:xfrm>
          <a:prstGeom prst="rect">
            <a:avLst/>
          </a:prstGeom>
          <a:solidFill>
            <a:srgbClr val="002060"/>
          </a:solidFill>
        </p:spPr>
        <p:txBody>
          <a:bodyPr wrap="square" rtlCol="0">
            <a:spAutoFit/>
          </a:bodyPr>
          <a:lstStyle/>
          <a:p>
            <a:pPr algn="ctr"/>
            <a:r>
              <a:rPr lang="en-GB" sz="3200" b="1" dirty="0" smtClean="0">
                <a:solidFill>
                  <a:schemeClr val="bg1"/>
                </a:solidFill>
              </a:rPr>
              <a:t>Victims &amp; Suspects are Social Media Savvy</a:t>
            </a:r>
            <a:endParaRPr lang="en-GB" sz="3200" b="1" dirty="0">
              <a:solidFill>
                <a:schemeClr val="bg1"/>
              </a:solidFill>
            </a:endParaRPr>
          </a:p>
        </p:txBody>
      </p:sp>
    </p:spTree>
    <p:extLst>
      <p:ext uri="{BB962C8B-B14F-4D97-AF65-F5344CB8AC3E}">
        <p14:creationId xmlns:p14="http://schemas.microsoft.com/office/powerpoint/2010/main" val="1628807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3" descr="400_F_19007105_c7Zr7gVi5dVeHkQqFblzPcqrCiHWRWvt"/>
          <p:cNvPicPr>
            <a:picLocks noChangeAspect="1" noChangeArrowheads="1"/>
          </p:cNvPicPr>
          <p:nvPr/>
        </p:nvPicPr>
        <p:blipFill rotWithShape="1">
          <a:blip r:embed="rId4">
            <a:extLst>
              <a:ext uri="{28A0092B-C50C-407E-A947-70E740481C1C}">
                <a14:useLocalDpi xmlns:a14="http://schemas.microsoft.com/office/drawing/2010/main" val="0"/>
              </a:ext>
            </a:extLst>
          </a:blip>
          <a:srcRect t="20222" r="833" b="22445"/>
          <a:stretch/>
        </p:blipFill>
        <p:spPr bwMode="auto">
          <a:xfrm>
            <a:off x="1834607" y="434340"/>
            <a:ext cx="8242962" cy="422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p:cNvSpPr txBox="1"/>
          <p:nvPr/>
        </p:nvSpPr>
        <p:spPr>
          <a:xfrm>
            <a:off x="1834607" y="4968240"/>
            <a:ext cx="8675773" cy="461665"/>
          </a:xfrm>
          <a:prstGeom prst="rect">
            <a:avLst/>
          </a:prstGeom>
          <a:solidFill>
            <a:schemeClr val="accent1">
              <a:lumMod val="20000"/>
              <a:lumOff val="80000"/>
            </a:schemeClr>
          </a:solidFill>
        </p:spPr>
        <p:txBody>
          <a:bodyPr wrap="none" rtlCol="0">
            <a:spAutoFit/>
          </a:bodyPr>
          <a:lstStyle/>
          <a:p>
            <a:pPr lvl="0">
              <a:defRPr/>
            </a:pPr>
            <a:r>
              <a:rPr lang="en-GB" altLang="en-US" sz="2400" b="1" dirty="0">
                <a:latin typeface="Arial" panose="020B0604020202020204" pitchFamily="34" charset="0"/>
                <a:cs typeface="Arial" panose="020B0604020202020204" pitchFamily="34" charset="0"/>
              </a:rPr>
              <a:t>CRIME has moved into the ONLINE world – so we have to!</a:t>
            </a:r>
          </a:p>
        </p:txBody>
      </p:sp>
    </p:spTree>
    <p:extLst>
      <p:ext uri="{BB962C8B-B14F-4D97-AF65-F5344CB8AC3E}">
        <p14:creationId xmlns:p14="http://schemas.microsoft.com/office/powerpoint/2010/main" val="3270298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8159" y="1040494"/>
            <a:ext cx="3619445" cy="2121580"/>
          </a:xfrm>
          <a:prstGeom prst="rect">
            <a:avLst/>
          </a:prstGeom>
        </p:spPr>
      </p:pic>
      <p:sp>
        <p:nvSpPr>
          <p:cNvPr id="5" name="AutoShape 2" descr="Image result for online sexting"/>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p:cNvPicPr>
            <a:picLocks noChangeAspect="1"/>
          </p:cNvPicPr>
          <p:nvPr/>
        </p:nvPicPr>
        <p:blipFill>
          <a:blip r:embed="rId5"/>
          <a:stretch>
            <a:fillRect/>
          </a:stretch>
        </p:blipFill>
        <p:spPr>
          <a:xfrm>
            <a:off x="4524668" y="1040494"/>
            <a:ext cx="3188167" cy="2121580"/>
          </a:xfrm>
          <a:prstGeom prst="rect">
            <a:avLst/>
          </a:prstGeom>
        </p:spPr>
      </p:pic>
      <p:pic>
        <p:nvPicPr>
          <p:cNvPr id="7" name="Picture 6"/>
          <p:cNvPicPr>
            <a:picLocks noChangeAspect="1"/>
          </p:cNvPicPr>
          <p:nvPr/>
        </p:nvPicPr>
        <p:blipFill>
          <a:blip r:embed="rId6"/>
          <a:stretch>
            <a:fillRect/>
          </a:stretch>
        </p:blipFill>
        <p:spPr>
          <a:xfrm>
            <a:off x="1950666" y="3733211"/>
            <a:ext cx="3619445" cy="1947863"/>
          </a:xfrm>
          <a:prstGeom prst="rect">
            <a:avLst/>
          </a:prstGeom>
        </p:spPr>
      </p:pic>
      <p:pic>
        <p:nvPicPr>
          <p:cNvPr id="8" name="Picture 7"/>
          <p:cNvPicPr>
            <a:picLocks noChangeAspect="1"/>
          </p:cNvPicPr>
          <p:nvPr/>
        </p:nvPicPr>
        <p:blipFill>
          <a:blip r:embed="rId7"/>
          <a:stretch>
            <a:fillRect/>
          </a:stretch>
        </p:blipFill>
        <p:spPr>
          <a:xfrm>
            <a:off x="6630882" y="3733211"/>
            <a:ext cx="3619445" cy="1965960"/>
          </a:xfrm>
          <a:prstGeom prst="rect">
            <a:avLst/>
          </a:prstGeom>
        </p:spPr>
      </p:pic>
      <p:pic>
        <p:nvPicPr>
          <p:cNvPr id="9" name="Picture 8"/>
          <p:cNvPicPr>
            <a:picLocks noChangeAspect="1"/>
          </p:cNvPicPr>
          <p:nvPr/>
        </p:nvPicPr>
        <p:blipFill>
          <a:blip r:embed="rId8"/>
          <a:stretch>
            <a:fillRect/>
          </a:stretch>
        </p:blipFill>
        <p:spPr>
          <a:xfrm>
            <a:off x="8099899" y="1074965"/>
            <a:ext cx="3188167" cy="2052638"/>
          </a:xfrm>
          <a:prstGeom prst="rect">
            <a:avLst/>
          </a:prstGeom>
        </p:spPr>
      </p:pic>
    </p:spTree>
    <p:extLst>
      <p:ext uri="{BB962C8B-B14F-4D97-AF65-F5344CB8AC3E}">
        <p14:creationId xmlns:p14="http://schemas.microsoft.com/office/powerpoint/2010/main" val="288804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838200" y="1462088"/>
            <a:ext cx="10515600" cy="4351338"/>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altLang="en-US" sz="3200" smtClean="0">
                <a:solidFill>
                  <a:srgbClr val="002060"/>
                </a:solidFill>
              </a:rPr>
              <a:t>As Investigators </a:t>
            </a:r>
          </a:p>
          <a:p>
            <a:pPr marL="0" indent="0" algn="ctr">
              <a:buFont typeface="Arial" panose="020B0604020202020204" pitchFamily="34" charset="0"/>
              <a:buNone/>
            </a:pPr>
            <a:endParaRPr lang="en-GB" altLang="en-US" sz="3200" smtClean="0">
              <a:solidFill>
                <a:srgbClr val="002060"/>
              </a:solidFill>
            </a:endParaRPr>
          </a:p>
          <a:p>
            <a:pPr marL="0" indent="0" algn="ctr">
              <a:buFont typeface="Arial" panose="020B0604020202020204" pitchFamily="34" charset="0"/>
              <a:buNone/>
            </a:pPr>
            <a:r>
              <a:rPr lang="en-GB" altLang="en-US" sz="3200" smtClean="0">
                <a:solidFill>
                  <a:srgbClr val="002060"/>
                </a:solidFill>
              </a:rPr>
              <a:t>We </a:t>
            </a:r>
            <a:r>
              <a:rPr lang="en-GB" altLang="en-US" sz="3200" b="1" u="sng" smtClean="0">
                <a:solidFill>
                  <a:srgbClr val="FF0000"/>
                </a:solidFill>
              </a:rPr>
              <a:t>need</a:t>
            </a:r>
            <a:r>
              <a:rPr lang="en-GB" altLang="en-US" sz="3200" smtClean="0">
                <a:solidFill>
                  <a:srgbClr val="002060"/>
                </a:solidFill>
              </a:rPr>
              <a:t> to consider the use of digital media/online world.</a:t>
            </a:r>
          </a:p>
          <a:p>
            <a:pPr marL="0" indent="0" algn="ctr">
              <a:buFont typeface="Arial" panose="020B0604020202020204" pitchFamily="34" charset="0"/>
              <a:buNone/>
            </a:pPr>
            <a:endParaRPr lang="en-GB" altLang="en-US" sz="3200" smtClean="0">
              <a:solidFill>
                <a:srgbClr val="002060"/>
              </a:solidFill>
            </a:endParaRPr>
          </a:p>
          <a:p>
            <a:pPr marL="0" indent="0" algn="ctr">
              <a:buFont typeface="Arial" panose="020B0604020202020204" pitchFamily="34" charset="0"/>
              <a:buNone/>
            </a:pPr>
            <a:r>
              <a:rPr lang="en-GB" altLang="en-US" sz="3200" smtClean="0">
                <a:solidFill>
                  <a:srgbClr val="002060"/>
                </a:solidFill>
              </a:rPr>
              <a:t>But we also need to know what we can &amp; can </a:t>
            </a:r>
            <a:r>
              <a:rPr lang="en-GB" altLang="en-US" sz="3200" u="sng" smtClean="0">
                <a:solidFill>
                  <a:srgbClr val="FF0000"/>
                </a:solidFill>
              </a:rPr>
              <a:t>not</a:t>
            </a:r>
            <a:r>
              <a:rPr lang="en-GB" altLang="en-US" sz="3200" smtClean="0">
                <a:solidFill>
                  <a:srgbClr val="002060"/>
                </a:solidFill>
              </a:rPr>
              <a:t> do…</a:t>
            </a:r>
          </a:p>
          <a:p>
            <a:pPr marL="0" indent="0" algn="ctr">
              <a:buFont typeface="Arial" panose="020B0604020202020204" pitchFamily="34" charset="0"/>
              <a:buNone/>
            </a:pPr>
            <a:endParaRPr lang="en-GB" altLang="en-US" sz="3200" smtClean="0">
              <a:solidFill>
                <a:srgbClr val="002060"/>
              </a:solidFill>
            </a:endParaRPr>
          </a:p>
          <a:p>
            <a:pPr marL="0" indent="0" algn="ctr">
              <a:buFont typeface="Arial" panose="020B0604020202020204" pitchFamily="34" charset="0"/>
              <a:buNone/>
            </a:pPr>
            <a:r>
              <a:rPr lang="en-GB" altLang="en-US" sz="3200" smtClean="0">
                <a:solidFill>
                  <a:srgbClr val="002060"/>
                </a:solidFill>
              </a:rPr>
              <a:t>And what we do with the information we gather.</a:t>
            </a:r>
          </a:p>
          <a:p>
            <a:endParaRPr lang="en-GB" dirty="0"/>
          </a:p>
        </p:txBody>
      </p:sp>
      <p:sp>
        <p:nvSpPr>
          <p:cNvPr id="4" name="TextBox 3"/>
          <p:cNvSpPr txBox="1"/>
          <p:nvPr/>
        </p:nvSpPr>
        <p:spPr>
          <a:xfrm>
            <a:off x="1855294" y="367015"/>
            <a:ext cx="8481412" cy="584775"/>
          </a:xfrm>
          <a:prstGeom prst="rect">
            <a:avLst/>
          </a:prstGeom>
          <a:solidFill>
            <a:srgbClr val="002060"/>
          </a:solidFill>
        </p:spPr>
        <p:txBody>
          <a:bodyPr wrap="square" rtlCol="0">
            <a:spAutoFit/>
          </a:bodyPr>
          <a:lstStyle/>
          <a:p>
            <a:pPr algn="ctr"/>
            <a:r>
              <a:rPr lang="en-GB" sz="3200" b="1" dirty="0" smtClean="0">
                <a:solidFill>
                  <a:schemeClr val="bg1"/>
                </a:solidFill>
              </a:rPr>
              <a:t>Evidence Gathering</a:t>
            </a:r>
            <a:endParaRPr lang="en-GB" sz="3200" b="1" dirty="0">
              <a:solidFill>
                <a:schemeClr val="bg1"/>
              </a:solidFill>
            </a:endParaRPr>
          </a:p>
        </p:txBody>
      </p:sp>
    </p:spTree>
    <p:extLst>
      <p:ext uri="{BB962C8B-B14F-4D97-AF65-F5344CB8AC3E}">
        <p14:creationId xmlns:p14="http://schemas.microsoft.com/office/powerpoint/2010/main" val="348142401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1358265" y="1979930"/>
            <a:ext cx="5111115" cy="3695700"/>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ltLang="en-US" sz="3200" b="1" kern="0" dirty="0" smtClean="0">
                <a:solidFill>
                  <a:srgbClr val="002060"/>
                </a:solidFill>
              </a:rPr>
              <a:t>What is Digital Crime?</a:t>
            </a:r>
          </a:p>
          <a:p>
            <a:pPr marL="0" indent="0">
              <a:buFont typeface="Arial" panose="020B0604020202020204" pitchFamily="34" charset="0"/>
              <a:buNone/>
            </a:pPr>
            <a:endParaRPr lang="en-GB" sz="3200" dirty="0" smtClean="0"/>
          </a:p>
          <a:p>
            <a:pPr lvl="1">
              <a:defRPr/>
            </a:pPr>
            <a:r>
              <a:rPr lang="en-GB" altLang="en-US" sz="3200" kern="0" dirty="0" smtClean="0">
                <a:solidFill>
                  <a:srgbClr val="002060"/>
                </a:solidFill>
              </a:rPr>
              <a:t>Internet Facilitated Crime</a:t>
            </a:r>
          </a:p>
          <a:p>
            <a:pPr marL="457200" lvl="1" indent="0">
              <a:buFont typeface="Arial" panose="020B0604020202020204" pitchFamily="34" charset="0"/>
              <a:buNone/>
              <a:defRPr/>
            </a:pPr>
            <a:endParaRPr lang="en-GB" altLang="en-US" sz="3200" kern="0" dirty="0" smtClean="0">
              <a:solidFill>
                <a:srgbClr val="002060"/>
              </a:solidFill>
            </a:endParaRPr>
          </a:p>
          <a:p>
            <a:pPr lvl="1">
              <a:defRPr/>
            </a:pPr>
            <a:r>
              <a:rPr lang="en-GB" altLang="en-US" sz="3200" kern="0" dirty="0" smtClean="0">
                <a:solidFill>
                  <a:srgbClr val="002060"/>
                </a:solidFill>
              </a:rPr>
              <a:t>Cyber Enabled Crimes </a:t>
            </a:r>
          </a:p>
          <a:p>
            <a:pPr marL="457200" lvl="1" indent="0">
              <a:buFont typeface="Arial" panose="020B0604020202020204" pitchFamily="34" charset="0"/>
              <a:buNone/>
              <a:defRPr/>
            </a:pPr>
            <a:endParaRPr lang="en-GB" altLang="en-US" sz="3200" kern="0" dirty="0" smtClean="0">
              <a:solidFill>
                <a:srgbClr val="002060"/>
              </a:solidFill>
            </a:endParaRPr>
          </a:p>
          <a:p>
            <a:pPr lvl="1">
              <a:defRPr/>
            </a:pPr>
            <a:r>
              <a:rPr lang="en-GB" altLang="en-US" sz="3200" kern="0" dirty="0" smtClean="0">
                <a:solidFill>
                  <a:srgbClr val="002060"/>
                </a:solidFill>
              </a:rPr>
              <a:t>Cyber Dependant Crimes</a:t>
            </a:r>
          </a:p>
          <a:p>
            <a:pPr marL="0" indent="0">
              <a:buFont typeface="Arial" panose="020B0604020202020204" pitchFamily="34" charset="0"/>
              <a:buNone/>
            </a:pPr>
            <a:endParaRPr lang="en-GB" dirty="0"/>
          </a:p>
        </p:txBody>
      </p:sp>
      <p:sp>
        <p:nvSpPr>
          <p:cNvPr id="4" name="TextBox 3"/>
          <p:cNvSpPr txBox="1"/>
          <p:nvPr/>
        </p:nvSpPr>
        <p:spPr>
          <a:xfrm>
            <a:off x="1358265" y="541186"/>
            <a:ext cx="9219106" cy="584775"/>
          </a:xfrm>
          <a:prstGeom prst="rect">
            <a:avLst/>
          </a:prstGeom>
          <a:solidFill>
            <a:srgbClr val="002060"/>
          </a:solidFill>
        </p:spPr>
        <p:txBody>
          <a:bodyPr wrap="square" rtlCol="0">
            <a:spAutoFit/>
          </a:bodyPr>
          <a:lstStyle/>
          <a:p>
            <a:pPr algn="ctr"/>
            <a:r>
              <a:rPr lang="en-GB" sz="3200" b="1" dirty="0" smtClean="0">
                <a:solidFill>
                  <a:schemeClr val="bg1"/>
                </a:solidFill>
              </a:rPr>
              <a:t>NPCC Principles of Investigating Cyber/Digital Crime</a:t>
            </a:r>
            <a:endParaRPr lang="en-GB" sz="3200" b="1" dirty="0">
              <a:solidFill>
                <a:schemeClr val="bg1"/>
              </a:solidFill>
            </a:endParaRPr>
          </a:p>
        </p:txBody>
      </p:sp>
      <p:pic>
        <p:nvPicPr>
          <p:cNvPr id="5" name="Picture 4"/>
          <p:cNvPicPr>
            <a:picLocks noChangeAspect="1"/>
          </p:cNvPicPr>
          <p:nvPr/>
        </p:nvPicPr>
        <p:blipFill rotWithShape="1">
          <a:blip r:embed="rId4"/>
          <a:srcRect l="19944" r="25542"/>
          <a:stretch/>
        </p:blipFill>
        <p:spPr>
          <a:xfrm>
            <a:off x="7269480" y="1979930"/>
            <a:ext cx="3634740" cy="3695700"/>
          </a:xfrm>
          <a:prstGeom prst="rect">
            <a:avLst/>
          </a:prstGeom>
        </p:spPr>
      </p:pic>
    </p:spTree>
    <p:extLst>
      <p:ext uri="{BB962C8B-B14F-4D97-AF65-F5344CB8AC3E}">
        <p14:creationId xmlns:p14="http://schemas.microsoft.com/office/powerpoint/2010/main" val="398512075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1489622" y="1755140"/>
            <a:ext cx="9403256" cy="213677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altLang="en-US" sz="4000" kern="0" dirty="0" smtClean="0">
                <a:solidFill>
                  <a:srgbClr val="002060"/>
                </a:solidFill>
              </a:rPr>
              <a:t>We follow the NPCC Good Practice Guide for Computer-Based Electronic Evidence and/or local procedures.</a:t>
            </a:r>
          </a:p>
          <a:p>
            <a:pPr marL="0" indent="0">
              <a:buFont typeface="Arial" panose="020B0604020202020204" pitchFamily="34" charset="0"/>
              <a:buNone/>
            </a:pPr>
            <a:endParaRPr lang="en-GB" dirty="0"/>
          </a:p>
        </p:txBody>
      </p:sp>
      <p:sp>
        <p:nvSpPr>
          <p:cNvPr id="4" name="TextBox 3"/>
          <p:cNvSpPr txBox="1"/>
          <p:nvPr/>
        </p:nvSpPr>
        <p:spPr>
          <a:xfrm>
            <a:off x="1489622" y="412735"/>
            <a:ext cx="9403256" cy="646331"/>
          </a:xfrm>
          <a:prstGeom prst="rect">
            <a:avLst/>
          </a:prstGeom>
          <a:solidFill>
            <a:srgbClr val="002060"/>
          </a:solidFill>
        </p:spPr>
        <p:txBody>
          <a:bodyPr wrap="square" rtlCol="0">
            <a:spAutoFit/>
          </a:bodyPr>
          <a:lstStyle/>
          <a:p>
            <a:pPr algn="ctr"/>
            <a:r>
              <a:rPr lang="en-GB" sz="3600" b="1" dirty="0" smtClean="0">
                <a:solidFill>
                  <a:schemeClr val="bg1"/>
                </a:solidFill>
              </a:rPr>
              <a:t>The Digital World is Constantly Changing so ….</a:t>
            </a:r>
            <a:endParaRPr lang="en-GB" sz="3600" b="1" dirty="0">
              <a:solidFill>
                <a:schemeClr val="bg1"/>
              </a:solidFill>
            </a:endParaRPr>
          </a:p>
        </p:txBody>
      </p:sp>
      <p:pic>
        <p:nvPicPr>
          <p:cNvPr id="5" name="Picture 4"/>
          <p:cNvPicPr>
            <a:picLocks noChangeAspect="1"/>
          </p:cNvPicPr>
          <p:nvPr/>
        </p:nvPicPr>
        <p:blipFill>
          <a:blip r:embed="rId4"/>
          <a:stretch>
            <a:fillRect/>
          </a:stretch>
        </p:blipFill>
        <p:spPr>
          <a:xfrm>
            <a:off x="4519612" y="4069080"/>
            <a:ext cx="3343275" cy="1371600"/>
          </a:xfrm>
          <a:prstGeom prst="rect">
            <a:avLst/>
          </a:prstGeom>
        </p:spPr>
      </p:pic>
    </p:spTree>
    <p:extLst>
      <p:ext uri="{BB962C8B-B14F-4D97-AF65-F5344CB8AC3E}">
        <p14:creationId xmlns:p14="http://schemas.microsoft.com/office/powerpoint/2010/main" val="291768472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1489622" y="2522312"/>
            <a:ext cx="9403256" cy="2789918"/>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defRPr/>
            </a:pPr>
            <a:r>
              <a:rPr lang="en-GB" altLang="en-US" sz="3600" kern="0" dirty="0" smtClean="0">
                <a:solidFill>
                  <a:srgbClr val="002060"/>
                </a:solidFill>
              </a:rPr>
              <a:t>No action taken by law enforcement agencies  or their agents should change data held on a computer or storage media which may subsequently be relied upon in court.</a:t>
            </a:r>
            <a:endParaRPr lang="en-GB" altLang="en-US" sz="3600" kern="0" dirty="0">
              <a:solidFill>
                <a:srgbClr val="002060"/>
              </a:solidFill>
            </a:endParaRPr>
          </a:p>
        </p:txBody>
      </p:sp>
      <p:sp>
        <p:nvSpPr>
          <p:cNvPr id="4" name="TextBox 3"/>
          <p:cNvSpPr txBox="1"/>
          <p:nvPr/>
        </p:nvSpPr>
        <p:spPr>
          <a:xfrm>
            <a:off x="1489622" y="790107"/>
            <a:ext cx="9403256" cy="646331"/>
          </a:xfrm>
          <a:prstGeom prst="rect">
            <a:avLst/>
          </a:prstGeom>
          <a:solidFill>
            <a:srgbClr val="002060"/>
          </a:solidFill>
        </p:spPr>
        <p:txBody>
          <a:bodyPr wrap="square" rtlCol="0">
            <a:spAutoFit/>
          </a:bodyPr>
          <a:lstStyle/>
          <a:p>
            <a:pPr algn="ctr"/>
            <a:r>
              <a:rPr lang="en-GB" sz="3600" b="1" dirty="0" smtClean="0">
                <a:solidFill>
                  <a:schemeClr val="bg1"/>
                </a:solidFill>
              </a:rPr>
              <a:t>Principle 1 ….</a:t>
            </a:r>
            <a:endParaRPr lang="en-GB" sz="3600" b="1" dirty="0">
              <a:solidFill>
                <a:schemeClr val="bg1"/>
              </a:solidFill>
            </a:endParaRPr>
          </a:p>
        </p:txBody>
      </p:sp>
    </p:spTree>
    <p:extLst>
      <p:ext uri="{BB962C8B-B14F-4D97-AF65-F5344CB8AC3E}">
        <p14:creationId xmlns:p14="http://schemas.microsoft.com/office/powerpoint/2010/main" val="294930641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868980" y="1402064"/>
            <a:ext cx="10644539" cy="4541914"/>
          </a:xfrm>
          <a:prstGeom prst="rect">
            <a:avLst/>
          </a:prstGeom>
        </p:spPr>
      </p:pic>
      <p:sp>
        <p:nvSpPr>
          <p:cNvPr id="4" name="TextBox 3"/>
          <p:cNvSpPr txBox="1"/>
          <p:nvPr/>
        </p:nvSpPr>
        <p:spPr>
          <a:xfrm>
            <a:off x="1489622" y="412735"/>
            <a:ext cx="9403256" cy="646331"/>
          </a:xfrm>
          <a:prstGeom prst="rect">
            <a:avLst/>
          </a:prstGeom>
          <a:solidFill>
            <a:srgbClr val="002060"/>
          </a:solidFill>
        </p:spPr>
        <p:txBody>
          <a:bodyPr wrap="square" rtlCol="0">
            <a:spAutoFit/>
          </a:bodyPr>
          <a:lstStyle/>
          <a:p>
            <a:pPr algn="ctr"/>
            <a:r>
              <a:rPr lang="en-GB" sz="3600" b="1" dirty="0" smtClean="0">
                <a:solidFill>
                  <a:schemeClr val="bg1"/>
                </a:solidFill>
              </a:rPr>
              <a:t>Principle 2 ….</a:t>
            </a:r>
            <a:endParaRPr lang="en-GB" sz="3600" b="1" dirty="0">
              <a:solidFill>
                <a:schemeClr val="bg1"/>
              </a:solidFill>
            </a:endParaRPr>
          </a:p>
        </p:txBody>
      </p:sp>
    </p:spTree>
    <p:extLst>
      <p:ext uri="{BB962C8B-B14F-4D97-AF65-F5344CB8AC3E}">
        <p14:creationId xmlns:p14="http://schemas.microsoft.com/office/powerpoint/2010/main" val="77936537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1741714" y="1652361"/>
            <a:ext cx="8911772" cy="4351338"/>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defRPr/>
            </a:pPr>
            <a:r>
              <a:rPr lang="en-GB" altLang="en-US" sz="3200" kern="0" dirty="0" smtClean="0">
                <a:solidFill>
                  <a:srgbClr val="002060"/>
                </a:solidFill>
              </a:rPr>
              <a:t>An audit or other record of all processes applied to computer-based electronic evidence should be created and preserved</a:t>
            </a:r>
          </a:p>
          <a:p>
            <a:pPr>
              <a:defRPr/>
            </a:pPr>
            <a:endParaRPr lang="en-GB" altLang="en-US" sz="3200" kern="0" dirty="0" smtClean="0">
              <a:solidFill>
                <a:srgbClr val="002060"/>
              </a:solidFill>
            </a:endParaRPr>
          </a:p>
          <a:p>
            <a:pPr marL="0" indent="0" algn="ctr">
              <a:buFont typeface="Arial" panose="020B0604020202020204" pitchFamily="34" charset="0"/>
              <a:buNone/>
              <a:defRPr/>
            </a:pPr>
            <a:r>
              <a:rPr lang="en-GB" altLang="en-US" sz="3200" kern="0" dirty="0" smtClean="0">
                <a:solidFill>
                  <a:srgbClr val="002060"/>
                </a:solidFill>
              </a:rPr>
              <a:t>An independent third party should be able to examine those processes and achieve the same result.</a:t>
            </a:r>
          </a:p>
          <a:p>
            <a:pPr marL="0" indent="0">
              <a:buFont typeface="Arial" panose="020B0604020202020204" pitchFamily="34" charset="0"/>
              <a:buNone/>
            </a:pPr>
            <a:endParaRPr lang="en-GB" dirty="0"/>
          </a:p>
        </p:txBody>
      </p:sp>
      <p:sp>
        <p:nvSpPr>
          <p:cNvPr id="4" name="TextBox 3"/>
          <p:cNvSpPr txBox="1"/>
          <p:nvPr/>
        </p:nvSpPr>
        <p:spPr>
          <a:xfrm>
            <a:off x="1489622" y="412735"/>
            <a:ext cx="9403256" cy="646331"/>
          </a:xfrm>
          <a:prstGeom prst="rect">
            <a:avLst/>
          </a:prstGeom>
          <a:solidFill>
            <a:srgbClr val="002060"/>
          </a:solidFill>
        </p:spPr>
        <p:txBody>
          <a:bodyPr wrap="square" rtlCol="0">
            <a:spAutoFit/>
          </a:bodyPr>
          <a:lstStyle/>
          <a:p>
            <a:pPr algn="ctr"/>
            <a:r>
              <a:rPr lang="en-GB" sz="3600" b="1" dirty="0" smtClean="0">
                <a:solidFill>
                  <a:schemeClr val="bg1"/>
                </a:solidFill>
              </a:rPr>
              <a:t>Principle 3 ….</a:t>
            </a:r>
            <a:endParaRPr lang="en-GB" sz="3600" b="1" dirty="0">
              <a:solidFill>
                <a:schemeClr val="bg1"/>
              </a:solidFill>
            </a:endParaRPr>
          </a:p>
        </p:txBody>
      </p:sp>
    </p:spTree>
    <p:extLst>
      <p:ext uri="{BB962C8B-B14F-4D97-AF65-F5344CB8AC3E}">
        <p14:creationId xmlns:p14="http://schemas.microsoft.com/office/powerpoint/2010/main" val="306025070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2279649" y="2304596"/>
            <a:ext cx="7823201" cy="2906032"/>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altLang="en-US" sz="3200" dirty="0" smtClean="0">
                <a:solidFill>
                  <a:srgbClr val="002060"/>
                </a:solidFill>
                <a:ea typeface="MS PGothic" panose="020B0600070205080204" pitchFamily="34" charset="-128"/>
                <a:cs typeface="Arial" panose="020B0604020202020204" pitchFamily="34" charset="0"/>
              </a:rPr>
              <a:t>The person in charge of the investigation (the case officer) has overall responsibility for ensuring that the law and these principles are adhered to.</a:t>
            </a:r>
            <a:endParaRPr lang="en-GB" altLang="en-US" sz="3200" dirty="0">
              <a:solidFill>
                <a:srgbClr val="002060"/>
              </a:solidFill>
              <a:ea typeface="MS PGothic" panose="020B0600070205080204" pitchFamily="34" charset="-128"/>
              <a:cs typeface="Arial" panose="020B0604020202020204" pitchFamily="34" charset="0"/>
            </a:endParaRPr>
          </a:p>
        </p:txBody>
      </p:sp>
      <p:sp>
        <p:nvSpPr>
          <p:cNvPr id="4" name="TextBox 3"/>
          <p:cNvSpPr txBox="1"/>
          <p:nvPr/>
        </p:nvSpPr>
        <p:spPr>
          <a:xfrm>
            <a:off x="1489621" y="790106"/>
            <a:ext cx="9403256" cy="646331"/>
          </a:xfrm>
          <a:prstGeom prst="rect">
            <a:avLst/>
          </a:prstGeom>
          <a:solidFill>
            <a:srgbClr val="002060"/>
          </a:solidFill>
        </p:spPr>
        <p:txBody>
          <a:bodyPr wrap="square" rtlCol="0">
            <a:spAutoFit/>
          </a:bodyPr>
          <a:lstStyle/>
          <a:p>
            <a:pPr algn="ctr"/>
            <a:r>
              <a:rPr lang="en-GB" sz="3600" b="1" dirty="0" smtClean="0">
                <a:solidFill>
                  <a:schemeClr val="bg1"/>
                </a:solidFill>
              </a:rPr>
              <a:t>Principle 4 ….</a:t>
            </a:r>
            <a:endParaRPr lang="en-GB" sz="3600" b="1" dirty="0">
              <a:solidFill>
                <a:schemeClr val="bg1"/>
              </a:solidFill>
            </a:endParaRPr>
          </a:p>
        </p:txBody>
      </p:sp>
    </p:spTree>
    <p:extLst>
      <p:ext uri="{BB962C8B-B14F-4D97-AF65-F5344CB8AC3E}">
        <p14:creationId xmlns:p14="http://schemas.microsoft.com/office/powerpoint/2010/main" val="2645673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933450" y="1356995"/>
            <a:ext cx="10515600" cy="369327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defRPr/>
            </a:pPr>
            <a:r>
              <a:rPr lang="en-GB" altLang="en-US" sz="2600" kern="0" dirty="0" smtClean="0">
                <a:solidFill>
                  <a:srgbClr val="002060"/>
                </a:solidFill>
              </a:rPr>
              <a:t>Whilst on patrol you come into contact with an individual whom you suspect to be recently involved in supplying a controlled drug</a:t>
            </a:r>
          </a:p>
          <a:p>
            <a:pPr marL="0" indent="0" algn="ctr">
              <a:buFont typeface="Arial" panose="020B0604020202020204" pitchFamily="34" charset="0"/>
              <a:buNone/>
              <a:defRPr/>
            </a:pPr>
            <a:endParaRPr lang="en-GB" altLang="en-US" sz="2600" kern="0" dirty="0" smtClean="0">
              <a:solidFill>
                <a:srgbClr val="002060"/>
              </a:solidFill>
            </a:endParaRPr>
          </a:p>
          <a:p>
            <a:pPr marL="0" indent="0" algn="ctr">
              <a:buFont typeface="Arial" panose="020B0604020202020204" pitchFamily="34" charset="0"/>
              <a:buNone/>
              <a:defRPr/>
            </a:pPr>
            <a:r>
              <a:rPr lang="en-GB" altLang="en-US" sz="2600" kern="0" dirty="0" smtClean="0">
                <a:solidFill>
                  <a:srgbClr val="002060"/>
                </a:solidFill>
              </a:rPr>
              <a:t>Under sufficient grounds, you search the individual under Section 23 Misuse of Drugs Act 1971 and find a substantial quantity of drugs and 3 x mobile telephones. </a:t>
            </a:r>
          </a:p>
          <a:p>
            <a:pPr marL="0" indent="0" algn="ctr">
              <a:buNone/>
              <a:defRPr/>
            </a:pPr>
            <a:r>
              <a:rPr lang="en-GB" altLang="en-US" sz="2600" kern="0" dirty="0" smtClean="0">
                <a:solidFill>
                  <a:srgbClr val="002060"/>
                </a:solidFill>
              </a:rPr>
              <a:t>You seize the drugs and the mobile phones under </a:t>
            </a:r>
          </a:p>
          <a:p>
            <a:pPr marL="0" indent="0" algn="ctr">
              <a:buNone/>
              <a:defRPr/>
            </a:pPr>
            <a:r>
              <a:rPr lang="en-GB" altLang="en-US" sz="2600" kern="0" dirty="0" smtClean="0">
                <a:solidFill>
                  <a:srgbClr val="002060"/>
                </a:solidFill>
              </a:rPr>
              <a:t>Section </a:t>
            </a:r>
            <a:r>
              <a:rPr lang="en-GB" altLang="en-US" sz="2600" kern="0" dirty="0">
                <a:solidFill>
                  <a:srgbClr val="002060"/>
                </a:solidFill>
              </a:rPr>
              <a:t>23 Misuse of Drugs Act </a:t>
            </a:r>
            <a:r>
              <a:rPr lang="en-GB" altLang="en-US" sz="2600" kern="0" dirty="0" smtClean="0">
                <a:solidFill>
                  <a:srgbClr val="002060"/>
                </a:solidFill>
              </a:rPr>
              <a:t>1971</a:t>
            </a:r>
          </a:p>
          <a:p>
            <a:pPr marL="0" indent="0">
              <a:buFont typeface="Arial" panose="020B0604020202020204" pitchFamily="34" charset="0"/>
              <a:buNone/>
            </a:pPr>
            <a:endParaRPr lang="en-GB" dirty="0"/>
          </a:p>
        </p:txBody>
      </p:sp>
      <p:sp>
        <p:nvSpPr>
          <p:cNvPr id="4" name="TextBox 3"/>
          <p:cNvSpPr txBox="1"/>
          <p:nvPr/>
        </p:nvSpPr>
        <p:spPr>
          <a:xfrm>
            <a:off x="1489622" y="412735"/>
            <a:ext cx="9403256" cy="584775"/>
          </a:xfrm>
          <a:prstGeom prst="rect">
            <a:avLst/>
          </a:prstGeom>
          <a:solidFill>
            <a:srgbClr val="002060"/>
          </a:solidFill>
        </p:spPr>
        <p:txBody>
          <a:bodyPr wrap="square" rtlCol="0">
            <a:spAutoFit/>
          </a:bodyPr>
          <a:lstStyle/>
          <a:p>
            <a:pPr algn="ctr"/>
            <a:r>
              <a:rPr lang="en-GB" sz="3200" b="1" dirty="0" smtClean="0">
                <a:solidFill>
                  <a:schemeClr val="bg1"/>
                </a:solidFill>
              </a:rPr>
              <a:t>What would you do?</a:t>
            </a:r>
            <a:endParaRPr lang="en-GB" sz="3200" b="1" dirty="0">
              <a:solidFill>
                <a:schemeClr val="bg1"/>
              </a:solidFill>
            </a:endParaRPr>
          </a:p>
        </p:txBody>
      </p:sp>
      <p:sp>
        <p:nvSpPr>
          <p:cNvPr id="5" name="Rectangle 4"/>
          <p:cNvSpPr/>
          <p:nvPr/>
        </p:nvSpPr>
        <p:spPr>
          <a:xfrm>
            <a:off x="2862036" y="5348203"/>
            <a:ext cx="6612708" cy="523220"/>
          </a:xfrm>
          <a:prstGeom prst="rect">
            <a:avLst/>
          </a:prstGeom>
          <a:solidFill>
            <a:schemeClr val="accent1">
              <a:lumMod val="20000"/>
              <a:lumOff val="80000"/>
            </a:schemeClr>
          </a:solidFill>
        </p:spPr>
        <p:txBody>
          <a:bodyPr wrap="none">
            <a:spAutoFit/>
          </a:bodyPr>
          <a:lstStyle/>
          <a:p>
            <a:pPr algn="ctr">
              <a:defRPr/>
            </a:pPr>
            <a:r>
              <a:rPr lang="en-GB" altLang="en-US" sz="2800" b="1" kern="0" dirty="0">
                <a:solidFill>
                  <a:srgbClr val="002060"/>
                </a:solidFill>
              </a:rPr>
              <a:t>How would you safely recover the phones?</a:t>
            </a:r>
          </a:p>
        </p:txBody>
      </p:sp>
    </p:spTree>
    <p:extLst>
      <p:ext uri="{BB962C8B-B14F-4D97-AF65-F5344CB8AC3E}">
        <p14:creationId xmlns:p14="http://schemas.microsoft.com/office/powerpoint/2010/main" val="1034439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fade">
                                      <p:cBhvr>
                                        <p:cTn id="2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1312852" y="295223"/>
            <a:ext cx="9403256" cy="584775"/>
          </a:xfrm>
          <a:prstGeom prst="rect">
            <a:avLst/>
          </a:prstGeom>
          <a:solidFill>
            <a:srgbClr val="002060"/>
          </a:solidFill>
        </p:spPr>
        <p:txBody>
          <a:bodyPr wrap="square" rtlCol="0">
            <a:spAutoFit/>
          </a:bodyPr>
          <a:lstStyle/>
          <a:p>
            <a:pPr algn="ctr"/>
            <a:r>
              <a:rPr lang="en-GB" sz="3200" b="1" dirty="0" smtClean="0">
                <a:solidFill>
                  <a:schemeClr val="bg1"/>
                </a:solidFill>
              </a:rPr>
              <a:t>Digital Devices Exercise</a:t>
            </a:r>
            <a:endParaRPr lang="en-GB" sz="3200" b="1" dirty="0">
              <a:solidFill>
                <a:schemeClr val="bg1"/>
              </a:solidFill>
            </a:endParaRPr>
          </a:p>
        </p:txBody>
      </p:sp>
      <p:pic>
        <p:nvPicPr>
          <p:cNvPr id="5" name="Picture 4"/>
          <p:cNvPicPr>
            <a:picLocks noChangeAspect="1"/>
          </p:cNvPicPr>
          <p:nvPr/>
        </p:nvPicPr>
        <p:blipFill>
          <a:blip r:embed="rId4"/>
          <a:stretch>
            <a:fillRect/>
          </a:stretch>
        </p:blipFill>
        <p:spPr>
          <a:xfrm>
            <a:off x="8328122" y="1331403"/>
            <a:ext cx="2381250" cy="1476375"/>
          </a:xfrm>
          <a:prstGeom prst="rect">
            <a:avLst/>
          </a:prstGeom>
        </p:spPr>
      </p:pic>
      <p:pic>
        <p:nvPicPr>
          <p:cNvPr id="6" name="Picture 5"/>
          <p:cNvPicPr>
            <a:picLocks noChangeAspect="1"/>
          </p:cNvPicPr>
          <p:nvPr/>
        </p:nvPicPr>
        <p:blipFill>
          <a:blip r:embed="rId5"/>
          <a:stretch>
            <a:fillRect/>
          </a:stretch>
        </p:blipFill>
        <p:spPr>
          <a:xfrm>
            <a:off x="8367874" y="3643594"/>
            <a:ext cx="1714193" cy="1625055"/>
          </a:xfrm>
          <a:prstGeom prst="rect">
            <a:avLst/>
          </a:prstGeom>
        </p:spPr>
      </p:pic>
      <p:pic>
        <p:nvPicPr>
          <p:cNvPr id="7" name="Picture 6"/>
          <p:cNvPicPr>
            <a:picLocks noChangeAspect="1"/>
          </p:cNvPicPr>
          <p:nvPr/>
        </p:nvPicPr>
        <p:blipFill rotWithShape="1">
          <a:blip r:embed="rId6"/>
          <a:srcRect t="6872" b="15875"/>
          <a:stretch/>
        </p:blipFill>
        <p:spPr>
          <a:xfrm>
            <a:off x="4979044" y="3821542"/>
            <a:ext cx="2057400" cy="1714501"/>
          </a:xfrm>
          <a:prstGeom prst="rect">
            <a:avLst/>
          </a:prstGeom>
        </p:spPr>
      </p:pic>
      <p:pic>
        <p:nvPicPr>
          <p:cNvPr id="8" name="Picture 7"/>
          <p:cNvPicPr>
            <a:picLocks noChangeAspect="1"/>
          </p:cNvPicPr>
          <p:nvPr/>
        </p:nvPicPr>
        <p:blipFill rotWithShape="1">
          <a:blip r:embed="rId7"/>
          <a:srcRect t="14980" b="25277"/>
          <a:stretch/>
        </p:blipFill>
        <p:spPr>
          <a:xfrm>
            <a:off x="1495143" y="3942768"/>
            <a:ext cx="2057400" cy="1325881"/>
          </a:xfrm>
          <a:prstGeom prst="rect">
            <a:avLst/>
          </a:prstGeom>
        </p:spPr>
      </p:pic>
      <p:pic>
        <p:nvPicPr>
          <p:cNvPr id="9" name="Picture 8"/>
          <p:cNvPicPr>
            <a:picLocks noChangeAspect="1"/>
          </p:cNvPicPr>
          <p:nvPr/>
        </p:nvPicPr>
        <p:blipFill>
          <a:blip r:embed="rId8"/>
          <a:stretch>
            <a:fillRect/>
          </a:stretch>
        </p:blipFill>
        <p:spPr>
          <a:xfrm>
            <a:off x="1291402" y="1350644"/>
            <a:ext cx="2202998" cy="1468665"/>
          </a:xfrm>
          <a:prstGeom prst="rect">
            <a:avLst/>
          </a:prstGeom>
        </p:spPr>
      </p:pic>
      <p:pic>
        <p:nvPicPr>
          <p:cNvPr id="10" name="Picture 9"/>
          <p:cNvPicPr>
            <a:picLocks noChangeAspect="1"/>
          </p:cNvPicPr>
          <p:nvPr/>
        </p:nvPicPr>
        <p:blipFill rotWithShape="1">
          <a:blip r:embed="rId9"/>
          <a:srcRect l="11067" t="10000" r="9733" b="10000"/>
          <a:stretch/>
        </p:blipFill>
        <p:spPr>
          <a:xfrm>
            <a:off x="5059679" y="1114185"/>
            <a:ext cx="2263140" cy="2286000"/>
          </a:xfrm>
          <a:prstGeom prst="rect">
            <a:avLst/>
          </a:prstGeom>
        </p:spPr>
      </p:pic>
      <p:sp>
        <p:nvSpPr>
          <p:cNvPr id="11" name="Rectangle 10"/>
          <p:cNvSpPr/>
          <p:nvPr/>
        </p:nvSpPr>
        <p:spPr>
          <a:xfrm>
            <a:off x="9866618" y="2731079"/>
            <a:ext cx="828881" cy="400110"/>
          </a:xfrm>
          <a:prstGeom prst="rect">
            <a:avLst/>
          </a:prstGeom>
        </p:spPr>
        <p:txBody>
          <a:bodyPr wrap="none">
            <a:spAutoFit/>
          </a:bodyPr>
          <a:lstStyle/>
          <a:p>
            <a:pPr algn="ctr"/>
            <a:r>
              <a:rPr lang="en-GB" sz="2000" b="1" dirty="0"/>
              <a:t>Tablet</a:t>
            </a:r>
          </a:p>
        </p:txBody>
      </p:sp>
      <p:sp>
        <p:nvSpPr>
          <p:cNvPr id="12" name="Rectangle 11"/>
          <p:cNvSpPr/>
          <p:nvPr/>
        </p:nvSpPr>
        <p:spPr>
          <a:xfrm>
            <a:off x="5400146" y="3100848"/>
            <a:ext cx="1891867" cy="677108"/>
          </a:xfrm>
          <a:prstGeom prst="rect">
            <a:avLst/>
          </a:prstGeom>
        </p:spPr>
        <p:txBody>
          <a:bodyPr wrap="square">
            <a:spAutoFit/>
          </a:bodyPr>
          <a:lstStyle/>
          <a:p>
            <a:pPr algn="ctr"/>
            <a:endParaRPr lang="en-GB" b="1" dirty="0"/>
          </a:p>
          <a:p>
            <a:pPr algn="ctr"/>
            <a:r>
              <a:rPr lang="en-GB" sz="2000" b="1" dirty="0"/>
              <a:t>Games Console </a:t>
            </a:r>
          </a:p>
        </p:txBody>
      </p:sp>
      <p:sp>
        <p:nvSpPr>
          <p:cNvPr id="13" name="Rectangle 12"/>
          <p:cNvSpPr/>
          <p:nvPr/>
        </p:nvSpPr>
        <p:spPr>
          <a:xfrm>
            <a:off x="5253781" y="5614476"/>
            <a:ext cx="1874937" cy="400110"/>
          </a:xfrm>
          <a:prstGeom prst="rect">
            <a:avLst/>
          </a:prstGeom>
        </p:spPr>
        <p:txBody>
          <a:bodyPr wrap="none">
            <a:spAutoFit/>
          </a:bodyPr>
          <a:lstStyle/>
          <a:p>
            <a:pPr algn="ctr"/>
            <a:r>
              <a:rPr lang="en-GB" sz="2000" b="1" dirty="0"/>
              <a:t>Wireless Router</a:t>
            </a:r>
          </a:p>
        </p:txBody>
      </p:sp>
      <p:sp>
        <p:nvSpPr>
          <p:cNvPr id="14" name="Rectangle 13"/>
          <p:cNvSpPr/>
          <p:nvPr/>
        </p:nvSpPr>
        <p:spPr>
          <a:xfrm>
            <a:off x="1803637" y="5456593"/>
            <a:ext cx="1178528" cy="400110"/>
          </a:xfrm>
          <a:prstGeom prst="rect">
            <a:avLst/>
          </a:prstGeom>
        </p:spPr>
        <p:txBody>
          <a:bodyPr wrap="none">
            <a:spAutoFit/>
          </a:bodyPr>
          <a:lstStyle/>
          <a:p>
            <a:pPr algn="ctr"/>
            <a:r>
              <a:rPr lang="en-GB" sz="2000" b="1" dirty="0"/>
              <a:t>USB Stick</a:t>
            </a:r>
          </a:p>
        </p:txBody>
      </p:sp>
      <p:sp>
        <p:nvSpPr>
          <p:cNvPr id="15" name="Rectangle 14"/>
          <p:cNvSpPr/>
          <p:nvPr/>
        </p:nvSpPr>
        <p:spPr>
          <a:xfrm>
            <a:off x="1574183" y="3115382"/>
            <a:ext cx="1637436" cy="400110"/>
          </a:xfrm>
          <a:prstGeom prst="rect">
            <a:avLst/>
          </a:prstGeom>
        </p:spPr>
        <p:txBody>
          <a:bodyPr wrap="none">
            <a:spAutoFit/>
          </a:bodyPr>
          <a:lstStyle/>
          <a:p>
            <a:pPr algn="ctr"/>
            <a:r>
              <a:rPr lang="en-GB" sz="2000" b="1" dirty="0"/>
              <a:t>Laptop Eraser</a:t>
            </a:r>
          </a:p>
        </p:txBody>
      </p:sp>
      <p:sp>
        <p:nvSpPr>
          <p:cNvPr id="16" name="Rectangle 15"/>
          <p:cNvSpPr/>
          <p:nvPr/>
        </p:nvSpPr>
        <p:spPr>
          <a:xfrm>
            <a:off x="8067698" y="5476054"/>
            <a:ext cx="2314544" cy="400110"/>
          </a:xfrm>
          <a:prstGeom prst="rect">
            <a:avLst/>
          </a:prstGeom>
        </p:spPr>
        <p:txBody>
          <a:bodyPr wrap="none">
            <a:spAutoFit/>
          </a:bodyPr>
          <a:lstStyle/>
          <a:p>
            <a:pPr algn="ctr"/>
            <a:r>
              <a:rPr lang="en-GB" sz="2000" b="1" dirty="0"/>
              <a:t>Broken Smartphone</a:t>
            </a:r>
          </a:p>
        </p:txBody>
      </p:sp>
    </p:spTree>
    <p:extLst>
      <p:ext uri="{BB962C8B-B14F-4D97-AF65-F5344CB8AC3E}">
        <p14:creationId xmlns:p14="http://schemas.microsoft.com/office/powerpoint/2010/main" val="2661814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500"/>
                                        <p:tgtEl>
                                          <p:spTgt spid="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fade">
                                      <p:cBhvr>
                                        <p:cTn id="32" dur="500"/>
                                        <p:tgtEl>
                                          <p:spTgt spid="11"/>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fade">
                                      <p:cBhvr>
                                        <p:cTn id="37" dur="500"/>
                                        <p:tgtEl>
                                          <p:spTgt spid="8"/>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4"/>
                                        </p:tgtEl>
                                        <p:attrNameLst>
                                          <p:attrName>style.visibility</p:attrName>
                                        </p:attrNameLst>
                                      </p:cBhvr>
                                      <p:to>
                                        <p:strVal val="visible"/>
                                      </p:to>
                                    </p:set>
                                    <p:animEffect transition="in" filter="fade">
                                      <p:cBhvr>
                                        <p:cTn id="42" dur="500"/>
                                        <p:tgtEl>
                                          <p:spTgt spid="14"/>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7"/>
                                        </p:tgtEl>
                                        <p:attrNameLst>
                                          <p:attrName>style.visibility</p:attrName>
                                        </p:attrNameLst>
                                      </p:cBhvr>
                                      <p:to>
                                        <p:strVal val="visible"/>
                                      </p:to>
                                    </p:set>
                                    <p:animEffect transition="in" filter="fade">
                                      <p:cBhvr>
                                        <p:cTn id="47" dur="500"/>
                                        <p:tgtEl>
                                          <p:spTgt spid="7"/>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3"/>
                                        </p:tgtEl>
                                        <p:attrNameLst>
                                          <p:attrName>style.visibility</p:attrName>
                                        </p:attrNameLst>
                                      </p:cBhvr>
                                      <p:to>
                                        <p:strVal val="visible"/>
                                      </p:to>
                                    </p:set>
                                    <p:animEffect transition="in" filter="fade">
                                      <p:cBhvr>
                                        <p:cTn id="52" dur="500"/>
                                        <p:tgtEl>
                                          <p:spTgt spid="13"/>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6"/>
                                        </p:tgtEl>
                                        <p:attrNameLst>
                                          <p:attrName>style.visibility</p:attrName>
                                        </p:attrNameLst>
                                      </p:cBhvr>
                                      <p:to>
                                        <p:strVal val="visible"/>
                                      </p:to>
                                    </p:set>
                                    <p:animEffect transition="in" filter="fade">
                                      <p:cBhvr>
                                        <p:cTn id="57" dur="500"/>
                                        <p:tgtEl>
                                          <p:spTgt spid="6"/>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16"/>
                                        </p:tgtEl>
                                        <p:attrNameLst>
                                          <p:attrName>style.visibility</p:attrName>
                                        </p:attrNameLst>
                                      </p:cBhvr>
                                      <p:to>
                                        <p:strVal val="visible"/>
                                      </p:to>
                                    </p:set>
                                    <p:animEffect transition="in" filter="fade">
                                      <p:cBhvr>
                                        <p:cTn id="62"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3" grpId="0"/>
      <p:bldP spid="14" grpId="0"/>
      <p:bldP spid="15" grpId="0"/>
      <p:bldP spid="16" grpId="0"/>
    </p:bldLst>
  </p:timing>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1276350" y="1690688"/>
            <a:ext cx="10515600" cy="4351338"/>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solidFill>
                <a:srgbClr val="002060"/>
              </a:solidFill>
            </a:endParaRPr>
          </a:p>
        </p:txBody>
      </p:sp>
      <p:sp>
        <p:nvSpPr>
          <p:cNvPr id="4" name="TextBox 3"/>
          <p:cNvSpPr txBox="1"/>
          <p:nvPr/>
        </p:nvSpPr>
        <p:spPr>
          <a:xfrm>
            <a:off x="1306116" y="389421"/>
            <a:ext cx="9403256" cy="584775"/>
          </a:xfrm>
          <a:prstGeom prst="rect">
            <a:avLst/>
          </a:prstGeom>
          <a:solidFill>
            <a:srgbClr val="002060"/>
          </a:solidFill>
        </p:spPr>
        <p:txBody>
          <a:bodyPr wrap="square" rtlCol="0">
            <a:spAutoFit/>
          </a:bodyPr>
          <a:lstStyle/>
          <a:p>
            <a:pPr algn="ctr"/>
            <a:r>
              <a:rPr lang="en-GB" sz="3200" b="1" dirty="0" smtClean="0">
                <a:solidFill>
                  <a:schemeClr val="bg1"/>
                </a:solidFill>
              </a:rPr>
              <a:t>How is Cyber Crime Committed?</a:t>
            </a:r>
            <a:endParaRPr lang="en-GB" sz="3200" b="1" dirty="0">
              <a:solidFill>
                <a:schemeClr val="bg1"/>
              </a:solidFill>
            </a:endParaRPr>
          </a:p>
        </p:txBody>
      </p:sp>
      <p:pic>
        <p:nvPicPr>
          <p:cNvPr id="5" name="Picture 4"/>
          <p:cNvPicPr>
            <a:picLocks noChangeAspect="1"/>
          </p:cNvPicPr>
          <p:nvPr/>
        </p:nvPicPr>
        <p:blipFill>
          <a:blip r:embed="rId4"/>
          <a:stretch>
            <a:fillRect/>
          </a:stretch>
        </p:blipFill>
        <p:spPr>
          <a:xfrm>
            <a:off x="1306116" y="1366837"/>
            <a:ext cx="9403256" cy="4124325"/>
          </a:xfrm>
          <a:prstGeom prst="rect">
            <a:avLst/>
          </a:prstGeom>
        </p:spPr>
      </p:pic>
    </p:spTree>
    <p:extLst>
      <p:ext uri="{BB962C8B-B14F-4D97-AF65-F5344CB8AC3E}">
        <p14:creationId xmlns:p14="http://schemas.microsoft.com/office/powerpoint/2010/main" val="159415313"/>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494802" y="1898550"/>
            <a:ext cx="7426404" cy="2862322"/>
          </a:xfrm>
          <a:prstGeom prst="rect">
            <a:avLst/>
          </a:prstGeom>
          <a:noFill/>
        </p:spPr>
        <p:txBody>
          <a:bodyPr wrap="square" rtlCol="0">
            <a:spAutoFit/>
          </a:bodyPr>
          <a:lstStyle/>
          <a:p>
            <a:pPr marL="285750" indent="-285750">
              <a:buFont typeface="Wingdings" panose="05000000000000000000" pitchFamily="2" charset="2"/>
              <a:buChar char="Ø"/>
            </a:pPr>
            <a:r>
              <a:rPr lang="en-GB" sz="3600" dirty="0"/>
              <a:t>Social Media Blocking &amp; Un-friending</a:t>
            </a:r>
          </a:p>
          <a:p>
            <a:pPr marL="285750" indent="-285750">
              <a:buFont typeface="Wingdings" panose="05000000000000000000" pitchFamily="2" charset="2"/>
              <a:buChar char="Ø"/>
            </a:pPr>
            <a:r>
              <a:rPr lang="en-GB" sz="3600" dirty="0" smtClean="0"/>
              <a:t>Password Protection</a:t>
            </a:r>
          </a:p>
          <a:p>
            <a:pPr marL="285750" indent="-285750">
              <a:buFont typeface="Wingdings" panose="05000000000000000000" pitchFamily="2" charset="2"/>
              <a:buChar char="Ø"/>
            </a:pPr>
            <a:r>
              <a:rPr lang="en-GB" sz="3600" dirty="0" smtClean="0"/>
              <a:t>Review security settings</a:t>
            </a:r>
          </a:p>
          <a:p>
            <a:pPr marL="285750" indent="-285750">
              <a:buFont typeface="Wingdings" panose="05000000000000000000" pitchFamily="2" charset="2"/>
              <a:buChar char="Ø"/>
            </a:pPr>
            <a:r>
              <a:rPr lang="en-GB" sz="3600" dirty="0" smtClean="0"/>
              <a:t>Review privacy settings</a:t>
            </a:r>
          </a:p>
          <a:p>
            <a:pPr marL="285750" indent="-285750">
              <a:buFont typeface="Wingdings" panose="05000000000000000000" pitchFamily="2" charset="2"/>
              <a:buChar char="Ø"/>
            </a:pPr>
            <a:r>
              <a:rPr lang="en-GB" sz="3600" dirty="0" smtClean="0"/>
              <a:t>Removal of personal data </a:t>
            </a:r>
            <a:endParaRPr lang="en-GB" sz="3600" dirty="0"/>
          </a:p>
        </p:txBody>
      </p:sp>
      <p:sp>
        <p:nvSpPr>
          <p:cNvPr id="4" name="TextBox 3"/>
          <p:cNvSpPr txBox="1"/>
          <p:nvPr/>
        </p:nvSpPr>
        <p:spPr>
          <a:xfrm>
            <a:off x="1306116" y="389421"/>
            <a:ext cx="9403256" cy="584775"/>
          </a:xfrm>
          <a:prstGeom prst="rect">
            <a:avLst/>
          </a:prstGeom>
          <a:solidFill>
            <a:srgbClr val="002060"/>
          </a:solidFill>
        </p:spPr>
        <p:txBody>
          <a:bodyPr wrap="square" rtlCol="0">
            <a:spAutoFit/>
          </a:bodyPr>
          <a:lstStyle/>
          <a:p>
            <a:pPr algn="ctr"/>
            <a:r>
              <a:rPr lang="en-GB" sz="3200" b="1" dirty="0" smtClean="0">
                <a:solidFill>
                  <a:schemeClr val="bg1"/>
                </a:solidFill>
              </a:rPr>
              <a:t>Crime Prevention</a:t>
            </a:r>
            <a:endParaRPr lang="en-GB" sz="3200" b="1" dirty="0">
              <a:solidFill>
                <a:schemeClr val="bg1"/>
              </a:solidFill>
            </a:endParaRPr>
          </a:p>
        </p:txBody>
      </p:sp>
      <p:pic>
        <p:nvPicPr>
          <p:cNvPr id="5" name="Picture 4"/>
          <p:cNvPicPr>
            <a:picLocks noChangeAspect="1"/>
          </p:cNvPicPr>
          <p:nvPr/>
        </p:nvPicPr>
        <p:blipFill>
          <a:blip r:embed="rId4"/>
          <a:stretch>
            <a:fillRect/>
          </a:stretch>
        </p:blipFill>
        <p:spPr>
          <a:xfrm>
            <a:off x="7514638" y="2712720"/>
            <a:ext cx="3020561" cy="2657752"/>
          </a:xfrm>
          <a:prstGeom prst="rect">
            <a:avLst/>
          </a:prstGeom>
        </p:spPr>
      </p:pic>
    </p:spTree>
    <p:extLst>
      <p:ext uri="{BB962C8B-B14F-4D97-AF65-F5344CB8AC3E}">
        <p14:creationId xmlns:p14="http://schemas.microsoft.com/office/powerpoint/2010/main" val="3752881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923925" y="1606550"/>
            <a:ext cx="10515600"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ltLang="en-US" smtClean="0">
                <a:solidFill>
                  <a:srgbClr val="002060"/>
                </a:solidFill>
              </a:rPr>
              <a:t>Provide tactical technical advice and assistance to officers throughout all phases of the investigation of digital/cyber-crimes within the BCU or throughout the South Wales area.</a:t>
            </a:r>
          </a:p>
          <a:p>
            <a:r>
              <a:rPr lang="en-GB" altLang="en-US" smtClean="0">
                <a:solidFill>
                  <a:srgbClr val="002060"/>
                </a:solidFill>
              </a:rPr>
              <a:t>Provides advice and guidance to investigating officers on the completion of relevant applications to obtain digital data from service providers.</a:t>
            </a:r>
          </a:p>
          <a:p>
            <a:r>
              <a:rPr lang="en-GB" altLang="en-US" smtClean="0">
                <a:solidFill>
                  <a:srgbClr val="002060"/>
                </a:solidFill>
              </a:rPr>
              <a:t>Attend at search warrants, crime scenes or on police premises to undertake a triage process to assist officers in the seizure, removal and storage of digital equipment.</a:t>
            </a:r>
          </a:p>
          <a:p>
            <a:endParaRPr lang="en-GB" altLang="en-US" smtClean="0"/>
          </a:p>
          <a:p>
            <a:endParaRPr lang="en-GB" dirty="0"/>
          </a:p>
        </p:txBody>
      </p:sp>
      <p:sp>
        <p:nvSpPr>
          <p:cNvPr id="4" name="TextBox 3"/>
          <p:cNvSpPr txBox="1"/>
          <p:nvPr/>
        </p:nvSpPr>
        <p:spPr>
          <a:xfrm>
            <a:off x="1306116" y="389421"/>
            <a:ext cx="9403256" cy="584775"/>
          </a:xfrm>
          <a:prstGeom prst="rect">
            <a:avLst/>
          </a:prstGeom>
          <a:solidFill>
            <a:srgbClr val="002060"/>
          </a:solidFill>
        </p:spPr>
        <p:txBody>
          <a:bodyPr wrap="square" rtlCol="0">
            <a:spAutoFit/>
          </a:bodyPr>
          <a:lstStyle/>
          <a:p>
            <a:pPr algn="ctr"/>
            <a:r>
              <a:rPr lang="en-GB" sz="3200" b="1" dirty="0" smtClean="0">
                <a:solidFill>
                  <a:schemeClr val="bg1"/>
                </a:solidFill>
              </a:rPr>
              <a:t>Digital Media Investigators</a:t>
            </a:r>
            <a:endParaRPr lang="en-GB" sz="3200" b="1" dirty="0">
              <a:solidFill>
                <a:schemeClr val="bg1"/>
              </a:solidFill>
            </a:endParaRPr>
          </a:p>
        </p:txBody>
      </p:sp>
    </p:spTree>
    <p:extLst>
      <p:ext uri="{BB962C8B-B14F-4D97-AF65-F5344CB8AC3E}">
        <p14:creationId xmlns:p14="http://schemas.microsoft.com/office/powerpoint/2010/main" val="1427477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1394372" y="2035175"/>
            <a:ext cx="9403256" cy="316547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ltLang="en-US" dirty="0" smtClean="0">
                <a:solidFill>
                  <a:srgbClr val="002060"/>
                </a:solidFill>
              </a:rPr>
              <a:t>Will undertake the subsequent examination and retrieval of digital evidence and or intelligence from computers, computer related media and other digital devices recovered during investigations</a:t>
            </a:r>
          </a:p>
          <a:p>
            <a:r>
              <a:rPr lang="en-GB" altLang="en-US" dirty="0" smtClean="0">
                <a:solidFill>
                  <a:srgbClr val="002060"/>
                </a:solidFill>
              </a:rPr>
              <a:t>Will process the data obtained into a suitable form for investigators to examine for evidential content, and provide prosecution support through preparation of reports and related evidence</a:t>
            </a:r>
          </a:p>
          <a:p>
            <a:pPr marL="0" indent="0">
              <a:buFont typeface="Arial" panose="020B0604020202020204" pitchFamily="34" charset="0"/>
              <a:buNone/>
            </a:pPr>
            <a:endParaRPr lang="en-GB" dirty="0"/>
          </a:p>
        </p:txBody>
      </p:sp>
      <p:sp>
        <p:nvSpPr>
          <p:cNvPr id="4" name="TextBox 3"/>
          <p:cNvSpPr txBox="1"/>
          <p:nvPr/>
        </p:nvSpPr>
        <p:spPr>
          <a:xfrm>
            <a:off x="1394372" y="592621"/>
            <a:ext cx="9403256" cy="584775"/>
          </a:xfrm>
          <a:prstGeom prst="rect">
            <a:avLst/>
          </a:prstGeom>
          <a:solidFill>
            <a:srgbClr val="002060"/>
          </a:solidFill>
        </p:spPr>
        <p:txBody>
          <a:bodyPr wrap="square" rtlCol="0">
            <a:spAutoFit/>
          </a:bodyPr>
          <a:lstStyle/>
          <a:p>
            <a:pPr algn="ctr"/>
            <a:r>
              <a:rPr lang="en-GB" sz="3200" b="1" dirty="0" smtClean="0">
                <a:solidFill>
                  <a:schemeClr val="bg1"/>
                </a:solidFill>
              </a:rPr>
              <a:t>Digital Media Investigators</a:t>
            </a:r>
            <a:endParaRPr lang="en-GB" sz="3200" b="1" dirty="0">
              <a:solidFill>
                <a:schemeClr val="bg1"/>
              </a:solidFill>
            </a:endParaRPr>
          </a:p>
        </p:txBody>
      </p:sp>
    </p:spTree>
    <p:extLst>
      <p:ext uri="{BB962C8B-B14F-4D97-AF65-F5344CB8AC3E}">
        <p14:creationId xmlns:p14="http://schemas.microsoft.com/office/powerpoint/2010/main" val="3585773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1333500" y="1482725"/>
            <a:ext cx="10515600"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80000"/>
              </a:lnSpc>
              <a:defRPr/>
            </a:pPr>
            <a:r>
              <a:rPr lang="en-GB" altLang="en-US" b="1" kern="0" dirty="0" smtClean="0">
                <a:solidFill>
                  <a:srgbClr val="FF0000"/>
                </a:solidFill>
              </a:rPr>
              <a:t>Level 1 – Overt Open Source Research</a:t>
            </a:r>
          </a:p>
          <a:p>
            <a:pPr>
              <a:lnSpc>
                <a:spcPct val="80000"/>
              </a:lnSpc>
              <a:buFontTx/>
              <a:buNone/>
              <a:defRPr/>
            </a:pPr>
            <a:endParaRPr lang="en-GB" altLang="en-US" b="1" u="sng" kern="0" dirty="0" smtClean="0">
              <a:solidFill>
                <a:srgbClr val="000066"/>
              </a:solidFill>
            </a:endParaRPr>
          </a:p>
          <a:p>
            <a:pPr>
              <a:lnSpc>
                <a:spcPct val="80000"/>
              </a:lnSpc>
              <a:defRPr/>
            </a:pPr>
            <a:r>
              <a:rPr lang="en-GB" altLang="en-US" b="1" kern="0" dirty="0" smtClean="0">
                <a:solidFill>
                  <a:srgbClr val="002060"/>
                </a:solidFill>
              </a:rPr>
              <a:t>Level 2 –  “</a:t>
            </a:r>
            <a:r>
              <a:rPr lang="en-GB" altLang="en-US" kern="0" dirty="0" smtClean="0">
                <a:solidFill>
                  <a:srgbClr val="002060"/>
                </a:solidFill>
              </a:rPr>
              <a:t>Core Open Source Research</a:t>
            </a:r>
            <a:r>
              <a:rPr lang="en-GB" altLang="en-US" b="1" kern="0" dirty="0" smtClean="0">
                <a:solidFill>
                  <a:srgbClr val="002060"/>
                </a:solidFill>
              </a:rPr>
              <a:t>”</a:t>
            </a:r>
          </a:p>
          <a:p>
            <a:pPr>
              <a:lnSpc>
                <a:spcPct val="80000"/>
              </a:lnSpc>
              <a:buFontTx/>
              <a:buNone/>
              <a:defRPr/>
            </a:pPr>
            <a:r>
              <a:rPr lang="en-GB" altLang="en-US" kern="0" dirty="0" smtClean="0">
                <a:solidFill>
                  <a:srgbClr val="002060"/>
                </a:solidFill>
              </a:rPr>
              <a:t>	Investigation/research across publicly accessible search areas.</a:t>
            </a:r>
          </a:p>
          <a:p>
            <a:pPr>
              <a:lnSpc>
                <a:spcPct val="80000"/>
              </a:lnSpc>
              <a:buFontTx/>
              <a:buNone/>
              <a:defRPr/>
            </a:pPr>
            <a:r>
              <a:rPr lang="en-GB" altLang="en-US" kern="0" dirty="0" smtClean="0">
                <a:solidFill>
                  <a:srgbClr val="FF0000"/>
                </a:solidFill>
              </a:rPr>
              <a:t>	</a:t>
            </a:r>
            <a:r>
              <a:rPr lang="en-GB" altLang="en-US" b="1" kern="0" dirty="0" smtClean="0">
                <a:solidFill>
                  <a:srgbClr val="FF0000"/>
                </a:solidFill>
              </a:rPr>
              <a:t>NO</a:t>
            </a:r>
            <a:r>
              <a:rPr lang="en-GB" altLang="en-US" kern="0" dirty="0" smtClean="0">
                <a:solidFill>
                  <a:srgbClr val="FF0000"/>
                </a:solidFill>
              </a:rPr>
              <a:t> </a:t>
            </a:r>
            <a:r>
              <a:rPr lang="en-GB" altLang="en-US" kern="0" dirty="0" smtClean="0">
                <a:solidFill>
                  <a:srgbClr val="002060"/>
                </a:solidFill>
              </a:rPr>
              <a:t>ACTIVITY THAT REQUIRES INTERACTION.</a:t>
            </a:r>
          </a:p>
          <a:p>
            <a:pPr>
              <a:lnSpc>
                <a:spcPct val="80000"/>
              </a:lnSpc>
              <a:buFontTx/>
              <a:buNone/>
              <a:defRPr/>
            </a:pPr>
            <a:endParaRPr lang="en-GB" altLang="en-US" b="1" u="sng" kern="0" dirty="0" smtClean="0">
              <a:solidFill>
                <a:srgbClr val="000066"/>
              </a:solidFill>
            </a:endParaRPr>
          </a:p>
          <a:p>
            <a:pPr>
              <a:lnSpc>
                <a:spcPct val="80000"/>
              </a:lnSpc>
              <a:defRPr/>
            </a:pPr>
            <a:r>
              <a:rPr lang="en-GB" altLang="en-US" b="1" kern="0" dirty="0" smtClean="0">
                <a:solidFill>
                  <a:srgbClr val="000066"/>
                </a:solidFill>
              </a:rPr>
              <a:t>Level 3 – Covert Advanced</a:t>
            </a:r>
          </a:p>
          <a:p>
            <a:pPr>
              <a:lnSpc>
                <a:spcPct val="80000"/>
              </a:lnSpc>
              <a:defRPr/>
            </a:pPr>
            <a:r>
              <a:rPr lang="en-GB" altLang="en-US" b="1" kern="0" dirty="0" smtClean="0">
                <a:solidFill>
                  <a:srgbClr val="000066"/>
                </a:solidFill>
              </a:rPr>
              <a:t>Level 4 – Covert Internet &amp; Network</a:t>
            </a:r>
          </a:p>
          <a:p>
            <a:pPr>
              <a:lnSpc>
                <a:spcPct val="80000"/>
              </a:lnSpc>
              <a:defRPr/>
            </a:pPr>
            <a:r>
              <a:rPr lang="en-GB" altLang="en-US" b="1" kern="0" dirty="0" smtClean="0">
                <a:solidFill>
                  <a:srgbClr val="000066"/>
                </a:solidFill>
              </a:rPr>
              <a:t>Level 5 – Undercover Officer On Line </a:t>
            </a:r>
          </a:p>
          <a:p>
            <a:endParaRPr lang="en-GB" dirty="0"/>
          </a:p>
        </p:txBody>
      </p:sp>
      <p:sp>
        <p:nvSpPr>
          <p:cNvPr id="5" name="TextBox 4"/>
          <p:cNvSpPr txBox="1"/>
          <p:nvPr/>
        </p:nvSpPr>
        <p:spPr>
          <a:xfrm>
            <a:off x="1306116" y="389421"/>
            <a:ext cx="9403256" cy="584775"/>
          </a:xfrm>
          <a:prstGeom prst="rect">
            <a:avLst/>
          </a:prstGeom>
          <a:solidFill>
            <a:srgbClr val="002060"/>
          </a:solidFill>
        </p:spPr>
        <p:txBody>
          <a:bodyPr wrap="square" rtlCol="0">
            <a:spAutoFit/>
          </a:bodyPr>
          <a:lstStyle/>
          <a:p>
            <a:pPr algn="ctr"/>
            <a:r>
              <a:rPr lang="en-GB" sz="3200" b="1" dirty="0" smtClean="0">
                <a:solidFill>
                  <a:schemeClr val="bg1"/>
                </a:solidFill>
              </a:rPr>
              <a:t>Levels of Open Source Research</a:t>
            </a:r>
            <a:endParaRPr lang="en-GB" sz="3200" b="1" dirty="0">
              <a:solidFill>
                <a:schemeClr val="bg1"/>
              </a:solidFill>
            </a:endParaRPr>
          </a:p>
        </p:txBody>
      </p:sp>
    </p:spTree>
    <p:extLst>
      <p:ext uri="{BB962C8B-B14F-4D97-AF65-F5344CB8AC3E}">
        <p14:creationId xmlns:p14="http://schemas.microsoft.com/office/powerpoint/2010/main" val="1924289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2526476" y="1690688"/>
            <a:ext cx="7291448" cy="4212701"/>
          </a:xfrm>
          <a:prstGeom prst="rect">
            <a:avLst/>
          </a:prstGeom>
        </p:spPr>
      </p:pic>
      <p:sp>
        <p:nvSpPr>
          <p:cNvPr id="5" name="TextBox 4"/>
          <p:cNvSpPr txBox="1"/>
          <p:nvPr/>
        </p:nvSpPr>
        <p:spPr>
          <a:xfrm>
            <a:off x="1306116" y="389421"/>
            <a:ext cx="9403256" cy="646331"/>
          </a:xfrm>
          <a:prstGeom prst="rect">
            <a:avLst/>
          </a:prstGeom>
          <a:solidFill>
            <a:srgbClr val="002060"/>
          </a:solidFill>
        </p:spPr>
        <p:txBody>
          <a:bodyPr wrap="square" rtlCol="0">
            <a:spAutoFit/>
          </a:bodyPr>
          <a:lstStyle/>
          <a:p>
            <a:pPr algn="ctr"/>
            <a:r>
              <a:rPr lang="en-GB" sz="3600" b="1" dirty="0" smtClean="0">
                <a:solidFill>
                  <a:schemeClr val="bg1"/>
                </a:solidFill>
              </a:rPr>
              <a:t>Screen Capture and Screenshots</a:t>
            </a:r>
            <a:endParaRPr lang="en-GB" sz="3600" b="1" dirty="0">
              <a:solidFill>
                <a:schemeClr val="bg1"/>
              </a:solidFill>
            </a:endParaRPr>
          </a:p>
        </p:txBody>
      </p:sp>
    </p:spTree>
    <p:extLst>
      <p:ext uri="{BB962C8B-B14F-4D97-AF65-F5344CB8AC3E}">
        <p14:creationId xmlns:p14="http://schemas.microsoft.com/office/powerpoint/2010/main" val="164931425"/>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939800" y="1690688"/>
            <a:ext cx="10515600"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ltLang="en-US" b="1" u="sng" dirty="0" smtClean="0">
                <a:solidFill>
                  <a:srgbClr val="002060"/>
                </a:solidFill>
              </a:rPr>
              <a:t>Locate</a:t>
            </a:r>
            <a:r>
              <a:rPr lang="en-GB" altLang="en-US" b="1" dirty="0" smtClean="0">
                <a:solidFill>
                  <a:srgbClr val="002060"/>
                </a:solidFill>
              </a:rPr>
              <a:t> </a:t>
            </a:r>
            <a:r>
              <a:rPr lang="en-GB" altLang="en-US" dirty="0" smtClean="0">
                <a:solidFill>
                  <a:srgbClr val="002060"/>
                </a:solidFill>
              </a:rPr>
              <a:t> -  How to extend the header</a:t>
            </a:r>
          </a:p>
          <a:p>
            <a:pPr>
              <a:buFontTx/>
              <a:buNone/>
            </a:pPr>
            <a:endParaRPr lang="en-GB" altLang="en-US" dirty="0" smtClean="0">
              <a:solidFill>
                <a:srgbClr val="002060"/>
              </a:solidFill>
            </a:endParaRPr>
          </a:p>
          <a:p>
            <a:r>
              <a:rPr lang="en-GB" altLang="en-US" b="1" u="sng" dirty="0" smtClean="0">
                <a:solidFill>
                  <a:srgbClr val="002060"/>
                </a:solidFill>
              </a:rPr>
              <a:t>Secure</a:t>
            </a:r>
            <a:r>
              <a:rPr lang="en-GB" altLang="en-US" b="1" dirty="0" smtClean="0">
                <a:solidFill>
                  <a:srgbClr val="002060"/>
                </a:solidFill>
              </a:rPr>
              <a:t> </a:t>
            </a:r>
            <a:r>
              <a:rPr lang="en-GB" altLang="en-US" dirty="0" smtClean="0">
                <a:solidFill>
                  <a:srgbClr val="002060"/>
                </a:solidFill>
              </a:rPr>
              <a:t>-  What are you going to do to secure it</a:t>
            </a:r>
          </a:p>
          <a:p>
            <a:pPr>
              <a:buFontTx/>
              <a:buNone/>
            </a:pPr>
            <a:r>
              <a:rPr lang="en-GB" altLang="en-US" dirty="0" smtClean="0">
                <a:solidFill>
                  <a:srgbClr val="002060"/>
                </a:solidFill>
              </a:rPr>
              <a:t>                                          &amp;</a:t>
            </a:r>
          </a:p>
          <a:p>
            <a:r>
              <a:rPr lang="en-GB" altLang="en-US" b="1" u="sng" dirty="0" smtClean="0">
                <a:solidFill>
                  <a:srgbClr val="002060"/>
                </a:solidFill>
              </a:rPr>
              <a:t>Preserve</a:t>
            </a:r>
            <a:r>
              <a:rPr lang="en-GB" altLang="en-US" dirty="0" smtClean="0">
                <a:solidFill>
                  <a:srgbClr val="002060"/>
                </a:solidFill>
              </a:rPr>
              <a:t> – Don’t send the e mail on</a:t>
            </a:r>
          </a:p>
          <a:p>
            <a:pPr>
              <a:buFontTx/>
              <a:buNone/>
            </a:pPr>
            <a:endParaRPr lang="en-GB" altLang="en-US" dirty="0" smtClean="0">
              <a:solidFill>
                <a:srgbClr val="002060"/>
              </a:solidFill>
            </a:endParaRPr>
          </a:p>
          <a:p>
            <a:r>
              <a:rPr lang="en-GB" altLang="en-US" b="1" u="sng" dirty="0" smtClean="0">
                <a:solidFill>
                  <a:srgbClr val="002060"/>
                </a:solidFill>
              </a:rPr>
              <a:t>SPOC</a:t>
            </a:r>
            <a:r>
              <a:rPr lang="en-GB" altLang="en-US" b="1" dirty="0" smtClean="0">
                <a:solidFill>
                  <a:srgbClr val="002060"/>
                </a:solidFill>
              </a:rPr>
              <a:t> </a:t>
            </a:r>
            <a:r>
              <a:rPr lang="en-GB" altLang="en-US" dirty="0" smtClean="0">
                <a:solidFill>
                  <a:srgbClr val="002060"/>
                </a:solidFill>
              </a:rPr>
              <a:t> -  Pass it to who?</a:t>
            </a:r>
            <a:endParaRPr lang="en-GB" dirty="0"/>
          </a:p>
        </p:txBody>
      </p:sp>
      <p:sp>
        <p:nvSpPr>
          <p:cNvPr id="4" name="TextBox 3"/>
          <p:cNvSpPr txBox="1"/>
          <p:nvPr/>
        </p:nvSpPr>
        <p:spPr>
          <a:xfrm>
            <a:off x="1306116" y="389421"/>
            <a:ext cx="9403256" cy="584775"/>
          </a:xfrm>
          <a:prstGeom prst="rect">
            <a:avLst/>
          </a:prstGeom>
          <a:solidFill>
            <a:srgbClr val="002060"/>
          </a:solidFill>
        </p:spPr>
        <p:txBody>
          <a:bodyPr wrap="square" rtlCol="0">
            <a:spAutoFit/>
          </a:bodyPr>
          <a:lstStyle/>
          <a:p>
            <a:pPr algn="ctr"/>
            <a:r>
              <a:rPr lang="en-GB" sz="3200" b="1" dirty="0" smtClean="0">
                <a:solidFill>
                  <a:schemeClr val="bg1"/>
                </a:solidFill>
              </a:rPr>
              <a:t>Email Headers</a:t>
            </a:r>
            <a:endParaRPr lang="en-GB" sz="3200" b="1" dirty="0">
              <a:solidFill>
                <a:schemeClr val="bg1"/>
              </a:solidFill>
            </a:endParaRPr>
          </a:p>
        </p:txBody>
      </p:sp>
      <p:pic>
        <p:nvPicPr>
          <p:cNvPr id="5" name="Picture 4"/>
          <p:cNvPicPr>
            <a:picLocks noChangeAspect="1"/>
          </p:cNvPicPr>
          <p:nvPr/>
        </p:nvPicPr>
        <p:blipFill rotWithShape="1">
          <a:blip r:embed="rId4"/>
          <a:srcRect l="32125" t="18000" r="27375" b="29000"/>
          <a:stretch/>
        </p:blipFill>
        <p:spPr>
          <a:xfrm>
            <a:off x="8275320" y="2395509"/>
            <a:ext cx="2997200" cy="2941696"/>
          </a:xfrm>
          <a:prstGeom prst="rect">
            <a:avLst/>
          </a:prstGeom>
        </p:spPr>
      </p:pic>
    </p:spTree>
    <p:extLst>
      <p:ext uri="{BB962C8B-B14F-4D97-AF65-F5344CB8AC3E}">
        <p14:creationId xmlns:p14="http://schemas.microsoft.com/office/powerpoint/2010/main" val="2280964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279133" y="1256506"/>
            <a:ext cx="5457222" cy="4739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1306116" y="389421"/>
            <a:ext cx="9403256" cy="584775"/>
          </a:xfrm>
          <a:prstGeom prst="rect">
            <a:avLst/>
          </a:prstGeom>
          <a:solidFill>
            <a:srgbClr val="002060"/>
          </a:solidFill>
        </p:spPr>
        <p:txBody>
          <a:bodyPr wrap="square" rtlCol="0">
            <a:spAutoFit/>
          </a:bodyPr>
          <a:lstStyle/>
          <a:p>
            <a:pPr algn="ctr"/>
            <a:r>
              <a:rPr lang="en-GB" sz="3200" b="1" dirty="0" smtClean="0">
                <a:solidFill>
                  <a:schemeClr val="bg1"/>
                </a:solidFill>
              </a:rPr>
              <a:t>Locating Email Headers</a:t>
            </a:r>
            <a:endParaRPr lang="en-GB" sz="3200" b="1" dirty="0">
              <a:solidFill>
                <a:schemeClr val="bg1"/>
              </a:solidFill>
            </a:endParaRPr>
          </a:p>
        </p:txBody>
      </p:sp>
    </p:spTree>
    <p:extLst>
      <p:ext uri="{BB962C8B-B14F-4D97-AF65-F5344CB8AC3E}">
        <p14:creationId xmlns:p14="http://schemas.microsoft.com/office/powerpoint/2010/main" val="4053650841"/>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838200" y="1825625"/>
            <a:ext cx="10515600"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smtClean="0"/>
          </a:p>
          <a:p>
            <a:pPr marL="0" indent="0">
              <a:buFont typeface="Arial" panose="020B0604020202020204" pitchFamily="34" charset="0"/>
              <a:buNone/>
            </a:pPr>
            <a:endParaRPr lang="en-GB" smtClean="0"/>
          </a:p>
          <a:p>
            <a:pPr marL="0" indent="0" algn="ctr">
              <a:buFont typeface="Arial" panose="020B0604020202020204" pitchFamily="34" charset="0"/>
              <a:buNone/>
            </a:pPr>
            <a:r>
              <a:rPr lang="en-GB" smtClean="0">
                <a:solidFill>
                  <a:srgbClr val="002060"/>
                </a:solidFill>
                <a:hlinkClick r:id="rId4"/>
              </a:rPr>
              <a:t>https://howsecureismypassword.net/</a:t>
            </a:r>
            <a:endParaRPr lang="en-GB" smtClean="0">
              <a:solidFill>
                <a:srgbClr val="002060"/>
              </a:solidFill>
            </a:endParaRPr>
          </a:p>
          <a:p>
            <a:pPr marL="0" indent="0" algn="ctr">
              <a:buFont typeface="Arial" panose="020B0604020202020204" pitchFamily="34" charset="0"/>
              <a:buNone/>
            </a:pPr>
            <a:endParaRPr lang="en-GB" smtClean="0">
              <a:solidFill>
                <a:srgbClr val="002060"/>
              </a:solidFill>
            </a:endParaRPr>
          </a:p>
          <a:p>
            <a:pPr marL="0" indent="0" algn="ctr">
              <a:buFont typeface="Arial" panose="020B0604020202020204" pitchFamily="34" charset="0"/>
              <a:buNone/>
            </a:pPr>
            <a:endParaRPr lang="en-GB" dirty="0">
              <a:solidFill>
                <a:srgbClr val="002060"/>
              </a:solidFill>
            </a:endParaRPr>
          </a:p>
        </p:txBody>
      </p:sp>
      <p:sp>
        <p:nvSpPr>
          <p:cNvPr id="4" name="TextBox 3"/>
          <p:cNvSpPr txBox="1"/>
          <p:nvPr/>
        </p:nvSpPr>
        <p:spPr>
          <a:xfrm>
            <a:off x="1394372" y="1179294"/>
            <a:ext cx="9403256" cy="646331"/>
          </a:xfrm>
          <a:prstGeom prst="rect">
            <a:avLst/>
          </a:prstGeom>
          <a:solidFill>
            <a:srgbClr val="002060"/>
          </a:solidFill>
        </p:spPr>
        <p:txBody>
          <a:bodyPr wrap="square" rtlCol="0">
            <a:spAutoFit/>
          </a:bodyPr>
          <a:lstStyle/>
          <a:p>
            <a:pPr algn="ctr"/>
            <a:r>
              <a:rPr lang="en-GB" sz="3600" b="1" dirty="0" smtClean="0">
                <a:solidFill>
                  <a:schemeClr val="bg1"/>
                </a:solidFill>
              </a:rPr>
              <a:t>Passwords</a:t>
            </a:r>
            <a:endParaRPr lang="en-GB" sz="3600" b="1" dirty="0">
              <a:solidFill>
                <a:schemeClr val="bg1"/>
              </a:solidFill>
            </a:endParaRPr>
          </a:p>
        </p:txBody>
      </p:sp>
    </p:spTree>
    <p:extLst>
      <p:ext uri="{BB962C8B-B14F-4D97-AF65-F5344CB8AC3E}">
        <p14:creationId xmlns:p14="http://schemas.microsoft.com/office/powerpoint/2010/main" val="1571711755"/>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3312093" y="1065027"/>
            <a:ext cx="5464879" cy="3985946"/>
          </a:xfrm>
          <a:prstGeom prst="rect">
            <a:avLst/>
          </a:prstGeom>
        </p:spPr>
      </p:pic>
    </p:spTree>
    <p:extLst>
      <p:ext uri="{BB962C8B-B14F-4D97-AF65-F5344CB8AC3E}">
        <p14:creationId xmlns:p14="http://schemas.microsoft.com/office/powerpoint/2010/main" val="267522301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959</TotalTime>
  <Words>4260</Words>
  <Application>Microsoft Office PowerPoint</Application>
  <PresentationFormat>Widescreen</PresentationFormat>
  <Paragraphs>708</Paragraphs>
  <Slides>42</Slides>
  <Notes>42</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42</vt:i4>
      </vt:variant>
    </vt:vector>
  </HeadingPairs>
  <TitlesOfParts>
    <vt:vector size="55" baseType="lpstr">
      <vt:lpstr>MS PGothic</vt:lpstr>
      <vt:lpstr>MS PGothic</vt:lpstr>
      <vt:lpstr>Arial</vt:lpstr>
      <vt:lpstr>Calibri</vt:lpstr>
      <vt:lpstr>Calibri Light</vt:lpstr>
      <vt:lpstr>Candara</vt:lpstr>
      <vt:lpstr>Gulim</vt:lpstr>
      <vt:lpstr>Mangal</vt:lpstr>
      <vt:lpstr>Marker Felt Thin</vt:lpstr>
      <vt:lpstr>Microsoft Sans Serif</vt:lpstr>
      <vt:lpstr>Tahoma</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Jones,Sarah swp5354</cp:lastModifiedBy>
  <cp:revision>121</cp:revision>
  <dcterms:created xsi:type="dcterms:W3CDTF">2018-01-30T11:09:50Z</dcterms:created>
  <dcterms:modified xsi:type="dcterms:W3CDTF">2019-03-06T08:55:55Z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0e5233a2-02bd-475e-ab65-006b631733b6</vt:lpwstr>
  </property>
  <property fmtid="{D5CDD505-2E9C-101B-9397-08002B2CF9AE}" pid="3" name="Classification">
    <vt:lpwstr>OFFICIAL</vt:lpwstr>
  </property>
  <property fmtid="{D5CDD505-2E9C-101B-9397-08002B2CF9AE}" pid="4" name="Visibility">
    <vt:lpwstr>NOT VISIBLE</vt:lpwstr>
  </property>
</Properties>
</file>