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1" r:id="rId1"/>
    <p:sldMasterId id="2147483674" r:id="rId2"/>
  </p:sldMasterIdLst>
  <p:sldIdLst>
    <p:sldId id="623" r:id="rId3"/>
    <p:sldId id="258" r:id="rId4"/>
    <p:sldId id="624" r:id="rId5"/>
    <p:sldId id="259" r:id="rId6"/>
    <p:sldId id="261"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45" autoAdjust="0"/>
    <p:restoredTop sz="94660"/>
  </p:normalViewPr>
  <p:slideViewPr>
    <p:cSldViewPr snapToGrid="0">
      <p:cViewPr varScale="1">
        <p:scale>
          <a:sx n="63" d="100"/>
          <a:sy n="63" d="100"/>
        </p:scale>
        <p:origin x="139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373698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1799975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1200535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92761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extLst>
      <p:ext uri="{BB962C8B-B14F-4D97-AF65-F5344CB8AC3E}">
        <p14:creationId xmlns:p14="http://schemas.microsoft.com/office/powerpoint/2010/main" val="26822636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40125010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5034084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5680249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2880342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40825216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1069570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421270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26/06/2024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3224305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jpe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5"/>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extLst>
      <p:ext uri="{BB962C8B-B14F-4D97-AF65-F5344CB8AC3E}">
        <p14:creationId xmlns:p14="http://schemas.microsoft.com/office/powerpoint/2010/main" val="170810683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hyperlink" Target="https://www.kqed.org/mindshift/27166/why-confusion-can-be-a-good-thing" TargetMode="Externa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LCBB4012</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Assignment 2: </a:t>
            </a: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Group Evaluative Report</a:t>
            </a: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Brief, Guidelines and Advice</a:t>
            </a: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smtClean="0">
                <a:ln>
                  <a:noFill/>
                </a:ln>
                <a:solidFill>
                  <a:srgbClr val="000000">
                    <a:tint val="75000"/>
                  </a:srgb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26/06/2024</a:t>
            </a:fld>
            <a:endParaRPr kumimoji="0" lang="en-GB" sz="1050" b="0" i="0" u="none" strike="noStrike" kern="1200" cap="none" spc="0" normalizeH="0" baseline="0" noProof="0">
              <a:ln>
                <a:noFill/>
              </a:ln>
              <a:solidFill>
                <a:srgbClr val="000000">
                  <a:tint val="75000"/>
                </a:srgbClr>
              </a:solidFill>
              <a:effectLst/>
              <a:uLnTx/>
              <a:uFillTx/>
              <a:latin typeface="Myriad Pro"/>
              <a:ea typeface="+mn-ea"/>
              <a:cs typeface="+mn-cs"/>
            </a:endParaRPr>
          </a:p>
        </p:txBody>
      </p:sp>
    </p:spTree>
    <p:extLst>
      <p:ext uri="{BB962C8B-B14F-4D97-AF65-F5344CB8AC3E}">
        <p14:creationId xmlns:p14="http://schemas.microsoft.com/office/powerpoint/2010/main" val="3700500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Assignment 2: Report (2,250 words) </a:t>
            </a:r>
            <a:endParaRPr lang="en-GB" sz="4000" b="0" strike="noStrike" spc="-1" dirty="0">
              <a:latin typeface="Calibri" panose="020F0502020204030204" pitchFamily="34" charset="0"/>
              <a:cs typeface="Calibri" panose="020F0502020204030204" pitchFamily="34" charset="0"/>
            </a:endParaRPr>
          </a:p>
        </p:txBody>
      </p:sp>
      <p:sp>
        <p:nvSpPr>
          <p:cNvPr id="82" name="CustomShape 2"/>
          <p:cNvSpPr/>
          <p:nvPr/>
        </p:nvSpPr>
        <p:spPr>
          <a:xfrm>
            <a:off x="598840" y="131400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pPr>
            <a:r>
              <a:rPr lang="en-GB" sz="2800" b="0" strike="noStrike" spc="-1" dirty="0">
                <a:solidFill>
                  <a:srgbClr val="000000"/>
                </a:solidFill>
                <a:latin typeface="Calibri" panose="020F0502020204030204" pitchFamily="34" charset="0"/>
                <a:cs typeface="Calibri" panose="020F0502020204030204" pitchFamily="34" charset="0"/>
              </a:rPr>
              <a:t>For this assignment, the class will be divided into teams, and you will each be allocated to one team. You are required to collaborate together in your team to produce a written report of 2,250 words (</a:t>
            </a:r>
            <a:r>
              <a:rPr lang="en-US" sz="2800" b="0" strike="noStrike" spc="-1" dirty="0">
                <a:solidFill>
                  <a:srgbClr val="000000"/>
                </a:solidFill>
                <a:latin typeface="Calibri" panose="020F0502020204030204" pitchFamily="34" charset="0"/>
                <a:ea typeface="Calibri"/>
                <a:cs typeface="Calibri" panose="020F0502020204030204" pitchFamily="34" charset="0"/>
              </a:rPr>
              <a:t>+ </a:t>
            </a:r>
            <a:r>
              <a:rPr lang="en-US" sz="2800" spc="-1" dirty="0">
                <a:solidFill>
                  <a:srgbClr val="000000"/>
                </a:solidFill>
                <a:latin typeface="Calibri" panose="020F0502020204030204" pitchFamily="34" charset="0"/>
                <a:ea typeface="Calibri"/>
                <a:cs typeface="Calibri" panose="020F0502020204030204" pitchFamily="34" charset="0"/>
              </a:rPr>
              <a:t>/ – </a:t>
            </a:r>
            <a:r>
              <a:rPr lang="en-US" sz="2800" b="0" strike="noStrike" spc="-1" dirty="0">
                <a:solidFill>
                  <a:srgbClr val="000000"/>
                </a:solidFill>
                <a:latin typeface="Calibri" panose="020F0502020204030204" pitchFamily="34" charset="0"/>
                <a:ea typeface="Calibri"/>
                <a:cs typeface="Calibri" panose="020F0502020204030204" pitchFamily="34" charset="0"/>
              </a:rPr>
              <a:t>10%)</a:t>
            </a:r>
            <a:r>
              <a:rPr lang="en-GB" sz="2800" b="0" strike="noStrike" spc="-1" dirty="0">
                <a:solidFill>
                  <a:srgbClr val="000000"/>
                </a:solidFill>
                <a:latin typeface="Calibri" panose="020F0502020204030204" pitchFamily="34" charset="0"/>
                <a:cs typeface="Calibri" panose="020F0502020204030204" pitchFamily="34" charset="0"/>
              </a:rPr>
              <a:t>.</a:t>
            </a:r>
          </a:p>
          <a:p>
            <a:pPr>
              <a:lnSpc>
                <a:spcPct val="100000"/>
              </a:lnSpc>
            </a:pPr>
            <a:endParaRPr lang="en-GB" sz="2800" spc="-1" dirty="0">
              <a:solidFill>
                <a:srgbClr val="000000"/>
              </a:solidFill>
              <a:latin typeface="Calibri" panose="020F0502020204030204" pitchFamily="34" charset="0"/>
              <a:cs typeface="Calibri" panose="020F0502020204030204" pitchFamily="34" charset="0"/>
            </a:endParaRPr>
          </a:p>
          <a:p>
            <a:r>
              <a:rPr lang="en-GB" sz="2800" b="0" strike="noStrike" spc="-1" dirty="0">
                <a:solidFill>
                  <a:srgbClr val="000000"/>
                </a:solidFill>
                <a:latin typeface="Calibri" panose="020F0502020204030204" pitchFamily="34" charset="0"/>
                <a:cs typeface="Calibri" panose="020F0502020204030204" pitchFamily="34" charset="0"/>
              </a:rPr>
              <a:t>Each team will need to elect a co-ordinator. The co-ordinator needs to ensure that all members of the team take part in the work, and he/she will also submit the final report on behalf of his/her group.</a:t>
            </a:r>
            <a:endParaRPr lang="en-GB" sz="2800" b="0" strike="noStrike" spc="-1" dirty="0">
              <a:latin typeface="Calibri" panose="020F0502020204030204" pitchFamily="34" charset="0"/>
              <a:cs typeface="Calibri" panose="020F0502020204030204" pitchFamily="34" charset="0"/>
            </a:endParaRPr>
          </a:p>
          <a:p>
            <a:pPr>
              <a:lnSpc>
                <a:spcPct val="100000"/>
              </a:lnSpc>
            </a:pPr>
            <a:endParaRPr lang="en-GB" sz="2000" b="0" strike="noStrike" spc="-1" dirty="0">
              <a:solidFill>
                <a:srgbClr val="000000"/>
              </a:solidFill>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GB" sz="1800" b="0" strike="noStrike" spc="-1" dirty="0">
              <a:latin typeface="Arial"/>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B334045-A00C-4B9B-94D6-35F9B0CB2226}"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Assignment 2: Report (2,250 words) </a:t>
            </a:r>
            <a:endParaRPr lang="en-GB" sz="4000" b="0" strike="noStrike" spc="-1" dirty="0">
              <a:latin typeface="Calibri" panose="020F0502020204030204" pitchFamily="34" charset="0"/>
              <a:cs typeface="Calibri" panose="020F0502020204030204" pitchFamily="34" charset="0"/>
            </a:endParaRPr>
          </a:p>
        </p:txBody>
      </p:sp>
      <p:sp>
        <p:nvSpPr>
          <p:cNvPr id="82"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endParaRPr lang="en-GB" sz="1800" b="0" strike="noStrike" spc="-1" dirty="0">
              <a:latin typeface="Arial"/>
            </a:endParaRPr>
          </a:p>
          <a:p>
            <a:pPr>
              <a:lnSpc>
                <a:spcPct val="100000"/>
              </a:lnSpc>
              <a:spcBef>
                <a:spcPts val="400"/>
              </a:spcBef>
              <a:tabLst>
                <a:tab pos="0" algn="l"/>
              </a:tabLst>
            </a:pPr>
            <a:endParaRPr lang="en-GB" sz="1800" b="0" strike="noStrike" spc="-1" dirty="0">
              <a:latin typeface="Arial"/>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B334045-A00C-4B9B-94D6-35F9B0CB2226}" type="datetime1">
              <a:rPr lang="en-GB" sz="1050" b="0" strike="noStrike" spc="-1">
                <a:solidFill>
                  <a:srgbClr val="8B8B8B"/>
                </a:solidFill>
                <a:latin typeface="Myriad Pro"/>
              </a:rPr>
              <a:t>26/06/2024</a:t>
            </a:fld>
            <a:endParaRPr lang="en-GB" sz="1050" b="0" strike="noStrike" spc="-1">
              <a:latin typeface="Arial"/>
            </a:endParaRPr>
          </a:p>
        </p:txBody>
      </p:sp>
      <p:sp>
        <p:nvSpPr>
          <p:cNvPr id="3" name="TextBox 2">
            <a:extLst>
              <a:ext uri="{FF2B5EF4-FFF2-40B4-BE49-F238E27FC236}">
                <a16:creationId xmlns:a16="http://schemas.microsoft.com/office/drawing/2014/main" id="{9ADA8C09-2EFB-3498-7FB5-E80C9935B00E}"/>
              </a:ext>
            </a:extLst>
          </p:cNvPr>
          <p:cNvSpPr txBox="1"/>
          <p:nvPr/>
        </p:nvSpPr>
        <p:spPr>
          <a:xfrm>
            <a:off x="519480" y="1501078"/>
            <a:ext cx="8350200" cy="3785652"/>
          </a:xfrm>
          <a:prstGeom prst="rect">
            <a:avLst/>
          </a:prstGeom>
          <a:noFill/>
        </p:spPr>
        <p:txBody>
          <a:bodyPr wrap="square">
            <a:spAutoFit/>
          </a:bodyPr>
          <a:lstStyle/>
          <a:p>
            <a:r>
              <a:rPr lang="en-GB" sz="2000" dirty="0"/>
              <a:t>Write an appropriately structured academic report in which you discuss 2-4 of the named topics from the list below*,and explain their relative importance for future academic and professional work. You will need to analyse published literature relating to the specific topics you discuss and provide examples to support your arguments.</a:t>
            </a:r>
          </a:p>
          <a:p>
            <a:r>
              <a:rPr lang="en-GB" sz="2000" dirty="0"/>
              <a:t> </a:t>
            </a:r>
          </a:p>
          <a:p>
            <a:r>
              <a:rPr lang="en-GB" sz="2000" dirty="0"/>
              <a:t>As a team you will need to discuss a maximum of 4 topics. Please be informed that the final report, including the discussion of all of your selected topics should be 2250 words. </a:t>
            </a:r>
          </a:p>
          <a:p>
            <a:endParaRPr lang="en-GB" sz="2000" dirty="0"/>
          </a:p>
          <a:p>
            <a:endParaRPr lang="en-GB" sz="2000" dirty="0"/>
          </a:p>
          <a:p>
            <a:r>
              <a:rPr lang="en-GB" sz="2000" b="1" dirty="0"/>
              <a:t>Each team member is not expected to write 2250.</a:t>
            </a:r>
          </a:p>
        </p:txBody>
      </p:sp>
    </p:spTree>
    <p:extLst>
      <p:ext uri="{BB962C8B-B14F-4D97-AF65-F5344CB8AC3E}">
        <p14:creationId xmlns:p14="http://schemas.microsoft.com/office/powerpoint/2010/main" val="14831601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4000" b="1" strike="noStrike" spc="-1" dirty="0">
                <a:solidFill>
                  <a:srgbClr val="000000"/>
                </a:solidFill>
                <a:latin typeface="Calibri" panose="020F0502020204030204" pitchFamily="34" charset="0"/>
                <a:cs typeface="Calibri" panose="020F0502020204030204" pitchFamily="34" charset="0"/>
              </a:rPr>
              <a:t>Task 2: Report (2,250 words) </a:t>
            </a:r>
            <a:endParaRPr lang="en-GB" sz="4000" b="0" strike="noStrike" spc="-1" dirty="0">
              <a:latin typeface="Calibri" panose="020F0502020204030204" pitchFamily="34" charset="0"/>
              <a:cs typeface="Calibri" panose="020F0502020204030204" pitchFamily="34" charset="0"/>
            </a:endParaRPr>
          </a:p>
        </p:txBody>
      </p:sp>
      <p:sp>
        <p:nvSpPr>
          <p:cNvPr id="85"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r>
              <a:rPr lang="en-GB" sz="2800" b="1" strike="noStrike" spc="-1" dirty="0">
                <a:solidFill>
                  <a:srgbClr val="000000"/>
                </a:solidFill>
                <a:latin typeface="Calibri" panose="020F0502020204030204" pitchFamily="34" charset="0"/>
                <a:cs typeface="Calibri" panose="020F0502020204030204" pitchFamily="34" charset="0"/>
              </a:rPr>
              <a:t>Topics that may be covered (choose 2, 3 or 4)</a:t>
            </a:r>
            <a:r>
              <a:rPr lang="en-GB" sz="2800" b="0" strike="noStrike" spc="-1" dirty="0">
                <a:solidFill>
                  <a:srgbClr val="000000"/>
                </a:solidFill>
                <a:latin typeface="Calibri" panose="020F0502020204030204" pitchFamily="34" charset="0"/>
                <a:cs typeface="Calibri" panose="020F0502020204030204" pitchFamily="34" charset="0"/>
              </a:rPr>
              <a:t>: </a:t>
            </a:r>
          </a:p>
          <a:p>
            <a:pPr>
              <a:lnSpc>
                <a:spcPct val="100000"/>
              </a:lnSpc>
              <a:spcBef>
                <a:spcPts val="400"/>
              </a:spcBef>
              <a:tabLst>
                <a:tab pos="0" algn="l"/>
              </a:tabLst>
            </a:pP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Time management / Organising study</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Teamwork</a:t>
            </a:r>
            <a:endParaRPr lang="en-GB" sz="2800" b="0" strike="noStrike" spc="-1" dirty="0">
              <a:latin typeface="Calibri" panose="020F0502020204030204" pitchFamily="34" charset="0"/>
              <a:cs typeface="Calibri" panose="020F0502020204030204" pitchFamily="34" charset="0"/>
            </a:endParaRP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Analytical and critical thinking</a:t>
            </a:r>
          </a:p>
          <a:p>
            <a:pPr marL="343080" indent="-342360">
              <a:lnSpc>
                <a:spcPct val="100000"/>
              </a:lnSpc>
              <a:spcBef>
                <a:spcPts val="400"/>
              </a:spcBef>
              <a:buClr>
                <a:srgbClr val="000000"/>
              </a:buClr>
              <a:buFont typeface="Arial"/>
              <a:buChar char="•"/>
              <a:tabLst>
                <a:tab pos="0" algn="l"/>
              </a:tabLst>
            </a:pPr>
            <a:r>
              <a:rPr lang="en-GB" sz="2800" spc="-1" dirty="0">
                <a:solidFill>
                  <a:srgbClr val="000000"/>
                </a:solidFill>
                <a:latin typeface="Calibri" panose="020F0502020204030204" pitchFamily="34" charset="0"/>
                <a:cs typeface="Calibri" panose="020F0502020204030204" pitchFamily="34" charset="0"/>
              </a:rPr>
              <a:t>Referencing </a:t>
            </a:r>
          </a:p>
          <a:p>
            <a:pPr marL="343080" indent="-342360">
              <a:lnSpc>
                <a:spcPct val="100000"/>
              </a:lnSpc>
              <a:spcBef>
                <a:spcPts val="400"/>
              </a:spcBef>
              <a:buClr>
                <a:srgbClr val="000000"/>
              </a:buClr>
              <a:buFont typeface="Arial"/>
              <a:buChar char="•"/>
              <a:tabLst>
                <a:tab pos="0" algn="l"/>
              </a:tabLst>
            </a:pPr>
            <a:r>
              <a:rPr lang="en-GB" sz="2800" b="0" strike="noStrike" spc="-1" dirty="0">
                <a:solidFill>
                  <a:srgbClr val="000000"/>
                </a:solidFill>
                <a:latin typeface="Calibri" panose="020F0502020204030204" pitchFamily="34" charset="0"/>
                <a:cs typeface="Calibri" panose="020F0502020204030204" pitchFamily="34" charset="0"/>
              </a:rPr>
              <a:t>Paraphrasing and summarizing </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00"/>
              </a:spcBef>
              <a:tabLst>
                <a:tab pos="0" algn="l"/>
              </a:tabLst>
            </a:pPr>
            <a:endParaRPr lang="en-GB" sz="2000" b="0" strike="noStrike" spc="-1" dirty="0">
              <a:latin typeface="Arial"/>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E1A05FE-F944-4D2D-AB6D-CB9B59FD0A6A}"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Further guidelines</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91" name="CustomShape 2"/>
          <p:cNvSpPr/>
          <p:nvPr/>
        </p:nvSpPr>
        <p:spPr>
          <a:xfrm>
            <a:off x="457200" y="1052640"/>
            <a:ext cx="8228880" cy="4316802"/>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720">
              <a:lnSpc>
                <a:spcPct val="100000"/>
              </a:lnSpc>
              <a:spcBef>
                <a:spcPts val="479"/>
              </a:spcBef>
              <a:buClr>
                <a:srgbClr val="000000"/>
              </a:buClr>
            </a:pPr>
            <a:r>
              <a:rPr lang="en-GB" sz="2800" b="0" strike="noStrike" spc="-1" dirty="0">
                <a:solidFill>
                  <a:srgbClr val="000000"/>
                </a:solidFill>
                <a:latin typeface="Calibri" panose="020F0502020204030204" pitchFamily="34" charset="0"/>
                <a:cs typeface="Calibri" panose="020F0502020204030204" pitchFamily="34" charset="0"/>
              </a:rPr>
              <a:t>You will need give examples of activities where knowledge of these topics and ability to use the skills that are part of them would be useful. These may be examples </a:t>
            </a:r>
            <a:r>
              <a:rPr lang="en-GB" sz="2800" spc="-1" dirty="0">
                <a:solidFill>
                  <a:srgbClr val="000000"/>
                </a:solidFill>
                <a:latin typeface="Calibri" panose="020F0502020204030204" pitchFamily="34" charset="0"/>
                <a:cs typeface="Calibri" panose="020F0502020204030204" pitchFamily="34" charset="0"/>
              </a:rPr>
              <a:t>that apply to academic and/or professional settings. </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00"/>
              </a:spcBef>
            </a:pPr>
            <a:endParaRPr lang="en-GB" sz="2400" b="0" strike="noStrike" spc="-1" dirty="0">
              <a:latin typeface="Arial"/>
            </a:endParaRPr>
          </a:p>
        </p:txBody>
      </p:sp>
      <p:sp>
        <p:nvSpPr>
          <p:cNvPr id="92"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FA35D0B1-B21D-4D5C-9923-FA357DAFD62C}"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Sources</a:t>
            </a:r>
            <a:br>
              <a:rPr sz="4000" dirty="0">
                <a:latin typeface="Calibri" panose="020F0502020204030204" pitchFamily="34" charset="0"/>
                <a:cs typeface="Calibri" panose="020F0502020204030204" pitchFamily="34" charset="0"/>
              </a:rPr>
            </a:br>
            <a:r>
              <a:rPr lang="en-US" sz="3600" b="1" strike="noStrike" spc="-1" dirty="0">
                <a:solidFill>
                  <a:srgbClr val="000000"/>
                </a:solidFill>
                <a:latin typeface="Myriad Pro"/>
              </a:rPr>
              <a:t> </a:t>
            </a:r>
            <a:endParaRPr lang="en-GB" sz="3600" b="0" strike="noStrike" spc="-1" dirty="0">
              <a:latin typeface="Arial"/>
            </a:endParaRPr>
          </a:p>
        </p:txBody>
      </p:sp>
      <p:sp>
        <p:nvSpPr>
          <p:cNvPr id="97" name="CustomShape 2"/>
          <p:cNvSpPr/>
          <p:nvPr/>
        </p:nvSpPr>
        <p:spPr>
          <a:xfrm>
            <a:off x="457200" y="980640"/>
            <a:ext cx="8228880" cy="453765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GB" sz="2400" b="0" strike="noStrike" spc="-1" dirty="0">
                <a:solidFill>
                  <a:srgbClr val="000000"/>
                </a:solidFill>
                <a:latin typeface="Calibri" panose="020F0502020204030204" pitchFamily="34" charset="0"/>
                <a:cs typeface="Calibri" panose="020F0502020204030204" pitchFamily="34" charset="0"/>
              </a:rPr>
              <a:t>Finally, you must </a:t>
            </a:r>
            <a:r>
              <a:rPr lang="en-US" sz="2400" b="0" strike="noStrike" spc="-1" dirty="0">
                <a:solidFill>
                  <a:srgbClr val="000000"/>
                </a:solidFill>
                <a:latin typeface="Calibri" panose="020F0502020204030204" pitchFamily="34" charset="0"/>
                <a:cs typeface="Calibri" panose="020F0502020204030204" pitchFamily="34" charset="0"/>
              </a:rPr>
              <a:t>refer to external sources (= published or respectable online literature) to back up whatever you are writing about.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For example, if you write about time-management tools, you should read a bit about them from any relevant sources that you find and cite them (in Harvard style) in your work.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Recommended: 4-10 sources in your reference list (roughly one or two per topic).</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Do not use Moodle slides as your references – your research must go beyond what is given to you in class.</a:t>
            </a:r>
            <a:endParaRPr lang="en-GB" sz="2400" b="0" strike="noStrike" spc="-1" dirty="0">
              <a:latin typeface="Calibri" panose="020F0502020204030204" pitchFamily="34" charset="0"/>
              <a:cs typeface="Calibri" panose="020F0502020204030204" pitchFamily="34" charset="0"/>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7BD5DD44-19B7-40E0-BA4F-C856BE6B07B2}"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What about the structure?</a:t>
            </a:r>
            <a:endParaRPr lang="en-GB" sz="4000" b="0" strike="noStrike" spc="-1" dirty="0">
              <a:latin typeface="Calibri" panose="020F0502020204030204" pitchFamily="34" charset="0"/>
              <a:cs typeface="Calibri" panose="020F0502020204030204" pitchFamily="34" charset="0"/>
            </a:endParaRPr>
          </a:p>
        </p:txBody>
      </p:sp>
      <p:sp>
        <p:nvSpPr>
          <p:cNvPr id="100" name="CustomShape 2"/>
          <p:cNvSpPr/>
          <p:nvPr/>
        </p:nvSpPr>
        <p:spPr>
          <a:xfrm>
            <a:off x="457200" y="160020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Each group may choose different topics, or a different number of topics, and will have different opinions</a:t>
            </a:r>
            <a:r>
              <a:rPr lang="en-US" sz="2400" spc="-1" dirty="0">
                <a:solidFill>
                  <a:srgbClr val="000000"/>
                </a:solidFill>
                <a:latin typeface="Calibri" panose="020F0502020204030204" pitchFamily="34" charset="0"/>
                <a:cs typeface="Calibri" panose="020F0502020204030204" pitchFamily="34" charset="0"/>
              </a:rPr>
              <a:t> and may take a different approach,</a:t>
            </a:r>
            <a:r>
              <a:rPr lang="en-US" sz="2400" b="0" strike="noStrike" spc="-1" dirty="0">
                <a:solidFill>
                  <a:srgbClr val="000000"/>
                </a:solidFill>
                <a:latin typeface="Calibri" panose="020F0502020204030204" pitchFamily="34" charset="0"/>
                <a:cs typeface="Calibri" panose="020F0502020204030204" pitchFamily="34" charset="0"/>
              </a:rPr>
              <a:t> so there is not just one possible structure.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are encouraged to create one that works for you.</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 only requirement is that it is logical, coherent and cohesive.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You must also remember to have a title page, a table of contents (with numbers of pages), proper headings for each section and a reference list.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p:txBody>
      </p:sp>
      <p:sp>
        <p:nvSpPr>
          <p:cNvPr id="101"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03D30EE1-6F95-4CDE-B8E1-2F52DAFEC433}"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3" name="CustomShape 2"/>
          <p:cNvSpPr/>
          <p:nvPr/>
        </p:nvSpPr>
        <p:spPr>
          <a:xfrm>
            <a:off x="457200" y="126864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endParaRPr lang="en-US" sz="2000" b="0" i="1" strike="noStrike" spc="-1" dirty="0">
              <a:solidFill>
                <a:srgbClr val="FF0000"/>
              </a:solidFill>
              <a:latin typeface="Calibri" panose="020F0502020204030204" pitchFamily="34" charset="0"/>
              <a:cs typeface="Calibri" panose="020F0502020204030204" pitchFamily="34" charset="0"/>
            </a:endParaRPr>
          </a:p>
          <a:p>
            <a:pPr>
              <a:lnSpc>
                <a:spcPct val="100000"/>
              </a:lnSpc>
              <a:tabLst>
                <a:tab pos="0" algn="l"/>
              </a:tabLst>
            </a:pPr>
            <a:r>
              <a:rPr lang="en-US" sz="2000" b="0" i="1" strike="noStrike" spc="-1" dirty="0">
                <a:solidFill>
                  <a:srgbClr val="FF0000"/>
                </a:solidFill>
                <a:latin typeface="Calibri" panose="020F0502020204030204" pitchFamily="34" charset="0"/>
                <a:cs typeface="Calibri" panose="020F0502020204030204" pitchFamily="34" charset="0"/>
              </a:rPr>
              <a:t>The guidance offered here is linked to the five generic assignment criteria described in the assignment brief. </a:t>
            </a:r>
            <a:endParaRPr lang="en-GB" sz="2400" b="0" strike="noStrike" spc="-1" dirty="0">
              <a:latin typeface="Calibri" panose="020F0502020204030204" pitchFamily="34" charset="0"/>
              <a:cs typeface="Calibri" panose="020F0502020204030204" pitchFamily="34" charset="0"/>
            </a:endParaRPr>
          </a:p>
          <a:p>
            <a:pPr marL="457200" indent="-456480">
              <a:lnSpc>
                <a:spcPct val="100000"/>
              </a:lnSpc>
              <a:buClr>
                <a:srgbClr val="000000"/>
              </a:buClr>
              <a:buFont typeface="Arial"/>
              <a:buAutoNum type="arabicPeriod"/>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Engagement with Literature Skills</a:t>
            </a: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GB" sz="2400" b="0" strike="noStrike" spc="-1" dirty="0">
                <a:solidFill>
                  <a:srgbClr val="000000"/>
                </a:solidFill>
                <a:latin typeface="Calibri" panose="020F0502020204030204" pitchFamily="34" charset="0"/>
                <a:cs typeface="Calibri" panose="020F0502020204030204" pitchFamily="34" charset="0"/>
              </a:rPr>
              <a:t>Your research can be based on different online articles and books that discuss any of the topics or skills in the list. They should come from sources such as those on the indicative reading list for Assignment 1, the longer Online Resource List, academic websites, journals, etc. You could get a higher score if you find sources independently through your own internet research. The Librarian can advise you on how to find suitable sources if you are not sure.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479"/>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104"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6B902F7-9E23-49B4-946D-C7D6047BF5E6}"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6"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buClr>
                <a:srgbClr val="000000"/>
              </a:buClr>
              <a:buFont typeface="Arial"/>
              <a:buAutoNum type="arabicPeriod" startAt="2"/>
            </a:pPr>
            <a:r>
              <a:rPr lang="en-US" sz="2800" b="1" strike="noStrike" spc="-1" dirty="0">
                <a:solidFill>
                  <a:srgbClr val="000000"/>
                </a:solidFill>
                <a:latin typeface="Calibri" panose="020F0502020204030204" pitchFamily="34" charset="0"/>
                <a:cs typeface="Calibri" panose="020F0502020204030204" pitchFamily="34" charset="0"/>
              </a:rPr>
              <a:t>Knowledge and Understanding Skills</a:t>
            </a:r>
            <a:endParaRPr lang="en-GB" sz="28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US" sz="2800" b="0" strike="noStrike" spc="-1" dirty="0">
                <a:solidFill>
                  <a:srgbClr val="000000"/>
                </a:solidFill>
                <a:latin typeface="Calibri" panose="020F0502020204030204" pitchFamily="34" charset="0"/>
                <a:cs typeface="Calibri" panose="020F0502020204030204" pitchFamily="34" charset="0"/>
              </a:rPr>
              <a:t>Your writing should be factually accurate, and you should represent the sources that you use precisely concisely. You need to show that you understand the topics and the usefulness of the skills discussed. </a:t>
            </a:r>
            <a:r>
              <a:rPr lang="en-US" sz="2800" spc="-1" dirty="0">
                <a:solidFill>
                  <a:srgbClr val="000000"/>
                </a:solidFill>
                <a:latin typeface="Calibri" panose="020F0502020204030204" pitchFamily="34" charset="0"/>
                <a:cs typeface="Calibri" panose="020F0502020204030204" pitchFamily="34" charset="0"/>
              </a:rPr>
              <a:t>There should be</a:t>
            </a:r>
            <a:r>
              <a:rPr lang="en-US" sz="2800" b="0" strike="noStrike" spc="-1" dirty="0">
                <a:solidFill>
                  <a:srgbClr val="000000"/>
                </a:solidFill>
                <a:latin typeface="Calibri" panose="020F0502020204030204" pitchFamily="34" charset="0"/>
                <a:cs typeface="Calibri" panose="020F0502020204030204" pitchFamily="34" charset="0"/>
              </a:rPr>
              <a:t> detailed examples. </a:t>
            </a:r>
            <a:endParaRPr lang="en-GB" sz="2800" b="0" strike="noStrike" spc="-1" dirty="0">
              <a:latin typeface="Calibri" panose="020F0502020204030204" pitchFamily="34" charset="0"/>
              <a:cs typeface="Calibri" panose="020F0502020204030204" pitchFamily="34" charset="0"/>
            </a:endParaRPr>
          </a:p>
        </p:txBody>
      </p:sp>
      <p:sp>
        <p:nvSpPr>
          <p:cNvPr id="107"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29EE4BD-3628-4F16-B719-1AEF14570BB1}"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 name="CustomShape 1"/>
          <p:cNvSpPr/>
          <p:nvPr/>
        </p:nvSpPr>
        <p:spPr>
          <a:xfrm>
            <a:off x="457200" y="114840"/>
            <a:ext cx="8228880" cy="1302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09" name="CustomShape 2"/>
          <p:cNvSpPr/>
          <p:nvPr/>
        </p:nvSpPr>
        <p:spPr>
          <a:xfrm>
            <a:off x="95693" y="1416960"/>
            <a:ext cx="8931349" cy="42182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7200">
              <a:lnSpc>
                <a:spcPct val="100000"/>
              </a:lnSpc>
              <a:buAutoNum type="arabicPeriod" startAt="3"/>
              <a:tabLst>
                <a:tab pos="0" algn="l"/>
              </a:tabLst>
            </a:pPr>
            <a:r>
              <a:rPr lang="en-US" sz="2400" b="1" strike="noStrike" spc="-1" dirty="0">
                <a:solidFill>
                  <a:srgbClr val="000000"/>
                </a:solidFill>
                <a:latin typeface="Calibri" panose="020F0502020204030204" pitchFamily="34" charset="0"/>
                <a:cs typeface="Calibri" panose="020F0502020204030204" pitchFamily="34" charset="0"/>
              </a:rPr>
              <a:t>Cognitive and Intellectual Skills</a:t>
            </a:r>
          </a:p>
          <a:p>
            <a:pPr>
              <a:lnSpc>
                <a:spcPct val="100000"/>
              </a:lnSpc>
              <a:tabLst>
                <a:tab pos="0" algn="l"/>
              </a:tabLst>
            </a:pPr>
            <a:endParaRPr lang="en-GB" sz="2400" b="0" strike="noStrike" spc="-1" dirty="0">
              <a:latin typeface="Calibri" panose="020F0502020204030204" pitchFamily="34" charset="0"/>
              <a:cs typeface="Calibri" panose="020F0502020204030204" pitchFamily="34" charset="0"/>
            </a:endParaRPr>
          </a:p>
          <a:p>
            <a:pPr>
              <a:lnSpc>
                <a:spcPct val="100000"/>
              </a:lnSpc>
              <a:tabLst>
                <a:tab pos="0" algn="l"/>
              </a:tabLst>
            </a:pPr>
            <a:r>
              <a:rPr lang="en-US" sz="2400" b="0" strike="noStrike" spc="-1" dirty="0">
                <a:solidFill>
                  <a:srgbClr val="000000"/>
                </a:solidFill>
                <a:latin typeface="Calibri" panose="020F0502020204030204" pitchFamily="34" charset="0"/>
                <a:cs typeface="Calibri" panose="020F0502020204030204" pitchFamily="34" charset="0"/>
              </a:rPr>
              <a:t>Your writing should not just be descriptive. It should evaluate and </a:t>
            </a:r>
            <a:r>
              <a:rPr lang="en-US" sz="2400" b="0" strike="noStrike" spc="-1" dirty="0" err="1">
                <a:solidFill>
                  <a:srgbClr val="000000"/>
                </a:solidFill>
                <a:latin typeface="Calibri" panose="020F0502020204030204" pitchFamily="34" charset="0"/>
                <a:cs typeface="Calibri" panose="020F0502020204030204" pitchFamily="34" charset="0"/>
              </a:rPr>
              <a:t>analyse</a:t>
            </a:r>
            <a:r>
              <a:rPr lang="en-US" sz="2400" b="0" strike="noStrike" spc="-1" dirty="0">
                <a:solidFill>
                  <a:srgbClr val="000000"/>
                </a:solidFill>
                <a:latin typeface="Calibri" panose="020F0502020204030204" pitchFamily="34" charset="0"/>
                <a:cs typeface="Calibri" panose="020F0502020204030204" pitchFamily="34" charset="0"/>
              </a:rPr>
              <a:t> the source material. You can even disagree with the authors if necessary, and if you agree with them, you should indicate why. You may gain a higher mark by showing a balanced approach that acknowledges different points of view. You need to demonstrate the ability to make logical connections between the way tha</a:t>
            </a:r>
            <a:r>
              <a:rPr lang="en-US" sz="2400" spc="-1" dirty="0">
                <a:solidFill>
                  <a:srgbClr val="000000"/>
                </a:solidFill>
                <a:latin typeface="Calibri" panose="020F0502020204030204" pitchFamily="34" charset="0"/>
                <a:cs typeface="Calibri" panose="020F0502020204030204" pitchFamily="34" charset="0"/>
              </a:rPr>
              <a:t>t the topics are described in the source </a:t>
            </a:r>
            <a:r>
              <a:rPr lang="en-US" sz="2400" b="0" strike="noStrike" spc="-1" dirty="0">
                <a:solidFill>
                  <a:srgbClr val="000000"/>
                </a:solidFill>
                <a:latin typeface="Calibri" panose="020F0502020204030204" pitchFamily="34" charset="0"/>
                <a:cs typeface="Calibri" panose="020F0502020204030204" pitchFamily="34" charset="0"/>
              </a:rPr>
              <a:t>material, your evaluation, assessment and opinions about them, and your predictions as to how useful they will be for you or any other student or prospective employee in the future. </a:t>
            </a:r>
            <a:endParaRPr lang="en-GB" sz="2400" b="0" strike="noStrike" spc="-1" dirty="0">
              <a:latin typeface="Calibri" panose="020F0502020204030204" pitchFamily="34" charset="0"/>
              <a:cs typeface="Calibri" panose="020F0502020204030204" pitchFamily="34" charset="0"/>
            </a:endParaRPr>
          </a:p>
        </p:txBody>
      </p:sp>
      <p:sp>
        <p:nvSpPr>
          <p:cNvPr id="110"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0228ACD-BAB0-4CE8-B521-1D7E1DAF3FC5}"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12"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spcBef>
                <a:spcPts val="479"/>
              </a:spcBef>
              <a:buClr>
                <a:srgbClr val="000000"/>
              </a:buClr>
              <a:buFont typeface="Arial"/>
              <a:buAutoNum type="arabicPeriod" startAt="4"/>
            </a:pPr>
            <a:r>
              <a:rPr lang="en-US" sz="2800" b="1" strike="noStrike" spc="-1" dirty="0">
                <a:solidFill>
                  <a:srgbClr val="000000"/>
                </a:solidFill>
                <a:latin typeface="Calibri" panose="020F0502020204030204" pitchFamily="34" charset="0"/>
                <a:cs typeface="Calibri" panose="020F0502020204030204" pitchFamily="34" charset="0"/>
              </a:rPr>
              <a:t>Practical Skills</a:t>
            </a:r>
            <a:endParaRPr lang="en-GB" sz="2800" b="0" strike="noStrike" spc="-1" dirty="0">
              <a:latin typeface="Calibri" panose="020F0502020204030204" pitchFamily="34" charset="0"/>
              <a:cs typeface="Calibri" panose="020F0502020204030204" pitchFamily="34" charset="0"/>
            </a:endParaRPr>
          </a:p>
          <a:p>
            <a:pPr>
              <a:lnSpc>
                <a:spcPct val="100000"/>
              </a:lnSpc>
              <a:spcBef>
                <a:spcPts val="479"/>
              </a:spcBef>
              <a:tabLst>
                <a:tab pos="0" algn="l"/>
              </a:tabLst>
            </a:pPr>
            <a:r>
              <a:rPr lang="en-GB" sz="2800" b="0" strike="noStrike" spc="-1" dirty="0">
                <a:latin typeface="Calibri" panose="020F0502020204030204" pitchFamily="34" charset="0"/>
                <a:cs typeface="Calibri" panose="020F0502020204030204" pitchFamily="34" charset="0"/>
              </a:rPr>
              <a:t>You should be able to relate examples from the real world to the theories that you encounter, and vice versa.</a:t>
            </a:r>
          </a:p>
        </p:txBody>
      </p:sp>
      <p:sp>
        <p:nvSpPr>
          <p:cNvPr id="11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5947A3D0-2DDF-49B1-BD87-CF3A35CB69F5}"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Calibri" panose="020F0502020204030204" pitchFamily="34" charset="0"/>
                <a:cs typeface="Calibri" panose="020F0502020204030204" pitchFamily="34" charset="0"/>
              </a:rPr>
              <a:t>GUIDANCE IN THE COMPLETION OF TASKS AS PER THE MARKING CRITERIA</a:t>
            </a:r>
            <a:endParaRPr lang="en-GB" sz="3200" b="0" strike="noStrike" spc="-1" dirty="0">
              <a:latin typeface="Calibri" panose="020F0502020204030204" pitchFamily="34" charset="0"/>
              <a:cs typeface="Calibri" panose="020F0502020204030204" pitchFamily="34" charset="0"/>
            </a:endParaRPr>
          </a:p>
        </p:txBody>
      </p:sp>
      <p:sp>
        <p:nvSpPr>
          <p:cNvPr id="115" name="CustomShape 2"/>
          <p:cNvSpPr/>
          <p:nvPr/>
        </p:nvSpPr>
        <p:spPr>
          <a:xfrm>
            <a:off x="457200" y="1417680"/>
            <a:ext cx="8228880" cy="4386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457200" indent="-456480">
              <a:lnSpc>
                <a:spcPct val="100000"/>
              </a:lnSpc>
              <a:buClr>
                <a:srgbClr val="000000"/>
              </a:buClr>
              <a:buFont typeface="Arial"/>
              <a:buAutoNum type="arabicPeriod" startAt="5"/>
            </a:pPr>
            <a:r>
              <a:rPr lang="en-US" sz="2400" b="1" strike="noStrike" spc="-1" dirty="0">
                <a:solidFill>
                  <a:srgbClr val="000000"/>
                </a:solidFill>
                <a:latin typeface="Calibri" panose="020F0502020204030204" pitchFamily="34" charset="0"/>
                <a:cs typeface="Calibri" panose="020F0502020204030204" pitchFamily="34" charset="0"/>
              </a:rPr>
              <a:t>Transferable Skills for Life and Professional Practice</a:t>
            </a:r>
            <a:endParaRPr lang="en-GB" sz="2400" b="0" strike="noStrike" spc="-1" dirty="0">
              <a:latin typeface="Calibri" panose="020F0502020204030204" pitchFamily="34" charset="0"/>
              <a:cs typeface="Calibri" panose="020F0502020204030204" pitchFamily="34" charset="0"/>
            </a:endParaRPr>
          </a:p>
          <a:p>
            <a:pPr>
              <a:lnSpc>
                <a:spcPct val="100000"/>
              </a:lnSpc>
            </a:pPr>
            <a:r>
              <a:rPr lang="en-US" sz="2400" b="0" strike="noStrike" spc="-1" dirty="0">
                <a:solidFill>
                  <a:srgbClr val="000000"/>
                </a:solidFill>
                <a:latin typeface="Calibri" panose="020F0502020204030204" pitchFamily="34" charset="0"/>
                <a:cs typeface="Calibri" panose="020F0502020204030204" pitchFamily="34" charset="0"/>
              </a:rPr>
              <a:t>Your report should be appropriately structured; it should have a cover page, a table of contents and logical sections. It should be written using formal language, in clear paragraphs, in a way that conveys the meaning intended. You should ensure that the grammar, spelling, punctuation and use of vocabulary are correct and reflect the way you normally write in English. The use of translation and/or paraphrasing software is discouraged but you are welcome to use a dictionary/thesaurus. </a:t>
            </a:r>
            <a:endParaRPr lang="en-GB" sz="2400" b="0" strike="noStrike" spc="-1" dirty="0">
              <a:latin typeface="Calibri" panose="020F0502020204030204" pitchFamily="34" charset="0"/>
              <a:cs typeface="Calibri" panose="020F0502020204030204" pitchFamily="34" charset="0"/>
            </a:endParaRPr>
          </a:p>
        </p:txBody>
      </p:sp>
      <p:sp>
        <p:nvSpPr>
          <p:cNvPr id="11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6595766F-8D63-4B72-BDD5-EAC2DD55C91C}" type="datetime1">
              <a:rPr lang="en-GB" sz="1050" b="0" strike="noStrike" spc="-1">
                <a:solidFill>
                  <a:srgbClr val="8B8B8B"/>
                </a:solidFill>
                <a:latin typeface="Myriad Pro"/>
              </a:rPr>
              <a:t>26/06/2024</a:t>
            </a:fld>
            <a:endParaRPr lang="en-GB" sz="1050" b="0" strike="noStrike" spc="-1">
              <a:latin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Confused? </a:t>
            </a:r>
            <a:endParaRPr lang="en-GB" sz="4000" b="0" strike="noStrike" spc="-1" dirty="0">
              <a:latin typeface="Calibri" panose="020F0502020204030204" pitchFamily="34" charset="0"/>
              <a:cs typeface="Calibri" panose="020F0502020204030204" pitchFamily="34" charset="0"/>
            </a:endParaRPr>
          </a:p>
        </p:txBody>
      </p:sp>
      <p:sp>
        <p:nvSpPr>
          <p:cNvPr id="118"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A766604-1646-4A25-80C3-7C04BCEBC8D1}" type="datetime1">
              <a:rPr lang="en-GB" sz="1050" b="0" strike="noStrike" spc="-1">
                <a:solidFill>
                  <a:srgbClr val="8B8B8B"/>
                </a:solidFill>
                <a:latin typeface="Myriad Pro"/>
              </a:rPr>
              <a:t>26/06/2024</a:t>
            </a:fld>
            <a:endParaRPr lang="en-GB" sz="1050" b="0" strike="noStrike" spc="-1">
              <a:latin typeface="Arial"/>
            </a:endParaRPr>
          </a:p>
        </p:txBody>
      </p:sp>
      <p:pic>
        <p:nvPicPr>
          <p:cNvPr id="119" name="Content Placeholder 4" descr="A person smiling for the camera&#10;&#10;Description automatically generated"/>
          <p:cNvPicPr/>
          <p:nvPr/>
        </p:nvPicPr>
        <p:blipFill>
          <a:blip r:embed="rId2"/>
          <a:stretch/>
        </p:blipFill>
        <p:spPr>
          <a:xfrm>
            <a:off x="1331640" y="1556640"/>
            <a:ext cx="6211080" cy="4140360"/>
          </a:xfrm>
          <a:prstGeom prst="rect">
            <a:avLst/>
          </a:prstGeom>
          <a:ln w="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000" b="1" strike="noStrike" spc="-1" dirty="0">
                <a:solidFill>
                  <a:srgbClr val="000000"/>
                </a:solidFill>
                <a:latin typeface="Calibri" panose="020F0502020204030204" pitchFamily="34" charset="0"/>
                <a:cs typeface="Calibri" panose="020F0502020204030204" pitchFamily="34" charset="0"/>
              </a:rPr>
              <a:t>Confused? </a:t>
            </a:r>
            <a:endParaRPr lang="en-GB" sz="4000" b="0" strike="noStrike" spc="-1" dirty="0">
              <a:latin typeface="Calibri" panose="020F0502020204030204" pitchFamily="34" charset="0"/>
              <a:cs typeface="Calibri" panose="020F0502020204030204" pitchFamily="34" charset="0"/>
            </a:endParaRPr>
          </a:p>
        </p:txBody>
      </p:sp>
      <p:sp>
        <p:nvSpPr>
          <p:cNvPr id="121"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5677650-EC5F-469C-B347-DDBDCCAE389F}" type="datetime1">
              <a:rPr lang="en-GB" sz="1050" b="0" strike="noStrike" spc="-1">
                <a:solidFill>
                  <a:srgbClr val="8B8B8B"/>
                </a:solidFill>
                <a:latin typeface="Myriad Pro"/>
              </a:rPr>
              <a:t>26/06/2024</a:t>
            </a:fld>
            <a:endParaRPr lang="en-GB" sz="1050" b="0" strike="noStrike" spc="-1">
              <a:latin typeface="Arial"/>
            </a:endParaRPr>
          </a:p>
        </p:txBody>
      </p:sp>
      <p:sp>
        <p:nvSpPr>
          <p:cNvPr id="122" name="CustomShape 3"/>
          <p:cNvSpPr/>
          <p:nvPr/>
        </p:nvSpPr>
        <p:spPr>
          <a:xfrm>
            <a:off x="457200" y="1340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Confusion </a:t>
            </a:r>
            <a:r>
              <a:rPr lang="en-US" sz="2400" b="1" i="1" strike="noStrike" spc="-1" dirty="0">
                <a:solidFill>
                  <a:srgbClr val="000000"/>
                </a:solidFill>
                <a:latin typeface="Calibri" panose="020F0502020204030204" pitchFamily="34" charset="0"/>
                <a:cs typeface="Calibri" panose="020F0502020204030204" pitchFamily="34" charset="0"/>
              </a:rPr>
              <a:t>is</a:t>
            </a:r>
            <a:r>
              <a:rPr lang="en-US" sz="2400" b="0" strike="noStrike" spc="-1" dirty="0">
                <a:solidFill>
                  <a:srgbClr val="000000"/>
                </a:solidFill>
                <a:latin typeface="Calibri" panose="020F0502020204030204" pitchFamily="34" charset="0"/>
                <a:cs typeface="Calibri" panose="020F0502020204030204" pitchFamily="34" charset="0"/>
              </a:rPr>
              <a:t> part of the learning process</a:t>
            </a:r>
            <a:endParaRPr lang="en-GB" sz="2400" b="0" strike="noStrike" spc="-1" dirty="0">
              <a:latin typeface="Calibri" panose="020F0502020204030204" pitchFamily="34" charset="0"/>
              <a:cs typeface="Calibri" panose="020F0502020204030204" pitchFamily="34" charset="0"/>
            </a:endParaRPr>
          </a:p>
          <a:p>
            <a:pPr marL="743040" lvl="1" indent="-285120">
              <a:lnSpc>
                <a:spcPct val="100000"/>
              </a:lnSpc>
              <a:spcBef>
                <a:spcPts val="400"/>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Did you know, that according to scientists, confusion can lead us to learn more efficiently, more deeply and more lastingly? Read more here: </a:t>
            </a:r>
            <a:r>
              <a:rPr lang="en-US" sz="2400" b="0" u="sng" strike="noStrike" spc="-1" dirty="0">
                <a:solidFill>
                  <a:srgbClr val="0000FF"/>
                </a:solidFill>
                <a:uFillTx/>
                <a:latin typeface="Calibri" panose="020F0502020204030204" pitchFamily="34" charset="0"/>
                <a:cs typeface="Calibri" panose="020F0502020204030204" pitchFamily="34" charset="0"/>
                <a:hlinkClick r:id="rId2"/>
              </a:rPr>
              <a:t>https://www.kqed.org/mindshift/27166/why-confusion-can-be-a-good-thing</a:t>
            </a:r>
            <a:r>
              <a:rPr lang="en-US" sz="2400" b="0" strike="noStrike" spc="-1" dirty="0">
                <a:solidFill>
                  <a:srgbClr val="000000"/>
                </a:solidFill>
                <a:latin typeface="Calibri" panose="020F0502020204030204" pitchFamily="34" charset="0"/>
                <a:cs typeface="Calibri" panose="020F0502020204030204" pitchFamily="34" charset="0"/>
              </a:rPr>
              <a:t> </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The key is to read the brief carefully and try to understand the requirements</a:t>
            </a:r>
            <a:endParaRPr lang="en-GB" sz="2400" b="0" strike="noStrike" spc="-1" dirty="0">
              <a:latin typeface="Calibri" panose="020F0502020204030204" pitchFamily="34" charset="0"/>
              <a:cs typeface="Calibri" panose="020F0502020204030204" pitchFamily="34" charset="0"/>
            </a:endParaRPr>
          </a:p>
          <a:p>
            <a:pPr marL="343080" indent="-342360">
              <a:lnSpc>
                <a:spcPct val="100000"/>
              </a:lnSpc>
              <a:spcBef>
                <a:spcPts val="479"/>
              </a:spcBef>
              <a:buClr>
                <a:srgbClr val="000000"/>
              </a:buClr>
              <a:buFont typeface="Arial"/>
              <a:buChar char="•"/>
            </a:pPr>
            <a:r>
              <a:rPr lang="en-US" sz="2400" b="0" strike="noStrike" spc="-1" dirty="0">
                <a:solidFill>
                  <a:srgbClr val="000000"/>
                </a:solidFill>
                <a:latin typeface="Calibri" panose="020F0502020204030204" pitchFamily="34" charset="0"/>
                <a:cs typeface="Calibri" panose="020F0502020204030204" pitchFamily="34" charset="0"/>
              </a:rPr>
              <a:t>Don’t forget to go through the marking criteria to understand how your work will be evaluated </a:t>
            </a:r>
            <a:endParaRPr lang="en-GB" sz="2400" b="0" strike="noStrike" spc="-1" dirty="0">
              <a:latin typeface="Calibri" panose="020F0502020204030204" pitchFamily="34" charset="0"/>
              <a:cs typeface="Calibri" panose="020F0502020204030204" pitchFamily="34" charset="0"/>
            </a:endParaRPr>
          </a:p>
          <a:p>
            <a:pPr>
              <a:lnSpc>
                <a:spcPct val="100000"/>
              </a:lnSpc>
              <a:spcBef>
                <a:spcPts val="641"/>
              </a:spcBef>
            </a:pPr>
            <a:endParaRPr lang="en-GB" sz="2400" b="0" strike="noStrike" spc="-1" dirty="0">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 name="CustomShape 1"/>
          <p:cNvSpPr/>
          <p:nvPr/>
        </p:nvSpPr>
        <p:spPr>
          <a:xfrm>
            <a:off x="457200" y="836640"/>
            <a:ext cx="8228880" cy="4679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r>
              <a:rPr lang="en-US" sz="4000" b="1" strike="noStrike" spc="-1" dirty="0">
                <a:solidFill>
                  <a:srgbClr val="000000"/>
                </a:solidFill>
                <a:latin typeface="Calibri" panose="020F0502020204030204" pitchFamily="34" charset="0"/>
                <a:cs typeface="Calibri" panose="020F0502020204030204" pitchFamily="34" charset="0"/>
              </a:rPr>
              <a:t>GOOD LUCK!!</a:t>
            </a:r>
            <a:endParaRPr lang="en-GB" sz="4000" b="0" strike="noStrike" spc="-1" dirty="0">
              <a:latin typeface="Calibri" panose="020F0502020204030204" pitchFamily="34" charset="0"/>
              <a:cs typeface="Calibri" panose="020F0502020204030204" pitchFamily="34" charset="0"/>
            </a:endParaRPr>
          </a:p>
        </p:txBody>
      </p:sp>
      <p:sp>
        <p:nvSpPr>
          <p:cNvPr id="124"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500C039C-712A-455F-8DE0-CA3969A2C6A1}" type="datetime1">
              <a:rPr lang="en-GB" sz="1050" b="0" strike="noStrike" spc="-1">
                <a:solidFill>
                  <a:srgbClr val="8B8B8B"/>
                </a:solidFill>
                <a:latin typeface="Myriad Pro"/>
              </a:rPr>
              <a:t>26/06/2024</a:t>
            </a:fld>
            <a:endParaRPr lang="en-GB" sz="1050" b="0" strike="noStrike" spc="-1">
              <a:latin typeface="Arial"/>
            </a:endParaRPr>
          </a:p>
        </p:txBody>
      </p:sp>
      <p:pic>
        <p:nvPicPr>
          <p:cNvPr id="125" name="Picture 5"/>
          <p:cNvPicPr/>
          <p:nvPr/>
        </p:nvPicPr>
        <p:blipFill>
          <a:blip r:embed="rId2"/>
          <a:stretch/>
        </p:blipFill>
        <p:spPr>
          <a:xfrm>
            <a:off x="1222200" y="1845000"/>
            <a:ext cx="6857280" cy="2856960"/>
          </a:xfrm>
          <a:prstGeom prst="rect">
            <a:avLst/>
          </a:prstGeom>
          <a:ln w="0">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6032</TotalTime>
  <Words>1047</Words>
  <Application>Microsoft Office PowerPoint</Application>
  <PresentationFormat>On-screen Show (4:3)</PresentationFormat>
  <Paragraphs>77</Paragraphs>
  <Slides>15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15</vt:i4>
      </vt:variant>
    </vt:vector>
  </HeadingPairs>
  <TitlesOfParts>
    <vt:vector size="22" baseType="lpstr">
      <vt:lpstr>Arial</vt:lpstr>
      <vt:lpstr>Calibri</vt:lpstr>
      <vt:lpstr>Myriad Pro</vt:lpstr>
      <vt:lpstr>Symbol</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lizeta demetriou</cp:lastModifiedBy>
  <cp:revision>411</cp:revision>
  <cp:lastPrinted>2022-02-20T09:47:21Z</cp:lastPrinted>
  <dcterms:created xsi:type="dcterms:W3CDTF">2012-10-20T16:04:33Z</dcterms:created>
  <dcterms:modified xsi:type="dcterms:W3CDTF">2024-06-26T17:29:24Z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21</vt:i4>
  </property>
</Properties>
</file>