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4" r:id="rId5"/>
  </p:sldMasterIdLst>
  <p:sldIdLst>
    <p:sldId id="257" r:id="rId6"/>
    <p:sldId id="263" r:id="rId7"/>
    <p:sldId id="264" r:id="rId8"/>
    <p:sldId id="265" r:id="rId9"/>
    <p:sldId id="288"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2" autoAdjust="0"/>
    <p:restoredTop sz="94619" autoAdjust="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theme" Target="theme/theme1.xml"/><Relationship Id="rId10" Type="http://schemas.openxmlformats.org/officeDocument/2006/relationships/slide" Target="slides/slide5.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11/10/2021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11/10/2021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11/10/2021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11/10/2021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A0C0817-A112-4847-8014-A94B7D2A4EA3}"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137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74674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5818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091599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8094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39636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25876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158906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11/10/2021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9632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6509380"/>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19033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11/10/2021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6FA2B21-3FCD-4721-B95C-427943F61125}" type="datetime1">
              <a:rPr lang="en-US" smtClean="0"/>
              <a:t>11/10/2021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4B7E4EF-A1BD-40F4-AB7B-04F084DD991D}"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714027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Coaching and mentoring and a changing workforce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CF8D-00EB-44AA-97C0-7EA376E52B05}"/>
              </a:ext>
            </a:extLst>
          </p:cNvPr>
          <p:cNvSpPr>
            <a:spLocks noGrp="1"/>
          </p:cNvSpPr>
          <p:nvPr>
            <p:ph type="title"/>
          </p:nvPr>
        </p:nvSpPr>
        <p:spPr>
          <a:xfrm>
            <a:off x="1024128" y="585216"/>
            <a:ext cx="8018272" cy="1499616"/>
          </a:xfrm>
        </p:spPr>
        <p:txBody>
          <a:bodyPr>
            <a:normAutofit/>
          </a:bodyPr>
          <a:lstStyle/>
          <a:p>
            <a:r>
              <a:rPr lang="en-GB" dirty="0"/>
              <a:t>The Integration of Health and social care in the </a:t>
            </a:r>
            <a:r>
              <a:rPr lang="en-GB" dirty="0" err="1"/>
              <a:t>uk</a:t>
            </a:r>
            <a:endParaRPr lang="en-GB"/>
          </a:p>
        </p:txBody>
      </p:sp>
      <p:sp>
        <p:nvSpPr>
          <p:cNvPr id="3" name="Content Placeholder 2">
            <a:extLst>
              <a:ext uri="{FF2B5EF4-FFF2-40B4-BE49-F238E27FC236}">
                <a16:creationId xmlns:a16="http://schemas.microsoft.com/office/drawing/2014/main" id="{32268A64-A442-489A-ACF9-71FEBD22F65A}"/>
              </a:ext>
            </a:extLst>
          </p:cNvPr>
          <p:cNvSpPr>
            <a:spLocks noGrp="1"/>
          </p:cNvSpPr>
          <p:nvPr>
            <p:ph idx="1"/>
          </p:nvPr>
        </p:nvSpPr>
        <p:spPr>
          <a:xfrm>
            <a:off x="1024128" y="2286000"/>
            <a:ext cx="8018271" cy="4023360"/>
          </a:xfrm>
        </p:spPr>
        <p:txBody>
          <a:bodyPr>
            <a:normAutofit/>
          </a:bodyPr>
          <a:lstStyle/>
          <a:p>
            <a:r>
              <a:rPr lang="en-GB" b="0" i="0">
                <a:effectLst/>
                <a:latin typeface="NexusSerif"/>
              </a:rPr>
              <a:t>‘The UK’s Health System is in crisis, central funding no longer keeping pace with demand. Traditional responses—spending more, seeking efficiency savings or invoking market forces—are not solutions. The health of our nation demands urgent delivery of a radical new model.’ (</a:t>
            </a:r>
            <a:r>
              <a:rPr lang="en-GB" b="0" i="0" err="1">
                <a:effectLst/>
                <a:latin typeface="NexusSerif"/>
              </a:rPr>
              <a:t>Mongomery</a:t>
            </a:r>
            <a:r>
              <a:rPr lang="en-GB" b="0" i="0">
                <a:effectLst/>
                <a:latin typeface="NexusSerif"/>
              </a:rPr>
              <a:t> et al 2017)</a:t>
            </a:r>
            <a:endParaRPr lang="en-GB"/>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338615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B44D89C-0697-4448-9CBC-7F01CF402730}"/>
              </a:ext>
            </a:extLst>
          </p:cNvPr>
          <p:cNvSpPr>
            <a:spLocks noGrp="1"/>
          </p:cNvSpPr>
          <p:nvPr>
            <p:ph type="title"/>
          </p:nvPr>
        </p:nvSpPr>
        <p:spPr>
          <a:xfrm>
            <a:off x="964788" y="804333"/>
            <a:ext cx="3391900" cy="5249334"/>
          </a:xfrm>
        </p:spPr>
        <p:txBody>
          <a:bodyPr>
            <a:normAutofit/>
          </a:bodyPr>
          <a:lstStyle/>
          <a:p>
            <a:pPr algn="r"/>
            <a:r>
              <a:rPr lang="en-GB" dirty="0">
                <a:solidFill>
                  <a:srgbClr val="FFFFFF"/>
                </a:solidFill>
              </a:rPr>
              <a:t>How services need to change</a:t>
            </a:r>
            <a:endParaRPr lang="en-GB">
              <a:solidFill>
                <a:srgbClr val="FFFFFF"/>
              </a:solidFill>
            </a:endParaRPr>
          </a:p>
        </p:txBody>
      </p:sp>
      <p:sp>
        <p:nvSpPr>
          <p:cNvPr id="3" name="Content Placeholder 2">
            <a:extLst>
              <a:ext uri="{FF2B5EF4-FFF2-40B4-BE49-F238E27FC236}">
                <a16:creationId xmlns:a16="http://schemas.microsoft.com/office/drawing/2014/main" id="{FCE62231-3144-4E60-8EC4-B12B5AB5E6DE}"/>
              </a:ext>
            </a:extLst>
          </p:cNvPr>
          <p:cNvSpPr>
            <a:spLocks noGrp="1"/>
          </p:cNvSpPr>
          <p:nvPr>
            <p:ph idx="1"/>
          </p:nvPr>
        </p:nvSpPr>
        <p:spPr>
          <a:xfrm>
            <a:off x="4951048" y="804333"/>
            <a:ext cx="6306003" cy="5249334"/>
          </a:xfrm>
        </p:spPr>
        <p:txBody>
          <a:bodyPr anchor="ctr">
            <a:normAutofit/>
          </a:bodyPr>
          <a:lstStyle/>
          <a:p>
            <a:r>
              <a:rPr lang="en-GB" b="0" i="0">
                <a:effectLst/>
                <a:latin typeface="Lato"/>
              </a:rPr>
              <a:t>‘The NHS was set up primarily to provide episodic treatment for acute illness, but it now needs to deliver joined-up support for growing numbers of older people and people living with long-term conditions. Health systems all around the world are having to adapt in response to this changing pattern of need. As a result, the NHS needs to work differently by providing more care in people’s homes and the community, and breaking down barriers between services’.  (Charles 2020, accessed 5/11/20 https://www.kingsfund.org.uk/publications/integrated-care-systems-explained#why-are-they-needed)</a:t>
            </a:r>
            <a:endParaRPr lang="en-GB" dirty="0"/>
          </a:p>
        </p:txBody>
      </p:sp>
    </p:spTree>
    <p:extLst>
      <p:ext uri="{BB962C8B-B14F-4D97-AF65-F5344CB8AC3E}">
        <p14:creationId xmlns:p14="http://schemas.microsoft.com/office/powerpoint/2010/main" val="357637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FEB7-DFC4-45A6-A154-B876A867D81B}"/>
              </a:ext>
            </a:extLst>
          </p:cNvPr>
          <p:cNvSpPr>
            <a:spLocks noGrp="1"/>
          </p:cNvSpPr>
          <p:nvPr>
            <p:ph type="title"/>
          </p:nvPr>
        </p:nvSpPr>
        <p:spPr>
          <a:xfrm>
            <a:off x="1024128" y="585216"/>
            <a:ext cx="8018272" cy="1499616"/>
          </a:xfrm>
        </p:spPr>
        <p:txBody>
          <a:bodyPr>
            <a:normAutofit/>
          </a:bodyPr>
          <a:lstStyle/>
          <a:p>
            <a:r>
              <a:rPr lang="en-GB" dirty="0"/>
              <a:t>A healthier wales</a:t>
            </a:r>
          </a:p>
        </p:txBody>
      </p:sp>
      <p:sp>
        <p:nvSpPr>
          <p:cNvPr id="3" name="Content Placeholder 2">
            <a:extLst>
              <a:ext uri="{FF2B5EF4-FFF2-40B4-BE49-F238E27FC236}">
                <a16:creationId xmlns:a16="http://schemas.microsoft.com/office/drawing/2014/main" id="{5C8B1537-4559-40FC-AC7F-54B1EA7AF07B}"/>
              </a:ext>
            </a:extLst>
          </p:cNvPr>
          <p:cNvSpPr>
            <a:spLocks noGrp="1"/>
          </p:cNvSpPr>
          <p:nvPr>
            <p:ph idx="1"/>
          </p:nvPr>
        </p:nvSpPr>
        <p:spPr>
          <a:xfrm>
            <a:off x="1024128" y="2286000"/>
            <a:ext cx="8018271" cy="4023360"/>
          </a:xfrm>
        </p:spPr>
        <p:txBody>
          <a:bodyPr>
            <a:normAutofit/>
          </a:bodyPr>
          <a:lstStyle/>
          <a:p>
            <a:pPr>
              <a:buFont typeface="Arial" panose="020B0604020202020204" pitchFamily="34" charset="0"/>
              <a:buChar char="•"/>
            </a:pPr>
            <a:r>
              <a:rPr lang="en-GB" dirty="0"/>
              <a:t> The need for change in Wales is especially urgent for the following reasons:</a:t>
            </a:r>
          </a:p>
          <a:p>
            <a:pPr>
              <a:buFont typeface="Arial" panose="020B0604020202020204" pitchFamily="34" charset="0"/>
              <a:buChar char="•"/>
            </a:pPr>
            <a:r>
              <a:rPr lang="en-GB" dirty="0"/>
              <a:t>Wales has higher levels of Health inequality than the UK.</a:t>
            </a:r>
          </a:p>
          <a:p>
            <a:pPr>
              <a:buFont typeface="Arial" panose="020B0604020202020204" pitchFamily="34" charset="0"/>
              <a:buChar char="•"/>
            </a:pPr>
            <a:r>
              <a:rPr lang="en-GB" dirty="0"/>
              <a:t>Wales spends more on health per head compared to England but receives the same amount.</a:t>
            </a:r>
          </a:p>
          <a:p>
            <a:pPr>
              <a:buFont typeface="Arial" panose="020B0604020202020204" pitchFamily="34" charset="0"/>
              <a:buChar char="•"/>
            </a:pPr>
            <a:r>
              <a:rPr lang="en-GB" dirty="0"/>
              <a:t>Devolved governments receive funding based on the Barnett formula.</a:t>
            </a:r>
          </a:p>
          <a:p>
            <a:pPr>
              <a:buFont typeface="Arial" panose="020B0604020202020204" pitchFamily="34" charset="0"/>
              <a:buChar char="•"/>
            </a:pPr>
            <a:r>
              <a:rPr lang="en-GB" dirty="0"/>
              <a:t>In Wales the footprint of health boards is different to those of local authorities. </a:t>
            </a:r>
          </a:p>
          <a:p>
            <a:pPr>
              <a:buFont typeface="Arial" panose="020B0604020202020204" pitchFamily="34" charset="0"/>
              <a:buChar char="•"/>
            </a:pPr>
            <a:r>
              <a:rPr lang="en-GB" dirty="0"/>
              <a:t>The Healthier Wales plan……</a:t>
            </a:r>
          </a:p>
        </p:txBody>
      </p:sp>
      <p:sp>
        <p:nvSpPr>
          <p:cNvPr id="23" name="Rectangle 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sp>
        <p:nvSpPr>
          <p:cNvPr id="24" name="Rectangle 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2602541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B178C-5C92-42B1-AECD-C34BA4963719}"/>
              </a:ext>
            </a:extLst>
          </p:cNvPr>
          <p:cNvSpPr>
            <a:spLocks noGrp="1"/>
          </p:cNvSpPr>
          <p:nvPr>
            <p:ph idx="1"/>
          </p:nvPr>
        </p:nvSpPr>
        <p:spPr>
          <a:xfrm>
            <a:off x="581192" y="612396"/>
            <a:ext cx="11029615" cy="5362954"/>
          </a:xfrm>
        </p:spPr>
        <p:txBody>
          <a:bodyPr/>
          <a:lstStyle/>
          <a:p>
            <a:pPr marL="0" indent="0">
              <a:buNone/>
            </a:pPr>
            <a:r>
              <a:rPr lang="en-GB" sz="2400" dirty="0"/>
              <a:t>‘Our health and care services are like ships in a turbulent ocean of ever changing movements and patterns.  The waves on the surface make an immediate impact and we are often forced to change direction or change our speed to reduce the disruption.  Storms or a change of climate may even cause us to change our minds about where we are going, to choose a different direction.  Currents beneath the surface may have a less directly observable impact on our progress but can have a significant impact on speed and direction. There is risk in most of our progress and ocean liners are slow to turn.  We need to maintain the ship to keep it afloat, to hold our sense of direction but we also need to take care to navigate around obstacles and constraints.  We also need to take advantage of the flexibility we have, we need leaders to help us take these initiatives’.  (martin </a:t>
            </a:r>
            <a:r>
              <a:rPr lang="en-GB" sz="2400" dirty="0" err="1"/>
              <a:t>pg</a:t>
            </a:r>
            <a:r>
              <a:rPr lang="en-GB" sz="2400" dirty="0"/>
              <a:t> 6 2003)</a:t>
            </a:r>
          </a:p>
          <a:p>
            <a:endParaRPr lang="en-GB" dirty="0"/>
          </a:p>
        </p:txBody>
      </p:sp>
    </p:spTree>
    <p:extLst>
      <p:ext uri="{BB962C8B-B14F-4D97-AF65-F5344CB8AC3E}">
        <p14:creationId xmlns:p14="http://schemas.microsoft.com/office/powerpoint/2010/main" val="3369395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794327"/>
            <a:ext cx="9720073" cy="5515033"/>
          </a:xfrm>
        </p:spPr>
        <p:txBody>
          <a:bodyPr>
            <a:normAutofit/>
          </a:bodyPr>
          <a:lstStyle/>
          <a:p>
            <a:r>
              <a:rPr lang="en-GB" sz="2800" dirty="0"/>
              <a:t>‘Training, coaching, and mentoring are not the activities most likely to come to one’s mind when one talks about a manager’s job. Managers are more likely to be seen as ‘action people’—setting goals, inspiring vision, motivating, rewarding good performers, building teams, managing the environment, and, above all, pursuing the sacred quest of enhancing shareholder value. Can we imagine a manager as a trainer? Is not training what academic institutions and consultant trainers are supposed to do? However, if we consider the present scenario, the requirements of the job of a manager are changing very quickly and the jobs are themselves becoming incredibly complex. What was true ten years back may not be true today and few general principles hold for any length of time.’ (</a:t>
            </a:r>
            <a:r>
              <a:rPr lang="en-GB" sz="2800" dirty="0" err="1"/>
              <a:t>Manikutty</a:t>
            </a:r>
            <a:r>
              <a:rPr lang="en-GB" sz="2800" dirty="0"/>
              <a:t> 2005)</a:t>
            </a:r>
          </a:p>
        </p:txBody>
      </p:sp>
    </p:spTree>
    <p:extLst>
      <p:ext uri="{BB962C8B-B14F-4D97-AF65-F5344CB8AC3E}">
        <p14:creationId xmlns:p14="http://schemas.microsoft.com/office/powerpoint/2010/main" val="1447642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Divided Manager………</a:t>
            </a:r>
          </a:p>
        </p:txBody>
      </p:sp>
      <p:pic>
        <p:nvPicPr>
          <p:cNvPr id="4" name="Content Placeholder 3"/>
          <p:cNvPicPr>
            <a:picLocks noGrp="1" noChangeAspect="1"/>
          </p:cNvPicPr>
          <p:nvPr>
            <p:ph idx="1"/>
          </p:nvPr>
        </p:nvPicPr>
        <p:blipFill>
          <a:blip r:embed="rId2"/>
          <a:stretch>
            <a:fillRect/>
          </a:stretch>
        </p:blipFill>
        <p:spPr>
          <a:xfrm>
            <a:off x="2390505" y="2084832"/>
            <a:ext cx="6987317" cy="5100741"/>
          </a:xfrm>
          <a:prstGeom prst="rect">
            <a:avLst/>
          </a:prstGeom>
        </p:spPr>
      </p:pic>
    </p:spTree>
    <p:extLst>
      <p:ext uri="{BB962C8B-B14F-4D97-AF65-F5344CB8AC3E}">
        <p14:creationId xmlns:p14="http://schemas.microsoft.com/office/powerpoint/2010/main" val="1904536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documentManagement/types"/>
    <ds:schemaRef ds:uri="http://purl.org/dc/dcmitype/"/>
    <ds:schemaRef ds:uri="71af3243-3dd4-4a8d-8c0d-dd76da1f02a5"/>
    <ds:schemaRef ds:uri="http://purl.org/dc/terms/"/>
    <ds:schemaRef ds:uri="http://purl.org/dc/elements/1.1/"/>
    <ds:schemaRef ds:uri="16c05727-aa75-4e4a-9b5f-8a80a116589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{2085FCE5-BE1B-46A7-AB86-473963A1A92A}tf78438558_win32</Template>
  <TotalTime>193</TotalTime>
  <Words>584</Words>
  <Application>Microsoft Office PowerPoint</Application>
  <PresentationFormat>Widescreen</PresentationFormat>
  <Paragraphs>15</Paragraphs>
  <Slides>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7</vt:i4>
      </vt:variant>
    </vt:vector>
  </HeadingPairs>
  <TitlesOfParts>
    <vt:vector size="17" baseType="lpstr">
      <vt:lpstr>Arial</vt:lpstr>
      <vt:lpstr>Century Gothic</vt:lpstr>
      <vt:lpstr>Garamond</vt:lpstr>
      <vt:lpstr>Lato</vt:lpstr>
      <vt:lpstr>NexusSerif</vt:lpstr>
      <vt:lpstr>Tw Cen MT</vt:lpstr>
      <vt:lpstr>Tw Cen MT Condensed</vt:lpstr>
      <vt:lpstr>Wingdings 3</vt:lpstr>
      <vt:lpstr>SavonVTI</vt:lpstr>
      <vt:lpstr>Integral</vt:lpstr>
      <vt:lpstr>Coaching and mentoring and a changing workforce</vt:lpstr>
      <vt:lpstr>The Integration of Health and social care in the uk</vt:lpstr>
      <vt:lpstr>How services need to change</vt:lpstr>
      <vt:lpstr>A healthier wales</vt:lpstr>
      <vt:lpstr>PowerPoint Presentation</vt:lpstr>
      <vt:lpstr>PowerPoint Presentation</vt:lpstr>
      <vt:lpstr>The Divided Manager………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 and a changing workforce</dc:title>
  <dc:creator>Neil Hapgood</dc:creator>
  <cp:lastModifiedBy>Neil Hapgood</cp:lastModifiedBy>
  <cp:revision>6</cp:revision>
  <dcterms:created xsi:type="dcterms:W3CDTF">2020-11-05T11:16:10Z</dcterms:created>
  <dcterms:modified xsi:type="dcterms:W3CDTF">2021-11-10T16:30:31Z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