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9" r:id="rId2"/>
    <p:sldId id="257" r:id="rId3"/>
    <p:sldId id="261" r:id="rId4"/>
    <p:sldId id="260" r:id="rId5"/>
    <p:sldId id="258" r:id="rId6"/>
    <p:sldId id="262" r:id="rId7"/>
    <p:sldId id="267" r:id="rId8"/>
    <p:sldId id="268" r:id="rId9"/>
    <p:sldId id="263" r:id="rId10"/>
    <p:sldId id="264" r:id="rId11"/>
    <p:sldId id="266" r:id="rId12"/>
    <p:sldId id="272" r:id="rId13"/>
    <p:sldId id="265" r:id="rId14"/>
    <p:sldId id="269" r:id="rId15"/>
    <p:sldId id="270" r:id="rId16"/>
    <p:sldId id="273" r:id="rId17"/>
    <p:sldId id="274" r:id="rId18"/>
    <p:sldId id="275" r:id="rId19"/>
    <p:sldId id="276" r:id="rId20"/>
    <p:sldId id="27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50185DBA-571C-4C23-87E6-2FD943930069}" type="datetimeFigureOut">
              <a:rPr lang="en-GB" smtClean="0"/>
              <a:pPr/>
              <a:t>30/11/2014</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1449F74E-6443-4F8F-B2AD-4ECC62C5AF6B}"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0185DBA-571C-4C23-87E6-2FD943930069}" type="datetimeFigureOut">
              <a:rPr lang="en-GB" smtClean="0"/>
              <a:pPr/>
              <a:t>30/11/2014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1449F74E-6443-4F8F-B2AD-4ECC62C5AF6B}"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50185DBA-571C-4C23-87E6-2FD943930069}" type="datetimeFigureOut">
              <a:rPr lang="en-GB" smtClean="0"/>
              <a:pPr/>
              <a:t>30/11/2014</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1449F74E-6443-4F8F-B2AD-4ECC62C5AF6B}"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50185DBA-571C-4C23-87E6-2FD943930069}" type="datetimeFigureOut">
              <a:rPr lang="en-GB" smtClean="0"/>
              <a:pPr/>
              <a:t>30/11/2014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49F74E-6443-4F8F-B2AD-4ECC62C5AF6B}"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0185DBA-571C-4C23-87E6-2FD943930069}" type="datetimeFigureOut">
              <a:rPr lang="en-GB" smtClean="0"/>
              <a:pPr/>
              <a:t>30/11/2014</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1449F74E-6443-4F8F-B2AD-4ECC62C5AF6B}"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0185DBA-571C-4C23-87E6-2FD943930069}" type="datetimeFigureOut">
              <a:rPr lang="en-GB" smtClean="0"/>
              <a:pPr/>
              <a:t>30/11/2014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1449F74E-6443-4F8F-B2AD-4ECC62C5AF6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50185DBA-571C-4C23-87E6-2FD943930069}" type="datetimeFigureOut">
              <a:rPr lang="en-GB" smtClean="0"/>
              <a:pPr/>
              <a:t>30/11/2014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1449F74E-6443-4F8F-B2AD-4ECC62C5AF6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1449F74E-6443-4F8F-B2AD-4ECC62C5AF6B}"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50185DBA-571C-4C23-87E6-2FD943930069}" type="datetimeFigureOut">
              <a:rPr lang="en-GB" smtClean="0"/>
              <a:pPr/>
              <a:t>30/11/2014</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1449F74E-6443-4F8F-B2AD-4ECC62C5AF6B}"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50185DBA-571C-4C23-87E6-2FD943930069}" type="datetimeFigureOut">
              <a:rPr lang="en-GB" smtClean="0"/>
              <a:pPr/>
              <a:t>30/11/2014</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185DBA-571C-4C23-87E6-2FD943930069}" type="datetimeFigureOut">
              <a:rPr lang="en-GB" smtClean="0"/>
              <a:pPr/>
              <a:t>30/11/2014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49F74E-6443-4F8F-B2AD-4ECC62C5AF6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1449F74E-6443-4F8F-B2AD-4ECC62C5AF6B}"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185DBA-571C-4C23-87E6-2FD943930069}" type="datetimeFigureOut">
              <a:rPr lang="en-GB" smtClean="0"/>
              <a:pPr/>
              <a:t>30/11/2014</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50185DBA-571C-4C23-87E6-2FD943930069}" type="datetimeFigureOut">
              <a:rPr lang="en-GB" smtClean="0"/>
              <a:pPr/>
              <a:t>30/11/2014</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1449F74E-6443-4F8F-B2AD-4ECC62C5AF6B}"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www.tyndalehouse.com/egypt/ptolemies/philadelphus_fr.htm" TargetMode="External"/><Relationship Id="rId3" Type="http://schemas.openxmlformats.org/officeDocument/2006/relationships/hyperlink" Target="http://www.tyndalehouse.com/egypt/ptolemies/ptolemy_xv_fr.htm" TargetMode="External"/><Relationship Id="rId7" Type="http://schemas.openxmlformats.org/officeDocument/2006/relationships/hyperlink" Target="http://www.tyndalehouse.com/egypt/ptolemies/selene_ii_fr.htm" TargetMode="External"/><Relationship Id="rId2" Type="http://schemas.openxmlformats.org/officeDocument/2006/relationships/hyperlink" Target="http://www.tyndalehouse.com/egypt/ptolemies/cleopatra_vii.htm" TargetMode="External"/><Relationship Id="rId1" Type="http://schemas.openxmlformats.org/officeDocument/2006/relationships/slideLayout" Target="../slideLayouts/slideLayout2.xml"/><Relationship Id="rId6" Type="http://schemas.openxmlformats.org/officeDocument/2006/relationships/hyperlink" Target="http://www.tyndalehouse.com/egypt/ptolemies/helios_fr.htm" TargetMode="External"/><Relationship Id="rId5" Type="http://schemas.openxmlformats.org/officeDocument/2006/relationships/hyperlink" Target="http://www.tyndalehouse.com/egypt/ptolemies/ptolemy_xiv_fr.htm" TargetMode="External"/><Relationship Id="rId4" Type="http://schemas.openxmlformats.org/officeDocument/2006/relationships/hyperlink" Target="http://www.tyndalehouse.com/egypt/ptolemies/ptolemy_xiii_fr.htm"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14"/>
          <p:cNvSpPr>
            <a:spLocks noGrp="1"/>
          </p:cNvSpPr>
          <p:nvPr>
            <p:ph type="subTitle" idx="1"/>
          </p:nvPr>
        </p:nvSpPr>
        <p:spPr>
          <a:xfrm>
            <a:off x="5724128" y="3356992"/>
            <a:ext cx="2736304" cy="1752600"/>
          </a:xfrm>
        </p:spPr>
        <p:txBody>
          <a:bodyPr/>
          <a:lstStyle/>
          <a:p>
            <a:r>
              <a:rPr lang="en-GB" dirty="0" smtClean="0"/>
              <a:t>Cleopatra: A multinational queen</a:t>
            </a:r>
            <a:endParaRPr lang="en-GB" dirty="0"/>
          </a:p>
        </p:txBody>
      </p:sp>
      <p:sp>
        <p:nvSpPr>
          <p:cNvPr id="14" name="Title 13"/>
          <p:cNvSpPr>
            <a:spLocks noGrp="1"/>
          </p:cNvSpPr>
          <p:nvPr>
            <p:ph type="ctrTitle"/>
          </p:nvPr>
        </p:nvSpPr>
        <p:spPr>
          <a:xfrm>
            <a:off x="5580112" y="476672"/>
            <a:ext cx="3166120" cy="1470025"/>
          </a:xfrm>
        </p:spPr>
        <p:txBody>
          <a:bodyPr>
            <a:normAutofit/>
          </a:bodyPr>
          <a:lstStyle/>
          <a:p>
            <a:r>
              <a:rPr lang="en-GB" dirty="0" smtClean="0"/>
              <a:t>What makes Civilisation?</a:t>
            </a:r>
            <a:endParaRPr lang="en-GB" dirty="0"/>
          </a:p>
        </p:txBody>
      </p:sp>
      <p:pic>
        <p:nvPicPr>
          <p:cNvPr id="10" name="Content Placeholder 9" descr="il_570xN.417842964_cm37.jpg"/>
          <p:cNvPicPr>
            <a:picLocks noGrp="1" noChangeAspect="1"/>
          </p:cNvPicPr>
          <p:nvPr>
            <p:ph sz="half" idx="4294967295"/>
          </p:nvPr>
        </p:nvPicPr>
        <p:blipFill>
          <a:blip r:embed="rId2" cstate="print"/>
          <a:stretch>
            <a:fillRect/>
          </a:stretch>
        </p:blipFill>
        <p:spPr bwMode="auto">
          <a:xfrm>
            <a:off x="0" y="0"/>
            <a:ext cx="5292725" cy="6870700"/>
          </a:xfrm>
          <a:prstGeom prst="rect">
            <a:avLst/>
          </a:prstGeom>
          <a:noFill/>
        </p:spPr>
      </p:pic>
      <p:sp>
        <p:nvSpPr>
          <p:cNvPr id="1034" name="AutoShape 10" descr="Cleopatra on Newsweek Magazine: Vint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Modern Images</a:t>
            </a:r>
            <a:endParaRPr lang="en-GB" dirty="0"/>
          </a:p>
        </p:txBody>
      </p:sp>
      <p:pic>
        <p:nvPicPr>
          <p:cNvPr id="1030" name="Picture 6" descr="http://lunarscience.nasa.gov/wp-content/uploads/2012/09/cleopatra.jpg"/>
          <p:cNvPicPr>
            <a:picLocks noGrp="1" noChangeAspect="1" noChangeArrowheads="1"/>
          </p:cNvPicPr>
          <p:nvPr>
            <p:ph sz="half" idx="1"/>
          </p:nvPr>
        </p:nvPicPr>
        <p:blipFill>
          <a:blip r:embed="rId2" cstate="print"/>
          <a:stretch>
            <a:fillRect/>
          </a:stretch>
        </p:blipFill>
        <p:spPr bwMode="auto">
          <a:xfrm>
            <a:off x="459626" y="1371600"/>
            <a:ext cx="3722597" cy="4681538"/>
          </a:xfrm>
          <a:prstGeom prst="rect">
            <a:avLst/>
          </a:prstGeom>
          <a:noFill/>
        </p:spPr>
      </p:pic>
      <p:pic>
        <p:nvPicPr>
          <p:cNvPr id="1032" name="Picture 8" descr="http://i.dailymail.co.uk/i/pix/2008/12/16/article-1095043-02CFBB40000005DC-200_468x378_popup.jpg"/>
          <p:cNvPicPr>
            <a:picLocks noGrp="1" noChangeAspect="1" noChangeArrowheads="1"/>
          </p:cNvPicPr>
          <p:nvPr>
            <p:ph sz="half" idx="2"/>
          </p:nvPr>
        </p:nvPicPr>
        <p:blipFill>
          <a:blip r:embed="rId3" cstate="print"/>
          <a:stretch>
            <a:fillRect/>
          </a:stretch>
        </p:blipFill>
        <p:spPr bwMode="auto">
          <a:xfrm>
            <a:off x="4800600" y="2577036"/>
            <a:ext cx="4038600" cy="2270665"/>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Orientalising gaze?</a:t>
            </a:r>
            <a:endParaRPr lang="en-GB" dirty="0"/>
          </a:p>
        </p:txBody>
      </p:sp>
      <p:pic>
        <p:nvPicPr>
          <p:cNvPr id="18436" name="Picture 4" descr="Cleopatra: portrait bas relief"/>
          <p:cNvPicPr>
            <a:picLocks noGrp="1" noChangeAspect="1" noChangeArrowheads="1"/>
          </p:cNvPicPr>
          <p:nvPr>
            <p:ph sz="half" idx="1"/>
          </p:nvPr>
        </p:nvPicPr>
        <p:blipFill>
          <a:blip r:embed="rId2" cstate="print"/>
          <a:stretch>
            <a:fillRect/>
          </a:stretch>
        </p:blipFill>
        <p:spPr bwMode="auto">
          <a:xfrm>
            <a:off x="809625" y="1807369"/>
            <a:ext cx="3022600" cy="3810000"/>
          </a:xfrm>
          <a:prstGeom prst="rect">
            <a:avLst/>
          </a:prstGeom>
          <a:noFill/>
        </p:spPr>
      </p:pic>
      <p:pic>
        <p:nvPicPr>
          <p:cNvPr id="18438" name="Picture 6" descr="Bara, Theda: still from “Cleopatra”"/>
          <p:cNvPicPr>
            <a:picLocks noGrp="1" noChangeAspect="1" noChangeArrowheads="1"/>
          </p:cNvPicPr>
          <p:nvPr>
            <p:ph sz="half" idx="2"/>
          </p:nvPr>
        </p:nvPicPr>
        <p:blipFill>
          <a:blip r:embed="rId3" cstate="print"/>
          <a:stretch>
            <a:fillRect/>
          </a:stretch>
        </p:blipFill>
        <p:spPr bwMode="auto">
          <a:xfrm>
            <a:off x="4800600" y="2221758"/>
            <a:ext cx="4038600" cy="2981221"/>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are these men?</a:t>
            </a:r>
            <a:endParaRPr lang="en-GB" dirty="0"/>
          </a:p>
        </p:txBody>
      </p:sp>
      <p:pic>
        <p:nvPicPr>
          <p:cNvPr id="17410" name="Picture 2" descr="http://m.cdn.blog.hu/to/toriblog/image/Diadokhosz/Diadokhosz1/-Ptolemy_I_Soter_Louvre.jpg"/>
          <p:cNvPicPr>
            <a:picLocks noGrp="1" noChangeAspect="1" noChangeArrowheads="1"/>
          </p:cNvPicPr>
          <p:nvPr>
            <p:ph sz="half" idx="1"/>
          </p:nvPr>
        </p:nvPicPr>
        <p:blipFill>
          <a:blip r:embed="rId2" cstate="print"/>
          <a:srcRect/>
          <a:stretch>
            <a:fillRect/>
          </a:stretch>
        </p:blipFill>
        <p:spPr bwMode="auto">
          <a:xfrm>
            <a:off x="683567" y="1700808"/>
            <a:ext cx="3483855" cy="4464496"/>
          </a:xfrm>
          <a:prstGeom prst="rect">
            <a:avLst/>
          </a:prstGeom>
          <a:noFill/>
        </p:spPr>
      </p:pic>
      <p:pic>
        <p:nvPicPr>
          <p:cNvPr id="17412" name="Picture 4" descr="http://4.bp.blogspot.com/_Ds2UkRtP248/R-eplcfZO7I/AAAAAAAAAkA/rzwGd6OHUf4/s320/ptolemy_i_bm.jpg"/>
          <p:cNvPicPr>
            <a:picLocks noGrp="1" noChangeAspect="1" noChangeArrowheads="1"/>
          </p:cNvPicPr>
          <p:nvPr>
            <p:ph sz="half" idx="2"/>
          </p:nvPr>
        </p:nvPicPr>
        <p:blipFill>
          <a:blip r:embed="rId3" cstate="print"/>
          <a:srcRect/>
          <a:stretch>
            <a:fillRect/>
          </a:stretch>
        </p:blipFill>
        <p:spPr bwMode="auto">
          <a:xfrm>
            <a:off x="4355976" y="1700808"/>
            <a:ext cx="4492575" cy="446449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
          </p:nvPr>
        </p:nvSpPr>
        <p:spPr/>
        <p:txBody>
          <a:bodyPr/>
          <a:lstStyle/>
          <a:p>
            <a:r>
              <a:rPr lang="en-GB" dirty="0" smtClean="0"/>
              <a:t>Temple of </a:t>
            </a:r>
            <a:r>
              <a:rPr lang="en-GB" dirty="0" err="1" smtClean="0"/>
              <a:t>Dendra</a:t>
            </a:r>
            <a:endParaRPr lang="en-GB" dirty="0"/>
          </a:p>
        </p:txBody>
      </p:sp>
      <p:sp>
        <p:nvSpPr>
          <p:cNvPr id="13" name="Text Placeholder 12"/>
          <p:cNvSpPr>
            <a:spLocks noGrp="1"/>
          </p:cNvSpPr>
          <p:nvPr>
            <p:ph type="body" sz="half" idx="3"/>
          </p:nvPr>
        </p:nvSpPr>
        <p:spPr/>
        <p:txBody>
          <a:bodyPr/>
          <a:lstStyle/>
          <a:p>
            <a:r>
              <a:rPr lang="en-GB" dirty="0" smtClean="0"/>
              <a:t>Antony and Cleopatra</a:t>
            </a:r>
            <a:endParaRPr lang="en-GB" dirty="0"/>
          </a:p>
        </p:txBody>
      </p:sp>
      <p:pic>
        <p:nvPicPr>
          <p:cNvPr id="15362" name="Picture 2" descr="Cleopatra"/>
          <p:cNvPicPr>
            <a:picLocks noGrp="1" noChangeAspect="1" noChangeArrowheads="1"/>
          </p:cNvPicPr>
          <p:nvPr>
            <p:ph sz="quarter" idx="2"/>
          </p:nvPr>
        </p:nvPicPr>
        <p:blipFill>
          <a:blip r:embed="rId2" cstate="print"/>
          <a:stretch>
            <a:fillRect/>
          </a:stretch>
        </p:blipFill>
        <p:spPr bwMode="auto">
          <a:xfrm>
            <a:off x="813395" y="2471738"/>
            <a:ext cx="3018234" cy="3817937"/>
          </a:xfrm>
          <a:prstGeom prst="rect">
            <a:avLst/>
          </a:prstGeom>
          <a:noFill/>
        </p:spPr>
      </p:pic>
      <p:pic>
        <p:nvPicPr>
          <p:cNvPr id="2050" name="Picture 2" descr="http://www.pathguy.com/cleopatra_antony.jpg"/>
          <p:cNvPicPr>
            <a:picLocks noGrp="1" noChangeAspect="1" noChangeArrowheads="1"/>
          </p:cNvPicPr>
          <p:nvPr>
            <p:ph sz="quarter" idx="4"/>
          </p:nvPr>
        </p:nvPicPr>
        <p:blipFill>
          <a:blip r:embed="rId3" cstate="print"/>
          <a:stretch>
            <a:fillRect/>
          </a:stretch>
        </p:blipFill>
        <p:spPr bwMode="auto">
          <a:xfrm>
            <a:off x="4800600" y="3370395"/>
            <a:ext cx="4038600" cy="2023797"/>
          </a:xfrm>
          <a:prstGeom prst="rect">
            <a:avLst/>
          </a:prstGeom>
          <a:noFill/>
        </p:spPr>
      </p:pic>
      <p:sp>
        <p:nvSpPr>
          <p:cNvPr id="12" name="Title 11"/>
          <p:cNvSpPr>
            <a:spLocks noGrp="1"/>
          </p:cNvSpPr>
          <p:nvPr>
            <p:ph type="title"/>
          </p:nvPr>
        </p:nvSpPr>
        <p:spPr/>
        <p:txBody>
          <a:bodyPr/>
          <a:lstStyle/>
          <a:p>
            <a:r>
              <a:rPr lang="en-GB" dirty="0" smtClean="0"/>
              <a:t>Images of Cleopatra</a:t>
            </a:r>
            <a:endParaRPr lang="en-GB" dirty="0"/>
          </a:p>
        </p:txBody>
      </p:sp>
      <p:sp>
        <p:nvSpPr>
          <p:cNvPr id="2052" name="AutoShape 4" descr="https://abagond.files.wordpress.com/2009/12/624px-cleopatra_vii_tetradrachm_ascalon_mint.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54" name="AutoShape 6" descr="https://abagond.files.wordpress.com/2009/12/624px-cleopatra_vii_tetradrachm_ascalon_mint.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56" name="AutoShape 8" descr="https://abagond.files.wordpress.com/2009/12/624px-cleopatra_vii_tetradrachm_ascalon_mint.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normAutofit lnSpcReduction="10000"/>
          </a:bodyPr>
          <a:lstStyle/>
          <a:p>
            <a:r>
              <a:rPr lang="en-US" b="0" dirty="0" smtClean="0"/>
              <a:t>Temple of </a:t>
            </a:r>
            <a:r>
              <a:rPr lang="en-US" b="0" dirty="0" err="1" smtClean="0"/>
              <a:t>Hathor</a:t>
            </a:r>
            <a:r>
              <a:rPr lang="en-US" b="0" dirty="0" smtClean="0"/>
              <a:t>, </a:t>
            </a:r>
            <a:r>
              <a:rPr lang="en-US" b="0" dirty="0" err="1" smtClean="0"/>
              <a:t>Dandarah</a:t>
            </a:r>
            <a:r>
              <a:rPr lang="en-US" b="0" dirty="0" smtClean="0"/>
              <a:t>, Egypt.</a:t>
            </a:r>
            <a:endParaRPr lang="en-GB" dirty="0"/>
          </a:p>
        </p:txBody>
      </p:sp>
      <p:sp>
        <p:nvSpPr>
          <p:cNvPr id="5" name="Text Placeholder 4"/>
          <p:cNvSpPr>
            <a:spLocks noGrp="1"/>
          </p:cNvSpPr>
          <p:nvPr>
            <p:ph type="body" sz="half" idx="3"/>
          </p:nvPr>
        </p:nvSpPr>
        <p:spPr/>
        <p:txBody>
          <a:bodyPr/>
          <a:lstStyle/>
          <a:p>
            <a:r>
              <a:rPr lang="en-GB" dirty="0" err="1" smtClean="0"/>
              <a:t>Ascalon</a:t>
            </a:r>
            <a:r>
              <a:rPr lang="en-GB" dirty="0" smtClean="0"/>
              <a:t> Mint</a:t>
            </a:r>
            <a:endParaRPr lang="en-GB" dirty="0"/>
          </a:p>
        </p:txBody>
      </p:sp>
      <p:pic>
        <p:nvPicPr>
          <p:cNvPr id="19458" name="Picture 2" descr="Cleopatra: relief of Cleopatra as a goddess"/>
          <p:cNvPicPr>
            <a:picLocks noGrp="1" noChangeAspect="1" noChangeArrowheads="1"/>
          </p:cNvPicPr>
          <p:nvPr>
            <p:ph sz="quarter" idx="2"/>
          </p:nvPr>
        </p:nvPicPr>
        <p:blipFill>
          <a:blip r:embed="rId2" cstate="print"/>
          <a:stretch>
            <a:fillRect/>
          </a:stretch>
        </p:blipFill>
        <p:spPr bwMode="auto">
          <a:xfrm>
            <a:off x="405059" y="2471738"/>
            <a:ext cx="3834906" cy="3817937"/>
          </a:xfrm>
          <a:prstGeom prst="rect">
            <a:avLst/>
          </a:prstGeom>
          <a:noFill/>
        </p:spPr>
      </p:pic>
      <p:pic>
        <p:nvPicPr>
          <p:cNvPr id="8" name="Content Placeholder 7" descr="624px-cleopatra_vii_tetradrachm_ascalon_mint.jpg"/>
          <p:cNvPicPr>
            <a:picLocks noGrp="1" noChangeAspect="1"/>
          </p:cNvPicPr>
          <p:nvPr>
            <p:ph sz="quarter" idx="4"/>
          </p:nvPr>
        </p:nvPicPr>
        <p:blipFill>
          <a:blip r:embed="rId3" cstate="print"/>
          <a:stretch>
            <a:fillRect/>
          </a:stretch>
        </p:blipFill>
        <p:spPr>
          <a:xfrm>
            <a:off x="4829604" y="2471738"/>
            <a:ext cx="3980591" cy="3821112"/>
          </a:xfrm>
        </p:spPr>
      </p:pic>
      <p:sp>
        <p:nvSpPr>
          <p:cNvPr id="2" name="Title 1"/>
          <p:cNvSpPr>
            <a:spLocks noGrp="1"/>
          </p:cNvSpPr>
          <p:nvPr>
            <p:ph type="title"/>
          </p:nvPr>
        </p:nvSpPr>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endParaRPr lang="en-GB"/>
          </a:p>
        </p:txBody>
      </p:sp>
      <p:sp>
        <p:nvSpPr>
          <p:cNvPr id="5" name="Title 4"/>
          <p:cNvSpPr>
            <a:spLocks noGrp="1"/>
          </p:cNvSpPr>
          <p:nvPr>
            <p:ph type="title"/>
          </p:nvPr>
        </p:nvSpPr>
        <p:spPr/>
        <p:txBody>
          <a:bodyPr/>
          <a:lstStyle/>
          <a:p>
            <a:r>
              <a:rPr lang="en-GB" dirty="0" smtClean="0"/>
              <a:t>Who was Cleopatra?</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GB" dirty="0" smtClean="0"/>
              <a:t>Useful information</a:t>
            </a:r>
            <a:endParaRPr lang="en-GB" dirty="0"/>
          </a:p>
        </p:txBody>
      </p:sp>
      <p:sp>
        <p:nvSpPr>
          <p:cNvPr id="10" name="Content Placeholder 9"/>
          <p:cNvSpPr>
            <a:spLocks noGrp="1"/>
          </p:cNvSpPr>
          <p:nvPr>
            <p:ph sz="quarter" idx="1"/>
          </p:nvPr>
        </p:nvSpPr>
        <p:spPr/>
        <p:txBody>
          <a:bodyPr/>
          <a:lstStyle/>
          <a:p>
            <a:r>
              <a:rPr lang="en-US" dirty="0" smtClean="0"/>
              <a:t>born in year 12 of Ptolemy XII = 70/69, probably in December 70 or early January </a:t>
            </a:r>
            <a:r>
              <a:rPr lang="en-US" dirty="0" smtClean="0"/>
              <a:t>69</a:t>
            </a:r>
            <a:r>
              <a:rPr lang="en-GB" dirty="0" smtClean="0"/>
              <a:t> </a:t>
            </a:r>
          </a:p>
          <a:p>
            <a:pPr lvl="1"/>
            <a:r>
              <a:rPr lang="en-GB" dirty="0" smtClean="0"/>
              <a:t>Worked out via her age at her death in Plutarch</a:t>
            </a:r>
          </a:p>
          <a:p>
            <a:r>
              <a:rPr lang="en-GB" dirty="0" smtClean="0"/>
              <a:t>Greek cult title: </a:t>
            </a:r>
            <a:r>
              <a:rPr lang="en-US" dirty="0" err="1" smtClean="0">
                <a:solidFill>
                  <a:srgbClr val="000000"/>
                </a:solidFill>
                <a:latin typeface="Symbol"/>
              </a:rPr>
              <a:t>Qea</a:t>
            </a:r>
            <a:r>
              <a:rPr lang="en-US" dirty="0" smtClean="0">
                <a:solidFill>
                  <a:srgbClr val="000000"/>
                </a:solidFill>
                <a:latin typeface="Symbol"/>
              </a:rPr>
              <a:t> </a:t>
            </a:r>
            <a:r>
              <a:rPr lang="en-US" dirty="0" err="1" smtClean="0">
                <a:solidFill>
                  <a:srgbClr val="000000"/>
                </a:solidFill>
                <a:latin typeface="Symbol"/>
              </a:rPr>
              <a:t>Filopatwr</a:t>
            </a:r>
            <a:endParaRPr lang="en-US" dirty="0" smtClean="0">
              <a:solidFill>
                <a:srgbClr val="000000"/>
              </a:solidFill>
              <a:latin typeface="Symbol"/>
            </a:endParaRPr>
          </a:p>
          <a:p>
            <a:pPr lvl="1"/>
            <a:r>
              <a:rPr lang="en-US" sz="2200" dirty="0" smtClean="0">
                <a:solidFill>
                  <a:schemeClr val="tx1"/>
                </a:solidFill>
              </a:rPr>
              <a:t>With </a:t>
            </a:r>
            <a:r>
              <a:rPr lang="en-US" sz="2200" dirty="0" smtClean="0">
                <a:solidFill>
                  <a:schemeClr val="tx1"/>
                </a:solidFill>
              </a:rPr>
              <a:t>her brother</a:t>
            </a:r>
            <a:r>
              <a:rPr lang="en-US" dirty="0" smtClean="0">
                <a:solidFill>
                  <a:srgbClr val="000000"/>
                </a:solidFill>
                <a:latin typeface="Symbol"/>
              </a:rPr>
              <a:t>: </a:t>
            </a:r>
            <a:r>
              <a:rPr lang="en-US" dirty="0" err="1" smtClean="0">
                <a:solidFill>
                  <a:srgbClr val="000000"/>
                </a:solidFill>
                <a:latin typeface="Symbol"/>
              </a:rPr>
              <a:t>Qeoi</a:t>
            </a:r>
            <a:r>
              <a:rPr lang="en-US" dirty="0" smtClean="0">
                <a:solidFill>
                  <a:srgbClr val="000000"/>
                </a:solidFill>
                <a:latin typeface="Symbol"/>
              </a:rPr>
              <a:t> </a:t>
            </a:r>
            <a:r>
              <a:rPr lang="en-US" dirty="0" err="1" smtClean="0">
                <a:solidFill>
                  <a:srgbClr val="000000"/>
                </a:solidFill>
                <a:latin typeface="Symbol"/>
              </a:rPr>
              <a:t>FilopatoreV</a:t>
            </a:r>
            <a:r>
              <a:rPr lang="en-US" dirty="0" smtClean="0">
                <a:solidFill>
                  <a:srgbClr val="000000"/>
                </a:solidFill>
                <a:latin typeface="Symbol"/>
              </a:rPr>
              <a:t> </a:t>
            </a:r>
            <a:r>
              <a:rPr lang="en-US" dirty="0" err="1" smtClean="0">
                <a:solidFill>
                  <a:srgbClr val="000000"/>
                </a:solidFill>
                <a:latin typeface="Symbol"/>
              </a:rPr>
              <a:t>kai</a:t>
            </a:r>
            <a:r>
              <a:rPr lang="en-US" dirty="0" smtClean="0">
                <a:solidFill>
                  <a:srgbClr val="000000"/>
                </a:solidFill>
                <a:latin typeface="Symbol"/>
              </a:rPr>
              <a:t> </a:t>
            </a:r>
            <a:r>
              <a:rPr lang="en-US" dirty="0" err="1" smtClean="0">
                <a:solidFill>
                  <a:srgbClr val="000000"/>
                </a:solidFill>
                <a:latin typeface="Symbol"/>
              </a:rPr>
              <a:t>Filadelfoi</a:t>
            </a:r>
            <a:endParaRPr lang="en-US" dirty="0" smtClean="0">
              <a:solidFill>
                <a:srgbClr val="000000"/>
              </a:solidFill>
              <a:latin typeface="Symbol"/>
            </a:endParaRPr>
          </a:p>
          <a:p>
            <a:pPr lvl="1"/>
            <a:r>
              <a:rPr lang="en-US" dirty="0" smtClean="0">
                <a:solidFill>
                  <a:schemeClr val="tx1"/>
                </a:solidFill>
              </a:rPr>
              <a:t>After Antony gives her more territory</a:t>
            </a:r>
            <a:r>
              <a:rPr lang="en-US" dirty="0" smtClean="0">
                <a:solidFill>
                  <a:srgbClr val="000000"/>
                </a:solidFill>
                <a:latin typeface="Symbol"/>
              </a:rPr>
              <a:t>: </a:t>
            </a:r>
            <a:r>
              <a:rPr lang="en-US" dirty="0" smtClean="0">
                <a:solidFill>
                  <a:srgbClr val="000000"/>
                </a:solidFill>
                <a:latin typeface="Symbol"/>
              </a:rPr>
              <a:t> </a:t>
            </a:r>
            <a:r>
              <a:rPr lang="en-US" dirty="0" err="1" smtClean="0">
                <a:solidFill>
                  <a:srgbClr val="000000"/>
                </a:solidFill>
                <a:latin typeface="Symbol"/>
              </a:rPr>
              <a:t>Qea</a:t>
            </a:r>
            <a:r>
              <a:rPr lang="en-US" dirty="0" smtClean="0">
                <a:solidFill>
                  <a:srgbClr val="000000"/>
                </a:solidFill>
                <a:latin typeface="Symbol"/>
              </a:rPr>
              <a:t> </a:t>
            </a:r>
            <a:r>
              <a:rPr lang="en-US" dirty="0" err="1" smtClean="0">
                <a:solidFill>
                  <a:srgbClr val="000000"/>
                </a:solidFill>
                <a:latin typeface="Symbol"/>
              </a:rPr>
              <a:t>Newtera</a:t>
            </a:r>
            <a:r>
              <a:rPr lang="en-US" dirty="0" smtClean="0">
                <a:solidFill>
                  <a:srgbClr val="000000"/>
                </a:solidFill>
                <a:latin typeface="Symbol"/>
              </a:rPr>
              <a:t> </a:t>
            </a:r>
            <a:r>
              <a:rPr lang="en-US" dirty="0" err="1" smtClean="0">
                <a:solidFill>
                  <a:srgbClr val="000000"/>
                </a:solidFill>
                <a:latin typeface="Symbol"/>
              </a:rPr>
              <a:t>Filopatwr</a:t>
            </a:r>
            <a:r>
              <a:rPr lang="en-US" dirty="0" smtClean="0">
                <a:solidFill>
                  <a:srgbClr val="000000"/>
                </a:solidFill>
                <a:latin typeface="Symbol"/>
              </a:rPr>
              <a:t> </a:t>
            </a:r>
            <a:r>
              <a:rPr lang="en-US" dirty="0" err="1" smtClean="0">
                <a:solidFill>
                  <a:srgbClr val="000000"/>
                </a:solidFill>
                <a:latin typeface="Symbol"/>
              </a:rPr>
              <a:t>FilopatriV</a:t>
            </a:r>
            <a:endParaRPr lang="en-US" dirty="0" smtClean="0">
              <a:solidFill>
                <a:srgbClr val="000000"/>
              </a:solidFill>
              <a:latin typeface="Symbol"/>
            </a:endParaRPr>
          </a:p>
          <a:p>
            <a:r>
              <a:rPr lang="en-US" u="sng" dirty="0" smtClean="0"/>
              <a:t>Horus</a:t>
            </a:r>
            <a:r>
              <a:rPr lang="en-US" dirty="0" smtClean="0"/>
              <a:t>               (1) </a:t>
            </a:r>
            <a:r>
              <a:rPr lang="en-US" dirty="0" err="1" smtClean="0"/>
              <a:t>wr</a:t>
            </a:r>
            <a:r>
              <a:rPr lang="en-US" dirty="0" smtClean="0"/>
              <a:t>(t) </a:t>
            </a:r>
            <a:r>
              <a:rPr lang="en-US" dirty="0" err="1" smtClean="0"/>
              <a:t>nb</a:t>
            </a:r>
            <a:r>
              <a:rPr lang="en-US" dirty="0" smtClean="0"/>
              <a:t>(t)-</a:t>
            </a:r>
            <a:r>
              <a:rPr lang="en-US" dirty="0" err="1" smtClean="0"/>
              <a:t>nfrw</a:t>
            </a:r>
            <a:r>
              <a:rPr lang="en-US" dirty="0" smtClean="0"/>
              <a:t> Ax(t)-</a:t>
            </a:r>
            <a:r>
              <a:rPr lang="en-US" dirty="0" err="1" smtClean="0"/>
              <a:t>zH</a:t>
            </a:r>
            <a:r>
              <a:rPr lang="en-US" dirty="0" smtClean="0"/>
              <a:t/>
            </a:r>
            <a:br>
              <a:rPr lang="en-US" dirty="0" smtClean="0"/>
            </a:br>
            <a:r>
              <a:rPr lang="en-US" dirty="0" smtClean="0"/>
              <a:t>                       </a:t>
            </a:r>
            <a:r>
              <a:rPr lang="en-US" dirty="0" smtClean="0"/>
              <a:t>   (2</a:t>
            </a:r>
            <a:r>
              <a:rPr lang="en-US" dirty="0" smtClean="0"/>
              <a:t>) </a:t>
            </a:r>
            <a:r>
              <a:rPr lang="en-US" dirty="0" err="1" smtClean="0"/>
              <a:t>wrt</a:t>
            </a:r>
            <a:r>
              <a:rPr lang="en-US" dirty="0" smtClean="0"/>
              <a:t> </a:t>
            </a:r>
            <a:r>
              <a:rPr lang="en-US" dirty="0" err="1" smtClean="0"/>
              <a:t>twt</a:t>
            </a:r>
            <a:r>
              <a:rPr lang="en-US" dirty="0" smtClean="0"/>
              <a:t>-n-</a:t>
            </a:r>
            <a:r>
              <a:rPr lang="en-US" dirty="0" err="1" smtClean="0"/>
              <a:t>jt.s</a:t>
            </a:r>
            <a:r>
              <a:rPr lang="en-US" dirty="0" smtClean="0"/>
              <a:t/>
            </a:r>
            <a:br>
              <a:rPr lang="en-US" dirty="0" smtClean="0"/>
            </a:br>
            <a:r>
              <a:rPr lang="en-US" u="sng" dirty="0" err="1" smtClean="0"/>
              <a:t>Nomen</a:t>
            </a:r>
            <a:r>
              <a:rPr lang="en-US" dirty="0" smtClean="0"/>
              <a:t>             </a:t>
            </a:r>
            <a:r>
              <a:rPr lang="en-US" dirty="0" err="1" smtClean="0"/>
              <a:t>olwpdrt</a:t>
            </a:r>
            <a:r>
              <a:rPr lang="en-US" dirty="0" smtClean="0"/>
              <a:t> </a:t>
            </a:r>
            <a:r>
              <a:rPr lang="en-US" dirty="0" err="1" smtClean="0"/>
              <a:t>nTrt</a:t>
            </a:r>
            <a:r>
              <a:rPr lang="en-US" dirty="0" smtClean="0"/>
              <a:t> </a:t>
            </a:r>
            <a:r>
              <a:rPr lang="en-US" dirty="0" err="1" smtClean="0"/>
              <a:t>mr</a:t>
            </a:r>
            <a:r>
              <a:rPr lang="en-US" dirty="0" smtClean="0"/>
              <a:t>(t)-</a:t>
            </a:r>
            <a:r>
              <a:rPr lang="en-US" dirty="0" err="1" smtClean="0"/>
              <a:t>jt.s</a:t>
            </a:r>
            <a:endParaRPr lang="en-US" dirty="0" smtClean="0">
              <a:solidFill>
                <a:srgbClr val="000000"/>
              </a:solidFill>
              <a:latin typeface="Symbol"/>
            </a:endParaRPr>
          </a:p>
          <a:p>
            <a:pPr lvl="1"/>
            <a:endParaRPr lang="en-US" dirty="0" smtClean="0">
              <a:solidFill>
                <a:srgbClr val="000000"/>
              </a:solidFill>
              <a:latin typeface="Symbol"/>
            </a:endParaRPr>
          </a:p>
          <a:p>
            <a:pPr lvl="1"/>
            <a:endParaRPr lang="en-US"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Cleopatra’s Family Tree</a:t>
            </a:r>
            <a:endParaRPr lang="en-GB" dirty="0"/>
          </a:p>
        </p:txBody>
      </p:sp>
      <p:pic>
        <p:nvPicPr>
          <p:cNvPr id="20482" name="Picture 2" descr="http://www.tyndalehouse.com/egypt/ptolemies/images/cleopatra_vii.jpg"/>
          <p:cNvPicPr>
            <a:picLocks noGrp="1" noChangeAspect="1" noChangeArrowheads="1"/>
          </p:cNvPicPr>
          <p:nvPr>
            <p:ph sz="quarter" idx="1"/>
          </p:nvPr>
        </p:nvPicPr>
        <p:blipFill>
          <a:blip r:embed="rId2" cstate="print"/>
          <a:srcRect/>
          <a:stretch>
            <a:fillRect/>
          </a:stretch>
        </p:blipFill>
        <p:spPr bwMode="auto">
          <a:xfrm>
            <a:off x="1" y="2420888"/>
            <a:ext cx="9144000" cy="187637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Father’s Family Tree</a:t>
            </a:r>
            <a:endParaRPr lang="en-GB" dirty="0"/>
          </a:p>
        </p:txBody>
      </p:sp>
      <p:pic>
        <p:nvPicPr>
          <p:cNvPr id="21506" name="Picture 2" descr="http://www.tyndalehouse.com/egypt/ptolemies/images/ptolemy_xii.jpg"/>
          <p:cNvPicPr>
            <a:picLocks noGrp="1" noChangeAspect="1" noChangeArrowheads="1"/>
          </p:cNvPicPr>
          <p:nvPr>
            <p:ph sz="quarter" idx="1"/>
          </p:nvPr>
        </p:nvPicPr>
        <p:blipFill>
          <a:blip r:embed="rId2" cstate="print"/>
          <a:srcRect/>
          <a:stretch>
            <a:fillRect/>
          </a:stretch>
        </p:blipFill>
        <p:spPr bwMode="auto">
          <a:xfrm>
            <a:off x="23658" y="2420888"/>
            <a:ext cx="9120342" cy="2304256"/>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Was Cleopatra illegitimate? </a:t>
            </a:r>
            <a:endParaRPr lang="en-GB" dirty="0"/>
          </a:p>
        </p:txBody>
      </p:sp>
      <p:sp>
        <p:nvSpPr>
          <p:cNvPr id="3" name="Content Placeholder 2"/>
          <p:cNvSpPr>
            <a:spLocks noGrp="1"/>
          </p:cNvSpPr>
          <p:nvPr>
            <p:ph sz="quarter" idx="1"/>
          </p:nvPr>
        </p:nvSpPr>
        <p:spPr/>
        <p:txBody>
          <a:bodyPr>
            <a:normAutofit fontScale="92500" lnSpcReduction="10000"/>
          </a:bodyPr>
          <a:lstStyle/>
          <a:p>
            <a:r>
              <a:rPr lang="en-US" dirty="0" smtClean="0"/>
              <a:t>but </a:t>
            </a:r>
            <a:r>
              <a:rPr lang="en-US" dirty="0" smtClean="0"/>
              <a:t>worst of all the fourth, seventh, and the last, </a:t>
            </a:r>
            <a:r>
              <a:rPr lang="en-US" dirty="0" err="1" smtClean="0"/>
              <a:t>Auletes</a:t>
            </a:r>
            <a:r>
              <a:rPr lang="en-US" dirty="0" smtClean="0"/>
              <a:t>, who, apart from his general licentiousness, </a:t>
            </a:r>
            <a:r>
              <a:rPr lang="en-US" dirty="0" err="1" smtClean="0"/>
              <a:t>practised</a:t>
            </a:r>
            <a:r>
              <a:rPr lang="en-US" dirty="0" smtClean="0"/>
              <a:t> the accompaniment of choruses with </a:t>
            </a:r>
            <a:r>
              <a:rPr lang="en-US" dirty="0" smtClean="0"/>
              <a:t>the flute,</a:t>
            </a:r>
            <a:r>
              <a:rPr lang="en-US" dirty="0" smtClean="0"/>
              <a:t> and upon this he prided himself so much that he would not hesitate to celebrate contests in the royal palace, and at these contests would come forward to vie with the opposing contestants. He, however, was banished by the Alexandrians; and since he had three daughters, of whom one, the eldest, was legitimate, they proclaimed her queen</a:t>
            </a:r>
            <a:r>
              <a:rPr lang="en-US" dirty="0" smtClean="0"/>
              <a:t>;</a:t>
            </a:r>
            <a:r>
              <a:rPr lang="en-US" b="1" baseline="30000" dirty="0" smtClean="0"/>
              <a:t> </a:t>
            </a:r>
            <a:r>
              <a:rPr lang="en-US" dirty="0" smtClean="0"/>
              <a:t> but his two sons</a:t>
            </a:r>
            <a:r>
              <a:rPr lang="en-US" dirty="0" smtClean="0"/>
              <a:t>,</a:t>
            </a:r>
            <a:r>
              <a:rPr lang="en-US" b="1" baseline="30000" dirty="0" smtClean="0"/>
              <a:t> </a:t>
            </a:r>
            <a:r>
              <a:rPr lang="en-US" dirty="0" smtClean="0"/>
              <a:t> who were infants, were completely excluded from service at the time</a:t>
            </a:r>
            <a:r>
              <a:rPr lang="en-US" dirty="0" smtClean="0"/>
              <a:t>.</a:t>
            </a:r>
          </a:p>
          <a:p>
            <a:pPr algn="r">
              <a:buNone/>
            </a:pPr>
            <a:r>
              <a:rPr lang="en-US" dirty="0" smtClean="0"/>
              <a:t>Strabo 17.1.11</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Cleopatra’s Mother (Roller 2010: 165-6)</a:t>
            </a:r>
            <a:endParaRPr lang="en-GB" dirty="0"/>
          </a:p>
        </p:txBody>
      </p:sp>
      <p:sp>
        <p:nvSpPr>
          <p:cNvPr id="3" name="Content Placeholder 2"/>
          <p:cNvSpPr>
            <a:spLocks noGrp="1"/>
          </p:cNvSpPr>
          <p:nvPr>
            <p:ph sz="quarter" idx="1"/>
          </p:nvPr>
        </p:nvSpPr>
        <p:spPr>
          <a:xfrm>
            <a:off x="301752" y="1527048"/>
            <a:ext cx="8503920" cy="5330952"/>
          </a:xfrm>
        </p:spPr>
        <p:txBody>
          <a:bodyPr>
            <a:normAutofit fontScale="70000" lnSpcReduction="20000"/>
          </a:bodyPr>
          <a:lstStyle/>
          <a:p>
            <a:pPr marL="0" indent="0">
              <a:buNone/>
            </a:pPr>
            <a:r>
              <a:rPr lang="en-GB" dirty="0" smtClean="0"/>
              <a:t>‘The legal wife of Ptolemy XII was his sister Cleopatra VI [V in Bennett’s chronology], whom he married shortly after his accession in 80 B.C., but who fell out of </a:t>
            </a:r>
            <a:r>
              <a:rPr lang="en-GB" dirty="0" err="1" smtClean="0"/>
              <a:t>favor</a:t>
            </a:r>
            <a:r>
              <a:rPr lang="en-GB" dirty="0" smtClean="0"/>
              <a:t> at the court around the time of birth of Cleopatra VII. Strabo, who lived in Alexandria shortly after her death, if not before, and was well informed about the city and its culture, recorded that only the eldest of Ptolemy’s three daughters, </a:t>
            </a:r>
            <a:r>
              <a:rPr lang="en-GB" dirty="0" err="1" smtClean="0"/>
              <a:t>Berenike</a:t>
            </a:r>
            <a:r>
              <a:rPr lang="en-GB" dirty="0" smtClean="0"/>
              <a:t> IV, was legitimate, which would exclude Cleopatra VII, her younger sister </a:t>
            </a:r>
            <a:r>
              <a:rPr lang="en-GB" dirty="0" err="1" smtClean="0"/>
              <a:t>Arsinoe</a:t>
            </a:r>
            <a:r>
              <a:rPr lang="en-GB" dirty="0" smtClean="0"/>
              <a:t> IV, and her two brothers Ptolemy XIII and XIV from being children of Cleopatra VI. Yet no one but Strabo mentioned this, and, strangely, it is absent from the sources deriving from the Roman demonization of Cleopatra that call her all kinds of other names but never illegitimate....If she were merely a slave or concubine, it is unlikely that Cleopatra would have become as powerful as she did or that the Romans would have ignored the fact. Improper parentage was repeatedly invoked in the case of her father, who was called a bastard throughout his life because of his mother, whoever she was. Yet the matter of Cleopatra VII’s mother remains unresolved. Either the queen was the daughter of Cleopatra VI, who loss of favour obscured the issue, or, more probably her mother was some other person with status at the court who could supply Cleopatra VII with a solid lineage that was more important than her failure to be a daughter of her father’s legal wife. The liaisons that produced Cleopatra VII’s own offspring were similar, for the status of the parent (in this case the father) outweighed legal niceties.’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Mother’s (?) Family Tree</a:t>
            </a:r>
            <a:endParaRPr lang="en-GB" dirty="0"/>
          </a:p>
        </p:txBody>
      </p:sp>
      <p:pic>
        <p:nvPicPr>
          <p:cNvPr id="22530" name="Picture 2" descr="http://www.tyndalehouse.com/egypt/ptolemies/images/Cleopatra_V.jpg"/>
          <p:cNvPicPr>
            <a:picLocks noGrp="1" noChangeAspect="1" noChangeArrowheads="1"/>
          </p:cNvPicPr>
          <p:nvPr>
            <p:ph sz="quarter" idx="1"/>
          </p:nvPr>
        </p:nvPicPr>
        <p:blipFill>
          <a:blip r:embed="rId2" cstate="print"/>
          <a:srcRect/>
          <a:stretch>
            <a:fillRect/>
          </a:stretch>
        </p:blipFill>
        <p:spPr bwMode="auto">
          <a:xfrm>
            <a:off x="-1" y="2420888"/>
            <a:ext cx="9038525" cy="2304256"/>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3554" name="Picture 2" descr="http://www.tyndalehouse.com/egypt/ptolemies/images/ptolemaic_tree.jpg"/>
          <p:cNvPicPr>
            <a:picLocks noGrp="1" noChangeAspect="1" noChangeArrowheads="1"/>
          </p:cNvPicPr>
          <p:nvPr>
            <p:ph sz="quarter" idx="1"/>
          </p:nvPr>
        </p:nvPicPr>
        <p:blipFill>
          <a:blip r:embed="rId2" cstate="print"/>
          <a:srcRect/>
          <a:stretch>
            <a:fillRect/>
          </a:stretch>
        </p:blipFill>
        <p:spPr bwMode="auto">
          <a:xfrm>
            <a:off x="1043608" y="0"/>
            <a:ext cx="6696744" cy="6817826"/>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Cleopatra’s marriages</a:t>
            </a:r>
            <a:endParaRPr lang="en-GB" dirty="0"/>
          </a:p>
        </p:txBody>
      </p:sp>
      <p:sp>
        <p:nvSpPr>
          <p:cNvPr id="3" name="Content Placeholder 2"/>
          <p:cNvSpPr>
            <a:spLocks noGrp="1"/>
          </p:cNvSpPr>
          <p:nvPr>
            <p:ph sz="quarter" idx="1"/>
          </p:nvPr>
        </p:nvSpPr>
        <p:spPr/>
        <p:txBody>
          <a:bodyPr>
            <a:normAutofit fontScale="62500" lnSpcReduction="20000"/>
          </a:bodyPr>
          <a:lstStyle/>
          <a:p>
            <a:r>
              <a:rPr lang="en-US" dirty="0" smtClean="0"/>
              <a:t>Cleopatra VII probably had one</a:t>
            </a:r>
            <a:r>
              <a:rPr lang="en-US" baseline="30000" dirty="0" smtClean="0">
                <a:hlinkClick r:id="rId2"/>
              </a:rPr>
              <a:t>23</a:t>
            </a:r>
            <a:r>
              <a:rPr lang="en-US" dirty="0" smtClean="0"/>
              <a:t> liaison and three</a:t>
            </a:r>
            <a:r>
              <a:rPr lang="en-US" baseline="30000" dirty="0" smtClean="0">
                <a:hlinkClick r:id="rId2"/>
              </a:rPr>
              <a:t>24</a:t>
            </a:r>
            <a:r>
              <a:rPr lang="en-US" dirty="0" smtClean="0"/>
              <a:t> marriages.</a:t>
            </a:r>
          </a:p>
          <a:p>
            <a:r>
              <a:rPr lang="en-US" dirty="0" smtClean="0"/>
              <a:t>Cleopatra VII first conducted a liaison with </a:t>
            </a:r>
            <a:r>
              <a:rPr lang="en-US" b="1" dirty="0" smtClean="0"/>
              <a:t>C. Julius Caesar</a:t>
            </a:r>
            <a:r>
              <a:rPr lang="en-US" dirty="0" smtClean="0"/>
              <a:t>, consul and dictator of the Roman Republic</a:t>
            </a:r>
            <a:r>
              <a:rPr lang="en-US" baseline="30000" dirty="0" smtClean="0">
                <a:hlinkClick r:id="rId2"/>
              </a:rPr>
              <a:t>25</a:t>
            </a:r>
            <a:r>
              <a:rPr lang="en-US" dirty="0" smtClean="0"/>
              <a:t>, as his umpteenth mistress</a:t>
            </a:r>
            <a:r>
              <a:rPr lang="en-US" baseline="30000" dirty="0" smtClean="0">
                <a:hlinkClick r:id="rId2"/>
              </a:rPr>
              <a:t>26</a:t>
            </a:r>
            <a:r>
              <a:rPr lang="en-US" dirty="0" smtClean="0"/>
              <a:t>, began late October AUC 706 = mid August 48</a:t>
            </a:r>
            <a:r>
              <a:rPr lang="en-US" baseline="30000" dirty="0" smtClean="0">
                <a:hlinkClick r:id="rId2"/>
              </a:rPr>
              <a:t>27</a:t>
            </a:r>
            <a:r>
              <a:rPr lang="en-US" dirty="0" smtClean="0"/>
              <a:t>, ended by his assassination</a:t>
            </a:r>
            <a:r>
              <a:rPr lang="en-US" baseline="30000" dirty="0" smtClean="0">
                <a:hlinkClick r:id="rId2"/>
              </a:rPr>
              <a:t>28</a:t>
            </a:r>
            <a:r>
              <a:rPr lang="en-US" dirty="0" smtClean="0"/>
              <a:t> Id. Mart. AUC 710 = 14 March 44</a:t>
            </a:r>
            <a:r>
              <a:rPr lang="en-US" baseline="30000" dirty="0" smtClean="0">
                <a:hlinkClick r:id="rId2"/>
              </a:rPr>
              <a:t>29</a:t>
            </a:r>
            <a:r>
              <a:rPr lang="en-US" dirty="0" smtClean="0"/>
              <a:t>. Cleopatra VII probably had one child</a:t>
            </a:r>
            <a:r>
              <a:rPr lang="en-US" baseline="30000" dirty="0" smtClean="0">
                <a:hlinkClick r:id="rId2"/>
              </a:rPr>
              <a:t>30</a:t>
            </a:r>
            <a:r>
              <a:rPr lang="en-US" dirty="0" smtClean="0"/>
              <a:t> by this liaison</a:t>
            </a:r>
            <a:r>
              <a:rPr lang="en-US" baseline="30000" dirty="0" smtClean="0">
                <a:hlinkClick r:id="rId2"/>
              </a:rPr>
              <a:t>31</a:t>
            </a:r>
            <a:r>
              <a:rPr lang="en-US" dirty="0" smtClean="0"/>
              <a:t>: </a:t>
            </a:r>
            <a:r>
              <a:rPr lang="en-US" b="1" dirty="0" smtClean="0">
                <a:hlinkClick r:id="rId3"/>
              </a:rPr>
              <a:t>Ptolemy XV Caesarion</a:t>
            </a:r>
            <a:r>
              <a:rPr lang="en-US" baseline="30000" dirty="0" smtClean="0">
                <a:hlinkClick r:id="rId2"/>
              </a:rPr>
              <a:t>32</a:t>
            </a:r>
            <a:endParaRPr lang="en-US" dirty="0" smtClean="0"/>
          </a:p>
          <a:p>
            <a:r>
              <a:rPr lang="en-US" dirty="0" smtClean="0"/>
              <a:t>Cleopatra VII secondly probably married her brother </a:t>
            </a:r>
            <a:r>
              <a:rPr lang="en-US" b="1" dirty="0" smtClean="0">
                <a:hlinkClick r:id="rId4"/>
              </a:rPr>
              <a:t>Ptolemy XIII</a:t>
            </a:r>
            <a:r>
              <a:rPr lang="en-US" baseline="30000" dirty="0" smtClean="0">
                <a:hlinkClick r:id="rId2"/>
              </a:rPr>
              <a:t>33</a:t>
            </a:r>
            <a:r>
              <a:rPr lang="en-US" dirty="0" smtClean="0"/>
              <a:t>, November AUC 706 = c. September 48</a:t>
            </a:r>
            <a:r>
              <a:rPr lang="en-US" baseline="30000" dirty="0" smtClean="0">
                <a:hlinkClick r:id="rId2"/>
              </a:rPr>
              <a:t>34</a:t>
            </a:r>
            <a:r>
              <a:rPr lang="en-US" dirty="0" smtClean="0"/>
              <a:t>. The marriage was ended by his death on </a:t>
            </a:r>
            <a:r>
              <a:rPr lang="en-US" dirty="0" err="1" smtClean="0"/>
              <a:t>a.d</a:t>
            </a:r>
            <a:r>
              <a:rPr lang="en-US" dirty="0" smtClean="0"/>
              <a:t>. VI </a:t>
            </a:r>
            <a:r>
              <a:rPr lang="en-US" dirty="0" err="1" smtClean="0"/>
              <a:t>Kal</a:t>
            </a:r>
            <a:r>
              <a:rPr lang="en-US" dirty="0" smtClean="0"/>
              <a:t>. Apr. AUC 707 = 13 January 47</a:t>
            </a:r>
            <a:r>
              <a:rPr lang="en-US" baseline="30000" dirty="0" smtClean="0">
                <a:hlinkClick r:id="rId2"/>
              </a:rPr>
              <a:t>35</a:t>
            </a:r>
            <a:r>
              <a:rPr lang="en-US" dirty="0" smtClean="0"/>
              <a:t>.</a:t>
            </a:r>
          </a:p>
          <a:p>
            <a:r>
              <a:rPr lang="en-US" dirty="0" smtClean="0"/>
              <a:t>Cleopatra VII thirdly probably married her brother </a:t>
            </a:r>
            <a:r>
              <a:rPr lang="en-US" b="1" dirty="0" smtClean="0">
                <a:hlinkClick r:id="rId5"/>
              </a:rPr>
              <a:t>Ptolemy XIV</a:t>
            </a:r>
            <a:r>
              <a:rPr lang="en-US" baseline="30000" dirty="0" smtClean="0">
                <a:hlinkClick r:id="rId2"/>
              </a:rPr>
              <a:t>36</a:t>
            </a:r>
            <a:r>
              <a:rPr lang="en-US" dirty="0" smtClean="0"/>
              <a:t>, end of </a:t>
            </a:r>
            <a:r>
              <a:rPr lang="en-US" dirty="0" err="1" smtClean="0"/>
              <a:t>Martius</a:t>
            </a:r>
            <a:r>
              <a:rPr lang="en-US" dirty="0" smtClean="0"/>
              <a:t> or </a:t>
            </a:r>
            <a:r>
              <a:rPr lang="en-US" dirty="0" err="1" smtClean="0"/>
              <a:t>Aprilis</a:t>
            </a:r>
            <a:r>
              <a:rPr lang="en-US" dirty="0" smtClean="0"/>
              <a:t> AUC 707 = c. January 47</a:t>
            </a:r>
            <a:r>
              <a:rPr lang="en-US" baseline="30000" dirty="0" smtClean="0">
                <a:hlinkClick r:id="rId2"/>
              </a:rPr>
              <a:t>37</a:t>
            </a:r>
            <a:r>
              <a:rPr lang="en-US" dirty="0" smtClean="0"/>
              <a:t>. The marriage was ended by his death in mid 44</a:t>
            </a:r>
            <a:r>
              <a:rPr lang="en-US" baseline="30000" dirty="0" smtClean="0">
                <a:hlinkClick r:id="rId2"/>
              </a:rPr>
              <a:t>38</a:t>
            </a:r>
            <a:r>
              <a:rPr lang="en-US" dirty="0" smtClean="0"/>
              <a:t>.</a:t>
            </a:r>
          </a:p>
          <a:p>
            <a:r>
              <a:rPr lang="en-US" dirty="0" smtClean="0"/>
              <a:t>Cleopatra VII fourthly initiated a liaison at Tarsus</a:t>
            </a:r>
            <a:r>
              <a:rPr lang="en-US" baseline="30000" dirty="0" smtClean="0">
                <a:hlinkClick r:id="rId2"/>
              </a:rPr>
              <a:t>39</a:t>
            </a:r>
            <a:r>
              <a:rPr lang="en-US" dirty="0" smtClean="0"/>
              <a:t> in 41</a:t>
            </a:r>
            <a:r>
              <a:rPr lang="en-US" baseline="30000" dirty="0" smtClean="0">
                <a:hlinkClick r:id="rId2"/>
              </a:rPr>
              <a:t>40</a:t>
            </a:r>
            <a:r>
              <a:rPr lang="en-US" dirty="0" smtClean="0"/>
              <a:t> and later probably married</a:t>
            </a:r>
            <a:r>
              <a:rPr lang="en-US" baseline="30000" dirty="0" smtClean="0">
                <a:hlinkClick r:id="rId2"/>
              </a:rPr>
              <a:t>41</a:t>
            </a:r>
            <a:r>
              <a:rPr lang="en-US" dirty="0" smtClean="0"/>
              <a:t> as his fifth wife</a:t>
            </a:r>
            <a:r>
              <a:rPr lang="en-US" baseline="30000" dirty="0" smtClean="0">
                <a:hlinkClick r:id="rId2"/>
              </a:rPr>
              <a:t>42</a:t>
            </a:r>
            <a:r>
              <a:rPr lang="en-US" dirty="0" smtClean="0"/>
              <a:t> </a:t>
            </a:r>
            <a:r>
              <a:rPr lang="en-US" b="1" dirty="0" smtClean="0"/>
              <a:t>M. Antonius</a:t>
            </a:r>
            <a:r>
              <a:rPr lang="en-US" dirty="0" smtClean="0"/>
              <a:t>, triumvir of the Roman Republic</a:t>
            </a:r>
            <a:r>
              <a:rPr lang="en-US" baseline="30000" dirty="0" smtClean="0">
                <a:hlinkClick r:id="rId2"/>
              </a:rPr>
              <a:t>43</a:t>
            </a:r>
            <a:r>
              <a:rPr lang="en-US" dirty="0" smtClean="0"/>
              <a:t>, probably in 37</a:t>
            </a:r>
            <a:r>
              <a:rPr lang="en-US" baseline="30000" dirty="0" smtClean="0">
                <a:hlinkClick r:id="rId2"/>
              </a:rPr>
              <a:t>44</a:t>
            </a:r>
            <a:r>
              <a:rPr lang="en-US" dirty="0" smtClean="0"/>
              <a:t>. The marriage was terminated by his suicide in Alexandria</a:t>
            </a:r>
            <a:r>
              <a:rPr lang="en-US" baseline="30000" dirty="0" smtClean="0">
                <a:hlinkClick r:id="rId2"/>
              </a:rPr>
              <a:t>45</a:t>
            </a:r>
            <a:r>
              <a:rPr lang="en-US" dirty="0" smtClean="0"/>
              <a:t> on </a:t>
            </a:r>
            <a:r>
              <a:rPr lang="en-US" dirty="0" err="1" smtClean="0"/>
              <a:t>Kal</a:t>
            </a:r>
            <a:r>
              <a:rPr lang="en-US" dirty="0" smtClean="0"/>
              <a:t>. Sex. AUC 724 = 1 August 30</a:t>
            </a:r>
            <a:r>
              <a:rPr lang="en-US" baseline="30000" dirty="0" smtClean="0">
                <a:hlinkClick r:id="rId2"/>
              </a:rPr>
              <a:t>46</a:t>
            </a:r>
            <a:r>
              <a:rPr lang="en-US" dirty="0" smtClean="0"/>
              <a:t>. She had three children by this liaison and marriage: </a:t>
            </a:r>
            <a:r>
              <a:rPr lang="en-US" b="1" dirty="0" smtClean="0">
                <a:hlinkClick r:id="rId6"/>
              </a:rPr>
              <a:t>Alexander Helios</a:t>
            </a:r>
            <a:r>
              <a:rPr lang="en-US" baseline="30000" dirty="0" smtClean="0">
                <a:hlinkClick r:id="rId2"/>
              </a:rPr>
              <a:t>47</a:t>
            </a:r>
            <a:r>
              <a:rPr lang="en-US" dirty="0" smtClean="0"/>
              <a:t>, his twin </a:t>
            </a:r>
            <a:r>
              <a:rPr lang="en-US" b="1" i="1" dirty="0" smtClean="0">
                <a:hlinkClick r:id="rId7"/>
              </a:rPr>
              <a:t>Cleopatra Selene</a:t>
            </a:r>
            <a:r>
              <a:rPr lang="en-US" baseline="30000" dirty="0" smtClean="0">
                <a:hlinkClick r:id="rId2"/>
              </a:rPr>
              <a:t>48</a:t>
            </a:r>
            <a:r>
              <a:rPr lang="en-US" dirty="0" smtClean="0"/>
              <a:t>, by whom she had further descendants</a:t>
            </a:r>
            <a:r>
              <a:rPr lang="en-US" baseline="30000" dirty="0" smtClean="0">
                <a:hlinkClick r:id="rId2"/>
              </a:rPr>
              <a:t>49</a:t>
            </a:r>
            <a:r>
              <a:rPr lang="en-US" dirty="0" smtClean="0"/>
              <a:t>, and </a:t>
            </a:r>
            <a:r>
              <a:rPr lang="en-US" b="1" dirty="0" smtClean="0">
                <a:hlinkClick r:id="rId8"/>
              </a:rPr>
              <a:t>Ptolemy Philadelphus</a:t>
            </a:r>
            <a:r>
              <a:rPr lang="en-US" baseline="30000" dirty="0" smtClean="0">
                <a:hlinkClick r:id="rId2"/>
              </a:rPr>
              <a:t>50</a:t>
            </a:r>
            <a:r>
              <a:rPr lang="en-US" dirty="0" smtClean="0"/>
              <a:t>.</a:t>
            </a:r>
          </a:p>
          <a:p>
            <a:endParaRPr lang="en-US" dirty="0" smtClean="0"/>
          </a:p>
          <a:p>
            <a:r>
              <a:rPr lang="en-US" dirty="0" smtClean="0"/>
              <a:t>(Bennett</a:t>
            </a:r>
            <a:r>
              <a:rPr lang="en-US" dirty="0" smtClean="0"/>
              <a:t>, Tyndale House: </a:t>
            </a:r>
            <a:r>
              <a:rPr lang="en-US" dirty="0" smtClean="0">
                <a:hlinkClick r:id="rId2"/>
              </a:rPr>
              <a:t>http://</a:t>
            </a:r>
            <a:r>
              <a:rPr lang="en-US" dirty="0" smtClean="0">
                <a:hlinkClick r:id="rId2"/>
              </a:rPr>
              <a:t>www.tyndalehouse.com/egypt/ptolemies/cleopatra_vii.htm#Cleopatra.04</a:t>
            </a:r>
            <a:r>
              <a:rPr lang="en-US" dirty="0" smtClean="0"/>
              <a:t>)</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smtClean="0"/>
              <a:t>Does it matter?</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Which Cleopatra do we care about?</a:t>
            </a:r>
            <a:endParaRPr lang="en-GB" dirty="0"/>
          </a:p>
        </p:txBody>
      </p:sp>
      <p:sp>
        <p:nvSpPr>
          <p:cNvPr id="5" name="Content Placeholder 4"/>
          <p:cNvSpPr>
            <a:spLocks noGrp="1"/>
          </p:cNvSpPr>
          <p:nvPr>
            <p:ph sz="quarter" idx="1"/>
          </p:nvPr>
        </p:nvSpPr>
        <p:spPr/>
        <p:txBody>
          <a:bodyPr/>
          <a:lstStyle/>
          <a:p>
            <a:pPr algn="ctr">
              <a:buNone/>
            </a:pPr>
            <a:r>
              <a:rPr lang="en-GB" sz="3200" dirty="0" smtClean="0"/>
              <a:t>The ‘real’ Cleopatra </a:t>
            </a:r>
          </a:p>
          <a:p>
            <a:r>
              <a:rPr lang="en-GB" dirty="0" smtClean="0"/>
              <a:t>Hellenistic monarch</a:t>
            </a:r>
          </a:p>
          <a:p>
            <a:r>
              <a:rPr lang="en-GB" dirty="0" smtClean="0"/>
              <a:t>Relations with 2 of the most powerful men</a:t>
            </a:r>
          </a:p>
          <a:p>
            <a:pPr lvl="1"/>
            <a:r>
              <a:rPr lang="en-GB" dirty="0" smtClean="0"/>
              <a:t>Alluring (if not stunningly beautiful)</a:t>
            </a:r>
          </a:p>
          <a:p>
            <a:pPr lvl="1"/>
            <a:r>
              <a:rPr lang="en-GB" dirty="0" smtClean="0"/>
              <a:t>Intelligent (languages, warfare, etc.)</a:t>
            </a:r>
          </a:p>
          <a:p>
            <a:pPr lvl="1"/>
            <a:r>
              <a:rPr lang="en-GB" dirty="0" smtClean="0"/>
              <a:t>Powerful</a:t>
            </a:r>
          </a:p>
          <a:p>
            <a:r>
              <a:rPr lang="en-GB" dirty="0" smtClean="0"/>
              <a:t>Nearly saves the Ptolemaic dynasty?</a:t>
            </a:r>
          </a:p>
          <a:p>
            <a:r>
              <a:rPr lang="en-GB" dirty="0" smtClean="0"/>
              <a:t>Function as a Roman client King/Queen?</a:t>
            </a:r>
          </a:p>
          <a:p>
            <a:pPr lvl="1"/>
            <a:endParaRPr lang="en-GB" dirty="0" smtClean="0"/>
          </a:p>
        </p:txBody>
      </p:sp>
      <p:pic>
        <p:nvPicPr>
          <p:cNvPr id="6" name="Picture 2" descr="Cleopatra"/>
          <p:cNvPicPr>
            <a:picLocks noChangeAspect="1" noChangeArrowheads="1"/>
          </p:cNvPicPr>
          <p:nvPr/>
        </p:nvPicPr>
        <p:blipFill>
          <a:blip r:embed="rId2" cstate="print"/>
          <a:stretch>
            <a:fillRect/>
          </a:stretch>
        </p:blipFill>
        <p:spPr bwMode="auto">
          <a:xfrm>
            <a:off x="7308304" y="1628800"/>
            <a:ext cx="1310333" cy="1657515"/>
          </a:xfrm>
          <a:prstGeom prst="rect">
            <a:avLst/>
          </a:prstGeom>
          <a:noFill/>
        </p:spPr>
      </p:pic>
      <p:pic>
        <p:nvPicPr>
          <p:cNvPr id="7" name="Picture 2" descr="http://www.pathguy.com/cleopatra_antony.jpg"/>
          <p:cNvPicPr>
            <a:picLocks noChangeAspect="1" noChangeArrowheads="1"/>
          </p:cNvPicPr>
          <p:nvPr/>
        </p:nvPicPr>
        <p:blipFill>
          <a:blip r:embed="rId3" cstate="print"/>
          <a:stretch>
            <a:fillRect/>
          </a:stretch>
        </p:blipFill>
        <p:spPr bwMode="auto">
          <a:xfrm>
            <a:off x="7092280" y="4005064"/>
            <a:ext cx="1753314" cy="878609"/>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Which Cleopatra do we care about?</a:t>
            </a:r>
            <a:endParaRPr lang="en-GB" dirty="0"/>
          </a:p>
        </p:txBody>
      </p:sp>
      <p:pic>
        <p:nvPicPr>
          <p:cNvPr id="40962" name="Picture 2" descr="http://cdni.condenast.co.uk/592x888/a_c/cleopatra_glamour_3jun13_PR_b_592x888.jpg"/>
          <p:cNvPicPr>
            <a:picLocks noGrp="1" noChangeAspect="1" noChangeArrowheads="1"/>
          </p:cNvPicPr>
          <p:nvPr>
            <p:ph sz="quarter" idx="1"/>
          </p:nvPr>
        </p:nvPicPr>
        <p:blipFill>
          <a:blip r:embed="rId2" cstate="print"/>
          <a:srcRect/>
          <a:stretch>
            <a:fillRect/>
          </a:stretch>
        </p:blipFill>
        <p:spPr bwMode="auto">
          <a:xfrm>
            <a:off x="395536" y="4005064"/>
            <a:ext cx="1680187" cy="2520280"/>
          </a:xfrm>
          <a:prstGeom prst="rect">
            <a:avLst/>
          </a:prstGeom>
          <a:noFill/>
        </p:spPr>
      </p:pic>
      <p:pic>
        <p:nvPicPr>
          <p:cNvPr id="40964" name="Picture 4" descr="http://upload.wikimedia.org/wikipedia/commons/8/8d/Il_guercino,_morte_di_cleopatra.JPG"/>
          <p:cNvPicPr>
            <a:picLocks noChangeAspect="1" noChangeArrowheads="1"/>
          </p:cNvPicPr>
          <p:nvPr/>
        </p:nvPicPr>
        <p:blipFill>
          <a:blip r:embed="rId3" cstate="print"/>
          <a:srcRect/>
          <a:stretch>
            <a:fillRect/>
          </a:stretch>
        </p:blipFill>
        <p:spPr bwMode="auto">
          <a:xfrm>
            <a:off x="2339752" y="3861048"/>
            <a:ext cx="3628051" cy="2763688"/>
          </a:xfrm>
          <a:prstGeom prst="rect">
            <a:avLst/>
          </a:prstGeom>
          <a:noFill/>
        </p:spPr>
      </p:pic>
      <p:pic>
        <p:nvPicPr>
          <p:cNvPr id="40966" name="Picture 6" descr="http://upload.wikimedia.org/wikipedia/en/3/33/Cleopatra_novel.jpg"/>
          <p:cNvPicPr>
            <a:picLocks noChangeAspect="1" noChangeArrowheads="1"/>
          </p:cNvPicPr>
          <p:nvPr/>
        </p:nvPicPr>
        <p:blipFill>
          <a:blip r:embed="rId4" cstate="print"/>
          <a:srcRect/>
          <a:stretch>
            <a:fillRect/>
          </a:stretch>
        </p:blipFill>
        <p:spPr bwMode="auto">
          <a:xfrm>
            <a:off x="6286500" y="2181224"/>
            <a:ext cx="2857500" cy="4676776"/>
          </a:xfrm>
          <a:prstGeom prst="rect">
            <a:avLst/>
          </a:prstGeom>
          <a:noFill/>
        </p:spPr>
      </p:pic>
      <p:pic>
        <p:nvPicPr>
          <p:cNvPr id="40968" name="Picture 8" descr="http://horrorcultfilms.co.uk/wp-content/uploads/2012/09/Cleopatra-1934-classic-movies-16174083-2166-19892.jpg"/>
          <p:cNvPicPr>
            <a:picLocks noChangeAspect="1" noChangeArrowheads="1"/>
          </p:cNvPicPr>
          <p:nvPr/>
        </p:nvPicPr>
        <p:blipFill>
          <a:blip r:embed="rId5" cstate="print"/>
          <a:srcRect/>
          <a:stretch>
            <a:fillRect/>
          </a:stretch>
        </p:blipFill>
        <p:spPr bwMode="auto">
          <a:xfrm>
            <a:off x="0" y="1052736"/>
            <a:ext cx="3153236" cy="2895562"/>
          </a:xfrm>
          <a:prstGeom prst="rect">
            <a:avLst/>
          </a:prstGeom>
          <a:noFill/>
        </p:spPr>
      </p:pic>
      <p:pic>
        <p:nvPicPr>
          <p:cNvPr id="40970" name="Picture 10" descr="Cleopatra"/>
          <p:cNvPicPr>
            <a:picLocks noChangeAspect="1" noChangeArrowheads="1"/>
          </p:cNvPicPr>
          <p:nvPr/>
        </p:nvPicPr>
        <p:blipFill>
          <a:blip r:embed="rId6" cstate="print"/>
          <a:srcRect/>
          <a:stretch>
            <a:fillRect/>
          </a:stretch>
        </p:blipFill>
        <p:spPr bwMode="auto">
          <a:xfrm>
            <a:off x="2915816" y="1412776"/>
            <a:ext cx="3417987" cy="1625033"/>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err="1" smtClean="0"/>
              <a:t>Hamer</a:t>
            </a:r>
            <a:r>
              <a:rPr lang="en-GB" sz="2400" dirty="0" smtClean="0"/>
              <a:t>, M. 2008. </a:t>
            </a:r>
            <a:r>
              <a:rPr lang="en-GB" sz="2400" i="1" dirty="0" smtClean="0"/>
              <a:t>Signs of Cleopatra: Reading an Icon historically. Exeter: Exeter University Press.</a:t>
            </a:r>
            <a:endParaRPr lang="en-GB" sz="2400" dirty="0"/>
          </a:p>
        </p:txBody>
      </p:sp>
      <p:sp>
        <p:nvSpPr>
          <p:cNvPr id="3" name="Content Placeholder 2"/>
          <p:cNvSpPr>
            <a:spLocks noGrp="1"/>
          </p:cNvSpPr>
          <p:nvPr>
            <p:ph sz="quarter" idx="1"/>
          </p:nvPr>
        </p:nvSpPr>
        <p:spPr/>
        <p:txBody>
          <a:bodyPr/>
          <a:lstStyle/>
          <a:p>
            <a:pPr>
              <a:buNone/>
            </a:pPr>
            <a:r>
              <a:rPr lang="en-GB" dirty="0" smtClean="0"/>
              <a:t>‘This leads me to argue that Cleopatra and her story have the weight of </a:t>
            </a:r>
            <a:r>
              <a:rPr lang="en-GB" dirty="0" err="1" smtClean="0"/>
              <a:t>originary</a:t>
            </a:r>
            <a:r>
              <a:rPr lang="en-GB" dirty="0" smtClean="0"/>
              <a:t> myth in Western Culture: and, used in metaphor, they are specially disposed to illumine the place of women in the social order. They are charged with the power to generate fantasy as a function of their historical positioning. Stories that account for the status quo are spun out of them’ – page xv</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quarter" idx="1"/>
          </p:nvPr>
        </p:nvSpPr>
        <p:spPr/>
        <p:txBody>
          <a:bodyPr/>
          <a:lstStyle/>
          <a:p>
            <a:r>
              <a:rPr lang="en-US" dirty="0" smtClean="0"/>
              <a:t>Roller, D. W. (2010). </a:t>
            </a:r>
            <a:r>
              <a:rPr lang="en-US" i="1" dirty="0" smtClean="0"/>
              <a:t>Cleopatra: A biography</a:t>
            </a:r>
            <a:r>
              <a:rPr lang="en-US" dirty="0" smtClean="0"/>
              <a:t>. Oxford: Oxford University Press</a:t>
            </a:r>
            <a:r>
              <a:rPr lang="en-US" dirty="0" smtClean="0"/>
              <a:t>.</a:t>
            </a:r>
          </a:p>
          <a:p>
            <a:r>
              <a:rPr lang="en-US" dirty="0" smtClean="0"/>
              <a:t>Ashton, S.-A. (2008). </a:t>
            </a:r>
            <a:r>
              <a:rPr lang="en-US" i="1" dirty="0" smtClean="0"/>
              <a:t>Cleopatra and Egypt</a:t>
            </a:r>
            <a:r>
              <a:rPr lang="en-US" dirty="0" smtClean="0"/>
              <a:t>. Malden, MA: Blackwell Pub.</a:t>
            </a:r>
          </a:p>
          <a:p>
            <a:pPr>
              <a:buNone/>
            </a:pPr>
            <a:r>
              <a:rPr lang="en-US" dirty="0" smtClean="0"/>
              <a:t/>
            </a:r>
            <a:br>
              <a:rPr lang="en-US" dirty="0" smtClean="0"/>
            </a:b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1328</TotalTime>
  <Words>630</Words>
  <Application>Microsoft Office PowerPoint</Application>
  <PresentationFormat>On-screen Show (4:3)</PresentationFormat>
  <Paragraphs>51</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Civic</vt:lpstr>
      <vt:lpstr>What makes Civilisation?</vt:lpstr>
      <vt:lpstr>Modern Images</vt:lpstr>
      <vt:lpstr>Orientalising gaze?</vt:lpstr>
      <vt:lpstr>Who are these men?</vt:lpstr>
      <vt:lpstr>Images of Cleopatra</vt:lpstr>
      <vt:lpstr>Slide 6</vt:lpstr>
      <vt:lpstr>Who was Cleopatra?</vt:lpstr>
      <vt:lpstr>Useful information</vt:lpstr>
      <vt:lpstr>Cleopatra’s Family Tree</vt:lpstr>
      <vt:lpstr>Father’s Family Tree</vt:lpstr>
      <vt:lpstr>Was Cleopatra illegitimate? </vt:lpstr>
      <vt:lpstr>Cleopatra’s Mother (Roller 2010: 165-6)</vt:lpstr>
      <vt:lpstr>Mother’s (?) Family Tree</vt:lpstr>
      <vt:lpstr>Slide 14</vt:lpstr>
      <vt:lpstr>Cleopatra’s marriages</vt:lpstr>
      <vt:lpstr>Does it matter?</vt:lpstr>
      <vt:lpstr>Which Cleopatra do we care about?</vt:lpstr>
      <vt:lpstr>Which Cleopatra do we care about?</vt:lpstr>
      <vt:lpstr>Hamer, M. 2008. Signs of Cleopatra: Reading an Icon historically. Exeter: Exeter University Press.</vt:lpstr>
      <vt:lpstr>Reading</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Kyle</dc:creator>
  <cp:lastModifiedBy>Kyle</cp:lastModifiedBy>
  <cp:revision>9</cp:revision>
  <dcterms:created xsi:type="dcterms:W3CDTF">2014-11-29T19:33:15Z</dcterms:created>
  <dcterms:modified xsi:type="dcterms:W3CDTF">2014-11-30T18:50:06Z</dcterms:modified>
</cp:coreProperties>
</file>