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84" r:id="rId5"/>
    <p:sldId id="273" r:id="rId6"/>
    <p:sldId id="257" r:id="rId7"/>
    <p:sldId id="283" r:id="rId8"/>
    <p:sldId id="280" r:id="rId9"/>
    <p:sldId id="281" r:id="rId10"/>
    <p:sldId id="276" r:id="rId11"/>
    <p:sldId id="259" r:id="rId12"/>
    <p:sldId id="267" r:id="rId13"/>
    <p:sldId id="268" r:id="rId14"/>
    <p:sldId id="264" r:id="rId15"/>
    <p:sldId id="260" r:id="rId16"/>
    <p:sldId id="262" r:id="rId17"/>
    <p:sldId id="261" r:id="rId18"/>
    <p:sldId id="270" r:id="rId19"/>
    <p:sldId id="274" r:id="rId20"/>
    <p:sldId id="272" r:id="rId21"/>
    <p:sldId id="286" r:id="rId22"/>
    <p:sldId id="288" r:id="rId23"/>
    <p:sldId id="282" r:id="rId24"/>
    <p:sldId id="263"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BB439-3960-412A-9E8F-A421998402A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5467E39-E097-4F95-9026-26E8BE26C29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646AED9-9443-4FC1-90FF-536E5C6DF318}"/>
              </a:ext>
            </a:extLst>
          </p:cNvPr>
          <p:cNvSpPr>
            <a:spLocks noGrp="1"/>
          </p:cNvSpPr>
          <p:nvPr>
            <p:ph type="dt" sz="half" idx="10"/>
          </p:nvPr>
        </p:nvSpPr>
        <p:spPr/>
        <p:txBody>
          <a:bodyPr/>
          <a:lstStyle/>
          <a:p>
            <a:fld id="{017FBDF6-C321-45B5-BADF-188A8BBC8778}" type="datetimeFigureOut">
              <a:rPr lang="en-GB" smtClean="0"/>
              <a:t>31/08/2020</a:t>
            </a:fld>
            <a:endParaRPr lang="en-GB"/>
          </a:p>
        </p:txBody>
      </p:sp>
      <p:sp>
        <p:nvSpPr>
          <p:cNvPr id="5" name="Footer Placeholder 4">
            <a:extLst>
              <a:ext uri="{FF2B5EF4-FFF2-40B4-BE49-F238E27FC236}">
                <a16:creationId xmlns:a16="http://schemas.microsoft.com/office/drawing/2014/main" id="{21CAA3B0-E10E-4B86-8A7B-41D0266AC9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33776F-9987-412C-8CF3-E6E52C7FAF85}"/>
              </a:ext>
            </a:extLst>
          </p:cNvPr>
          <p:cNvSpPr>
            <a:spLocks noGrp="1"/>
          </p:cNvSpPr>
          <p:nvPr>
            <p:ph type="sldNum" sz="quarter" idx="12"/>
          </p:nvPr>
        </p:nvSpPr>
        <p:spPr/>
        <p:txBody>
          <a:bodyPr/>
          <a:lstStyle/>
          <a:p>
            <a:fld id="{6528D6D9-A952-4F2D-A0B1-359B450FBE49}" type="slidenum">
              <a:rPr lang="en-GB" smtClean="0"/>
              <a:t>‹#›</a:t>
            </a:fld>
            <a:endParaRPr lang="en-GB"/>
          </a:p>
        </p:txBody>
      </p:sp>
    </p:spTree>
    <p:extLst>
      <p:ext uri="{BB962C8B-B14F-4D97-AF65-F5344CB8AC3E}">
        <p14:creationId xmlns:p14="http://schemas.microsoft.com/office/powerpoint/2010/main" val="4735922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72A22-5331-4ABB-AAB2-4EE7D161A1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FCDC30B-8211-43B0-8984-D0E10EBB556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4AC5BC-6CA8-4B13-BD4F-4041EF760C01}"/>
              </a:ext>
            </a:extLst>
          </p:cNvPr>
          <p:cNvSpPr>
            <a:spLocks noGrp="1"/>
          </p:cNvSpPr>
          <p:nvPr>
            <p:ph type="dt" sz="half" idx="10"/>
          </p:nvPr>
        </p:nvSpPr>
        <p:spPr/>
        <p:txBody>
          <a:bodyPr/>
          <a:lstStyle/>
          <a:p>
            <a:fld id="{017FBDF6-C321-45B5-BADF-188A8BBC8778}" type="datetimeFigureOut">
              <a:rPr lang="en-GB" smtClean="0"/>
              <a:t>31/08/2020</a:t>
            </a:fld>
            <a:endParaRPr lang="en-GB"/>
          </a:p>
        </p:txBody>
      </p:sp>
      <p:sp>
        <p:nvSpPr>
          <p:cNvPr id="5" name="Footer Placeholder 4">
            <a:extLst>
              <a:ext uri="{FF2B5EF4-FFF2-40B4-BE49-F238E27FC236}">
                <a16:creationId xmlns:a16="http://schemas.microsoft.com/office/drawing/2014/main" id="{2CF73CCE-4C20-48B7-9D62-4AE95FC815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769F40-475D-4E34-BB94-E2700681AB16}"/>
              </a:ext>
            </a:extLst>
          </p:cNvPr>
          <p:cNvSpPr>
            <a:spLocks noGrp="1"/>
          </p:cNvSpPr>
          <p:nvPr>
            <p:ph type="sldNum" sz="quarter" idx="12"/>
          </p:nvPr>
        </p:nvSpPr>
        <p:spPr/>
        <p:txBody>
          <a:bodyPr/>
          <a:lstStyle/>
          <a:p>
            <a:fld id="{6528D6D9-A952-4F2D-A0B1-359B450FBE49}" type="slidenum">
              <a:rPr lang="en-GB" smtClean="0"/>
              <a:t>‹#›</a:t>
            </a:fld>
            <a:endParaRPr lang="en-GB"/>
          </a:p>
        </p:txBody>
      </p:sp>
    </p:spTree>
    <p:extLst>
      <p:ext uri="{BB962C8B-B14F-4D97-AF65-F5344CB8AC3E}">
        <p14:creationId xmlns:p14="http://schemas.microsoft.com/office/powerpoint/2010/main" val="2122906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D228B-23EE-4D10-95FA-AB42EC5573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98AAEA9-F0D6-4F25-B55C-8673119D11D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3AD3292-9B21-4BE2-9A6A-897CF72A783B}"/>
              </a:ext>
            </a:extLst>
          </p:cNvPr>
          <p:cNvSpPr>
            <a:spLocks noGrp="1"/>
          </p:cNvSpPr>
          <p:nvPr>
            <p:ph type="dt" sz="half" idx="10"/>
          </p:nvPr>
        </p:nvSpPr>
        <p:spPr/>
        <p:txBody>
          <a:bodyPr/>
          <a:lstStyle/>
          <a:p>
            <a:fld id="{017FBDF6-C321-45B5-BADF-188A8BBC8778}" type="datetimeFigureOut">
              <a:rPr lang="en-GB" smtClean="0"/>
              <a:t>31/08/2020</a:t>
            </a:fld>
            <a:endParaRPr lang="en-GB"/>
          </a:p>
        </p:txBody>
      </p:sp>
      <p:sp>
        <p:nvSpPr>
          <p:cNvPr id="5" name="Footer Placeholder 4">
            <a:extLst>
              <a:ext uri="{FF2B5EF4-FFF2-40B4-BE49-F238E27FC236}">
                <a16:creationId xmlns:a16="http://schemas.microsoft.com/office/drawing/2014/main" id="{4DE49C1F-3B8D-4EB9-8052-567C216CF1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48E6FA-A20E-48D5-AD99-E90521EFF607}"/>
              </a:ext>
            </a:extLst>
          </p:cNvPr>
          <p:cNvSpPr>
            <a:spLocks noGrp="1"/>
          </p:cNvSpPr>
          <p:nvPr>
            <p:ph type="sldNum" sz="quarter" idx="12"/>
          </p:nvPr>
        </p:nvSpPr>
        <p:spPr/>
        <p:txBody>
          <a:bodyPr/>
          <a:lstStyle/>
          <a:p>
            <a:fld id="{6528D6D9-A952-4F2D-A0B1-359B450FBE49}" type="slidenum">
              <a:rPr lang="en-GB" smtClean="0"/>
              <a:t>‹#›</a:t>
            </a:fld>
            <a:endParaRPr lang="en-GB"/>
          </a:p>
        </p:txBody>
      </p:sp>
    </p:spTree>
    <p:extLst>
      <p:ext uri="{BB962C8B-B14F-4D97-AF65-F5344CB8AC3E}">
        <p14:creationId xmlns:p14="http://schemas.microsoft.com/office/powerpoint/2010/main" val="41035230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0C8B5-3084-42EB-8B03-60825683C4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184255-BF4F-4FA4-9377-2763C405522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6D2622B-E8A8-4134-BED0-7C24D4E0FB2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3E5F99E-E5C5-4B14-999D-97DCBC5E8788}"/>
              </a:ext>
            </a:extLst>
          </p:cNvPr>
          <p:cNvSpPr>
            <a:spLocks noGrp="1"/>
          </p:cNvSpPr>
          <p:nvPr>
            <p:ph type="dt" sz="half" idx="10"/>
          </p:nvPr>
        </p:nvSpPr>
        <p:spPr/>
        <p:txBody>
          <a:bodyPr/>
          <a:lstStyle/>
          <a:p>
            <a:fld id="{017FBDF6-C321-45B5-BADF-188A8BBC8778}" type="datetimeFigureOut">
              <a:rPr lang="en-GB" smtClean="0"/>
              <a:t>31/08/2020</a:t>
            </a:fld>
            <a:endParaRPr lang="en-GB"/>
          </a:p>
        </p:txBody>
      </p:sp>
      <p:sp>
        <p:nvSpPr>
          <p:cNvPr id="6" name="Footer Placeholder 5">
            <a:extLst>
              <a:ext uri="{FF2B5EF4-FFF2-40B4-BE49-F238E27FC236}">
                <a16:creationId xmlns:a16="http://schemas.microsoft.com/office/drawing/2014/main" id="{48E03B72-FCA5-44D5-9FB3-426BA4957A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42F96A-00BE-402A-BE41-A7B2E94430B7}"/>
              </a:ext>
            </a:extLst>
          </p:cNvPr>
          <p:cNvSpPr>
            <a:spLocks noGrp="1"/>
          </p:cNvSpPr>
          <p:nvPr>
            <p:ph type="sldNum" sz="quarter" idx="12"/>
          </p:nvPr>
        </p:nvSpPr>
        <p:spPr/>
        <p:txBody>
          <a:bodyPr/>
          <a:lstStyle/>
          <a:p>
            <a:fld id="{6528D6D9-A952-4F2D-A0B1-359B450FBE49}" type="slidenum">
              <a:rPr lang="en-GB" smtClean="0"/>
              <a:t>‹#›</a:t>
            </a:fld>
            <a:endParaRPr lang="en-GB"/>
          </a:p>
        </p:txBody>
      </p:sp>
    </p:spTree>
    <p:extLst>
      <p:ext uri="{BB962C8B-B14F-4D97-AF65-F5344CB8AC3E}">
        <p14:creationId xmlns:p14="http://schemas.microsoft.com/office/powerpoint/2010/main" val="3535651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6E602-9086-4FD3-A6C3-A46B128317B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7897410-5B4C-4215-8579-5E8C47F2BC8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808678C-4DAA-46BA-BC79-18AB3236FDB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75A82BD-C16E-4681-BD3B-5A3D82BAB4A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23F368-E090-42D7-8756-80E0F2AE62C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C24C26E-847C-44A2-AAA2-2462804F0718}"/>
              </a:ext>
            </a:extLst>
          </p:cNvPr>
          <p:cNvSpPr>
            <a:spLocks noGrp="1"/>
          </p:cNvSpPr>
          <p:nvPr>
            <p:ph type="dt" sz="half" idx="10"/>
          </p:nvPr>
        </p:nvSpPr>
        <p:spPr/>
        <p:txBody>
          <a:bodyPr/>
          <a:lstStyle/>
          <a:p>
            <a:fld id="{017FBDF6-C321-45B5-BADF-188A8BBC8778}" type="datetimeFigureOut">
              <a:rPr lang="en-GB" smtClean="0"/>
              <a:t>31/08/2020</a:t>
            </a:fld>
            <a:endParaRPr lang="en-GB"/>
          </a:p>
        </p:txBody>
      </p:sp>
      <p:sp>
        <p:nvSpPr>
          <p:cNvPr id="8" name="Footer Placeholder 7">
            <a:extLst>
              <a:ext uri="{FF2B5EF4-FFF2-40B4-BE49-F238E27FC236}">
                <a16:creationId xmlns:a16="http://schemas.microsoft.com/office/drawing/2014/main" id="{6B1DF6A8-FD0D-4201-BBBC-C64C239B72F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5DDC26B-1FD6-46FD-B014-3D08CD27D6FB}"/>
              </a:ext>
            </a:extLst>
          </p:cNvPr>
          <p:cNvSpPr>
            <a:spLocks noGrp="1"/>
          </p:cNvSpPr>
          <p:nvPr>
            <p:ph type="sldNum" sz="quarter" idx="12"/>
          </p:nvPr>
        </p:nvSpPr>
        <p:spPr/>
        <p:txBody>
          <a:bodyPr/>
          <a:lstStyle/>
          <a:p>
            <a:fld id="{6528D6D9-A952-4F2D-A0B1-359B450FBE49}" type="slidenum">
              <a:rPr lang="en-GB" smtClean="0"/>
              <a:t>‹#›</a:t>
            </a:fld>
            <a:endParaRPr lang="en-GB"/>
          </a:p>
        </p:txBody>
      </p:sp>
    </p:spTree>
    <p:extLst>
      <p:ext uri="{BB962C8B-B14F-4D97-AF65-F5344CB8AC3E}">
        <p14:creationId xmlns:p14="http://schemas.microsoft.com/office/powerpoint/2010/main" val="2452207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CF27D-05A4-4D5D-8630-F6BDBA766C5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4F4D57D-AAA7-4CE4-9845-BBA5CB7C2CED}"/>
              </a:ext>
            </a:extLst>
          </p:cNvPr>
          <p:cNvSpPr>
            <a:spLocks noGrp="1"/>
          </p:cNvSpPr>
          <p:nvPr>
            <p:ph type="dt" sz="half" idx="10"/>
          </p:nvPr>
        </p:nvSpPr>
        <p:spPr/>
        <p:txBody>
          <a:bodyPr/>
          <a:lstStyle/>
          <a:p>
            <a:fld id="{017FBDF6-C321-45B5-BADF-188A8BBC8778}" type="datetimeFigureOut">
              <a:rPr lang="en-GB" smtClean="0"/>
              <a:t>31/08/2020</a:t>
            </a:fld>
            <a:endParaRPr lang="en-GB"/>
          </a:p>
        </p:txBody>
      </p:sp>
      <p:sp>
        <p:nvSpPr>
          <p:cNvPr id="4" name="Footer Placeholder 3">
            <a:extLst>
              <a:ext uri="{FF2B5EF4-FFF2-40B4-BE49-F238E27FC236}">
                <a16:creationId xmlns:a16="http://schemas.microsoft.com/office/drawing/2014/main" id="{A3496142-8C4E-4C2C-9B3B-91025CC661B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E4710B0-EBFA-4856-B581-FB80B9AA05F8}"/>
              </a:ext>
            </a:extLst>
          </p:cNvPr>
          <p:cNvSpPr>
            <a:spLocks noGrp="1"/>
          </p:cNvSpPr>
          <p:nvPr>
            <p:ph type="sldNum" sz="quarter" idx="12"/>
          </p:nvPr>
        </p:nvSpPr>
        <p:spPr/>
        <p:txBody>
          <a:bodyPr/>
          <a:lstStyle/>
          <a:p>
            <a:fld id="{6528D6D9-A952-4F2D-A0B1-359B450FBE49}" type="slidenum">
              <a:rPr lang="en-GB" smtClean="0"/>
              <a:t>‹#›</a:t>
            </a:fld>
            <a:endParaRPr lang="en-GB"/>
          </a:p>
        </p:txBody>
      </p:sp>
    </p:spTree>
    <p:extLst>
      <p:ext uri="{BB962C8B-B14F-4D97-AF65-F5344CB8AC3E}">
        <p14:creationId xmlns:p14="http://schemas.microsoft.com/office/powerpoint/2010/main" val="12226462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32E8487-6B94-4162-A63A-84789C9CEB6C}"/>
              </a:ext>
            </a:extLst>
          </p:cNvPr>
          <p:cNvSpPr>
            <a:spLocks noGrp="1"/>
          </p:cNvSpPr>
          <p:nvPr>
            <p:ph type="dt" sz="half" idx="10"/>
          </p:nvPr>
        </p:nvSpPr>
        <p:spPr/>
        <p:txBody>
          <a:bodyPr/>
          <a:lstStyle/>
          <a:p>
            <a:fld id="{017FBDF6-C321-45B5-BADF-188A8BBC8778}" type="datetimeFigureOut">
              <a:rPr lang="en-GB" smtClean="0"/>
              <a:t>31/08/2020</a:t>
            </a:fld>
            <a:endParaRPr lang="en-GB"/>
          </a:p>
        </p:txBody>
      </p:sp>
      <p:sp>
        <p:nvSpPr>
          <p:cNvPr id="3" name="Footer Placeholder 2">
            <a:extLst>
              <a:ext uri="{FF2B5EF4-FFF2-40B4-BE49-F238E27FC236}">
                <a16:creationId xmlns:a16="http://schemas.microsoft.com/office/drawing/2014/main" id="{66CB0061-DC52-4375-B55A-C32EA3B23D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8CDDD65-0849-4B39-962D-4179C1BAAC8B}"/>
              </a:ext>
            </a:extLst>
          </p:cNvPr>
          <p:cNvSpPr>
            <a:spLocks noGrp="1"/>
          </p:cNvSpPr>
          <p:nvPr>
            <p:ph type="sldNum" sz="quarter" idx="12"/>
          </p:nvPr>
        </p:nvSpPr>
        <p:spPr/>
        <p:txBody>
          <a:bodyPr/>
          <a:lstStyle/>
          <a:p>
            <a:fld id="{6528D6D9-A952-4F2D-A0B1-359B450FBE49}" type="slidenum">
              <a:rPr lang="en-GB" smtClean="0"/>
              <a:t>‹#›</a:t>
            </a:fld>
            <a:endParaRPr lang="en-GB"/>
          </a:p>
        </p:txBody>
      </p:sp>
    </p:spTree>
    <p:extLst>
      <p:ext uri="{BB962C8B-B14F-4D97-AF65-F5344CB8AC3E}">
        <p14:creationId xmlns:p14="http://schemas.microsoft.com/office/powerpoint/2010/main" val="29876218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071E5-2831-45F3-A218-ED8FE067BD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2337E5A-ED14-43D4-B27A-C3DB307F0F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E5272F2-C1EC-4DBB-A335-622ED5B8A8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33AD87-F51B-45B0-83C6-3A21ED25E58E}"/>
              </a:ext>
            </a:extLst>
          </p:cNvPr>
          <p:cNvSpPr>
            <a:spLocks noGrp="1"/>
          </p:cNvSpPr>
          <p:nvPr>
            <p:ph type="dt" sz="half" idx="10"/>
          </p:nvPr>
        </p:nvSpPr>
        <p:spPr/>
        <p:txBody>
          <a:bodyPr/>
          <a:lstStyle/>
          <a:p>
            <a:fld id="{017FBDF6-C321-45B5-BADF-188A8BBC8778}" type="datetimeFigureOut">
              <a:rPr lang="en-GB" smtClean="0"/>
              <a:t>31/08/2020</a:t>
            </a:fld>
            <a:endParaRPr lang="en-GB"/>
          </a:p>
        </p:txBody>
      </p:sp>
      <p:sp>
        <p:nvSpPr>
          <p:cNvPr id="6" name="Footer Placeholder 5">
            <a:extLst>
              <a:ext uri="{FF2B5EF4-FFF2-40B4-BE49-F238E27FC236}">
                <a16:creationId xmlns:a16="http://schemas.microsoft.com/office/drawing/2014/main" id="{F1977904-25AE-452D-9A29-B669147873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E2A6C5-9068-46DC-803F-573616954BDE}"/>
              </a:ext>
            </a:extLst>
          </p:cNvPr>
          <p:cNvSpPr>
            <a:spLocks noGrp="1"/>
          </p:cNvSpPr>
          <p:nvPr>
            <p:ph type="sldNum" sz="quarter" idx="12"/>
          </p:nvPr>
        </p:nvSpPr>
        <p:spPr/>
        <p:txBody>
          <a:bodyPr/>
          <a:lstStyle/>
          <a:p>
            <a:fld id="{6528D6D9-A952-4F2D-A0B1-359B450FBE49}" type="slidenum">
              <a:rPr lang="en-GB" smtClean="0"/>
              <a:t>‹#›</a:t>
            </a:fld>
            <a:endParaRPr lang="en-GB"/>
          </a:p>
        </p:txBody>
      </p:sp>
    </p:spTree>
    <p:extLst>
      <p:ext uri="{BB962C8B-B14F-4D97-AF65-F5344CB8AC3E}">
        <p14:creationId xmlns:p14="http://schemas.microsoft.com/office/powerpoint/2010/main" val="2194679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E6823-4864-4483-850A-2809FAFC3E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FF3ADAA-5829-49BB-B450-7BAC0F4D3EC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3923F78-76A0-453B-81A2-28AEEBF950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9E94478-E329-4000-9822-B7CC41BE8E30}"/>
              </a:ext>
            </a:extLst>
          </p:cNvPr>
          <p:cNvSpPr>
            <a:spLocks noGrp="1"/>
          </p:cNvSpPr>
          <p:nvPr>
            <p:ph type="dt" sz="half" idx="10"/>
          </p:nvPr>
        </p:nvSpPr>
        <p:spPr/>
        <p:txBody>
          <a:bodyPr/>
          <a:lstStyle/>
          <a:p>
            <a:fld id="{017FBDF6-C321-45B5-BADF-188A8BBC8778}" type="datetimeFigureOut">
              <a:rPr lang="en-GB" smtClean="0"/>
              <a:t>31/08/2020</a:t>
            </a:fld>
            <a:endParaRPr lang="en-GB"/>
          </a:p>
        </p:txBody>
      </p:sp>
      <p:sp>
        <p:nvSpPr>
          <p:cNvPr id="6" name="Footer Placeholder 5">
            <a:extLst>
              <a:ext uri="{FF2B5EF4-FFF2-40B4-BE49-F238E27FC236}">
                <a16:creationId xmlns:a16="http://schemas.microsoft.com/office/drawing/2014/main" id="{54450508-AB14-4B72-A3A1-0FD9C2C067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A2837B-E6FB-4CC4-ABDA-EABC7CB7DA49}"/>
              </a:ext>
            </a:extLst>
          </p:cNvPr>
          <p:cNvSpPr>
            <a:spLocks noGrp="1"/>
          </p:cNvSpPr>
          <p:nvPr>
            <p:ph type="sldNum" sz="quarter" idx="12"/>
          </p:nvPr>
        </p:nvSpPr>
        <p:spPr/>
        <p:txBody>
          <a:bodyPr/>
          <a:lstStyle/>
          <a:p>
            <a:fld id="{6528D6D9-A952-4F2D-A0B1-359B450FBE49}" type="slidenum">
              <a:rPr lang="en-GB" smtClean="0"/>
              <a:t>‹#›</a:t>
            </a:fld>
            <a:endParaRPr lang="en-GB"/>
          </a:p>
        </p:txBody>
      </p:sp>
    </p:spTree>
    <p:extLst>
      <p:ext uri="{BB962C8B-B14F-4D97-AF65-F5344CB8AC3E}">
        <p14:creationId xmlns:p14="http://schemas.microsoft.com/office/powerpoint/2010/main" val="11665490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AFDC0-8B39-4412-9AF9-289AE499ED3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1C656A-C4B2-4BF3-88AC-649B39F3FFB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7AB4D8-657A-4BFD-80D0-EC8EC0278DD2}"/>
              </a:ext>
            </a:extLst>
          </p:cNvPr>
          <p:cNvSpPr>
            <a:spLocks noGrp="1"/>
          </p:cNvSpPr>
          <p:nvPr>
            <p:ph type="dt" sz="half" idx="10"/>
          </p:nvPr>
        </p:nvSpPr>
        <p:spPr/>
        <p:txBody>
          <a:bodyPr/>
          <a:lstStyle/>
          <a:p>
            <a:fld id="{017FBDF6-C321-45B5-BADF-188A8BBC8778}" type="datetimeFigureOut">
              <a:rPr lang="en-GB" smtClean="0"/>
              <a:t>31/08/2020</a:t>
            </a:fld>
            <a:endParaRPr lang="en-GB"/>
          </a:p>
        </p:txBody>
      </p:sp>
      <p:sp>
        <p:nvSpPr>
          <p:cNvPr id="5" name="Footer Placeholder 4">
            <a:extLst>
              <a:ext uri="{FF2B5EF4-FFF2-40B4-BE49-F238E27FC236}">
                <a16:creationId xmlns:a16="http://schemas.microsoft.com/office/drawing/2014/main" id="{6F1345E3-E786-4FA3-B852-E1A8BA2F31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7F8530-3837-4C16-AADC-711F12EDAAD4}"/>
              </a:ext>
            </a:extLst>
          </p:cNvPr>
          <p:cNvSpPr>
            <a:spLocks noGrp="1"/>
          </p:cNvSpPr>
          <p:nvPr>
            <p:ph type="sldNum" sz="quarter" idx="12"/>
          </p:nvPr>
        </p:nvSpPr>
        <p:spPr/>
        <p:txBody>
          <a:bodyPr/>
          <a:lstStyle/>
          <a:p>
            <a:fld id="{6528D6D9-A952-4F2D-A0B1-359B450FBE49}" type="slidenum">
              <a:rPr lang="en-GB" smtClean="0"/>
              <a:t>‹#›</a:t>
            </a:fld>
            <a:endParaRPr lang="en-GB"/>
          </a:p>
        </p:txBody>
      </p:sp>
    </p:spTree>
    <p:extLst>
      <p:ext uri="{BB962C8B-B14F-4D97-AF65-F5344CB8AC3E}">
        <p14:creationId xmlns:p14="http://schemas.microsoft.com/office/powerpoint/2010/main" val="31072749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06EF96A-1D33-462D-B9D9-E676E5176AA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997B40E-34B2-4E6B-AB05-60E62B9BB60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F46732-618C-4A6F-A30D-32129C4F8AEA}"/>
              </a:ext>
            </a:extLst>
          </p:cNvPr>
          <p:cNvSpPr>
            <a:spLocks noGrp="1"/>
          </p:cNvSpPr>
          <p:nvPr>
            <p:ph type="dt" sz="half" idx="10"/>
          </p:nvPr>
        </p:nvSpPr>
        <p:spPr/>
        <p:txBody>
          <a:bodyPr/>
          <a:lstStyle/>
          <a:p>
            <a:fld id="{017FBDF6-C321-45B5-BADF-188A8BBC8778}" type="datetimeFigureOut">
              <a:rPr lang="en-GB" smtClean="0"/>
              <a:t>31/08/2020</a:t>
            </a:fld>
            <a:endParaRPr lang="en-GB"/>
          </a:p>
        </p:txBody>
      </p:sp>
      <p:sp>
        <p:nvSpPr>
          <p:cNvPr id="5" name="Footer Placeholder 4">
            <a:extLst>
              <a:ext uri="{FF2B5EF4-FFF2-40B4-BE49-F238E27FC236}">
                <a16:creationId xmlns:a16="http://schemas.microsoft.com/office/drawing/2014/main" id="{66F0CBC4-7DBD-4E12-AE94-2148B9C639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BF8887-FF80-408C-87E3-7465D6893845}"/>
              </a:ext>
            </a:extLst>
          </p:cNvPr>
          <p:cNvSpPr>
            <a:spLocks noGrp="1"/>
          </p:cNvSpPr>
          <p:nvPr>
            <p:ph type="sldNum" sz="quarter" idx="12"/>
          </p:nvPr>
        </p:nvSpPr>
        <p:spPr/>
        <p:txBody>
          <a:bodyPr/>
          <a:lstStyle/>
          <a:p>
            <a:fld id="{6528D6D9-A952-4F2D-A0B1-359B450FBE49}" type="slidenum">
              <a:rPr lang="en-GB" smtClean="0"/>
              <a:t>‹#›</a:t>
            </a:fld>
            <a:endParaRPr lang="en-GB"/>
          </a:p>
        </p:txBody>
      </p:sp>
    </p:spTree>
    <p:extLst>
      <p:ext uri="{BB962C8B-B14F-4D97-AF65-F5344CB8AC3E}">
        <p14:creationId xmlns:p14="http://schemas.microsoft.com/office/powerpoint/2010/main" val="6306208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B54B9BA-84AC-4B62-A018-D50E05D1F0F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AB7E699-EE94-4D9D-ADBA-42CFB8DF3CC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B832A8-C6C9-4F79-B147-53A89CD1EC6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17FBDF6-C321-45B5-BADF-188A8BBC8778}" type="datetimeFigureOut">
              <a:rPr lang="en-GB" smtClean="0"/>
              <a:t>31/08/2020</a:t>
            </a:fld>
            <a:endParaRPr lang="en-GB"/>
          </a:p>
        </p:txBody>
      </p:sp>
      <p:sp>
        <p:nvSpPr>
          <p:cNvPr id="5" name="Footer Placeholder 4">
            <a:extLst>
              <a:ext uri="{FF2B5EF4-FFF2-40B4-BE49-F238E27FC236}">
                <a16:creationId xmlns:a16="http://schemas.microsoft.com/office/drawing/2014/main" id="{D9017CF2-5F3D-40AE-AC34-87330AABEEB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8836706-A935-4176-9257-987416AD648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528D6D9-A952-4F2D-A0B1-359B450FBE49}" type="slidenum">
              <a:rPr lang="en-GB" smtClean="0"/>
              <a:t>‹#›</a:t>
            </a:fld>
            <a:endParaRPr lang="en-GB"/>
          </a:p>
        </p:txBody>
      </p:sp>
    </p:spTree>
    <p:extLst>
      <p:ext uri="{BB962C8B-B14F-4D97-AF65-F5344CB8AC3E}">
        <p14:creationId xmlns:p14="http://schemas.microsoft.com/office/powerpoint/2010/main" val="25060274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BAB4F-E93F-4E5B-A8C9-F94AB87834A7}"/>
              </a:ext>
            </a:extLst>
          </p:cNvPr>
          <p:cNvSpPr>
            <a:spLocks noGrp="1"/>
          </p:cNvSpPr>
          <p:nvPr>
            <p:ph type="title"/>
          </p:nvPr>
        </p:nvSpPr>
        <p:spPr>
          <a:xfrm>
            <a:off x="1240766" y="695804"/>
            <a:ext cx="10184921" cy="2033078"/>
          </a:xfrm>
        </p:spPr>
        <p:txBody>
          <a:bodyPr>
            <a:normAutofit fontScale="90000"/>
          </a:bodyPr>
          <a:lstStyle/>
          <a:p>
            <a:pPr algn="ctr"/>
            <a:r>
              <a:rPr lang="en-US" sz="5300" b="1">
                <a:cs typeface="Calibri Light"/>
              </a:rPr>
              <a:t>Public Health Policy </a:t>
            </a:r>
            <a:r>
              <a:rPr lang="en-US" sz="5300" dirty="0">
                <a:latin typeface="+mn-lt"/>
                <a:ea typeface="+mj-lt"/>
                <a:cs typeface="+mj-lt"/>
              </a:rPr>
              <a:t>BMHP5013_LON</a:t>
            </a:r>
            <a:endParaRPr lang="en-US" dirty="0">
              <a:latin typeface="+mn-lt"/>
              <a:cs typeface="Calibri Light"/>
            </a:endParaRPr>
          </a:p>
          <a:p>
            <a:pPr algn="ctr"/>
            <a:r>
              <a:rPr lang="en-US" sz="2800" b="1" dirty="0">
                <a:latin typeface="+mn-lt"/>
                <a:cs typeface="Calibri Light"/>
              </a:rPr>
              <a:t>Lecturer: Barbara </a:t>
            </a:r>
            <a:r>
              <a:rPr lang="en-US" sz="2800" b="1" dirty="0" err="1">
                <a:latin typeface="+mn-lt"/>
                <a:cs typeface="Calibri Light"/>
              </a:rPr>
              <a:t>Chinyani</a:t>
            </a:r>
            <a:br>
              <a:rPr lang="en-US" sz="2800" b="1">
                <a:cs typeface="Calibri Light"/>
              </a:rPr>
            </a:br>
            <a:r>
              <a:rPr lang="en-US" sz="5300" b="1">
                <a:cs typeface="Calibri Light"/>
              </a:rPr>
              <a:t>Sexual Health </a:t>
            </a:r>
            <a:br>
              <a:rPr lang="en-US" sz="5300" b="1">
                <a:cs typeface="Calibri Light"/>
              </a:rPr>
            </a:br>
            <a:r>
              <a:rPr lang="en-US" sz="5300" b="1">
                <a:cs typeface="Calibri Light"/>
              </a:rPr>
              <a:t>HIV</a:t>
            </a:r>
            <a:br>
              <a:rPr lang="en-US" b="1">
                <a:cs typeface="Calibri Light"/>
              </a:rPr>
            </a:br>
            <a:endParaRPr lang="en-US">
              <a:cs typeface="Calibri Light" panose="020F0302020204030204"/>
            </a:endParaRPr>
          </a:p>
        </p:txBody>
      </p:sp>
      <p:sp>
        <p:nvSpPr>
          <p:cNvPr id="3" name="Content Placeholder 2">
            <a:extLst>
              <a:ext uri="{FF2B5EF4-FFF2-40B4-BE49-F238E27FC236}">
                <a16:creationId xmlns:a16="http://schemas.microsoft.com/office/drawing/2014/main" id="{DD476F98-0A92-4DE7-96A7-0F73446AFC8B}"/>
              </a:ext>
            </a:extLst>
          </p:cNvPr>
          <p:cNvSpPr>
            <a:spLocks noGrp="1"/>
          </p:cNvSpPr>
          <p:nvPr>
            <p:ph sz="half" idx="1"/>
          </p:nvPr>
        </p:nvSpPr>
        <p:spPr>
          <a:xfrm>
            <a:off x="823823" y="2314455"/>
            <a:ext cx="5181600" cy="4351338"/>
          </a:xfrm>
        </p:spPr>
        <p:txBody>
          <a:bodyPr vert="horz" lIns="91440" tIns="45720" rIns="91440" bIns="45720" rtlCol="0" anchor="t">
            <a:normAutofit/>
          </a:bodyPr>
          <a:lstStyle/>
          <a:p>
            <a:pPr marL="0" indent="0">
              <a:buNone/>
            </a:pPr>
            <a:endParaRPr lang="en-US">
              <a:cs typeface="Calibri"/>
            </a:endParaRPr>
          </a:p>
          <a:p>
            <a:pPr marL="0" indent="0">
              <a:buNone/>
            </a:pPr>
            <a:endParaRPr lang="en-US">
              <a:cs typeface="Calibri"/>
            </a:endParaRPr>
          </a:p>
          <a:p>
            <a:pPr marL="0" indent="0">
              <a:buNone/>
            </a:pPr>
            <a:r>
              <a:rPr lang="en-US" b="1" dirty="0">
                <a:cs typeface="Calibri"/>
              </a:rPr>
              <a:t>Charles Maxwell   1814419</a:t>
            </a:r>
          </a:p>
          <a:p>
            <a:pPr marL="0" indent="0">
              <a:buNone/>
            </a:pPr>
            <a:r>
              <a:rPr lang="en-US" b="1" dirty="0">
                <a:cs typeface="Calibri"/>
              </a:rPr>
              <a:t>Evelyn </a:t>
            </a:r>
            <a:r>
              <a:rPr lang="en-US" b="1" dirty="0" err="1">
                <a:cs typeface="Calibri"/>
              </a:rPr>
              <a:t>Gyau</a:t>
            </a:r>
            <a:r>
              <a:rPr lang="en-US" b="1" dirty="0">
                <a:cs typeface="Calibri"/>
              </a:rPr>
              <a:t>           1813708</a:t>
            </a:r>
          </a:p>
          <a:p>
            <a:pPr marL="0" indent="0">
              <a:buNone/>
            </a:pPr>
            <a:r>
              <a:rPr lang="en-US" b="1" dirty="0">
                <a:cs typeface="Calibri"/>
              </a:rPr>
              <a:t>Evelyn Belfon         1812690</a:t>
            </a:r>
          </a:p>
          <a:p>
            <a:pPr marL="0" indent="0">
              <a:buNone/>
            </a:pPr>
            <a:r>
              <a:rPr lang="en-US" b="1" dirty="0">
                <a:cs typeface="Calibri"/>
              </a:rPr>
              <a:t>Kristina </a:t>
            </a:r>
            <a:r>
              <a:rPr lang="en-US" b="1" dirty="0" err="1">
                <a:cs typeface="Calibri"/>
              </a:rPr>
              <a:t>Koleva</a:t>
            </a:r>
            <a:r>
              <a:rPr lang="en-US" b="1" dirty="0">
                <a:cs typeface="Calibri"/>
              </a:rPr>
              <a:t>       1812788</a:t>
            </a:r>
          </a:p>
          <a:p>
            <a:pPr marL="0" indent="0">
              <a:buNone/>
            </a:pPr>
            <a:r>
              <a:rPr lang="en-US" b="1" dirty="0">
                <a:cs typeface="Calibri"/>
              </a:rPr>
              <a:t>Hyacinth Thomas  1810167</a:t>
            </a:r>
          </a:p>
        </p:txBody>
      </p:sp>
      <p:sp>
        <p:nvSpPr>
          <p:cNvPr id="4" name="Content Placeholder 3">
            <a:extLst>
              <a:ext uri="{FF2B5EF4-FFF2-40B4-BE49-F238E27FC236}">
                <a16:creationId xmlns:a16="http://schemas.microsoft.com/office/drawing/2014/main" id="{AB3CC673-8B00-460A-9528-D75DE4F3AD02}"/>
              </a:ext>
            </a:extLst>
          </p:cNvPr>
          <p:cNvSpPr>
            <a:spLocks noGrp="1"/>
          </p:cNvSpPr>
          <p:nvPr>
            <p:ph sz="half" idx="2"/>
          </p:nvPr>
        </p:nvSpPr>
        <p:spPr>
          <a:xfrm>
            <a:off x="5956540" y="3289599"/>
            <a:ext cx="5181600" cy="3016761"/>
          </a:xfrm>
        </p:spPr>
        <p:txBody>
          <a:bodyPr vert="horz" lIns="91440" tIns="45720" rIns="91440" bIns="45720" rtlCol="0" anchor="t">
            <a:normAutofit/>
          </a:bodyPr>
          <a:lstStyle/>
          <a:p>
            <a:pPr marL="0" indent="0">
              <a:buNone/>
            </a:pPr>
            <a:endParaRPr lang="en-US">
              <a:cs typeface="Calibri" panose="020F0502020204030204"/>
            </a:endParaRPr>
          </a:p>
        </p:txBody>
      </p:sp>
      <p:pic>
        <p:nvPicPr>
          <p:cNvPr id="6" name="Picture 5" descr="A picture containing food&#10;&#10;Description automatically generated">
            <a:extLst>
              <a:ext uri="{FF2B5EF4-FFF2-40B4-BE49-F238E27FC236}">
                <a16:creationId xmlns:a16="http://schemas.microsoft.com/office/drawing/2014/main" id="{6DBCAC80-2722-4E76-BD2E-57703A5D6CD4}"/>
              </a:ext>
            </a:extLst>
          </p:cNvPr>
          <p:cNvPicPr>
            <a:picLocks noChangeAspect="1"/>
          </p:cNvPicPr>
          <p:nvPr/>
        </p:nvPicPr>
        <p:blipFill>
          <a:blip r:embed="rId2"/>
          <a:stretch>
            <a:fillRect/>
          </a:stretch>
        </p:blipFill>
        <p:spPr>
          <a:xfrm>
            <a:off x="6117237" y="3426983"/>
            <a:ext cx="5018355" cy="2599771"/>
          </a:xfrm>
          <a:prstGeom prst="rect">
            <a:avLst/>
          </a:prstGeom>
        </p:spPr>
      </p:pic>
    </p:spTree>
    <p:extLst>
      <p:ext uri="{BB962C8B-B14F-4D97-AF65-F5344CB8AC3E}">
        <p14:creationId xmlns:p14="http://schemas.microsoft.com/office/powerpoint/2010/main" val="38423224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5" name="Content Placeholder 4" descr="HIV2020: Learning from people on the frontline of the HIV response ...">
            <a:extLst>
              <a:ext uri="{FF2B5EF4-FFF2-40B4-BE49-F238E27FC236}">
                <a16:creationId xmlns:a16="http://schemas.microsoft.com/office/drawing/2014/main" id="{184C771E-C316-405C-9033-529092CA695B}"/>
              </a:ext>
            </a:extLst>
          </p:cNvPr>
          <p:cNvPicPr>
            <a:picLocks noGrp="1"/>
          </p:cNvPicPr>
          <p:nvPr>
            <p:ph idx="1"/>
          </p:nvPr>
        </p:nvPicPr>
        <p:blipFill rotWithShape="1">
          <a:blip r:embed="rId2">
            <a:extLst>
              <a:ext uri="{28A0092B-C50C-407E-A947-70E740481C1C}">
                <a14:useLocalDpi xmlns:a14="http://schemas.microsoft.com/office/drawing/2010/main" val="0"/>
              </a:ext>
            </a:extLst>
          </a:blip>
          <a:srcRect t="2632" r="1" b="979"/>
          <a:stretch/>
        </p:blipFill>
        <p:spPr bwMode="auto">
          <a:xfrm>
            <a:off x="643467" y="643467"/>
            <a:ext cx="10905066" cy="5571066"/>
          </a:xfrm>
          <a:prstGeom prst="rect">
            <a:avLst/>
          </a:prstGeom>
          <a:noFill/>
        </p:spPr>
      </p:pic>
    </p:spTree>
    <p:extLst>
      <p:ext uri="{BB962C8B-B14F-4D97-AF65-F5344CB8AC3E}">
        <p14:creationId xmlns:p14="http://schemas.microsoft.com/office/powerpoint/2010/main" val="315012274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838200" y="200025"/>
            <a:ext cx="10515600" cy="1085851"/>
          </a:xfrm>
        </p:spPr>
        <p:txBody>
          <a:bodyPr/>
          <a:lstStyle/>
          <a:p>
            <a:pPr algn="ctr"/>
            <a:r>
              <a:rPr lang="en-GB" b="1"/>
              <a:t>Introduction</a:t>
            </a:r>
            <a:endParaRPr lang="en-US"/>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214313" y="1006117"/>
            <a:ext cx="11672887" cy="5573412"/>
          </a:xfrm>
        </p:spPr>
        <p:txBody>
          <a:bodyPr vert="horz" lIns="91440" tIns="45720" rIns="91440" bIns="45720" rtlCol="0" anchor="t">
            <a:normAutofit/>
          </a:bodyPr>
          <a:lstStyle/>
          <a:p>
            <a:r>
              <a:rPr lang="en-GB" b="1" dirty="0">
                <a:cs typeface="Calibri"/>
              </a:rPr>
              <a:t>In Sexual Health, sexually transmitted diseases (STD) is a global epidemic especially HIV/AIDS.</a:t>
            </a:r>
            <a:endParaRPr lang="en-US" b="1" dirty="0"/>
          </a:p>
          <a:p>
            <a:r>
              <a:rPr lang="en-GB" b="1" dirty="0">
                <a:cs typeface="Calibri"/>
              </a:rPr>
              <a:t> As a team, we aim to discuss this topic for this presentation, giving an overview of the disease.</a:t>
            </a:r>
          </a:p>
          <a:p>
            <a:r>
              <a:rPr lang="en-GB" b="1" dirty="0">
                <a:cs typeface="Calibri"/>
              </a:rPr>
              <a:t>We will look at the most affected part of the world, homosexuals and heterosexuals.</a:t>
            </a:r>
            <a:endParaRPr lang="en-GB" b="1" dirty="0"/>
          </a:p>
          <a:p>
            <a:r>
              <a:rPr lang="en-GB" b="1" dirty="0">
                <a:cs typeface="Calibri" panose="020F0502020204030204"/>
              </a:rPr>
              <a:t>HIV/AIDS.</a:t>
            </a:r>
          </a:p>
          <a:p>
            <a:r>
              <a:rPr lang="en-GB" b="1" dirty="0">
                <a:cs typeface="Calibri" panose="020F0502020204030204"/>
              </a:rPr>
              <a:t>Background of the disease.</a:t>
            </a:r>
          </a:p>
          <a:p>
            <a:r>
              <a:rPr lang="en-GB" b="1" dirty="0">
                <a:cs typeface="Calibri" panose="020F0502020204030204"/>
              </a:rPr>
              <a:t>Policies of the disease.</a:t>
            </a:r>
          </a:p>
          <a:p>
            <a:r>
              <a:rPr lang="en-GB" b="1" dirty="0">
                <a:ea typeface="+mn-lt"/>
                <a:cs typeface="+mn-lt"/>
              </a:rPr>
              <a:t>Role of Agencies.</a:t>
            </a:r>
          </a:p>
          <a:p>
            <a:pPr marL="0" indent="0" algn="r">
              <a:buNone/>
            </a:pPr>
            <a:r>
              <a:rPr lang="en-GB" sz="1600" b="1" dirty="0">
                <a:cs typeface="Calibri"/>
              </a:rPr>
              <a:t>Charles Maxwell</a:t>
            </a:r>
          </a:p>
          <a:p>
            <a:pPr marL="0" indent="0" algn="r">
              <a:buNone/>
            </a:pPr>
            <a:endParaRPr lang="en-GB">
              <a:cs typeface="Calibri"/>
            </a:endParaRPr>
          </a:p>
        </p:txBody>
      </p:sp>
    </p:spTree>
    <p:extLst>
      <p:ext uri="{BB962C8B-B14F-4D97-AF65-F5344CB8AC3E}">
        <p14:creationId xmlns:p14="http://schemas.microsoft.com/office/powerpoint/2010/main" val="23154425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34ED8-2146-4B17-872F-B583B10B788C}"/>
              </a:ext>
            </a:extLst>
          </p:cNvPr>
          <p:cNvSpPr>
            <a:spLocks noGrp="1"/>
          </p:cNvSpPr>
          <p:nvPr>
            <p:ph type="title"/>
          </p:nvPr>
        </p:nvSpPr>
        <p:spPr/>
        <p:txBody>
          <a:bodyPr/>
          <a:lstStyle/>
          <a:p>
            <a:pPr algn="ctr"/>
            <a:r>
              <a:rPr lang="en-US" b="1">
                <a:cs typeface="Calibri Light"/>
              </a:rPr>
              <a:t>Introduction (cont'd)</a:t>
            </a:r>
            <a:endParaRPr lang="en-US">
              <a:cs typeface="Calibri Light" panose="020F0302020204030204"/>
            </a:endParaRPr>
          </a:p>
        </p:txBody>
      </p:sp>
      <p:sp>
        <p:nvSpPr>
          <p:cNvPr id="3" name="Content Placeholder 2">
            <a:extLst>
              <a:ext uri="{FF2B5EF4-FFF2-40B4-BE49-F238E27FC236}">
                <a16:creationId xmlns:a16="http://schemas.microsoft.com/office/drawing/2014/main" id="{43912A24-040C-410E-B726-AE167C3CFE81}"/>
              </a:ext>
            </a:extLst>
          </p:cNvPr>
          <p:cNvSpPr>
            <a:spLocks noGrp="1"/>
          </p:cNvSpPr>
          <p:nvPr>
            <p:ph idx="1"/>
          </p:nvPr>
        </p:nvSpPr>
        <p:spPr>
          <a:xfrm>
            <a:off x="464389" y="1494946"/>
            <a:ext cx="10889411" cy="4682017"/>
          </a:xfrm>
        </p:spPr>
        <p:txBody>
          <a:bodyPr vert="horz" lIns="91440" tIns="45720" rIns="91440" bIns="45720" rtlCol="0" anchor="t">
            <a:normAutofit fontScale="92500" lnSpcReduction="20000"/>
          </a:bodyPr>
          <a:lstStyle/>
          <a:p>
            <a:r>
              <a:rPr lang="en-US" b="1" dirty="0">
                <a:ea typeface="+mn-lt"/>
                <a:cs typeface="+mn-lt"/>
              </a:rPr>
              <a:t>Sexual health is an important part of physical and mental health, as well as emotional and social wellbeing. (Sexual Health Promotion - Department of Health, 2020).</a:t>
            </a:r>
          </a:p>
          <a:p>
            <a:r>
              <a:rPr lang="en-US" b="1">
                <a:cs typeface="Calibri"/>
              </a:rPr>
              <a:t>Celebrities</a:t>
            </a:r>
            <a:r>
              <a:rPr lang="en-US" b="1" dirty="0">
                <a:cs typeface="Calibri"/>
              </a:rPr>
              <a:t> who lived or died with HIV/AIDS brought awareness.</a:t>
            </a:r>
          </a:p>
          <a:p>
            <a:r>
              <a:rPr lang="en-US" b="1" dirty="0">
                <a:ea typeface="+mn-lt"/>
                <a:cs typeface="+mn-lt"/>
              </a:rPr>
              <a:t>Causes of </a:t>
            </a:r>
            <a:r>
              <a:rPr lang="en-US" b="1">
                <a:ea typeface="+mn-lt"/>
                <a:cs typeface="+mn-lt"/>
              </a:rPr>
              <a:t>HIV</a:t>
            </a:r>
            <a:r>
              <a:rPr lang="en-US" b="1" dirty="0">
                <a:ea typeface="+mn-lt"/>
                <a:cs typeface="+mn-lt"/>
              </a:rPr>
              <a:t> infection is found in the body fluids of an infected person. This includes semen, vaginal and anal fluids, blood and breast milk. (NHS UK,HIV and AIDS, 2020).</a:t>
            </a:r>
            <a:endParaRPr lang="en-US" b="1" dirty="0">
              <a:cs typeface="Calibri"/>
            </a:endParaRPr>
          </a:p>
          <a:p>
            <a:r>
              <a:rPr lang="en-GB" b="1" dirty="0">
                <a:cs typeface="Calibri"/>
              </a:rPr>
              <a:t>Worldwide efforts to prevent HIV infection, the number of people affected continues to rise. The author of this article argue that a common-sense approach based on </a:t>
            </a:r>
            <a:r>
              <a:rPr lang="en-GB" b="1">
                <a:cs typeface="Calibri"/>
              </a:rPr>
              <a:t>simple country by country analyses</a:t>
            </a:r>
            <a:r>
              <a:rPr lang="en-GB" b="1" dirty="0">
                <a:cs typeface="Calibri"/>
              </a:rPr>
              <a:t> could improve the situation, (Pisani, 2003).</a:t>
            </a:r>
            <a:endParaRPr lang="en-US" b="1" dirty="0">
              <a:ea typeface="+mn-lt"/>
              <a:cs typeface="+mn-lt"/>
            </a:endParaRPr>
          </a:p>
          <a:p>
            <a:endParaRPr lang="en-US" b="1" dirty="0">
              <a:cs typeface="Calibri"/>
            </a:endParaRPr>
          </a:p>
          <a:p>
            <a:pPr marL="0" indent="0" algn="r">
              <a:buNone/>
            </a:pPr>
            <a:r>
              <a:rPr lang="en-US" sz="1700" b="1" dirty="0">
                <a:cs typeface="Calibri"/>
              </a:rPr>
              <a:t>Charles Maxwell</a:t>
            </a:r>
          </a:p>
          <a:p>
            <a:pPr marL="0" indent="0">
              <a:buNone/>
            </a:pPr>
            <a:endParaRPr lang="en-US">
              <a:cs typeface="Calibri"/>
            </a:endParaRPr>
          </a:p>
        </p:txBody>
      </p:sp>
    </p:spTree>
    <p:extLst>
      <p:ext uri="{BB962C8B-B14F-4D97-AF65-F5344CB8AC3E}">
        <p14:creationId xmlns:p14="http://schemas.microsoft.com/office/powerpoint/2010/main" val="14645024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2DE54-F822-442F-B358-DDA9B03A2CA2}"/>
              </a:ext>
            </a:extLst>
          </p:cNvPr>
          <p:cNvSpPr>
            <a:spLocks noGrp="1"/>
          </p:cNvSpPr>
          <p:nvPr>
            <p:ph type="title"/>
          </p:nvPr>
        </p:nvSpPr>
        <p:spPr/>
        <p:txBody>
          <a:bodyPr/>
          <a:lstStyle/>
          <a:p>
            <a:r>
              <a:rPr lang="en-GB" b="1">
                <a:ea typeface="+mj-lt"/>
                <a:cs typeface="+mj-lt"/>
              </a:rPr>
              <a:t>                            What is HIV/AIDS</a:t>
            </a:r>
            <a:endParaRPr lang="en-US"/>
          </a:p>
        </p:txBody>
      </p:sp>
      <p:sp>
        <p:nvSpPr>
          <p:cNvPr id="5" name="Content Placeholder 4">
            <a:extLst>
              <a:ext uri="{FF2B5EF4-FFF2-40B4-BE49-F238E27FC236}">
                <a16:creationId xmlns:a16="http://schemas.microsoft.com/office/drawing/2014/main" id="{C4DC6A51-B9C8-437A-B6BA-FA8CB8337D10}"/>
              </a:ext>
            </a:extLst>
          </p:cNvPr>
          <p:cNvSpPr>
            <a:spLocks noGrp="1"/>
          </p:cNvSpPr>
          <p:nvPr>
            <p:ph idx="1"/>
          </p:nvPr>
        </p:nvSpPr>
        <p:spPr>
          <a:xfrm>
            <a:off x="2015836" y="10438534"/>
            <a:ext cx="4904510" cy="402793"/>
          </a:xfrm>
        </p:spPr>
        <p:txBody>
          <a:bodyPr vert="horz" lIns="91440" tIns="45720" rIns="91440" bIns="45720" rtlCol="0" anchor="t">
            <a:normAutofit fontScale="92500" lnSpcReduction="20000"/>
          </a:bodyPr>
          <a:lstStyle/>
          <a:p>
            <a:pPr marL="0" indent="0">
              <a:buNone/>
            </a:pPr>
            <a:endParaRPr lang="en-GB">
              <a:cs typeface="Calibri" panose="020F0502020204030204"/>
            </a:endParaRPr>
          </a:p>
          <a:p>
            <a:pPr marL="0" indent="0">
              <a:buNone/>
            </a:pPr>
            <a:endParaRPr lang="en-GB" err="1">
              <a:cs typeface="Calibri"/>
            </a:endParaRPr>
          </a:p>
        </p:txBody>
      </p:sp>
      <p:sp>
        <p:nvSpPr>
          <p:cNvPr id="3" name="Content Placeholder 2">
            <a:extLst>
              <a:ext uri="{FF2B5EF4-FFF2-40B4-BE49-F238E27FC236}">
                <a16:creationId xmlns:a16="http://schemas.microsoft.com/office/drawing/2014/main" id="{60BDF201-C585-4521-BBB9-29CDE2B72BCF}"/>
              </a:ext>
            </a:extLst>
          </p:cNvPr>
          <p:cNvSpPr>
            <a:spLocks noGrp="1"/>
          </p:cNvSpPr>
          <p:nvPr>
            <p:ph idx="4294967295"/>
          </p:nvPr>
        </p:nvSpPr>
        <p:spPr>
          <a:xfrm>
            <a:off x="434831" y="1270433"/>
            <a:ext cx="11161712" cy="5392737"/>
          </a:xfrm>
        </p:spPr>
        <p:txBody>
          <a:bodyPr vert="horz" lIns="91440" tIns="45720" rIns="91440" bIns="45720" rtlCol="0" anchor="t">
            <a:normAutofit lnSpcReduction="10000"/>
          </a:bodyPr>
          <a:lstStyle/>
          <a:p>
            <a:r>
              <a:rPr lang="en-GB" b="1" dirty="0">
                <a:ea typeface="+mn-lt"/>
                <a:cs typeface="+mn-lt"/>
              </a:rPr>
              <a:t>Human Immunodeficiency Virus (HIV),  is a virus that damages the cells in your immune system and weakens your ability to fight everyday infections and diseases, it targets cells of the immune system called Cluster of Differentiation (CD4) cells, which helps the body respond to infections, (NHS.UK, 2018, WHO, PHE 2020).</a:t>
            </a:r>
            <a:endParaRPr lang="en-GB" b="1" dirty="0">
              <a:cs typeface="Calibri"/>
            </a:endParaRPr>
          </a:p>
          <a:p>
            <a:r>
              <a:rPr lang="en-GB" b="1" dirty="0">
                <a:cs typeface="Calibri"/>
              </a:rPr>
              <a:t>The T helper cells also known as CD4 cells are white blood cells that fight infections in the body, CD4 cell count is a test indicator of immune function in patients living with HIV.</a:t>
            </a:r>
            <a:endParaRPr lang="en-GB" b="1" dirty="0">
              <a:ea typeface="+mn-lt"/>
              <a:cs typeface="+mn-lt"/>
            </a:endParaRPr>
          </a:p>
          <a:p>
            <a:r>
              <a:rPr lang="en-GB" b="1" dirty="0">
                <a:cs typeface="Calibri"/>
              </a:rPr>
              <a:t>A normal CD4 count in an adult is from 500 to 1,400 cells per cubic millimetre of blood, (Medlineplus.gov, 2020).</a:t>
            </a:r>
            <a:endParaRPr lang="en-GB" b="1" dirty="0">
              <a:ea typeface="+mn-lt"/>
              <a:cs typeface="+mn-lt"/>
            </a:endParaRPr>
          </a:p>
          <a:p>
            <a:r>
              <a:rPr lang="en-GB" b="1" dirty="0">
                <a:cs typeface="Calibri"/>
              </a:rPr>
              <a:t>An abnormal CD4 cell count is between 250-500 cells per cubic millimetre of blood, which indicates a weakened immune system and may have HIV infection, (Medlineplus.gov, 2020).</a:t>
            </a:r>
          </a:p>
          <a:p>
            <a:pPr marL="1828800" lvl="4" indent="0">
              <a:buNone/>
            </a:pPr>
            <a:r>
              <a:rPr lang="en-GB" b="1" dirty="0">
                <a:ea typeface="+mn-lt"/>
                <a:cs typeface="Calibri"/>
              </a:rPr>
              <a:t>								</a:t>
            </a:r>
            <a:r>
              <a:rPr lang="en-GB" sz="1600" b="1" dirty="0">
                <a:ea typeface="+mn-lt"/>
                <a:cs typeface="Calibri"/>
              </a:rPr>
              <a:t>Evelyn </a:t>
            </a:r>
            <a:r>
              <a:rPr lang="en-GB" sz="1600" b="1" dirty="0" err="1">
                <a:ea typeface="+mn-lt"/>
                <a:cs typeface="Calibri"/>
              </a:rPr>
              <a:t>Gyau</a:t>
            </a:r>
            <a:endParaRPr lang="en-GB" sz="1600" b="1" dirty="0">
              <a:ea typeface="+mn-lt"/>
              <a:cs typeface="+mn-lt"/>
            </a:endParaRPr>
          </a:p>
          <a:p>
            <a:pPr marL="0" indent="0">
              <a:buNone/>
            </a:pPr>
            <a:endParaRPr lang="en-GB">
              <a:ea typeface="+mn-lt"/>
              <a:cs typeface="+mn-lt"/>
            </a:endParaRPr>
          </a:p>
          <a:p>
            <a:endParaRPr lang="en-GB">
              <a:cs typeface="Calibri"/>
            </a:endParaRPr>
          </a:p>
          <a:p>
            <a:endParaRPr lang="en-GB">
              <a:cs typeface="Calibri"/>
            </a:endParaRPr>
          </a:p>
          <a:p>
            <a:endParaRPr lang="en-GB">
              <a:cs typeface="Calibri"/>
            </a:endParaRPr>
          </a:p>
        </p:txBody>
      </p:sp>
    </p:spTree>
    <p:extLst>
      <p:ext uri="{BB962C8B-B14F-4D97-AF65-F5344CB8AC3E}">
        <p14:creationId xmlns:p14="http://schemas.microsoft.com/office/powerpoint/2010/main" val="8659508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7BAED-454D-45C0-A2AD-B7CE2A583B2D}"/>
              </a:ext>
            </a:extLst>
          </p:cNvPr>
          <p:cNvSpPr>
            <a:spLocks noGrp="1"/>
          </p:cNvSpPr>
          <p:nvPr>
            <p:ph type="title"/>
          </p:nvPr>
        </p:nvSpPr>
        <p:spPr>
          <a:xfrm>
            <a:off x="751936" y="707009"/>
            <a:ext cx="10515600" cy="883303"/>
          </a:xfrm>
        </p:spPr>
        <p:txBody>
          <a:bodyPr>
            <a:normAutofit fontScale="90000"/>
          </a:bodyPr>
          <a:lstStyle/>
          <a:p>
            <a:r>
              <a:rPr lang="en-GB" b="1">
                <a:ea typeface="+mj-lt"/>
                <a:cs typeface="+mj-lt"/>
              </a:rPr>
              <a:t>                       </a:t>
            </a:r>
            <a:r>
              <a:rPr lang="en-GB" b="1" dirty="0">
                <a:ea typeface="+mj-lt"/>
                <a:cs typeface="+mj-lt"/>
              </a:rPr>
              <a:t>            </a:t>
            </a:r>
            <a:r>
              <a:rPr lang="en-GB" b="1" dirty="0">
                <a:latin typeface="+mn-lt"/>
                <a:ea typeface="+mj-lt"/>
                <a:cs typeface="+mj-lt"/>
              </a:rPr>
              <a:t>HIV/AIDS  </a:t>
            </a:r>
            <a:br>
              <a:rPr lang="en-GB" b="1">
                <a:ea typeface="+mj-lt"/>
                <a:cs typeface="+mj-lt"/>
              </a:rPr>
            </a:br>
            <a:br>
              <a:rPr lang="en-GB" b="1">
                <a:ea typeface="+mj-lt"/>
                <a:cs typeface="+mj-lt"/>
              </a:rPr>
            </a:br>
            <a:endParaRPr lang="en-GB" b="1">
              <a:ea typeface="+mj-lt"/>
              <a:cs typeface="+mj-lt"/>
            </a:endParaRPr>
          </a:p>
        </p:txBody>
      </p:sp>
      <p:sp>
        <p:nvSpPr>
          <p:cNvPr id="3" name="Content Placeholder 2">
            <a:extLst>
              <a:ext uri="{FF2B5EF4-FFF2-40B4-BE49-F238E27FC236}">
                <a16:creationId xmlns:a16="http://schemas.microsoft.com/office/drawing/2014/main" id="{A763ABF2-3B6B-4941-96B1-CEAC9C5B35AD}"/>
              </a:ext>
            </a:extLst>
          </p:cNvPr>
          <p:cNvSpPr>
            <a:spLocks noGrp="1"/>
          </p:cNvSpPr>
          <p:nvPr>
            <p:ph idx="1"/>
          </p:nvPr>
        </p:nvSpPr>
        <p:spPr>
          <a:xfrm>
            <a:off x="751936" y="1216058"/>
            <a:ext cx="10515600" cy="5495827"/>
          </a:xfrm>
        </p:spPr>
        <p:txBody>
          <a:bodyPr vert="horz" lIns="91440" tIns="45720" rIns="91440" bIns="45720" rtlCol="0" anchor="t">
            <a:normAutofit fontScale="85000" lnSpcReduction="20000"/>
          </a:bodyPr>
          <a:lstStyle/>
          <a:p>
            <a:pPr marL="0" indent="0">
              <a:buNone/>
            </a:pPr>
            <a:r>
              <a:rPr lang="en-GB" b="1" dirty="0">
                <a:ea typeface="+mn-lt"/>
                <a:cs typeface="+mn-lt"/>
              </a:rPr>
              <a:t>There are three stages of HIV:</a:t>
            </a:r>
            <a:endParaRPr lang="en-US" b="1" dirty="0"/>
          </a:p>
          <a:p>
            <a:r>
              <a:rPr lang="en-GB" b="1" dirty="0">
                <a:ea typeface="+mn-lt"/>
                <a:cs typeface="+mn-lt"/>
              </a:rPr>
              <a:t>Stage 1, can cause flu like symptoms which lasts up to two weeks.</a:t>
            </a:r>
          </a:p>
          <a:p>
            <a:r>
              <a:rPr lang="en-GB" b="1" dirty="0">
                <a:ea typeface="+mn-lt"/>
                <a:cs typeface="+mn-lt"/>
              </a:rPr>
              <a:t>Stage 2, at this stage the virus is still active and can be passed on if left untreated.</a:t>
            </a:r>
          </a:p>
          <a:p>
            <a:r>
              <a:rPr lang="en-GB" b="1" dirty="0">
                <a:ea typeface="+mn-lt"/>
                <a:cs typeface="+mn-lt"/>
              </a:rPr>
              <a:t>Stage 3, at this stage the person's immune system is severely damaged and are more likely to get serious illness and diseases.</a:t>
            </a:r>
          </a:p>
          <a:p>
            <a:r>
              <a:rPr lang="en-GB" b="1" dirty="0">
                <a:ea typeface="+mn-lt"/>
                <a:cs typeface="+mn-lt"/>
              </a:rPr>
              <a:t>Anyone infected with HIV, although healthy, can still transmit the virus to another person.</a:t>
            </a:r>
            <a:endParaRPr lang="en-US" b="1" dirty="0">
              <a:cs typeface="Calibri" panose="020F0502020204030204"/>
            </a:endParaRPr>
          </a:p>
          <a:p>
            <a:r>
              <a:rPr lang="en-GB" b="1" dirty="0">
                <a:ea typeface="+mn-lt"/>
                <a:cs typeface="+mn-lt"/>
              </a:rPr>
              <a:t> HIV</a:t>
            </a:r>
            <a:r>
              <a:rPr lang="en-GB" b="1">
                <a:ea typeface="+mn-lt"/>
                <a:cs typeface="+mn-lt"/>
              </a:rPr>
              <a:t> </a:t>
            </a:r>
            <a:r>
              <a:rPr lang="en-GB" b="1" dirty="0">
                <a:ea typeface="+mn-lt"/>
                <a:cs typeface="+mn-lt"/>
              </a:rPr>
              <a:t>is the virus that causes AIDS.</a:t>
            </a:r>
            <a:endParaRPr lang="en-GB" b="1" dirty="0">
              <a:cs typeface="Calibri" panose="020F0502020204030204"/>
            </a:endParaRPr>
          </a:p>
          <a:p>
            <a:r>
              <a:rPr lang="en-GB" b="1" dirty="0">
                <a:ea typeface="+mn-lt"/>
                <a:cs typeface="+mn-lt"/>
              </a:rPr>
              <a:t>Acquired Immunodeficiency Syndrome (AIDS), is the advanced stage of HIV.</a:t>
            </a:r>
          </a:p>
          <a:p>
            <a:r>
              <a:rPr lang="en-GB" b="1" dirty="0">
                <a:ea typeface="+mn-lt"/>
                <a:cs typeface="+mn-lt"/>
              </a:rPr>
              <a:t>AIDS is a set of symptoms and illnesses that develop when the advanced stage of HIV has destroyed the immune system.</a:t>
            </a:r>
            <a:endParaRPr lang="en-GB" b="1">
              <a:cs typeface="Calibri"/>
            </a:endParaRPr>
          </a:p>
          <a:p>
            <a:r>
              <a:rPr lang="en-GB" b="1" dirty="0">
                <a:cs typeface="Calibri"/>
              </a:rPr>
              <a:t>With treatment a person can recover from AIDS related illness and diseases.</a:t>
            </a:r>
          </a:p>
          <a:p>
            <a:pPr marL="0" indent="0" algn="r">
              <a:buNone/>
            </a:pPr>
            <a:r>
              <a:rPr lang="en-GB" b="1" dirty="0">
                <a:ea typeface="+mn-lt"/>
                <a:cs typeface="+mn-lt"/>
              </a:rPr>
              <a:t>                                                                                                 </a:t>
            </a:r>
            <a:r>
              <a:rPr lang="en-GB" sz="1900" b="1" dirty="0">
                <a:ea typeface="+mn-lt"/>
                <a:cs typeface="+mn-lt"/>
              </a:rPr>
              <a:t>(avert.org, 2020)</a:t>
            </a:r>
            <a:endParaRPr lang="en-GB" sz="1900" b="1" dirty="0">
              <a:cs typeface="Calibri" panose="020F0502020204030204"/>
            </a:endParaRPr>
          </a:p>
          <a:p>
            <a:pPr marL="0" indent="0" algn="r">
              <a:buNone/>
            </a:pPr>
            <a:r>
              <a:rPr lang="en-GB" sz="1900" b="1" dirty="0">
                <a:cs typeface="Calibri" panose="020F0502020204030204"/>
              </a:rPr>
              <a:t>Evelyn </a:t>
            </a:r>
            <a:r>
              <a:rPr lang="en-GB" sz="1900" b="1" dirty="0" err="1">
                <a:cs typeface="Calibri" panose="020F0502020204030204"/>
              </a:rPr>
              <a:t>Gyau</a:t>
            </a:r>
            <a:endParaRPr lang="en-GB" sz="1900" b="1" dirty="0">
              <a:cs typeface="Calibri" panose="020F0502020204030204"/>
            </a:endParaRPr>
          </a:p>
          <a:p>
            <a:pPr marL="0" indent="0" algn="r">
              <a:buNone/>
            </a:pPr>
            <a:endParaRPr lang="en-GB">
              <a:cs typeface="Calibri" panose="020F0502020204030204"/>
            </a:endParaRPr>
          </a:p>
        </p:txBody>
      </p:sp>
    </p:spTree>
    <p:extLst>
      <p:ext uri="{BB962C8B-B14F-4D97-AF65-F5344CB8AC3E}">
        <p14:creationId xmlns:p14="http://schemas.microsoft.com/office/powerpoint/2010/main" val="21809578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9E9B7-8DE8-421D-AD59-48CD65966513}"/>
              </a:ext>
            </a:extLst>
          </p:cNvPr>
          <p:cNvSpPr>
            <a:spLocks noGrp="1"/>
          </p:cNvSpPr>
          <p:nvPr>
            <p:ph type="title"/>
          </p:nvPr>
        </p:nvSpPr>
        <p:spPr>
          <a:xfrm>
            <a:off x="642967" y="371852"/>
            <a:ext cx="10515600" cy="1325563"/>
          </a:xfrm>
        </p:spPr>
        <p:txBody>
          <a:bodyPr/>
          <a:lstStyle/>
          <a:p>
            <a:pPr algn="ctr"/>
            <a:r>
              <a:rPr lang="en-GB" sz="4000" b="1">
                <a:cs typeface="Calibri Light"/>
              </a:rPr>
              <a:t>Global Statistics of HIV/AIDS</a:t>
            </a:r>
            <a:r>
              <a:rPr lang="en-GB" sz="2400" b="1">
                <a:cs typeface="Calibri Light"/>
              </a:rPr>
              <a:t> </a:t>
            </a:r>
            <a:r>
              <a:rPr lang="en-GB" sz="2400" b="1" dirty="0">
                <a:ea typeface="+mj-lt"/>
                <a:cs typeface="+mj-lt"/>
              </a:rPr>
              <a:t>(Avert, 2020)</a:t>
            </a:r>
            <a:br>
              <a:rPr lang="en-GB" sz="2400" b="1" dirty="0">
                <a:ea typeface="+mj-lt"/>
                <a:cs typeface="+mj-lt"/>
              </a:rPr>
            </a:br>
            <a:r>
              <a:rPr lang="en-GB" sz="1800" b="1" dirty="0">
                <a:latin typeface="+mn-lt"/>
                <a:cs typeface="Calibri Light"/>
              </a:rPr>
              <a:t>Charles Maxwell</a:t>
            </a:r>
          </a:p>
        </p:txBody>
      </p:sp>
      <p:sp>
        <p:nvSpPr>
          <p:cNvPr id="3" name="Content Placeholder 2">
            <a:extLst>
              <a:ext uri="{FF2B5EF4-FFF2-40B4-BE49-F238E27FC236}">
                <a16:creationId xmlns:a16="http://schemas.microsoft.com/office/drawing/2014/main" id="{0E22DAA3-6B50-4D73-AAFA-0C0B1BE8317F}"/>
              </a:ext>
            </a:extLst>
          </p:cNvPr>
          <p:cNvSpPr>
            <a:spLocks noGrp="1"/>
          </p:cNvSpPr>
          <p:nvPr>
            <p:ph idx="1"/>
          </p:nvPr>
        </p:nvSpPr>
        <p:spPr/>
        <p:txBody>
          <a:bodyPr vert="horz" lIns="91440" tIns="45720" rIns="91440" bIns="45720" rtlCol="0" anchor="t">
            <a:normAutofit/>
          </a:bodyPr>
          <a:lstStyle/>
          <a:p>
            <a:pPr>
              <a:buNone/>
            </a:pPr>
            <a:r>
              <a:rPr lang="en-GB" i="1">
                <a:cs typeface="Calibri"/>
              </a:rPr>
              <a:t> </a:t>
            </a:r>
          </a:p>
        </p:txBody>
      </p:sp>
      <p:pic>
        <p:nvPicPr>
          <p:cNvPr id="4" name="Picture 4">
            <a:extLst>
              <a:ext uri="{FF2B5EF4-FFF2-40B4-BE49-F238E27FC236}">
                <a16:creationId xmlns:a16="http://schemas.microsoft.com/office/drawing/2014/main" id="{100F6134-C189-5841-9628-1B6E20BBA0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2967" y="1630391"/>
            <a:ext cx="10733117" cy="4855757"/>
          </a:xfrm>
          <a:prstGeom prst="rect">
            <a:avLst/>
          </a:prstGeom>
        </p:spPr>
      </p:pic>
    </p:spTree>
    <p:extLst>
      <p:ext uri="{BB962C8B-B14F-4D97-AF65-F5344CB8AC3E}">
        <p14:creationId xmlns:p14="http://schemas.microsoft.com/office/powerpoint/2010/main" val="11095272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838200" y="200025"/>
            <a:ext cx="10515600" cy="1085851"/>
          </a:xfrm>
        </p:spPr>
        <p:txBody>
          <a:bodyPr/>
          <a:lstStyle/>
          <a:p>
            <a:pPr algn="ctr"/>
            <a:r>
              <a:rPr lang="en-GB" b="1" dirty="0">
                <a:latin typeface="+mn-lt"/>
              </a:rPr>
              <a:t>BACKGROUND OF THE DISEASE</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214313" y="1197204"/>
            <a:ext cx="11672887" cy="4979759"/>
          </a:xfrm>
        </p:spPr>
        <p:txBody>
          <a:bodyPr>
            <a:normAutofit fontScale="92500" lnSpcReduction="20000"/>
          </a:bodyPr>
          <a:lstStyle/>
          <a:p>
            <a:pPr marL="0" indent="0">
              <a:buNone/>
            </a:pPr>
            <a:r>
              <a:rPr lang="en-US" sz="2400" b="1"/>
              <a:t>INCIDENCE</a:t>
            </a:r>
          </a:p>
          <a:p>
            <a:pPr marL="0" indent="0">
              <a:buNone/>
            </a:pPr>
            <a:r>
              <a:rPr lang="en-US" sz="2200" b="1" dirty="0">
                <a:solidFill>
                  <a:schemeClr val="accent1"/>
                </a:solidFill>
              </a:rPr>
              <a:t>Globally</a:t>
            </a:r>
            <a:r>
              <a:rPr lang="en-US" sz="2200" b="1"/>
              <a:t> there are 38.0 million people living with HIV and of that</a:t>
            </a:r>
            <a:r>
              <a:rPr lang="en-US" sz="2400" b="1"/>
              <a:t>:</a:t>
            </a:r>
          </a:p>
          <a:p>
            <a:pPr lvl="1"/>
            <a:r>
              <a:rPr lang="en-US" sz="2000" b="1"/>
              <a:t>36.2 million are adults</a:t>
            </a:r>
          </a:p>
          <a:p>
            <a:pPr lvl="1"/>
            <a:r>
              <a:rPr lang="en-US" sz="2000" b="1"/>
              <a:t>1.8 million are children</a:t>
            </a:r>
          </a:p>
          <a:p>
            <a:pPr lvl="1"/>
            <a:r>
              <a:rPr lang="en-US" sz="2000" b="1"/>
              <a:t>81% know their status</a:t>
            </a:r>
          </a:p>
          <a:p>
            <a:pPr lvl="1"/>
            <a:r>
              <a:rPr lang="en-US" sz="2000" b="1"/>
              <a:t>7.1% don’t know their status							</a:t>
            </a:r>
            <a:r>
              <a:rPr lang="en-US" sz="1700" b="1"/>
              <a:t>Source: UNAIDS (2019)</a:t>
            </a:r>
          </a:p>
          <a:p>
            <a:pPr marL="0" indent="0">
              <a:buNone/>
            </a:pPr>
            <a:r>
              <a:rPr lang="en-US" sz="2000" b="1" dirty="0">
                <a:solidFill>
                  <a:schemeClr val="accent1"/>
                </a:solidFill>
              </a:rPr>
              <a:t>United Kingdom</a:t>
            </a:r>
            <a:r>
              <a:rPr lang="en-US" sz="2000" b="1"/>
              <a:t> there are 103,800 people living with HIV and of that:</a:t>
            </a:r>
          </a:p>
          <a:p>
            <a:pPr lvl="1"/>
            <a:r>
              <a:rPr lang="en-US" sz="2000" b="1"/>
              <a:t>7,500 are undiagnosed</a:t>
            </a:r>
          </a:p>
          <a:p>
            <a:pPr lvl="1"/>
            <a:r>
              <a:rPr lang="en-US" sz="2000" b="1"/>
              <a:t>34% are living in London							</a:t>
            </a:r>
            <a:r>
              <a:rPr lang="en-US" sz="1700" b="1"/>
              <a:t>Source: THT (2018)</a:t>
            </a:r>
          </a:p>
          <a:p>
            <a:pPr marL="0" indent="0">
              <a:buNone/>
            </a:pPr>
            <a:r>
              <a:rPr lang="en-US" sz="2400" b="1"/>
              <a:t>PREVALENCE</a:t>
            </a:r>
          </a:p>
          <a:p>
            <a:pPr lvl="1"/>
            <a:r>
              <a:rPr lang="en-US" sz="2000" b="1"/>
              <a:t>25.7 million Africa</a:t>
            </a:r>
          </a:p>
          <a:p>
            <a:pPr lvl="1"/>
            <a:r>
              <a:rPr lang="en-US" sz="2000" b="1" dirty="0"/>
              <a:t>  </a:t>
            </a:r>
            <a:r>
              <a:rPr lang="en-US" sz="2000" b="1"/>
              <a:t>3.7 million South-East Asia</a:t>
            </a:r>
          </a:p>
          <a:p>
            <a:pPr lvl="1"/>
            <a:r>
              <a:rPr lang="en-US" sz="2000" b="1" dirty="0"/>
              <a:t>  </a:t>
            </a:r>
            <a:r>
              <a:rPr lang="en-US" sz="2000" b="1"/>
              <a:t>3.7 million Americas</a:t>
            </a:r>
          </a:p>
          <a:p>
            <a:pPr lvl="1"/>
            <a:r>
              <a:rPr lang="en-US" sz="2000" b="1" dirty="0"/>
              <a:t>  </a:t>
            </a:r>
            <a:r>
              <a:rPr lang="en-US" sz="2000" b="1"/>
              <a:t>2.5 million Europe</a:t>
            </a:r>
          </a:p>
          <a:p>
            <a:pPr lvl="1"/>
            <a:r>
              <a:rPr lang="en-US" sz="2000" b="1" dirty="0"/>
              <a:t>  </a:t>
            </a:r>
            <a:r>
              <a:rPr lang="en-US" sz="2000" b="1"/>
              <a:t>1.9 million Western Pacific							</a:t>
            </a:r>
            <a:r>
              <a:rPr lang="en-US" sz="1700" b="1"/>
              <a:t>Source: </a:t>
            </a:r>
            <a:r>
              <a:rPr lang="en-US" sz="1700" b="1" dirty="0" err="1"/>
              <a:t>who.</a:t>
            </a:r>
            <a:r>
              <a:rPr lang="en-US" sz="1700" b="1" err="1"/>
              <a:t>Int</a:t>
            </a:r>
            <a:r>
              <a:rPr lang="en-US" sz="1700" b="1"/>
              <a:t> (2020)</a:t>
            </a:r>
          </a:p>
          <a:p>
            <a:pPr marL="457200" lvl="1" indent="0">
              <a:buNone/>
            </a:pPr>
            <a:r>
              <a:rPr lang="en-US" sz="1700" b="1"/>
              <a:t>											Evelyn Belfon</a:t>
            </a:r>
          </a:p>
        </p:txBody>
      </p:sp>
    </p:spTree>
    <p:extLst>
      <p:ext uri="{BB962C8B-B14F-4D97-AF65-F5344CB8AC3E}">
        <p14:creationId xmlns:p14="http://schemas.microsoft.com/office/powerpoint/2010/main" val="22747517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4CB95-7448-473C-A1F6-B33EC9E0801B}"/>
              </a:ext>
            </a:extLst>
          </p:cNvPr>
          <p:cNvSpPr>
            <a:spLocks noGrp="1"/>
          </p:cNvSpPr>
          <p:nvPr>
            <p:ph type="title"/>
          </p:nvPr>
        </p:nvSpPr>
        <p:spPr/>
        <p:txBody>
          <a:bodyPr/>
          <a:lstStyle/>
          <a:p>
            <a:pPr algn="ctr"/>
            <a:r>
              <a:rPr lang="en-GB" b="1" dirty="0">
                <a:latin typeface="+mn-lt"/>
              </a:rPr>
              <a:t>BACKGROUND OF THE DISEASE</a:t>
            </a:r>
          </a:p>
        </p:txBody>
      </p:sp>
      <p:sp>
        <p:nvSpPr>
          <p:cNvPr id="3" name="Content Placeholder 2">
            <a:extLst>
              <a:ext uri="{FF2B5EF4-FFF2-40B4-BE49-F238E27FC236}">
                <a16:creationId xmlns:a16="http://schemas.microsoft.com/office/drawing/2014/main" id="{7D37FF7C-8414-4FD7-85D4-DFC2EFF57CBE}"/>
              </a:ext>
            </a:extLst>
          </p:cNvPr>
          <p:cNvSpPr>
            <a:spLocks noGrp="1"/>
          </p:cNvSpPr>
          <p:nvPr>
            <p:ph idx="1"/>
          </p:nvPr>
        </p:nvSpPr>
        <p:spPr>
          <a:xfrm>
            <a:off x="405354" y="1331913"/>
            <a:ext cx="5854044" cy="4845050"/>
          </a:xfrm>
        </p:spPr>
        <p:txBody>
          <a:bodyPr>
            <a:normAutofit fontScale="92500" lnSpcReduction="20000"/>
          </a:bodyPr>
          <a:lstStyle/>
          <a:p>
            <a:pPr marL="0" indent="0">
              <a:buNone/>
            </a:pPr>
            <a:r>
              <a:rPr lang="en-GB" sz="2000" b="1"/>
              <a:t>GLOBAL INCIDENT RATES</a:t>
            </a:r>
          </a:p>
          <a:p>
            <a:pPr marL="0" indent="0">
              <a:buNone/>
            </a:pPr>
            <a:r>
              <a:rPr lang="en-GB" sz="2200" b="1"/>
              <a:t>In 2019 there has been 1.7 million new cases of HIV</a:t>
            </a:r>
          </a:p>
          <a:p>
            <a:pPr lvl="1"/>
            <a:r>
              <a:rPr lang="en-GB" sz="2200" b="1"/>
              <a:t>1.5 million are adults</a:t>
            </a:r>
          </a:p>
          <a:p>
            <a:pPr lvl="1"/>
            <a:r>
              <a:rPr lang="en-GB" sz="2200" b="1"/>
              <a:t>150,000 are children below age 15</a:t>
            </a:r>
          </a:p>
          <a:p>
            <a:pPr lvl="1"/>
            <a:r>
              <a:rPr lang="en-GB" sz="2200" b="1"/>
              <a:t>5,500 young women aged 15-25 are infected </a:t>
            </a:r>
          </a:p>
          <a:p>
            <a:pPr marL="457200" lvl="1" indent="0">
              <a:buNone/>
            </a:pPr>
            <a:r>
              <a:rPr lang="en-GB" sz="2200" b="1"/>
              <a:t>    every week</a:t>
            </a:r>
          </a:p>
          <a:p>
            <a:pPr marL="0" indent="0">
              <a:buNone/>
            </a:pPr>
            <a:r>
              <a:rPr lang="en-GB" sz="1400" b="1"/>
              <a:t>			Source: </a:t>
            </a:r>
            <a:r>
              <a:rPr lang="en-GB" sz="1400" b="1" dirty="0"/>
              <a:t>unaids</a:t>
            </a:r>
            <a:r>
              <a:rPr lang="en-GB" sz="1400" b="1"/>
              <a:t>.org  (2019)</a:t>
            </a:r>
          </a:p>
          <a:p>
            <a:pPr marL="0" indent="0">
              <a:buNone/>
            </a:pPr>
            <a:endParaRPr lang="en-GB" sz="2000" b="1"/>
          </a:p>
          <a:p>
            <a:pPr marL="0" indent="0">
              <a:buNone/>
            </a:pPr>
            <a:r>
              <a:rPr lang="en-GB" sz="2000" b="1"/>
              <a:t>GLOBAL TRENDS</a:t>
            </a:r>
          </a:p>
          <a:p>
            <a:pPr lvl="1"/>
            <a:r>
              <a:rPr lang="en-GB" sz="2200" b="1"/>
              <a:t>Affects low-middle income countries</a:t>
            </a:r>
          </a:p>
          <a:p>
            <a:pPr lvl="1"/>
            <a:r>
              <a:rPr lang="en-GB" sz="2200" b="1"/>
              <a:t>Sex workers</a:t>
            </a:r>
            <a:r>
              <a:rPr lang="en-GB" sz="2200" b="1" dirty="0"/>
              <a:t> and those in porn industry</a:t>
            </a:r>
            <a:endParaRPr lang="en-GB" sz="2200" b="1"/>
          </a:p>
          <a:p>
            <a:pPr lvl="1"/>
            <a:r>
              <a:rPr lang="en-GB" sz="2200" b="1"/>
              <a:t>Homosexual men</a:t>
            </a:r>
          </a:p>
          <a:p>
            <a:pPr lvl="1"/>
            <a:r>
              <a:rPr lang="en-GB" sz="2200" b="1"/>
              <a:t>Men who have sex with other men</a:t>
            </a:r>
          </a:p>
          <a:p>
            <a:pPr lvl="1"/>
            <a:r>
              <a:rPr lang="en-GB" sz="2200" b="1"/>
              <a:t>Prisoners (either through sex or drug mis-use)</a:t>
            </a:r>
          </a:p>
          <a:p>
            <a:pPr lvl="1"/>
            <a:r>
              <a:rPr lang="en-GB" sz="2200" b="1"/>
              <a:t>Mother to child transmission</a:t>
            </a:r>
          </a:p>
          <a:p>
            <a:pPr marL="0" indent="0">
              <a:buNone/>
            </a:pPr>
            <a:r>
              <a:rPr lang="en-GB" sz="1500" b="1"/>
              <a:t>			Source: Statista.com (2020)</a:t>
            </a:r>
          </a:p>
          <a:p>
            <a:pPr lvl="1"/>
            <a:endParaRPr lang="en-GB" sz="2000"/>
          </a:p>
        </p:txBody>
      </p:sp>
      <p:sp>
        <p:nvSpPr>
          <p:cNvPr id="4" name="Content Placeholder 3">
            <a:extLst>
              <a:ext uri="{FF2B5EF4-FFF2-40B4-BE49-F238E27FC236}">
                <a16:creationId xmlns:a16="http://schemas.microsoft.com/office/drawing/2014/main" id="{148A462C-F2CC-4FBA-838B-ECF46EBF886A}"/>
              </a:ext>
            </a:extLst>
          </p:cNvPr>
          <p:cNvSpPr>
            <a:spLocks noGrp="1"/>
          </p:cNvSpPr>
          <p:nvPr>
            <p:ph sz="half" idx="4294967295"/>
          </p:nvPr>
        </p:nvSpPr>
        <p:spPr>
          <a:xfrm>
            <a:off x="6337956" y="1331913"/>
            <a:ext cx="5854044" cy="5341937"/>
          </a:xfrm>
        </p:spPr>
        <p:txBody>
          <a:bodyPr>
            <a:normAutofit lnSpcReduction="10000"/>
          </a:bodyPr>
          <a:lstStyle/>
          <a:p>
            <a:pPr marL="0" indent="0">
              <a:buNone/>
            </a:pPr>
            <a:r>
              <a:rPr lang="en-GB" sz="2000" b="1"/>
              <a:t>UK INCIDENT RATES</a:t>
            </a:r>
          </a:p>
          <a:p>
            <a:pPr marL="0" indent="0">
              <a:buNone/>
            </a:pPr>
            <a:r>
              <a:rPr lang="en-GB" sz="2000" b="1"/>
              <a:t>In 2018 there has been 4,453 new cases of HIV</a:t>
            </a:r>
          </a:p>
          <a:p>
            <a:pPr lvl="1"/>
            <a:r>
              <a:rPr lang="en-GB" sz="2000" b="1"/>
              <a:t>1,907 gay and bisexual men (GBM)</a:t>
            </a:r>
          </a:p>
          <a:p>
            <a:pPr lvl="1"/>
            <a:r>
              <a:rPr lang="en-GB" sz="2000" b="1"/>
              <a:t>   724 heterosexual men</a:t>
            </a:r>
          </a:p>
          <a:p>
            <a:pPr lvl="1"/>
            <a:r>
              <a:rPr lang="en-GB" sz="2000" b="1"/>
              <a:t>   826 heterosexual women</a:t>
            </a:r>
          </a:p>
          <a:p>
            <a:pPr lvl="1"/>
            <a:r>
              <a:rPr lang="en-GB" sz="2000" b="1"/>
              <a:t>   119 pregnant women</a:t>
            </a:r>
          </a:p>
          <a:p>
            <a:pPr lvl="1"/>
            <a:r>
              <a:rPr lang="en-GB" sz="2000" b="1"/>
              <a:t>     94 drug users</a:t>
            </a:r>
          </a:p>
          <a:p>
            <a:pPr lvl="1"/>
            <a:r>
              <a:rPr lang="en-GB" sz="2000" b="1"/>
              <a:t>     40 children</a:t>
            </a:r>
          </a:p>
          <a:p>
            <a:pPr lvl="1"/>
            <a:r>
              <a:rPr lang="en-GB" sz="2000" b="1"/>
              <a:t>     11 trans people</a:t>
            </a:r>
          </a:p>
          <a:p>
            <a:pPr lvl="1"/>
            <a:r>
              <a:rPr lang="en-GB" sz="2000" b="1" dirty="0"/>
              <a:t>   732 unspecified</a:t>
            </a:r>
          </a:p>
          <a:p>
            <a:pPr marL="0" indent="0">
              <a:buNone/>
            </a:pPr>
            <a:r>
              <a:rPr lang="en-GB" sz="2000" b="1"/>
              <a:t>UK TRENDS</a:t>
            </a:r>
          </a:p>
          <a:p>
            <a:pPr lvl="1"/>
            <a:r>
              <a:rPr lang="en-GB" sz="2000" b="1"/>
              <a:t>Homosexual men</a:t>
            </a:r>
          </a:p>
          <a:p>
            <a:pPr lvl="1"/>
            <a:r>
              <a:rPr lang="en-GB" sz="2000" b="1"/>
              <a:t>Young people age between 15-25</a:t>
            </a:r>
          </a:p>
          <a:p>
            <a:pPr lvl="1"/>
            <a:r>
              <a:rPr lang="en-GB" sz="2000" b="1"/>
              <a:t>Men who sleep with men</a:t>
            </a:r>
          </a:p>
          <a:p>
            <a:pPr lvl="1"/>
            <a:r>
              <a:rPr lang="en-GB" sz="2000" b="1"/>
              <a:t>Sharing sex toys</a:t>
            </a:r>
          </a:p>
          <a:p>
            <a:pPr marL="457200" lvl="1" indent="0">
              <a:buNone/>
            </a:pPr>
            <a:r>
              <a:rPr lang="en-GB" sz="1700" b="1"/>
              <a:t>			</a:t>
            </a:r>
            <a:r>
              <a:rPr lang="en-GB" sz="1600" b="1"/>
              <a:t>Source: THT (2018)</a:t>
            </a:r>
          </a:p>
          <a:p>
            <a:pPr marL="457200" lvl="1" indent="0">
              <a:buNone/>
            </a:pPr>
            <a:r>
              <a:rPr lang="en-GB" sz="1700" b="1"/>
              <a:t>				Evelyn Belfon</a:t>
            </a:r>
          </a:p>
          <a:p>
            <a:pPr marL="0" indent="0">
              <a:buNone/>
            </a:pPr>
            <a:endParaRPr lang="en-GB"/>
          </a:p>
        </p:txBody>
      </p:sp>
    </p:spTree>
    <p:extLst>
      <p:ext uri="{BB962C8B-B14F-4D97-AF65-F5344CB8AC3E}">
        <p14:creationId xmlns:p14="http://schemas.microsoft.com/office/powerpoint/2010/main" val="490354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4570A-A57B-4775-937C-C27600A943F9}"/>
              </a:ext>
            </a:extLst>
          </p:cNvPr>
          <p:cNvSpPr>
            <a:spLocks noGrp="1"/>
          </p:cNvSpPr>
          <p:nvPr>
            <p:ph type="title"/>
          </p:nvPr>
        </p:nvSpPr>
        <p:spPr/>
        <p:txBody>
          <a:bodyPr/>
          <a:lstStyle/>
          <a:p>
            <a:pPr algn="ctr"/>
            <a:r>
              <a:rPr lang="en-GB" b="1" dirty="0">
                <a:latin typeface="+mn-lt"/>
              </a:rPr>
              <a:t>BACKGROUND OF THE DISEASE</a:t>
            </a:r>
            <a:endParaRPr lang="en-US" dirty="0">
              <a:latin typeface="+mn-lt"/>
            </a:endParaRPr>
          </a:p>
        </p:txBody>
      </p:sp>
      <p:sp>
        <p:nvSpPr>
          <p:cNvPr id="3" name="Content Placeholder 2">
            <a:extLst>
              <a:ext uri="{FF2B5EF4-FFF2-40B4-BE49-F238E27FC236}">
                <a16:creationId xmlns:a16="http://schemas.microsoft.com/office/drawing/2014/main" id="{2FDD4ACA-C435-4C89-AF1E-642109CFFD02}"/>
              </a:ext>
            </a:extLst>
          </p:cNvPr>
          <p:cNvSpPr>
            <a:spLocks noGrp="1"/>
          </p:cNvSpPr>
          <p:nvPr>
            <p:ph idx="1"/>
          </p:nvPr>
        </p:nvSpPr>
        <p:spPr>
          <a:xfrm>
            <a:off x="603115" y="1254868"/>
            <a:ext cx="10750685" cy="5437762"/>
          </a:xfrm>
        </p:spPr>
        <p:txBody>
          <a:bodyPr vert="horz" lIns="91440" tIns="45720" rIns="91440" bIns="45720" rtlCol="0" anchor="t">
            <a:normAutofit lnSpcReduction="10000"/>
          </a:bodyPr>
          <a:lstStyle/>
          <a:p>
            <a:pPr marL="0" indent="0">
              <a:buNone/>
            </a:pPr>
            <a:r>
              <a:rPr lang="en-GB" sz="2400" b="1"/>
              <a:t>VULNERABLE GROUPS</a:t>
            </a:r>
          </a:p>
          <a:p>
            <a:pPr lvl="1"/>
            <a:r>
              <a:rPr lang="en-GB" sz="2000" b="1"/>
              <a:t>Gay men having unprotected sex or </a:t>
            </a:r>
            <a:r>
              <a:rPr lang="en-GB" sz="2000" b="1" err="1"/>
              <a:t>chemsex</a:t>
            </a:r>
            <a:endParaRPr lang="en-GB" sz="2000" b="1" dirty="0">
              <a:cs typeface="Calibri"/>
            </a:endParaRPr>
          </a:p>
          <a:p>
            <a:pPr lvl="1"/>
            <a:r>
              <a:rPr lang="en-GB" sz="2000" b="1"/>
              <a:t>Women who have unprotected sex with men who sleep with men</a:t>
            </a:r>
            <a:endParaRPr lang="en-GB" sz="2000" b="1">
              <a:cs typeface="Calibri"/>
            </a:endParaRPr>
          </a:p>
          <a:p>
            <a:pPr lvl="1"/>
            <a:r>
              <a:rPr lang="en-GB" sz="2000" b="1"/>
              <a:t>Sex workers</a:t>
            </a:r>
            <a:r>
              <a:rPr lang="en-GB" sz="2000" b="1" dirty="0"/>
              <a:t> and those in the porn industry</a:t>
            </a:r>
            <a:endParaRPr lang="en-GB" sz="2000" b="1">
              <a:cs typeface="Calibri"/>
            </a:endParaRPr>
          </a:p>
          <a:p>
            <a:pPr lvl="1"/>
            <a:r>
              <a:rPr lang="en-GB" sz="2000" b="1"/>
              <a:t>Heterosexual Black African people					</a:t>
            </a:r>
            <a:r>
              <a:rPr lang="en-GB" sz="1600" b="1"/>
              <a:t>Source: NHS (2018)</a:t>
            </a:r>
            <a:endParaRPr lang="en-GB" sz="1600" b="1">
              <a:cs typeface="Calibri"/>
            </a:endParaRPr>
          </a:p>
          <a:p>
            <a:pPr marL="0" indent="0">
              <a:buNone/>
            </a:pPr>
            <a:r>
              <a:rPr lang="en-GB" sz="2400" b="1"/>
              <a:t>CAUSES</a:t>
            </a:r>
            <a:endParaRPr lang="en-GB" sz="2400" b="1">
              <a:cs typeface="Calibri"/>
            </a:endParaRPr>
          </a:p>
          <a:p>
            <a:pPr lvl="1"/>
            <a:r>
              <a:rPr lang="en-GB" sz="2000" b="1"/>
              <a:t>Unprotected sex with an infected person</a:t>
            </a:r>
            <a:endParaRPr lang="en-GB" sz="2000" b="1">
              <a:cs typeface="Calibri"/>
            </a:endParaRPr>
          </a:p>
          <a:p>
            <a:pPr lvl="1"/>
            <a:r>
              <a:rPr lang="en-GB" sz="2000" b="1"/>
              <a:t>Needle or syringe sharing (infected blood)</a:t>
            </a:r>
            <a:endParaRPr lang="en-GB" sz="2000" b="1">
              <a:cs typeface="Calibri"/>
            </a:endParaRPr>
          </a:p>
          <a:p>
            <a:pPr lvl="1"/>
            <a:r>
              <a:rPr lang="en-GB" sz="2000" b="1"/>
              <a:t>Infected mother to baby transmission</a:t>
            </a:r>
            <a:endParaRPr lang="en-GB" sz="2000" b="1">
              <a:cs typeface="Calibri"/>
            </a:endParaRPr>
          </a:p>
          <a:p>
            <a:pPr lvl="1"/>
            <a:r>
              <a:rPr lang="en-GB" sz="2000" b="1"/>
              <a:t>Contracting or transmitting HIV if you have another STD</a:t>
            </a:r>
            <a:endParaRPr lang="en-GB" sz="2000" b="1">
              <a:cs typeface="Calibri"/>
            </a:endParaRPr>
          </a:p>
          <a:p>
            <a:pPr lvl="1"/>
            <a:r>
              <a:rPr lang="en-GB" sz="2000" b="1"/>
              <a:t>Prisoners through sex or drug use					</a:t>
            </a:r>
            <a:r>
              <a:rPr lang="en-GB" sz="1600" b="1"/>
              <a:t>Source: NHS (2018)</a:t>
            </a:r>
            <a:endParaRPr lang="en-GB" sz="1600" b="1">
              <a:cs typeface="Calibri"/>
            </a:endParaRPr>
          </a:p>
          <a:p>
            <a:pPr marL="0" indent="0">
              <a:buNone/>
            </a:pPr>
            <a:r>
              <a:rPr lang="en-GB" sz="2400" b="1"/>
              <a:t>SPREAD</a:t>
            </a:r>
            <a:endParaRPr lang="en-GB" sz="2400" b="1">
              <a:cs typeface="Calibri"/>
            </a:endParaRPr>
          </a:p>
          <a:p>
            <a:pPr lvl="1"/>
            <a:r>
              <a:rPr lang="en-GB" sz="2000" b="1"/>
              <a:t>Unprotected sex with an infected person</a:t>
            </a:r>
            <a:endParaRPr lang="en-GB" sz="2000" b="1">
              <a:cs typeface="Calibri"/>
            </a:endParaRPr>
          </a:p>
          <a:p>
            <a:pPr lvl="1"/>
            <a:r>
              <a:rPr lang="en-GB" sz="2000" b="1"/>
              <a:t>Lack of quality information</a:t>
            </a:r>
            <a:endParaRPr lang="en-GB" sz="2000" b="1">
              <a:cs typeface="Calibri"/>
            </a:endParaRPr>
          </a:p>
          <a:p>
            <a:pPr lvl="1"/>
            <a:r>
              <a:rPr lang="en-GB" sz="2000" b="1"/>
              <a:t>Changing sex partners frequently					</a:t>
            </a:r>
            <a:r>
              <a:rPr lang="en-GB" sz="1600" b="1"/>
              <a:t>Source: CDC (2019)</a:t>
            </a:r>
            <a:endParaRPr lang="en-GB" sz="1600" b="1">
              <a:cs typeface="Calibri"/>
            </a:endParaRPr>
          </a:p>
          <a:p>
            <a:pPr marL="0" indent="0">
              <a:buNone/>
            </a:pPr>
            <a:r>
              <a:rPr lang="en-GB" sz="1600" b="1"/>
              <a:t>										Evelyn Belfon</a:t>
            </a:r>
            <a:endParaRPr lang="en-GB" sz="1600" b="1">
              <a:cs typeface="Calibri"/>
            </a:endParaRPr>
          </a:p>
          <a:p>
            <a:pPr lvl="1"/>
            <a:endParaRPr lang="en-GB" sz="2000"/>
          </a:p>
          <a:p>
            <a:pPr lvl="1"/>
            <a:endParaRPr lang="en-GB" sz="2000"/>
          </a:p>
        </p:txBody>
      </p:sp>
    </p:spTree>
    <p:extLst>
      <p:ext uri="{BB962C8B-B14F-4D97-AF65-F5344CB8AC3E}">
        <p14:creationId xmlns:p14="http://schemas.microsoft.com/office/powerpoint/2010/main" val="14917247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BA792-F23B-4AE8-992D-7B485BC3F9ED}"/>
              </a:ext>
            </a:extLst>
          </p:cNvPr>
          <p:cNvSpPr>
            <a:spLocks noGrp="1"/>
          </p:cNvSpPr>
          <p:nvPr>
            <p:ph type="title"/>
          </p:nvPr>
        </p:nvSpPr>
        <p:spPr/>
        <p:txBody>
          <a:bodyPr/>
          <a:lstStyle/>
          <a:p>
            <a:pPr algn="ctr"/>
            <a:r>
              <a:rPr lang="en-GB" b="1" dirty="0">
                <a:latin typeface="+mn-lt"/>
                <a:ea typeface="+mj-lt"/>
                <a:cs typeface="+mj-lt"/>
              </a:rPr>
              <a:t>POLICIES</a:t>
            </a:r>
            <a:endParaRPr lang="en-US" b="1" dirty="0">
              <a:latin typeface="+mn-lt"/>
              <a:cs typeface="Calibri Light" panose="020F0302020204030204"/>
            </a:endParaRPr>
          </a:p>
        </p:txBody>
      </p:sp>
      <p:sp>
        <p:nvSpPr>
          <p:cNvPr id="3" name="Content Placeholder 2">
            <a:extLst>
              <a:ext uri="{FF2B5EF4-FFF2-40B4-BE49-F238E27FC236}">
                <a16:creationId xmlns:a16="http://schemas.microsoft.com/office/drawing/2014/main" id="{3068247A-C729-4DA1-AB98-3DA832E97DEB}"/>
              </a:ext>
            </a:extLst>
          </p:cNvPr>
          <p:cNvSpPr>
            <a:spLocks noGrp="1"/>
          </p:cNvSpPr>
          <p:nvPr>
            <p:ph idx="1"/>
          </p:nvPr>
        </p:nvSpPr>
        <p:spPr>
          <a:xfrm>
            <a:off x="838200" y="1310326"/>
            <a:ext cx="10515600" cy="5476973"/>
          </a:xfrm>
        </p:spPr>
        <p:txBody>
          <a:bodyPr vert="horz" lIns="91440" tIns="45720" rIns="91440" bIns="45720" rtlCol="0" anchor="t">
            <a:normAutofit fontScale="92500" lnSpcReduction="10000"/>
          </a:bodyPr>
          <a:lstStyle/>
          <a:p>
            <a:r>
              <a:rPr lang="en-US" b="1">
                <a:ea typeface="+mn-lt"/>
                <a:cs typeface="+mn-lt"/>
              </a:rPr>
              <a:t>Action-packed 2018</a:t>
            </a:r>
            <a:r>
              <a:rPr lang="en-US" b="1" dirty="0">
                <a:ea typeface="+mn-lt"/>
                <a:cs typeface="+mn-lt"/>
              </a:rPr>
              <a:t>,</a:t>
            </a:r>
            <a:r>
              <a:rPr lang="en-US" b="1">
                <a:ea typeface="+mn-lt"/>
                <a:cs typeface="+mn-lt"/>
              </a:rPr>
              <a:t> (THT,</a:t>
            </a:r>
            <a:r>
              <a:rPr lang="en-US" b="1" dirty="0">
                <a:ea typeface="+mn-lt"/>
                <a:cs typeface="+mn-lt"/>
              </a:rPr>
              <a:t> </a:t>
            </a:r>
            <a:r>
              <a:rPr lang="en-US" b="1">
                <a:ea typeface="+mn-lt"/>
                <a:cs typeface="+mn-lt"/>
              </a:rPr>
              <a:t>2018</a:t>
            </a:r>
            <a:r>
              <a:rPr lang="en-US" b="1" dirty="0">
                <a:ea typeface="+mn-lt"/>
                <a:cs typeface="+mn-lt"/>
              </a:rPr>
              <a:t>).</a:t>
            </a:r>
            <a:endParaRPr lang="en-US" b="1">
              <a:ea typeface="+mn-lt"/>
              <a:cs typeface="+mn-lt"/>
            </a:endParaRPr>
          </a:p>
          <a:p>
            <a:r>
              <a:rPr lang="en-US" b="1">
                <a:ea typeface="+mn-lt"/>
                <a:cs typeface="+mn-lt"/>
              </a:rPr>
              <a:t>Care Act 2014</a:t>
            </a:r>
            <a:r>
              <a:rPr lang="en-US" b="1" dirty="0">
                <a:ea typeface="+mn-lt"/>
                <a:cs typeface="+mn-lt"/>
              </a:rPr>
              <a:t>, </a:t>
            </a:r>
            <a:r>
              <a:rPr lang="en-US" b="1">
                <a:ea typeface="+mn-lt"/>
                <a:cs typeface="+mn-lt"/>
              </a:rPr>
              <a:t>(Legislation.gov.uk, 2014</a:t>
            </a:r>
            <a:r>
              <a:rPr lang="en-US" b="1" dirty="0">
                <a:ea typeface="+mn-lt"/>
                <a:cs typeface="+mn-lt"/>
              </a:rPr>
              <a:t>).</a:t>
            </a:r>
            <a:endParaRPr lang="en-US" b="1">
              <a:ea typeface="+mn-lt"/>
              <a:cs typeface="+mn-lt"/>
            </a:endParaRPr>
          </a:p>
          <a:p>
            <a:r>
              <a:rPr lang="en-US" b="1">
                <a:ea typeface="+mn-lt"/>
                <a:cs typeface="+mn-lt"/>
              </a:rPr>
              <a:t>Campaigning and lobbying work on</a:t>
            </a:r>
            <a:r>
              <a:rPr lang="en-US">
                <a:ea typeface="+mn-lt"/>
                <a:cs typeface="+mn-lt"/>
              </a:rPr>
              <a:t> </a:t>
            </a:r>
            <a:r>
              <a:rPr lang="en-US" b="1">
                <a:ea typeface="+mn-lt"/>
                <a:cs typeface="+mn-lt"/>
              </a:rPr>
              <a:t>HIV prevention pill </a:t>
            </a:r>
            <a:r>
              <a:rPr lang="en-US" b="1" err="1">
                <a:ea typeface="+mn-lt"/>
                <a:cs typeface="+mn-lt"/>
              </a:rPr>
              <a:t>PrEP</a:t>
            </a:r>
            <a:r>
              <a:rPr lang="en-US" b="1">
                <a:ea typeface="+mn-lt"/>
                <a:cs typeface="+mn-lt"/>
              </a:rPr>
              <a:t> (THT, 2019</a:t>
            </a:r>
            <a:r>
              <a:rPr lang="en-US" b="1" dirty="0">
                <a:ea typeface="+mn-lt"/>
                <a:cs typeface="+mn-lt"/>
              </a:rPr>
              <a:t>).</a:t>
            </a:r>
            <a:endParaRPr lang="en-US" dirty="0">
              <a:ea typeface="+mn-lt"/>
              <a:cs typeface="+mn-lt"/>
            </a:endParaRPr>
          </a:p>
          <a:p>
            <a:r>
              <a:rPr lang="en-US" b="1">
                <a:ea typeface="+mn-lt"/>
                <a:cs typeface="+mn-lt"/>
              </a:rPr>
              <a:t>Relationships and Sex Education(RSE) program become compulsory in 2020 in all schools in UK</a:t>
            </a:r>
            <a:r>
              <a:rPr lang="en-US" b="1" dirty="0">
                <a:ea typeface="+mn-lt"/>
                <a:cs typeface="+mn-lt"/>
              </a:rPr>
              <a:t>, </a:t>
            </a:r>
            <a:r>
              <a:rPr lang="en-US" b="1">
                <a:ea typeface="+mn-lt"/>
                <a:cs typeface="+mn-lt"/>
              </a:rPr>
              <a:t>(THT, 2020</a:t>
            </a:r>
            <a:r>
              <a:rPr lang="en-US" b="1" dirty="0">
                <a:ea typeface="+mn-lt"/>
                <a:cs typeface="+mn-lt"/>
              </a:rPr>
              <a:t>).</a:t>
            </a:r>
            <a:endParaRPr lang="en-US" b="1">
              <a:ea typeface="+mn-lt"/>
              <a:cs typeface="+mn-lt"/>
            </a:endParaRPr>
          </a:p>
          <a:p>
            <a:r>
              <a:rPr lang="en-US" b="1">
                <a:ea typeface="+mn-lt"/>
                <a:cs typeface="+mn-lt"/>
              </a:rPr>
              <a:t>Equality Act (2010) protect people with HIV from discrimination at the workplace</a:t>
            </a:r>
            <a:r>
              <a:rPr lang="en-US" b="1" dirty="0">
                <a:ea typeface="+mn-lt"/>
                <a:cs typeface="+mn-lt"/>
              </a:rPr>
              <a:t>,</a:t>
            </a:r>
            <a:r>
              <a:rPr lang="en-US" b="1">
                <a:ea typeface="+mn-lt"/>
                <a:cs typeface="+mn-lt"/>
              </a:rPr>
              <a:t> (NHS, 2010</a:t>
            </a:r>
            <a:r>
              <a:rPr lang="en-US" b="1" dirty="0">
                <a:ea typeface="+mn-lt"/>
                <a:cs typeface="+mn-lt"/>
              </a:rPr>
              <a:t>).</a:t>
            </a:r>
            <a:endParaRPr lang="en-US"/>
          </a:p>
          <a:p>
            <a:pPr>
              <a:buNone/>
            </a:pPr>
            <a:r>
              <a:rPr lang="en-US" b="1" dirty="0">
                <a:ea typeface="+mn-lt"/>
                <a:cs typeface="+mn-lt"/>
              </a:rPr>
              <a:t>THE GLOBAL POLICY </a:t>
            </a:r>
            <a:r>
              <a:rPr lang="en-US" b="1">
                <a:ea typeface="+mn-lt"/>
                <a:cs typeface="+mn-lt"/>
              </a:rPr>
              <a:t>(Policy Guidance by HIV Intervention Aria):</a:t>
            </a:r>
            <a:endParaRPr lang="en-US" b="1"/>
          </a:p>
          <a:p>
            <a:r>
              <a:rPr lang="en-US" b="1">
                <a:ea typeface="+mn-lt"/>
                <a:cs typeface="+mn-lt"/>
              </a:rPr>
              <a:t>Action plan for the health sector response to HIV in the WHO European Region in 2017</a:t>
            </a:r>
            <a:r>
              <a:rPr lang="en-US" b="1" dirty="0">
                <a:ea typeface="+mn-lt"/>
                <a:cs typeface="+mn-lt"/>
              </a:rPr>
              <a:t>.</a:t>
            </a:r>
            <a:endParaRPr lang="en-US" b="1">
              <a:cs typeface="Calibri"/>
            </a:endParaRPr>
          </a:p>
          <a:p>
            <a:r>
              <a:rPr lang="en-US" b="1">
                <a:ea typeface="+mn-lt"/>
                <a:cs typeface="+mn-lt"/>
              </a:rPr>
              <a:t>Development of a TB/HIV working group in 2001 whose main aim is to fight against TB and HIV</a:t>
            </a:r>
            <a:r>
              <a:rPr lang="en-US" b="1" dirty="0">
                <a:ea typeface="+mn-lt"/>
                <a:cs typeface="+mn-lt"/>
              </a:rPr>
              <a:t>,</a:t>
            </a:r>
            <a:r>
              <a:rPr lang="en-US" b="1">
                <a:ea typeface="+mn-lt"/>
                <a:cs typeface="+mn-lt"/>
              </a:rPr>
              <a:t> (WHO, 2020</a:t>
            </a:r>
            <a:r>
              <a:rPr lang="en-US" b="1" dirty="0">
                <a:ea typeface="+mn-lt"/>
                <a:cs typeface="+mn-lt"/>
              </a:rPr>
              <a:t>).</a:t>
            </a:r>
            <a:endParaRPr lang="en-US" dirty="0">
              <a:cs typeface="Calibri" panose="020F0502020204030204"/>
            </a:endParaRPr>
          </a:p>
          <a:p>
            <a:pPr marL="0" indent="0">
              <a:buNone/>
            </a:pPr>
            <a:r>
              <a:rPr lang="en-US" sz="1600" b="1">
                <a:ea typeface="+mn-lt"/>
                <a:cs typeface="+mn-lt"/>
              </a:rPr>
              <a:t>									</a:t>
            </a:r>
            <a:r>
              <a:rPr lang="en-US" sz="1700" b="1" dirty="0">
                <a:ea typeface="+mn-lt"/>
                <a:cs typeface="+mn-lt"/>
              </a:rPr>
              <a:t>Kristina </a:t>
            </a:r>
            <a:r>
              <a:rPr lang="en-US" sz="1700" b="1" dirty="0" err="1">
                <a:ea typeface="+mn-lt"/>
                <a:cs typeface="+mn-lt"/>
              </a:rPr>
              <a:t>Koleva</a:t>
            </a:r>
            <a:endParaRPr lang="en-US" sz="1700" b="1" dirty="0">
              <a:cs typeface="Calibri" panose="020F0502020204030204"/>
            </a:endParaRPr>
          </a:p>
          <a:p>
            <a:endParaRPr lang="en-US">
              <a:cs typeface="Calibri" panose="020F0502020204030204"/>
            </a:endParaRPr>
          </a:p>
        </p:txBody>
      </p:sp>
    </p:spTree>
    <p:extLst>
      <p:ext uri="{BB962C8B-B14F-4D97-AF65-F5344CB8AC3E}">
        <p14:creationId xmlns:p14="http://schemas.microsoft.com/office/powerpoint/2010/main" val="11868622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838200" y="200025"/>
            <a:ext cx="10515600" cy="1085851"/>
          </a:xfrm>
        </p:spPr>
        <p:txBody>
          <a:bodyPr/>
          <a:lstStyle/>
          <a:p>
            <a:pPr algn="ctr"/>
            <a:r>
              <a:rPr lang="en-GB" b="1" dirty="0">
                <a:latin typeface="+mn-lt"/>
              </a:rPr>
              <a:t>POLICIES</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214313" y="1177047"/>
            <a:ext cx="11672887" cy="4999916"/>
          </a:xfrm>
        </p:spPr>
        <p:txBody>
          <a:bodyPr vert="horz" lIns="91440" tIns="45720" rIns="91440" bIns="45720" rtlCol="0" anchor="t">
            <a:normAutofit/>
          </a:bodyPr>
          <a:lstStyle/>
          <a:p>
            <a:r>
              <a:rPr lang="en-US" b="1">
                <a:cs typeface="Calibri" panose="020F0502020204030204"/>
              </a:rPr>
              <a:t>In 2002, the members of WHO Regional Committee for Europe began to develop new plans to fight HIV/AIDS</a:t>
            </a:r>
            <a:r>
              <a:rPr lang="en-US" b="1" dirty="0">
                <a:cs typeface="Calibri" panose="020F0502020204030204"/>
              </a:rPr>
              <a:t>,</a:t>
            </a:r>
            <a:r>
              <a:rPr lang="en-US" b="1">
                <a:cs typeface="Calibri" panose="020F0502020204030204"/>
              </a:rPr>
              <a:t> (WHO, 2002).</a:t>
            </a:r>
            <a:endParaRPr lang="en-US" b="1">
              <a:ea typeface="+mn-lt"/>
              <a:cs typeface="+mn-lt"/>
            </a:endParaRPr>
          </a:p>
          <a:p>
            <a:r>
              <a:rPr lang="en-US" b="1">
                <a:ea typeface="+mn-lt"/>
                <a:cs typeface="+mn-lt"/>
              </a:rPr>
              <a:t>Invisible No Longer report which express woman's experience of HIV</a:t>
            </a:r>
            <a:r>
              <a:rPr lang="en-US" b="1" dirty="0">
                <a:ea typeface="+mn-lt"/>
                <a:cs typeface="+mn-lt"/>
              </a:rPr>
              <a:t>,</a:t>
            </a:r>
            <a:r>
              <a:rPr lang="en-US" b="1">
                <a:ea typeface="+mn-lt"/>
                <a:cs typeface="+mn-lt"/>
              </a:rPr>
              <a:t> (THT, 2019</a:t>
            </a:r>
            <a:r>
              <a:rPr lang="en-US" b="1" dirty="0">
                <a:ea typeface="+mn-lt"/>
                <a:cs typeface="+mn-lt"/>
              </a:rPr>
              <a:t>).</a:t>
            </a:r>
            <a:endParaRPr lang="en-US" b="1">
              <a:ea typeface="+mn-lt"/>
              <a:cs typeface="+mn-lt"/>
            </a:endParaRPr>
          </a:p>
          <a:p>
            <a:r>
              <a:rPr lang="en-US" b="1">
                <a:ea typeface="+mn-lt"/>
                <a:cs typeface="+mn-lt"/>
              </a:rPr>
              <a:t>Condom </a:t>
            </a:r>
            <a:r>
              <a:rPr lang="en-US" b="1" dirty="0">
                <a:ea typeface="+mn-lt"/>
                <a:cs typeface="+mn-lt"/>
              </a:rPr>
              <a:t>distribution </a:t>
            </a:r>
            <a:r>
              <a:rPr lang="en-US" b="1">
                <a:ea typeface="+mn-lt"/>
                <a:cs typeface="+mn-lt"/>
              </a:rPr>
              <a:t>schemes are available in nearly all areas of the country</a:t>
            </a:r>
            <a:r>
              <a:rPr lang="en-US" b="1" dirty="0">
                <a:ea typeface="+mn-lt"/>
                <a:cs typeface="+mn-lt"/>
              </a:rPr>
              <a:t>,</a:t>
            </a:r>
            <a:r>
              <a:rPr lang="en-US" b="1">
                <a:ea typeface="+mn-lt"/>
                <a:cs typeface="+mn-lt"/>
              </a:rPr>
              <a:t> (PHE 2017</a:t>
            </a:r>
            <a:r>
              <a:rPr lang="en-US" b="1" dirty="0">
                <a:ea typeface="+mn-lt"/>
                <a:cs typeface="+mn-lt"/>
              </a:rPr>
              <a:t>).</a:t>
            </a:r>
          </a:p>
          <a:p>
            <a:r>
              <a:rPr lang="en-US" b="1" dirty="0">
                <a:ea typeface="+mn-lt"/>
                <a:cs typeface="+mn-lt"/>
              </a:rPr>
              <a:t>A practical guide for all countries in starting and managing needle and syringe </a:t>
            </a:r>
            <a:r>
              <a:rPr lang="en-US" b="1" dirty="0" err="1">
                <a:ea typeface="+mn-lt"/>
                <a:cs typeface="+mn-lt"/>
              </a:rPr>
              <a:t>programmes</a:t>
            </a:r>
            <a:r>
              <a:rPr lang="en-US" b="1" dirty="0">
                <a:ea typeface="+mn-lt"/>
                <a:cs typeface="+mn-lt"/>
              </a:rPr>
              <a:t>, (who.int 2020).</a:t>
            </a:r>
            <a:endParaRPr lang="en-US" b="1">
              <a:ea typeface="+mn-lt"/>
              <a:cs typeface="+mn-lt"/>
            </a:endParaRPr>
          </a:p>
          <a:p>
            <a:pPr marL="0" indent="0">
              <a:buNone/>
            </a:pPr>
            <a:r>
              <a:rPr lang="en-US" sz="1600" b="1">
                <a:ea typeface="+mn-lt"/>
                <a:cs typeface="+mn-lt"/>
              </a:rPr>
              <a:t>											Kristina </a:t>
            </a:r>
            <a:r>
              <a:rPr lang="en-US" sz="1600" b="1" err="1">
                <a:ea typeface="+mn-lt"/>
                <a:cs typeface="+mn-lt"/>
              </a:rPr>
              <a:t>Koleva</a:t>
            </a:r>
            <a:endParaRPr lang="en-US" sz="1600">
              <a:cs typeface="Calibri"/>
            </a:endParaRPr>
          </a:p>
        </p:txBody>
      </p:sp>
    </p:spTree>
    <p:extLst>
      <p:ext uri="{BB962C8B-B14F-4D97-AF65-F5344CB8AC3E}">
        <p14:creationId xmlns:p14="http://schemas.microsoft.com/office/powerpoint/2010/main" val="37450470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838200" y="200025"/>
            <a:ext cx="10515600" cy="1085851"/>
          </a:xfrm>
        </p:spPr>
        <p:txBody>
          <a:bodyPr/>
          <a:lstStyle/>
          <a:p>
            <a:pPr algn="ctr"/>
            <a:r>
              <a:rPr lang="en-GB" b="1" dirty="0">
                <a:latin typeface="+mn-lt"/>
              </a:rPr>
              <a:t>ROLE OF AGENCIES</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519113" y="1008667"/>
            <a:ext cx="11192989" cy="5849333"/>
          </a:xfrm>
        </p:spPr>
        <p:txBody>
          <a:bodyPr vert="horz" lIns="91440" tIns="45720" rIns="91440" bIns="45720" rtlCol="0" anchor="t">
            <a:normAutofit fontScale="92500" lnSpcReduction="10000"/>
          </a:bodyPr>
          <a:lstStyle/>
          <a:p>
            <a:pPr marL="0" indent="0">
              <a:buNone/>
            </a:pPr>
            <a:r>
              <a:rPr lang="en-US" b="1"/>
              <a:t>LOCAL AUTHORITY</a:t>
            </a:r>
          </a:p>
          <a:p>
            <a:pPr lvl="1"/>
            <a:r>
              <a:rPr lang="en-US" sz="2200" b="1"/>
              <a:t>Duty of care regarding wellbeing Aids suffers</a:t>
            </a:r>
          </a:p>
          <a:p>
            <a:pPr lvl="1"/>
            <a:r>
              <a:rPr lang="en-US" sz="2200" b="1"/>
              <a:t>Provide needle exchange </a:t>
            </a:r>
            <a:r>
              <a:rPr lang="en-US" sz="2200" b="1" err="1"/>
              <a:t>programme</a:t>
            </a:r>
            <a:endParaRPr lang="en-US" sz="2200" b="1"/>
          </a:p>
          <a:p>
            <a:pPr lvl="1"/>
            <a:r>
              <a:rPr lang="en-US" sz="2200" b="1"/>
              <a:t>Assessment care (nhs.uk, 2019)</a:t>
            </a:r>
          </a:p>
          <a:p>
            <a:pPr marL="0" indent="0">
              <a:buNone/>
            </a:pPr>
            <a:r>
              <a:rPr lang="en-US" b="1"/>
              <a:t>NATIONAL </a:t>
            </a:r>
          </a:p>
          <a:p>
            <a:pPr marL="457200" lvl="1" indent="0">
              <a:buNone/>
            </a:pPr>
            <a:r>
              <a:rPr lang="en-US" sz="2200" b="1"/>
              <a:t>PUBLIC HEALTH ENGLAND </a:t>
            </a:r>
          </a:p>
          <a:p>
            <a:pPr lvl="1"/>
            <a:r>
              <a:rPr lang="en-US" sz="2200" b="1"/>
              <a:t>Surveillance on local disease</a:t>
            </a:r>
          </a:p>
          <a:p>
            <a:pPr lvl="1"/>
            <a:r>
              <a:rPr lang="en-US" sz="2200" b="1"/>
              <a:t>Promotes healthy lifestyle</a:t>
            </a:r>
          </a:p>
          <a:p>
            <a:pPr lvl="1"/>
            <a:r>
              <a:rPr lang="en-GB" sz="2200" b="1"/>
              <a:t>Protects the nation from health hazards</a:t>
            </a:r>
          </a:p>
          <a:p>
            <a:pPr lvl="1"/>
            <a:r>
              <a:rPr lang="en-GB" sz="2200" b="1"/>
              <a:t>Investigate and manage Health Protection incidence (</a:t>
            </a:r>
            <a:r>
              <a:rPr lang="en-GB" sz="2200" b="1" err="1"/>
              <a:t>phe</a:t>
            </a:r>
            <a:r>
              <a:rPr lang="en-GB" sz="2200" b="1"/>
              <a:t>, 2018)</a:t>
            </a:r>
          </a:p>
          <a:p>
            <a:pPr lvl="1"/>
            <a:endParaRPr lang="en-GB" sz="2200" b="1"/>
          </a:p>
          <a:p>
            <a:pPr marL="457200" lvl="1" indent="0">
              <a:buNone/>
            </a:pPr>
            <a:r>
              <a:rPr lang="en-GB" sz="2200" b="1"/>
              <a:t>H</a:t>
            </a:r>
            <a:r>
              <a:rPr lang="en-US" sz="2200" b="1"/>
              <a:t>IV PREVENTION ENGLAND</a:t>
            </a:r>
          </a:p>
          <a:p>
            <a:pPr lvl="1"/>
            <a:r>
              <a:rPr lang="en-GB" sz="2200" b="1"/>
              <a:t>Works with African community</a:t>
            </a:r>
          </a:p>
          <a:p>
            <a:pPr lvl="1"/>
            <a:r>
              <a:rPr lang="en-GB" sz="2200" b="1"/>
              <a:t>Works closely with NHS clinics and local authorities</a:t>
            </a:r>
          </a:p>
          <a:p>
            <a:pPr lvl="1"/>
            <a:r>
              <a:rPr lang="en-GB" sz="2200" b="1"/>
              <a:t>HIV policy work</a:t>
            </a:r>
          </a:p>
          <a:p>
            <a:pPr lvl="1"/>
            <a:r>
              <a:rPr lang="en-GB" sz="2200" b="1"/>
              <a:t>Online campaigns and services</a:t>
            </a:r>
          </a:p>
          <a:p>
            <a:pPr lvl="1"/>
            <a:r>
              <a:rPr lang="en-GB" sz="2200" b="1"/>
              <a:t>Works with faith communities (hivpreventionengland.org.uk, 2020)</a:t>
            </a:r>
          </a:p>
          <a:p>
            <a:pPr marL="457200" lvl="1" indent="0">
              <a:buNone/>
            </a:pPr>
            <a:r>
              <a:rPr lang="en-GB" sz="2000" b="1"/>
              <a:t>									 	</a:t>
            </a:r>
            <a:r>
              <a:rPr lang="en-GB" sz="1700" b="1" dirty="0"/>
              <a:t>Hyacinth Thomas</a:t>
            </a:r>
          </a:p>
          <a:p>
            <a:pPr marL="457200" lvl="1" indent="0">
              <a:buNone/>
            </a:pPr>
            <a:endParaRPr lang="en-US" sz="2000"/>
          </a:p>
          <a:p>
            <a:pPr marL="0" indent="0">
              <a:buNone/>
            </a:pPr>
            <a:endParaRPr lang="en-US" sz="5500"/>
          </a:p>
          <a:p>
            <a:pPr marL="0" indent="0">
              <a:buNone/>
            </a:pPr>
            <a:endParaRPr lang="en-GB"/>
          </a:p>
        </p:txBody>
      </p:sp>
    </p:spTree>
    <p:extLst>
      <p:ext uri="{BB962C8B-B14F-4D97-AF65-F5344CB8AC3E}">
        <p14:creationId xmlns:p14="http://schemas.microsoft.com/office/powerpoint/2010/main" val="25649618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838200" y="200025"/>
            <a:ext cx="10515600" cy="1085851"/>
          </a:xfrm>
        </p:spPr>
        <p:txBody>
          <a:bodyPr/>
          <a:lstStyle/>
          <a:p>
            <a:pPr algn="ctr"/>
            <a:r>
              <a:rPr lang="en-GB" b="1" dirty="0">
                <a:latin typeface="+mn-lt"/>
              </a:rPr>
              <a:t>ROLES OF AGENCIES</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348792" y="970962"/>
            <a:ext cx="11462994" cy="5887038"/>
          </a:xfrm>
        </p:spPr>
        <p:txBody>
          <a:bodyPr>
            <a:normAutofit fontScale="92500" lnSpcReduction="10000"/>
          </a:bodyPr>
          <a:lstStyle/>
          <a:p>
            <a:pPr marL="457200" lvl="1" indent="0">
              <a:buNone/>
            </a:pPr>
            <a:r>
              <a:rPr lang="en-US" sz="2000" b="1"/>
              <a:t>TERRENCE HIGGINS TRUST </a:t>
            </a:r>
          </a:p>
          <a:p>
            <a:pPr lvl="1"/>
            <a:r>
              <a:rPr lang="en-GB" sz="2000" b="1"/>
              <a:t>On-line therapy and counselling for people living with HIV</a:t>
            </a:r>
          </a:p>
          <a:p>
            <a:pPr lvl="1"/>
            <a:r>
              <a:rPr lang="en-GB" sz="2000" b="1"/>
              <a:t>Services and support on sexual health</a:t>
            </a:r>
          </a:p>
          <a:p>
            <a:pPr lvl="1"/>
            <a:r>
              <a:rPr lang="en-GB" sz="2000" b="1"/>
              <a:t>THT helpline services</a:t>
            </a:r>
          </a:p>
          <a:p>
            <a:pPr lvl="1"/>
            <a:r>
              <a:rPr lang="en-GB" sz="2000" b="1"/>
              <a:t>Accessing Prep or Pep (THT, 2019)</a:t>
            </a:r>
          </a:p>
          <a:p>
            <a:pPr marL="0" indent="0">
              <a:buNone/>
            </a:pPr>
            <a:r>
              <a:rPr lang="en-GB" b="1"/>
              <a:t>GLOBAL</a:t>
            </a:r>
          </a:p>
          <a:p>
            <a:pPr marL="457200" lvl="1" indent="0">
              <a:buNone/>
            </a:pPr>
            <a:r>
              <a:rPr lang="en-GB" sz="2000" b="1"/>
              <a:t>WORLD HEALTH ORGANISATION </a:t>
            </a:r>
          </a:p>
          <a:p>
            <a:pPr lvl="1"/>
            <a:r>
              <a:rPr lang="en-GB" sz="2000" b="1"/>
              <a:t>Works with 150 countries</a:t>
            </a:r>
          </a:p>
          <a:p>
            <a:pPr lvl="1"/>
            <a:r>
              <a:rPr lang="en-GB" sz="2000" b="1"/>
              <a:t>Gives high level of support for sufferers of HIV (who.int, 2020)</a:t>
            </a:r>
          </a:p>
          <a:p>
            <a:pPr lvl="1"/>
            <a:endParaRPr lang="en-GB" sz="2000" b="1"/>
          </a:p>
          <a:p>
            <a:pPr marL="457200" lvl="1" indent="0">
              <a:buNone/>
            </a:pPr>
            <a:r>
              <a:rPr lang="en-GB" sz="2000" b="1"/>
              <a:t>UNAIDS</a:t>
            </a:r>
          </a:p>
          <a:p>
            <a:pPr lvl="1"/>
            <a:r>
              <a:rPr lang="en-GB" sz="2000" b="1"/>
              <a:t>Works with the United Nations’ HIV/AIDS programme to stop the spread of AIDS</a:t>
            </a:r>
          </a:p>
          <a:p>
            <a:pPr lvl="1"/>
            <a:r>
              <a:rPr lang="en-GB" sz="2000" b="1"/>
              <a:t>Works to reduce the HIV/AIDS pandemic by 2030 (unaids.org, 2020)</a:t>
            </a:r>
          </a:p>
          <a:p>
            <a:pPr lvl="1"/>
            <a:endParaRPr lang="en-GB" sz="2000" b="1"/>
          </a:p>
          <a:p>
            <a:pPr marL="457200" lvl="1" indent="0">
              <a:buNone/>
            </a:pPr>
            <a:r>
              <a:rPr lang="en-GB" sz="2000" b="1"/>
              <a:t>THE GLOBAL FUND</a:t>
            </a:r>
          </a:p>
          <a:p>
            <a:pPr lvl="1"/>
            <a:r>
              <a:rPr lang="en-GB" sz="2000" b="1"/>
              <a:t>Works in partnership to accelerate the end of AIDS</a:t>
            </a:r>
          </a:p>
          <a:p>
            <a:pPr lvl="1"/>
            <a:r>
              <a:rPr lang="en-GB" sz="2000" b="1"/>
              <a:t>Supports and invest programs in 100 countries </a:t>
            </a:r>
          </a:p>
          <a:p>
            <a:pPr lvl="1"/>
            <a:r>
              <a:rPr lang="en-GB" sz="2000" b="1"/>
              <a:t>Builds resilience and sustainable systems for improving health (</a:t>
            </a:r>
            <a:r>
              <a:rPr lang="en-GB" sz="2000" b="1" dirty="0" err="1"/>
              <a:t>theglobalfund</a:t>
            </a:r>
            <a:r>
              <a:rPr lang="en-GB" sz="2000" b="1"/>
              <a:t>,</a:t>
            </a:r>
            <a:r>
              <a:rPr lang="en-GB" sz="2000" b="1" dirty="0"/>
              <a:t> </a:t>
            </a:r>
            <a:r>
              <a:rPr lang="en-GB" sz="2000" b="1"/>
              <a:t>2019)</a:t>
            </a:r>
          </a:p>
          <a:p>
            <a:pPr marL="457200" lvl="1" indent="0">
              <a:buNone/>
            </a:pPr>
            <a:r>
              <a:rPr lang="en-GB" sz="1600" b="1"/>
              <a:t>										</a:t>
            </a:r>
            <a:r>
              <a:rPr lang="en-GB" sz="1700" b="1" dirty="0"/>
              <a:t>Hyacinth Thomas</a:t>
            </a:r>
            <a:endParaRPr lang="en-US" sz="1700" b="1" dirty="0"/>
          </a:p>
          <a:p>
            <a:pPr marL="0" indent="0">
              <a:buNone/>
            </a:pPr>
            <a:endParaRPr lang="en-US" sz="2000"/>
          </a:p>
          <a:p>
            <a:pPr marL="0" indent="0">
              <a:buNone/>
            </a:pPr>
            <a:endParaRPr lang="en-US" sz="2000"/>
          </a:p>
          <a:p>
            <a:pPr marL="457200" lvl="1" indent="0">
              <a:buNone/>
            </a:pPr>
            <a:endParaRPr lang="en-GB" sz="2000"/>
          </a:p>
        </p:txBody>
      </p:sp>
    </p:spTree>
    <p:extLst>
      <p:ext uri="{BB962C8B-B14F-4D97-AF65-F5344CB8AC3E}">
        <p14:creationId xmlns:p14="http://schemas.microsoft.com/office/powerpoint/2010/main" val="19662495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CA570-867E-4CBB-9221-FA884E7E686C}"/>
              </a:ext>
            </a:extLst>
          </p:cNvPr>
          <p:cNvSpPr>
            <a:spLocks noGrp="1"/>
          </p:cNvSpPr>
          <p:nvPr>
            <p:ph type="title"/>
          </p:nvPr>
        </p:nvSpPr>
        <p:spPr/>
        <p:txBody>
          <a:bodyPr/>
          <a:lstStyle/>
          <a:p>
            <a:pPr algn="ctr"/>
            <a:r>
              <a:rPr lang="en-GB" b="1" dirty="0">
                <a:latin typeface="+mn-lt"/>
              </a:rPr>
              <a:t>ROLES OF AGENCIES</a:t>
            </a:r>
          </a:p>
        </p:txBody>
      </p:sp>
      <p:sp>
        <p:nvSpPr>
          <p:cNvPr id="3" name="Content Placeholder 2">
            <a:extLst>
              <a:ext uri="{FF2B5EF4-FFF2-40B4-BE49-F238E27FC236}">
                <a16:creationId xmlns:a16="http://schemas.microsoft.com/office/drawing/2014/main" id="{0FB085BF-5F19-4541-8361-483D39C0072F}"/>
              </a:ext>
            </a:extLst>
          </p:cNvPr>
          <p:cNvSpPr>
            <a:spLocks noGrp="1"/>
          </p:cNvSpPr>
          <p:nvPr>
            <p:ph idx="1"/>
          </p:nvPr>
        </p:nvSpPr>
        <p:spPr>
          <a:xfrm>
            <a:off x="443060" y="1357460"/>
            <a:ext cx="10910740" cy="5135415"/>
          </a:xfrm>
        </p:spPr>
        <p:txBody>
          <a:bodyPr/>
          <a:lstStyle/>
          <a:p>
            <a:pPr marL="457200" lvl="1" indent="0">
              <a:buNone/>
            </a:pPr>
            <a:r>
              <a:rPr lang="en-GB" sz="2000" b="1"/>
              <a:t>INTERNATIONAL AIDS SOCIETY</a:t>
            </a:r>
          </a:p>
          <a:p>
            <a:pPr lvl="1"/>
            <a:r>
              <a:rPr lang="en-GB" sz="2000" b="1"/>
              <a:t>To urgently reduce the global impact of HIV/AIDS</a:t>
            </a:r>
          </a:p>
          <a:p>
            <a:pPr lvl="1"/>
            <a:r>
              <a:rPr lang="en-GB" sz="2000" b="1"/>
              <a:t>Organisers of the International AIDS Conference and the IAS Conference on AIDS Science</a:t>
            </a:r>
          </a:p>
          <a:p>
            <a:pPr lvl="1"/>
            <a:r>
              <a:rPr lang="en-GB" sz="2000" b="1"/>
              <a:t>Largest Association of professionals who are experts on HIV/AIDS</a:t>
            </a:r>
          </a:p>
          <a:p>
            <a:pPr lvl="1"/>
            <a:r>
              <a:rPr lang="en-GB" sz="2000" b="1"/>
              <a:t>Membership includes 180 countries (iasociety.org, 2020)</a:t>
            </a:r>
          </a:p>
          <a:p>
            <a:pPr marL="457200" lvl="1" indent="0">
              <a:buNone/>
            </a:pPr>
            <a:endParaRPr lang="en-GB" sz="2000" b="1"/>
          </a:p>
          <a:p>
            <a:pPr marL="457200" lvl="1" indent="0">
              <a:buNone/>
            </a:pPr>
            <a:r>
              <a:rPr lang="en-GB" sz="2000" b="1"/>
              <a:t>KAISER FAMILY FOUNDATION </a:t>
            </a:r>
          </a:p>
          <a:p>
            <a:pPr lvl="1"/>
            <a:r>
              <a:rPr lang="en-GB" sz="2000" b="1"/>
              <a:t>Focus on the nations’ health</a:t>
            </a:r>
          </a:p>
          <a:p>
            <a:pPr lvl="1"/>
            <a:r>
              <a:rPr lang="en-GB" sz="2000" b="1"/>
              <a:t>Global health policy</a:t>
            </a:r>
          </a:p>
          <a:p>
            <a:pPr lvl="1"/>
            <a:r>
              <a:rPr lang="en-GB" sz="2000" b="1"/>
              <a:t>Provides latest information and data</a:t>
            </a:r>
          </a:p>
          <a:p>
            <a:pPr lvl="1"/>
            <a:r>
              <a:rPr lang="en-GB" sz="2000" b="1"/>
              <a:t>Research analysis on HIV current policy issues (Kff.org, 2020)</a:t>
            </a:r>
          </a:p>
          <a:p>
            <a:pPr marL="457200" lvl="1" indent="0">
              <a:buNone/>
            </a:pPr>
            <a:r>
              <a:rPr lang="en-GB" sz="2000" b="1"/>
              <a:t>										</a:t>
            </a:r>
            <a:r>
              <a:rPr lang="en-GB" sz="1600" b="1"/>
              <a:t>Hyacinth Thomas</a:t>
            </a:r>
          </a:p>
        </p:txBody>
      </p:sp>
    </p:spTree>
    <p:extLst>
      <p:ext uri="{BB962C8B-B14F-4D97-AF65-F5344CB8AC3E}">
        <p14:creationId xmlns:p14="http://schemas.microsoft.com/office/powerpoint/2010/main" val="3705500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52CFA-08B4-40B6-B644-2E67D190C6E9}"/>
              </a:ext>
            </a:extLst>
          </p:cNvPr>
          <p:cNvSpPr>
            <a:spLocks noGrp="1"/>
          </p:cNvSpPr>
          <p:nvPr>
            <p:ph type="title"/>
          </p:nvPr>
        </p:nvSpPr>
        <p:spPr>
          <a:xfrm>
            <a:off x="243452" y="457200"/>
            <a:ext cx="4017463" cy="1600200"/>
          </a:xfrm>
        </p:spPr>
        <p:txBody>
          <a:bodyPr>
            <a:normAutofit/>
          </a:bodyPr>
          <a:lstStyle/>
          <a:p>
            <a:r>
              <a:rPr lang="en-GB" sz="4400" b="1" dirty="0">
                <a:latin typeface="+mn-lt"/>
              </a:rPr>
              <a:t>CONCLUSION</a:t>
            </a:r>
          </a:p>
        </p:txBody>
      </p:sp>
      <p:sp>
        <p:nvSpPr>
          <p:cNvPr id="3" name="Content Placeholder 2">
            <a:extLst>
              <a:ext uri="{FF2B5EF4-FFF2-40B4-BE49-F238E27FC236}">
                <a16:creationId xmlns:a16="http://schemas.microsoft.com/office/drawing/2014/main" id="{90DFDC01-2E28-4695-AE24-FAABF9196377}"/>
              </a:ext>
            </a:extLst>
          </p:cNvPr>
          <p:cNvSpPr>
            <a:spLocks noGrp="1"/>
          </p:cNvSpPr>
          <p:nvPr>
            <p:ph idx="1"/>
          </p:nvPr>
        </p:nvSpPr>
        <p:spPr>
          <a:xfrm>
            <a:off x="3629320" y="987425"/>
            <a:ext cx="7726068" cy="4873625"/>
          </a:xfrm>
        </p:spPr>
        <p:txBody>
          <a:bodyPr>
            <a:normAutofit/>
          </a:bodyPr>
          <a:lstStyle/>
          <a:p>
            <a:r>
              <a:rPr lang="en-GB" sz="2400" b="1" dirty="0"/>
              <a:t>Anyone can contract HIV if conducting in unprotected sex with an </a:t>
            </a:r>
            <a:r>
              <a:rPr lang="en-GB" sz="2400" b="1"/>
              <a:t>infected person.</a:t>
            </a:r>
            <a:endParaRPr lang="en-GB" sz="2400" b="1" dirty="0"/>
          </a:p>
          <a:p>
            <a:r>
              <a:rPr lang="en-GB" sz="2400" b="1" dirty="0"/>
              <a:t>We have a strong duty to educate ourselves and those around us of the devastating effect this disease can have on our lives if infected.</a:t>
            </a:r>
          </a:p>
          <a:p>
            <a:r>
              <a:rPr lang="en-GB" sz="2400" b="1" dirty="0"/>
              <a:t>Statistics show where HIV is prevalent, how the disease can spread and who is most vulnerable to the infection.</a:t>
            </a:r>
          </a:p>
          <a:p>
            <a:r>
              <a:rPr lang="en-GB" sz="2400" b="1" dirty="0"/>
              <a:t>With up-to-date information from expert policy makers and major agencies in this field, we can move forwards, in a Global effort, to drastically reduce or eradicate HIV and other sexually transmitted diseases.</a:t>
            </a:r>
          </a:p>
        </p:txBody>
      </p:sp>
      <p:sp>
        <p:nvSpPr>
          <p:cNvPr id="6" name="Text Placeholder 3">
            <a:extLst>
              <a:ext uri="{FF2B5EF4-FFF2-40B4-BE49-F238E27FC236}">
                <a16:creationId xmlns:a16="http://schemas.microsoft.com/office/drawing/2014/main" id="{77C242E7-4A2C-4EF9-A0C9-E1A89953F22F}"/>
              </a:ext>
            </a:extLst>
          </p:cNvPr>
          <p:cNvSpPr>
            <a:spLocks noGrp="1"/>
          </p:cNvSpPr>
          <p:nvPr>
            <p:ph type="body" sz="half" idx="2"/>
          </p:nvPr>
        </p:nvSpPr>
        <p:spPr>
          <a:xfrm>
            <a:off x="439772" y="2648932"/>
            <a:ext cx="2831329" cy="2738685"/>
          </a:xfrm>
        </p:spPr>
        <p:txBody>
          <a:bodyPr/>
          <a:lstStyle/>
          <a:p>
            <a:endParaRPr lang="en-GB"/>
          </a:p>
        </p:txBody>
      </p:sp>
      <p:pic>
        <p:nvPicPr>
          <p:cNvPr id="7" name="Picture 2" descr="Understanding HIV through art | The Ontario HIV Treatment Network">
            <a:extLst>
              <a:ext uri="{FF2B5EF4-FFF2-40B4-BE49-F238E27FC236}">
                <a16:creationId xmlns:a16="http://schemas.microsoft.com/office/drawing/2014/main" id="{2A6CC84E-D98C-4E9B-9F9E-7AAE04D88D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3452" y="2614858"/>
            <a:ext cx="3223967" cy="28068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69133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2050" name="Picture 2" descr="National Women and Girls HIV/AIDS Awareness Day | womenshealth.gov">
            <a:extLst>
              <a:ext uri="{FF2B5EF4-FFF2-40B4-BE49-F238E27FC236}">
                <a16:creationId xmlns:a16="http://schemas.microsoft.com/office/drawing/2014/main" id="{1A7F494F-B757-4D80-A6B7-87C194259B20}"/>
              </a:ext>
            </a:extLst>
          </p:cNvPr>
          <p:cNvPicPr>
            <a:picLocks noGrp="1" noChangeAspect="1" noChangeArrowheads="1"/>
          </p:cNvPicPr>
          <p:nvPr>
            <p:ph type="pic" idx="1"/>
          </p:nvPr>
        </p:nvPicPr>
        <p:blipFill rotWithShape="1">
          <a:blip r:embed="rId2">
            <a:extLst>
              <a:ext uri="{28A0092B-C50C-407E-A947-70E740481C1C}">
                <a14:useLocalDpi xmlns:a14="http://schemas.microsoft.com/office/drawing/2010/main" val="0"/>
              </a:ext>
            </a:extLst>
          </a:blip>
          <a:srcRect l="4762" r="1" b="1"/>
          <a:stretch/>
        </p:blipFill>
        <p:spPr bwMode="auto">
          <a:xfrm>
            <a:off x="321733" y="321733"/>
            <a:ext cx="11548534" cy="63524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7006276"/>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1E409-C810-4B32-8B73-AC91D4757F43}"/>
              </a:ext>
            </a:extLst>
          </p:cNvPr>
          <p:cNvSpPr>
            <a:spLocks noGrp="1"/>
          </p:cNvSpPr>
          <p:nvPr>
            <p:ph type="title"/>
          </p:nvPr>
        </p:nvSpPr>
        <p:spPr/>
        <p:txBody>
          <a:bodyPr>
            <a:normAutofit/>
          </a:bodyPr>
          <a:lstStyle/>
          <a:p>
            <a:pPr algn="ctr"/>
            <a:r>
              <a:rPr lang="en-GB" sz="4800" b="1" dirty="0">
                <a:latin typeface="+mn-lt"/>
              </a:rPr>
              <a:t>REFERENCES</a:t>
            </a:r>
          </a:p>
        </p:txBody>
      </p:sp>
      <p:sp>
        <p:nvSpPr>
          <p:cNvPr id="3" name="Content Placeholder 2">
            <a:extLst>
              <a:ext uri="{FF2B5EF4-FFF2-40B4-BE49-F238E27FC236}">
                <a16:creationId xmlns:a16="http://schemas.microsoft.com/office/drawing/2014/main" id="{DF7C5AB4-D025-4DDF-9D16-0B0CAAF06A8B}"/>
              </a:ext>
            </a:extLst>
          </p:cNvPr>
          <p:cNvSpPr>
            <a:spLocks noGrp="1"/>
          </p:cNvSpPr>
          <p:nvPr>
            <p:ph idx="1"/>
          </p:nvPr>
        </p:nvSpPr>
        <p:spPr>
          <a:xfrm>
            <a:off x="612742" y="1376312"/>
            <a:ext cx="10741058" cy="5194169"/>
          </a:xfrm>
        </p:spPr>
        <p:txBody>
          <a:bodyPr>
            <a:normAutofit fontScale="92500" lnSpcReduction="10000"/>
          </a:bodyPr>
          <a:lstStyle/>
          <a:p>
            <a:r>
              <a:rPr lang="en-US" sz="1800" b="1" dirty="0">
                <a:ea typeface="+mn-lt"/>
                <a:cs typeface="+mn-lt"/>
              </a:rPr>
              <a:t>Avert. (2020). </a:t>
            </a:r>
            <a:r>
              <a:rPr lang="en-US" sz="1800" b="1" i="1" dirty="0">
                <a:ea typeface="+mn-lt"/>
                <a:cs typeface="+mn-lt"/>
              </a:rPr>
              <a:t>Global HIV And AIDS Statistics</a:t>
            </a:r>
            <a:r>
              <a:rPr lang="en-US" sz="1800" b="1" dirty="0">
                <a:ea typeface="+mn-lt"/>
                <a:cs typeface="+mn-lt"/>
              </a:rPr>
              <a:t>. [online] Available at: &lt;https://www.avert.org/global-hiv-and-aids-statistics&gt; (Accessed 15 August 2020)</a:t>
            </a:r>
          </a:p>
          <a:p>
            <a:r>
              <a:rPr lang="en-US" sz="1800" b="1" dirty="0">
                <a:ea typeface="+mn-lt"/>
                <a:cs typeface="+mn-lt"/>
              </a:rPr>
              <a:t>Avert. (2020). </a:t>
            </a:r>
            <a:r>
              <a:rPr lang="en-US" sz="1800" b="1" i="1" dirty="0">
                <a:ea typeface="+mn-lt"/>
                <a:cs typeface="+mn-lt"/>
              </a:rPr>
              <a:t>HIV/AIDS</a:t>
            </a:r>
            <a:r>
              <a:rPr lang="en-US" sz="1800" b="1" dirty="0">
                <a:ea typeface="+mn-lt"/>
                <a:cs typeface="+mn-lt"/>
              </a:rPr>
              <a:t>, </a:t>
            </a:r>
            <a:r>
              <a:rPr lang="en-US" sz="1800" b="1" i="1" dirty="0">
                <a:ea typeface="+mn-lt"/>
                <a:cs typeface="+mn-lt"/>
              </a:rPr>
              <a:t>Symptoms</a:t>
            </a:r>
            <a:r>
              <a:rPr lang="en-US" sz="1800" b="1" dirty="0">
                <a:ea typeface="+mn-lt"/>
                <a:cs typeface="+mn-lt"/>
              </a:rPr>
              <a:t>. (Accessed 10 August 2020)</a:t>
            </a:r>
          </a:p>
          <a:p>
            <a:r>
              <a:rPr lang="en-GB" sz="1800" b="1" dirty="0"/>
              <a:t>Centre for Disease Control and Prevention, H. (2019) </a:t>
            </a:r>
            <a:r>
              <a:rPr lang="en-GB" sz="1800" b="1" i="1" dirty="0"/>
              <a:t>HIV Transmission | HIV Basics | HIV/AIDS | CDC</a:t>
            </a:r>
            <a:r>
              <a:rPr lang="en-GB" sz="1800" b="1" dirty="0"/>
              <a:t>. Available at: https://www.cdc.gov/hiv/basics/transmission.html (Accessed: 19 July 2020).</a:t>
            </a:r>
          </a:p>
          <a:p>
            <a:r>
              <a:rPr lang="en-GB" sz="1800" b="1" dirty="0" err="1"/>
              <a:t>FrontlineAIDS</a:t>
            </a:r>
            <a:r>
              <a:rPr lang="en-GB" sz="1800" b="1" dirty="0"/>
              <a:t> (2019) </a:t>
            </a:r>
            <a:r>
              <a:rPr lang="en-GB" sz="1800" b="1" i="1" dirty="0"/>
              <a:t>HIV2020: Learning from people on the frontline of the HIV response</a:t>
            </a:r>
            <a:r>
              <a:rPr lang="en-GB" sz="1800" b="1" dirty="0"/>
              <a:t>, </a:t>
            </a:r>
            <a:r>
              <a:rPr lang="en-GB" sz="1800" b="1" i="1" dirty="0"/>
              <a:t>Frontline AIDS</a:t>
            </a:r>
            <a:r>
              <a:rPr lang="en-GB" sz="1800" b="1" dirty="0"/>
              <a:t>. Available at: https://frontlineaids.org/hiv2020-learning-from-people-on-the-frontline-of-the-hiv-response/ (Accessed: 2 August 2020).</a:t>
            </a:r>
          </a:p>
          <a:p>
            <a:r>
              <a:rPr lang="en-GB" sz="1800" b="1" dirty="0">
                <a:latin typeface="Calibri" panose="020F0502020204030204" pitchFamily="34" charset="0"/>
                <a:ea typeface="Calibri" panose="020F0502020204030204" pitchFamily="34" charset="0"/>
                <a:cs typeface="Calibri" panose="020F0502020204030204" pitchFamily="34" charset="0"/>
              </a:rPr>
              <a:t>Global Fund, (2019) </a:t>
            </a:r>
            <a:r>
              <a:rPr lang="en-GB" sz="1800" b="1" i="1" dirty="0">
                <a:latin typeface="Calibri" panose="020F0502020204030204" pitchFamily="34" charset="0"/>
                <a:ea typeface="Calibri" panose="020F0502020204030204" pitchFamily="34" charset="0"/>
                <a:cs typeface="Calibri" panose="020F0502020204030204" pitchFamily="34" charset="0"/>
              </a:rPr>
              <a:t>Funding Model</a:t>
            </a:r>
            <a:r>
              <a:rPr lang="en-GB" sz="1800" b="1" dirty="0">
                <a:latin typeface="Calibri" panose="020F0502020204030204" pitchFamily="34" charset="0"/>
                <a:ea typeface="Calibri" panose="020F0502020204030204" pitchFamily="34" charset="0"/>
                <a:cs typeface="Calibri" panose="020F0502020204030204" pitchFamily="34" charset="0"/>
              </a:rPr>
              <a:t>. Available at: /</a:t>
            </a:r>
            <a:r>
              <a:rPr lang="en-GB" sz="1800" b="1" dirty="0" err="1">
                <a:latin typeface="Calibri" panose="020F0502020204030204" pitchFamily="34" charset="0"/>
                <a:ea typeface="Calibri" panose="020F0502020204030204" pitchFamily="34" charset="0"/>
                <a:cs typeface="Calibri" panose="020F0502020204030204" pitchFamily="34" charset="0"/>
              </a:rPr>
              <a:t>en</a:t>
            </a:r>
            <a:r>
              <a:rPr lang="en-GB" sz="1800" b="1" dirty="0">
                <a:latin typeface="Calibri" panose="020F0502020204030204" pitchFamily="34" charset="0"/>
                <a:ea typeface="Calibri" panose="020F0502020204030204" pitchFamily="34" charset="0"/>
                <a:cs typeface="Calibri" panose="020F0502020204030204" pitchFamily="34" charset="0"/>
              </a:rPr>
              <a:t>/funding-model/ (Accessed: 17 August 2020).</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r>
              <a:rPr lang="en-US" sz="1800" b="1" dirty="0">
                <a:ea typeface="+mn-lt"/>
                <a:cs typeface="+mn-lt"/>
              </a:rPr>
              <a:t>Health. (2020). </a:t>
            </a:r>
            <a:r>
              <a:rPr lang="en-US" sz="1800" b="1" i="1" dirty="0">
                <a:ea typeface="+mn-lt"/>
                <a:cs typeface="+mn-lt"/>
              </a:rPr>
              <a:t>Sexual Health Promotion | Department Of Health</a:t>
            </a:r>
            <a:r>
              <a:rPr lang="en-US" sz="1800" b="1" dirty="0">
                <a:ea typeface="+mn-lt"/>
                <a:cs typeface="+mn-lt"/>
              </a:rPr>
              <a:t>. [online] Available at: &lt;https://www.health-ni.gov.uk/articles/sexual-health-promotion&gt; (Accessed 10 August 2020)</a:t>
            </a:r>
          </a:p>
          <a:p>
            <a:r>
              <a:rPr lang="en-US" sz="1800" b="1" dirty="0"/>
              <a:t>HIV.gov (2019) Global HIV/AIDS Organizations, HIV.gov. Available at: https://www.hiv.gov/federal-response/pepfar-global-aids/global-hiv-aids-organizations (Accessed: 23 July 2020).</a:t>
            </a:r>
            <a:endParaRPr lang="en-US" sz="1800" b="1" dirty="0">
              <a:cs typeface="Calibri"/>
            </a:endParaRPr>
          </a:p>
          <a:p>
            <a:pPr>
              <a:lnSpc>
                <a:spcPct val="107000"/>
              </a:lnSpc>
              <a:spcAft>
                <a:spcPts val="800"/>
              </a:spcAft>
            </a:pPr>
            <a:r>
              <a:rPr lang="en-GB" sz="1800" b="1" dirty="0">
                <a:latin typeface="Calibri" panose="020F0502020204030204" pitchFamily="34" charset="0"/>
                <a:ea typeface="Calibri" panose="020F0502020204030204" pitchFamily="34" charset="0"/>
                <a:cs typeface="Calibri" panose="020F0502020204030204" pitchFamily="34" charset="0"/>
              </a:rPr>
              <a:t>HIV Prevention England (2020) </a:t>
            </a:r>
            <a:r>
              <a:rPr lang="en-GB" sz="1800" b="1" i="1" dirty="0">
                <a:latin typeface="Calibri" panose="020F0502020204030204" pitchFamily="34" charset="0"/>
                <a:ea typeface="Calibri" panose="020F0502020204030204" pitchFamily="34" charset="0"/>
                <a:cs typeface="Calibri" panose="020F0502020204030204" pitchFamily="34" charset="0"/>
              </a:rPr>
              <a:t>HIV Prevention England -</a:t>
            </a:r>
            <a:r>
              <a:rPr lang="en-GB" sz="1800" b="1" dirty="0">
                <a:latin typeface="Calibri" panose="020F0502020204030204" pitchFamily="34" charset="0"/>
                <a:ea typeface="Calibri" panose="020F0502020204030204" pitchFamily="34" charset="0"/>
                <a:cs typeface="Calibri" panose="020F0502020204030204" pitchFamily="34" charset="0"/>
              </a:rPr>
              <a:t>, </a:t>
            </a:r>
            <a:r>
              <a:rPr lang="en-GB" sz="1800" b="1" i="1" dirty="0">
                <a:latin typeface="Calibri" panose="020F0502020204030204" pitchFamily="34" charset="0"/>
                <a:ea typeface="Calibri" panose="020F0502020204030204" pitchFamily="34" charset="0"/>
                <a:cs typeface="Calibri" panose="020F0502020204030204" pitchFamily="34" charset="0"/>
              </a:rPr>
              <a:t>HIV Prevention England</a:t>
            </a:r>
            <a:r>
              <a:rPr lang="en-GB" sz="1800" b="1" dirty="0">
                <a:latin typeface="Calibri" panose="020F0502020204030204" pitchFamily="34" charset="0"/>
                <a:ea typeface="Calibri" panose="020F0502020204030204" pitchFamily="34" charset="0"/>
                <a:cs typeface="Calibri" panose="020F0502020204030204" pitchFamily="34" charset="0"/>
              </a:rPr>
              <a:t>. Available at: https://www.hivpreventionengland.org.uk/ (Accessed: 17 August 2020).</a:t>
            </a:r>
          </a:p>
          <a:p>
            <a:pPr>
              <a:lnSpc>
                <a:spcPct val="107000"/>
              </a:lnSpc>
              <a:spcAft>
                <a:spcPts val="800"/>
              </a:spcAft>
            </a:pPr>
            <a:r>
              <a:rPr lang="en-GB" sz="1800" b="1" dirty="0">
                <a:latin typeface="Calibri" panose="020F0502020204030204" pitchFamily="34" charset="0"/>
                <a:ea typeface="Calibri" panose="020F0502020204030204" pitchFamily="34" charset="0"/>
                <a:cs typeface="Calibri" panose="020F0502020204030204" pitchFamily="34" charset="0"/>
              </a:rPr>
              <a:t>International Aids Society (2020) </a:t>
            </a:r>
            <a:r>
              <a:rPr lang="en-GB" sz="1800" b="1" i="1" dirty="0">
                <a:latin typeface="Calibri" panose="020F0502020204030204" pitchFamily="34" charset="0"/>
                <a:ea typeface="Calibri" panose="020F0502020204030204" pitchFamily="34" charset="0"/>
                <a:cs typeface="Calibri" panose="020F0502020204030204" pitchFamily="34" charset="0"/>
              </a:rPr>
              <a:t>About the IAS</a:t>
            </a:r>
            <a:r>
              <a:rPr lang="en-GB" sz="1800" b="1" dirty="0">
                <a:latin typeface="Calibri" panose="020F0502020204030204" pitchFamily="34" charset="0"/>
                <a:ea typeface="Calibri" panose="020F0502020204030204" pitchFamily="34" charset="0"/>
                <a:cs typeface="Calibri" panose="020F0502020204030204" pitchFamily="34" charset="0"/>
              </a:rPr>
              <a:t>. Available at: https://www.iasociety.org/About-IAS/about (Accessed: 17 August 2020).</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endParaRPr lang="en-GB" sz="1800" b="1" dirty="0"/>
          </a:p>
          <a:p>
            <a:endParaRPr lang="en-GB" sz="1800" b="1" dirty="0">
              <a:cs typeface="Calibri" panose="020F0502020204030204"/>
            </a:endParaRPr>
          </a:p>
          <a:p>
            <a:endParaRPr lang="en-US" dirty="0"/>
          </a:p>
          <a:p>
            <a:pPr marL="0" indent="0">
              <a:buNone/>
            </a:pPr>
            <a:endParaRPr lang="en-GB" dirty="0"/>
          </a:p>
        </p:txBody>
      </p:sp>
    </p:spTree>
    <p:extLst>
      <p:ext uri="{BB962C8B-B14F-4D97-AF65-F5344CB8AC3E}">
        <p14:creationId xmlns:p14="http://schemas.microsoft.com/office/powerpoint/2010/main" val="14914707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FB565-A0F5-4362-8D74-A09A6427ACDA}"/>
              </a:ext>
            </a:extLst>
          </p:cNvPr>
          <p:cNvSpPr>
            <a:spLocks noGrp="1"/>
          </p:cNvSpPr>
          <p:nvPr>
            <p:ph type="title"/>
          </p:nvPr>
        </p:nvSpPr>
        <p:spPr/>
        <p:txBody>
          <a:bodyPr/>
          <a:lstStyle/>
          <a:p>
            <a:pPr algn="ctr"/>
            <a:r>
              <a:rPr lang="en-GB" b="1" dirty="0">
                <a:latin typeface="+mn-lt"/>
              </a:rPr>
              <a:t>REFERENCES</a:t>
            </a:r>
          </a:p>
        </p:txBody>
      </p:sp>
      <p:sp>
        <p:nvSpPr>
          <p:cNvPr id="3" name="Content Placeholder 2">
            <a:extLst>
              <a:ext uri="{FF2B5EF4-FFF2-40B4-BE49-F238E27FC236}">
                <a16:creationId xmlns:a16="http://schemas.microsoft.com/office/drawing/2014/main" id="{4B7FEDAF-0A92-4B1A-88D3-D5FDA2242628}"/>
              </a:ext>
            </a:extLst>
          </p:cNvPr>
          <p:cNvSpPr>
            <a:spLocks noGrp="1"/>
          </p:cNvSpPr>
          <p:nvPr>
            <p:ph idx="1"/>
          </p:nvPr>
        </p:nvSpPr>
        <p:spPr>
          <a:xfrm>
            <a:off x="838200" y="1300900"/>
            <a:ext cx="10515600" cy="5410986"/>
          </a:xfrm>
        </p:spPr>
        <p:txBody>
          <a:bodyPr/>
          <a:lstStyle/>
          <a:p>
            <a:r>
              <a:rPr lang="en-GB" sz="1800" b="1" dirty="0">
                <a:latin typeface="Calibri" panose="020F0502020204030204" pitchFamily="34" charset="0"/>
                <a:ea typeface="Calibri" panose="020F0502020204030204" pitchFamily="34" charset="0"/>
                <a:cs typeface="Calibri" panose="020F0502020204030204" pitchFamily="34" charset="0"/>
              </a:rPr>
              <a:t>Kaiser Family Foundation (2020) </a:t>
            </a:r>
            <a:r>
              <a:rPr lang="en-GB" sz="1800" b="1" i="1" dirty="0">
                <a:latin typeface="Calibri" panose="020F0502020204030204" pitchFamily="34" charset="0"/>
                <a:ea typeface="Calibri" panose="020F0502020204030204" pitchFamily="34" charset="0"/>
                <a:cs typeface="Calibri" panose="020F0502020204030204" pitchFamily="34" charset="0"/>
              </a:rPr>
              <a:t>KFF</a:t>
            </a:r>
            <a:r>
              <a:rPr lang="en-GB" sz="1800" b="1" dirty="0">
                <a:latin typeface="Calibri" panose="020F0502020204030204" pitchFamily="34" charset="0"/>
                <a:ea typeface="Calibri" panose="020F0502020204030204" pitchFamily="34" charset="0"/>
                <a:cs typeface="Calibri" panose="020F0502020204030204" pitchFamily="34" charset="0"/>
              </a:rPr>
              <a:t>. Available at: https://www.kff.org/ (Accessed: 17 August 2020).</a:t>
            </a:r>
          </a:p>
          <a:p>
            <a:r>
              <a:rPr lang="en-GB" sz="1800" b="1" dirty="0">
                <a:ea typeface="+mn-lt"/>
                <a:cs typeface="+mn-lt"/>
              </a:rPr>
              <a:t>Legislation.gov.uk, (2014), </a:t>
            </a:r>
            <a:r>
              <a:rPr lang="en-GB" sz="1800" b="1" i="1" dirty="0">
                <a:ea typeface="+mn-lt"/>
                <a:cs typeface="+mn-lt"/>
              </a:rPr>
              <a:t>Care Act 2014,</a:t>
            </a:r>
            <a:r>
              <a:rPr lang="en-GB" sz="1800" b="1" dirty="0">
                <a:ea typeface="+mn-lt"/>
                <a:cs typeface="+mn-lt"/>
              </a:rPr>
              <a:t> [online] Legislation.gov.uk. Available at: &lt;https://www.legislation.gov.uk/ukpga/2014/23/contents&gt; [Accessed 6 August 2020].</a:t>
            </a:r>
          </a:p>
          <a:p>
            <a:r>
              <a:rPr lang="en-US" sz="1800" b="1" dirty="0">
                <a:cs typeface="Calibri"/>
              </a:rPr>
              <a:t>Medlineplus.gov/</a:t>
            </a:r>
            <a:r>
              <a:rPr lang="en-US" sz="1800" b="1" i="1" dirty="0">
                <a:cs typeface="Calibri"/>
              </a:rPr>
              <a:t>HIV/AIDS CD4 T Cells</a:t>
            </a:r>
            <a:r>
              <a:rPr lang="en-US" sz="1800" b="1" dirty="0">
                <a:cs typeface="Calibri"/>
              </a:rPr>
              <a:t>. (Accessed  5 August 2020)</a:t>
            </a:r>
          </a:p>
          <a:p>
            <a:r>
              <a:rPr lang="en-GB" sz="1800" b="1" i="1" dirty="0"/>
              <a:t>National Women and Girls HIV/AIDS Awareness Day</a:t>
            </a:r>
            <a:r>
              <a:rPr lang="en-GB" sz="1800" b="1" dirty="0"/>
              <a:t> (2016) </a:t>
            </a:r>
            <a:r>
              <a:rPr lang="en-GB" sz="1800" b="1" i="1" dirty="0"/>
              <a:t>womenshealth.gov</a:t>
            </a:r>
            <a:r>
              <a:rPr lang="en-GB" sz="1800" b="1" dirty="0"/>
              <a:t>. Available at: https://www.womenshealth.gov/nwghaad (Accessed: 2 August 2020).</a:t>
            </a:r>
            <a:endParaRPr lang="en-GB" sz="1800" b="1" dirty="0">
              <a:cs typeface="Calibri" panose="020F0502020204030204"/>
            </a:endParaRPr>
          </a:p>
          <a:p>
            <a:r>
              <a:rPr lang="en-GB" sz="1800" b="1" dirty="0"/>
              <a:t>NHS, H. &amp; A. (2017) </a:t>
            </a:r>
            <a:r>
              <a:rPr lang="en-GB" sz="1800" b="1" i="1" dirty="0"/>
              <a:t>HIV and AIDS - Causes</a:t>
            </a:r>
            <a:r>
              <a:rPr lang="en-GB" sz="1800" b="1" dirty="0"/>
              <a:t>, </a:t>
            </a:r>
            <a:r>
              <a:rPr lang="en-GB" sz="1800" b="1" i="1" dirty="0"/>
              <a:t>nhs.uk</a:t>
            </a:r>
            <a:r>
              <a:rPr lang="en-GB" sz="1800" b="1" dirty="0"/>
              <a:t>. Available at: https://www.nhs.uk/conditions/hiv-and-aids/causes/ (Accessed: 19 July 2020).</a:t>
            </a:r>
          </a:p>
          <a:p>
            <a:r>
              <a:rPr lang="en-US" sz="1800" b="1" dirty="0">
                <a:ea typeface="+mn-lt"/>
                <a:cs typeface="+mn-lt"/>
              </a:rPr>
              <a:t>NHS.uk. (2020). </a:t>
            </a:r>
            <a:r>
              <a:rPr lang="en-US" sz="1800" b="1" i="1" dirty="0">
                <a:ea typeface="+mn-lt"/>
                <a:cs typeface="+mn-lt"/>
              </a:rPr>
              <a:t>HIV And AIDS</a:t>
            </a:r>
            <a:r>
              <a:rPr lang="en-US" sz="1800" b="1" dirty="0">
                <a:ea typeface="+mn-lt"/>
                <a:cs typeface="+mn-lt"/>
              </a:rPr>
              <a:t>. [online] Available at: &lt;https://www.nhs.uk/conditions/hiv-and-aids/&gt; (Accessed 17 August 2020)</a:t>
            </a:r>
          </a:p>
          <a:p>
            <a:r>
              <a:rPr lang="en-GB" sz="1800" b="1" dirty="0"/>
              <a:t>Ontario HIV Treatment </a:t>
            </a:r>
            <a:r>
              <a:rPr lang="en-GB" sz="1800" dirty="0"/>
              <a:t>Network</a:t>
            </a:r>
            <a:r>
              <a:rPr lang="en-GB" sz="1800" b="1" dirty="0"/>
              <a:t> (2020) </a:t>
            </a:r>
            <a:r>
              <a:rPr lang="en-GB" sz="1800" b="1" i="1" dirty="0"/>
              <a:t>Understanding HIV through art | The Ontario HIV Treatment Network</a:t>
            </a:r>
            <a:r>
              <a:rPr lang="en-GB" sz="1800" b="1" dirty="0"/>
              <a:t>. Available at: https://www.ohtn.on.ca/understanding-hiv-through-art/ (Accessed: 2 August 2020).</a:t>
            </a:r>
          </a:p>
          <a:p>
            <a:r>
              <a:rPr lang="en-GB" sz="1800" b="1" dirty="0"/>
              <a:t>PHE Condom Distribution Schemes (2017) </a:t>
            </a:r>
            <a:r>
              <a:rPr lang="en-GB" sz="1800" b="1" i="1" dirty="0"/>
              <a:t>Condom distribution schemes in England</a:t>
            </a:r>
            <a:r>
              <a:rPr lang="en-GB" sz="1800" b="1" dirty="0"/>
              <a:t>, </a:t>
            </a:r>
            <a:r>
              <a:rPr lang="en-GB" sz="1800" b="1" i="1" dirty="0"/>
              <a:t>GOV.UK</a:t>
            </a:r>
            <a:r>
              <a:rPr lang="en-GB" sz="1800" b="1" dirty="0"/>
              <a:t>. Available at: https://www.gov.uk/government/publications/condom-distribution-schemes-in-england (Accessed: 17 August 2020).</a:t>
            </a:r>
          </a:p>
          <a:p>
            <a:r>
              <a:rPr lang="en-US" sz="1800" b="1" dirty="0">
                <a:ea typeface="+mn-lt"/>
                <a:cs typeface="+mn-lt"/>
              </a:rPr>
              <a:t>Pisani, E., (2003). </a:t>
            </a:r>
            <a:r>
              <a:rPr lang="en-US" sz="1800" b="1" i="1" dirty="0">
                <a:ea typeface="+mn-lt"/>
                <a:cs typeface="+mn-lt"/>
              </a:rPr>
              <a:t>Back to basics in HIV prevention</a:t>
            </a:r>
            <a:r>
              <a:rPr lang="en-US" sz="1800" b="1" dirty="0">
                <a:ea typeface="+mn-lt"/>
                <a:cs typeface="+mn-lt"/>
              </a:rPr>
              <a:t>: focus on exposure. </a:t>
            </a:r>
            <a:r>
              <a:rPr lang="en-US" sz="1800" b="1" i="1" dirty="0">
                <a:ea typeface="+mn-lt"/>
                <a:cs typeface="+mn-lt"/>
              </a:rPr>
              <a:t>BMJ</a:t>
            </a:r>
            <a:r>
              <a:rPr lang="en-US" sz="1800" b="1" dirty="0">
                <a:ea typeface="+mn-lt"/>
                <a:cs typeface="+mn-lt"/>
              </a:rPr>
              <a:t>, 326(7403), pp.1384-1387.</a:t>
            </a:r>
          </a:p>
          <a:p>
            <a:pPr marL="0" indent="0">
              <a:buNone/>
            </a:pPr>
            <a:endParaRPr lang="en-GB" sz="1800" dirty="0"/>
          </a:p>
          <a:p>
            <a:pPr marL="0" indent="0">
              <a:buNone/>
            </a:pPr>
            <a:endParaRPr lang="en-US" sz="1800" b="1" dirty="0">
              <a:ea typeface="+mn-lt"/>
              <a:cs typeface="+mn-lt"/>
            </a:endParaRPr>
          </a:p>
          <a:p>
            <a:pPr marL="0" indent="0">
              <a:buNone/>
            </a:pPr>
            <a:endParaRPr lang="en-GB" sz="1800" b="1" dirty="0"/>
          </a:p>
          <a:p>
            <a:endParaRPr lang="en-GB" sz="1800" b="1" dirty="0">
              <a:cs typeface="Calibri" panose="020F0502020204030204"/>
            </a:endParaRPr>
          </a:p>
          <a:p>
            <a:endParaRPr lang="en-US" sz="1800" b="1" dirty="0">
              <a:ea typeface="+mn-lt"/>
              <a:cs typeface="+mn-lt"/>
            </a:endParaRPr>
          </a:p>
          <a:p>
            <a:endParaRPr lang="en-GB" sz="1800" b="1" dirty="0">
              <a:cs typeface="Calibri" panose="020F0502020204030204"/>
            </a:endParaRPr>
          </a:p>
          <a:p>
            <a:endParaRPr lang="en-US" sz="1800" b="1" dirty="0">
              <a:cs typeface="Calibri"/>
            </a:endParaRPr>
          </a:p>
          <a:p>
            <a:endParaRPr lang="en-US" sz="1800" b="1" dirty="0">
              <a:cs typeface="Calibri"/>
            </a:endParaRPr>
          </a:p>
          <a:p>
            <a:endParaRPr lang="en-GB" sz="1800"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2077898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F5C00-2400-44B0-8D85-EC32BD47F884}"/>
              </a:ext>
            </a:extLst>
          </p:cNvPr>
          <p:cNvSpPr>
            <a:spLocks noGrp="1"/>
          </p:cNvSpPr>
          <p:nvPr>
            <p:ph type="title"/>
          </p:nvPr>
        </p:nvSpPr>
        <p:spPr/>
        <p:txBody>
          <a:bodyPr/>
          <a:lstStyle/>
          <a:p>
            <a:pPr algn="ctr"/>
            <a:r>
              <a:rPr lang="en-US" b="1" dirty="0">
                <a:latin typeface="+mn-lt"/>
                <a:cs typeface="Calibri Light"/>
              </a:rPr>
              <a:t>REFERENCES</a:t>
            </a:r>
          </a:p>
        </p:txBody>
      </p:sp>
      <p:sp>
        <p:nvSpPr>
          <p:cNvPr id="3" name="Content Placeholder 2">
            <a:extLst>
              <a:ext uri="{FF2B5EF4-FFF2-40B4-BE49-F238E27FC236}">
                <a16:creationId xmlns:a16="http://schemas.microsoft.com/office/drawing/2014/main" id="{EE72D189-485B-4A23-BDD4-98F16021B12C}"/>
              </a:ext>
            </a:extLst>
          </p:cNvPr>
          <p:cNvSpPr>
            <a:spLocks noGrp="1"/>
          </p:cNvSpPr>
          <p:nvPr>
            <p:ph idx="1"/>
          </p:nvPr>
        </p:nvSpPr>
        <p:spPr>
          <a:xfrm>
            <a:off x="838200" y="1466192"/>
            <a:ext cx="10515600" cy="5026683"/>
          </a:xfrm>
        </p:spPr>
        <p:txBody>
          <a:bodyPr vert="horz" lIns="91440" tIns="45720" rIns="91440" bIns="45720" rtlCol="0" anchor="t">
            <a:normAutofit fontScale="92500" lnSpcReduction="10000"/>
          </a:bodyPr>
          <a:lstStyle/>
          <a:p>
            <a:r>
              <a:rPr lang="en-GB" sz="1800" b="1" dirty="0">
                <a:latin typeface="Calibri" panose="020F0502020204030204" pitchFamily="34" charset="0"/>
                <a:ea typeface="Calibri" panose="020F0502020204030204" pitchFamily="34" charset="0"/>
                <a:cs typeface="Calibri" panose="020F0502020204030204" pitchFamily="34" charset="0"/>
              </a:rPr>
              <a:t>Public Health England (2018) ‘Trends in new HIV diagnoses and in people receiving HIV-related care in the United Kingdom: data to the end of December 2018’, 13(31), p. 8.</a:t>
            </a:r>
          </a:p>
          <a:p>
            <a:r>
              <a:rPr lang="en-GB" sz="1800" b="1" dirty="0"/>
              <a:t>Statista (2019) </a:t>
            </a:r>
            <a:r>
              <a:rPr lang="en-GB" sz="1800" b="1" i="1" dirty="0"/>
              <a:t>HIV prevalence country ranking 2018</a:t>
            </a:r>
            <a:r>
              <a:rPr lang="en-GB" sz="1800" b="1" dirty="0"/>
              <a:t>, </a:t>
            </a:r>
            <a:r>
              <a:rPr lang="en-GB" sz="1800" b="1" i="1" dirty="0"/>
              <a:t>Statista</a:t>
            </a:r>
            <a:r>
              <a:rPr lang="en-GB" sz="1800" b="1" dirty="0"/>
              <a:t>. Available at: https://www.statista.com/statistics/270209/countries-with-the-highest-global-hiv-prevalence/ (Accessed: 20 July 2020).</a:t>
            </a:r>
          </a:p>
          <a:p>
            <a:r>
              <a:rPr lang="en-GB" sz="1800" b="1" dirty="0">
                <a:ea typeface="+mn-lt"/>
                <a:cs typeface="+mn-lt"/>
              </a:rPr>
              <a:t>Terrence Higgins Trust, (2018), </a:t>
            </a:r>
            <a:r>
              <a:rPr lang="en-GB" sz="1800" b="1" i="1" dirty="0">
                <a:ea typeface="+mn-lt"/>
                <a:cs typeface="+mn-lt"/>
              </a:rPr>
              <a:t>A Year Of Progress: Looking Back At Our Campaign And Policy Successes In 2018, </a:t>
            </a:r>
            <a:r>
              <a:rPr lang="en-GB" sz="1800" b="1" dirty="0">
                <a:ea typeface="+mn-lt"/>
                <a:cs typeface="+mn-lt"/>
              </a:rPr>
              <a:t>Terrence Higgins Trust</a:t>
            </a:r>
            <a:r>
              <a:rPr lang="en-GB" sz="1800" b="1" i="1" dirty="0">
                <a:ea typeface="+mn-lt"/>
                <a:cs typeface="+mn-lt"/>
              </a:rPr>
              <a:t>,</a:t>
            </a:r>
            <a:r>
              <a:rPr lang="en-GB" sz="1800" b="1" dirty="0">
                <a:ea typeface="+mn-lt"/>
                <a:cs typeface="+mn-lt"/>
              </a:rPr>
              <a:t> [online] Tht.org.uk. Available at: &lt;https://www.tht.org.uk/news/year-progress-looking-back-our-campaign-and-policy-successes-2018&gt; [Accessed 5 August 2020].</a:t>
            </a:r>
            <a:endParaRPr lang="en-GB" sz="1800" b="1" dirty="0"/>
          </a:p>
          <a:p>
            <a:r>
              <a:rPr lang="en-US" sz="1800" b="1" dirty="0"/>
              <a:t>Terence Higgins Trust (2019) About HPE, HIV Prevention England. Available at: https://www.hivpreventionengland.org.uk/about/ (Accessed: 23 July 2020).</a:t>
            </a:r>
            <a:endParaRPr lang="en-GB" sz="1800" b="1" dirty="0">
              <a:cs typeface="Calibri" panose="020F0502020204030204"/>
            </a:endParaRPr>
          </a:p>
          <a:p>
            <a:r>
              <a:rPr lang="en-GB" sz="1800" b="1" dirty="0"/>
              <a:t>Terrence Higgins Trust, S. (2018) </a:t>
            </a:r>
            <a:r>
              <a:rPr lang="en-GB" sz="1800" b="1" i="1" dirty="0"/>
              <a:t>HIV statistics | Terrence Higgins Trust</a:t>
            </a:r>
            <a:r>
              <a:rPr lang="en-GB" sz="1800" b="1" dirty="0"/>
              <a:t>. Available at: https://www.tht.org.uk/hiv-and-sexual-health/about-hiv/hiv-statistics (Accessed: 19 July 2020).</a:t>
            </a:r>
          </a:p>
          <a:p>
            <a:r>
              <a:rPr lang="en-GB" sz="1800" b="1" dirty="0">
                <a:ea typeface="+mn-lt"/>
                <a:cs typeface="+mn-lt"/>
              </a:rPr>
              <a:t>Terrence Higgins Trust, (2019), </a:t>
            </a:r>
            <a:r>
              <a:rPr lang="en-GB" sz="1800" b="1" i="1" dirty="0">
                <a:ea typeface="+mn-lt"/>
                <a:cs typeface="+mn-lt"/>
              </a:rPr>
              <a:t>Make Prep Available, </a:t>
            </a:r>
            <a:r>
              <a:rPr lang="en-GB" sz="1800" b="1" dirty="0">
                <a:ea typeface="+mn-lt"/>
                <a:cs typeface="+mn-lt"/>
              </a:rPr>
              <a:t>Terrence Higgins Trust</a:t>
            </a:r>
            <a:r>
              <a:rPr lang="en-GB" sz="1800" b="1" i="1" dirty="0">
                <a:ea typeface="+mn-lt"/>
                <a:cs typeface="+mn-lt"/>
              </a:rPr>
              <a:t>,</a:t>
            </a:r>
            <a:r>
              <a:rPr lang="en-GB" sz="1800" b="1" dirty="0">
                <a:ea typeface="+mn-lt"/>
                <a:cs typeface="+mn-lt"/>
              </a:rPr>
              <a:t> [online] Tht.org.uk. Available at: &lt;https://www.tht.org.uk/our-work/our-campaigns/make-prep-available&gt; [Accessed 5 August 2020].</a:t>
            </a:r>
            <a:endParaRPr lang="en-US" sz="1800" b="1" dirty="0">
              <a:cs typeface="Calibri"/>
            </a:endParaRPr>
          </a:p>
          <a:p>
            <a:r>
              <a:rPr lang="en-US" sz="1800" b="1" dirty="0"/>
              <a:t>Terence Higgins Trust (2020) Our work | Terrence Higgins Trust. Available at: https://www.tht.org.uk/our-work (Accessed: 23 July 2020).</a:t>
            </a:r>
          </a:p>
          <a:p>
            <a:r>
              <a:rPr lang="en-GB" sz="1800" b="1" dirty="0">
                <a:ea typeface="+mn-lt"/>
                <a:cs typeface="+mn-lt"/>
              </a:rPr>
              <a:t>THT, (2019), </a:t>
            </a:r>
            <a:r>
              <a:rPr lang="en-GB" sz="1800" b="1" i="1" dirty="0">
                <a:ea typeface="+mn-lt"/>
                <a:cs typeface="+mn-lt"/>
              </a:rPr>
              <a:t>Relationships And Sex Education (RSE), </a:t>
            </a:r>
            <a:r>
              <a:rPr lang="en-GB" sz="1800" b="1" dirty="0">
                <a:ea typeface="+mn-lt"/>
                <a:cs typeface="+mn-lt"/>
              </a:rPr>
              <a:t>Terrence Higgins Trust</a:t>
            </a:r>
            <a:r>
              <a:rPr lang="en-GB" sz="1800" b="1" i="1" dirty="0">
                <a:ea typeface="+mn-lt"/>
                <a:cs typeface="+mn-lt"/>
              </a:rPr>
              <a:t>,</a:t>
            </a:r>
            <a:r>
              <a:rPr lang="en-GB" sz="1800" b="1" dirty="0">
                <a:ea typeface="+mn-lt"/>
                <a:cs typeface="+mn-lt"/>
              </a:rPr>
              <a:t> [online] Tht.org.uk. Available at: &lt;https://www.tht.org.uk/our-work/our-campaigns/relationships-and-sex-education-rse&gt; [Accessed 5 August 2020].</a:t>
            </a:r>
            <a:endParaRPr lang="en-GB" sz="1800" b="1" dirty="0">
              <a:cs typeface="Calibri"/>
            </a:endParaRPr>
          </a:p>
          <a:p>
            <a:endParaRPr lang="en-US" sz="1800" b="1" dirty="0"/>
          </a:p>
          <a:p>
            <a:endParaRPr lang="en-GB" sz="1800" b="1"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US" sz="2400" b="1" dirty="0">
              <a:cs typeface="Calibri"/>
            </a:endParaRPr>
          </a:p>
          <a:p>
            <a:endParaRPr lang="en-US" sz="2400" b="1" dirty="0">
              <a:cs typeface="Calibri"/>
            </a:endParaRPr>
          </a:p>
          <a:p>
            <a:pPr marL="0" indent="0" algn="r">
              <a:buNone/>
            </a:pPr>
            <a:endParaRPr lang="en-US" sz="2400">
              <a:cs typeface="Calibri"/>
            </a:endParaRPr>
          </a:p>
        </p:txBody>
      </p:sp>
    </p:spTree>
    <p:extLst>
      <p:ext uri="{BB962C8B-B14F-4D97-AF65-F5344CB8AC3E}">
        <p14:creationId xmlns:p14="http://schemas.microsoft.com/office/powerpoint/2010/main" val="26977542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838200" y="200025"/>
            <a:ext cx="10515600" cy="1085851"/>
          </a:xfrm>
        </p:spPr>
        <p:txBody>
          <a:bodyPr/>
          <a:lstStyle/>
          <a:p>
            <a:pPr algn="ctr"/>
            <a:r>
              <a:rPr lang="en-GB" b="1" dirty="0">
                <a:latin typeface="+mn-lt"/>
              </a:rPr>
              <a:t>REFERENCES</a:t>
            </a:r>
            <a:endParaRPr lang="en-US" dirty="0">
              <a:latin typeface="+mn-lt"/>
            </a:endParaRP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400609" y="1112363"/>
            <a:ext cx="11175506" cy="5064600"/>
          </a:xfrm>
        </p:spPr>
        <p:txBody>
          <a:bodyPr vert="horz" lIns="91440" tIns="45720" rIns="91440" bIns="45720" rtlCol="0" anchor="t">
            <a:normAutofit fontScale="92500" lnSpcReduction="10000"/>
          </a:bodyPr>
          <a:lstStyle/>
          <a:p>
            <a:r>
              <a:rPr lang="en-GB" sz="1800" b="1" dirty="0">
                <a:ea typeface="+mn-lt"/>
                <a:cs typeface="+mn-lt"/>
              </a:rPr>
              <a:t>Terrence Higgins Trust, (2019), </a:t>
            </a:r>
            <a:r>
              <a:rPr lang="en-GB" sz="1800" b="1" i="1" dirty="0">
                <a:ea typeface="+mn-lt"/>
                <a:cs typeface="+mn-lt"/>
              </a:rPr>
              <a:t>Women And HIV: Invisible No Longer, </a:t>
            </a:r>
            <a:r>
              <a:rPr lang="en-GB" sz="1800" b="1" dirty="0">
                <a:ea typeface="+mn-lt"/>
                <a:cs typeface="+mn-lt"/>
              </a:rPr>
              <a:t>Terrence Higgins Trust</a:t>
            </a:r>
            <a:r>
              <a:rPr lang="en-GB" sz="1800" b="1" i="1" dirty="0">
                <a:ea typeface="+mn-lt"/>
                <a:cs typeface="+mn-lt"/>
              </a:rPr>
              <a:t>,</a:t>
            </a:r>
            <a:r>
              <a:rPr lang="en-GB" sz="1800" b="1" dirty="0">
                <a:ea typeface="+mn-lt"/>
                <a:cs typeface="+mn-lt"/>
              </a:rPr>
              <a:t> [online] Tht.org.uk. Available at: &lt;https://www.tht.org.uk/our-work/our-campaigns/women-and-hiv-invisible-no-longer&gt; [Accessed 5 August 2020].</a:t>
            </a:r>
          </a:p>
          <a:p>
            <a:r>
              <a:rPr lang="en-GB" sz="1800" b="1" dirty="0"/>
              <a:t>UNAIDS Agencies (2020) </a:t>
            </a:r>
            <a:r>
              <a:rPr lang="en-GB" sz="1800" b="1" i="1" dirty="0"/>
              <a:t>Multilateral agencies launch a joint plan to boost global health goals</a:t>
            </a:r>
            <a:r>
              <a:rPr lang="en-GB" sz="1800" b="1" dirty="0"/>
              <a:t>. Available at: https://www.unaids.org/en/resources/presscentre/pressreleaseandstatementarchive/2019/september/20190924_joint-plan-to-boost-global-health-goals (Accessed: 18 August 2020).</a:t>
            </a:r>
            <a:endParaRPr lang="en-GB" sz="1800" dirty="0"/>
          </a:p>
          <a:p>
            <a:r>
              <a:rPr lang="en-GB" sz="1800" b="1" dirty="0"/>
              <a:t>UNAIDS Stats (2019) </a:t>
            </a:r>
            <a:r>
              <a:rPr lang="en-GB" sz="1800" b="1" i="1" dirty="0"/>
              <a:t>Global HIV &amp; AIDS statistics — 2020 fact sheet</a:t>
            </a:r>
            <a:r>
              <a:rPr lang="en-GB" sz="1800" b="1" dirty="0"/>
              <a:t>. Available at: https://www.unaids.org/en/resources/fact-sheet (Accessed: 20 July 2020).</a:t>
            </a:r>
            <a:endParaRPr lang="en-GB" sz="1800" b="1" dirty="0">
              <a:cs typeface="Calibri" panose="020F0502020204030204"/>
            </a:endParaRPr>
          </a:p>
          <a:p>
            <a:r>
              <a:rPr lang="en-GB" sz="1800" b="1" dirty="0"/>
              <a:t>WHO Agency (2020) </a:t>
            </a:r>
            <a:r>
              <a:rPr lang="en-GB" sz="1800" b="1" i="1" dirty="0"/>
              <a:t>WHO | WHO’s Role in HIV/AIDS</a:t>
            </a:r>
            <a:r>
              <a:rPr lang="en-GB" sz="1800" b="1" dirty="0"/>
              <a:t>, </a:t>
            </a:r>
            <a:r>
              <a:rPr lang="en-GB" sz="1800" b="1" i="1" dirty="0"/>
              <a:t>WHO</a:t>
            </a:r>
            <a:r>
              <a:rPr lang="en-GB" sz="1800" b="1" dirty="0"/>
              <a:t>. World Health Organization. Available at: https://www.who.int/hiv/fs_role/en/index4.html (Accessed: 18 August 2020).</a:t>
            </a:r>
            <a:endParaRPr lang="en-GB" sz="1800" dirty="0"/>
          </a:p>
          <a:p>
            <a:r>
              <a:rPr lang="en-GB" sz="1800" b="1" dirty="0"/>
              <a:t>WHO Needle and Syringe Programmes (2020) </a:t>
            </a:r>
            <a:r>
              <a:rPr lang="en-GB" sz="1800" b="1" i="1" dirty="0"/>
              <a:t>WHO | Needle and syringe programmes</a:t>
            </a:r>
            <a:r>
              <a:rPr lang="en-GB" sz="1800" b="1" dirty="0"/>
              <a:t>, </a:t>
            </a:r>
            <a:r>
              <a:rPr lang="en-GB" sz="1800" b="1" i="1" dirty="0"/>
              <a:t>WHO</a:t>
            </a:r>
            <a:r>
              <a:rPr lang="en-GB" sz="1800" b="1" dirty="0"/>
              <a:t>. World Health Organization. Available at: https://www.who.int/hiv/topics/idu/needles/en/ (Accessed: 17 August 2020).</a:t>
            </a:r>
            <a:endParaRPr lang="en-GB" sz="1800" dirty="0"/>
          </a:p>
          <a:p>
            <a:r>
              <a:rPr lang="en-US" sz="1800" b="1" dirty="0">
                <a:ea typeface="+mn-lt"/>
                <a:cs typeface="+mn-lt"/>
              </a:rPr>
              <a:t>WHO (2020), </a:t>
            </a:r>
            <a:r>
              <a:rPr lang="en-US" sz="1800" b="1" i="1" dirty="0">
                <a:ea typeface="+mn-lt"/>
                <a:cs typeface="+mn-lt"/>
              </a:rPr>
              <a:t>Policy,</a:t>
            </a:r>
            <a:r>
              <a:rPr lang="en-US" sz="1800" b="1" dirty="0">
                <a:ea typeface="+mn-lt"/>
                <a:cs typeface="+mn-lt"/>
              </a:rPr>
              <a:t> [online] Available at: &lt;https://www.euro.who.int/en/health-topics/communicable-diseases/hivaids/policy&gt; [Accessed 23 July 2020].</a:t>
            </a:r>
            <a:endParaRPr lang="en-GB" sz="1800" b="1" dirty="0">
              <a:ea typeface="+mn-lt"/>
              <a:cs typeface="+mn-lt"/>
            </a:endParaRPr>
          </a:p>
          <a:p>
            <a:r>
              <a:rPr lang="en-GB" sz="1800" b="1" i="1" dirty="0"/>
              <a:t>WHO | Sexual health</a:t>
            </a:r>
            <a:r>
              <a:rPr lang="en-GB" sz="1800" b="1" dirty="0"/>
              <a:t> (2020) </a:t>
            </a:r>
            <a:r>
              <a:rPr lang="en-GB" sz="1800" b="1" i="1" dirty="0"/>
              <a:t>WHO</a:t>
            </a:r>
            <a:r>
              <a:rPr lang="en-GB" sz="1800" b="1" dirty="0"/>
              <a:t>. World Health Organization. Available at: http://www.who.int/topics/sexual_health/en/ (Accessed: 9 July 2020).</a:t>
            </a:r>
            <a:endParaRPr lang="en-GB" sz="1800" b="1" dirty="0">
              <a:cs typeface="Calibri" panose="020F0502020204030204"/>
            </a:endParaRPr>
          </a:p>
          <a:p>
            <a:endParaRPr lang="en-US" sz="1800" b="1" dirty="0">
              <a:ea typeface="+mn-lt"/>
              <a:cs typeface="+mn-lt"/>
            </a:endParaRPr>
          </a:p>
          <a:p>
            <a:pPr marL="0" indent="0" algn="r">
              <a:buNone/>
            </a:pPr>
            <a:r>
              <a:rPr lang="en-GB" dirty="0"/>
              <a:t> </a:t>
            </a:r>
            <a:r>
              <a:rPr lang="en-US" b="1" dirty="0">
                <a:ea typeface="+mn-lt"/>
                <a:cs typeface="+mn-lt"/>
              </a:rPr>
              <a:t> 										</a:t>
            </a:r>
            <a:endParaRPr lang="en-US" sz="1600" b="1">
              <a:ea typeface="+mn-lt"/>
              <a:cs typeface="+mn-lt"/>
            </a:endParaRPr>
          </a:p>
          <a:p>
            <a:pPr marL="0" indent="0">
              <a:buNone/>
            </a:pPr>
            <a:endParaRPr lang="en-US" sz="2000"/>
          </a:p>
        </p:txBody>
      </p:sp>
    </p:spTree>
    <p:extLst>
      <p:ext uri="{BB962C8B-B14F-4D97-AF65-F5344CB8AC3E}">
        <p14:creationId xmlns:p14="http://schemas.microsoft.com/office/powerpoint/2010/main" val="41779649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614866d4-2792-481d-9361-1612e1eec5c5">
      <UserInfo>
        <DisplayName>Charles Maxwell (1814419)</DisplayName>
        <AccountId>13</AccountId>
        <AccountType/>
      </UserInfo>
      <UserInfo>
        <DisplayName>Evelyn Gyau (1813708)</DisplayName>
        <AccountId>10</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B5ED04FE9FAC743816F9CA9B568DDDB" ma:contentTypeVersion="4" ma:contentTypeDescription="Create a new document." ma:contentTypeScope="" ma:versionID="22718ceef52c34f49a8637e998282ecd">
  <xsd:schema xmlns:xsd="http://www.w3.org/2001/XMLSchema" xmlns:xs="http://www.w3.org/2001/XMLSchema" xmlns:p="http://schemas.microsoft.com/office/2006/metadata/properties" xmlns:ns2="0e34cc91-09c6-428d-9fd8-de210e4fef60" xmlns:ns3="614866d4-2792-481d-9361-1612e1eec5c5" targetNamespace="http://schemas.microsoft.com/office/2006/metadata/properties" ma:root="true" ma:fieldsID="6ef8735aa5caf0631092a7276789df40" ns2:_="" ns3:_="">
    <xsd:import namespace="0e34cc91-09c6-428d-9fd8-de210e4fef60"/>
    <xsd:import namespace="614866d4-2792-481d-9361-1612e1eec5c5"/>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34cc91-09c6-428d-9fd8-de210e4fef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14866d4-2792-481d-9361-1612e1eec5c5"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CA03510-AD30-42C8-ADC3-DA988AE3EE01}">
  <ds:schemaRefs>
    <ds:schemaRef ds:uri="http://schemas.microsoft.com/office/2006/metadata/properties"/>
    <ds:schemaRef ds:uri="http://www.w3.org/2000/xmlns/"/>
    <ds:schemaRef ds:uri="614866d4-2792-481d-9361-1612e1eec5c5"/>
  </ds:schemaRefs>
</ds:datastoreItem>
</file>

<file path=customXml/itemProps2.xml><?xml version="1.0" encoding="utf-8"?>
<ds:datastoreItem xmlns:ds="http://schemas.openxmlformats.org/officeDocument/2006/customXml" ds:itemID="{D227641C-1143-41AD-8729-41E925001732}">
  <ds:schemaRefs>
    <ds:schemaRef ds:uri="http://schemas.microsoft.com/sharepoint/v3/contenttype/forms"/>
  </ds:schemaRefs>
</ds:datastoreItem>
</file>

<file path=customXml/itemProps3.xml><?xml version="1.0" encoding="utf-8"?>
<ds:datastoreItem xmlns:ds="http://schemas.openxmlformats.org/officeDocument/2006/customXml" ds:itemID="{C76A48DD-9BFB-48C2-8EF2-01CD8E841B01}">
  <ds:schemaRefs>
    <ds:schemaRef ds:uri="http://schemas.microsoft.com/office/2006/metadata/contentType"/>
    <ds:schemaRef ds:uri="http://schemas.microsoft.com/office/2006/metadata/properties/metaAttributes"/>
    <ds:schemaRef ds:uri="http://www.w3.org/2000/xmlns/"/>
    <ds:schemaRef ds:uri="http://www.w3.org/2001/XMLSchema"/>
    <ds:schemaRef ds:uri="0e34cc91-09c6-428d-9fd8-de210e4fef60"/>
    <ds:schemaRef ds:uri="614866d4-2792-481d-9361-1612e1eec5c5"/>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21</Slides>
  <Notes>0</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Public Health Policy BMHP5013_LON Lecturer: Barbara Chinyani Sexual Health  HIV </vt:lpstr>
      <vt:lpstr>PowerPoint Presentation</vt:lpstr>
      <vt:lpstr>Introduction</vt:lpstr>
      <vt:lpstr>Introduction (cont'd)</vt:lpstr>
      <vt:lpstr>                            What is HIV/AIDS</vt:lpstr>
      <vt:lpstr>                                   HIV/AIDS    </vt:lpstr>
      <vt:lpstr>Global Statistics of HIV/AIDS (Avert, 2020) Charles Maxwell</vt:lpstr>
      <vt:lpstr>BACKGROUND OF THE DISEASE</vt:lpstr>
      <vt:lpstr>BACKGROUND OF THE DISEASE</vt:lpstr>
      <vt:lpstr>BACKGROUND OF THE DISEASE</vt:lpstr>
      <vt:lpstr>POLICIES</vt:lpstr>
      <vt:lpstr>POLICIES</vt:lpstr>
      <vt:lpstr>ROLE OF AGENCIES</vt:lpstr>
      <vt:lpstr>ROLES OF AGENCIES</vt:lpstr>
      <vt:lpstr>ROLES OF AGENCIES</vt:lpstr>
      <vt:lpstr>CONCLUSION</vt:lpstr>
      <vt:lpstr>PowerPoint Presentation</vt:lpstr>
      <vt:lpstr>REFERENCES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SEXUAL HEALTH HIV</dc:title>
  <dc:creator>Evelyn Belfon (1812690)</dc:creator>
  <cp:lastModifiedBy>Charles Maxwell (1814419)</cp:lastModifiedBy>
  <cp:revision>2</cp:revision>
  <dcterms:created xsi:type="dcterms:W3CDTF">2020-08-01T23:33:14Z</dcterms:created>
  <dcterms:modified xsi:type="dcterms:W3CDTF">2020-08-31T16:31:55Z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0x010100EB5ED04FE9FAC743816F9CA9B568DDDB</vt:lpwstr>
  </property>
</Properties>
</file>