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0" r:id="rId5"/>
    <p:sldId id="271" r:id="rId6"/>
    <p:sldId id="272" r:id="rId7"/>
    <p:sldId id="274" r:id="rId8"/>
    <p:sldId id="336" r:id="rId9"/>
    <p:sldId id="273" r:id="rId10"/>
    <p:sldId id="261" r:id="rId11"/>
    <p:sldId id="337" r:id="rId12"/>
    <p:sldId id="363" r:id="rId13"/>
    <p:sldId id="265" r:id="rId14"/>
    <p:sldId id="263" r:id="rId15"/>
    <p:sldId id="266"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83" d="100"/>
          <a:sy n="83" d="100"/>
        </p:scale>
        <p:origin x="22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16T22:20:33.303"/>
    </inkml:context>
    <inkml:brush xml:id="br0">
      <inkml:brushProperty name="width" value="0.035" units="cm"/>
      <inkml:brushProperty name="height" value="0.035" units="cm"/>
    </inkml:brush>
  </inkml:definitions>
  <inkml:trace contextRef="#ctx0" brushRef="#br0">315 1 24575,'-15'0'0,"-14"0"0,0 0 0,0 2 0,0 1 0,-28 7 0,51-9 0,1 1 0,-1-1 0,1 1 0,-1 0 0,1 0 0,0 1 0,0-1 0,0 1 0,0 0 0,0 1 0,1-1 0,-1 1 0,1 0 0,0 0 0,0 0 0,1 1 0,-1-1 0,1 1 0,0 0 0,0 0 0,0 0 0,1 0 0,0 0 0,0 1 0,0-1 0,-1 11 0,2-13 0,1 0 0,-1-1 0,1 1 0,0 0 0,0 0 0,0-1 0,0 1 0,0 0 0,1 0 0,-1-1 0,1 1 0,0 0 0,0-1 0,0 1 0,0-1 0,0 1 0,1-1 0,-1 0 0,1 1 0,-1-1 0,1 0 0,0 0 0,0 0 0,0 0 0,0 0 0,0-1 0,1 1 0,-1 0 0,4 1 0,6 1 0,0 0 0,0-1 0,0 0 0,0-1 0,21 2 0,-24-4 0,0 0 0,-1 1 0,1 0 0,-1 1 0,1 0 0,-1 0 0,0 1 0,0 0 0,15 9 0,-19-9 0,0 1 0,-1 1 0,1-1 0,-1 1 0,0-1 0,-1 1 0,1 0 0,-1 0 0,0 0 0,0 0 0,0 0 0,-1 1 0,0-1 0,0 0 0,0 9 0,1 11 0,-2 1 0,-3 26 0,1-21 0,2-24 0,0 1 0,0-1 0,-1 0 0,-1 0 0,1 0 0,-1 0 0,0 0 0,-1 0 0,0 0 0,0 0 0,0-1 0,-7 11 0,6-14 0,1 1 0,-1-1 0,0 0 0,0 0 0,0 0 0,0-1 0,0 1 0,-1-1 0,1 0 0,-1 0 0,0 0 0,0-1 0,1 0 0,-1 0 0,0 0 0,0-1 0,0 1 0,0-1 0,-9-1 0,6 0-76,0 0 1,1-1-1,-1 0 0,1 0 0,-1-1 0,1 0 0,0 0 0,0-1 1,0 0-1,1 0 0,-1-1 0,1 1 0,0-1 0,0-1 1,1 1-1,-1-1 0,-8-12 0,-6-6-6750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16T22:21:08.462"/>
    </inkml:context>
    <inkml:brush xml:id="br0">
      <inkml:brushProperty name="width" value="0.035" units="cm"/>
      <inkml:brushProperty name="height" value="0.035" units="cm"/>
    </inkml:brush>
  </inkml:definitions>
  <inkml:trace contextRef="#ctx0" brushRef="#br0">0 136 24575,'93'2'0,"104"-4"0,-191 0 0,1 1 0,-1-1 0,1 1 0,-1-2 0,0 1 0,1-1 0,-1 0 0,-1 0 0,1-1 0,10-7 0,-15 10 0,1 0 0,-1 0 0,1-1 0,-1 1 0,0 0 0,1-1 0,-1 1 0,0-1 0,0 1 0,0-1 0,0 1 0,0-1 0,0 0 0,-1 0 0,1 1 0,-1-1 0,1 0 0,-1 0 0,1 0 0,-1 0 0,0 0 0,0 0 0,0 0 0,0 1 0,0-1 0,-1 0 0,1 0 0,0 0 0,-1 0 0,0 0 0,1 1 0,-1-1 0,0 0 0,0 1 0,0-1 0,0 0 0,0 1 0,0-1 0,0 1 0,-1-1 0,-2-1 0,0-1 0,-1 1 0,0 0 0,0 0 0,0 0 0,0 1 0,-1 0 0,1 0 0,-1 0 0,1 0 0,-1 1 0,0 0 0,0 0 0,1 1 0,-1 0 0,-9 0 0,-2 1 0,1 0 0,-1 2 0,0 0 0,-18 5 0,31-7 0,0 1 0,0-1 0,-1 1 0,1-1 0,0 1 0,1 1 0,-1-1 0,0 0 0,0 1 0,1 0 0,0 0 0,-1 0 0,1 0 0,1 0 0,-1 1 0,0-1 0,1 1 0,-4 7 0,2-2 0,2 1 0,-1-1 0,1 1 0,1 0 0,0 0 0,0 0 0,1 15 0,0 17 0,-2-24 0,2 1 0,0 0 0,1-1 0,1 1 0,8 32 0,-9-48 0,1 0 0,-1-1 0,0 1 0,1 0 0,-1-1 0,1 0 0,0 1 0,0-1 0,0 0 0,0 0 0,0 0 0,1 0 0,-1 0 0,1 0 0,-1-1 0,1 0 0,-1 1 0,1-1 0,0 0 0,0 0 0,4 1 0,6 0 0,-1 0 0,1-1 0,24-1 0,16 3 0,0 8-1365,-31-7-5461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16T22:21:11.554"/>
    </inkml:context>
    <inkml:brush xml:id="br0">
      <inkml:brushProperty name="width" value="0.035" units="cm"/>
      <inkml:brushProperty name="height" value="0.035" units="cm"/>
    </inkml:brush>
  </inkml:definitions>
  <inkml:trace contextRef="#ctx0" brushRef="#br0">23 453 24575,'1'-62'0,"0"13"0,-2 1 0,-1-1 0,-16-80 0,17 126 0,0 0 0,0-1 0,1 1 0,0 0 0,-1-1 0,1 1 0,0-1 0,0 1 0,1 0 0,-1-1 0,1 1 0,0 0 0,0-1 0,2-4 0,-2 6 0,1 0 0,-1 0 0,1 0 0,0 0 0,0 0 0,0 0 0,0 1 0,0-1 0,0 1 0,0-1 0,1 1 0,-1 0 0,1 0 0,-1 0 0,0 0 0,1 0 0,0 1 0,-1-1 0,5 0 0,53-10-32,-21 3-635,58-4 1,-71 11-6160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16T22:21:16.352"/>
    </inkml:context>
    <inkml:brush xml:id="br0">
      <inkml:brushProperty name="width" value="0.035" units="cm"/>
      <inkml:brushProperty name="height" value="0.035" units="cm"/>
    </inkml:brush>
  </inkml:definitions>
  <inkml:trace contextRef="#ctx0" brushRef="#br0">51 446 24575,'-1'-7'0,"0"-1"0,0 1 0,-1 0 0,0 0 0,-4-10 0,-6-22 0,4-54 0,7 62 0,-11-55 0,11 81 0,0 0 0,0 0 0,0 0 0,1 0 0,0 0 0,0 1 0,0-1 0,0 0 0,1 0 0,0 0 0,0 0 0,0 0 0,0 1 0,4-8 0,-3 9 0,0 0 0,0 0 0,1 1 0,-1-1 0,1 0 0,0 1 0,0 0 0,0 0 0,0-1 0,0 2 0,0-1 0,1 0 0,-1 1 0,1-1 0,-1 1 0,1 0 0,-1 0 0,1 1 0,6-2 0,102-18-1365,-89 15-5461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16T22:21:22.797"/>
    </inkml:context>
    <inkml:brush xml:id="br0">
      <inkml:brushProperty name="width" value="0.035" units="cm"/>
      <inkml:brushProperty name="height" value="0.035" units="cm"/>
    </inkml:brush>
  </inkml:definitions>
  <inkml:trace contextRef="#ctx0" brushRef="#br0">100 0 24575,'-1'6'0,"-1"-1"0,0 1 0,0-1 0,-1 1 0,1-1 0,-1 0 0,-6 8 0,3-2 0,-11 16 0,11-17 0,-1 0 0,2 0 0,-1 1 0,1-1 0,1 1 0,0 1 0,0-1 0,1 0 0,1 1 0,-2 16 0,2-12 0,1 0 0,1 0 0,1 0 0,0 0 0,7 29 0,-7-41 0,0 0 0,1 0 0,-1 0 0,1 0 0,0-1 0,0 1 0,1-1 0,-1 1 0,1-1 0,0 0 0,-1 0 0,1 0 0,1 0 0,-1-1 0,0 1 0,1-1 0,-1 0 0,1 0 0,0 0 0,-1 0 0,1 0 0,0-1 0,0 0 0,0 0 0,0 0 0,1 0 0,4-1 0,-1 1 0,0 0 0,1 0 0,-1-1 0,0-1 0,0 1 0,0-1 0,0-1 0,9-2 0,-14 3 0,0 0 0,0-1 0,0 1 0,0-1 0,-1 0 0,1 0 0,0 0 0,-1 0 0,1 0 0,-1 0 0,0-1 0,0 1 0,0-1 0,0 0 0,0 1 0,-1-1 0,1 0 0,-1 0 0,0 0 0,0 0 0,0 0 0,0-1 0,0-2 0,1-11 0,-1 0 0,-1 1 0,0-1 0,-1 0 0,-1 1 0,-1-1 0,0 1 0,-1-1 0,-1 1 0,0 1 0,-1-1 0,-1 1 0,0 0 0,-1 0 0,-16-21 0,9 21 0,14 26 0,13 30 0,0-23 0,0 0 0,0-1 0,2-1 0,0 0 0,1-1 0,1 0 0,0-2 0,33 23 0,20 17 0,-61-45-195,-1 1 0,0-1 0,0 1 0,-1 1 0,0-1 0,5 12 0,-1-3-6631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16T22:21:27.143"/>
    </inkml:context>
    <inkml:brush xml:id="br0">
      <inkml:brushProperty name="width" value="0.035" units="cm"/>
      <inkml:brushProperty name="height" value="0.035" units="cm"/>
    </inkml:brush>
  </inkml:definitions>
  <inkml:trace contextRef="#ctx0" brushRef="#br0">1 1 24575,'-1'55'0,"5"93"0,-2-130 0,1 1 0,0-1 0,2 1 0,0-1 0,15 33 0,46 107 0,-53-128 0,-9-20 0,0 0 0,1 0 0,0 0 0,12 16 0,-14-23 0,0 1 0,1 0 0,0-1 0,0 0 0,0 0 0,0 0 0,1 0 0,-1-1 0,1 0 0,-1 0 0,1 0 0,0 0 0,9 1 0,17 2-8,0-2-1,0-1 1,0-2-1,37-3 1,0 0-1315,-40 3-5503</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16T22:21:28.452"/>
    </inkml:context>
    <inkml:brush xml:id="br0">
      <inkml:brushProperty name="width" value="0.035" units="cm"/>
      <inkml:brushProperty name="height" value="0.035" units="cm"/>
    </inkml:brush>
  </inkml:definitions>
  <inkml:trace contextRef="#ctx0" brushRef="#br0">1 73 24575,'5'0'0,"8"-6"0,6-1 0,7 0 0,3 1 0,-3-4 0,0 1 0,1-5 0,-5 1-8191</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16T22:21:39.863"/>
    </inkml:context>
    <inkml:brush xml:id="br0">
      <inkml:brushProperty name="width" value="0.035" units="cm"/>
      <inkml:brushProperty name="height" value="0.035" units="cm"/>
    </inkml:brush>
  </inkml:definitions>
  <inkml:trace contextRef="#ctx0" brushRef="#br0">0 201 24575,'0'-11'0,"0"1"0,1-1 0,0 0 0,0 1 0,1-1 0,1 0 0,6-17 0,-6 22 0,0 1 0,0 0 0,0 0 0,1 0 0,0 0 0,0 1 0,0 0 0,1 0 0,-1 0 0,1 0 0,0 1 0,0-1 0,0 1 0,1 1 0,8-4 0,-4 1 0,1 0 0,-1 1 0,1 0 0,1 1 0,-1 1 0,0 0 0,0 0 0,15 0 0,-21 2 0,-1 1 0,1 0 0,0 0 0,-1 0 0,1 1 0,-1-1 0,0 1 0,0 0 0,1 0 0,-1 1 0,0-1 0,-1 1 0,1 0 0,0 0 0,-1 0 0,0 0 0,1 1 0,-1-1 0,-1 1 0,1 0 0,0 0 0,3 8 0,0 0 0,-1 0 0,0 1 0,-1 0 0,0 0 0,-1 0 0,-1 0 0,0 0 0,0 1 0,-2-1 0,-1 25 0,-3 11 0,-19 78 0,12-73 0,8-37 0,0 0 0,-2-1 0,0 1 0,0-1 0,-2 0 0,0 0 0,-1-1 0,0 0 0,-1-1 0,-16 21 0,23-33 0,0 0 0,0 0 0,0 0 0,1 0 0,-1 0 0,1 1 0,0-1 0,-1 1 0,1-1 0,0 1 0,1-1 0,-1 1 0,0-1 0,0 6 0,1-6 0,1-1 0,0 0 0,-1 1 0,1-1 0,0 0 0,0 0 0,-1 0 0,1 1 0,0-1 0,0 0 0,0 0 0,0 0 0,1 0 0,-1-1 0,0 1 0,0 0 0,0 0 0,1-1 0,-1 1 0,0-1 0,1 1 0,-1-1 0,1 1 0,-1-1 0,0 0 0,1 0 0,-1 0 0,1 0 0,2 0 0,88 2-1365,-62-3-5461</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16T22:21:43.503"/>
    </inkml:context>
    <inkml:brush xml:id="br0">
      <inkml:brushProperty name="width" value="0.035" units="cm"/>
      <inkml:brushProperty name="height" value="0.035" units="cm"/>
    </inkml:brush>
  </inkml:definitions>
  <inkml:trace contextRef="#ctx0" brushRef="#br0">121 1 24575,'0'5'0,"-6"2"0,-1 6 0,-6 0 0,-5 3 0,-6-1 0,-4-2 0,3-5-8191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16T22:21:48.400"/>
    </inkml:context>
    <inkml:brush xml:id="br0">
      <inkml:brushProperty name="width" value="0.035" units="cm"/>
      <inkml:brushProperty name="height" value="0.035" units="cm"/>
    </inkml:brush>
  </inkml:definitions>
  <inkml:trace contextRef="#ctx0" brushRef="#br0">1 0 24575,'0'0'-8191</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16T22:21:49.089"/>
    </inkml:context>
    <inkml:brush xml:id="br0">
      <inkml:brushProperty name="width" value="0.035" units="cm"/>
      <inkml:brushProperty name="height" value="0.035" units="cm"/>
    </inkml:brush>
  </inkml:definitions>
  <inkml:trace contextRef="#ctx0" brushRef="#br0">0 0 24575,'0'0'-8191</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16T22:21:49.599"/>
    </inkml:context>
    <inkml:brush xml:id="br0">
      <inkml:brushProperty name="width" value="0.035" units="cm"/>
      <inkml:brushProperty name="height" value="0.035" units="cm"/>
    </inkml:brush>
  </inkml:definitions>
  <inkml:trace contextRef="#ctx0" brushRef="#br0">1 0 24575,'0'0'-8191</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16T22:22:02.916"/>
    </inkml:context>
    <inkml:brush xml:id="br0">
      <inkml:brushProperty name="width" value="0.035" units="cm"/>
      <inkml:brushProperty name="height" value="0.035" units="cm"/>
    </inkml:brush>
  </inkml:definitions>
  <inkml:trace contextRef="#ctx0" brushRef="#br0">136 40 24575,'-6'0'0,"0"0"0,-1 1 0,1-1 0,-1 1 0,1 0 0,0 1 0,0-1 0,-1 1 0,1 1 0,0-1 0,-8 6 0,10-6 0,1 1 0,-1 1 0,1-1 0,0 0 0,0 1 0,0 0 0,0 0 0,0-1 0,1 2 0,0-1 0,0 0 0,0 0 0,0 1 0,1-1 0,0 1 0,-1 6 0,-1-3 0,1-1 0,1 1 0,0 0 0,0 0 0,0 0 0,1 0 0,0-1 0,1 1 0,-1 0 0,2 0 0,-1 0 0,1-1 0,0 1 0,1-1 0,0 1 0,0-1 0,0 0 0,1 0 0,0 0 0,0-1 0,1 1 0,0-1 0,0 0 0,1 0 0,-1-1 0,1 0 0,0 0 0,10 6 0,12 9 0,0-1 0,2-2 0,0-1 0,46 18 0,-73-33 0,0 0 0,0-1 0,0 1 0,0-1 0,0 1 0,0-1 0,0 0 0,0 0 0,0 0 0,0-1 0,0 1 0,0-1 0,0 1 0,0-1 0,0 0 0,0 0 0,-1-1 0,1 1 0,0 0 0,3-4 0,-1 1 0,0 0 0,-1-1 0,0 1 0,1-1 0,-2 0 0,1-1 0,-1 1 0,0 0 0,4-10 0,1-6 0,0 0 0,-2-1 0,-1 0 0,5-37 0,-9 50 0,6-84 0,-6 83 0,-1 0 0,-1 0 0,0 0 0,0 1 0,-1-1 0,0 0 0,-4-9 0,5 16 0,-1 0 0,0 0 0,0 0 0,0 1 0,-1-1 0,1 1 0,0-1 0,-1 1 0,0 0 0,0 0 0,1 0 0,-1 0 0,0 1 0,0-1 0,-1 1 0,1-1 0,0 1 0,0 0 0,-1 1 0,1-1 0,0 0 0,-5 1 0,-11-2 0,0 2 0,-36 2 0,30 0 0,-8-1-1365,5 0-5461</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16T22:22:10.355"/>
    </inkml:context>
    <inkml:brush xml:id="br0">
      <inkml:brushProperty name="width" value="0.035" units="cm"/>
      <inkml:brushProperty name="height" value="0.035" units="cm"/>
    </inkml:brush>
  </inkml:definitions>
  <inkml:trace contextRef="#ctx0" brushRef="#br0">1 0 24575,'0'901'-1365,"0"-874"-5461</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16T22:22:16.262"/>
    </inkml:context>
    <inkml:brush xml:id="br0">
      <inkml:brushProperty name="width" value="0.035" units="cm"/>
      <inkml:brushProperty name="height" value="0.035" units="cm"/>
    </inkml:brush>
  </inkml:definitions>
  <inkml:trace contextRef="#ctx0" brushRef="#br0">1 11 24575,'103'2'0,"116"-5"0,-189-2 0,-26 4 0,0 0 0,0 0 0,0 0 0,0 1 0,0 0 0,0 0 0,0 0 0,0 0 0,5 1 0,-7 0 0,-1 0 0,1 0 0,-1 0 0,1 0 0,-1 0 0,1 0 0,-1 0 0,0 1 0,0-1 0,1 1 0,-1-1 0,0 1 0,0-1 0,-1 1 0,1-1 0,0 1 0,0 0 0,-1 0 0,1-1 0,-1 1 0,0 0 0,1 0 0,-1-1 0,0 1 0,0 3 0,2 10 0,0 1 0,-1-1 0,-1 1 0,-1 0 0,0-1 0,-1 0 0,0 1 0,-1-1 0,-1 0 0,0 0 0,-2 0 0,1-1 0,-2 0 0,0 0 0,0 0 0,-1-1 0,-1 0 0,-17 19 0,18-22 0,0 0 0,1 1 0,0 0 0,1 1 0,0-1 0,1 1 0,0 1 0,0-1 0,2 1 0,0-1 0,0 1 0,-1 20 0,-11 36 0,-34 42-1365,44-89-5461</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16T22:22:19.434"/>
    </inkml:context>
    <inkml:brush xml:id="br0">
      <inkml:brushProperty name="width" value="0.035" units="cm"/>
      <inkml:brushProperty name="height" value="0.035" units="cm"/>
    </inkml:brush>
  </inkml:definitions>
  <inkml:trace contextRef="#ctx0" brushRef="#br0">1 1 24575,'9'-1'0,"0"1"0,0 1 0,0 0 0,0 0 0,0 0 0,0 1 0,0 1 0,14 5 0,-19-6 0,1 1 0,-1 0 0,0 0 0,0 1 0,-1-1 0,1 1 0,-1-1 0,0 1 0,0 0 0,0 1 0,0-1 0,-1 0 0,1 1 0,-1 0 0,0-1 0,-1 1 0,2 6 0,22 75 0,19 123 0,-18 16 0,-18-157 0,-3 0 0,-5 109 0,-1-72 0,-1-84 9,-1 1 0,0-1-1,-2 0 1,0 0 0,-9 22 0,-7 25-1427,15-40-5408</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16T22:22:43.348"/>
    </inkml:context>
    <inkml:brush xml:id="br0">
      <inkml:brushProperty name="width" value="0.035" units="cm"/>
      <inkml:brushProperty name="height" value="0.035" units="cm"/>
    </inkml:brush>
  </inkml:definitions>
  <inkml:trace contextRef="#ctx0" brushRef="#br0">226 0 24575,'-4'0'0,"-1"1"0,1 0 0,-1-1 0,0 1 0,1 1 0,0-1 0,-1 1 0,1-1 0,0 1 0,0 1 0,0-1 0,0 0 0,0 1 0,0 0 0,1 0 0,-1 0 0,1 0 0,0 1 0,0-1 0,0 1 0,0 0 0,1 0 0,0 0 0,0 0 0,-3 8 0,-4 11 0,1 0 0,1 1 0,-6 44 0,4-21 0,-13 24 0,16-51 0,-1-1 0,2 1 0,1 0 0,-3 26 0,-21 235 0,25-248 0,3-1 0,0 1 0,2-1 0,2 0 0,1 1 0,1-1 0,2-1 0,21 57 0,-20-64 0,-3-6 0,2 1 0,0-2 0,0 1 0,20 28 0,-24-40 0,1-1 0,0 0 0,0 0 0,0-1 0,1 1 0,-1-1 0,1 0 0,0-1 0,0 1 0,0-1 0,1-1 0,-1 1 0,1-1 0,0 0 0,-1 0 0,1-1 0,10 1 0,143 2-973,-151-4 581,26 0-6434</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16T22:24:28.746"/>
    </inkml:context>
    <inkml:brush xml:id="br0">
      <inkml:brushProperty name="width" value="0.035" units="cm"/>
      <inkml:brushProperty name="height" value="0.035" units="cm"/>
    </inkml:brush>
  </inkml:definitions>
  <inkml:trace contextRef="#ctx0" brushRef="#br0">1 1 24575</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16T22:24:28.933"/>
    </inkml:context>
    <inkml:brush xml:id="br0">
      <inkml:brushProperty name="width" value="0.035" units="cm"/>
      <inkml:brushProperty name="height" value="0.035" units="cm"/>
    </inkml:brush>
  </inkml:definitions>
  <inkml:trace contextRef="#ctx0" brushRef="#br0">1 1 24575</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16/02/2026</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3" Type="http://schemas.openxmlformats.org/officeDocument/2006/relationships/image" Target="../media/image8.png"/><Relationship Id="rId18" Type="http://schemas.openxmlformats.org/officeDocument/2006/relationships/customXml" Target="../ink/ink9.xml"/><Relationship Id="rId26" Type="http://schemas.openxmlformats.org/officeDocument/2006/relationships/customXml" Target="../ink/ink14.xml"/><Relationship Id="rId3" Type="http://schemas.openxmlformats.org/officeDocument/2006/relationships/image" Target="../media/image3.png"/><Relationship Id="rId21" Type="http://schemas.openxmlformats.org/officeDocument/2006/relationships/image" Target="../media/image12.png"/><Relationship Id="rId7" Type="http://schemas.openxmlformats.org/officeDocument/2006/relationships/image" Target="../media/image5.png"/><Relationship Id="rId12" Type="http://schemas.openxmlformats.org/officeDocument/2006/relationships/customXml" Target="../ink/ink6.xml"/><Relationship Id="rId17" Type="http://schemas.openxmlformats.org/officeDocument/2006/relationships/image" Target="../media/image10.png"/><Relationship Id="rId25" Type="http://schemas.openxmlformats.org/officeDocument/2006/relationships/image" Target="../media/image13.png"/><Relationship Id="rId33" Type="http://schemas.openxmlformats.org/officeDocument/2006/relationships/image" Target="../media/image17.png"/><Relationship Id="rId2" Type="http://schemas.openxmlformats.org/officeDocument/2006/relationships/customXml" Target="../ink/ink1.xml"/><Relationship Id="rId16" Type="http://schemas.openxmlformats.org/officeDocument/2006/relationships/customXml" Target="../ink/ink8.xml"/><Relationship Id="rId20" Type="http://schemas.openxmlformats.org/officeDocument/2006/relationships/customXml" Target="../ink/ink10.xml"/><Relationship Id="rId29" Type="http://schemas.openxmlformats.org/officeDocument/2006/relationships/image" Target="../media/image15.png"/><Relationship Id="rId1" Type="http://schemas.openxmlformats.org/officeDocument/2006/relationships/slideLayout" Target="../slideLayouts/slideLayout12.xml"/><Relationship Id="rId6" Type="http://schemas.openxmlformats.org/officeDocument/2006/relationships/customXml" Target="../ink/ink3.xml"/><Relationship Id="rId11" Type="http://schemas.openxmlformats.org/officeDocument/2006/relationships/image" Target="../media/image7.png"/><Relationship Id="rId24" Type="http://schemas.openxmlformats.org/officeDocument/2006/relationships/customXml" Target="../ink/ink13.xml"/><Relationship Id="rId32" Type="http://schemas.openxmlformats.org/officeDocument/2006/relationships/customXml" Target="../ink/ink17.xml"/><Relationship Id="rId5" Type="http://schemas.openxmlformats.org/officeDocument/2006/relationships/image" Target="../media/image4.png"/><Relationship Id="rId15" Type="http://schemas.openxmlformats.org/officeDocument/2006/relationships/image" Target="../media/image9.png"/><Relationship Id="rId23" Type="http://schemas.openxmlformats.org/officeDocument/2006/relationships/customXml" Target="../ink/ink12.xml"/><Relationship Id="rId28" Type="http://schemas.openxmlformats.org/officeDocument/2006/relationships/customXml" Target="../ink/ink15.xml"/><Relationship Id="rId10" Type="http://schemas.openxmlformats.org/officeDocument/2006/relationships/customXml" Target="../ink/ink5.xml"/><Relationship Id="rId19" Type="http://schemas.openxmlformats.org/officeDocument/2006/relationships/image" Target="../media/image11.png"/><Relationship Id="rId31" Type="http://schemas.openxmlformats.org/officeDocument/2006/relationships/image" Target="../media/image16.png"/><Relationship Id="rId4" Type="http://schemas.openxmlformats.org/officeDocument/2006/relationships/customXml" Target="../ink/ink2.xml"/><Relationship Id="rId9" Type="http://schemas.openxmlformats.org/officeDocument/2006/relationships/image" Target="../media/image6.png"/><Relationship Id="rId14" Type="http://schemas.openxmlformats.org/officeDocument/2006/relationships/customXml" Target="../ink/ink7.xml"/><Relationship Id="rId22" Type="http://schemas.openxmlformats.org/officeDocument/2006/relationships/customXml" Target="../ink/ink11.xml"/><Relationship Id="rId27" Type="http://schemas.openxmlformats.org/officeDocument/2006/relationships/image" Target="../media/image14.png"/><Relationship Id="rId30" Type="http://schemas.openxmlformats.org/officeDocument/2006/relationships/customXml" Target="../ink/ink16.xml"/><Relationship Id="rId8" Type="http://schemas.openxmlformats.org/officeDocument/2006/relationships/customXml" Target="../ink/ink4.xml"/></Relationships>
</file>

<file path=ppt/slides/_rels/slide6.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customXml" Target="../ink/ink18.xml"/><Relationship Id="rId2" Type="http://schemas.openxmlformats.org/officeDocument/2006/relationships/image" Target="../media/image4.emf"/><Relationship Id="rId1" Type="http://schemas.openxmlformats.org/officeDocument/2006/relationships/slideLayout" Target="../slideLayouts/slideLayout2.xml"/><Relationship Id="rId5" Type="http://schemas.openxmlformats.org/officeDocument/2006/relationships/customXml" Target="../ink/ink19.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893647"/>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Student Name:	Deen Ali</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Student ID:		2508946</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Lecturer’s Name:	Annamarie</a:t>
            </a: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Code: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LCLM 4004</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Name: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Problem Solving and Decision-Making</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Component 1: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Green Haven Florists</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526211" y="227104"/>
            <a:ext cx="11326483" cy="747682"/>
          </a:xfrm>
        </p:spPr>
        <p:txBody>
          <a:bodyPr>
            <a:normAutofit fontScale="90000"/>
          </a:bodyPr>
          <a:lstStyle/>
          <a:p>
            <a:r>
              <a:rPr lang="en-GB" sz="3200" b="1" u="sng" dirty="0">
                <a:latin typeface="Arial" panose="020B0604020202020204" pitchFamily="34" charset="0"/>
                <a:cs typeface="Arial" panose="020B0604020202020204" pitchFamily="34" charset="0"/>
              </a:rPr>
              <a:t>Provide an Overview of your presentation (approx. 30 seconds)</a:t>
            </a:r>
          </a:p>
        </p:txBody>
      </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526211" y="1161751"/>
            <a:ext cx="11102197" cy="5451893"/>
          </a:xfrm>
        </p:spPr>
        <p:txBody>
          <a:bodyPr>
            <a:normAutofit/>
          </a:bodyPr>
          <a:lstStyle/>
          <a:p>
            <a:pPr marL="0" indent="0">
              <a:buNone/>
            </a:pPr>
            <a:endParaRPr lang="en-GB"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pPr>
              <a:lnSpc>
                <a:spcPct val="120000"/>
              </a:lnSpc>
            </a:pPr>
            <a:r>
              <a:rPr lang="en-GB" dirty="0">
                <a:latin typeface="Arial" panose="020B0604020202020204" pitchFamily="34" charset="0"/>
                <a:cs typeface="Arial" panose="020B0604020202020204" pitchFamily="34" charset="0"/>
              </a:rPr>
              <a:t>Good afternoon. My name is Deen Ali</a:t>
            </a:r>
          </a:p>
          <a:p>
            <a:pPr marL="0" indent="0">
              <a:lnSpc>
                <a:spcPct val="120000"/>
              </a:lnSpc>
              <a:buNone/>
            </a:pPr>
            <a:endParaRPr lang="en-GB" sz="900" dirty="0">
              <a:latin typeface="Arial" panose="020B0604020202020204" pitchFamily="34" charset="0"/>
              <a:cs typeface="Arial" panose="020B0604020202020204" pitchFamily="34" charset="0"/>
            </a:endParaRPr>
          </a:p>
          <a:p>
            <a:pPr>
              <a:lnSpc>
                <a:spcPct val="120000"/>
              </a:lnSpc>
            </a:pPr>
            <a:r>
              <a:rPr lang="en-GB" dirty="0">
                <a:latin typeface="Arial" panose="020B0604020202020204" pitchFamily="34" charset="0"/>
                <a:cs typeface="Arial" panose="020B0604020202020204" pitchFamily="34" charset="0"/>
              </a:rPr>
              <a:t>In my presentation I will:</a:t>
            </a:r>
          </a:p>
          <a:p>
            <a:pPr lvl="1">
              <a:lnSpc>
                <a:spcPct val="120000"/>
              </a:lnSpc>
            </a:pPr>
            <a:r>
              <a:rPr lang="en-GB" dirty="0">
                <a:latin typeface="Arial" panose="020B0604020202020204" pitchFamily="34" charset="0"/>
                <a:cs typeface="Arial" panose="020B0604020202020204" pitchFamily="34" charset="0"/>
              </a:rPr>
              <a:t>Provide an overview Green Havan Florists and the nature and scope of the problems they are encountering.</a:t>
            </a:r>
          </a:p>
          <a:p>
            <a:pPr lvl="1">
              <a:lnSpc>
                <a:spcPct val="120000"/>
              </a:lnSpc>
            </a:pPr>
            <a:r>
              <a:rPr lang="en-GB" dirty="0">
                <a:latin typeface="Arial" panose="020B0604020202020204" pitchFamily="34" charset="0"/>
                <a:cs typeface="Arial" panose="020B0604020202020204" pitchFamily="34" charset="0"/>
              </a:rPr>
              <a:t>Provide an application of the 5W2H model that summarises these issues.</a:t>
            </a:r>
          </a:p>
          <a:p>
            <a:pPr lvl="1">
              <a:lnSpc>
                <a:spcPct val="120000"/>
              </a:lnSpc>
            </a:pPr>
            <a:r>
              <a:rPr lang="en-GB" dirty="0">
                <a:latin typeface="Arial" panose="020B0604020202020204" pitchFamily="34" charset="0"/>
                <a:cs typeface="Arial" panose="020B0604020202020204" pitchFamily="34" charset="0"/>
              </a:rPr>
              <a:t>Provide a critique and application of the PESTEL framework.</a:t>
            </a:r>
          </a:p>
          <a:p>
            <a:pPr lvl="1">
              <a:lnSpc>
                <a:spcPct val="120000"/>
              </a:lnSpc>
            </a:pPr>
            <a:r>
              <a:rPr lang="en-GB" dirty="0">
                <a:latin typeface="Arial" panose="020B0604020202020204" pitchFamily="34" charset="0"/>
                <a:cs typeface="Arial" panose="020B0604020202020204" pitchFamily="34" charset="0"/>
              </a:rPr>
              <a:t>Provide a critique and application of the Cause-and-Effect model.</a:t>
            </a:r>
          </a:p>
          <a:p>
            <a:pPr lvl="1">
              <a:lnSpc>
                <a:spcPct val="120000"/>
              </a:lnSpc>
            </a:pPr>
            <a:r>
              <a:rPr lang="en-GB" dirty="0">
                <a:latin typeface="Arial" panose="020B0604020202020204" pitchFamily="34" charset="0"/>
                <a:cs typeface="Arial" panose="020B0604020202020204" pitchFamily="34" charset="0"/>
              </a:rPr>
              <a:t>And, finally, provide a summary of the key findings.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491706" y="408257"/>
            <a:ext cx="11179834" cy="1325563"/>
          </a:xfrm>
        </p:spPr>
        <p:txBody>
          <a:bodyPr>
            <a:normAutofit/>
          </a:bodyPr>
          <a:lstStyle/>
          <a:p>
            <a:r>
              <a:rPr lang="en-GB" sz="3200" b="1" u="sng" dirty="0">
                <a:latin typeface="Arial" panose="020B0604020202020204" pitchFamily="34" charset="0"/>
                <a:cs typeface="Arial" panose="020B0604020202020204" pitchFamily="34" charset="0"/>
              </a:rPr>
              <a:t>Provide an overview of Green Havan Florists (approx. 30 seconds).</a:t>
            </a:r>
            <a:endParaRPr lang="en-GB" sz="3200" u="sng" dirty="0"/>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838200" y="1989527"/>
            <a:ext cx="10515600" cy="3531379"/>
          </a:xfrm>
        </p:spPr>
        <p:txBody>
          <a:bodyPr/>
          <a:lstStyle/>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788C3B18-1734-4FAC-2785-2F693F975CAC}"/>
              </a:ext>
            </a:extLst>
          </p:cNvPr>
          <p:cNvSpPr txBox="1"/>
          <p:nvPr/>
        </p:nvSpPr>
        <p:spPr>
          <a:xfrm>
            <a:off x="3047036" y="1733820"/>
            <a:ext cx="5958068" cy="4957447"/>
          </a:xfrm>
          <a:prstGeom prst="rect">
            <a:avLst/>
          </a:prstGeom>
          <a:noFill/>
        </p:spPr>
        <p:txBody>
          <a:bodyPr wrap="square">
            <a:spAutoFit/>
          </a:bodyPr>
          <a:lstStyle/>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Green Haven Florists overview</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Green Haven Florists is an independent flower shop based in Norwich United Kingdom. Green Haven was founded in 2016 by Partners Liam and Priya Patel. The business built a strong local reputation for high-quality floral arrangements, eco-friendly packaging and personalises customer experience. It serves a mix of walk-in customers, corporate clients and event orders, with sustainability at the core of its brand. However, over the past year, Green Haven has faced falling in store sales, rising costs and increased competition from online flower services and new stores offering better deals and more online presence. As a result of this the business is now under pressure to adapt its business model to remain competitive and profitable in a rapidly changing retail environment.</a:t>
            </a:r>
          </a:p>
        </p:txBody>
      </p:sp>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506083" y="104833"/>
            <a:ext cx="11179834" cy="1325563"/>
          </a:xfrm>
        </p:spPr>
        <p:txBody>
          <a:bodyPr>
            <a:normAutofit/>
          </a:bodyPr>
          <a:lstStyle/>
          <a:p>
            <a:r>
              <a:rPr lang="en-GB" sz="3200" b="1" u="sng" dirty="0">
                <a:latin typeface="Arial" panose="020B0604020202020204" pitchFamily="34" charset="0"/>
                <a:cs typeface="Arial" panose="020B0604020202020204" pitchFamily="34" charset="0"/>
              </a:rPr>
              <a:t>Provide an insight into the problems Green Haven Florists are facing (approx. 1 minute).</a:t>
            </a:r>
            <a:endParaRPr lang="en-GB" sz="3200" u="sng" dirty="0"/>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823823" y="1430396"/>
            <a:ext cx="10515600" cy="4976215"/>
          </a:xfrm>
        </p:spPr>
        <p:txBody>
          <a:bodyPr>
            <a:normAutofit/>
          </a:bodyPr>
          <a:lstStyle/>
          <a:p>
            <a:pPr marL="0" indent="0">
              <a:lnSpc>
                <a:spcPct val="120000"/>
              </a:lnSpc>
              <a:buNone/>
            </a:pPr>
            <a:endParaRPr lang="en-GB" sz="26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1677FA78-738A-8640-DF3F-55F40169CF20}"/>
              </a:ext>
            </a:extLst>
          </p:cNvPr>
          <p:cNvPicPr>
            <a:picLocks noChangeAspect="1"/>
          </p:cNvPicPr>
          <p:nvPr/>
        </p:nvPicPr>
        <p:blipFill>
          <a:blip r:embed="rId2"/>
          <a:stretch>
            <a:fillRect/>
          </a:stretch>
        </p:blipFill>
        <p:spPr>
          <a:xfrm>
            <a:off x="2132778" y="1662112"/>
            <a:ext cx="6835010" cy="4205288"/>
          </a:xfrm>
          <a:prstGeom prst="rect">
            <a:avLst/>
          </a:prstGeom>
        </p:spPr>
      </p:pic>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1700C-58CD-EBB6-FE17-E01673FE0F5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14F40AF-1DC8-A37F-53F7-202B11A20FAE}"/>
              </a:ext>
            </a:extLst>
          </p:cNvPr>
          <p:cNvSpPr>
            <a:spLocks noGrp="1"/>
          </p:cNvSpPr>
          <p:nvPr>
            <p:ph type="pic" sz="quarter" idx="11"/>
          </p:nvPr>
        </p:nvSpPr>
        <p:spPr>
          <a:xfrm>
            <a:off x="664234" y="2102688"/>
            <a:ext cx="12192000" cy="6858000"/>
          </a:xfrm>
        </p:spPr>
        <p:txBody>
          <a:bodyPr/>
          <a:lstStyle/>
          <a:p>
            <a:pPr marL="0" indent="0">
              <a:buNone/>
            </a:pPr>
            <a:endParaRPr lang="en-GB" dirty="0"/>
          </a:p>
          <a:p>
            <a:pPr marL="0" indent="0">
              <a:buNone/>
            </a:pPr>
            <a:endParaRPr lang="en-GB" dirty="0"/>
          </a:p>
        </p:txBody>
      </p:sp>
      <p:graphicFrame>
        <p:nvGraphicFramePr>
          <p:cNvPr id="5" name="Table 4">
            <a:extLst>
              <a:ext uri="{FF2B5EF4-FFF2-40B4-BE49-F238E27FC236}">
                <a16:creationId xmlns:a16="http://schemas.microsoft.com/office/drawing/2014/main" id="{A2EE408F-2C4B-7EA4-C94A-EC225621176C}"/>
              </a:ext>
            </a:extLst>
          </p:cNvPr>
          <p:cNvGraphicFramePr>
            <a:graphicFrameLocks noGrp="1"/>
          </p:cNvGraphicFramePr>
          <p:nvPr>
            <p:extLst>
              <p:ext uri="{D42A27DB-BD31-4B8C-83A1-F6EECF244321}">
                <p14:modId xmlns:p14="http://schemas.microsoft.com/office/powerpoint/2010/main" val="54461131"/>
              </p:ext>
            </p:extLst>
          </p:nvPr>
        </p:nvGraphicFramePr>
        <p:xfrm>
          <a:off x="1436565" y="577978"/>
          <a:ext cx="9084972" cy="5852160"/>
        </p:xfrm>
        <a:graphic>
          <a:graphicData uri="http://schemas.openxmlformats.org/drawingml/2006/table">
            <a:tbl>
              <a:tblPr firstRow="1" bandRow="1">
                <a:tableStyleId>{93296810-A885-4BE3-A3E7-6D5BEEA58F35}</a:tableStyleId>
              </a:tblPr>
              <a:tblGrid>
                <a:gridCol w="1214739">
                  <a:extLst>
                    <a:ext uri="{9D8B030D-6E8A-4147-A177-3AD203B41FA5}">
                      <a16:colId xmlns:a16="http://schemas.microsoft.com/office/drawing/2014/main" val="516700139"/>
                    </a:ext>
                  </a:extLst>
                </a:gridCol>
                <a:gridCol w="1214739">
                  <a:extLst>
                    <a:ext uri="{9D8B030D-6E8A-4147-A177-3AD203B41FA5}">
                      <a16:colId xmlns:a16="http://schemas.microsoft.com/office/drawing/2014/main" val="1482979515"/>
                    </a:ext>
                  </a:extLst>
                </a:gridCol>
                <a:gridCol w="1214739">
                  <a:extLst>
                    <a:ext uri="{9D8B030D-6E8A-4147-A177-3AD203B41FA5}">
                      <a16:colId xmlns:a16="http://schemas.microsoft.com/office/drawing/2014/main" val="1537974666"/>
                    </a:ext>
                  </a:extLst>
                </a:gridCol>
                <a:gridCol w="1214739">
                  <a:extLst>
                    <a:ext uri="{9D8B030D-6E8A-4147-A177-3AD203B41FA5}">
                      <a16:colId xmlns:a16="http://schemas.microsoft.com/office/drawing/2014/main" val="2616223528"/>
                    </a:ext>
                  </a:extLst>
                </a:gridCol>
                <a:gridCol w="1214739">
                  <a:extLst>
                    <a:ext uri="{9D8B030D-6E8A-4147-A177-3AD203B41FA5}">
                      <a16:colId xmlns:a16="http://schemas.microsoft.com/office/drawing/2014/main" val="3425015451"/>
                    </a:ext>
                  </a:extLst>
                </a:gridCol>
                <a:gridCol w="1214739">
                  <a:extLst>
                    <a:ext uri="{9D8B030D-6E8A-4147-A177-3AD203B41FA5}">
                      <a16:colId xmlns:a16="http://schemas.microsoft.com/office/drawing/2014/main" val="1430925739"/>
                    </a:ext>
                  </a:extLst>
                </a:gridCol>
                <a:gridCol w="1796538">
                  <a:extLst>
                    <a:ext uri="{9D8B030D-6E8A-4147-A177-3AD203B41FA5}">
                      <a16:colId xmlns:a16="http://schemas.microsoft.com/office/drawing/2014/main" val="283900714"/>
                    </a:ext>
                  </a:extLst>
                </a:gridCol>
              </a:tblGrid>
              <a:tr h="397065">
                <a:tc gridSpan="7">
                  <a:txBody>
                    <a:bodyPr/>
                    <a:lstStyle/>
                    <a:p>
                      <a:pPr algn="ctr"/>
                      <a:r>
                        <a:rPr lang="en-GB" sz="2400" dirty="0">
                          <a:solidFill>
                            <a:schemeClr val="tx1"/>
                          </a:solidFill>
                        </a:rPr>
                        <a:t>Identify the Root Problem</a:t>
                      </a:r>
                    </a:p>
                  </a:txBody>
                  <a:tcPr>
                    <a:solidFill>
                      <a:schemeClr val="bg2"/>
                    </a:solidFill>
                  </a:tcPr>
                </a:tc>
                <a:tc hMerge="1">
                  <a:txBody>
                    <a:bodyPr/>
                    <a:lstStyle/>
                    <a:p>
                      <a:pPr algn="ctr"/>
                      <a:endParaRPr lang="en-GB" sz="2400" dirty="0">
                        <a:solidFill>
                          <a:schemeClr val="tx1"/>
                        </a:solidFill>
                      </a:endParaRPr>
                    </a:p>
                  </a:txBody>
                  <a:tcPr>
                    <a:solidFill>
                      <a:srgbClr val="FFC000"/>
                    </a:solidFill>
                  </a:tcPr>
                </a:tc>
                <a:tc hMerge="1">
                  <a:txBody>
                    <a:bodyPr/>
                    <a:lstStyle/>
                    <a:p>
                      <a:pPr algn="ctr"/>
                      <a:endParaRPr lang="en-GB" sz="2400" dirty="0">
                        <a:solidFill>
                          <a:schemeClr val="tx1"/>
                        </a:solidFill>
                      </a:endParaRPr>
                    </a:p>
                  </a:txBody>
                  <a:tcPr>
                    <a:solidFill>
                      <a:srgbClr val="FFFF00"/>
                    </a:solidFill>
                  </a:tcPr>
                </a:tc>
                <a:tc hMerge="1">
                  <a:txBody>
                    <a:bodyPr/>
                    <a:lstStyle/>
                    <a:p>
                      <a:pPr algn="ctr"/>
                      <a:endParaRPr lang="en-GB" sz="2400" dirty="0">
                        <a:solidFill>
                          <a:schemeClr val="tx1"/>
                        </a:solidFill>
                      </a:endParaRPr>
                    </a:p>
                  </a:txBody>
                  <a:tcPr>
                    <a:solidFill>
                      <a:srgbClr val="92D050"/>
                    </a:solidFill>
                  </a:tcPr>
                </a:tc>
                <a:tc hMerge="1">
                  <a:txBody>
                    <a:bodyPr/>
                    <a:lstStyle/>
                    <a:p>
                      <a:pPr algn="ctr"/>
                      <a:endParaRPr lang="en-GB" sz="2400" dirty="0">
                        <a:solidFill>
                          <a:schemeClr val="tx1"/>
                        </a:solidFill>
                      </a:endParaRPr>
                    </a:p>
                  </a:txBody>
                  <a:tcPr>
                    <a:solidFill>
                      <a:srgbClr val="00B0F0"/>
                    </a:solidFill>
                  </a:tcPr>
                </a:tc>
                <a:tc hMerge="1">
                  <a:txBody>
                    <a:bodyPr/>
                    <a:lstStyle/>
                    <a:p>
                      <a:pPr algn="ctr"/>
                      <a:endParaRPr lang="en-GB" sz="2400" dirty="0">
                        <a:solidFill>
                          <a:schemeClr val="tx1"/>
                        </a:solidFill>
                      </a:endParaRPr>
                    </a:p>
                  </a:txBody>
                  <a:tcPr>
                    <a:solidFill>
                      <a:srgbClr val="0070C0"/>
                    </a:solidFill>
                  </a:tcPr>
                </a:tc>
                <a:tc hMerge="1">
                  <a:txBody>
                    <a:bodyPr/>
                    <a:lstStyle/>
                    <a:p>
                      <a:pPr algn="ctr"/>
                      <a:endParaRPr lang="en-GB" sz="2400" dirty="0">
                        <a:solidFill>
                          <a:schemeClr val="tx1"/>
                        </a:solidFill>
                      </a:endParaRPr>
                    </a:p>
                  </a:txBody>
                  <a:tcPr>
                    <a:solidFill>
                      <a:srgbClr val="7030A0"/>
                    </a:solidFill>
                  </a:tcPr>
                </a:tc>
                <a:extLst>
                  <a:ext uri="{0D108BD9-81ED-4DB2-BD59-A6C34878D82A}">
                    <a16:rowId xmlns:a16="http://schemas.microsoft.com/office/drawing/2014/main" val="680339614"/>
                  </a:ext>
                </a:extLst>
              </a:tr>
              <a:tr h="397065">
                <a:tc>
                  <a:txBody>
                    <a:bodyPr/>
                    <a:lstStyle/>
                    <a:p>
                      <a:pPr algn="ctr"/>
                      <a:r>
                        <a:rPr lang="en-GB" sz="2400" dirty="0">
                          <a:solidFill>
                            <a:schemeClr val="tx1"/>
                          </a:solidFill>
                        </a:rPr>
                        <a:t>What?</a:t>
                      </a:r>
                    </a:p>
                  </a:txBody>
                  <a:tcPr>
                    <a:solidFill>
                      <a:srgbClr val="FF0000"/>
                    </a:solidFill>
                  </a:tcPr>
                </a:tc>
                <a:tc>
                  <a:txBody>
                    <a:bodyPr/>
                    <a:lstStyle/>
                    <a:p>
                      <a:pPr algn="ctr"/>
                      <a:r>
                        <a:rPr lang="en-GB" sz="2400" dirty="0">
                          <a:solidFill>
                            <a:schemeClr val="tx1"/>
                          </a:solidFill>
                        </a:rPr>
                        <a:t>Where? </a:t>
                      </a:r>
                    </a:p>
                  </a:txBody>
                  <a:tcPr>
                    <a:solidFill>
                      <a:srgbClr val="FFC000"/>
                    </a:solidFill>
                  </a:tcPr>
                </a:tc>
                <a:tc>
                  <a:txBody>
                    <a:bodyPr/>
                    <a:lstStyle/>
                    <a:p>
                      <a:pPr algn="ctr"/>
                      <a:r>
                        <a:rPr lang="en-GB" sz="2400" dirty="0">
                          <a:solidFill>
                            <a:schemeClr val="tx1"/>
                          </a:solidFill>
                        </a:rPr>
                        <a:t>When?</a:t>
                      </a:r>
                    </a:p>
                  </a:txBody>
                  <a:tcPr>
                    <a:solidFill>
                      <a:srgbClr val="FFFF00"/>
                    </a:solidFill>
                  </a:tcPr>
                </a:tc>
                <a:tc>
                  <a:txBody>
                    <a:bodyPr/>
                    <a:lstStyle/>
                    <a:p>
                      <a:pPr algn="ctr"/>
                      <a:r>
                        <a:rPr lang="en-GB" sz="2400" dirty="0">
                          <a:solidFill>
                            <a:schemeClr val="tx1"/>
                          </a:solidFill>
                        </a:rPr>
                        <a:t>Who?</a:t>
                      </a:r>
                    </a:p>
                  </a:txBody>
                  <a:tcPr>
                    <a:solidFill>
                      <a:srgbClr val="92D050"/>
                    </a:solidFill>
                  </a:tcPr>
                </a:tc>
                <a:tc>
                  <a:txBody>
                    <a:bodyPr/>
                    <a:lstStyle/>
                    <a:p>
                      <a:pPr algn="ctr"/>
                      <a:r>
                        <a:rPr lang="en-GB" sz="2400" dirty="0">
                          <a:solidFill>
                            <a:schemeClr val="tx1"/>
                          </a:solidFill>
                        </a:rPr>
                        <a:t>Why?</a:t>
                      </a:r>
                    </a:p>
                  </a:txBody>
                  <a:tcPr>
                    <a:solidFill>
                      <a:srgbClr val="00B0F0"/>
                    </a:solidFill>
                  </a:tcPr>
                </a:tc>
                <a:tc>
                  <a:txBody>
                    <a:bodyPr/>
                    <a:lstStyle/>
                    <a:p>
                      <a:pPr algn="ctr"/>
                      <a:r>
                        <a:rPr lang="en-GB" sz="2400" dirty="0">
                          <a:solidFill>
                            <a:schemeClr val="tx1"/>
                          </a:solidFill>
                        </a:rPr>
                        <a:t>How?</a:t>
                      </a:r>
                    </a:p>
                  </a:txBody>
                  <a:tcPr>
                    <a:solidFill>
                      <a:srgbClr val="0070C0"/>
                    </a:solidFill>
                  </a:tcPr>
                </a:tc>
                <a:tc>
                  <a:txBody>
                    <a:bodyPr/>
                    <a:lstStyle/>
                    <a:p>
                      <a:pPr algn="ctr"/>
                      <a:r>
                        <a:rPr lang="en-GB" sz="2400" dirty="0">
                          <a:solidFill>
                            <a:schemeClr val="tx1"/>
                          </a:solidFill>
                        </a:rPr>
                        <a:t>How much?</a:t>
                      </a:r>
                    </a:p>
                  </a:txBody>
                  <a:tcPr>
                    <a:solidFill>
                      <a:srgbClr val="7030A0"/>
                    </a:solidFill>
                  </a:tcPr>
                </a:tc>
                <a:extLst>
                  <a:ext uri="{0D108BD9-81ED-4DB2-BD59-A6C34878D82A}">
                    <a16:rowId xmlns:a16="http://schemas.microsoft.com/office/drawing/2014/main" val="1480788629"/>
                  </a:ext>
                </a:extLst>
              </a:tr>
              <a:tr h="1270608">
                <a:tc>
                  <a:txBody>
                    <a:bodyPr/>
                    <a:lstStyle/>
                    <a:p>
                      <a:r>
                        <a:rPr lang="en-GB" dirty="0"/>
                        <a:t>What effect is it having?</a:t>
                      </a:r>
                    </a:p>
                  </a:txBody>
                  <a:tcPr>
                    <a:solidFill>
                      <a:srgbClr val="FF0000"/>
                    </a:solidFill>
                  </a:tcPr>
                </a:tc>
                <a:tc>
                  <a:txBody>
                    <a:bodyPr/>
                    <a:lstStyle/>
                    <a:p>
                      <a:r>
                        <a:rPr lang="en-GB" dirty="0"/>
                        <a:t>Where is the problem occurring?</a:t>
                      </a:r>
                    </a:p>
                  </a:txBody>
                  <a:tcPr>
                    <a:solidFill>
                      <a:srgbClr val="FFC000"/>
                    </a:solidFill>
                  </a:tcPr>
                </a:tc>
                <a:tc>
                  <a:txBody>
                    <a:bodyPr/>
                    <a:lstStyle/>
                    <a:p>
                      <a:r>
                        <a:rPr lang="en-GB" dirty="0"/>
                        <a:t>When was the problem first noticed?</a:t>
                      </a:r>
                    </a:p>
                  </a:txBody>
                  <a:tcPr>
                    <a:solidFill>
                      <a:srgbClr val="FFFF00"/>
                    </a:solidFill>
                  </a:tcPr>
                </a:tc>
                <a:tc>
                  <a:txBody>
                    <a:bodyPr/>
                    <a:lstStyle/>
                    <a:p>
                      <a:r>
                        <a:rPr lang="en-GB" dirty="0"/>
                        <a:t>Who is impacted by the problem?</a:t>
                      </a:r>
                    </a:p>
                  </a:txBody>
                  <a:tcPr>
                    <a:solidFill>
                      <a:srgbClr val="92D050"/>
                    </a:solidFill>
                  </a:tcPr>
                </a:tc>
                <a:tc>
                  <a:txBody>
                    <a:bodyPr/>
                    <a:lstStyle/>
                    <a:p>
                      <a:r>
                        <a:rPr lang="en-GB" dirty="0"/>
                        <a:t>Why is the problem happening?</a:t>
                      </a:r>
                    </a:p>
                  </a:txBody>
                  <a:tcPr>
                    <a:solidFill>
                      <a:srgbClr val="00B0F0"/>
                    </a:solidFill>
                  </a:tcPr>
                </a:tc>
                <a:tc>
                  <a:txBody>
                    <a:bodyPr/>
                    <a:lstStyle/>
                    <a:p>
                      <a:r>
                        <a:rPr lang="en-GB" dirty="0"/>
                        <a:t>How serious is the problem?</a:t>
                      </a:r>
                    </a:p>
                  </a:txBody>
                  <a:tcPr>
                    <a:solidFill>
                      <a:srgbClr val="0070C0"/>
                    </a:solidFill>
                  </a:tcPr>
                </a:tc>
                <a:tc>
                  <a:txBody>
                    <a:bodyPr/>
                    <a:lstStyle/>
                    <a:p>
                      <a:r>
                        <a:rPr lang="en-GB" dirty="0"/>
                        <a:t>How much money is being lost?</a:t>
                      </a:r>
                    </a:p>
                  </a:txBody>
                  <a:tcPr>
                    <a:solidFill>
                      <a:srgbClr val="7030A0"/>
                    </a:solidFill>
                  </a:tcPr>
                </a:tc>
                <a:extLst>
                  <a:ext uri="{0D108BD9-81ED-4DB2-BD59-A6C34878D82A}">
                    <a16:rowId xmlns:a16="http://schemas.microsoft.com/office/drawing/2014/main" val="2046650194"/>
                  </a:ext>
                </a:extLst>
              </a:tr>
              <a:tr h="873543">
                <a:tc>
                  <a:txBody>
                    <a:bodyPr/>
                    <a:lstStyle/>
                    <a:p>
                      <a:pPr marL="285750" indent="-285750">
                        <a:buFont typeface="Arial" panose="020B0604020202020204" pitchFamily="34" charset="0"/>
                        <a:buChar char="•"/>
                      </a:pPr>
                      <a:r>
                        <a:rPr lang="en-US" sz="1500" baseline="0" dirty="0"/>
                        <a:t>Lower sales</a:t>
                      </a:r>
                    </a:p>
                    <a:p>
                      <a:pPr marL="0" indent="0">
                        <a:buFont typeface="Arial" panose="020B0604020202020204" pitchFamily="34" charset="0"/>
                        <a:buNone/>
                      </a:pPr>
                      <a:endParaRPr lang="en-GB" sz="1500" baseline="0" dirty="0"/>
                    </a:p>
                  </a:txBody>
                  <a:tcPr>
                    <a:solidFill>
                      <a:srgbClr val="FF0000"/>
                    </a:solidFill>
                  </a:tcPr>
                </a:tc>
                <a:tc>
                  <a:txBody>
                    <a:bodyPr/>
                    <a:lstStyle/>
                    <a:p>
                      <a:pPr marL="285750" indent="-285750">
                        <a:buFont typeface="Arial" panose="020B0604020202020204" pitchFamily="34" charset="0"/>
                        <a:buChar char="•"/>
                      </a:pPr>
                      <a:r>
                        <a:rPr lang="en-US" sz="1500" baseline="0" dirty="0"/>
                        <a:t>O</a:t>
                      </a:r>
                      <a:r>
                        <a:rPr lang="en-GB" sz="1500" baseline="0" dirty="0" err="1"/>
                        <a:t>nline</a:t>
                      </a:r>
                      <a:r>
                        <a:rPr lang="en-GB" sz="1500" baseline="0" dirty="0"/>
                        <a:t>  platform </a:t>
                      </a:r>
                    </a:p>
                  </a:txBody>
                  <a:tcPr>
                    <a:solidFill>
                      <a:srgbClr val="FFC000"/>
                    </a:solidFill>
                  </a:tcPr>
                </a:tc>
                <a:tc>
                  <a:txBody>
                    <a:bodyPr/>
                    <a:lstStyle/>
                    <a:p>
                      <a:pPr marL="285750" indent="-285750">
                        <a:buFont typeface="Arial" panose="020B0604020202020204" pitchFamily="34" charset="0"/>
                        <a:buChar char="•"/>
                      </a:pPr>
                      <a:r>
                        <a:rPr lang="en-US" sz="1500" baseline="0" dirty="0"/>
                        <a:t>I</a:t>
                      </a:r>
                      <a:r>
                        <a:rPr lang="en-GB" sz="1500" baseline="0" dirty="0" err="1"/>
                        <a:t>mmediate</a:t>
                      </a:r>
                      <a:r>
                        <a:rPr lang="en-GB" sz="1500" baseline="0" dirty="0"/>
                        <a:t> action needed</a:t>
                      </a:r>
                    </a:p>
                  </a:txBody>
                  <a:tcPr>
                    <a:solidFill>
                      <a:srgbClr val="FFFF00"/>
                    </a:solidFill>
                  </a:tcPr>
                </a:tc>
                <a:tc>
                  <a:txBody>
                    <a:bodyPr/>
                    <a:lstStyle/>
                    <a:p>
                      <a:pPr marL="285750" indent="-285750">
                        <a:buFont typeface="Arial" panose="020B0604020202020204" pitchFamily="34" charset="0"/>
                        <a:buChar char="•"/>
                      </a:pPr>
                      <a:r>
                        <a:rPr lang="en-US" sz="1500" baseline="0" dirty="0"/>
                        <a:t>L</a:t>
                      </a:r>
                      <a:r>
                        <a:rPr lang="en-GB" sz="1500" baseline="0" dirty="0" err="1"/>
                        <a:t>iam</a:t>
                      </a:r>
                      <a:r>
                        <a:rPr lang="en-GB" sz="1500" baseline="0" dirty="0"/>
                        <a:t>  and Priya</a:t>
                      </a:r>
                    </a:p>
                  </a:txBody>
                  <a:tcPr>
                    <a:solidFill>
                      <a:srgbClr val="92D050"/>
                    </a:solidFill>
                  </a:tcPr>
                </a:tc>
                <a:tc>
                  <a:txBody>
                    <a:bodyPr/>
                    <a:lstStyle/>
                    <a:p>
                      <a:pPr marL="285750" indent="-285750">
                        <a:buFont typeface="Arial" panose="020B0604020202020204" pitchFamily="34" charset="0"/>
                        <a:buChar char="•"/>
                      </a:pPr>
                      <a:r>
                        <a:rPr lang="en-US" sz="1500" baseline="0" dirty="0"/>
                        <a:t>S</a:t>
                      </a:r>
                      <a:r>
                        <a:rPr lang="en-GB" sz="1500" baseline="0" dirty="0" err="1"/>
                        <a:t>hift</a:t>
                      </a:r>
                      <a:r>
                        <a:rPr lang="en-GB" sz="1500" baseline="0" dirty="0"/>
                        <a:t> towards online shopping</a:t>
                      </a:r>
                    </a:p>
                  </a:txBody>
                  <a:tcPr>
                    <a:solidFill>
                      <a:srgbClr val="00B0F0"/>
                    </a:solidFill>
                  </a:tcPr>
                </a:tc>
                <a:tc>
                  <a:txBody>
                    <a:bodyPr/>
                    <a:lstStyle/>
                    <a:p>
                      <a:pPr marL="285750" indent="-285750">
                        <a:buFont typeface="Arial" panose="020B0604020202020204" pitchFamily="34" charset="0"/>
                        <a:buChar char="•"/>
                      </a:pPr>
                      <a:r>
                        <a:rPr lang="en-US" sz="1500" baseline="0" dirty="0"/>
                        <a:t>H</a:t>
                      </a:r>
                      <a:r>
                        <a:rPr lang="en-GB" sz="1500" baseline="0" dirty="0" err="1"/>
                        <a:t>igh</a:t>
                      </a:r>
                      <a:r>
                        <a:rPr lang="en-GB" sz="1500" baseline="0" dirty="0"/>
                        <a:t> costs are effecting business</a:t>
                      </a:r>
                    </a:p>
                  </a:txBody>
                  <a:tcPr>
                    <a:solidFill>
                      <a:srgbClr val="0070C0"/>
                    </a:solidFill>
                  </a:tcPr>
                </a:tc>
                <a:tc>
                  <a:txBody>
                    <a:bodyPr/>
                    <a:lstStyle/>
                    <a:p>
                      <a:pPr marL="285750" indent="-285750">
                        <a:buFont typeface="Arial" panose="020B0604020202020204" pitchFamily="34" charset="0"/>
                        <a:buChar char="•"/>
                      </a:pPr>
                      <a:r>
                        <a:rPr lang="en-US" sz="1500" baseline="0" dirty="0"/>
                        <a:t>30% decline in sales</a:t>
                      </a:r>
                      <a:endParaRPr lang="en-GB" sz="1500" baseline="0" dirty="0"/>
                    </a:p>
                  </a:txBody>
                  <a:tcPr>
                    <a:solidFill>
                      <a:srgbClr val="7030A0"/>
                    </a:solidFill>
                  </a:tcPr>
                </a:tc>
                <a:extLst>
                  <a:ext uri="{0D108BD9-81ED-4DB2-BD59-A6C34878D82A}">
                    <a16:rowId xmlns:a16="http://schemas.microsoft.com/office/drawing/2014/main" val="886584623"/>
                  </a:ext>
                </a:extLst>
              </a:tr>
              <a:tr h="1072075">
                <a:tc>
                  <a:txBody>
                    <a:bodyPr/>
                    <a:lstStyle/>
                    <a:p>
                      <a:pPr marL="285750" indent="-285750">
                        <a:buFont typeface="Arial" panose="020B0604020202020204" pitchFamily="34" charset="0"/>
                        <a:buChar char="•"/>
                      </a:pPr>
                      <a:r>
                        <a:rPr lang="en-US" sz="1500" baseline="0" dirty="0"/>
                        <a:t>R</a:t>
                      </a:r>
                      <a:r>
                        <a:rPr lang="en-GB" sz="1500" baseline="0" dirty="0"/>
                        <a:t>educed footfall</a:t>
                      </a:r>
                    </a:p>
                  </a:txBody>
                  <a:tcPr>
                    <a:solidFill>
                      <a:srgbClr val="FF0000"/>
                    </a:solidFill>
                  </a:tcPr>
                </a:tc>
                <a:tc>
                  <a:txBody>
                    <a:bodyPr/>
                    <a:lstStyle/>
                    <a:p>
                      <a:pPr marL="285750" indent="-285750">
                        <a:buFont typeface="Arial" panose="020B0604020202020204" pitchFamily="34" charset="0"/>
                        <a:buChar char="•"/>
                      </a:pPr>
                      <a:r>
                        <a:rPr lang="en-US" sz="1500" baseline="0" dirty="0"/>
                        <a:t>T</a:t>
                      </a:r>
                      <a:r>
                        <a:rPr lang="en-GB" sz="1500" baseline="0" dirty="0"/>
                        <a:t>he shop</a:t>
                      </a:r>
                    </a:p>
                  </a:txBody>
                  <a:tcPr>
                    <a:solidFill>
                      <a:srgbClr val="FFC000"/>
                    </a:solidFill>
                  </a:tcPr>
                </a:tc>
                <a:tc>
                  <a:txBody>
                    <a:bodyPr/>
                    <a:lstStyle/>
                    <a:p>
                      <a:pPr marL="285750" indent="-285750">
                        <a:buFont typeface="Arial" panose="020B0604020202020204" pitchFamily="34" charset="0"/>
                        <a:buChar char="•"/>
                      </a:pPr>
                      <a:r>
                        <a:rPr lang="en-US" sz="1500" baseline="0" dirty="0"/>
                        <a:t>D</a:t>
                      </a:r>
                      <a:r>
                        <a:rPr lang="en-GB" sz="1500" baseline="0" dirty="0" err="1"/>
                        <a:t>eclined</a:t>
                      </a:r>
                      <a:r>
                        <a:rPr lang="en-GB" sz="1500" baseline="0" dirty="0"/>
                        <a:t> over 12 months</a:t>
                      </a:r>
                    </a:p>
                  </a:txBody>
                  <a:tcPr>
                    <a:solidFill>
                      <a:srgbClr val="FFFF00"/>
                    </a:solidFill>
                  </a:tcPr>
                </a:tc>
                <a:tc>
                  <a:txBody>
                    <a:bodyPr/>
                    <a:lstStyle/>
                    <a:p>
                      <a:pPr marL="285750" indent="-285750">
                        <a:buFont typeface="Arial" panose="020B0604020202020204" pitchFamily="34" charset="0"/>
                        <a:buChar char="•"/>
                      </a:pPr>
                      <a:r>
                        <a:rPr lang="en-US" sz="1500" baseline="0" dirty="0"/>
                        <a:t>L</a:t>
                      </a:r>
                      <a:r>
                        <a:rPr lang="en-GB" sz="1500" baseline="0" dirty="0" err="1"/>
                        <a:t>ocal</a:t>
                      </a:r>
                      <a:r>
                        <a:rPr lang="en-GB" sz="1500" baseline="0" dirty="0"/>
                        <a:t> and corporate clients</a:t>
                      </a:r>
                    </a:p>
                  </a:txBody>
                  <a:tcPr>
                    <a:solidFill>
                      <a:srgbClr val="92D050"/>
                    </a:solidFill>
                  </a:tcPr>
                </a:tc>
                <a:tc>
                  <a:txBody>
                    <a:bodyPr/>
                    <a:lstStyle/>
                    <a:p>
                      <a:pPr marL="285750" indent="-285750">
                        <a:buFont typeface="Arial" panose="020B0604020202020204" pitchFamily="34" charset="0"/>
                        <a:buChar char="•"/>
                      </a:pPr>
                      <a:r>
                        <a:rPr lang="en-US" sz="1500" baseline="0" dirty="0"/>
                        <a:t>S</a:t>
                      </a:r>
                      <a:r>
                        <a:rPr lang="en-GB" sz="1500" baseline="0" dirty="0" err="1"/>
                        <a:t>upply</a:t>
                      </a:r>
                      <a:r>
                        <a:rPr lang="en-GB" sz="1500" baseline="0" dirty="0"/>
                        <a:t> chain issues</a:t>
                      </a:r>
                    </a:p>
                  </a:txBody>
                  <a:tcPr>
                    <a:solidFill>
                      <a:srgbClr val="00B0F0"/>
                    </a:solidFill>
                  </a:tcPr>
                </a:tc>
                <a:tc>
                  <a:txBody>
                    <a:bodyPr/>
                    <a:lstStyle/>
                    <a:p>
                      <a:pPr marL="285750" indent="-285750">
                        <a:buFont typeface="Arial" panose="020B0604020202020204" pitchFamily="34" charset="0"/>
                        <a:buChar char="•"/>
                      </a:pPr>
                      <a:r>
                        <a:rPr lang="en-US" sz="1500" baseline="0" dirty="0"/>
                        <a:t>Needs more online </a:t>
                      </a:r>
                      <a:r>
                        <a:rPr lang="en-US" sz="1500" baseline="0" dirty="0" err="1"/>
                        <a:t>pressence</a:t>
                      </a:r>
                      <a:endParaRPr lang="en-GB" sz="1500" baseline="0" dirty="0"/>
                    </a:p>
                  </a:txBody>
                  <a:tcPr>
                    <a:solidFill>
                      <a:srgbClr val="0070C0"/>
                    </a:solidFill>
                  </a:tcPr>
                </a:tc>
                <a:tc>
                  <a:txBody>
                    <a:bodyPr/>
                    <a:lstStyle/>
                    <a:p>
                      <a:pPr marL="285750" indent="-285750">
                        <a:buFont typeface="Arial" panose="020B0604020202020204" pitchFamily="34" charset="0"/>
                        <a:buChar char="•"/>
                      </a:pPr>
                      <a:r>
                        <a:rPr lang="en-US" sz="1500" baseline="0" dirty="0"/>
                        <a:t>L</a:t>
                      </a:r>
                      <a:r>
                        <a:rPr lang="en-GB" sz="1500" baseline="0" dirty="0" err="1"/>
                        <a:t>ower</a:t>
                      </a:r>
                      <a:r>
                        <a:rPr lang="en-GB" sz="1500" baseline="0" dirty="0"/>
                        <a:t> profit margines</a:t>
                      </a:r>
                    </a:p>
                  </a:txBody>
                  <a:tcPr>
                    <a:solidFill>
                      <a:srgbClr val="7030A0"/>
                    </a:solidFill>
                  </a:tcPr>
                </a:tc>
                <a:extLst>
                  <a:ext uri="{0D108BD9-81ED-4DB2-BD59-A6C34878D82A}">
                    <a16:rowId xmlns:a16="http://schemas.microsoft.com/office/drawing/2014/main" val="3439326847"/>
                  </a:ext>
                </a:extLst>
              </a:tr>
              <a:tr h="1072075">
                <a:tc>
                  <a:txBody>
                    <a:bodyPr/>
                    <a:lstStyle/>
                    <a:p>
                      <a:pPr marL="285750" indent="-285750">
                        <a:buFont typeface="Arial" panose="020B0604020202020204" pitchFamily="34" charset="0"/>
                        <a:buChar char="•"/>
                      </a:pPr>
                      <a:r>
                        <a:rPr lang="en-US" sz="1500" baseline="0" dirty="0"/>
                        <a:t>R</a:t>
                      </a:r>
                      <a:r>
                        <a:rPr lang="en-GB" sz="1500" baseline="0" dirty="0" err="1"/>
                        <a:t>ising</a:t>
                      </a:r>
                      <a:r>
                        <a:rPr lang="en-GB" sz="1500" baseline="0" dirty="0"/>
                        <a:t> flower costs</a:t>
                      </a:r>
                    </a:p>
                  </a:txBody>
                  <a:tcPr>
                    <a:solidFill>
                      <a:srgbClr val="FF0000"/>
                    </a:solidFill>
                  </a:tcPr>
                </a:tc>
                <a:tc>
                  <a:txBody>
                    <a:bodyPr/>
                    <a:lstStyle/>
                    <a:p>
                      <a:pPr marL="285750" indent="-285750">
                        <a:buFont typeface="Arial" panose="020B0604020202020204" pitchFamily="34" charset="0"/>
                        <a:buChar char="•"/>
                      </a:pPr>
                      <a:r>
                        <a:rPr lang="en-US" sz="1500" baseline="0" dirty="0"/>
                        <a:t>L</a:t>
                      </a:r>
                      <a:r>
                        <a:rPr lang="en-GB" sz="1500" baseline="0" dirty="0" err="1"/>
                        <a:t>ocal</a:t>
                      </a:r>
                      <a:r>
                        <a:rPr lang="en-GB" sz="1500" baseline="0" dirty="0"/>
                        <a:t> area</a:t>
                      </a:r>
                    </a:p>
                  </a:txBody>
                  <a:tcPr>
                    <a:solidFill>
                      <a:srgbClr val="FFC000"/>
                    </a:solidFill>
                  </a:tcPr>
                </a:tc>
                <a:tc>
                  <a:txBody>
                    <a:bodyPr/>
                    <a:lstStyle/>
                    <a:p>
                      <a:pPr marL="0" indent="0">
                        <a:buFont typeface="Arial" panose="020B0604020202020204" pitchFamily="34" charset="0"/>
                        <a:buNone/>
                      </a:pPr>
                      <a:endParaRPr lang="en-GB" dirty="0"/>
                    </a:p>
                  </a:txBody>
                  <a:tcPr>
                    <a:solidFill>
                      <a:srgbClr val="FFFF00"/>
                    </a:solidFill>
                  </a:tcPr>
                </a:tc>
                <a:tc>
                  <a:txBody>
                    <a:bodyPr/>
                    <a:lstStyle/>
                    <a:p>
                      <a:pPr marL="0" indent="0">
                        <a:buFont typeface="Arial" panose="020B0604020202020204" pitchFamily="34" charset="0"/>
                        <a:buNone/>
                      </a:pPr>
                      <a:endParaRPr lang="en-GB" dirty="0"/>
                    </a:p>
                  </a:txBody>
                  <a:tcPr>
                    <a:solidFill>
                      <a:srgbClr val="92D050"/>
                    </a:solidFill>
                  </a:tcPr>
                </a:tc>
                <a:tc>
                  <a:txBody>
                    <a:bodyPr/>
                    <a:lstStyle/>
                    <a:p>
                      <a:pPr marL="285750" indent="-285750">
                        <a:buFont typeface="Arial" panose="020B0604020202020204" pitchFamily="34" charset="0"/>
                        <a:buChar char="•"/>
                      </a:pPr>
                      <a:r>
                        <a:rPr lang="en-US" sz="1500" baseline="0" dirty="0"/>
                        <a:t>C</a:t>
                      </a:r>
                      <a:r>
                        <a:rPr lang="en-GB" sz="1500" baseline="0" dirty="0" err="1"/>
                        <a:t>ompetitors</a:t>
                      </a:r>
                      <a:r>
                        <a:rPr lang="en-GB" sz="1500" baseline="0" dirty="0"/>
                        <a:t> offering lower prices</a:t>
                      </a:r>
                    </a:p>
                  </a:txBody>
                  <a:tcPr>
                    <a:solidFill>
                      <a:srgbClr val="00B0F0"/>
                    </a:solidFill>
                  </a:tcPr>
                </a:tc>
                <a:tc>
                  <a:txBody>
                    <a:bodyPr/>
                    <a:lstStyle/>
                    <a:p>
                      <a:pPr marL="0" indent="0">
                        <a:buFont typeface="Arial" panose="020B0604020202020204" pitchFamily="34" charset="0"/>
                        <a:buNone/>
                      </a:pPr>
                      <a:endParaRPr lang="en-GB" dirty="0"/>
                    </a:p>
                  </a:txBody>
                  <a:tcPr>
                    <a:solidFill>
                      <a:srgbClr val="0070C0"/>
                    </a:solidFill>
                  </a:tcPr>
                </a:tc>
                <a:tc>
                  <a:txBody>
                    <a:bodyPr/>
                    <a:lstStyle/>
                    <a:p>
                      <a:pPr marL="0" indent="0">
                        <a:buFont typeface="Arial" panose="020B0604020202020204" pitchFamily="34" charset="0"/>
                        <a:buNone/>
                      </a:pPr>
                      <a:endParaRPr lang="en-GB" dirty="0"/>
                    </a:p>
                  </a:txBody>
                  <a:tcPr>
                    <a:solidFill>
                      <a:srgbClr val="7030A0"/>
                    </a:solidFill>
                  </a:tcPr>
                </a:tc>
                <a:extLst>
                  <a:ext uri="{0D108BD9-81ED-4DB2-BD59-A6C34878D82A}">
                    <a16:rowId xmlns:a16="http://schemas.microsoft.com/office/drawing/2014/main" val="374116045"/>
                  </a:ext>
                </a:extLst>
              </a:tr>
            </a:tbl>
          </a:graphicData>
        </a:graphic>
      </p:graphicFrame>
      <p:sp>
        <p:nvSpPr>
          <p:cNvPr id="6" name="TextBox 5">
            <a:extLst>
              <a:ext uri="{FF2B5EF4-FFF2-40B4-BE49-F238E27FC236}">
                <a16:creationId xmlns:a16="http://schemas.microsoft.com/office/drawing/2014/main" id="{BF06D522-2E79-CDE6-025D-40436EF041A1}"/>
              </a:ext>
            </a:extLst>
          </p:cNvPr>
          <p:cNvSpPr txBox="1"/>
          <p:nvPr/>
        </p:nvSpPr>
        <p:spPr>
          <a:xfrm>
            <a:off x="854015" y="332045"/>
            <a:ext cx="10584611" cy="1015663"/>
          </a:xfrm>
          <a:prstGeom prst="rect">
            <a:avLst/>
          </a:prstGeom>
          <a:noFill/>
        </p:spPr>
        <p:txBody>
          <a:bodyPr wrap="square">
            <a:spAutoFit/>
          </a:bodyPr>
          <a:lstStyle/>
          <a:p>
            <a:endParaRPr lang="en-GB" sz="2800" b="1" u="sng" dirty="0">
              <a:latin typeface="Arial" panose="020B0604020202020204" pitchFamily="34" charset="0"/>
              <a:cs typeface="Arial" panose="020B0604020202020204" pitchFamily="34" charset="0"/>
            </a:endParaRPr>
          </a:p>
          <a:p>
            <a:endParaRPr lang="en-GB" sz="3200" b="1" u="sng" dirty="0"/>
          </a:p>
        </p:txBody>
      </p:sp>
      <mc:AlternateContent xmlns:mc="http://schemas.openxmlformats.org/markup-compatibility/2006" xmlns:p14="http://schemas.microsoft.com/office/powerpoint/2010/main">
        <mc:Choice Requires="p14">
          <p:contentPart p14:bwMode="auto" r:id="rId2">
            <p14:nvContentPartPr>
              <p14:cNvPr id="3" name="Ink 2">
                <a:extLst>
                  <a:ext uri="{FF2B5EF4-FFF2-40B4-BE49-F238E27FC236}">
                    <a16:creationId xmlns:a16="http://schemas.microsoft.com/office/drawing/2014/main" id="{CF508FF4-5E4D-E885-80BF-E5E88AFA9FCD}"/>
                  </a:ext>
                </a:extLst>
              </p14:cNvPr>
              <p14:cNvContentPartPr/>
              <p14:nvPr/>
            </p14:nvContentPartPr>
            <p14:xfrm>
              <a:off x="10615080" y="1888920"/>
              <a:ext cx="113400" cy="216720"/>
            </p14:xfrm>
          </p:contentPart>
        </mc:Choice>
        <mc:Fallback xmlns="">
          <p:pic>
            <p:nvPicPr>
              <p:cNvPr id="3" name="Ink 2">
                <a:extLst>
                  <a:ext uri="{FF2B5EF4-FFF2-40B4-BE49-F238E27FC236}">
                    <a16:creationId xmlns:a16="http://schemas.microsoft.com/office/drawing/2014/main" id="{CF508FF4-5E4D-E885-80BF-E5E88AFA9FCD}"/>
                  </a:ext>
                </a:extLst>
              </p:cNvPr>
              <p:cNvPicPr/>
              <p:nvPr/>
            </p:nvPicPr>
            <p:blipFill>
              <a:blip r:embed="rId3"/>
              <a:stretch>
                <a:fillRect/>
              </a:stretch>
            </p:blipFill>
            <p:spPr>
              <a:xfrm>
                <a:off x="10608960" y="1882800"/>
                <a:ext cx="125640" cy="22896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9" name="Ink 8">
                <a:extLst>
                  <a:ext uri="{FF2B5EF4-FFF2-40B4-BE49-F238E27FC236}">
                    <a16:creationId xmlns:a16="http://schemas.microsoft.com/office/drawing/2014/main" id="{53431F19-1900-300E-F175-A06C3BD74173}"/>
                  </a:ext>
                </a:extLst>
              </p14:cNvPr>
              <p14:cNvContentPartPr/>
              <p14:nvPr/>
            </p14:nvContentPartPr>
            <p14:xfrm>
              <a:off x="10741133" y="1941653"/>
              <a:ext cx="140040" cy="151200"/>
            </p14:xfrm>
          </p:contentPart>
        </mc:Choice>
        <mc:Fallback xmlns="">
          <p:pic>
            <p:nvPicPr>
              <p:cNvPr id="9" name="Ink 8">
                <a:extLst>
                  <a:ext uri="{FF2B5EF4-FFF2-40B4-BE49-F238E27FC236}">
                    <a16:creationId xmlns:a16="http://schemas.microsoft.com/office/drawing/2014/main" id="{53431F19-1900-300E-F175-A06C3BD74173}"/>
                  </a:ext>
                </a:extLst>
              </p:cNvPr>
              <p:cNvPicPr/>
              <p:nvPr/>
            </p:nvPicPr>
            <p:blipFill>
              <a:blip r:embed="rId5"/>
              <a:stretch>
                <a:fillRect/>
              </a:stretch>
            </p:blipFill>
            <p:spPr>
              <a:xfrm>
                <a:off x="10735013" y="1935533"/>
                <a:ext cx="152280" cy="16344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0" name="Ink 9">
                <a:extLst>
                  <a:ext uri="{FF2B5EF4-FFF2-40B4-BE49-F238E27FC236}">
                    <a16:creationId xmlns:a16="http://schemas.microsoft.com/office/drawing/2014/main" id="{00F5BF86-15D4-F7AD-A25D-7B9EF6EF9FD4}"/>
                  </a:ext>
                </a:extLst>
              </p14:cNvPr>
              <p14:cNvContentPartPr/>
              <p14:nvPr/>
            </p14:nvContentPartPr>
            <p14:xfrm>
              <a:off x="10929413" y="1931933"/>
              <a:ext cx="99720" cy="163080"/>
            </p14:xfrm>
          </p:contentPart>
        </mc:Choice>
        <mc:Fallback xmlns="">
          <p:pic>
            <p:nvPicPr>
              <p:cNvPr id="10" name="Ink 9">
                <a:extLst>
                  <a:ext uri="{FF2B5EF4-FFF2-40B4-BE49-F238E27FC236}">
                    <a16:creationId xmlns:a16="http://schemas.microsoft.com/office/drawing/2014/main" id="{00F5BF86-15D4-F7AD-A25D-7B9EF6EF9FD4}"/>
                  </a:ext>
                </a:extLst>
              </p:cNvPr>
              <p:cNvPicPr/>
              <p:nvPr/>
            </p:nvPicPr>
            <p:blipFill>
              <a:blip r:embed="rId7"/>
              <a:stretch>
                <a:fillRect/>
              </a:stretch>
            </p:blipFill>
            <p:spPr>
              <a:xfrm>
                <a:off x="10923293" y="1925813"/>
                <a:ext cx="111960" cy="17532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1" name="Ink 10">
                <a:extLst>
                  <a:ext uri="{FF2B5EF4-FFF2-40B4-BE49-F238E27FC236}">
                    <a16:creationId xmlns:a16="http://schemas.microsoft.com/office/drawing/2014/main" id="{8D7B507F-798E-28E2-F302-669131EE598A}"/>
                  </a:ext>
                </a:extLst>
              </p14:cNvPr>
              <p14:cNvContentPartPr/>
              <p14:nvPr/>
            </p14:nvContentPartPr>
            <p14:xfrm>
              <a:off x="11046773" y="1922573"/>
              <a:ext cx="77040" cy="160560"/>
            </p14:xfrm>
          </p:contentPart>
        </mc:Choice>
        <mc:Fallback xmlns="">
          <p:pic>
            <p:nvPicPr>
              <p:cNvPr id="11" name="Ink 10">
                <a:extLst>
                  <a:ext uri="{FF2B5EF4-FFF2-40B4-BE49-F238E27FC236}">
                    <a16:creationId xmlns:a16="http://schemas.microsoft.com/office/drawing/2014/main" id="{8D7B507F-798E-28E2-F302-669131EE598A}"/>
                  </a:ext>
                </a:extLst>
              </p:cNvPr>
              <p:cNvPicPr/>
              <p:nvPr/>
            </p:nvPicPr>
            <p:blipFill>
              <a:blip r:embed="rId9"/>
              <a:stretch>
                <a:fillRect/>
              </a:stretch>
            </p:blipFill>
            <p:spPr>
              <a:xfrm>
                <a:off x="11040653" y="1916453"/>
                <a:ext cx="89280" cy="1728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2" name="Ink 11">
                <a:extLst>
                  <a:ext uri="{FF2B5EF4-FFF2-40B4-BE49-F238E27FC236}">
                    <a16:creationId xmlns:a16="http://schemas.microsoft.com/office/drawing/2014/main" id="{A116ECD3-67D0-A67F-A085-4C2EA80FBF41}"/>
                  </a:ext>
                </a:extLst>
              </p14:cNvPr>
              <p14:cNvContentPartPr/>
              <p14:nvPr/>
            </p14:nvContentPartPr>
            <p14:xfrm>
              <a:off x="11168093" y="1921133"/>
              <a:ext cx="160200" cy="152640"/>
            </p14:xfrm>
          </p:contentPart>
        </mc:Choice>
        <mc:Fallback xmlns="">
          <p:pic>
            <p:nvPicPr>
              <p:cNvPr id="12" name="Ink 11">
                <a:extLst>
                  <a:ext uri="{FF2B5EF4-FFF2-40B4-BE49-F238E27FC236}">
                    <a16:creationId xmlns:a16="http://schemas.microsoft.com/office/drawing/2014/main" id="{A116ECD3-67D0-A67F-A085-4C2EA80FBF41}"/>
                  </a:ext>
                </a:extLst>
              </p:cNvPr>
              <p:cNvPicPr/>
              <p:nvPr/>
            </p:nvPicPr>
            <p:blipFill>
              <a:blip r:embed="rId11"/>
              <a:stretch>
                <a:fillRect/>
              </a:stretch>
            </p:blipFill>
            <p:spPr>
              <a:xfrm>
                <a:off x="11161973" y="1915013"/>
                <a:ext cx="172440" cy="164880"/>
              </a:xfrm>
              <a:prstGeom prst="rect">
                <a:avLst/>
              </a:prstGeom>
            </p:spPr>
          </p:pic>
        </mc:Fallback>
      </mc:AlternateContent>
      <p:grpSp>
        <p:nvGrpSpPr>
          <p:cNvPr id="15" name="Group 14">
            <a:extLst>
              <a:ext uri="{FF2B5EF4-FFF2-40B4-BE49-F238E27FC236}">
                <a16:creationId xmlns:a16="http://schemas.microsoft.com/office/drawing/2014/main" id="{E5B2B308-F4CF-DFC3-0828-BBBE4E120697}"/>
              </a:ext>
            </a:extLst>
          </p:cNvPr>
          <p:cNvGrpSpPr/>
          <p:nvPr/>
        </p:nvGrpSpPr>
        <p:grpSpPr>
          <a:xfrm>
            <a:off x="11331173" y="1793693"/>
            <a:ext cx="184680" cy="234360"/>
            <a:chOff x="11331173" y="1793693"/>
            <a:chExt cx="184680" cy="234360"/>
          </a:xfrm>
        </p:grpSpPr>
        <mc:AlternateContent xmlns:mc="http://schemas.openxmlformats.org/markup-compatibility/2006" xmlns:p14="http://schemas.microsoft.com/office/powerpoint/2010/main">
          <mc:Choice Requires="p14">
            <p:contentPart p14:bwMode="auto" r:id="rId12">
              <p14:nvContentPartPr>
                <p14:cNvPr id="13" name="Ink 12">
                  <a:extLst>
                    <a:ext uri="{FF2B5EF4-FFF2-40B4-BE49-F238E27FC236}">
                      <a16:creationId xmlns:a16="http://schemas.microsoft.com/office/drawing/2014/main" id="{03D1B399-86E5-2075-2E10-BABDE154A9E0}"/>
                    </a:ext>
                  </a:extLst>
                </p14:cNvPr>
                <p14:cNvContentPartPr/>
                <p14:nvPr/>
              </p14:nvContentPartPr>
              <p14:xfrm>
                <a:off x="11331173" y="1793693"/>
                <a:ext cx="184680" cy="234360"/>
              </p14:xfrm>
            </p:contentPart>
          </mc:Choice>
          <mc:Fallback xmlns="">
            <p:pic>
              <p:nvPicPr>
                <p:cNvPr id="13" name="Ink 12">
                  <a:extLst>
                    <a:ext uri="{FF2B5EF4-FFF2-40B4-BE49-F238E27FC236}">
                      <a16:creationId xmlns:a16="http://schemas.microsoft.com/office/drawing/2014/main" id="{03D1B399-86E5-2075-2E10-BABDE154A9E0}"/>
                    </a:ext>
                  </a:extLst>
                </p:cNvPr>
                <p:cNvPicPr/>
                <p:nvPr/>
              </p:nvPicPr>
              <p:blipFill>
                <a:blip r:embed="rId13"/>
                <a:stretch>
                  <a:fillRect/>
                </a:stretch>
              </p:blipFill>
              <p:spPr>
                <a:xfrm>
                  <a:off x="11325053" y="1787573"/>
                  <a:ext cx="196920" cy="2466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4" name="Ink 13">
                  <a:extLst>
                    <a:ext uri="{FF2B5EF4-FFF2-40B4-BE49-F238E27FC236}">
                      <a16:creationId xmlns:a16="http://schemas.microsoft.com/office/drawing/2014/main" id="{32C5E705-5761-4B95-2632-20AA0A52AD85}"/>
                    </a:ext>
                  </a:extLst>
                </p14:cNvPr>
                <p14:cNvContentPartPr/>
                <p14:nvPr/>
              </p14:nvContentPartPr>
              <p14:xfrm>
                <a:off x="11331173" y="1918253"/>
                <a:ext cx="69840" cy="26280"/>
              </p14:xfrm>
            </p:contentPart>
          </mc:Choice>
          <mc:Fallback xmlns="">
            <p:pic>
              <p:nvPicPr>
                <p:cNvPr id="14" name="Ink 13">
                  <a:extLst>
                    <a:ext uri="{FF2B5EF4-FFF2-40B4-BE49-F238E27FC236}">
                      <a16:creationId xmlns:a16="http://schemas.microsoft.com/office/drawing/2014/main" id="{32C5E705-5761-4B95-2632-20AA0A52AD85}"/>
                    </a:ext>
                  </a:extLst>
                </p:cNvPr>
                <p:cNvPicPr/>
                <p:nvPr/>
              </p:nvPicPr>
              <p:blipFill>
                <a:blip r:embed="rId15"/>
                <a:stretch>
                  <a:fillRect/>
                </a:stretch>
              </p:blipFill>
              <p:spPr>
                <a:xfrm>
                  <a:off x="11325053" y="1912133"/>
                  <a:ext cx="82080" cy="3852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6">
            <p14:nvContentPartPr>
              <p14:cNvPr id="16" name="Ink 15">
                <a:extLst>
                  <a:ext uri="{FF2B5EF4-FFF2-40B4-BE49-F238E27FC236}">
                    <a16:creationId xmlns:a16="http://schemas.microsoft.com/office/drawing/2014/main" id="{C79932D6-2D7E-606F-882B-189FBD62766A}"/>
                  </a:ext>
                </a:extLst>
              </p14:cNvPr>
              <p14:cNvContentPartPr/>
              <p14:nvPr/>
            </p14:nvContentPartPr>
            <p14:xfrm>
              <a:off x="10960733" y="2265293"/>
              <a:ext cx="124560" cy="259560"/>
            </p14:xfrm>
          </p:contentPart>
        </mc:Choice>
        <mc:Fallback xmlns="">
          <p:pic>
            <p:nvPicPr>
              <p:cNvPr id="16" name="Ink 15">
                <a:extLst>
                  <a:ext uri="{FF2B5EF4-FFF2-40B4-BE49-F238E27FC236}">
                    <a16:creationId xmlns:a16="http://schemas.microsoft.com/office/drawing/2014/main" id="{C79932D6-2D7E-606F-882B-189FBD62766A}"/>
                  </a:ext>
                </a:extLst>
              </p:cNvPr>
              <p:cNvPicPr/>
              <p:nvPr/>
            </p:nvPicPr>
            <p:blipFill>
              <a:blip r:embed="rId17"/>
              <a:stretch>
                <a:fillRect/>
              </a:stretch>
            </p:blipFill>
            <p:spPr>
              <a:xfrm>
                <a:off x="10954613" y="2259173"/>
                <a:ext cx="136800" cy="2718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17" name="Ink 16">
                <a:extLst>
                  <a:ext uri="{FF2B5EF4-FFF2-40B4-BE49-F238E27FC236}">
                    <a16:creationId xmlns:a16="http://schemas.microsoft.com/office/drawing/2014/main" id="{C347D6A4-A105-B2DF-F249-27466B6D4499}"/>
                  </a:ext>
                </a:extLst>
              </p14:cNvPr>
              <p14:cNvContentPartPr/>
              <p14:nvPr/>
            </p14:nvContentPartPr>
            <p14:xfrm>
              <a:off x="11102933" y="2499653"/>
              <a:ext cx="43920" cy="32760"/>
            </p14:xfrm>
          </p:contentPart>
        </mc:Choice>
        <mc:Fallback xmlns="">
          <p:pic>
            <p:nvPicPr>
              <p:cNvPr id="17" name="Ink 16">
                <a:extLst>
                  <a:ext uri="{FF2B5EF4-FFF2-40B4-BE49-F238E27FC236}">
                    <a16:creationId xmlns:a16="http://schemas.microsoft.com/office/drawing/2014/main" id="{C347D6A4-A105-B2DF-F249-27466B6D4499}"/>
                  </a:ext>
                </a:extLst>
              </p:cNvPr>
              <p:cNvPicPr/>
              <p:nvPr/>
            </p:nvPicPr>
            <p:blipFill>
              <a:blip r:embed="rId19"/>
              <a:stretch>
                <a:fillRect/>
              </a:stretch>
            </p:blipFill>
            <p:spPr>
              <a:xfrm>
                <a:off x="11096813" y="2493533"/>
                <a:ext cx="56160" cy="45000"/>
              </a:xfrm>
              <a:prstGeom prst="rect">
                <a:avLst/>
              </a:prstGeom>
            </p:spPr>
          </p:pic>
        </mc:Fallback>
      </mc:AlternateContent>
      <p:grpSp>
        <p:nvGrpSpPr>
          <p:cNvPr id="25" name="Group 24">
            <a:extLst>
              <a:ext uri="{FF2B5EF4-FFF2-40B4-BE49-F238E27FC236}">
                <a16:creationId xmlns:a16="http://schemas.microsoft.com/office/drawing/2014/main" id="{2259342E-AD6D-F2F8-7479-E3C38B983FE9}"/>
              </a:ext>
            </a:extLst>
          </p:cNvPr>
          <p:cNvGrpSpPr/>
          <p:nvPr/>
        </p:nvGrpSpPr>
        <p:grpSpPr>
          <a:xfrm>
            <a:off x="11099693" y="2311733"/>
            <a:ext cx="234360" cy="211680"/>
            <a:chOff x="11099693" y="2311733"/>
            <a:chExt cx="234360" cy="211680"/>
          </a:xfrm>
        </p:grpSpPr>
        <mc:AlternateContent xmlns:mc="http://schemas.openxmlformats.org/markup-compatibility/2006" xmlns:p14="http://schemas.microsoft.com/office/powerpoint/2010/main">
          <mc:Choice Requires="p14">
            <p:contentPart p14:bwMode="auto" r:id="rId20">
              <p14:nvContentPartPr>
                <p14:cNvPr id="18" name="Ink 17">
                  <a:extLst>
                    <a:ext uri="{FF2B5EF4-FFF2-40B4-BE49-F238E27FC236}">
                      <a16:creationId xmlns:a16="http://schemas.microsoft.com/office/drawing/2014/main" id="{ED8579D2-4145-85DD-6F3D-B9BC34B7ADFA}"/>
                    </a:ext>
                  </a:extLst>
                </p14:cNvPr>
                <p14:cNvContentPartPr/>
                <p14:nvPr/>
              </p14:nvContentPartPr>
              <p14:xfrm>
                <a:off x="11099693" y="2523053"/>
                <a:ext cx="360" cy="360"/>
              </p14:xfrm>
            </p:contentPart>
          </mc:Choice>
          <mc:Fallback xmlns="">
            <p:pic>
              <p:nvPicPr>
                <p:cNvPr id="18" name="Ink 17">
                  <a:extLst>
                    <a:ext uri="{FF2B5EF4-FFF2-40B4-BE49-F238E27FC236}">
                      <a16:creationId xmlns:a16="http://schemas.microsoft.com/office/drawing/2014/main" id="{ED8579D2-4145-85DD-6F3D-B9BC34B7ADFA}"/>
                    </a:ext>
                  </a:extLst>
                </p:cNvPr>
                <p:cNvPicPr/>
                <p:nvPr/>
              </p:nvPicPr>
              <p:blipFill>
                <a:blip r:embed="rId21"/>
                <a:stretch>
                  <a:fillRect/>
                </a:stretch>
              </p:blipFill>
              <p:spPr>
                <a:xfrm>
                  <a:off x="11093573" y="2516933"/>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19" name="Ink 18">
                  <a:extLst>
                    <a:ext uri="{FF2B5EF4-FFF2-40B4-BE49-F238E27FC236}">
                      <a16:creationId xmlns:a16="http://schemas.microsoft.com/office/drawing/2014/main" id="{18F6E076-D875-7FD7-FA6D-8E38FFAF0A04}"/>
                    </a:ext>
                  </a:extLst>
                </p14:cNvPr>
                <p14:cNvContentPartPr/>
                <p14:nvPr/>
              </p14:nvContentPartPr>
              <p14:xfrm>
                <a:off x="11111213" y="2523053"/>
                <a:ext cx="360" cy="360"/>
              </p14:xfrm>
            </p:contentPart>
          </mc:Choice>
          <mc:Fallback xmlns="">
            <p:pic>
              <p:nvPicPr>
                <p:cNvPr id="19" name="Ink 18">
                  <a:extLst>
                    <a:ext uri="{FF2B5EF4-FFF2-40B4-BE49-F238E27FC236}">
                      <a16:creationId xmlns:a16="http://schemas.microsoft.com/office/drawing/2014/main" id="{18F6E076-D875-7FD7-FA6D-8E38FFAF0A04}"/>
                    </a:ext>
                  </a:extLst>
                </p:cNvPr>
                <p:cNvPicPr/>
                <p:nvPr/>
              </p:nvPicPr>
              <p:blipFill>
                <a:blip r:embed="rId21"/>
                <a:stretch>
                  <a:fillRect/>
                </a:stretch>
              </p:blipFill>
              <p:spPr>
                <a:xfrm>
                  <a:off x="11105093" y="2516933"/>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20" name="Ink 19">
                  <a:extLst>
                    <a:ext uri="{FF2B5EF4-FFF2-40B4-BE49-F238E27FC236}">
                      <a16:creationId xmlns:a16="http://schemas.microsoft.com/office/drawing/2014/main" id="{60A7EE7B-B3F2-A729-910A-CB06DD146E25}"/>
                    </a:ext>
                  </a:extLst>
                </p14:cNvPr>
                <p14:cNvContentPartPr/>
                <p14:nvPr/>
              </p14:nvContentPartPr>
              <p14:xfrm>
                <a:off x="11134253" y="2523053"/>
                <a:ext cx="360" cy="360"/>
              </p14:xfrm>
            </p:contentPart>
          </mc:Choice>
          <mc:Fallback xmlns="">
            <p:pic>
              <p:nvPicPr>
                <p:cNvPr id="20" name="Ink 19">
                  <a:extLst>
                    <a:ext uri="{FF2B5EF4-FFF2-40B4-BE49-F238E27FC236}">
                      <a16:creationId xmlns:a16="http://schemas.microsoft.com/office/drawing/2014/main" id="{60A7EE7B-B3F2-A729-910A-CB06DD146E25}"/>
                    </a:ext>
                  </a:extLst>
                </p:cNvPr>
                <p:cNvPicPr/>
                <p:nvPr/>
              </p:nvPicPr>
              <p:blipFill>
                <a:blip r:embed="rId21"/>
                <a:stretch>
                  <a:fillRect/>
                </a:stretch>
              </p:blipFill>
              <p:spPr>
                <a:xfrm>
                  <a:off x="11128133" y="2516933"/>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24" name="Ink 23">
                  <a:extLst>
                    <a:ext uri="{FF2B5EF4-FFF2-40B4-BE49-F238E27FC236}">
                      <a16:creationId xmlns:a16="http://schemas.microsoft.com/office/drawing/2014/main" id="{C2EFFCF8-67B3-77D3-96EF-6AA0FF1BCCFA}"/>
                    </a:ext>
                  </a:extLst>
                </p14:cNvPr>
                <p14:cNvContentPartPr/>
                <p14:nvPr/>
              </p14:nvContentPartPr>
              <p14:xfrm>
                <a:off x="11178173" y="2311733"/>
                <a:ext cx="155880" cy="162720"/>
              </p14:xfrm>
            </p:contentPart>
          </mc:Choice>
          <mc:Fallback xmlns="">
            <p:pic>
              <p:nvPicPr>
                <p:cNvPr id="24" name="Ink 23">
                  <a:extLst>
                    <a:ext uri="{FF2B5EF4-FFF2-40B4-BE49-F238E27FC236}">
                      <a16:creationId xmlns:a16="http://schemas.microsoft.com/office/drawing/2014/main" id="{C2EFFCF8-67B3-77D3-96EF-6AA0FF1BCCFA}"/>
                    </a:ext>
                  </a:extLst>
                </p:cNvPr>
                <p:cNvPicPr/>
                <p:nvPr/>
              </p:nvPicPr>
              <p:blipFill>
                <a:blip r:embed="rId25"/>
                <a:stretch>
                  <a:fillRect/>
                </a:stretch>
              </p:blipFill>
              <p:spPr>
                <a:xfrm>
                  <a:off x="11172053" y="2305613"/>
                  <a:ext cx="168120" cy="17496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26">
            <p14:nvContentPartPr>
              <p14:cNvPr id="26" name="Ink 25">
                <a:extLst>
                  <a:ext uri="{FF2B5EF4-FFF2-40B4-BE49-F238E27FC236}">
                    <a16:creationId xmlns:a16="http://schemas.microsoft.com/office/drawing/2014/main" id="{B5EB71CE-39CD-CD7B-4DA3-75036C63904A}"/>
                  </a:ext>
                </a:extLst>
              </p14:cNvPr>
              <p14:cNvContentPartPr/>
              <p14:nvPr/>
            </p14:nvContentPartPr>
            <p14:xfrm>
              <a:off x="11400653" y="2268533"/>
              <a:ext cx="360" cy="334440"/>
            </p14:xfrm>
          </p:contentPart>
        </mc:Choice>
        <mc:Fallback xmlns="">
          <p:pic>
            <p:nvPicPr>
              <p:cNvPr id="26" name="Ink 25">
                <a:extLst>
                  <a:ext uri="{FF2B5EF4-FFF2-40B4-BE49-F238E27FC236}">
                    <a16:creationId xmlns:a16="http://schemas.microsoft.com/office/drawing/2014/main" id="{B5EB71CE-39CD-CD7B-4DA3-75036C63904A}"/>
                  </a:ext>
                </a:extLst>
              </p:cNvPr>
              <p:cNvPicPr/>
              <p:nvPr/>
            </p:nvPicPr>
            <p:blipFill>
              <a:blip r:embed="rId27"/>
              <a:stretch>
                <a:fillRect/>
              </a:stretch>
            </p:blipFill>
            <p:spPr>
              <a:xfrm>
                <a:off x="11394533" y="2262413"/>
                <a:ext cx="12600" cy="346680"/>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27" name="Ink 26">
                <a:extLst>
                  <a:ext uri="{FF2B5EF4-FFF2-40B4-BE49-F238E27FC236}">
                    <a16:creationId xmlns:a16="http://schemas.microsoft.com/office/drawing/2014/main" id="{A4D384C4-A382-94EF-628C-A122CBE60CBC}"/>
                  </a:ext>
                </a:extLst>
              </p14:cNvPr>
              <p14:cNvContentPartPr/>
              <p14:nvPr/>
            </p14:nvContentPartPr>
            <p14:xfrm>
              <a:off x="11481653" y="2264573"/>
              <a:ext cx="153720" cy="258120"/>
            </p14:xfrm>
          </p:contentPart>
        </mc:Choice>
        <mc:Fallback xmlns="">
          <p:pic>
            <p:nvPicPr>
              <p:cNvPr id="27" name="Ink 26">
                <a:extLst>
                  <a:ext uri="{FF2B5EF4-FFF2-40B4-BE49-F238E27FC236}">
                    <a16:creationId xmlns:a16="http://schemas.microsoft.com/office/drawing/2014/main" id="{A4D384C4-A382-94EF-628C-A122CBE60CBC}"/>
                  </a:ext>
                </a:extLst>
              </p:cNvPr>
              <p:cNvPicPr/>
              <p:nvPr/>
            </p:nvPicPr>
            <p:blipFill>
              <a:blip r:embed="rId29"/>
              <a:stretch>
                <a:fillRect/>
              </a:stretch>
            </p:blipFill>
            <p:spPr>
              <a:xfrm>
                <a:off x="11475533" y="2258453"/>
                <a:ext cx="165960" cy="270360"/>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28" name="Ink 27">
                <a:extLst>
                  <a:ext uri="{FF2B5EF4-FFF2-40B4-BE49-F238E27FC236}">
                    <a16:creationId xmlns:a16="http://schemas.microsoft.com/office/drawing/2014/main" id="{A4F26862-03EA-353C-5FE6-9EB34BD43292}"/>
                  </a:ext>
                </a:extLst>
              </p14:cNvPr>
              <p14:cNvContentPartPr/>
              <p14:nvPr/>
            </p14:nvContentPartPr>
            <p14:xfrm>
              <a:off x="11620253" y="2164133"/>
              <a:ext cx="93960" cy="459360"/>
            </p14:xfrm>
          </p:contentPart>
        </mc:Choice>
        <mc:Fallback xmlns="">
          <p:pic>
            <p:nvPicPr>
              <p:cNvPr id="28" name="Ink 27">
                <a:extLst>
                  <a:ext uri="{FF2B5EF4-FFF2-40B4-BE49-F238E27FC236}">
                    <a16:creationId xmlns:a16="http://schemas.microsoft.com/office/drawing/2014/main" id="{A4F26862-03EA-353C-5FE6-9EB34BD43292}"/>
                  </a:ext>
                </a:extLst>
              </p:cNvPr>
              <p:cNvPicPr/>
              <p:nvPr/>
            </p:nvPicPr>
            <p:blipFill>
              <a:blip r:embed="rId31"/>
              <a:stretch>
                <a:fillRect/>
              </a:stretch>
            </p:blipFill>
            <p:spPr>
              <a:xfrm>
                <a:off x="11614133" y="2158013"/>
                <a:ext cx="106200" cy="471600"/>
              </a:xfrm>
              <a:prstGeom prst="rect">
                <a:avLst/>
              </a:prstGeom>
            </p:spPr>
          </p:pic>
        </mc:Fallback>
      </mc:AlternateContent>
      <mc:AlternateContent xmlns:mc="http://schemas.openxmlformats.org/markup-compatibility/2006" xmlns:p14="http://schemas.microsoft.com/office/powerpoint/2010/main">
        <mc:Choice Requires="p14">
          <p:contentPart p14:bwMode="auto" r:id="rId32">
            <p14:nvContentPartPr>
              <p14:cNvPr id="32" name="Ink 31">
                <a:extLst>
                  <a:ext uri="{FF2B5EF4-FFF2-40B4-BE49-F238E27FC236}">
                    <a16:creationId xmlns:a16="http://schemas.microsoft.com/office/drawing/2014/main" id="{72EABDA1-E58A-3349-E188-22AA7C2C0177}"/>
                  </a:ext>
                </a:extLst>
              </p14:cNvPr>
              <p14:cNvContentPartPr/>
              <p14:nvPr/>
            </p14:nvContentPartPr>
            <p14:xfrm>
              <a:off x="10810253" y="2222093"/>
              <a:ext cx="159120" cy="464040"/>
            </p14:xfrm>
          </p:contentPart>
        </mc:Choice>
        <mc:Fallback xmlns="">
          <p:pic>
            <p:nvPicPr>
              <p:cNvPr id="32" name="Ink 31">
                <a:extLst>
                  <a:ext uri="{FF2B5EF4-FFF2-40B4-BE49-F238E27FC236}">
                    <a16:creationId xmlns:a16="http://schemas.microsoft.com/office/drawing/2014/main" id="{72EABDA1-E58A-3349-E188-22AA7C2C0177}"/>
                  </a:ext>
                </a:extLst>
              </p:cNvPr>
              <p:cNvPicPr/>
              <p:nvPr/>
            </p:nvPicPr>
            <p:blipFill>
              <a:blip r:embed="rId33"/>
              <a:stretch>
                <a:fillRect/>
              </a:stretch>
            </p:blipFill>
            <p:spPr>
              <a:xfrm>
                <a:off x="10804133" y="2215973"/>
                <a:ext cx="171360" cy="476280"/>
              </a:xfrm>
              <a:prstGeom prst="rect">
                <a:avLst/>
              </a:prstGeom>
            </p:spPr>
          </p:pic>
        </mc:Fallback>
      </mc:AlternateContent>
    </p:spTree>
    <p:extLst>
      <p:ext uri="{BB962C8B-B14F-4D97-AF65-F5344CB8AC3E}">
        <p14:creationId xmlns:p14="http://schemas.microsoft.com/office/powerpoint/2010/main" val="2496961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838200" y="244355"/>
            <a:ext cx="10515600" cy="1325563"/>
          </a:xfrm>
        </p:spPr>
        <p:txBody>
          <a:bodyPr>
            <a:normAutofit/>
          </a:bodyPr>
          <a:lstStyle/>
          <a:p>
            <a:r>
              <a:rPr lang="en-GB" sz="3200" b="1" u="sng">
                <a:latin typeface="Arial" panose="020B0604020202020204" pitchFamily="34" charset="0"/>
                <a:cs typeface="Arial" panose="020B0604020202020204" pitchFamily="34" charset="0"/>
              </a:rPr>
              <a:t>Provide a critique of the PESTEL Framework (approx. 1 minute).</a:t>
            </a:r>
            <a:endParaRPr lang="en-GB" sz="3200" b="1" u="sng" dirty="0">
              <a:latin typeface="Arial" panose="020B0604020202020204" pitchFamily="34" charset="0"/>
              <a:cs typeface="Arial" panose="020B0604020202020204" pitchFamily="34" charset="0"/>
            </a:endParaRPr>
          </a:p>
        </p:txBody>
      </p:sp>
      <p:pic>
        <p:nvPicPr>
          <p:cNvPr id="6" name="Content Placeholder 5">
            <a:extLst>
              <a:ext uri="{FF2B5EF4-FFF2-40B4-BE49-F238E27FC236}">
                <a16:creationId xmlns:a16="http://schemas.microsoft.com/office/drawing/2014/main" id="{82B5280B-1B46-323B-4C37-FB082EEBB4D4}"/>
              </a:ext>
            </a:extLst>
          </p:cNvPr>
          <p:cNvPicPr>
            <a:picLocks noGrp="1" noChangeAspect="1"/>
          </p:cNvPicPr>
          <p:nvPr>
            <p:ph idx="1"/>
          </p:nvPr>
        </p:nvPicPr>
        <p:blipFill>
          <a:blip r:embed="rId2"/>
          <a:stretch>
            <a:fillRect/>
          </a:stretch>
        </p:blipFill>
        <p:spPr>
          <a:xfrm>
            <a:off x="3244130" y="1825625"/>
            <a:ext cx="5703739" cy="4351338"/>
          </a:xfrm>
          <a:prstGeom prst="rect">
            <a:avLst/>
          </a:prstGeom>
        </p:spPr>
      </p:pic>
    </p:spTree>
    <p:extLst>
      <p:ext uri="{BB962C8B-B14F-4D97-AF65-F5344CB8AC3E}">
        <p14:creationId xmlns:p14="http://schemas.microsoft.com/office/powerpoint/2010/main" val="2661610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489116"/>
            <a:ext cx="10515600" cy="1179002"/>
          </a:xfrm>
        </p:spPr>
        <p:txBody>
          <a:bodyPr>
            <a:normAutofit fontScale="90000"/>
          </a:bodyPr>
          <a:lstStyle/>
          <a:p>
            <a:br>
              <a:rPr lang="en-GB" b="1" u="sng" dirty="0">
                <a:latin typeface="Arial" panose="020B0604020202020204" pitchFamily="34" charset="0"/>
                <a:cs typeface="Arial" panose="020B0604020202020204" pitchFamily="34" charset="0"/>
              </a:rPr>
            </a:br>
            <a:br>
              <a:rPr lang="en-GB" b="1" u="sng" dirty="0">
                <a:latin typeface="Arial" panose="020B0604020202020204" pitchFamily="34" charset="0"/>
                <a:cs typeface="Arial" panose="020B0604020202020204" pitchFamily="34" charset="0"/>
              </a:rPr>
            </a:br>
            <a:r>
              <a:rPr lang="en-GB" sz="3600" b="1" u="sng" dirty="0">
                <a:latin typeface="Arial" panose="020B0604020202020204" pitchFamily="34" charset="0"/>
                <a:cs typeface="Arial" panose="020B0604020202020204" pitchFamily="34" charset="0"/>
              </a:rPr>
              <a:t>Provide an application and discuss the information provided in your PESTEL Framework (approx. </a:t>
            </a:r>
            <a:br>
              <a:rPr lang="en-GB" sz="3600" b="1" u="sng" dirty="0">
                <a:latin typeface="Arial" panose="020B0604020202020204" pitchFamily="34" charset="0"/>
                <a:cs typeface="Arial" panose="020B0604020202020204" pitchFamily="34" charset="0"/>
              </a:rPr>
            </a:br>
            <a:r>
              <a:rPr lang="en-GB" sz="3600" b="1" u="sng" dirty="0">
                <a:latin typeface="Arial" panose="020B0604020202020204" pitchFamily="34" charset="0"/>
                <a:cs typeface="Arial" panose="020B0604020202020204" pitchFamily="34" charset="0"/>
              </a:rPr>
              <a:t>1 minute).</a:t>
            </a:r>
            <a:br>
              <a:rPr lang="en-GB" b="1" u="sng" dirty="0"/>
            </a:br>
            <a:br>
              <a:rPr lang="en-GB" b="1"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82304" y="1763353"/>
            <a:ext cx="10671496" cy="4974328"/>
          </a:xfrm>
        </p:spPr>
        <p:txBody>
          <a:bodyPr>
            <a:normAutofit/>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Here is the tabular PESTLE analysis of </a:t>
            </a:r>
            <a:r>
              <a:rPr lang="en-GB" sz="2800" b="1" dirty="0">
                <a:effectLst/>
                <a:latin typeface="Arial" panose="020B0604020202020204" pitchFamily="34" charset="0"/>
                <a:ea typeface="Aptos" panose="020B0004020202020204" pitchFamily="34" charset="0"/>
                <a:cs typeface="Arial" panose="020B0604020202020204" pitchFamily="34" charset="0"/>
              </a:rPr>
              <a:t>Olive Tree Bistro.</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a:t>
            </a:r>
          </a:p>
          <a:p>
            <a:pPr marL="0" indent="0">
              <a:buNone/>
            </a:pPr>
            <a:r>
              <a:rPr lang="en-GB" dirty="0">
                <a:latin typeface="Arial" panose="020B0604020202020204" pitchFamily="34" charset="0"/>
                <a:cs typeface="Arial" panose="020B0604020202020204" pitchFamily="34" charset="0"/>
              </a:rPr>
              <a:t>Mind tools (2023)</a:t>
            </a: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1883982933"/>
              </p:ext>
            </p:extLst>
          </p:nvPr>
        </p:nvGraphicFramePr>
        <p:xfrm>
          <a:off x="948904" y="2123386"/>
          <a:ext cx="9782355" cy="3249536"/>
        </p:xfrm>
        <a:graphic>
          <a:graphicData uri="http://schemas.openxmlformats.org/drawingml/2006/table">
            <a:tbl>
              <a:tblPr firstRow="1" bandRow="1">
                <a:tableStyleId>{5C22544A-7EE6-4342-B048-85BDC9FD1C3A}</a:tableStyleId>
              </a:tblPr>
              <a:tblGrid>
                <a:gridCol w="1594830">
                  <a:extLst>
                    <a:ext uri="{9D8B030D-6E8A-4147-A177-3AD203B41FA5}">
                      <a16:colId xmlns:a16="http://schemas.microsoft.com/office/drawing/2014/main" val="1284065850"/>
                    </a:ext>
                  </a:extLst>
                </a:gridCol>
                <a:gridCol w="1674466">
                  <a:extLst>
                    <a:ext uri="{9D8B030D-6E8A-4147-A177-3AD203B41FA5}">
                      <a16:colId xmlns:a16="http://schemas.microsoft.com/office/drawing/2014/main" val="1858564028"/>
                    </a:ext>
                  </a:extLst>
                </a:gridCol>
                <a:gridCol w="1661081">
                  <a:extLst>
                    <a:ext uri="{9D8B030D-6E8A-4147-A177-3AD203B41FA5}">
                      <a16:colId xmlns:a16="http://schemas.microsoft.com/office/drawing/2014/main" val="1949424782"/>
                    </a:ext>
                  </a:extLst>
                </a:gridCol>
                <a:gridCol w="1663784">
                  <a:extLst>
                    <a:ext uri="{9D8B030D-6E8A-4147-A177-3AD203B41FA5}">
                      <a16:colId xmlns:a16="http://schemas.microsoft.com/office/drawing/2014/main" val="446382655"/>
                    </a:ext>
                  </a:extLst>
                </a:gridCol>
                <a:gridCol w="1376648">
                  <a:extLst>
                    <a:ext uri="{9D8B030D-6E8A-4147-A177-3AD203B41FA5}">
                      <a16:colId xmlns:a16="http://schemas.microsoft.com/office/drawing/2014/main" val="3644160467"/>
                    </a:ext>
                  </a:extLst>
                </a:gridCol>
                <a:gridCol w="1811546">
                  <a:extLst>
                    <a:ext uri="{9D8B030D-6E8A-4147-A177-3AD203B41FA5}">
                      <a16:colId xmlns:a16="http://schemas.microsoft.com/office/drawing/2014/main" val="66830876"/>
                    </a:ext>
                  </a:extLst>
                </a:gridCol>
              </a:tblGrid>
              <a:tr h="1237856">
                <a:tc>
                  <a:txBody>
                    <a:bodyPr/>
                    <a:lstStyle/>
                    <a:p>
                      <a:endParaRPr lang="en-GB" sz="1600" dirty="0"/>
                    </a:p>
                    <a:p>
                      <a:pPr algn="ctr"/>
                      <a:r>
                        <a:rPr lang="en-GB" sz="2400" dirty="0">
                          <a:solidFill>
                            <a:schemeClr val="tx1"/>
                          </a:solidFill>
                        </a:rPr>
                        <a:t>Political  Factors</a:t>
                      </a:r>
                    </a:p>
                  </a:txBody>
                  <a:tcPr>
                    <a:pattFill prst="pct40">
                      <a:fgClr>
                        <a:srgbClr val="FF0000"/>
                      </a:fgClr>
                      <a:bgClr>
                        <a:schemeClr val="bg1"/>
                      </a:bgClr>
                    </a:pattFill>
                  </a:tcPr>
                </a:tc>
                <a:tc>
                  <a:txBody>
                    <a:bodyPr/>
                    <a:lstStyle/>
                    <a:p>
                      <a:endParaRPr lang="en-GB" sz="1600" dirty="0"/>
                    </a:p>
                    <a:p>
                      <a:pPr algn="ctr"/>
                      <a:r>
                        <a:rPr lang="en-GB" sz="2400" dirty="0">
                          <a:solidFill>
                            <a:schemeClr val="tx1"/>
                          </a:solidFill>
                        </a:rPr>
                        <a:t>Economic Factors</a:t>
                      </a:r>
                    </a:p>
                  </a:txBody>
                  <a:tcPr>
                    <a:pattFill prst="pct40">
                      <a:fgClr>
                        <a:srgbClr val="FFC000"/>
                      </a:fgClr>
                      <a:bgClr>
                        <a:schemeClr val="bg1"/>
                      </a:bgClr>
                    </a:pattFill>
                  </a:tcPr>
                </a:tc>
                <a:tc>
                  <a:txBody>
                    <a:bodyPr/>
                    <a:lstStyle/>
                    <a:p>
                      <a:endParaRPr lang="en-GB" sz="1600" dirty="0"/>
                    </a:p>
                    <a:p>
                      <a:pPr algn="ctr"/>
                      <a:r>
                        <a:rPr lang="en-GB" sz="2400" dirty="0">
                          <a:solidFill>
                            <a:schemeClr val="tx1"/>
                          </a:solidFill>
                        </a:rPr>
                        <a:t>Social Factors</a:t>
                      </a:r>
                    </a:p>
                  </a:txBody>
                  <a:tcPr>
                    <a:pattFill prst="pct40">
                      <a:fgClr>
                        <a:srgbClr val="FFFF00"/>
                      </a:fgClr>
                      <a:bgClr>
                        <a:schemeClr val="bg1"/>
                      </a:bgClr>
                    </a:pattFill>
                  </a:tcPr>
                </a:tc>
                <a:tc>
                  <a:txBody>
                    <a:bodyPr/>
                    <a:lstStyle/>
                    <a:p>
                      <a:endParaRPr lang="en-GB" sz="1600" dirty="0"/>
                    </a:p>
                    <a:p>
                      <a:pPr algn="ctr"/>
                      <a:r>
                        <a:rPr lang="en-GB" sz="2000" dirty="0">
                          <a:solidFill>
                            <a:schemeClr val="tx1"/>
                          </a:solidFill>
                        </a:rPr>
                        <a:t>Technological </a:t>
                      </a:r>
                    </a:p>
                    <a:p>
                      <a:pPr algn="ctr"/>
                      <a:r>
                        <a:rPr lang="en-GB" sz="2000" dirty="0">
                          <a:solidFill>
                            <a:schemeClr val="tx1"/>
                          </a:solidFill>
                        </a:rPr>
                        <a:t>Factors</a:t>
                      </a:r>
                    </a:p>
                  </a:txBody>
                  <a:tcPr>
                    <a:pattFill prst="pct40">
                      <a:fgClr>
                        <a:srgbClr val="92D050"/>
                      </a:fgClr>
                      <a:bgClr>
                        <a:schemeClr val="bg1"/>
                      </a:bgClr>
                    </a:pattFill>
                  </a:tcPr>
                </a:tc>
                <a:tc>
                  <a:txBody>
                    <a:bodyPr/>
                    <a:lstStyle/>
                    <a:p>
                      <a:endParaRPr lang="en-GB" sz="1600" dirty="0"/>
                    </a:p>
                    <a:p>
                      <a:pPr algn="ctr"/>
                      <a:r>
                        <a:rPr lang="en-GB" sz="2400" dirty="0">
                          <a:solidFill>
                            <a:schemeClr val="tx1"/>
                          </a:solidFill>
                        </a:rPr>
                        <a:t>Legal Factors</a:t>
                      </a:r>
                    </a:p>
                  </a:txBody>
                  <a:tcPr>
                    <a:pattFill prst="pct40">
                      <a:fgClr>
                        <a:srgbClr val="00B0F0"/>
                      </a:fgClr>
                      <a:bgClr>
                        <a:schemeClr val="bg1"/>
                      </a:bgClr>
                    </a:pattFill>
                  </a:tcPr>
                </a:tc>
                <a:tc>
                  <a:txBody>
                    <a:bodyPr/>
                    <a:lstStyle/>
                    <a:p>
                      <a:endParaRPr lang="en-GB" sz="1600" dirty="0"/>
                    </a:p>
                    <a:p>
                      <a:pPr algn="ctr"/>
                      <a:r>
                        <a:rPr lang="en-GB" sz="2000" dirty="0">
                          <a:solidFill>
                            <a:schemeClr val="tx1"/>
                          </a:solidFill>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1742169">
                <a:tc>
                  <a:txBody>
                    <a:bodyPr/>
                    <a:lstStyle/>
                    <a:p>
                      <a:pPr marL="285750" indent="-285750">
                        <a:buFont typeface="Wingdings" panose="05000000000000000000" pitchFamily="2" charset="2"/>
                        <a:buChar char="§"/>
                      </a:pPr>
                      <a:r>
                        <a:rPr lang="en-GB" sz="1400" b="1" dirty="0"/>
                        <a:t>Rise of import costs</a:t>
                      </a:r>
                    </a:p>
                    <a:p>
                      <a:pPr marL="0" indent="0">
                        <a:buFont typeface="Wingdings" panose="05000000000000000000" pitchFamily="2" charset="2"/>
                        <a:buNone/>
                      </a:pPr>
                      <a:endParaRPr lang="en-GB" sz="1400" b="1" dirty="0"/>
                    </a:p>
                  </a:txBody>
                  <a:tcPr>
                    <a:pattFill prst="pct40">
                      <a:fgClr>
                        <a:srgbClr val="FF0000"/>
                      </a:fgClr>
                      <a:bgClr>
                        <a:schemeClr val="bg1"/>
                      </a:bgClr>
                    </a:pattFill>
                  </a:tcPr>
                </a:tc>
                <a:tc>
                  <a:txBody>
                    <a:bodyPr/>
                    <a:lstStyle/>
                    <a:p>
                      <a:pPr marL="285750" indent="-285750">
                        <a:buFont typeface="Wingdings" panose="05000000000000000000" pitchFamily="2" charset="2"/>
                        <a:buChar char="§"/>
                      </a:pPr>
                      <a:r>
                        <a:rPr lang="en-GB" sz="1400" b="1" dirty="0"/>
                        <a:t>Inflation</a:t>
                      </a:r>
                    </a:p>
                    <a:p>
                      <a:pPr marL="285750" indent="-285750">
                        <a:buFont typeface="Wingdings" panose="05000000000000000000" pitchFamily="2" charset="2"/>
                        <a:buChar char="§"/>
                      </a:pPr>
                      <a:r>
                        <a:rPr lang="en-GB" sz="1400" b="1" dirty="0"/>
                        <a:t>Price competition from larger competitors</a:t>
                      </a:r>
                    </a:p>
                    <a:p>
                      <a:endParaRPr lang="en-GB" sz="1400" b="1" dirty="0"/>
                    </a:p>
                  </a:txBody>
                  <a:tcPr>
                    <a:pattFill prst="pct40">
                      <a:fgClr>
                        <a:srgbClr val="FFC000"/>
                      </a:fgClr>
                      <a:bgClr>
                        <a:schemeClr val="bg1"/>
                      </a:bgClr>
                    </a:pattFill>
                  </a:tcPr>
                </a:tc>
                <a:tc>
                  <a:txBody>
                    <a:bodyPr/>
                    <a:lstStyle/>
                    <a:p>
                      <a:pPr marL="285750" indent="-285750">
                        <a:buFont typeface="Wingdings" panose="05000000000000000000" pitchFamily="2" charset="2"/>
                        <a:buChar char="§"/>
                      </a:pPr>
                      <a:r>
                        <a:rPr lang="en-US" sz="1400" b="1" dirty="0"/>
                        <a:t>C</a:t>
                      </a:r>
                      <a:r>
                        <a:rPr lang="en-GB" sz="1400" b="1" dirty="0" err="1"/>
                        <a:t>ustomers</a:t>
                      </a:r>
                      <a:r>
                        <a:rPr lang="en-GB" sz="1400" b="1" dirty="0"/>
                        <a:t> prefer online shopping</a:t>
                      </a:r>
                    </a:p>
                    <a:p>
                      <a:pPr marL="285750" indent="-285750">
                        <a:buFont typeface="Wingdings" panose="05000000000000000000" pitchFamily="2" charset="2"/>
                        <a:buChar char="§"/>
                      </a:pPr>
                      <a:r>
                        <a:rPr lang="en-GB" sz="1400" b="1" dirty="0"/>
                        <a:t>Reduced footfall</a:t>
                      </a:r>
                    </a:p>
                  </a:txBody>
                  <a:tcPr>
                    <a:pattFill prst="pct40">
                      <a:fgClr>
                        <a:srgbClr val="FFFF00"/>
                      </a:fgClr>
                      <a:bgClr>
                        <a:schemeClr val="bg1"/>
                      </a:bgClr>
                    </a:pattFill>
                  </a:tcPr>
                </a:tc>
                <a:tc>
                  <a:txBody>
                    <a:bodyPr/>
                    <a:lstStyle/>
                    <a:p>
                      <a:pPr marL="285750" indent="-285750">
                        <a:buFont typeface="Wingdings" panose="05000000000000000000" pitchFamily="2" charset="2"/>
                        <a:buChar char="§"/>
                      </a:pPr>
                      <a:r>
                        <a:rPr lang="en-GB" sz="1400" b="1" dirty="0"/>
                        <a:t>Limited online presence</a:t>
                      </a:r>
                    </a:p>
                    <a:p>
                      <a:pPr marL="285750" indent="-285750">
                        <a:buFont typeface="Wingdings" panose="05000000000000000000" pitchFamily="2" charset="2"/>
                        <a:buChar char="§"/>
                      </a:pPr>
                      <a:r>
                        <a:rPr lang="en-GB" sz="1400" b="1" dirty="0"/>
                        <a:t>Not the best delivery options</a:t>
                      </a:r>
                    </a:p>
                    <a:p>
                      <a:endParaRPr lang="en-GB" sz="1400" b="1" dirty="0"/>
                    </a:p>
                  </a:txBody>
                  <a:tcPr>
                    <a:pattFill prst="pct40">
                      <a:fgClr>
                        <a:srgbClr val="92D050"/>
                      </a:fgClr>
                      <a:bgClr>
                        <a:schemeClr val="bg1"/>
                      </a:bgClr>
                    </a:pattFill>
                  </a:tcPr>
                </a:tc>
                <a:tc>
                  <a:txBody>
                    <a:bodyPr/>
                    <a:lstStyle/>
                    <a:p>
                      <a:pPr marL="285750" indent="-285750">
                        <a:buFont typeface="Wingdings" panose="05000000000000000000" pitchFamily="2" charset="2"/>
                        <a:buChar char="§"/>
                      </a:pPr>
                      <a:r>
                        <a:rPr lang="en-GB" sz="1400" b="1" dirty="0"/>
                        <a:t>Customer data protection required</a:t>
                      </a:r>
                    </a:p>
                    <a:p>
                      <a:pPr marL="285750" indent="-285750">
                        <a:buFont typeface="Wingdings" panose="05000000000000000000" pitchFamily="2" charset="2"/>
                        <a:buChar char="§"/>
                      </a:pPr>
                      <a:r>
                        <a:rPr lang="en-GB" sz="1400" b="1" dirty="0"/>
                        <a:t>Must comply with health and safety</a:t>
                      </a:r>
                    </a:p>
                    <a:p>
                      <a:endParaRPr lang="en-GB" sz="1400" b="1" dirty="0"/>
                    </a:p>
                  </a:txBody>
                  <a:tcPr>
                    <a:pattFill prst="pct40">
                      <a:fgClr>
                        <a:srgbClr val="00B0F0"/>
                      </a:fgClr>
                      <a:bgClr>
                        <a:schemeClr val="bg1"/>
                      </a:bgClr>
                    </a:pattFill>
                  </a:tcPr>
                </a:tc>
                <a:tc>
                  <a:txBody>
                    <a:bodyPr/>
                    <a:lstStyle/>
                    <a:p>
                      <a:pPr marL="285750" indent="-285750">
                        <a:buFont typeface="Wingdings" panose="05000000000000000000" pitchFamily="2" charset="2"/>
                        <a:buChar char="§"/>
                      </a:pPr>
                      <a:r>
                        <a:rPr lang="en-GB" sz="1400" b="1" dirty="0"/>
                        <a:t>Weather can effect flower supply costs</a:t>
                      </a:r>
                    </a:p>
                    <a:p>
                      <a:pPr marL="285750" indent="-285750">
                        <a:buFont typeface="Wingdings" panose="05000000000000000000" pitchFamily="2" charset="2"/>
                        <a:buChar char="§"/>
                      </a:pPr>
                      <a:r>
                        <a:rPr lang="en-GB" sz="1400" b="1" dirty="0"/>
                        <a:t>Pressure to reduce carbon footprint</a:t>
                      </a:r>
                    </a:p>
                    <a:p>
                      <a:endParaRPr lang="en-GB" sz="1400" b="1" dirty="0"/>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838200" y="218476"/>
            <a:ext cx="10515600" cy="1325563"/>
          </a:xfrm>
        </p:spPr>
        <p:txBody>
          <a:bodyPr>
            <a:normAutofit/>
          </a:bodyPr>
          <a:lstStyle/>
          <a:p>
            <a:r>
              <a:rPr lang="en-GB" sz="3200" b="1" u="sng" dirty="0">
                <a:latin typeface="Arial" panose="020B0604020202020204" pitchFamily="34" charset="0"/>
                <a:cs typeface="Arial" panose="020B0604020202020204" pitchFamily="34" charset="0"/>
              </a:rPr>
              <a:t>Provide a critique of the Cause-and-Effect model (approx. 1 minute).</a:t>
            </a:r>
          </a:p>
        </p:txBody>
      </p:sp>
      <p:pic>
        <p:nvPicPr>
          <p:cNvPr id="9" name="Content Placeholder 8">
            <a:extLst>
              <a:ext uri="{FF2B5EF4-FFF2-40B4-BE49-F238E27FC236}">
                <a16:creationId xmlns:a16="http://schemas.microsoft.com/office/drawing/2014/main" id="{2AFB5329-5620-D132-CA4A-D5B702D968F0}"/>
              </a:ext>
            </a:extLst>
          </p:cNvPr>
          <p:cNvPicPr>
            <a:picLocks noGrp="1" noChangeAspect="1"/>
          </p:cNvPicPr>
          <p:nvPr>
            <p:ph idx="1"/>
          </p:nvPr>
        </p:nvPicPr>
        <p:blipFill>
          <a:blip r:embed="rId2"/>
          <a:stretch>
            <a:fillRect/>
          </a:stretch>
        </p:blipFill>
        <p:spPr>
          <a:xfrm>
            <a:off x="3244130" y="1825625"/>
            <a:ext cx="5703739" cy="4351338"/>
          </a:xfrm>
          <a:prstGeom prst="rect">
            <a:avLst/>
          </a:prstGeom>
        </p:spPr>
      </p:pic>
      <p:grpSp>
        <p:nvGrpSpPr>
          <p:cNvPr id="7" name="Group 6">
            <a:extLst>
              <a:ext uri="{FF2B5EF4-FFF2-40B4-BE49-F238E27FC236}">
                <a16:creationId xmlns:a16="http://schemas.microsoft.com/office/drawing/2014/main" id="{68CBD842-7024-C1A3-129C-E8D8257DB394}"/>
              </a:ext>
            </a:extLst>
          </p:cNvPr>
          <p:cNvGrpSpPr/>
          <p:nvPr/>
        </p:nvGrpSpPr>
        <p:grpSpPr>
          <a:xfrm>
            <a:off x="5578697" y="5323940"/>
            <a:ext cx="360" cy="360"/>
            <a:chOff x="5578697" y="5323940"/>
            <a:chExt cx="360" cy="360"/>
          </a:xfrm>
        </p:grpSpPr>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ACB6718B-2D67-1C96-B3DE-89746C7DC895}"/>
                    </a:ext>
                  </a:extLst>
                </p14:cNvPr>
                <p14:cNvContentPartPr/>
                <p14:nvPr/>
              </p14:nvContentPartPr>
              <p14:xfrm>
                <a:off x="5578697" y="5323940"/>
                <a:ext cx="360" cy="360"/>
              </p14:xfrm>
            </p:contentPart>
          </mc:Choice>
          <mc:Fallback xmlns="">
            <p:pic>
              <p:nvPicPr>
                <p:cNvPr id="4" name="Ink 3">
                  <a:extLst>
                    <a:ext uri="{FF2B5EF4-FFF2-40B4-BE49-F238E27FC236}">
                      <a16:creationId xmlns:a16="http://schemas.microsoft.com/office/drawing/2014/main" id="{ACB6718B-2D67-1C96-B3DE-89746C7DC895}"/>
                    </a:ext>
                  </a:extLst>
                </p:cNvPr>
                <p:cNvPicPr/>
                <p:nvPr/>
              </p:nvPicPr>
              <p:blipFill>
                <a:blip r:embed="rId4"/>
                <a:stretch>
                  <a:fillRect/>
                </a:stretch>
              </p:blipFill>
              <p:spPr>
                <a:xfrm>
                  <a:off x="5572577" y="5317820"/>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6" name="Ink 5">
                  <a:extLst>
                    <a:ext uri="{FF2B5EF4-FFF2-40B4-BE49-F238E27FC236}">
                      <a16:creationId xmlns:a16="http://schemas.microsoft.com/office/drawing/2014/main" id="{DC557192-5ED4-84FF-BDCF-EA4C0A14D6EE}"/>
                    </a:ext>
                  </a:extLst>
                </p14:cNvPr>
                <p14:cNvContentPartPr/>
                <p14:nvPr/>
              </p14:nvContentPartPr>
              <p14:xfrm>
                <a:off x="5578697" y="5323940"/>
                <a:ext cx="360" cy="360"/>
              </p14:xfrm>
            </p:contentPart>
          </mc:Choice>
          <mc:Fallback xmlns="">
            <p:pic>
              <p:nvPicPr>
                <p:cNvPr id="6" name="Ink 5">
                  <a:extLst>
                    <a:ext uri="{FF2B5EF4-FFF2-40B4-BE49-F238E27FC236}">
                      <a16:creationId xmlns:a16="http://schemas.microsoft.com/office/drawing/2014/main" id="{DC557192-5ED4-84FF-BDCF-EA4C0A14D6EE}"/>
                    </a:ext>
                  </a:extLst>
                </p:cNvPr>
                <p:cNvPicPr/>
                <p:nvPr/>
              </p:nvPicPr>
              <p:blipFill>
                <a:blip r:embed="rId4"/>
                <a:stretch>
                  <a:fillRect/>
                </a:stretch>
              </p:blipFill>
              <p:spPr>
                <a:xfrm>
                  <a:off x="5572577" y="5317820"/>
                  <a:ext cx="12600" cy="12600"/>
                </a:xfrm>
                <a:prstGeom prst="rect">
                  <a:avLst/>
                </a:prstGeom>
              </p:spPr>
            </p:pic>
          </mc:Fallback>
        </mc:AlternateContent>
      </p:grpSp>
    </p:spTree>
    <p:extLst>
      <p:ext uri="{BB962C8B-B14F-4D97-AF65-F5344CB8AC3E}">
        <p14:creationId xmlns:p14="http://schemas.microsoft.com/office/powerpoint/2010/main" val="23190791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dirty="0">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276999"/>
          </a:xfrm>
          <a:prstGeom prst="rect">
            <a:avLst/>
          </a:prstGeom>
          <a:noFill/>
          <a:ln w="57150">
            <a:solidFill>
              <a:schemeClr val="tx1"/>
            </a:solidFill>
          </a:ln>
        </p:spPr>
        <p:txBody>
          <a:bodyPr wrap="square" rtlCol="0">
            <a:spAutoFit/>
          </a:bodyPr>
          <a:lstStyle/>
          <a:p>
            <a:r>
              <a:rPr lang="en-US" sz="1200" b="1" dirty="0">
                <a:latin typeface="Arial" panose="020B0604020202020204" pitchFamily="34" charset="0"/>
                <a:cs typeface="Arial" panose="020B0604020202020204" pitchFamily="34" charset="0"/>
              </a:rPr>
              <a:t>L</a:t>
            </a:r>
            <a:r>
              <a:rPr lang="en-GB" sz="1200" b="1" dirty="0" err="1">
                <a:latin typeface="Arial" panose="020B0604020202020204" pitchFamily="34" charset="0"/>
                <a:cs typeface="Arial" panose="020B0604020202020204" pitchFamily="34" charset="0"/>
              </a:rPr>
              <a:t>oss</a:t>
            </a:r>
            <a:r>
              <a:rPr lang="en-GB" sz="1200" b="1" dirty="0">
                <a:latin typeface="Arial" panose="020B0604020202020204" pitchFamily="34" charset="0"/>
                <a:cs typeface="Arial" panose="020B0604020202020204" pitchFamily="34" charset="0"/>
              </a:rPr>
              <a:t> of 30% in 12 months</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276999"/>
          </a:xfrm>
          <a:prstGeom prst="rect">
            <a:avLst/>
          </a:prstGeom>
          <a:noFill/>
          <a:ln w="12700">
            <a:solidFill>
              <a:schemeClr val="tx1"/>
            </a:solidFill>
          </a:ln>
        </p:spPr>
        <p:txBody>
          <a:bodyPr wrap="square" rtlCol="0">
            <a:spAutoFit/>
          </a:bodyPr>
          <a:lstStyle/>
          <a:p>
            <a:r>
              <a:rPr lang="en-US" sz="1200" dirty="0">
                <a:latin typeface="Arial" panose="020B0604020202020204" pitchFamily="34" charset="0"/>
                <a:cs typeface="Arial" panose="020B0604020202020204" pitchFamily="34" charset="0"/>
              </a:rPr>
              <a:t>Low footfall on the high </a:t>
            </a:r>
            <a:r>
              <a:rPr lang="en-US" sz="1200" dirty="0" err="1">
                <a:latin typeface="Arial" panose="020B0604020202020204" pitchFamily="34" charset="0"/>
                <a:cs typeface="Arial" panose="020B0604020202020204" pitchFamily="34" charset="0"/>
              </a:rPr>
              <a:t>st</a:t>
            </a:r>
            <a:endParaRPr lang="en-GB" sz="1200" dirty="0">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276999"/>
          </a:xfrm>
          <a:prstGeom prst="rect">
            <a:avLst/>
          </a:prstGeom>
          <a:noFill/>
          <a:ln w="12700">
            <a:solidFill>
              <a:schemeClr val="tx1"/>
            </a:solidFill>
          </a:ln>
        </p:spPr>
        <p:txBody>
          <a:bodyPr wrap="square" rtlCol="0">
            <a:spAutoFit/>
          </a:bodyPr>
          <a:lstStyle/>
          <a:p>
            <a:r>
              <a:rPr lang="en-US" sz="1200" dirty="0">
                <a:latin typeface="Arial" panose="020B0604020202020204" pitchFamily="34" charset="0"/>
                <a:cs typeface="Arial" panose="020B0604020202020204" pitchFamily="34" charset="0"/>
              </a:rPr>
              <a:t>More local competition</a:t>
            </a:r>
            <a:endParaRPr lang="en-GB" sz="1200" dirty="0">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461665"/>
          </a:xfrm>
          <a:prstGeom prst="rect">
            <a:avLst/>
          </a:prstGeom>
          <a:noFill/>
          <a:ln w="12700">
            <a:solidFill>
              <a:schemeClr val="tx1"/>
            </a:solidFill>
          </a:ln>
        </p:spPr>
        <p:txBody>
          <a:bodyPr wrap="square" rtlCol="0">
            <a:spAutoFit/>
          </a:bodyPr>
          <a:lstStyle/>
          <a:p>
            <a:r>
              <a:rPr lang="en-US" sz="1200" dirty="0">
                <a:latin typeface="Arial" panose="020B0604020202020204" pitchFamily="34" charset="0"/>
                <a:cs typeface="Arial" panose="020B0604020202020204" pitchFamily="34" charset="0"/>
              </a:rPr>
              <a:t>H</a:t>
            </a:r>
            <a:r>
              <a:rPr lang="en-GB" sz="1200" dirty="0" err="1">
                <a:latin typeface="Arial" panose="020B0604020202020204" pitchFamily="34" charset="0"/>
                <a:cs typeface="Arial" panose="020B0604020202020204" pitchFamily="34" charset="0"/>
              </a:rPr>
              <a:t>ardly</a:t>
            </a:r>
            <a:r>
              <a:rPr lang="en-GB" sz="1200" dirty="0">
                <a:latin typeface="Arial" panose="020B0604020202020204" pitchFamily="34" charset="0"/>
                <a:cs typeface="Arial" panose="020B0604020202020204" pitchFamily="34" charset="0"/>
              </a:rPr>
              <a:t> and Digital marketing skills</a:t>
            </a: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276999"/>
          </a:xfrm>
          <a:prstGeom prst="rect">
            <a:avLst/>
          </a:prstGeom>
          <a:noFill/>
          <a:ln w="12700">
            <a:solidFill>
              <a:schemeClr val="tx1"/>
            </a:solidFill>
          </a:ln>
        </p:spPr>
        <p:txBody>
          <a:bodyPr wrap="square" rtlCol="0">
            <a:spAutoFit/>
          </a:bodyPr>
          <a:lstStyle/>
          <a:p>
            <a:r>
              <a:rPr lang="en-US" sz="1200" dirty="0">
                <a:latin typeface="Arial" panose="020B0604020202020204" pitchFamily="34" charset="0"/>
                <a:cs typeface="Arial" panose="020B0604020202020204" pitchFamily="34" charset="0"/>
              </a:rPr>
              <a:t>R</a:t>
            </a:r>
            <a:r>
              <a:rPr lang="en-GB" sz="1200" dirty="0" err="1">
                <a:latin typeface="Arial" panose="020B0604020202020204" pitchFamily="34" charset="0"/>
                <a:cs typeface="Arial" panose="020B0604020202020204" pitchFamily="34" charset="0"/>
              </a:rPr>
              <a:t>elying</a:t>
            </a:r>
            <a:r>
              <a:rPr lang="en-GB" sz="1200" dirty="0">
                <a:latin typeface="Arial" panose="020B0604020202020204" pitchFamily="34" charset="0"/>
                <a:cs typeface="Arial" panose="020B0604020202020204" pitchFamily="34" charset="0"/>
              </a:rPr>
              <a:t> on word of mouth</a:t>
            </a: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276999"/>
          </a:xfrm>
          <a:prstGeom prst="rect">
            <a:avLst/>
          </a:prstGeom>
          <a:noFill/>
          <a:ln w="12700">
            <a:solidFill>
              <a:schemeClr val="tx1"/>
            </a:solidFill>
          </a:ln>
        </p:spPr>
        <p:txBody>
          <a:bodyPr wrap="square" rtlCol="0">
            <a:spAutoFit/>
          </a:bodyPr>
          <a:lstStyle/>
          <a:p>
            <a:r>
              <a:rPr lang="en-US" sz="1200" dirty="0">
                <a:latin typeface="Arial" panose="020B0604020202020204" pitchFamily="34" charset="0"/>
                <a:cs typeface="Arial" panose="020B0604020202020204" pitchFamily="34" charset="0"/>
              </a:rPr>
              <a:t>N</a:t>
            </a:r>
            <a:r>
              <a:rPr lang="en-GB" sz="1200" dirty="0">
                <a:latin typeface="Arial" panose="020B0604020202020204" pitchFamily="34" charset="0"/>
                <a:cs typeface="Arial" panose="020B0604020202020204" pitchFamily="34" charset="0"/>
              </a:rPr>
              <a:t>o performance tracking</a:t>
            </a: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461665"/>
          </a:xfrm>
          <a:prstGeom prst="rect">
            <a:avLst/>
          </a:prstGeom>
          <a:noFill/>
          <a:ln w="12700">
            <a:solidFill>
              <a:schemeClr val="tx1"/>
            </a:solidFill>
          </a:ln>
        </p:spPr>
        <p:txBody>
          <a:bodyPr wrap="square" rtlCol="0">
            <a:spAutoFit/>
          </a:bodyPr>
          <a:lstStyle/>
          <a:p>
            <a:r>
              <a:rPr lang="en-US" sz="1200" dirty="0" err="1">
                <a:latin typeface="Arial" panose="020B0604020202020204" pitchFamily="34" charset="0"/>
                <a:cs typeface="Arial" panose="020B0604020202020204" pitchFamily="34" charset="0"/>
              </a:rPr>
              <a:t>Inaduquite</a:t>
            </a:r>
            <a:r>
              <a:rPr lang="en-US" sz="1200" dirty="0">
                <a:latin typeface="Arial" panose="020B0604020202020204" pitchFamily="34" charset="0"/>
                <a:cs typeface="Arial" panose="020B0604020202020204" pitchFamily="34" charset="0"/>
              </a:rPr>
              <a:t> tracking of customer data</a:t>
            </a:r>
            <a:endParaRPr lang="en-GB" sz="1200" dirty="0">
              <a:latin typeface="Arial" panose="020B0604020202020204" pitchFamily="34" charset="0"/>
              <a:cs typeface="Arial" panose="020B0604020202020204" pitchFamily="34" charset="0"/>
            </a:endParaRP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461665"/>
          </a:xfrm>
          <a:prstGeom prst="rect">
            <a:avLst/>
          </a:prstGeom>
          <a:noFill/>
          <a:ln w="12700">
            <a:solidFill>
              <a:schemeClr val="tx1"/>
            </a:solidFill>
          </a:ln>
        </p:spPr>
        <p:txBody>
          <a:bodyPr wrap="square" rtlCol="0">
            <a:spAutoFit/>
          </a:bodyPr>
          <a:lstStyle/>
          <a:p>
            <a:r>
              <a:rPr lang="en-US" sz="1200" dirty="0">
                <a:latin typeface="Arial" panose="020B0604020202020204" pitchFamily="34" charset="0"/>
                <a:cs typeface="Arial" panose="020B0604020202020204" pitchFamily="34" charset="0"/>
              </a:rPr>
              <a:t>Arising costs for eco friendly products</a:t>
            </a:r>
            <a:endParaRPr lang="en-GB" sz="1200" dirty="0">
              <a:latin typeface="Arial" panose="020B0604020202020204" pitchFamily="34" charset="0"/>
              <a:cs typeface="Arial" panose="020B0604020202020204" pitchFamily="34" charset="0"/>
            </a:endParaRP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461665"/>
          </a:xfrm>
          <a:prstGeom prst="rect">
            <a:avLst/>
          </a:prstGeom>
          <a:noFill/>
          <a:ln w="12700">
            <a:solidFill>
              <a:schemeClr val="tx1"/>
            </a:solidFill>
          </a:ln>
        </p:spPr>
        <p:txBody>
          <a:bodyPr wrap="square" rtlCol="0">
            <a:spAutoFit/>
          </a:bodyPr>
          <a:lstStyle/>
          <a:p>
            <a:r>
              <a:rPr lang="en-US" sz="1200" dirty="0">
                <a:latin typeface="Arial" panose="020B0604020202020204" pitchFamily="34" charset="0"/>
                <a:cs typeface="Arial" panose="020B0604020202020204" pitchFamily="34" charset="0"/>
              </a:rPr>
              <a:t>R</a:t>
            </a:r>
            <a:r>
              <a:rPr lang="en-GB" sz="1200" dirty="0" err="1">
                <a:latin typeface="Arial" panose="020B0604020202020204" pitchFamily="34" charset="0"/>
                <a:cs typeface="Arial" panose="020B0604020202020204" pitchFamily="34" charset="0"/>
              </a:rPr>
              <a:t>ising</a:t>
            </a:r>
            <a:r>
              <a:rPr lang="en-GB" sz="1200" dirty="0">
                <a:latin typeface="Arial" panose="020B0604020202020204" pitchFamily="34" charset="0"/>
                <a:cs typeface="Arial" panose="020B0604020202020204" pitchFamily="34" charset="0"/>
              </a:rPr>
              <a:t> costs for imported flowers</a:t>
            </a: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461665"/>
          </a:xfrm>
          <a:prstGeom prst="rect">
            <a:avLst/>
          </a:prstGeom>
          <a:noFill/>
          <a:ln w="12700">
            <a:solidFill>
              <a:schemeClr val="tx1"/>
            </a:solidFill>
          </a:ln>
        </p:spPr>
        <p:txBody>
          <a:bodyPr wrap="square" rtlCol="0">
            <a:spAutoFit/>
          </a:bodyPr>
          <a:lstStyle/>
          <a:p>
            <a:r>
              <a:rPr lang="en-US" sz="1200" dirty="0">
                <a:latin typeface="Arial" panose="020B0604020202020204" pitchFamily="34" charset="0"/>
                <a:cs typeface="Arial" panose="020B0604020202020204" pitchFamily="34" charset="0"/>
              </a:rPr>
              <a:t>Basic e-commerce knowledge </a:t>
            </a:r>
            <a:endParaRPr lang="en-GB" sz="1200" dirty="0">
              <a:latin typeface="Arial" panose="020B0604020202020204" pitchFamily="34" charset="0"/>
              <a:cs typeface="Arial" panose="020B0604020202020204" pitchFamily="34" charset="0"/>
            </a:endParaRP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276999"/>
          </a:xfrm>
          <a:prstGeom prst="rect">
            <a:avLst/>
          </a:prstGeom>
          <a:noFill/>
          <a:ln w="12700">
            <a:solidFill>
              <a:schemeClr val="tx1"/>
            </a:solidFill>
          </a:ln>
        </p:spPr>
        <p:txBody>
          <a:bodyPr wrap="square" rtlCol="0">
            <a:spAutoFit/>
          </a:bodyPr>
          <a:lstStyle/>
          <a:p>
            <a:r>
              <a:rPr lang="en-US" sz="1200" dirty="0">
                <a:latin typeface="Arial" panose="020B0604020202020204" pitchFamily="34" charset="0"/>
                <a:cs typeface="Arial" panose="020B0604020202020204" pitchFamily="34" charset="0"/>
              </a:rPr>
              <a:t>P</a:t>
            </a:r>
            <a:r>
              <a:rPr lang="en-GB" sz="1200" dirty="0" err="1">
                <a:latin typeface="Arial" panose="020B0604020202020204" pitchFamily="34" charset="0"/>
                <a:cs typeface="Arial" panose="020B0604020202020204" pitchFamily="34" charset="0"/>
              </a:rPr>
              <a:t>oor</a:t>
            </a:r>
            <a:r>
              <a:rPr lang="en-GB" sz="1200" dirty="0">
                <a:latin typeface="Arial" panose="020B0604020202020204" pitchFamily="34" charset="0"/>
                <a:cs typeface="Arial" panose="020B0604020202020204" pitchFamily="34" charset="0"/>
              </a:rPr>
              <a:t> website Navigation</a:t>
            </a: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276999"/>
          </a:xfrm>
          <a:prstGeom prst="rect">
            <a:avLst/>
          </a:prstGeom>
          <a:noFill/>
          <a:ln w="12700">
            <a:solidFill>
              <a:schemeClr val="tx1"/>
            </a:solidFill>
          </a:ln>
        </p:spPr>
        <p:txBody>
          <a:bodyPr wrap="square" rtlCol="0">
            <a:spAutoFit/>
          </a:bodyPr>
          <a:lstStyle/>
          <a:p>
            <a:r>
              <a:rPr lang="en-US" sz="1200" dirty="0">
                <a:latin typeface="Arial" panose="020B0604020202020204" pitchFamily="34" charset="0"/>
                <a:cs typeface="Arial" panose="020B0604020202020204" pitchFamily="34" charset="0"/>
              </a:rPr>
              <a:t>O</a:t>
            </a:r>
            <a:r>
              <a:rPr lang="en-GB" sz="1200" dirty="0" err="1">
                <a:latin typeface="Arial" panose="020B0604020202020204" pitchFamily="34" charset="0"/>
                <a:cs typeface="Arial" panose="020B0604020202020204" pitchFamily="34" charset="0"/>
              </a:rPr>
              <a:t>utdated</a:t>
            </a:r>
            <a:r>
              <a:rPr lang="en-GB" sz="1200" dirty="0">
                <a:latin typeface="Arial" panose="020B0604020202020204" pitchFamily="34" charset="0"/>
                <a:cs typeface="Arial" panose="020B0604020202020204" pitchFamily="34" charset="0"/>
              </a:rPr>
              <a:t> techniques</a:t>
            </a: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276999"/>
          </a:xfrm>
          <a:prstGeom prst="rect">
            <a:avLst/>
          </a:prstGeom>
          <a:noFill/>
          <a:ln w="12700">
            <a:solidFill>
              <a:schemeClr val="tx1"/>
            </a:solidFill>
          </a:ln>
        </p:spPr>
        <p:txBody>
          <a:bodyPr wrap="square" rtlCol="0">
            <a:spAutoFit/>
          </a:bodyPr>
          <a:lstStyle/>
          <a:p>
            <a:r>
              <a:rPr lang="en-US" sz="1200" dirty="0">
                <a:latin typeface="Arial" panose="020B0604020202020204" pitchFamily="34" charset="0"/>
                <a:cs typeface="Arial" panose="020B0604020202020204" pitchFamily="34" charset="0"/>
              </a:rPr>
              <a:t>L</a:t>
            </a:r>
            <a:r>
              <a:rPr lang="en-GB" sz="1200" dirty="0" err="1">
                <a:latin typeface="Arial" panose="020B0604020202020204" pitchFamily="34" charset="0"/>
                <a:cs typeface="Arial" panose="020B0604020202020204" pitchFamily="34" charset="0"/>
              </a:rPr>
              <a:t>imited</a:t>
            </a:r>
            <a:r>
              <a:rPr lang="en-GB" sz="1200" dirty="0">
                <a:latin typeface="Arial" panose="020B0604020202020204" pitchFamily="34" charset="0"/>
                <a:cs typeface="Arial" panose="020B0604020202020204" pitchFamily="34" charset="0"/>
              </a:rPr>
              <a:t> delivery options</a:t>
            </a:r>
          </a:p>
        </p:txBody>
      </p:sp>
      <p:sp>
        <p:nvSpPr>
          <p:cNvPr id="5" name="TextBox 4">
            <a:extLst>
              <a:ext uri="{FF2B5EF4-FFF2-40B4-BE49-F238E27FC236}">
                <a16:creationId xmlns:a16="http://schemas.microsoft.com/office/drawing/2014/main" id="{180A04F2-4F22-A08C-F5B4-F30F002E227B}"/>
              </a:ext>
            </a:extLst>
          </p:cNvPr>
          <p:cNvSpPr txBox="1"/>
          <p:nvPr/>
        </p:nvSpPr>
        <p:spPr>
          <a:xfrm>
            <a:off x="292474" y="94505"/>
            <a:ext cx="10920760" cy="954107"/>
          </a:xfrm>
          <a:prstGeom prst="rect">
            <a:avLst/>
          </a:prstGeom>
          <a:noFill/>
        </p:spPr>
        <p:txBody>
          <a:bodyPr wrap="square" rtlCol="0">
            <a:spAutoFit/>
          </a:bodyPr>
          <a:lstStyle/>
          <a:p>
            <a:r>
              <a:rPr lang="en-GB" sz="2800" b="1" dirty="0"/>
              <a:t>Provide an application and discuss the information provided in your Cause-and-Effect diagram (approx. 1 minute).</a:t>
            </a:r>
          </a:p>
        </p:txBody>
      </p:sp>
      <p:sp>
        <p:nvSpPr>
          <p:cNvPr id="9" name="TextBox 8">
            <a:extLst>
              <a:ext uri="{FF2B5EF4-FFF2-40B4-BE49-F238E27FC236}">
                <a16:creationId xmlns:a16="http://schemas.microsoft.com/office/drawing/2014/main" id="{61E62149-100D-392D-3127-3D301273C6F0}"/>
              </a:ext>
            </a:extLst>
          </p:cNvPr>
          <p:cNvSpPr txBox="1"/>
          <p:nvPr/>
        </p:nvSpPr>
        <p:spPr>
          <a:xfrm>
            <a:off x="1932318" y="5874927"/>
            <a:ext cx="10041596" cy="369332"/>
          </a:xfrm>
          <a:prstGeom prst="rect">
            <a:avLst/>
          </a:prstGeom>
          <a:noFill/>
        </p:spPr>
        <p:txBody>
          <a:bodyPr wrap="square">
            <a:spAutoFit/>
          </a:bodyPr>
          <a:lstStyle/>
          <a:p>
            <a:r>
              <a:rPr lang="en-US" b="1" dirty="0">
                <a:solidFill>
                  <a:srgbClr val="FF0000"/>
                </a:solidFill>
                <a:latin typeface="Arial" panose="020B0604020202020204" pitchFamily="34" charset="0"/>
                <a:cs typeface="Arial" panose="020B0604020202020204" pitchFamily="34" charset="0"/>
              </a:rPr>
              <a:t>Ishikawa (1986)</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428528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563533"/>
            <a:ext cx="10515600" cy="930275"/>
          </a:xfrm>
        </p:spPr>
        <p:txBody>
          <a:bodyPr>
            <a:noAutofit/>
          </a:bodyPr>
          <a:lstStyle/>
          <a:p>
            <a:r>
              <a:rPr lang="en-GB" sz="3200" b="1" u="sng" dirty="0">
                <a:latin typeface="Arial" panose="020B0604020202020204" pitchFamily="34" charset="0"/>
                <a:cs typeface="Arial" panose="020B0604020202020204" pitchFamily="34" charset="0"/>
              </a:rPr>
              <a:t>Provide a summary of your Key Findings (approx. 30 seconds)</a:t>
            </a: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141537"/>
            <a:ext cx="10515600" cy="4351338"/>
          </a:xfrm>
        </p:spPr>
        <p:txBody>
          <a:bodyPr/>
          <a:lstStyle/>
          <a:p>
            <a:pPr marL="0" indent="0">
              <a:buNone/>
            </a:pPr>
            <a:endParaRPr lang="en-GB" dirty="0">
              <a:latin typeface="Arial" panose="020B0604020202020204" pitchFamily="34" charset="0"/>
              <a:cs typeface="Arial" panose="020B0604020202020204" pitchFamily="34" charset="0"/>
            </a:endParaRPr>
          </a:p>
          <a:p>
            <a:pPr>
              <a:lnSpc>
                <a:spcPct val="115000"/>
              </a:lnSpc>
              <a:spcAft>
                <a:spcPts val="800"/>
              </a:spcAft>
              <a:buNone/>
            </a:pPr>
            <a:r>
              <a:rPr lang="en-US" sz="1500" kern="100" dirty="0">
                <a:effectLst/>
                <a:latin typeface="Aptos" panose="020B0004020202020204" pitchFamily="34" charset="0"/>
                <a:ea typeface="Aptos" panose="020B0004020202020204" pitchFamily="34" charset="0"/>
                <a:cs typeface="Times New Roman" panose="02020603050405020304" pitchFamily="18" charset="0"/>
              </a:rPr>
              <a:t>The key findings from my presentation are</a:t>
            </a:r>
            <a:r>
              <a:rPr lang="en-GB" sz="1500" kern="100" dirty="0">
                <a:effectLst/>
                <a:latin typeface="Aptos" panose="020B0004020202020204" pitchFamily="34" charset="0"/>
                <a:ea typeface="Aptos" panose="020B0004020202020204" pitchFamily="34" charset="0"/>
                <a:cs typeface="Times New Roman" panose="02020603050405020304" pitchFamily="18" charset="0"/>
              </a:rPr>
              <a:t>:</a:t>
            </a:r>
          </a:p>
          <a:p>
            <a:pPr marL="342900" lvl="0" indent="-342900">
              <a:lnSpc>
                <a:spcPct val="115000"/>
              </a:lnSpc>
              <a:buFont typeface="+mj-lt"/>
              <a:buAutoNum type="arabicParenR"/>
            </a:pPr>
            <a:r>
              <a:rPr lang="en-GB" sz="1500" kern="100" dirty="0">
                <a:effectLst/>
                <a:latin typeface="Aptos" panose="020B0004020202020204" pitchFamily="34" charset="0"/>
                <a:ea typeface="Aptos" panose="020B0004020202020204" pitchFamily="34" charset="0"/>
                <a:cs typeface="Times New Roman" panose="02020603050405020304" pitchFamily="18" charset="0"/>
              </a:rPr>
              <a:t>Green Haven is losing customers because more people now buy flowers from online retailers instead of visiting local shops</a:t>
            </a:r>
          </a:p>
          <a:p>
            <a:pPr marL="342900" lvl="0" indent="-342900">
              <a:lnSpc>
                <a:spcPct val="115000"/>
              </a:lnSpc>
              <a:buFont typeface="+mj-lt"/>
              <a:buAutoNum type="arabicParenR"/>
            </a:pPr>
            <a:r>
              <a:rPr lang="en-GB" sz="1500" kern="100" dirty="0">
                <a:effectLst/>
                <a:latin typeface="Aptos" panose="020B0004020202020204" pitchFamily="34" charset="0"/>
                <a:ea typeface="Aptos" panose="020B0004020202020204" pitchFamily="34" charset="0"/>
                <a:cs typeface="Times New Roman" panose="02020603050405020304" pitchFamily="18" charset="0"/>
              </a:rPr>
              <a:t>Rising costs such as rent and flower prices are reducing profits and putting pressure on the business.</a:t>
            </a:r>
          </a:p>
          <a:p>
            <a:pPr marL="342900" lvl="0" indent="-342900">
              <a:lnSpc>
                <a:spcPct val="115000"/>
              </a:lnSpc>
              <a:buFont typeface="+mj-lt"/>
              <a:buAutoNum type="arabicParenR"/>
            </a:pPr>
            <a:r>
              <a:rPr lang="en-GB" sz="1500" kern="100" dirty="0">
                <a:effectLst/>
                <a:latin typeface="Aptos" panose="020B0004020202020204" pitchFamily="34" charset="0"/>
                <a:ea typeface="Aptos" panose="020B0004020202020204" pitchFamily="34" charset="0"/>
                <a:cs typeface="Times New Roman" panose="02020603050405020304" pitchFamily="18" charset="0"/>
              </a:rPr>
              <a:t>Customers like the quality of the flowers but some are unhappy with the outdated website and limited delivery options.</a:t>
            </a:r>
          </a:p>
          <a:p>
            <a:pPr marL="342900" lvl="0" indent="-342900">
              <a:lnSpc>
                <a:spcPct val="115000"/>
              </a:lnSpc>
              <a:spcAft>
                <a:spcPts val="800"/>
              </a:spcAft>
              <a:buFont typeface="+mj-lt"/>
              <a:buAutoNum type="arabicParenR"/>
            </a:pPr>
            <a:r>
              <a:rPr lang="en-GB" sz="1500" kern="100" dirty="0">
                <a:effectLst/>
                <a:latin typeface="Aptos" panose="020B0004020202020204" pitchFamily="34" charset="0"/>
                <a:ea typeface="Aptos" panose="020B0004020202020204" pitchFamily="34" charset="0"/>
                <a:cs typeface="Times New Roman" panose="02020603050405020304" pitchFamily="18" charset="0"/>
              </a:rPr>
              <a:t>The business is struggling to keep up with digital marketing and online trends compared to larger competitors.</a:t>
            </a:r>
          </a:p>
          <a:p>
            <a:pPr marL="0" indent="0">
              <a:buNone/>
            </a:pPr>
            <a:endParaRPr lang="en-GB"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72578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fontScale="90000"/>
          </a:bodyPr>
          <a:lstStyle/>
          <a:p>
            <a:r>
              <a:rPr lang="en-GB" b="1" dirty="0">
                <a:latin typeface="Arial" panose="020B0604020202020204" pitchFamily="34" charset="0"/>
                <a:cs typeface="Arial" panose="020B0604020202020204" pitchFamily="34" charset="0"/>
              </a:rPr>
              <a:t>Reference List:</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Mind tools (2023)</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Ishikawa (1986) </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Serrat (2017)</a:t>
            </a: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34683" y="1460365"/>
            <a:ext cx="10515600" cy="4351338"/>
          </a:xfrm>
        </p:spPr>
        <p:txBody>
          <a:bodyPr>
            <a:normAutofit/>
          </a:bodyPr>
          <a:lstStyle/>
          <a:p>
            <a:pPr marL="0" indent="0" algn="just">
              <a:buNone/>
            </a:pPr>
            <a:endParaRPr lang="en-GB" dirty="0">
              <a:effectLst/>
              <a:latin typeface="Arial" panose="020B0604020202020204" pitchFamily="34" charset="0"/>
              <a:ea typeface="DengXian" panose="02010600030101010101" pitchFamily="2" charset="-122"/>
              <a:cs typeface="Arial" panose="020B0604020202020204" pitchFamily="34" charset="0"/>
            </a:endParaRPr>
          </a:p>
          <a:p>
            <a:pPr marL="0" indent="0" algn="just">
              <a:buNone/>
            </a:pPr>
            <a:endParaRPr lang="en-GB" sz="1600" dirty="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513240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dirty="0">
              <a:latin typeface="Arial" panose="020B0604020202020204" pitchFamily="34" charset="0"/>
              <a:cs typeface="Arial" panose="020B0604020202020204" pitchFamily="34" charset="0"/>
            </a:endParaRPr>
          </a:p>
          <a:p>
            <a:pPr marL="0" indent="0" algn="ctr">
              <a:buNone/>
            </a:pPr>
            <a:r>
              <a:rPr lang="en-GB" sz="4800" b="1" dirty="0">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2.xml><?xml version="1.0" encoding="utf-8"?>
<ds:datastoreItem xmlns:ds="http://schemas.openxmlformats.org/officeDocument/2006/customXml" ds:itemID="{F5CCAF22-9EA3-4C2F-9092-C861B73393C1}">
  <ds:schemaRefs>
    <ds:schemaRef ds:uri="http://schemas.microsoft.com/office/2006/documentManagement/types"/>
    <ds:schemaRef ds:uri="http://www.w3.org/XML/1998/namespace"/>
    <ds:schemaRef ds:uri="http://purl.org/dc/elements/1.1/"/>
    <ds:schemaRef ds:uri="http://schemas.microsoft.com/office/infopath/2007/PartnerControls"/>
    <ds:schemaRef ds:uri="http://schemas.openxmlformats.org/package/2006/metadata/core-properties"/>
    <ds:schemaRef ds:uri="3e4d8a5d-01f3-43bc-a8af-65fd9717c730"/>
    <ds:schemaRef ds:uri="http://schemas.microsoft.com/office/2006/metadata/properties"/>
    <ds:schemaRef ds:uri="http://purl.org/dc/dcmitype/"/>
    <ds:schemaRef ds:uri="http://purl.org/dc/terms/"/>
  </ds:schemaRefs>
</ds:datastoreItem>
</file>

<file path=customXml/itemProps3.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1997</TotalTime>
  <Words>762</Words>
  <Application>Microsoft Office PowerPoint</Application>
  <PresentationFormat>Widescreen</PresentationFormat>
  <Paragraphs>133</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Arial</vt:lpstr>
      <vt:lpstr>Calibri</vt:lpstr>
      <vt:lpstr>Calibri Light</vt:lpstr>
      <vt:lpstr>Wingdings</vt:lpstr>
      <vt:lpstr>Office Theme</vt:lpstr>
      <vt:lpstr>PowerPoint Presentation</vt:lpstr>
      <vt:lpstr>Provide an Overview of your presentation (approx. 30 seconds)</vt:lpstr>
      <vt:lpstr>Provide an overview of Green Havan Florists (approx. 30 seconds).</vt:lpstr>
      <vt:lpstr>Provide an insight into the problems Green Haven Florists are facing (approx. 1 minute).</vt:lpstr>
      <vt:lpstr>PowerPoint Presentation</vt:lpstr>
      <vt:lpstr>Provide a critique of the PESTEL Framework (approx. 1 minute).</vt:lpstr>
      <vt:lpstr>  Provide an application and discuss the information provided in your PESTEL Framework (approx.  1 minute).  </vt:lpstr>
      <vt:lpstr>Provide a critique of the Cause-and-Effect model (approx. 1 minute).</vt:lpstr>
      <vt:lpstr>PowerPoint Presentation</vt:lpstr>
      <vt:lpstr>Provide a summary of your Key Findings (approx. 30 seconds)</vt:lpstr>
      <vt:lpstr>Reference List: Mind tools (2023) Ishikawa (1986)  Serrat (2017)</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Mohammed Adam</cp:lastModifiedBy>
  <cp:revision>96</cp:revision>
  <dcterms:created xsi:type="dcterms:W3CDTF">2024-01-29T11:42:05Z</dcterms:created>
  <dcterms:modified xsi:type="dcterms:W3CDTF">2026-02-16T22:44:55Z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